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175" autoAdjust="0"/>
    <p:restoredTop sz="95110" autoAdjust="0"/>
  </p:normalViewPr>
  <p:slideViewPr>
    <p:cSldViewPr snapToGrid="0">
      <p:cViewPr varScale="1">
        <p:scale>
          <a:sx n="89" d="100"/>
          <a:sy n="89" d="100"/>
        </p:scale>
        <p:origin x="234" y="8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46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585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38706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Google Shape;90;p1"/>
          <p:cNvSpPr/>
          <p:nvPr/>
        </p:nvSpPr>
        <p:spPr>
          <a:xfrm>
            <a:off x="5170477" y="3231212"/>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海水浴場および関連施設を含めた地域の現状・課題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14534"/>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r>
              <a:rPr lang="en-US" alt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事業実施地域の現状</a:t>
            </a:r>
            <a:r>
              <a:rPr lang="ja-JP" altLang="en-US"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および</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課題</a:t>
            </a:r>
            <a:r>
              <a:rPr lang="ja-JP" altLang="en-US"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を簡潔に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記載してください。</a:t>
            </a:r>
          </a:p>
          <a:p>
            <a:pPr marR="0" lvl="0" algn="l" rtl="0">
              <a:spcBef>
                <a:spcPts val="0"/>
              </a:spcBef>
              <a:spcAft>
                <a:spcPts val="0"/>
              </a:spcAft>
            </a:pP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本事業の成果を翌年度以降どのように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継続して</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活かし、</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処理水の海洋放出による風評への対策として期待される効果を</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記載してください。</a:t>
            </a:r>
            <a:endParaRPr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a:t>
            </a:r>
            <a:r>
              <a:rPr lang="ja-JP" altLang="en-US" b="1" dirty="0">
                <a:solidFill>
                  <a:schemeClr val="tx1"/>
                </a:solidFill>
                <a:latin typeface="メイリオ" panose="020B0604030504040204" pitchFamily="50" charset="-128"/>
                <a:ea typeface="メイリオ" panose="020B0604030504040204" pitchFamily="50" charset="-128"/>
                <a:cs typeface="Meiryo"/>
                <a:sym typeface="Meiryo"/>
              </a:rPr>
              <a:t>取組</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3546250767"/>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実施体制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事業実施により期待される効果</a:t>
            </a:r>
          </a:p>
        </p:txBody>
      </p:sp>
      <p:sp>
        <p:nvSpPr>
          <p:cNvPr id="19" name="Google Shape;105;p1"/>
          <p:cNvSpPr txBox="1"/>
          <p:nvPr/>
        </p:nvSpPr>
        <p:spPr>
          <a:xfrm>
            <a:off x="122026" y="1974128"/>
            <a:ext cx="5001892" cy="115534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本事業における取組内容について、</a:t>
            </a:r>
            <a:r>
              <a:rPr lang="ja-JP" altLang="en-US" sz="1200" u="sng" dirty="0">
                <a:solidFill>
                  <a:srgbClr val="0070C0"/>
                </a:solidFill>
                <a:latin typeface="メイリオ" panose="020B0604030504040204" pitchFamily="50" charset="-128"/>
                <a:ea typeface="メイリオ" panose="020B0604030504040204" pitchFamily="50" charset="-128"/>
                <a:cs typeface="Meiryo"/>
                <a:sym typeface="Meiryo"/>
              </a:rPr>
              <a:t>写真や図を用いながら</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簡潔に</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記載してください。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実施する取組のうち、主となる取組（１つのみ）は、段落の冒頭を　</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◎にしてください。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実施しない取組がある場合は、項目を削除してください。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0" name="Google Shape;105;p1"/>
          <p:cNvSpPr txBox="1"/>
          <p:nvPr/>
        </p:nvSpPr>
        <p:spPr>
          <a:xfrm>
            <a:off x="124440" y="3371296"/>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1" name="Google Shape;105;p1"/>
          <p:cNvSpPr txBox="1"/>
          <p:nvPr/>
        </p:nvSpPr>
        <p:spPr>
          <a:xfrm>
            <a:off x="124440" y="4082044"/>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126440" y="4792792"/>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海にフォーカスしたプロモーション</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ja-JP" altLang="en-US" sz="1200" b="1" dirty="0">
                <a:solidFill>
                  <a:srgbClr val="FF0000"/>
                </a:solidFill>
                <a:latin typeface="メイリオ" panose="020B0604030504040204" pitchFamily="50" charset="-128"/>
                <a:ea typeface="メイリオ" panose="020B0604030504040204" pitchFamily="50" charset="-128"/>
                <a:cs typeface="Meiryo"/>
                <a:sym typeface="Meiryo"/>
              </a:rPr>
              <a:t>ターゲットはインバウンドに限定すること。</a:t>
            </a:r>
            <a:endParaRPr lang="en-US" altLang="ja-JP" sz="1200" b="1" dirty="0">
              <a:solidFill>
                <a:srgbClr val="FF000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124440" y="5503539"/>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ブルーフラッグ認証の取得</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89;p1"/>
          <p:cNvSpPr/>
          <p:nvPr/>
        </p:nvSpPr>
        <p:spPr>
          <a:xfrm>
            <a:off x="91123" y="641248"/>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目指す地域の姿と</a:t>
            </a:r>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処理水の海洋放出による風評への対策</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25" name="Google Shape;98;p1"/>
          <p:cNvSpPr txBox="1"/>
          <p:nvPr/>
        </p:nvSpPr>
        <p:spPr>
          <a:xfrm>
            <a:off x="91123" y="883872"/>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「目指す地域の姿」の実現に向け、</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処理水の海洋放出による風評への対策として、どのように地域や海の魅力を高め、ブルーツーリズムを推進していくのか記載してください。</a:t>
            </a:r>
            <a:endParaRPr lang="ja-JP" alt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98;p1"/>
          <p:cNvSpPr txBox="1"/>
          <p:nvPr/>
        </p:nvSpPr>
        <p:spPr>
          <a:xfrm>
            <a:off x="8483600" y="883872"/>
            <a:ext cx="1327277" cy="810000"/>
          </a:xfrm>
          <a:prstGeom prst="rect">
            <a:avLst/>
          </a:prstGeom>
          <a:solidFill>
            <a:schemeClr val="lt1"/>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100" dirty="0">
                <a:solidFill>
                  <a:srgbClr val="0070C0"/>
                </a:solidFill>
                <a:latin typeface="メイリオ" panose="020B0604030504040204" pitchFamily="50" charset="-128"/>
                <a:ea typeface="メイリオ" panose="020B0604030504040204" pitchFamily="50" charset="-128"/>
                <a:cs typeface="Meiryo"/>
                <a:sym typeface="Meiryo"/>
              </a:rPr>
              <a:t>主となるターゲットを記載してください。</a:t>
            </a:r>
            <a:endParaRPr sz="11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7" name="Google Shape;89;p1"/>
          <p:cNvSpPr/>
          <p:nvPr/>
        </p:nvSpPr>
        <p:spPr>
          <a:xfrm>
            <a:off x="8483600" y="639952"/>
            <a:ext cx="1327277" cy="252000"/>
          </a:xfrm>
          <a:prstGeom prst="rect">
            <a:avLst/>
          </a:prstGeom>
          <a:solidFill>
            <a:schemeClr val="accent5">
              <a:lumMod val="20000"/>
              <a:lumOff val="80000"/>
            </a:schemeClr>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a:solidFill>
                  <a:schemeClr val="tx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tx1"/>
              </a:solidFill>
              <a:latin typeface="メイリオ" panose="020B0604030504040204" pitchFamily="50" charset="-128"/>
              <a:ea typeface="メイリオ"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1693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海水浴場・観光コンテンツ・関連施設等の位置関係、及び閑散期対策等を図や写真等を用いながら、</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取組を実施する周辺地域の状況を簡潔に示してください。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当該</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事業</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や必要に応じて当該事業と関連して取組む事業の内容及び実施範囲の説明や</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イメージ図、写真等を</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添付</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2"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lvl="0">
              <a:buSzPts val="1900"/>
            </a:pPr>
            <a:r>
              <a:rPr lang="ja-JP" altLang="ja-JP" sz="1900" dirty="0">
                <a:latin typeface="メイリオ" panose="020B0604030504040204" pitchFamily="50" charset="-128"/>
                <a:ea typeface="メイリオ" panose="020B0604030504040204" pitchFamily="50" charset="-128"/>
                <a:cs typeface="Meiryo"/>
                <a:sym typeface="Meiryo"/>
              </a:rPr>
              <a:t>○○○○事業</a:t>
            </a:r>
            <a:r>
              <a:rPr lang="ja-JP" altLang="ja-JP" sz="1400" dirty="0">
                <a:latin typeface="メイリオ" panose="020B0604030504040204" pitchFamily="50" charset="-128"/>
                <a:ea typeface="メイリオ" panose="020B0604030504040204" pitchFamily="50" charset="-128"/>
                <a:cs typeface="Meiryo"/>
                <a:sym typeface="Meiryo"/>
              </a:rPr>
              <a:t>【○○県○○市】 </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4372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1123" y="638294"/>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目指す地域の姿と</a:t>
            </a:r>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処理水の海洋放出による風評への対策</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08" name="Google Shape;90;p1"/>
          <p:cNvSpPr/>
          <p:nvPr/>
        </p:nvSpPr>
        <p:spPr>
          <a:xfrm>
            <a:off x="5170477" y="3217173"/>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海水浴場および関連施設を含めた地域の現状・課題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00495"/>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・海水浴場周辺は県内及び隣県からの来訪が主であり、関東圏からの来訪者は中心市街地に集中し、認知度が低い状況。</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・海岸エリアは代表的な観光スポットではあるものの、「アクセス方法がわかりづらい」、「海水浴場の公衆トイレが老朽化し不便」という声が寄せられている。（●●アンケート結果より）</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・震災以降、各種施設等は復旧しつつあるものの、老朽化の進行やバリアフリー化対応の遅れが課題となっている。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667202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メイリオ" panose="020B0604030504040204" pitchFamily="50" charset="-128"/>
                <a:ea typeface="メイリオ" panose="020B0604030504040204" pitchFamily="50" charset="-128"/>
                <a:cs typeface="Meiryo"/>
                <a:sym typeface="Meiryo"/>
              </a:rPr>
              <a:t>ブルーツーリズム推進</a:t>
            </a: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事業で造成したコンテンツの魅力と処理水の安全性に関する情報発信や、継続的なブルーフラッグ認証の取得により、首都圏での認知度向上と、海外からの注目を高め、訪日外国人の来訪促進が期待される。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また、老朽化した公衆トイレの改修、地元食材を使ったコンテンツ、海岸エリアの周遊イベントにより、海岸エリアに対する訪問満足度が高まり、●●市のファンやリピーターの獲得が期待される。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4" name="Google Shape;98;p1"/>
          <p:cNvSpPr txBox="1"/>
          <p:nvPr/>
        </p:nvSpPr>
        <p:spPr>
          <a:xfrm>
            <a:off x="91123" y="881793"/>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市では第●次観光計画基本目標として、「●●●」の実現を目指している。●●海水浴場周辺エリアは、年間を通じて観光客が賑わう代表的な観光スポットであり、●●などは全国的な知名度を有する特産品である。伝統漁法を体験できるコンテンツ造成および特産品の知名度を活かした情報発信と周遊促進によりブルーツーリズムを推進することで、●●市のファンやリピーターを獲得し、</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処理水の風評の影響を生じさせない、●●な地域づくりを目指す。</a:t>
            </a:r>
            <a:endParaRPr sz="1200" dirty="0">
              <a:solidFill>
                <a:srgbClr val="FF000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取組の概要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1619526788"/>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r>
                        <a:rPr lang="ja-JP" altLang="en-US" sz="1200" b="0" dirty="0">
                          <a:solidFill>
                            <a:schemeClr val="tx1"/>
                          </a:solidFill>
                          <a:latin typeface="Meiryo"/>
                          <a:ea typeface="Meiryo"/>
                          <a:cs typeface="Meiryo"/>
                          <a:sym typeface="Meiryo"/>
                        </a:rPr>
                        <a:t>●●県●●市</a:t>
                      </a: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一社</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●●協議会：事業全体の執行管理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一社</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●●観光協会：連絡調整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・●●株式会社：観光資源の磨き上げ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・●●株式会社：情報発信の企画・発注</a:t>
                      </a:r>
                      <a:endParaRPr sz="11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実施体制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事業実施により期待される効果</a:t>
            </a:r>
          </a:p>
        </p:txBody>
      </p:sp>
      <p:sp>
        <p:nvSpPr>
          <p:cNvPr id="19"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sp>
        <p:nvSpPr>
          <p:cNvPr id="21" name="Google Shape;105;p1"/>
          <p:cNvSpPr txBox="1"/>
          <p:nvPr/>
        </p:nvSpPr>
        <p:spPr>
          <a:xfrm>
            <a:off x="91122" y="2027480"/>
            <a:ext cx="4944341" cy="1075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・海水浴場の公衆トイレの洋式化改修　</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・ブルーツーリズムの取組に向けた</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機運醸成のための住民向けセミナー開催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91122" y="3334544"/>
            <a:ext cx="5001892" cy="81004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・地元漁師による●●の伝統漁法を学び、獲れた</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海産物を食すコンテンツと旅行商品の造成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endParaRPr lang="en-US" sz="1200" strike="sngStrike" dirty="0">
              <a:solidFill>
                <a:srgbClr val="FF0000"/>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91122" y="4617928"/>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海にフォーカスしたプロモーション</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・海外インフルエンサーを招請し、造成コンテンツを</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で発信</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・海岸エリアの</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PR</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サイトの制作、</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WEB</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広告を実施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105;p1"/>
          <p:cNvSpPr txBox="1"/>
          <p:nvPr/>
        </p:nvSpPr>
        <p:spPr>
          <a:xfrm>
            <a:off x="91122" y="5695598"/>
            <a:ext cx="5001892" cy="829771"/>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ブルーフラッグ認証の取得</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・車椅子利用者が砂浜へ進入するための</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ビーチマット設置</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・ブルーフラッグ取得に向けた申請手続き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105;p1"/>
          <p:cNvSpPr txBox="1"/>
          <p:nvPr/>
        </p:nvSpPr>
        <p:spPr>
          <a:xfrm>
            <a:off x="4831" y="2787806"/>
            <a:ext cx="5384853" cy="53334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 name="正方形/長方形 1"/>
          <p:cNvSpPr/>
          <p:nvPr/>
        </p:nvSpPr>
        <p:spPr>
          <a:xfrm>
            <a:off x="3601443" y="20504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8" name="Google Shape;105;p1"/>
          <p:cNvSpPr txBox="1"/>
          <p:nvPr/>
        </p:nvSpPr>
        <p:spPr>
          <a:xfrm>
            <a:off x="3397384" y="2841619"/>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（改修予定の公衆トイレ）</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9" name="Google Shape;105;p1"/>
          <p:cNvSpPr txBox="1"/>
          <p:nvPr/>
        </p:nvSpPr>
        <p:spPr>
          <a:xfrm>
            <a:off x="-8823" y="4053624"/>
            <a:ext cx="4723752" cy="557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rgbClr val="FF0000"/>
                </a:solidFill>
                <a:latin typeface="メイリオ" panose="020B0604030504040204" pitchFamily="50" charset="-128"/>
                <a:ea typeface="メイリオ" panose="020B0604030504040204" pitchFamily="50" charset="-128"/>
                <a:cs typeface="Meiryo"/>
                <a:sym typeface="Meiryo"/>
              </a:rPr>
              <a:t>  </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・来年度の旅行商品の造成</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3</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件</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  </a:t>
            </a:r>
            <a:r>
              <a:rPr lang="ja-JP" altLang="en-US" sz="1100" strike="sngStrike" dirty="0">
                <a:solidFill>
                  <a:srgbClr val="FF0000"/>
                </a:solidFill>
                <a:latin typeface="メイリオ" panose="020B0604030504040204" pitchFamily="50" charset="-128"/>
                <a:ea typeface="メイリオ" panose="020B0604030504040204" pitchFamily="50" charset="-128"/>
                <a:cs typeface="Meiryo"/>
                <a:sym typeface="Meiryo"/>
              </a:rPr>
              <a:t>　</a:t>
            </a:r>
            <a:endParaRPr lang="en-US" altLang="ja-JP" sz="1100" strike="sngStrike" dirty="0">
              <a:solidFill>
                <a:srgbClr val="FF0000"/>
              </a:solidFill>
              <a:latin typeface="メイリオ" panose="020B0604030504040204" pitchFamily="50" charset="-128"/>
              <a:ea typeface="メイリオ" panose="020B0604030504040204" pitchFamily="50" charset="-128"/>
              <a:cs typeface="Meiryo"/>
              <a:sym typeface="Meiryo"/>
            </a:endParaRPr>
          </a:p>
        </p:txBody>
      </p:sp>
      <p:sp>
        <p:nvSpPr>
          <p:cNvPr id="30" name="正方形/長方形 29"/>
          <p:cNvSpPr/>
          <p:nvPr/>
        </p:nvSpPr>
        <p:spPr>
          <a:xfrm>
            <a:off x="3601443" y="347013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1" name="Google Shape;105;p1"/>
          <p:cNvSpPr txBox="1"/>
          <p:nvPr/>
        </p:nvSpPr>
        <p:spPr>
          <a:xfrm>
            <a:off x="3609021" y="4256179"/>
            <a:ext cx="1460397" cy="22563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（●●湾で獲れる●●）</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3" name="Google Shape;105;p1"/>
          <p:cNvSpPr txBox="1"/>
          <p:nvPr/>
        </p:nvSpPr>
        <p:spPr>
          <a:xfrm>
            <a:off x="-1995" y="5148347"/>
            <a:ext cx="4917213" cy="574823"/>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WEB</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サイト閲覧数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PV</a:t>
            </a: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Instagram</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フォロワー数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1</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万人増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Google Shape;105;p1"/>
          <p:cNvSpPr txBox="1"/>
          <p:nvPr/>
        </p:nvSpPr>
        <p:spPr>
          <a:xfrm>
            <a:off x="11659" y="6427512"/>
            <a:ext cx="4917213"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・車椅子利用者来訪者数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名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5" name="正方形/長方形 34"/>
          <p:cNvSpPr/>
          <p:nvPr/>
        </p:nvSpPr>
        <p:spPr>
          <a:xfrm>
            <a:off x="3594616" y="5605589"/>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イメージ図</a:t>
            </a:r>
          </a:p>
        </p:txBody>
      </p:sp>
      <p:sp>
        <p:nvSpPr>
          <p:cNvPr id="36" name="Google Shape;105;p1"/>
          <p:cNvSpPr txBox="1"/>
          <p:nvPr/>
        </p:nvSpPr>
        <p:spPr>
          <a:xfrm>
            <a:off x="3397384" y="6396189"/>
            <a:ext cx="1834913" cy="22862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（ビーチマットの設置）</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7" name="Google Shape;98;p1"/>
          <p:cNvSpPr txBox="1"/>
          <p:nvPr/>
        </p:nvSpPr>
        <p:spPr>
          <a:xfrm>
            <a:off x="8483600" y="880918"/>
            <a:ext cx="1327277" cy="810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国内）</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関東圏</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40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代</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国外</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台湾、欧米豪</a:t>
            </a:r>
            <a:endParaRPr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Google Shape;89;p1"/>
          <p:cNvSpPr/>
          <p:nvPr/>
        </p:nvSpPr>
        <p:spPr>
          <a:xfrm>
            <a:off x="8483600" y="636998"/>
            <a:ext cx="1327277"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40" name="Google Shape;105;p1"/>
          <p:cNvSpPr txBox="1"/>
          <p:nvPr/>
        </p:nvSpPr>
        <p:spPr>
          <a:xfrm>
            <a:off x="91121" y="2952739"/>
            <a:ext cx="5141175" cy="41794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・来訪者アンケート満足度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80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％以上</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・セミナー参加者による第三者への訪問推奨度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7</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点以上 </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※0</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10</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点の</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11</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段階の場合</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 name="吹き出し: 四角形 2">
            <a:extLst>
              <a:ext uri="{FF2B5EF4-FFF2-40B4-BE49-F238E27FC236}">
                <a16:creationId xmlns:a16="http://schemas.microsoft.com/office/drawing/2014/main" id="{5510BFA6-ADBC-AA6C-BDC4-2E317261DE1D}"/>
              </a:ext>
            </a:extLst>
          </p:cNvPr>
          <p:cNvSpPr/>
          <p:nvPr/>
        </p:nvSpPr>
        <p:spPr>
          <a:xfrm>
            <a:off x="5909187" y="503213"/>
            <a:ext cx="2015613" cy="362944"/>
          </a:xfrm>
          <a:prstGeom prst="wedgeRectCallout">
            <a:avLst>
              <a:gd name="adj1" fmla="val 56728"/>
              <a:gd name="adj2" fmla="val -756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千円未満は四捨五入</a:t>
            </a:r>
          </a:p>
        </p:txBody>
      </p:sp>
    </p:spTree>
    <p:extLst>
      <p:ext uri="{BB962C8B-B14F-4D97-AF65-F5344CB8AC3E}">
        <p14:creationId xmlns:p14="http://schemas.microsoft.com/office/powerpoint/2010/main" val="2869388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22060"/>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3"/>
          <a:stretch>
            <a:fillRect/>
          </a:stretch>
        </p:blipFill>
        <p:spPr>
          <a:xfrm>
            <a:off x="341502" y="1017394"/>
            <a:ext cx="1285719" cy="1020412"/>
          </a:xfrm>
          <a:prstGeom prst="rect">
            <a:avLst/>
          </a:prstGeom>
        </p:spPr>
      </p:pic>
      <p:sp>
        <p:nvSpPr>
          <p:cNvPr id="3" name="楕円 2"/>
          <p:cNvSpPr/>
          <p:nvPr/>
        </p:nvSpPr>
        <p:spPr>
          <a:xfrm>
            <a:off x="1555346" y="1651425"/>
            <a:ext cx="45719" cy="4571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線吹き出し 2 3"/>
          <p:cNvSpPr/>
          <p:nvPr/>
        </p:nvSpPr>
        <p:spPr>
          <a:xfrm>
            <a:off x="1876979" y="1031052"/>
            <a:ext cx="775374" cy="238519"/>
          </a:xfrm>
          <a:prstGeom prst="callout2">
            <a:avLst>
              <a:gd name="adj1" fmla="val 36536"/>
              <a:gd name="adj2" fmla="val 7083"/>
              <a:gd name="adj3" fmla="val 37052"/>
              <a:gd name="adj4" fmla="val -11323"/>
              <a:gd name="adj5" fmla="val 259343"/>
              <a:gd name="adj6" fmla="val -39262"/>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rPr>
              <a:t>○○市</a:t>
            </a:r>
          </a:p>
        </p:txBody>
      </p:sp>
      <p:sp>
        <p:nvSpPr>
          <p:cNvPr id="7" name="フリーフォーム 6"/>
          <p:cNvSpPr/>
          <p:nvPr/>
        </p:nvSpPr>
        <p:spPr>
          <a:xfrm>
            <a:off x="925886" y="1772769"/>
            <a:ext cx="3317508" cy="4872446"/>
          </a:xfrm>
          <a:custGeom>
            <a:avLst/>
            <a:gdLst>
              <a:gd name="connsiteX0" fmla="*/ 1959429 w 3082834"/>
              <a:gd name="connsiteY0" fmla="*/ 313508 h 4558937"/>
              <a:gd name="connsiteX1" fmla="*/ 2547257 w 3082834"/>
              <a:gd name="connsiteY1" fmla="*/ 705394 h 4558937"/>
              <a:gd name="connsiteX2" fmla="*/ 2677886 w 3082834"/>
              <a:gd name="connsiteY2" fmla="*/ 1058091 h 4558937"/>
              <a:gd name="connsiteX3" fmla="*/ 2586446 w 3082834"/>
              <a:gd name="connsiteY3" fmla="*/ 1149531 h 4558937"/>
              <a:gd name="connsiteX4" fmla="*/ 2377440 w 3082834"/>
              <a:gd name="connsiteY4" fmla="*/ 979714 h 4558937"/>
              <a:gd name="connsiteX5" fmla="*/ 2377440 w 3082834"/>
              <a:gd name="connsiteY5" fmla="*/ 1097280 h 4558937"/>
              <a:gd name="connsiteX6" fmla="*/ 2651760 w 3082834"/>
              <a:gd name="connsiteY6" fmla="*/ 1449977 h 4558937"/>
              <a:gd name="connsiteX7" fmla="*/ 2860766 w 3082834"/>
              <a:gd name="connsiteY7" fmla="*/ 1384663 h 4558937"/>
              <a:gd name="connsiteX8" fmla="*/ 3004457 w 3082834"/>
              <a:gd name="connsiteY8" fmla="*/ 1776548 h 4558937"/>
              <a:gd name="connsiteX9" fmla="*/ 2978331 w 3082834"/>
              <a:gd name="connsiteY9" fmla="*/ 1972491 h 4558937"/>
              <a:gd name="connsiteX10" fmla="*/ 2926080 w 3082834"/>
              <a:gd name="connsiteY10" fmla="*/ 1867988 h 4558937"/>
              <a:gd name="connsiteX11" fmla="*/ 2913017 w 3082834"/>
              <a:gd name="connsiteY11" fmla="*/ 1737360 h 4558937"/>
              <a:gd name="connsiteX12" fmla="*/ 2717074 w 3082834"/>
              <a:gd name="connsiteY12" fmla="*/ 1737360 h 4558937"/>
              <a:gd name="connsiteX13" fmla="*/ 2743200 w 3082834"/>
              <a:gd name="connsiteY13" fmla="*/ 1894114 h 4558937"/>
              <a:gd name="connsiteX14" fmla="*/ 3030583 w 3082834"/>
              <a:gd name="connsiteY14" fmla="*/ 2220686 h 4558937"/>
              <a:gd name="connsiteX15" fmla="*/ 2991394 w 3082834"/>
              <a:gd name="connsiteY15" fmla="*/ 2364377 h 4558937"/>
              <a:gd name="connsiteX16" fmla="*/ 2991394 w 3082834"/>
              <a:gd name="connsiteY16" fmla="*/ 2481943 h 4558937"/>
              <a:gd name="connsiteX17" fmla="*/ 3082834 w 3082834"/>
              <a:gd name="connsiteY17" fmla="*/ 2782388 h 4558937"/>
              <a:gd name="connsiteX18" fmla="*/ 3030583 w 3082834"/>
              <a:gd name="connsiteY18" fmla="*/ 2860766 h 4558937"/>
              <a:gd name="connsiteX19" fmla="*/ 3004457 w 3082834"/>
              <a:gd name="connsiteY19" fmla="*/ 3265714 h 4558937"/>
              <a:gd name="connsiteX20" fmla="*/ 2573383 w 3082834"/>
              <a:gd name="connsiteY20" fmla="*/ 3278777 h 4558937"/>
              <a:gd name="connsiteX21" fmla="*/ 2638697 w 3082834"/>
              <a:gd name="connsiteY21" fmla="*/ 3696788 h 4558937"/>
              <a:gd name="connsiteX22" fmla="*/ 2860766 w 3082834"/>
              <a:gd name="connsiteY22" fmla="*/ 3644537 h 4558937"/>
              <a:gd name="connsiteX23" fmla="*/ 2978331 w 3082834"/>
              <a:gd name="connsiteY23" fmla="*/ 3775166 h 4558937"/>
              <a:gd name="connsiteX24" fmla="*/ 2926080 w 3082834"/>
              <a:gd name="connsiteY24" fmla="*/ 4049486 h 4558937"/>
              <a:gd name="connsiteX25" fmla="*/ 2704011 w 3082834"/>
              <a:gd name="connsiteY25" fmla="*/ 4323806 h 4558937"/>
              <a:gd name="connsiteX26" fmla="*/ 2429691 w 3082834"/>
              <a:gd name="connsiteY26" fmla="*/ 4336868 h 4558937"/>
              <a:gd name="connsiteX27" fmla="*/ 2403566 w 3082834"/>
              <a:gd name="connsiteY27" fmla="*/ 4402183 h 4558937"/>
              <a:gd name="connsiteX28" fmla="*/ 2351314 w 3082834"/>
              <a:gd name="connsiteY28" fmla="*/ 4558937 h 4558937"/>
              <a:gd name="connsiteX29" fmla="*/ 1737360 w 3082834"/>
              <a:gd name="connsiteY29" fmla="*/ 4506686 h 4558937"/>
              <a:gd name="connsiteX30" fmla="*/ 1528354 w 3082834"/>
              <a:gd name="connsiteY30" fmla="*/ 4284617 h 4558937"/>
              <a:gd name="connsiteX31" fmla="*/ 836023 w 3082834"/>
              <a:gd name="connsiteY31" fmla="*/ 4114800 h 4558937"/>
              <a:gd name="connsiteX32" fmla="*/ 666206 w 3082834"/>
              <a:gd name="connsiteY32" fmla="*/ 3905794 h 4558937"/>
              <a:gd name="connsiteX33" fmla="*/ 653143 w 3082834"/>
              <a:gd name="connsiteY33" fmla="*/ 3474720 h 4558937"/>
              <a:gd name="connsiteX34" fmla="*/ 796834 w 3082834"/>
              <a:gd name="connsiteY34" fmla="*/ 3448594 h 4558937"/>
              <a:gd name="connsiteX35" fmla="*/ 770709 w 3082834"/>
              <a:gd name="connsiteY35" fmla="*/ 3226526 h 4558937"/>
              <a:gd name="connsiteX36" fmla="*/ 182880 w 3082834"/>
              <a:gd name="connsiteY36" fmla="*/ 3187337 h 4558937"/>
              <a:gd name="connsiteX37" fmla="*/ 222069 w 3082834"/>
              <a:gd name="connsiteY37" fmla="*/ 3030583 h 4558937"/>
              <a:gd name="connsiteX38" fmla="*/ 0 w 3082834"/>
              <a:gd name="connsiteY38" fmla="*/ 2664823 h 4558937"/>
              <a:gd name="connsiteX39" fmla="*/ 0 w 3082834"/>
              <a:gd name="connsiteY39" fmla="*/ 2286000 h 4558937"/>
              <a:gd name="connsiteX40" fmla="*/ 0 w 3082834"/>
              <a:gd name="connsiteY40" fmla="*/ 1894114 h 4558937"/>
              <a:gd name="connsiteX41" fmla="*/ 169817 w 3082834"/>
              <a:gd name="connsiteY41" fmla="*/ 1685108 h 4558937"/>
              <a:gd name="connsiteX42" fmla="*/ 548640 w 3082834"/>
              <a:gd name="connsiteY42" fmla="*/ 1410788 h 4558937"/>
              <a:gd name="connsiteX43" fmla="*/ 836023 w 3082834"/>
              <a:gd name="connsiteY43" fmla="*/ 718457 h 4558937"/>
              <a:gd name="connsiteX44" fmla="*/ 653143 w 3082834"/>
              <a:gd name="connsiteY44" fmla="*/ 692331 h 4558937"/>
              <a:gd name="connsiteX45" fmla="*/ 822960 w 3082834"/>
              <a:gd name="connsiteY45" fmla="*/ 352697 h 4558937"/>
              <a:gd name="connsiteX46" fmla="*/ 966651 w 3082834"/>
              <a:gd name="connsiteY46" fmla="*/ 209006 h 4558937"/>
              <a:gd name="connsiteX47" fmla="*/ 1489166 w 3082834"/>
              <a:gd name="connsiteY47" fmla="*/ 0 h 4558937"/>
              <a:gd name="connsiteX48" fmla="*/ 1724297 w 3082834"/>
              <a:gd name="connsiteY48" fmla="*/ 52251 h 4558937"/>
              <a:gd name="connsiteX49" fmla="*/ 1959429 w 3082834"/>
              <a:gd name="connsiteY49" fmla="*/ 313508 h 4558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082834" h="4558937">
                <a:moveTo>
                  <a:pt x="1959429" y="313508"/>
                </a:moveTo>
                <a:lnTo>
                  <a:pt x="2547257" y="705394"/>
                </a:lnTo>
                <a:lnTo>
                  <a:pt x="2677886" y="1058091"/>
                </a:lnTo>
                <a:lnTo>
                  <a:pt x="2586446" y="1149531"/>
                </a:lnTo>
                <a:lnTo>
                  <a:pt x="2377440" y="979714"/>
                </a:lnTo>
                <a:lnTo>
                  <a:pt x="2377440" y="1097280"/>
                </a:lnTo>
                <a:lnTo>
                  <a:pt x="2651760" y="1449977"/>
                </a:lnTo>
                <a:lnTo>
                  <a:pt x="2860766" y="1384663"/>
                </a:lnTo>
                <a:lnTo>
                  <a:pt x="3004457" y="1776548"/>
                </a:lnTo>
                <a:lnTo>
                  <a:pt x="2978331" y="1972491"/>
                </a:lnTo>
                <a:lnTo>
                  <a:pt x="2926080" y="1867988"/>
                </a:lnTo>
                <a:lnTo>
                  <a:pt x="2913017" y="1737360"/>
                </a:lnTo>
                <a:lnTo>
                  <a:pt x="2717074" y="1737360"/>
                </a:lnTo>
                <a:lnTo>
                  <a:pt x="2743200" y="1894114"/>
                </a:lnTo>
                <a:lnTo>
                  <a:pt x="3030583" y="2220686"/>
                </a:lnTo>
                <a:lnTo>
                  <a:pt x="2991394" y="2364377"/>
                </a:lnTo>
                <a:lnTo>
                  <a:pt x="2991394" y="2481943"/>
                </a:lnTo>
                <a:lnTo>
                  <a:pt x="3082834" y="2782388"/>
                </a:lnTo>
                <a:lnTo>
                  <a:pt x="3030583" y="2860766"/>
                </a:lnTo>
                <a:lnTo>
                  <a:pt x="3004457" y="3265714"/>
                </a:lnTo>
                <a:lnTo>
                  <a:pt x="2573383" y="3278777"/>
                </a:lnTo>
                <a:lnTo>
                  <a:pt x="2638697" y="3696788"/>
                </a:lnTo>
                <a:lnTo>
                  <a:pt x="2860766" y="3644537"/>
                </a:lnTo>
                <a:lnTo>
                  <a:pt x="2978331" y="3775166"/>
                </a:lnTo>
                <a:lnTo>
                  <a:pt x="2926080" y="4049486"/>
                </a:lnTo>
                <a:lnTo>
                  <a:pt x="2704011" y="4323806"/>
                </a:lnTo>
                <a:lnTo>
                  <a:pt x="2429691" y="4336868"/>
                </a:lnTo>
                <a:lnTo>
                  <a:pt x="2403566" y="4402183"/>
                </a:lnTo>
                <a:lnTo>
                  <a:pt x="2351314" y="4558937"/>
                </a:lnTo>
                <a:lnTo>
                  <a:pt x="1737360" y="4506686"/>
                </a:lnTo>
                <a:lnTo>
                  <a:pt x="1528354" y="4284617"/>
                </a:lnTo>
                <a:lnTo>
                  <a:pt x="836023" y="4114800"/>
                </a:lnTo>
                <a:lnTo>
                  <a:pt x="666206" y="3905794"/>
                </a:lnTo>
                <a:lnTo>
                  <a:pt x="653143" y="3474720"/>
                </a:lnTo>
                <a:lnTo>
                  <a:pt x="796834" y="3448594"/>
                </a:lnTo>
                <a:lnTo>
                  <a:pt x="770709" y="3226526"/>
                </a:lnTo>
                <a:lnTo>
                  <a:pt x="182880" y="3187337"/>
                </a:lnTo>
                <a:lnTo>
                  <a:pt x="222069" y="3030583"/>
                </a:lnTo>
                <a:lnTo>
                  <a:pt x="0" y="2664823"/>
                </a:lnTo>
                <a:lnTo>
                  <a:pt x="0" y="2286000"/>
                </a:lnTo>
                <a:lnTo>
                  <a:pt x="0" y="1894114"/>
                </a:lnTo>
                <a:lnTo>
                  <a:pt x="169817" y="1685108"/>
                </a:lnTo>
                <a:lnTo>
                  <a:pt x="548640" y="1410788"/>
                </a:lnTo>
                <a:lnTo>
                  <a:pt x="836023" y="718457"/>
                </a:lnTo>
                <a:lnTo>
                  <a:pt x="653143" y="692331"/>
                </a:lnTo>
                <a:lnTo>
                  <a:pt x="822960" y="352697"/>
                </a:lnTo>
                <a:lnTo>
                  <a:pt x="966651" y="209006"/>
                </a:lnTo>
                <a:lnTo>
                  <a:pt x="1489166" y="0"/>
                </a:lnTo>
                <a:lnTo>
                  <a:pt x="1724297" y="52251"/>
                </a:lnTo>
                <a:lnTo>
                  <a:pt x="1959429" y="313508"/>
                </a:lnTo>
                <a:close/>
              </a:path>
            </a:pathLst>
          </a:cu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rot="21165069">
            <a:off x="3485518" y="3420984"/>
            <a:ext cx="1513630" cy="1938807"/>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線吹き出し 2 (枠付き) 8"/>
          <p:cNvSpPr/>
          <p:nvPr/>
        </p:nvSpPr>
        <p:spPr>
          <a:xfrm>
            <a:off x="5117705" y="2892679"/>
            <a:ext cx="4618156" cy="3781030"/>
          </a:xfrm>
          <a:prstGeom prst="borderCallout2">
            <a:avLst>
              <a:gd name="adj1" fmla="val 6602"/>
              <a:gd name="adj2" fmla="val 184"/>
              <a:gd name="adj3" fmla="val 6566"/>
              <a:gd name="adj4" fmla="val -6641"/>
              <a:gd name="adj5" fmla="val 17645"/>
              <a:gd name="adj6" fmla="val -10996"/>
            </a:avLst>
          </a:prstGeom>
          <a:solidFill>
            <a:schemeClr val="bg1"/>
          </a:solid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8227867" y="32807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13" name="テキスト ボックス 12"/>
          <p:cNvSpPr txBox="1"/>
          <p:nvPr/>
        </p:nvSpPr>
        <p:spPr>
          <a:xfrm>
            <a:off x="5219236" y="3134268"/>
            <a:ext cx="2970194" cy="1125156"/>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①〇〇海水浴場</a:t>
            </a:r>
            <a:endParaRPr kumimoji="1" lang="en-US" altLang="ja-JP"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年間を通じて観光客で賑わう代表的なスポット。周辺には○○市場や〇〇施設など、海水浴場利用客が足を運ぶ施設が充実している。</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公衆トイレの改修・ビーチマット設置</a:t>
            </a:r>
            <a:endParaRPr kumimoji="1" lang="en-US" altLang="ja-JP" sz="1100" dirty="0">
              <a:latin typeface="メイリオ" panose="020B0604030504040204" pitchFamily="50" charset="-128"/>
              <a:ea typeface="メイリオ" panose="020B0604030504040204" pitchFamily="50" charset="-128"/>
            </a:endParaRPr>
          </a:p>
        </p:txBody>
      </p:sp>
      <p:sp>
        <p:nvSpPr>
          <p:cNvPr id="22" name="Google Shape;105;p1"/>
          <p:cNvSpPr txBox="1"/>
          <p:nvPr/>
        </p:nvSpPr>
        <p:spPr>
          <a:xfrm>
            <a:off x="8038538" y="4074293"/>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（○○○海水浴場）</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テキスト ボックス 23"/>
          <p:cNvSpPr txBox="1"/>
          <p:nvPr/>
        </p:nvSpPr>
        <p:spPr>
          <a:xfrm>
            <a:off x="5181314" y="4384432"/>
            <a:ext cx="2970194" cy="83546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②○○湾</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夏季に観光船や</a:t>
            </a:r>
            <a:r>
              <a:rPr kumimoji="1" lang="en-US" altLang="ja-JP" sz="1100" dirty="0">
                <a:latin typeface="メイリオ" panose="020B0604030504040204" pitchFamily="50" charset="-128"/>
                <a:ea typeface="メイリオ" panose="020B0604030504040204" pitchFamily="50" charset="-128"/>
              </a:rPr>
              <a:t>SUP</a:t>
            </a:r>
            <a:r>
              <a:rPr kumimoji="1" lang="ja-JP" altLang="en-US" sz="1100" dirty="0">
                <a:latin typeface="メイリオ" panose="020B0604030504040204" pitchFamily="50" charset="-128"/>
                <a:ea typeface="メイリオ" panose="020B0604030504040204" pitchFamily="50" charset="-128"/>
              </a:rPr>
              <a:t>、ヨット体験など海洋アクティビティで賑わう。また、名産である○○の養殖場がある。</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コンテンツ造成</a:t>
            </a:r>
            <a:endParaRPr kumimoji="1" lang="en-US" altLang="ja-JP" sz="1100" dirty="0">
              <a:latin typeface="メイリオ" panose="020B0604030504040204" pitchFamily="50" charset="-128"/>
              <a:ea typeface="メイリオ" panose="020B0604030504040204" pitchFamily="50" charset="-128"/>
            </a:endParaRPr>
          </a:p>
        </p:txBody>
      </p:sp>
      <p:sp>
        <p:nvSpPr>
          <p:cNvPr id="25" name="正方形/長方形 24"/>
          <p:cNvSpPr/>
          <p:nvPr/>
        </p:nvSpPr>
        <p:spPr>
          <a:xfrm>
            <a:off x="8227867" y="442699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6" name="Google Shape;105;p1"/>
          <p:cNvSpPr txBox="1"/>
          <p:nvPr/>
        </p:nvSpPr>
        <p:spPr>
          <a:xfrm>
            <a:off x="7866552" y="5259757"/>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（観光船から見える〇〇湾）</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7" name="正方形/長方形 26"/>
          <p:cNvSpPr/>
          <p:nvPr/>
        </p:nvSpPr>
        <p:spPr>
          <a:xfrm>
            <a:off x="8231228" y="557460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9" name="楕円 28"/>
          <p:cNvSpPr/>
          <p:nvPr/>
        </p:nvSpPr>
        <p:spPr>
          <a:xfrm rot="19277797">
            <a:off x="2903790" y="1736761"/>
            <a:ext cx="811163" cy="1651578"/>
          </a:xfrm>
          <a:prstGeom prst="ellipse">
            <a:avLst/>
          </a:prstGeom>
          <a:solidFill>
            <a:schemeClr val="accent2">
              <a:lumMod val="60000"/>
              <a:lumOff val="40000"/>
              <a:alpha val="5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線吹き出し 2 (枠付き) 30"/>
          <p:cNvSpPr/>
          <p:nvPr/>
        </p:nvSpPr>
        <p:spPr>
          <a:xfrm>
            <a:off x="4343868" y="1088642"/>
            <a:ext cx="5391992" cy="1644754"/>
          </a:xfrm>
          <a:prstGeom prst="borderCallout2">
            <a:avLst>
              <a:gd name="adj1" fmla="val 61009"/>
              <a:gd name="adj2" fmla="val -338"/>
              <a:gd name="adj3" fmla="val 60241"/>
              <a:gd name="adj4" fmla="val -7219"/>
              <a:gd name="adj5" fmla="val 79461"/>
              <a:gd name="adj6" fmla="val -13477"/>
            </a:avLst>
          </a:prstGeom>
          <a:noFill/>
          <a:ln w="9525">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637478" y="1913136"/>
            <a:ext cx="1027203" cy="63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3" name="Google Shape;105;p1"/>
          <p:cNvSpPr txBox="1"/>
          <p:nvPr/>
        </p:nvSpPr>
        <p:spPr>
          <a:xfrm>
            <a:off x="4278404" y="2280823"/>
            <a:ext cx="1424394"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（○○灯台展望からの景色）</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テキスト ボックス 33"/>
          <p:cNvSpPr txBox="1"/>
          <p:nvPr/>
        </p:nvSpPr>
        <p:spPr>
          <a:xfrm>
            <a:off x="4383875" y="1248573"/>
            <a:ext cx="2353349" cy="82617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①○○灯台</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絶景が眺められることからトレイル目的の観光客が訪れるスポット。</a:t>
            </a:r>
            <a:endParaRPr kumimoji="1" lang="en-US" altLang="ja-JP" sz="1100" dirty="0">
              <a:latin typeface="メイリオ" panose="020B0604030504040204" pitchFamily="50" charset="-128"/>
              <a:ea typeface="メイリオ" panose="020B0604030504040204" pitchFamily="50" charset="-128"/>
            </a:endParaRPr>
          </a:p>
        </p:txBody>
      </p:sp>
      <p:sp>
        <p:nvSpPr>
          <p:cNvPr id="36" name="正方形/長方形 35"/>
          <p:cNvSpPr/>
          <p:nvPr/>
        </p:nvSpPr>
        <p:spPr>
          <a:xfrm>
            <a:off x="8953943" y="2105544"/>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7" name="Google Shape;105;p1"/>
          <p:cNvSpPr txBox="1"/>
          <p:nvPr/>
        </p:nvSpPr>
        <p:spPr>
          <a:xfrm>
            <a:off x="1727695" y="1220629"/>
            <a:ext cx="2414547" cy="42330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・人口：</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15</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R6.4</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・年間観光入込客数：</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78</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a:solidFill>
                  <a:schemeClr val="tx1"/>
                </a:solidFill>
                <a:latin typeface="メイリオ" panose="020B0604030504040204" pitchFamily="50" charset="-128"/>
                <a:ea typeface="メイリオ" panose="020B0604030504040204" pitchFamily="50" charset="-128"/>
                <a:cs typeface="Meiryo"/>
                <a:sym typeface="Meiryo"/>
              </a:rPr>
              <a:t>R5</a:t>
            </a:r>
            <a:r>
              <a:rPr lang="ja-JP" altLang="en-US" sz="105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テキスト ボックス 37"/>
          <p:cNvSpPr txBox="1"/>
          <p:nvPr/>
        </p:nvSpPr>
        <p:spPr>
          <a:xfrm>
            <a:off x="5312083" y="2756821"/>
            <a:ext cx="3641860" cy="341668"/>
          </a:xfrm>
          <a:prstGeom prst="rect">
            <a:avLst/>
          </a:prstGeom>
          <a:solidFill>
            <a:schemeClr val="bg1"/>
          </a:solid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（事業実施エリアの主な観光コンテンツ）</a:t>
            </a:r>
            <a:endParaRPr kumimoji="1" lang="en-US" altLang="ja-JP" b="1" dirty="0">
              <a:latin typeface="メイリオ" panose="020B0604030504040204" pitchFamily="50" charset="-128"/>
              <a:ea typeface="メイリオ" panose="020B0604030504040204" pitchFamily="50" charset="-128"/>
            </a:endParaRPr>
          </a:p>
        </p:txBody>
      </p:sp>
      <p:sp>
        <p:nvSpPr>
          <p:cNvPr id="40" name="Google Shape;105;p1"/>
          <p:cNvSpPr txBox="1"/>
          <p:nvPr/>
        </p:nvSpPr>
        <p:spPr>
          <a:xfrm>
            <a:off x="6681080" y="2350870"/>
            <a:ext cx="1631123"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（写真左：○○屋）</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（写真右：○○づくり</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41" name="正方形/長方形 40"/>
          <p:cNvSpPr/>
          <p:nvPr/>
        </p:nvSpPr>
        <p:spPr>
          <a:xfrm>
            <a:off x="8144332" y="2101262"/>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15" name="環状矢印 14"/>
          <p:cNvSpPr/>
          <p:nvPr/>
        </p:nvSpPr>
        <p:spPr>
          <a:xfrm rot="15271897">
            <a:off x="2577597" y="300732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環状矢印 45"/>
          <p:cNvSpPr/>
          <p:nvPr/>
        </p:nvSpPr>
        <p:spPr>
          <a:xfrm rot="4505886">
            <a:off x="2925515" y="291530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線吹き出し 2 (枠付き) 47"/>
          <p:cNvSpPr/>
          <p:nvPr/>
        </p:nvSpPr>
        <p:spPr>
          <a:xfrm>
            <a:off x="171832" y="3842629"/>
            <a:ext cx="2877321" cy="1838815"/>
          </a:xfrm>
          <a:prstGeom prst="borderCallout2">
            <a:avLst>
              <a:gd name="adj1" fmla="val 70279"/>
              <a:gd name="adj2" fmla="val 100703"/>
              <a:gd name="adj3" fmla="val 70995"/>
              <a:gd name="adj4" fmla="val 118035"/>
              <a:gd name="adj5" fmla="val 68070"/>
              <a:gd name="adj6" fmla="val 12298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181314" y="5613716"/>
            <a:ext cx="2970194" cy="81288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③〇〇遺構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震災の被害を後世に伝え、震災の風化防止及び防災意識の向上を目的に、残された遺構。</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endParaRPr>
          </a:p>
        </p:txBody>
      </p:sp>
      <p:sp>
        <p:nvSpPr>
          <p:cNvPr id="52" name="正方形/長方形 51"/>
          <p:cNvSpPr/>
          <p:nvPr/>
        </p:nvSpPr>
        <p:spPr>
          <a:xfrm>
            <a:off x="251073" y="4753931"/>
            <a:ext cx="1376147" cy="8080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54" name="テキスト ボックス 53"/>
          <p:cNvSpPr txBox="1"/>
          <p:nvPr/>
        </p:nvSpPr>
        <p:spPr>
          <a:xfrm>
            <a:off x="4475326" y="960768"/>
            <a:ext cx="3232589" cy="341668"/>
          </a:xfrm>
          <a:prstGeom prst="rect">
            <a:avLst/>
          </a:prstGeom>
          <a:solidFill>
            <a:schemeClr val="bg1"/>
          </a:solid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（周辺エリアの主な観光コンテンツ）</a:t>
            </a:r>
            <a:endParaRPr kumimoji="1" lang="en-US" altLang="ja-JP" b="1" dirty="0">
              <a:latin typeface="メイリオ" panose="020B0604030504040204" pitchFamily="50" charset="-128"/>
              <a:ea typeface="メイリオ" panose="020B0604030504040204" pitchFamily="50" charset="-128"/>
            </a:endParaRPr>
          </a:p>
        </p:txBody>
      </p:sp>
      <p:sp>
        <p:nvSpPr>
          <p:cNvPr id="55" name="線吹き出し 2 (枠付き) 54"/>
          <p:cNvSpPr/>
          <p:nvPr/>
        </p:nvSpPr>
        <p:spPr>
          <a:xfrm>
            <a:off x="220639" y="2072539"/>
            <a:ext cx="2284219" cy="1040226"/>
          </a:xfrm>
          <a:prstGeom prst="borderCallout2">
            <a:avLst>
              <a:gd name="adj1" fmla="val 44770"/>
              <a:gd name="adj2" fmla="val 99313"/>
              <a:gd name="adj3" fmla="val 45118"/>
              <a:gd name="adj4" fmla="val 115312"/>
              <a:gd name="adj5" fmla="val 97781"/>
              <a:gd name="adj6" fmla="val 128789"/>
            </a:avLst>
          </a:prstGeom>
          <a:solidFill>
            <a:srgbClr val="FFFFFF">
              <a:alpha val="85098"/>
            </a:srgbClr>
          </a:solid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274946" y="2102399"/>
            <a:ext cx="2182479" cy="96553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海岸エリア周遊イベント　</a:t>
            </a:r>
            <a:endParaRPr kumimoji="1" lang="en-US" altLang="ja-JP"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海岸エリアの周遊を促すため、デジタルスタンプラリーを開催。</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ALPS</a:t>
            </a:r>
            <a:r>
              <a:rPr kumimoji="1" lang="ja-JP" altLang="en-US" sz="1100" dirty="0">
                <a:latin typeface="メイリオ" panose="020B0604030504040204" pitchFamily="50" charset="-128"/>
                <a:ea typeface="メイリオ" panose="020B0604030504040204" pitchFamily="50" charset="-128"/>
              </a:rPr>
              <a:t>処理水の安全性と海岸エリアの魅力も併せて情報発信。</a:t>
            </a:r>
            <a:endParaRPr kumimoji="1" lang="en-US" altLang="ja-JP" sz="1100" dirty="0">
              <a:latin typeface="メイリオ" panose="020B0604030504040204" pitchFamily="50" charset="-128"/>
              <a:ea typeface="メイリオ" panose="020B0604030504040204" pitchFamily="50" charset="-128"/>
            </a:endParaRPr>
          </a:p>
        </p:txBody>
      </p:sp>
      <p:sp>
        <p:nvSpPr>
          <p:cNvPr id="49" name="Google Shape;92;p1"/>
          <p:cNvSpPr txBox="1">
            <a:spLocks/>
          </p:cNvSpPr>
          <p:nvPr/>
        </p:nvSpPr>
        <p:spPr>
          <a:xfrm>
            <a:off x="33572" y="8845"/>
            <a:ext cx="6672028" cy="54072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900">
                <a:latin typeface="メイリオ" panose="020B0604030504040204" pitchFamily="50" charset="-128"/>
                <a:ea typeface="メイリオ" panose="020B0604030504040204" pitchFamily="50" charset="-128"/>
                <a:cs typeface="Meiryo"/>
                <a:sym typeface="Meiryo"/>
              </a:rPr>
              <a:t>ブルーツーリズム推進事業</a:t>
            </a:r>
            <a:r>
              <a:rPr lang="en-US" altLang="ja-JP" sz="1400">
                <a:latin typeface="メイリオ" panose="020B0604030504040204" pitchFamily="50" charset="-128"/>
                <a:ea typeface="メイリオ" panose="020B0604030504040204" pitchFamily="50" charset="-128"/>
                <a:cs typeface="Meiryo"/>
                <a:sym typeface="Meiryo"/>
              </a:rPr>
              <a:t>【</a:t>
            </a:r>
            <a:r>
              <a:rPr lang="ja-JP" altLang="en-US" sz="1400">
                <a:latin typeface="メイリオ" panose="020B0604030504040204" pitchFamily="50" charset="-128"/>
                <a:ea typeface="メイリオ" panose="020B0604030504040204" pitchFamily="50" charset="-128"/>
                <a:cs typeface="Meiryo"/>
                <a:sym typeface="Meiryo"/>
              </a:rPr>
              <a:t>○○県○○市</a:t>
            </a:r>
            <a:r>
              <a:rPr lang="en-US" altLang="ja-JP" sz="1400">
                <a:latin typeface="メイリオ" panose="020B0604030504040204" pitchFamily="50" charset="-128"/>
                <a:ea typeface="メイリオ" panose="020B0604030504040204" pitchFamily="50" charset="-128"/>
                <a:cs typeface="Meiryo"/>
                <a:sym typeface="Meiryo"/>
              </a:rPr>
              <a:t>】</a:t>
            </a:r>
            <a:r>
              <a:rPr lang="ja-JP" altLang="en-US" sz="1900">
                <a:latin typeface="メイリオ" panose="020B0604030504040204" pitchFamily="50" charset="-128"/>
                <a:ea typeface="メイリオ" panose="020B0604030504040204" pitchFamily="50" charset="-128"/>
                <a:cs typeface="Meiryo"/>
                <a:sym typeface="Meiryo"/>
              </a:rPr>
              <a:t>　</a:t>
            </a:r>
            <a:endParaRPr lang="ja-JP" altLang="en-US" dirty="0">
              <a:latin typeface="メイリオ" panose="020B0604030504040204" pitchFamily="50" charset="-128"/>
              <a:ea typeface="メイリオ" panose="020B0604030504040204" pitchFamily="50" charset="-128"/>
            </a:endParaRPr>
          </a:p>
        </p:txBody>
      </p:sp>
      <p:sp>
        <p:nvSpPr>
          <p:cNvPr id="50" name="線吹き出し 2 (枠付き) 49"/>
          <p:cNvSpPr/>
          <p:nvPr/>
        </p:nvSpPr>
        <p:spPr>
          <a:xfrm>
            <a:off x="188469" y="6047379"/>
            <a:ext cx="4866332" cy="646262"/>
          </a:xfrm>
          <a:prstGeom prst="borderCallout2">
            <a:avLst>
              <a:gd name="adj1" fmla="val 268"/>
              <a:gd name="adj2" fmla="val 86701"/>
              <a:gd name="adj3" fmla="val -93405"/>
              <a:gd name="adj4" fmla="val 87004"/>
              <a:gd name="adj5" fmla="val -151986"/>
              <a:gd name="adj6" fmla="val 8487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170139" y="6089964"/>
            <a:ext cx="4772091" cy="614692"/>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■閑散期対策の取組</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通年観光を目的に、冬場の海水浴場および周辺の観光施設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にライトアップを施し、閑散期での誘客を毎年実施している。</a:t>
            </a:r>
            <a:endParaRPr kumimoji="1" lang="en-US" altLang="ja-JP" sz="1100" dirty="0">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231199" y="3912766"/>
            <a:ext cx="2970194" cy="770163"/>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■郷土料理○○</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漁師町として発展してきた地域ならではの郷土料理。○○や〇〇を豊富に使用しており、観光客にも人気。</a:t>
            </a:r>
            <a:endParaRPr kumimoji="1" lang="en-US" altLang="ja-JP" sz="1100" dirty="0">
              <a:latin typeface="メイリオ" panose="020B0604030504040204" pitchFamily="50" charset="-128"/>
              <a:ea typeface="メイリオ" panose="020B0604030504040204" pitchFamily="50" charset="-128"/>
            </a:endParaRPr>
          </a:p>
        </p:txBody>
      </p:sp>
      <p:sp>
        <p:nvSpPr>
          <p:cNvPr id="59" name="Google Shape;105;p1"/>
          <p:cNvSpPr txBox="1"/>
          <p:nvPr/>
        </p:nvSpPr>
        <p:spPr>
          <a:xfrm>
            <a:off x="1557077" y="5042895"/>
            <a:ext cx="1276051" cy="51912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（○○を使用した郷土料理）</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0" name="楕円 59"/>
          <p:cNvSpPr/>
          <p:nvPr/>
        </p:nvSpPr>
        <p:spPr>
          <a:xfrm>
            <a:off x="3865497" y="3746819"/>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２</a:t>
            </a:r>
          </a:p>
        </p:txBody>
      </p:sp>
      <p:sp>
        <p:nvSpPr>
          <p:cNvPr id="61" name="楕円 60"/>
          <p:cNvSpPr/>
          <p:nvPr/>
        </p:nvSpPr>
        <p:spPr>
          <a:xfrm>
            <a:off x="4090703" y="4549872"/>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2" name="楕円 61"/>
          <p:cNvSpPr/>
          <p:nvPr/>
        </p:nvSpPr>
        <p:spPr>
          <a:xfrm>
            <a:off x="3991549" y="4895384"/>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３</a:t>
            </a:r>
          </a:p>
        </p:txBody>
      </p:sp>
      <p:sp>
        <p:nvSpPr>
          <p:cNvPr id="63" name="楕円 62"/>
          <p:cNvSpPr/>
          <p:nvPr/>
        </p:nvSpPr>
        <p:spPr>
          <a:xfrm>
            <a:off x="3183408" y="2174566"/>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4" name="楕円 63"/>
          <p:cNvSpPr/>
          <p:nvPr/>
        </p:nvSpPr>
        <p:spPr>
          <a:xfrm>
            <a:off x="3337021" y="2604379"/>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２</a:t>
            </a:r>
          </a:p>
        </p:txBody>
      </p:sp>
      <p:sp>
        <p:nvSpPr>
          <p:cNvPr id="35" name="テキスト ボックス 34"/>
          <p:cNvSpPr txBox="1"/>
          <p:nvPr/>
        </p:nvSpPr>
        <p:spPr>
          <a:xfrm>
            <a:off x="6702832" y="1248480"/>
            <a:ext cx="2989309" cy="1132975"/>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②〇〇屋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伝統工芸品である○○づくりを体験できる店舗。体験と合わせて震災当時の体験を解説する店主がいるため、市でもトレイルに関心のある客層に対し、</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情報発信を実施。</a:t>
            </a:r>
            <a:endParaRPr kumimoji="1" lang="en-US" altLang="ja-JP" sz="1100" dirty="0">
              <a:latin typeface="メイリオ" panose="020B0604030504040204" pitchFamily="50" charset="-128"/>
              <a:ea typeface="メイリオ" panose="020B0604030504040204" pitchFamily="50" charset="-128"/>
            </a:endParaRPr>
          </a:p>
        </p:txBody>
      </p:sp>
      <p:sp>
        <p:nvSpPr>
          <p:cNvPr id="65" name="Google Shape;105;p1"/>
          <p:cNvSpPr txBox="1"/>
          <p:nvPr/>
        </p:nvSpPr>
        <p:spPr>
          <a:xfrm>
            <a:off x="7874498" y="6427299"/>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（○○遺構視察の様子）</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6" name="正方形/長方形 65"/>
          <p:cNvSpPr/>
          <p:nvPr/>
        </p:nvSpPr>
        <p:spPr>
          <a:xfrm>
            <a:off x="4123350" y="6176194"/>
            <a:ext cx="912220" cy="469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5" name="吹き出し: 四角形 4">
            <a:extLst>
              <a:ext uri="{FF2B5EF4-FFF2-40B4-BE49-F238E27FC236}">
                <a16:creationId xmlns:a16="http://schemas.microsoft.com/office/drawing/2014/main" id="{69209796-B24C-11C4-2BC9-E3CF0F87AFF2}"/>
              </a:ext>
            </a:extLst>
          </p:cNvPr>
          <p:cNvSpPr/>
          <p:nvPr/>
        </p:nvSpPr>
        <p:spPr>
          <a:xfrm>
            <a:off x="5909187" y="503213"/>
            <a:ext cx="2015613" cy="362944"/>
          </a:xfrm>
          <a:prstGeom prst="wedgeRectCallout">
            <a:avLst>
              <a:gd name="adj1" fmla="val 56728"/>
              <a:gd name="adj2" fmla="val -756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千円未満は四捨五入</a:t>
            </a:r>
          </a:p>
        </p:txBody>
      </p:sp>
    </p:spTree>
    <p:extLst>
      <p:ext uri="{BB962C8B-B14F-4D97-AF65-F5344CB8AC3E}">
        <p14:creationId xmlns:p14="http://schemas.microsoft.com/office/powerpoint/2010/main" val="372316496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1511</Words>
  <PresentationFormat>A4 210 x 297 mm</PresentationFormat>
  <Paragraphs>180</Paragraphs>
  <Slides>4</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メイリオ</vt:lpstr>
      <vt:lpstr>メイリオ</vt:lpstr>
      <vt:lpstr>Arial</vt:lpstr>
      <vt:lpstr>Office テーマ</vt:lpstr>
      <vt:lpstr>○○○○事業【○○県○○市】　</vt:lpstr>
      <vt:lpstr>○○○○事業【○○県○○市】 　</vt:lpstr>
      <vt:lpstr>ブルーツーリズム推進事業【○○県○○市】　</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