
<file path=[Content_Types].xml><?xml version="1.0" encoding="utf-8"?>
<Types xmlns="http://schemas.openxmlformats.org/package/2006/content-types">
  <Default ContentType="application/vnd.openxmlformats-officedocument.oleObject" Extension="bin"/>
  <Default ContentType="image/x-emf" Extension="emf"/>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 Id="rId5"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Lst>
  <p:notesMasterIdLst>
    <p:notesMasterId r:id="rId8"/>
  </p:notesMasterIdLst>
  <p:sldIdLst>
    <p:sldId id="257" r:id="rId5"/>
    <p:sldId id="258" r:id="rId6"/>
    <p:sldId id="259" r:id="rId7"/>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申請様式１案" id="{6C8234CC-E882-47B0-B977-EA96DE723E0D}">
          <p14:sldIdLst>
            <p14:sldId id="257"/>
            <p14:sldId id="258"/>
            <p14:sldId id="259"/>
          </p14:sldIdLst>
        </p14:section>
      </p14:sectionLst>
    </p:ext>
    <p:ext uri="{EFAFB233-063F-42B5-8137-9DF3F51BA10A}">
      <p15:sldGuideLst xmlns:p15="http://schemas.microsoft.com/office/powerpoint/2012/main">
        <p15:guide id="1" orient="horz" pos="2137" userDrawn="1">
          <p15:clr>
            <a:srgbClr val="A4A3A4"/>
          </p15:clr>
        </p15:guide>
        <p15:guide id="2" pos="25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97" autoAdjust="0"/>
    <p:restoredTop sz="94660"/>
  </p:normalViewPr>
  <p:slideViewPr>
    <p:cSldViewPr snapToGrid="0" showGuides="1">
      <p:cViewPr varScale="1">
        <p:scale>
          <a:sx n="127" d="100"/>
          <a:sy n="127" d="100"/>
        </p:scale>
        <p:origin x="1164" y="114"/>
      </p:cViewPr>
      <p:guideLst>
        <p:guide orient="horz" pos="2137"/>
        <p:guide pos="2535"/>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notesMasters/notesMaster1.xml" Type="http://schemas.openxmlformats.org/officeDocument/2006/relationships/notesMaster"/><Relationship Id="rId9" Target="presProps.xml" Type="http://schemas.openxmlformats.org/officeDocument/2006/relationships/pres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589F4-4EC9-4181-AB9F-8A38B2D78B3C}" type="datetimeFigureOut">
              <a:rPr kumimoji="1" lang="ja-JP" altLang="en-US" smtClean="0"/>
              <a:t>2025/8/14</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607886-7DFD-4E2D-8BA6-D10CC9F16E46}" type="slidenum">
              <a:rPr kumimoji="1" lang="ja-JP" altLang="en-US" smtClean="0"/>
              <a:t>‹#›</a:t>
            </a:fld>
            <a:endParaRPr kumimoji="1" lang="ja-JP" altLang="en-US"/>
          </a:p>
        </p:txBody>
      </p:sp>
    </p:spTree>
    <p:extLst>
      <p:ext uri="{BB962C8B-B14F-4D97-AF65-F5344CB8AC3E}">
        <p14:creationId xmlns:p14="http://schemas.microsoft.com/office/powerpoint/2010/main" val="27684421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607886-7DFD-4E2D-8BA6-D10CC9F16E46}" type="slidenum">
              <a:rPr kumimoji="1" lang="ja-JP" altLang="en-US" smtClean="0"/>
              <a:t>1</a:t>
            </a:fld>
            <a:endParaRPr kumimoji="1" lang="ja-JP" altLang="en-US"/>
          </a:p>
        </p:txBody>
      </p:sp>
    </p:spTree>
    <p:extLst>
      <p:ext uri="{BB962C8B-B14F-4D97-AF65-F5344CB8AC3E}">
        <p14:creationId xmlns:p14="http://schemas.microsoft.com/office/powerpoint/2010/main" val="3524461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607886-7DFD-4E2D-8BA6-D10CC9F16E46}" type="slidenum">
              <a:rPr kumimoji="1" lang="ja-JP" altLang="en-US" smtClean="0"/>
              <a:t>2</a:t>
            </a:fld>
            <a:endParaRPr kumimoji="1" lang="ja-JP" altLang="en-US"/>
          </a:p>
        </p:txBody>
      </p:sp>
    </p:spTree>
    <p:extLst>
      <p:ext uri="{BB962C8B-B14F-4D97-AF65-F5344CB8AC3E}">
        <p14:creationId xmlns:p14="http://schemas.microsoft.com/office/powerpoint/2010/main" val="4267629659"/>
      </p:ext>
    </p:extLst>
  </p:cSld>
  <p:clrMapOvr>
    <a:masterClrMapping/>
  </p:clrMapOvr>
</p:notes>
</file>

<file path=ppt/slideLayouts/_rels/slideLayout1.xml.rels><?xml version="1.0" encoding="UTF-8" standalone="yes"?><Relationships xmlns="http://schemas.openxmlformats.org/package/2006/relationships"><Relationship Id="rId1" Target="../tags/tag1.xml" Type="http://schemas.openxmlformats.org/officeDocument/2006/relationships/tags"/><Relationship Id="rId2" Target="../slideMasters/slideMaster1.xml" Type="http://schemas.openxmlformats.org/officeDocument/2006/relationships/slideMaster"/><Relationship Id="rId3" Target="../embeddings/oleObject1.bin" Type="http://schemas.openxmlformats.org/officeDocument/2006/relationships/oleObject"/><Relationship Id="rId4" Target="../media/image1.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8331905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a:xfrm>
            <a:off x="-5814" y="0"/>
            <a:ext cx="369721" cy="365125"/>
          </a:xfrm>
        </p:spPr>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7" y="1008000"/>
            <a:ext cx="4356000" cy="468000"/>
          </a:xfrm>
          <a:prstGeom prst="rect">
            <a:avLst/>
          </a:prstGeom>
        </p:spPr>
        <p:txBody>
          <a:bodyPr wrap="none" anchor="ctr">
            <a:noAutofit/>
          </a:bodyPr>
          <a:lstStyle>
            <a:lvl1pPr>
              <a:lnSpc>
                <a:spcPct val="100000"/>
              </a:lnSpc>
              <a:spcBef>
                <a:spcPts val="0"/>
              </a:spcBef>
              <a:defRPr sz="1137"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p:txBody>
          <a:bodyPr/>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69738955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DT Template A4</a:t>
            </a:r>
            <a:endParaRPr kumimoji="1" lang="ja-JP" altLang="en-US"/>
          </a:p>
        </p:txBody>
      </p:sp>
      <p:sp>
        <p:nvSpPr>
          <p:cNvPr id="6" name="Slide Number Placeholder 5"/>
          <p:cNvSpPr>
            <a:spLocks noGrp="1"/>
          </p:cNvSpPr>
          <p:nvPr>
            <p:ph type="sldNum" sz="quarter" idx="4"/>
          </p:nvPr>
        </p:nvSpPr>
        <p:spPr>
          <a:xfrm>
            <a:off x="0" y="2"/>
            <a:ext cx="40982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C1B844-D6F5-480C-BEB0-0E7DC0AD00ED}" type="slidenum">
              <a:rPr kumimoji="1" lang="ja-JP" altLang="en-US" smtClean="0"/>
              <a:t>‹#›</a:t>
            </a:fld>
            <a:endParaRPr kumimoji="1" lang="ja-JP" altLang="en-US"/>
          </a:p>
        </p:txBody>
      </p:sp>
    </p:spTree>
    <p:extLst>
      <p:ext uri="{BB962C8B-B14F-4D97-AF65-F5344CB8AC3E}">
        <p14:creationId xmlns:p14="http://schemas.microsoft.com/office/powerpoint/2010/main" val="2909573340"/>
      </p:ext>
    </p:extLst>
  </p:cSld>
  <p:clrMap bg1="lt1" tx1="dk1" bg2="lt2" tx2="dk2" accent1="accent1" accent2="accent2" accent3="accent3" accent4="accent4" accent5="accent5" accent6="accent6" hlink="hlink" folHlink="folHlink"/>
  <p:sldLayoutIdLst>
    <p:sldLayoutId id="2147483686"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グループ化 17">
            <a:extLst>
              <a:ext uri="{FF2B5EF4-FFF2-40B4-BE49-F238E27FC236}">
                <a16:creationId xmlns:a16="http://schemas.microsoft.com/office/drawing/2014/main" id="{4785899A-E939-D506-2A3B-2A4A3B2106F8}"/>
              </a:ext>
            </a:extLst>
          </p:cNvPr>
          <p:cNvGrpSpPr/>
          <p:nvPr/>
        </p:nvGrpSpPr>
        <p:grpSpPr>
          <a:xfrm>
            <a:off x="245395" y="1361394"/>
            <a:ext cx="4154813" cy="3060000"/>
            <a:chOff x="245395" y="1361394"/>
            <a:chExt cx="4154813" cy="3060000"/>
          </a:xfrm>
        </p:grpSpPr>
        <p:sp>
          <p:nvSpPr>
            <p:cNvPr id="9" name="正方形/長方形 1210">
              <a:extLst>
                <a:ext uri="{FF2B5EF4-FFF2-40B4-BE49-F238E27FC236}">
                  <a16:creationId xmlns:a16="http://schemas.microsoft.com/office/drawing/2014/main" id="{706E7B8F-E9EC-3C64-B5A7-0FF425D9437A}"/>
                </a:ext>
              </a:extLst>
            </p:cNvPr>
            <p:cNvSpPr/>
            <p:nvPr/>
          </p:nvSpPr>
          <p:spPr>
            <a:xfrm>
              <a:off x="245395" y="1361394"/>
              <a:ext cx="4154813" cy="3060000"/>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地域の観光現場における具体的な課題を記載してください。</a:t>
              </a:r>
              <a:endParaRPr lang="en-US" altLang="ja-JP" sz="1200"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実地調査、統計、ヒアリング等に基づく裏付けがあれば併せて記載してください。</a:t>
              </a:r>
              <a:br>
                <a:rPr lang="en-US" altLang="ja-JP" sz="1200" dirty="0">
                  <a:solidFill>
                    <a:schemeClr val="tx1"/>
                  </a:solidFill>
                  <a:latin typeface="Yu Gothic UI" panose="020B0500000000000000" pitchFamily="50" charset="-128"/>
                  <a:ea typeface="Yu Gothic UI" panose="020B0500000000000000" pitchFamily="50" charset="-128"/>
                </a:rPr>
              </a:br>
              <a:endParaRPr lang="ja-JP" altLang="en-US" sz="1200" dirty="0">
                <a:solidFill>
                  <a:schemeClr val="tx1"/>
                </a:solidFill>
                <a:latin typeface="Yu Gothic UI" panose="020B0500000000000000" pitchFamily="50" charset="-128"/>
                <a:ea typeface="Yu Gothic UI" panose="020B0500000000000000" pitchFamily="50" charset="-128"/>
              </a:endParaRPr>
            </a:p>
          </p:txBody>
        </p:sp>
        <p:sp>
          <p:nvSpPr>
            <p:cNvPr id="10" name="正方形/長方形 1212">
              <a:extLst>
                <a:ext uri="{FF2B5EF4-FFF2-40B4-BE49-F238E27FC236}">
                  <a16:creationId xmlns:a16="http://schemas.microsoft.com/office/drawing/2014/main" id="{333BAE42-4813-B951-CBB5-EF8762343314}"/>
                </a:ext>
              </a:extLst>
            </p:cNvPr>
            <p:cNvSpPr/>
            <p:nvPr/>
          </p:nvSpPr>
          <p:spPr>
            <a:xfrm>
              <a:off x="245395" y="1361396"/>
              <a:ext cx="2016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地域課題とその背景</a:t>
              </a:r>
            </a:p>
          </p:txBody>
        </p:sp>
      </p:grpSp>
      <p:grpSp>
        <p:nvGrpSpPr>
          <p:cNvPr id="38" name="グループ化 37">
            <a:extLst>
              <a:ext uri="{FF2B5EF4-FFF2-40B4-BE49-F238E27FC236}">
                <a16:creationId xmlns:a16="http://schemas.microsoft.com/office/drawing/2014/main" id="{098B6E94-195D-EB14-595C-5D1D31016A11}"/>
              </a:ext>
            </a:extLst>
          </p:cNvPr>
          <p:cNvGrpSpPr/>
          <p:nvPr/>
        </p:nvGrpSpPr>
        <p:grpSpPr>
          <a:xfrm>
            <a:off x="4536588" y="914987"/>
            <a:ext cx="5091773" cy="3506407"/>
            <a:chOff x="4536588" y="914987"/>
            <a:chExt cx="5091773" cy="3506407"/>
          </a:xfrm>
        </p:grpSpPr>
        <p:sp>
          <p:nvSpPr>
            <p:cNvPr id="6" name="正方形/長方形 1210">
              <a:extLst>
                <a:ext uri="{FF2B5EF4-FFF2-40B4-BE49-F238E27FC236}">
                  <a16:creationId xmlns:a16="http://schemas.microsoft.com/office/drawing/2014/main" id="{C6F136DC-8F39-132D-9660-931867FC9D5E}"/>
                </a:ext>
              </a:extLst>
            </p:cNvPr>
            <p:cNvSpPr/>
            <p:nvPr/>
          </p:nvSpPr>
          <p:spPr>
            <a:xfrm>
              <a:off x="4536589" y="914987"/>
              <a:ext cx="5091772" cy="3506407"/>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地域課題に対する現時点における仮説、解決の方向性を記載してください。</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地域課題を解決するために実施する</a:t>
              </a:r>
              <a:r>
                <a:rPr lang="en-US" altLang="ja-JP" sz="1200" spc="-15" dirty="0">
                  <a:solidFill>
                    <a:schemeClr val="tx1"/>
                  </a:solidFill>
                  <a:latin typeface="Yu Gothic UI" panose="020B0500000000000000" pitchFamily="50" charset="-128"/>
                  <a:ea typeface="Yu Gothic UI" panose="020B0500000000000000" pitchFamily="50" charset="-128"/>
                </a:rPr>
                <a:t>ICT</a:t>
              </a:r>
              <a:r>
                <a:rPr lang="ja-JP" altLang="en-US" sz="1200" spc="-15" dirty="0">
                  <a:solidFill>
                    <a:schemeClr val="tx1"/>
                  </a:solidFill>
                  <a:latin typeface="Yu Gothic UI" panose="020B0500000000000000" pitchFamily="50" charset="-128"/>
                  <a:ea typeface="Yu Gothic UI" panose="020B0500000000000000" pitchFamily="50" charset="-128"/>
                </a:rPr>
                <a:t>等を活用した取組内容について記載してください。</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適宜、図表などを使用し、わかりやすく記載してください。</a:t>
              </a:r>
              <a:br>
                <a:rPr lang="en-US" altLang="ja-JP" sz="1200" spc="-15" dirty="0">
                  <a:solidFill>
                    <a:srgbClr val="000000"/>
                  </a:solidFill>
                  <a:latin typeface="Yu Gothic UI" panose="020B0500000000000000" pitchFamily="50" charset="-128"/>
                  <a:ea typeface="Yu Gothic UI" panose="020B0500000000000000" pitchFamily="50" charset="-128"/>
                </a:rPr>
              </a:br>
              <a:endParaRPr lang="en-US" altLang="ja-JP" sz="1200" spc="-15" dirty="0">
                <a:solidFill>
                  <a:srgbClr val="000000"/>
                </a:solidFill>
                <a:latin typeface="Yu Gothic UI" panose="020B0500000000000000" pitchFamily="50" charset="-128"/>
                <a:ea typeface="Yu Gothic UI" panose="020B0500000000000000" pitchFamily="50" charset="-128"/>
              </a:endParaRPr>
            </a:p>
          </p:txBody>
        </p:sp>
        <p:sp>
          <p:nvSpPr>
            <p:cNvPr id="13" name="正方形/長方形 1212">
              <a:extLst>
                <a:ext uri="{FF2B5EF4-FFF2-40B4-BE49-F238E27FC236}">
                  <a16:creationId xmlns:a16="http://schemas.microsoft.com/office/drawing/2014/main" id="{F1EC8D81-9769-214E-4F12-B700FE62FDA6}"/>
                </a:ext>
              </a:extLst>
            </p:cNvPr>
            <p:cNvSpPr/>
            <p:nvPr/>
          </p:nvSpPr>
          <p:spPr>
            <a:xfrm>
              <a:off x="4536588" y="914987"/>
              <a:ext cx="2700000" cy="196196"/>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地域課題解決に向けた構想・方向性</a:t>
              </a:r>
            </a:p>
          </p:txBody>
        </p:sp>
      </p:grpSp>
      <p:sp>
        <p:nvSpPr>
          <p:cNvPr id="50" name="テキスト ボックス 49">
            <a:extLst>
              <a:ext uri="{FF2B5EF4-FFF2-40B4-BE49-F238E27FC236}">
                <a16:creationId xmlns:a16="http://schemas.microsoft.com/office/drawing/2014/main" id="{FDFDB67F-ADA5-82F8-C948-5DEC7F4997A1}"/>
              </a:ext>
            </a:extLst>
          </p:cNvPr>
          <p:cNvSpPr txBox="1"/>
          <p:nvPr/>
        </p:nvSpPr>
        <p:spPr>
          <a:xfrm>
            <a:off x="8886979" y="-625"/>
            <a:ext cx="741383" cy="261610"/>
          </a:xfrm>
          <a:prstGeom prst="rect">
            <a:avLst/>
          </a:prstGeom>
          <a:noFill/>
        </p:spPr>
        <p:txBody>
          <a:bodyPr wrap="square" rtlCol="0">
            <a:spAutoFit/>
          </a:bodyPr>
          <a:lstStyle/>
          <a:p>
            <a:r>
              <a:rPr kumimoji="1" lang="en-US" altLang="ja-JP" sz="1100">
                <a:latin typeface="Yu Gothic UI" panose="020B0500000000000000" pitchFamily="50" charset="-128"/>
                <a:ea typeface="Yu Gothic UI" panose="020B0500000000000000" pitchFamily="50" charset="-128"/>
              </a:rPr>
              <a:t>【</a:t>
            </a:r>
            <a:r>
              <a:rPr kumimoji="1" lang="ja-JP" altLang="en-US" sz="1100">
                <a:latin typeface="Yu Gothic UI" panose="020B0500000000000000" pitchFamily="50" charset="-128"/>
                <a:ea typeface="Yu Gothic UI" panose="020B0500000000000000" pitchFamily="50" charset="-128"/>
              </a:rPr>
              <a:t>様式</a:t>
            </a:r>
            <a:r>
              <a:rPr kumimoji="1" lang="en-US" altLang="ja-JP" sz="1100">
                <a:latin typeface="Yu Gothic UI" panose="020B0500000000000000" pitchFamily="50" charset="-128"/>
                <a:ea typeface="Yu Gothic UI" panose="020B0500000000000000" pitchFamily="50" charset="-128"/>
              </a:rPr>
              <a:t>1】</a:t>
            </a:r>
            <a:endParaRPr kumimoji="1" lang="ja-JP" altLang="en-US" sz="1100">
              <a:latin typeface="Yu Gothic UI" panose="020B0500000000000000" pitchFamily="50" charset="-128"/>
              <a:ea typeface="Yu Gothic UI" panose="020B0500000000000000" pitchFamily="50" charset="-128"/>
            </a:endParaRPr>
          </a:p>
        </p:txBody>
      </p:sp>
      <p:sp>
        <p:nvSpPr>
          <p:cNvPr id="66" name="正方形/長方形 1210">
            <a:extLst>
              <a:ext uri="{FF2B5EF4-FFF2-40B4-BE49-F238E27FC236}">
                <a16:creationId xmlns:a16="http://schemas.microsoft.com/office/drawing/2014/main" id="{BB70FF6D-A7DD-1D23-DEB0-A7DFEED79783}"/>
              </a:ext>
            </a:extLst>
          </p:cNvPr>
          <p:cNvSpPr/>
          <p:nvPr/>
        </p:nvSpPr>
        <p:spPr>
          <a:xfrm>
            <a:off x="1289077" y="905474"/>
            <a:ext cx="3125267" cy="360000"/>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a:defRPr/>
            </a:pPr>
            <a:r>
              <a:rPr lang="ja-JP" altLang="en-US" sz="1200" spc="-15" dirty="0">
                <a:solidFill>
                  <a:srgbClr val="000000"/>
                </a:solidFill>
                <a:latin typeface="Yu Gothic UI" panose="020B0500000000000000" pitchFamily="50" charset="-128"/>
                <a:ea typeface="Yu Gothic UI" panose="020B0500000000000000" pitchFamily="50" charset="-128"/>
              </a:rPr>
              <a:t>記載例：</a:t>
            </a:r>
            <a:r>
              <a:rPr lang="en-US" altLang="ja-JP" sz="1200" spc="-15" dirty="0">
                <a:solidFill>
                  <a:srgbClr val="000000"/>
                </a:solidFill>
                <a:latin typeface="Yu Gothic UI" panose="020B0500000000000000" pitchFamily="50" charset="-128"/>
                <a:ea typeface="Yu Gothic UI" panose="020B0500000000000000" pitchFamily="50" charset="-128"/>
              </a:rPr>
              <a:t>XX</a:t>
            </a:r>
            <a:r>
              <a:rPr lang="ja-JP" altLang="en-US" sz="1200" spc="-15" dirty="0">
                <a:solidFill>
                  <a:srgbClr val="000000"/>
                </a:solidFill>
                <a:latin typeface="Yu Gothic UI" panose="020B0500000000000000" pitchFamily="50" charset="-128"/>
                <a:ea typeface="Yu Gothic UI" panose="020B0500000000000000" pitchFamily="50" charset="-128"/>
              </a:rPr>
              <a:t>市、</a:t>
            </a:r>
            <a:r>
              <a:rPr lang="en-US" altLang="ja-JP" sz="1200" spc="-15" dirty="0">
                <a:solidFill>
                  <a:srgbClr val="000000"/>
                </a:solidFill>
                <a:latin typeface="Yu Gothic UI" panose="020B0500000000000000" pitchFamily="50" charset="-128"/>
                <a:ea typeface="Yu Gothic UI" panose="020B0500000000000000" pitchFamily="50" charset="-128"/>
              </a:rPr>
              <a:t>XX</a:t>
            </a:r>
            <a:r>
              <a:rPr lang="ja-JP" altLang="en-US" sz="1200" spc="-15" dirty="0">
                <a:solidFill>
                  <a:srgbClr val="000000"/>
                </a:solidFill>
                <a:latin typeface="Yu Gothic UI" panose="020B0500000000000000" pitchFamily="50" charset="-128"/>
                <a:ea typeface="Yu Gothic UI" panose="020B0500000000000000" pitchFamily="50" charset="-128"/>
              </a:rPr>
              <a:t>市内〇〇公園エリア　等</a:t>
            </a:r>
            <a:endParaRPr lang="en-US" altLang="ja-JP" sz="1200" spc="-15" dirty="0">
              <a:solidFill>
                <a:srgbClr val="000000"/>
              </a:solidFill>
              <a:latin typeface="Yu Gothic UI" panose="020B0500000000000000" pitchFamily="50" charset="-128"/>
              <a:ea typeface="Yu Gothic UI" panose="020B0500000000000000" pitchFamily="50" charset="-128"/>
            </a:endParaRPr>
          </a:p>
        </p:txBody>
      </p:sp>
      <p:sp>
        <p:nvSpPr>
          <p:cNvPr id="67" name="正方形/長方形 1212">
            <a:extLst>
              <a:ext uri="{FF2B5EF4-FFF2-40B4-BE49-F238E27FC236}">
                <a16:creationId xmlns:a16="http://schemas.microsoft.com/office/drawing/2014/main" id="{8141FF00-8FAE-89CC-F263-1FB6572B34E0}"/>
              </a:ext>
            </a:extLst>
          </p:cNvPr>
          <p:cNvSpPr/>
          <p:nvPr/>
        </p:nvSpPr>
        <p:spPr>
          <a:xfrm>
            <a:off x="263129" y="905474"/>
            <a:ext cx="1025948" cy="360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対象地域</a:t>
            </a:r>
          </a:p>
        </p:txBody>
      </p:sp>
      <p:sp>
        <p:nvSpPr>
          <p:cNvPr id="68" name="スライド番号プレースホルダー 67">
            <a:extLst>
              <a:ext uri="{FF2B5EF4-FFF2-40B4-BE49-F238E27FC236}">
                <a16:creationId xmlns:a16="http://schemas.microsoft.com/office/drawing/2014/main" id="{091640CC-6832-07D2-2080-99B775C81D3F}"/>
              </a:ext>
            </a:extLst>
          </p:cNvPr>
          <p:cNvSpPr>
            <a:spLocks noGrp="1"/>
          </p:cNvSpPr>
          <p:nvPr>
            <p:ph type="sldNum" sz="quarter" idx="11"/>
          </p:nvPr>
        </p:nvSpPr>
        <p:spPr>
          <a:xfrm>
            <a:off x="-44509" y="6564551"/>
            <a:ext cx="277777" cy="274324"/>
          </a:xfrm>
        </p:spPr>
        <p:txBody>
          <a:bodyPr/>
          <a:lstStyle/>
          <a:p>
            <a:pPr algn="ctr"/>
            <a:fld id="{AA5FCFE5-FE56-4EF1-80A8-07776887C2A1}" type="slidenum">
              <a:rPr lang="ja-JP" altLang="en-US" smtClean="0"/>
              <a:pPr algn="ctr"/>
              <a:t>1</a:t>
            </a:fld>
            <a:endParaRPr lang="ja-JP" altLang="en-US"/>
          </a:p>
        </p:txBody>
      </p:sp>
      <p:grpSp>
        <p:nvGrpSpPr>
          <p:cNvPr id="34" name="グループ化 33">
            <a:extLst>
              <a:ext uri="{FF2B5EF4-FFF2-40B4-BE49-F238E27FC236}">
                <a16:creationId xmlns:a16="http://schemas.microsoft.com/office/drawing/2014/main" id="{073400CF-E9A8-1CBD-5AF1-E6F178617EA9}"/>
              </a:ext>
            </a:extLst>
          </p:cNvPr>
          <p:cNvGrpSpPr/>
          <p:nvPr/>
        </p:nvGrpSpPr>
        <p:grpSpPr>
          <a:xfrm>
            <a:off x="245395" y="4543236"/>
            <a:ext cx="4154813" cy="2160000"/>
            <a:chOff x="245395" y="4543236"/>
            <a:chExt cx="4154813" cy="2160000"/>
          </a:xfrm>
        </p:grpSpPr>
        <p:sp>
          <p:nvSpPr>
            <p:cNvPr id="16" name="正方形/長方形 1210">
              <a:extLst>
                <a:ext uri="{FF2B5EF4-FFF2-40B4-BE49-F238E27FC236}">
                  <a16:creationId xmlns:a16="http://schemas.microsoft.com/office/drawing/2014/main" id="{C1974FF2-2442-01C0-BCCB-FF467AF538FE}"/>
                </a:ext>
              </a:extLst>
            </p:cNvPr>
            <p:cNvSpPr/>
            <p:nvPr/>
          </p:nvSpPr>
          <p:spPr>
            <a:xfrm>
              <a:off x="245395" y="4543236"/>
              <a:ext cx="4154813" cy="2160000"/>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地域の現状及び現状を踏まえ（課題解決によって達成する）ありたい姿を記載してください。</a:t>
              </a:r>
              <a:br>
                <a:rPr lang="en-US" altLang="ja-JP" sz="1200" dirty="0">
                  <a:solidFill>
                    <a:schemeClr val="tx1"/>
                  </a:solidFill>
                  <a:latin typeface="Yu Gothic UI" panose="020B0500000000000000" pitchFamily="50" charset="-128"/>
                  <a:ea typeface="Yu Gothic UI" panose="020B0500000000000000" pitchFamily="50" charset="-128"/>
                </a:rPr>
              </a:br>
              <a:endParaRPr lang="ja-JP" altLang="en-US" sz="1200" dirty="0">
                <a:solidFill>
                  <a:schemeClr val="tx1"/>
                </a:solidFill>
                <a:latin typeface="Yu Gothic UI" panose="020B0500000000000000" pitchFamily="50" charset="-128"/>
                <a:ea typeface="Yu Gothic UI" panose="020B0500000000000000" pitchFamily="50" charset="-128"/>
              </a:endParaRPr>
            </a:p>
          </p:txBody>
        </p:sp>
        <p:sp>
          <p:nvSpPr>
            <p:cNvPr id="17" name="正方形/長方形 1212">
              <a:extLst>
                <a:ext uri="{FF2B5EF4-FFF2-40B4-BE49-F238E27FC236}">
                  <a16:creationId xmlns:a16="http://schemas.microsoft.com/office/drawing/2014/main" id="{A222360D-1B0D-ABA0-21F8-0BF54755EED5}"/>
                </a:ext>
              </a:extLst>
            </p:cNvPr>
            <p:cNvSpPr/>
            <p:nvPr/>
          </p:nvSpPr>
          <p:spPr>
            <a:xfrm>
              <a:off x="245395" y="4543236"/>
              <a:ext cx="2016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地域の現状及びありたい姿</a:t>
              </a:r>
            </a:p>
          </p:txBody>
        </p:sp>
      </p:grpSp>
      <p:grpSp>
        <p:nvGrpSpPr>
          <p:cNvPr id="39" name="グループ化 38">
            <a:extLst>
              <a:ext uri="{FF2B5EF4-FFF2-40B4-BE49-F238E27FC236}">
                <a16:creationId xmlns:a16="http://schemas.microsoft.com/office/drawing/2014/main" id="{510B8B58-8707-A0F6-6435-4DCD39FBEDC2}"/>
              </a:ext>
            </a:extLst>
          </p:cNvPr>
          <p:cNvGrpSpPr/>
          <p:nvPr/>
        </p:nvGrpSpPr>
        <p:grpSpPr>
          <a:xfrm>
            <a:off x="4536588" y="4543236"/>
            <a:ext cx="5091772" cy="2160000"/>
            <a:chOff x="4536588" y="4543236"/>
            <a:chExt cx="5091772" cy="2160000"/>
          </a:xfrm>
        </p:grpSpPr>
        <p:sp>
          <p:nvSpPr>
            <p:cNvPr id="22" name="正方形/長方形 1210">
              <a:extLst>
                <a:ext uri="{FF2B5EF4-FFF2-40B4-BE49-F238E27FC236}">
                  <a16:creationId xmlns:a16="http://schemas.microsoft.com/office/drawing/2014/main" id="{E98F1B14-F605-3CD6-8BB8-3EDD321C20F0}"/>
                </a:ext>
              </a:extLst>
            </p:cNvPr>
            <p:cNvSpPr/>
            <p:nvPr/>
          </p:nvSpPr>
          <p:spPr>
            <a:xfrm>
              <a:off x="4536588" y="4543236"/>
              <a:ext cx="5091772" cy="2160000"/>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地域課題を解決するために導入したい</a:t>
              </a:r>
              <a:r>
                <a:rPr lang="en-US" altLang="ja-JP" sz="1200" dirty="0">
                  <a:solidFill>
                    <a:schemeClr val="tx1"/>
                  </a:solidFill>
                  <a:latin typeface="Yu Gothic UI" panose="020B0500000000000000" pitchFamily="50" charset="-128"/>
                  <a:ea typeface="Yu Gothic UI" panose="020B0500000000000000" pitchFamily="50" charset="-128"/>
                </a:rPr>
                <a:t>ICT</a:t>
              </a:r>
              <a:r>
                <a:rPr lang="ja-JP" altLang="en-US" sz="1200" dirty="0">
                  <a:solidFill>
                    <a:schemeClr val="tx1"/>
                  </a:solidFill>
                  <a:latin typeface="Yu Gothic UI" panose="020B0500000000000000" pitchFamily="50" charset="-128"/>
                  <a:ea typeface="Yu Gothic UI" panose="020B0500000000000000" pitchFamily="50" charset="-128"/>
                </a:rPr>
                <a:t>等を活用した取組イメージ（サービスイメージ）を記載してください。</a:t>
              </a:r>
              <a:endParaRPr lang="en-US" altLang="ja-JP" sz="1200"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技術・サービスの導入に伴い、どのような効果や状況の変化が得られそうか仮説ベースで整理してください。</a:t>
              </a:r>
              <a:endParaRPr lang="en-US" altLang="ja-JP" sz="1200"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取組イメージを検討するにあたって、参考にしている（ベンチマーク、イメージに近い取組を実施している）他地域の事例等があれば併せて記載してください。</a:t>
              </a:r>
              <a:br>
                <a:rPr lang="en-US" altLang="ja-JP" sz="1200" dirty="0">
                  <a:solidFill>
                    <a:schemeClr val="tx1"/>
                  </a:solidFill>
                  <a:latin typeface="Yu Gothic UI" panose="020B0500000000000000" pitchFamily="50" charset="-128"/>
                  <a:ea typeface="Yu Gothic UI" panose="020B0500000000000000" pitchFamily="50" charset="-128"/>
                </a:rPr>
              </a:br>
              <a:endParaRPr lang="ja-JP" altLang="en-US" sz="1200" dirty="0">
                <a:solidFill>
                  <a:schemeClr val="tx1"/>
                </a:solidFill>
                <a:latin typeface="Yu Gothic UI" panose="020B0500000000000000" pitchFamily="50" charset="-128"/>
                <a:ea typeface="Yu Gothic UI" panose="020B0500000000000000" pitchFamily="50" charset="-128"/>
              </a:endParaRPr>
            </a:p>
          </p:txBody>
        </p:sp>
        <p:sp>
          <p:nvSpPr>
            <p:cNvPr id="23" name="正方形/長方形 1212">
              <a:extLst>
                <a:ext uri="{FF2B5EF4-FFF2-40B4-BE49-F238E27FC236}">
                  <a16:creationId xmlns:a16="http://schemas.microsoft.com/office/drawing/2014/main" id="{14D91951-110C-217D-0CF7-7439B7B4AF56}"/>
                </a:ext>
              </a:extLst>
            </p:cNvPr>
            <p:cNvSpPr/>
            <p:nvPr/>
          </p:nvSpPr>
          <p:spPr>
            <a:xfrm>
              <a:off x="4536588" y="4543236"/>
              <a:ext cx="3240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地域課題解決に向けて導入したい</a:t>
              </a:r>
              <a:r>
                <a:rPr lang="en-US" altLang="ja-JP" sz="1200" b="1" dirty="0">
                  <a:solidFill>
                    <a:schemeClr val="bg1"/>
                  </a:solidFill>
                  <a:latin typeface="Yu Gothic UI" panose="020B0500000000000000" pitchFamily="50" charset="-128"/>
                  <a:ea typeface="Yu Gothic UI" panose="020B0500000000000000" pitchFamily="50" charset="-128"/>
                </a:rPr>
                <a:t>ICT</a:t>
              </a:r>
              <a:r>
                <a:rPr lang="ja-JP" altLang="en-US" sz="1200" b="1" dirty="0">
                  <a:solidFill>
                    <a:schemeClr val="bg1"/>
                  </a:solidFill>
                  <a:latin typeface="Yu Gothic UI" panose="020B0500000000000000" pitchFamily="50" charset="-128"/>
                  <a:ea typeface="Yu Gothic UI" panose="020B0500000000000000" pitchFamily="50" charset="-128"/>
                </a:rPr>
                <a:t>サービス</a:t>
              </a:r>
            </a:p>
          </p:txBody>
        </p:sp>
      </p:grpSp>
      <p:grpSp>
        <p:nvGrpSpPr>
          <p:cNvPr id="15" name="グループ化 14">
            <a:extLst>
              <a:ext uri="{FF2B5EF4-FFF2-40B4-BE49-F238E27FC236}">
                <a16:creationId xmlns:a16="http://schemas.microsoft.com/office/drawing/2014/main" id="{F201548F-32FA-5A85-F3FF-CFB80C114EBC}"/>
              </a:ext>
            </a:extLst>
          </p:cNvPr>
          <p:cNvGrpSpPr/>
          <p:nvPr/>
        </p:nvGrpSpPr>
        <p:grpSpPr>
          <a:xfrm>
            <a:off x="259499" y="305552"/>
            <a:ext cx="9368862" cy="505150"/>
            <a:chOff x="259499" y="305552"/>
            <a:chExt cx="9368862" cy="505150"/>
          </a:xfrm>
        </p:grpSpPr>
        <p:grpSp>
          <p:nvGrpSpPr>
            <p:cNvPr id="14" name="グループ化 13">
              <a:extLst>
                <a:ext uri="{FF2B5EF4-FFF2-40B4-BE49-F238E27FC236}">
                  <a16:creationId xmlns:a16="http://schemas.microsoft.com/office/drawing/2014/main" id="{167521E2-C792-53B7-5181-1A3A8C803446}"/>
                </a:ext>
              </a:extLst>
            </p:cNvPr>
            <p:cNvGrpSpPr/>
            <p:nvPr/>
          </p:nvGrpSpPr>
          <p:grpSpPr>
            <a:xfrm>
              <a:off x="3766735" y="305552"/>
              <a:ext cx="5861626" cy="505149"/>
              <a:chOff x="3766735" y="305552"/>
              <a:chExt cx="5861626" cy="505149"/>
            </a:xfrm>
          </p:grpSpPr>
          <p:sp>
            <p:nvSpPr>
              <p:cNvPr id="36" name="正方形/長方形 35">
                <a:extLst>
                  <a:ext uri="{FF2B5EF4-FFF2-40B4-BE49-F238E27FC236}">
                    <a16:creationId xmlns:a16="http://schemas.microsoft.com/office/drawing/2014/main" id="{6832629B-D73B-216E-50B7-74568BED9B2D}"/>
                  </a:ext>
                </a:extLst>
              </p:cNvPr>
              <p:cNvSpPr/>
              <p:nvPr/>
            </p:nvSpPr>
            <p:spPr bwMode="gray">
              <a:xfrm>
                <a:off x="5103223" y="305552"/>
                <a:ext cx="4525138" cy="505149"/>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37" name="正方形/長方形 1217">
                <a:extLst>
                  <a:ext uri="{FF2B5EF4-FFF2-40B4-BE49-F238E27FC236}">
                    <a16:creationId xmlns:a16="http://schemas.microsoft.com/office/drawing/2014/main" id="{ED421858-35F0-1443-F0FD-DE78366EF8E2}"/>
                  </a:ext>
                </a:extLst>
              </p:cNvPr>
              <p:cNvSpPr/>
              <p:nvPr/>
            </p:nvSpPr>
            <p:spPr>
              <a:xfrm>
                <a:off x="3766735" y="305552"/>
                <a:ext cx="1336488" cy="505149"/>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事業名／構想名</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nvGrpSpPr>
            <p:cNvPr id="12" name="グループ化 11">
              <a:extLst>
                <a:ext uri="{FF2B5EF4-FFF2-40B4-BE49-F238E27FC236}">
                  <a16:creationId xmlns:a16="http://schemas.microsoft.com/office/drawing/2014/main" id="{8B460B2A-AB1F-F54D-9387-D2831F42C401}"/>
                </a:ext>
              </a:extLst>
            </p:cNvPr>
            <p:cNvGrpSpPr/>
            <p:nvPr/>
          </p:nvGrpSpPr>
          <p:grpSpPr>
            <a:xfrm>
              <a:off x="259499" y="305553"/>
              <a:ext cx="3500359" cy="505149"/>
              <a:chOff x="259499" y="305553"/>
              <a:chExt cx="3500359" cy="505149"/>
            </a:xfrm>
          </p:grpSpPr>
          <p:grpSp>
            <p:nvGrpSpPr>
              <p:cNvPr id="8" name="グループ化 7">
                <a:extLst>
                  <a:ext uri="{FF2B5EF4-FFF2-40B4-BE49-F238E27FC236}">
                    <a16:creationId xmlns:a16="http://schemas.microsoft.com/office/drawing/2014/main" id="{1E82BF6B-895A-438A-5CF7-A156A6B98750}"/>
                  </a:ext>
                </a:extLst>
              </p:cNvPr>
              <p:cNvGrpSpPr/>
              <p:nvPr/>
            </p:nvGrpSpPr>
            <p:grpSpPr>
              <a:xfrm>
                <a:off x="259499" y="305553"/>
                <a:ext cx="3500359" cy="252000"/>
                <a:chOff x="259499" y="305553"/>
                <a:chExt cx="3500359" cy="252000"/>
              </a:xfrm>
            </p:grpSpPr>
            <p:sp>
              <p:nvSpPr>
                <p:cNvPr id="46" name="正方形/長方形 45">
                  <a:extLst>
                    <a:ext uri="{FF2B5EF4-FFF2-40B4-BE49-F238E27FC236}">
                      <a16:creationId xmlns:a16="http://schemas.microsoft.com/office/drawing/2014/main" id="{93ECBE5C-808F-1F14-8FDA-4E454C40B7F5}"/>
                    </a:ext>
                  </a:extLst>
                </p:cNvPr>
                <p:cNvSpPr/>
                <p:nvPr/>
              </p:nvSpPr>
              <p:spPr bwMode="gray">
                <a:xfrm>
                  <a:off x="1296032" y="305553"/>
                  <a:ext cx="2463826" cy="252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dirty="0">
                      <a:solidFill>
                        <a:schemeClr val="tx2"/>
                      </a:solidFill>
                      <a:latin typeface="Yu Gothic UI" panose="020B0500000000000000" pitchFamily="50" charset="-128"/>
                      <a:ea typeface="Yu Gothic UI" panose="020B0500000000000000" pitchFamily="50" charset="-128"/>
                    </a:rPr>
                    <a:t>XXX</a:t>
                  </a:r>
                </a:p>
              </p:txBody>
            </p:sp>
            <p:sp>
              <p:nvSpPr>
                <p:cNvPr id="47" name="正方形/長方形 1217">
                  <a:extLst>
                    <a:ext uri="{FF2B5EF4-FFF2-40B4-BE49-F238E27FC236}">
                      <a16:creationId xmlns:a16="http://schemas.microsoft.com/office/drawing/2014/main" id="{A8D928E9-D78A-54F4-4861-6E52A02B4B98}"/>
                    </a:ext>
                  </a:extLst>
                </p:cNvPr>
                <p:cNvSpPr/>
                <p:nvPr/>
              </p:nvSpPr>
              <p:spPr>
                <a:xfrm>
                  <a:off x="259499" y="305553"/>
                  <a:ext cx="1029578" cy="252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申請団体名</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nvGrpSpPr>
              <p:cNvPr id="11" name="グループ化 10">
                <a:extLst>
                  <a:ext uri="{FF2B5EF4-FFF2-40B4-BE49-F238E27FC236}">
                    <a16:creationId xmlns:a16="http://schemas.microsoft.com/office/drawing/2014/main" id="{D854049D-43AA-A6CD-02DD-D4E25EC35B4E}"/>
                  </a:ext>
                </a:extLst>
              </p:cNvPr>
              <p:cNvGrpSpPr/>
              <p:nvPr/>
            </p:nvGrpSpPr>
            <p:grpSpPr>
              <a:xfrm>
                <a:off x="259499" y="558702"/>
                <a:ext cx="3500359" cy="252000"/>
                <a:chOff x="259499" y="558702"/>
                <a:chExt cx="3500359" cy="252000"/>
              </a:xfrm>
            </p:grpSpPr>
            <p:sp>
              <p:nvSpPr>
                <p:cNvPr id="2" name="正方形/長方形 1">
                  <a:extLst>
                    <a:ext uri="{FF2B5EF4-FFF2-40B4-BE49-F238E27FC236}">
                      <a16:creationId xmlns:a16="http://schemas.microsoft.com/office/drawing/2014/main" id="{2301233C-F05B-C643-E646-2B70559E2730}"/>
                    </a:ext>
                  </a:extLst>
                </p:cNvPr>
                <p:cNvSpPr/>
                <p:nvPr/>
              </p:nvSpPr>
              <p:spPr bwMode="gray">
                <a:xfrm>
                  <a:off x="1296032" y="558702"/>
                  <a:ext cx="2463826" cy="252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dirty="0">
                      <a:solidFill>
                        <a:schemeClr val="tx2"/>
                      </a:solidFill>
                      <a:latin typeface="Yu Gothic UI" panose="020B0500000000000000" pitchFamily="50" charset="-128"/>
                      <a:ea typeface="Yu Gothic UI" panose="020B0500000000000000" pitchFamily="50" charset="-128"/>
                    </a:rPr>
                    <a:t>XXX-XXXX-XXXX</a:t>
                  </a:r>
                </a:p>
              </p:txBody>
            </p:sp>
            <p:sp>
              <p:nvSpPr>
                <p:cNvPr id="7" name="正方形/長方形 1217">
                  <a:extLst>
                    <a:ext uri="{FF2B5EF4-FFF2-40B4-BE49-F238E27FC236}">
                      <a16:creationId xmlns:a16="http://schemas.microsoft.com/office/drawing/2014/main" id="{76429989-7B64-BCF9-6596-1C0F1CDD7C97}"/>
                    </a:ext>
                  </a:extLst>
                </p:cNvPr>
                <p:cNvSpPr/>
                <p:nvPr/>
              </p:nvSpPr>
              <p:spPr>
                <a:xfrm>
                  <a:off x="259499" y="558702"/>
                  <a:ext cx="1029578" cy="252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電話番号</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grpSp>
      <p:sp>
        <p:nvSpPr>
          <p:cNvPr id="3" name="テキスト ボックス 2">
            <a:extLst>
              <a:ext uri="{FF2B5EF4-FFF2-40B4-BE49-F238E27FC236}">
                <a16:creationId xmlns:a16="http://schemas.microsoft.com/office/drawing/2014/main" id="{3DFD481B-50B1-DD86-7CD3-4A0F0CB87D46}"/>
              </a:ext>
            </a:extLst>
          </p:cNvPr>
          <p:cNvSpPr txBox="1"/>
          <p:nvPr/>
        </p:nvSpPr>
        <p:spPr>
          <a:xfrm>
            <a:off x="2576278" y="554665"/>
            <a:ext cx="1196169" cy="297517"/>
          </a:xfrm>
          <a:prstGeom prst="rect">
            <a:avLst/>
          </a:prstGeom>
          <a:noFill/>
        </p:spPr>
        <p:txBody>
          <a:bodyPr wrap="square" rtlCol="0">
            <a:spAutoFit/>
          </a:bodyPr>
          <a:lstStyle/>
          <a:p>
            <a:pPr algn="l">
              <a:lnSpc>
                <a:spcPts val="800"/>
              </a:lnSpc>
            </a:pPr>
            <a:r>
              <a:rPr kumimoji="1" lang="en-US" altLang="ja-JP" sz="800" dirty="0">
                <a:solidFill>
                  <a:schemeClr val="tx2"/>
                </a:solidFill>
                <a:latin typeface="Yu Gothic UI" panose="020B0500000000000000" pitchFamily="50" charset="-128"/>
                <a:ea typeface="Yu Gothic UI" panose="020B0500000000000000" pitchFamily="50" charset="-128"/>
              </a:rPr>
              <a:t>※</a:t>
            </a:r>
            <a:r>
              <a:rPr kumimoji="1" lang="ja-JP" altLang="en-US" sz="800" dirty="0">
                <a:solidFill>
                  <a:schemeClr val="tx2"/>
                </a:solidFill>
                <a:latin typeface="Yu Gothic UI" panose="020B0500000000000000" pitchFamily="50" charset="-128"/>
                <a:ea typeface="Yu Gothic UI" panose="020B0500000000000000" pitchFamily="50" charset="-128"/>
              </a:rPr>
              <a:t>本申請に関して、日中</a:t>
            </a:r>
            <a:endParaRPr kumimoji="1" lang="en-US" altLang="ja-JP" sz="800" dirty="0">
              <a:solidFill>
                <a:schemeClr val="tx2"/>
              </a:solidFill>
              <a:latin typeface="Yu Gothic UI" panose="020B0500000000000000" pitchFamily="50" charset="-128"/>
              <a:ea typeface="Yu Gothic UI" panose="020B0500000000000000" pitchFamily="50" charset="-128"/>
            </a:endParaRPr>
          </a:p>
          <a:p>
            <a:pPr algn="l">
              <a:lnSpc>
                <a:spcPts val="800"/>
              </a:lnSpc>
            </a:pPr>
            <a:r>
              <a:rPr kumimoji="1" lang="ja-JP" altLang="en-US" sz="800" dirty="0">
                <a:solidFill>
                  <a:schemeClr val="tx2"/>
                </a:solidFill>
                <a:latin typeface="Yu Gothic UI" panose="020B0500000000000000" pitchFamily="50" charset="-128"/>
                <a:ea typeface="Yu Gothic UI" panose="020B0500000000000000" pitchFamily="50" charset="-128"/>
              </a:rPr>
              <a:t>　連絡可能な番号</a:t>
            </a:r>
          </a:p>
        </p:txBody>
      </p:sp>
    </p:spTree>
    <p:extLst>
      <p:ext uri="{BB962C8B-B14F-4D97-AF65-F5344CB8AC3E}">
        <p14:creationId xmlns:p14="http://schemas.microsoft.com/office/powerpoint/2010/main" val="3623768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1210">
            <a:extLst>
              <a:ext uri="{FF2B5EF4-FFF2-40B4-BE49-F238E27FC236}">
                <a16:creationId xmlns:a16="http://schemas.microsoft.com/office/drawing/2014/main" id="{FD1DBB9A-DE18-A086-AF2C-C0E4C0FFBACC}"/>
              </a:ext>
            </a:extLst>
          </p:cNvPr>
          <p:cNvSpPr/>
          <p:nvPr/>
        </p:nvSpPr>
        <p:spPr>
          <a:xfrm>
            <a:off x="272745" y="898519"/>
            <a:ext cx="4320000" cy="579619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案件組成に向けて焦点を当てるフィールド（観光地、施設等）に関する内容を具体的に記入してください。</a:t>
            </a:r>
            <a:endParaRPr lang="en-US" altLang="ja-JP" sz="1200"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適宜図表等を使用し、わかりやすく記載してください。</a:t>
            </a:r>
            <a:endParaRPr lang="en-US" altLang="ja-JP" sz="1200" dirty="0">
              <a:solidFill>
                <a:schemeClr val="tx1"/>
              </a:solidFill>
              <a:latin typeface="Yu Gothic UI" panose="020B0500000000000000" pitchFamily="50" charset="-128"/>
              <a:ea typeface="Yu Gothic UI" panose="020B0500000000000000" pitchFamily="50" charset="-128"/>
            </a:endParaRPr>
          </a:p>
          <a:p>
            <a:pPr>
              <a:defRPr/>
            </a:pPr>
            <a:r>
              <a:rPr lang="en-US" altLang="ja-JP" sz="1200" u="sng" dirty="0">
                <a:solidFill>
                  <a:schemeClr val="tx1"/>
                </a:solidFill>
                <a:latin typeface="Yu Gothic UI" panose="020B0500000000000000" pitchFamily="50" charset="-128"/>
                <a:ea typeface="Yu Gothic UI" panose="020B0500000000000000" pitchFamily="50" charset="-128"/>
              </a:rPr>
              <a:t>【</a:t>
            </a:r>
            <a:r>
              <a:rPr lang="ja-JP" altLang="en-US" sz="1200" u="sng" dirty="0">
                <a:solidFill>
                  <a:schemeClr val="tx1"/>
                </a:solidFill>
                <a:latin typeface="Yu Gothic UI" panose="020B0500000000000000" pitchFamily="50" charset="-128"/>
                <a:ea typeface="Yu Gothic UI" panose="020B0500000000000000" pitchFamily="50" charset="-128"/>
              </a:rPr>
              <a:t>記載内容例</a:t>
            </a:r>
            <a:r>
              <a:rPr lang="en-US" altLang="ja-JP" sz="1200" u="sng" dirty="0">
                <a:solidFill>
                  <a:schemeClr val="tx1"/>
                </a:solidFill>
                <a:latin typeface="Yu Gothic UI" panose="020B0500000000000000" pitchFamily="50" charset="-128"/>
                <a:ea typeface="Yu Gothic UI" panose="020B0500000000000000" pitchFamily="50" charset="-128"/>
              </a:rPr>
              <a:t>】</a:t>
            </a:r>
            <a:endParaRPr lang="en-US" altLang="ja-JP" sz="1000" u="sng" dirty="0">
              <a:solidFill>
                <a:srgbClr val="000000"/>
              </a:solidFill>
              <a:latin typeface="Yu Gothic UI" panose="020B0500000000000000" pitchFamily="50" charset="-128"/>
              <a:ea typeface="Yu Gothic UI" panose="020B0500000000000000" pitchFamily="50" charset="-128"/>
            </a:endParaRP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対象施設</a:t>
            </a:r>
            <a:endParaRPr lang="en-US" altLang="ja-JP" sz="1200" dirty="0">
              <a:solidFill>
                <a:srgbClr val="000000"/>
              </a:solidFill>
              <a:latin typeface="Yu Gothic UI" panose="020B0500000000000000" pitchFamily="50" charset="-128"/>
              <a:ea typeface="Yu Gothic UI" panose="020B0500000000000000" pitchFamily="50" charset="-128"/>
            </a:endParaRP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施設・エリアの特徴</a:t>
            </a:r>
            <a:endParaRPr lang="en-US" altLang="ja-JP" sz="1200" dirty="0">
              <a:solidFill>
                <a:srgbClr val="000000"/>
              </a:solidFill>
              <a:latin typeface="Yu Gothic UI" panose="020B0500000000000000" pitchFamily="50" charset="-128"/>
              <a:ea typeface="Yu Gothic UI" panose="020B0500000000000000" pitchFamily="50" charset="-128"/>
            </a:endParaRP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想定利用者</a:t>
            </a:r>
            <a:endParaRPr lang="en-US" altLang="ja-JP" sz="1200" dirty="0">
              <a:solidFill>
                <a:srgbClr val="000000"/>
              </a:solidFill>
              <a:latin typeface="Yu Gothic UI" panose="020B0500000000000000" pitchFamily="50" charset="-128"/>
              <a:ea typeface="Yu Gothic UI" panose="020B0500000000000000" pitchFamily="50" charset="-128"/>
            </a:endParaRP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地域課題との接点（例：駅から施設への誘導、予約手段の確保、言語案内の不足等）</a:t>
            </a:r>
            <a:endParaRPr lang="en-US" altLang="ja-JP" sz="1200" dirty="0">
              <a:solidFill>
                <a:srgbClr val="000000"/>
              </a:solidFill>
              <a:latin typeface="Yu Gothic UI" panose="020B0500000000000000" pitchFamily="50" charset="-128"/>
              <a:ea typeface="Yu Gothic UI" panose="020B0500000000000000" pitchFamily="50" charset="-128"/>
            </a:endParaRP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対象地域が抱える他分野の課題（地域で認識されている観光分野以外の重点課題、連携して解決が図れそうな課題等）</a:t>
            </a:r>
            <a:endParaRPr lang="en-US" altLang="ja-JP" sz="1200" dirty="0">
              <a:solidFill>
                <a:srgbClr val="000000"/>
              </a:solidFill>
              <a:latin typeface="Yu Gothic UI" panose="020B0500000000000000" pitchFamily="50" charset="-128"/>
              <a:ea typeface="Yu Gothic UI" panose="020B0500000000000000" pitchFamily="50" charset="-128"/>
            </a:endParaRP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検討にあたって特に調整が発生する可能性がある団体等</a:t>
            </a:r>
            <a:endParaRPr lang="en-US" altLang="ja-JP" sz="1200" dirty="0">
              <a:solidFill>
                <a:srgbClr val="000000"/>
              </a:solidFill>
              <a:latin typeface="Yu Gothic UI" panose="020B0500000000000000" pitchFamily="50" charset="-128"/>
              <a:ea typeface="Yu Gothic UI" panose="020B0500000000000000" pitchFamily="50" charset="-128"/>
            </a:endParaRPr>
          </a:p>
        </p:txBody>
      </p:sp>
      <p:sp>
        <p:nvSpPr>
          <p:cNvPr id="5" name="正方形/長方形 1212">
            <a:extLst>
              <a:ext uri="{FF2B5EF4-FFF2-40B4-BE49-F238E27FC236}">
                <a16:creationId xmlns:a16="http://schemas.microsoft.com/office/drawing/2014/main" id="{E5D5A7CE-FE3E-7DBC-DB72-ADB5F8CAB6C6}"/>
              </a:ext>
            </a:extLst>
          </p:cNvPr>
          <p:cNvSpPr/>
          <p:nvPr/>
        </p:nvSpPr>
        <p:spPr>
          <a:xfrm>
            <a:off x="272745" y="898519"/>
            <a:ext cx="1800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対象地域の認識</a:t>
            </a:r>
          </a:p>
        </p:txBody>
      </p:sp>
      <p:sp>
        <p:nvSpPr>
          <p:cNvPr id="50" name="テキスト ボックス 49">
            <a:extLst>
              <a:ext uri="{FF2B5EF4-FFF2-40B4-BE49-F238E27FC236}">
                <a16:creationId xmlns:a16="http://schemas.microsoft.com/office/drawing/2014/main" id="{FDFDB67F-ADA5-82F8-C948-5DEC7F4997A1}"/>
              </a:ext>
            </a:extLst>
          </p:cNvPr>
          <p:cNvSpPr txBox="1"/>
          <p:nvPr/>
        </p:nvSpPr>
        <p:spPr>
          <a:xfrm>
            <a:off x="8886979" y="-625"/>
            <a:ext cx="741383" cy="261610"/>
          </a:xfrm>
          <a:prstGeom prst="rect">
            <a:avLst/>
          </a:prstGeom>
          <a:noFill/>
        </p:spPr>
        <p:txBody>
          <a:bodyPr wrap="square" rtlCol="0">
            <a:spAutoFit/>
          </a:bodyPr>
          <a:lstStyle/>
          <a:p>
            <a:r>
              <a:rPr kumimoji="1" lang="en-US" altLang="ja-JP" sz="1100">
                <a:latin typeface="Yu Gothic UI" panose="020B0500000000000000" pitchFamily="50" charset="-128"/>
                <a:ea typeface="Yu Gothic UI" panose="020B0500000000000000" pitchFamily="50" charset="-128"/>
              </a:rPr>
              <a:t>【</a:t>
            </a:r>
            <a:r>
              <a:rPr kumimoji="1" lang="ja-JP" altLang="en-US" sz="1100">
                <a:latin typeface="Yu Gothic UI" panose="020B0500000000000000" pitchFamily="50" charset="-128"/>
                <a:ea typeface="Yu Gothic UI" panose="020B0500000000000000" pitchFamily="50" charset="-128"/>
              </a:rPr>
              <a:t>様式</a:t>
            </a:r>
            <a:r>
              <a:rPr kumimoji="1" lang="en-US" altLang="ja-JP" sz="1100">
                <a:latin typeface="Yu Gothic UI" panose="020B0500000000000000" pitchFamily="50" charset="-128"/>
                <a:ea typeface="Yu Gothic UI" panose="020B0500000000000000" pitchFamily="50" charset="-128"/>
              </a:rPr>
              <a:t>1】</a:t>
            </a:r>
            <a:endParaRPr kumimoji="1" lang="ja-JP" altLang="en-US" sz="1100">
              <a:latin typeface="Yu Gothic UI" panose="020B0500000000000000" pitchFamily="50" charset="-128"/>
              <a:ea typeface="Yu Gothic UI" panose="020B0500000000000000" pitchFamily="50" charset="-128"/>
            </a:endParaRPr>
          </a:p>
        </p:txBody>
      </p:sp>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44509" y="6564551"/>
            <a:ext cx="277777" cy="274324"/>
          </a:xfrm>
        </p:spPr>
        <p:txBody>
          <a:bodyPr/>
          <a:lstStyle/>
          <a:p>
            <a:pPr algn="ctr"/>
            <a:fld id="{AA5FCFE5-FE56-4EF1-80A8-07776887C2A1}" type="slidenum">
              <a:rPr lang="ja-JP" altLang="en-US" smtClean="0"/>
              <a:pPr algn="ctr"/>
              <a:t>2</a:t>
            </a:fld>
            <a:endParaRPr lang="ja-JP" altLang="en-US"/>
          </a:p>
        </p:txBody>
      </p:sp>
      <p:sp>
        <p:nvSpPr>
          <p:cNvPr id="6" name="正方形/長方形 1208">
            <a:extLst>
              <a:ext uri="{FF2B5EF4-FFF2-40B4-BE49-F238E27FC236}">
                <a16:creationId xmlns:a16="http://schemas.microsoft.com/office/drawing/2014/main" id="{94479DCC-B9FC-2499-D646-C11E710F59C5}"/>
              </a:ext>
            </a:extLst>
          </p:cNvPr>
          <p:cNvSpPr/>
          <p:nvPr/>
        </p:nvSpPr>
        <p:spPr>
          <a:xfrm>
            <a:off x="4669971" y="5142305"/>
            <a:ext cx="4968000" cy="1552406"/>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案件組成に向けた地域内での調整予定や予算化を見据えた今後の動きについて記載してください。（構想・検討中のもので構いません）</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今回の案件組成を踏まえ、次年度以降もどのように取組を継続していくか展望を記載してください。</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他分野との将来的な取組連携や他地域でも応用可能な要素・親和性に関する考えも記載してください。（現時点で想定があればで構いません）</a:t>
            </a:r>
            <a:endParaRPr lang="en-US" altLang="ja-JP" sz="1200" spc="-15" dirty="0">
              <a:solidFill>
                <a:srgbClr val="000000"/>
              </a:solidFill>
              <a:latin typeface="Yu Gothic UI" panose="020B0500000000000000" pitchFamily="50" charset="-128"/>
              <a:ea typeface="Yu Gothic UI" panose="020B0500000000000000" pitchFamily="50" charset="-128"/>
            </a:endParaRPr>
          </a:p>
        </p:txBody>
      </p:sp>
      <p:sp>
        <p:nvSpPr>
          <p:cNvPr id="10" name="正方形/長方形 1217">
            <a:extLst>
              <a:ext uri="{FF2B5EF4-FFF2-40B4-BE49-F238E27FC236}">
                <a16:creationId xmlns:a16="http://schemas.microsoft.com/office/drawing/2014/main" id="{F77D60A2-6D2C-0CA9-9AAF-3BAC4A8F55AA}"/>
              </a:ext>
            </a:extLst>
          </p:cNvPr>
          <p:cNvSpPr/>
          <p:nvPr/>
        </p:nvSpPr>
        <p:spPr>
          <a:xfrm>
            <a:off x="4669971" y="5139809"/>
            <a:ext cx="2216934"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案件組成に係る展望</a:t>
            </a:r>
          </a:p>
        </p:txBody>
      </p:sp>
      <p:sp>
        <p:nvSpPr>
          <p:cNvPr id="20" name="正方形/長方形 1210">
            <a:extLst>
              <a:ext uri="{FF2B5EF4-FFF2-40B4-BE49-F238E27FC236}">
                <a16:creationId xmlns:a16="http://schemas.microsoft.com/office/drawing/2014/main" id="{1996C52B-05F2-5017-956A-74DB116094CF}"/>
              </a:ext>
            </a:extLst>
          </p:cNvPr>
          <p:cNvSpPr/>
          <p:nvPr/>
        </p:nvSpPr>
        <p:spPr>
          <a:xfrm>
            <a:off x="4669971" y="898519"/>
            <a:ext cx="4968000" cy="416116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案件組成に向けた検討を進める体制（想定する体制でも可）や協働・連携が想定される地域内関係者（庁内の部署等も含む）との役割分担等を記載してください。</a:t>
            </a:r>
            <a:endParaRPr lang="en-US" altLang="ja-JP" sz="1200"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適宜図表等を使用し、わかりやすく記載してください。</a:t>
            </a:r>
            <a:endParaRPr lang="en-US" altLang="ja-JP" sz="1200"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既に、地域内関係者と地域課題解決に向けた具体的な取組に関する協議・調整を実施している場合はその内容についても記載してください。（</a:t>
            </a:r>
            <a:r>
              <a:rPr lang="en-US" altLang="ja-JP" sz="1200" dirty="0">
                <a:solidFill>
                  <a:schemeClr val="tx1"/>
                </a:solidFill>
                <a:latin typeface="Yu Gothic UI" panose="020B0500000000000000" pitchFamily="50" charset="-128"/>
                <a:ea typeface="Yu Gothic UI" panose="020B0500000000000000" pitchFamily="50" charset="-128"/>
              </a:rPr>
              <a:t>※</a:t>
            </a:r>
            <a:r>
              <a:rPr lang="ja-JP" altLang="en-US" sz="1200" dirty="0">
                <a:solidFill>
                  <a:schemeClr val="tx1"/>
                </a:solidFill>
                <a:latin typeface="Yu Gothic UI" panose="020B0500000000000000" pitchFamily="50" charset="-128"/>
                <a:ea typeface="Yu Gothic UI" panose="020B0500000000000000" pitchFamily="50" charset="-128"/>
              </a:rPr>
              <a:t>本申請にあたって、必ずしも協議・調整を実施する必要はありません）</a:t>
            </a:r>
            <a:endParaRPr lang="en-US" altLang="ja-JP" sz="1200" dirty="0">
              <a:solidFill>
                <a:schemeClr val="tx1"/>
              </a:solidFill>
              <a:latin typeface="Yu Gothic UI" panose="020B0500000000000000" pitchFamily="50" charset="-128"/>
              <a:ea typeface="Yu Gothic UI" panose="020B0500000000000000" pitchFamily="50" charset="-128"/>
            </a:endParaRPr>
          </a:p>
        </p:txBody>
      </p:sp>
      <p:sp>
        <p:nvSpPr>
          <p:cNvPr id="21" name="正方形/長方形 1212">
            <a:extLst>
              <a:ext uri="{FF2B5EF4-FFF2-40B4-BE49-F238E27FC236}">
                <a16:creationId xmlns:a16="http://schemas.microsoft.com/office/drawing/2014/main" id="{21039E48-B3D0-35C3-8868-58E61E79B257}"/>
              </a:ext>
            </a:extLst>
          </p:cNvPr>
          <p:cNvSpPr/>
          <p:nvPr/>
        </p:nvSpPr>
        <p:spPr>
          <a:xfrm>
            <a:off x="4669971" y="898519"/>
            <a:ext cx="2340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案件組成に向けた検討体制</a:t>
            </a:r>
          </a:p>
        </p:txBody>
      </p:sp>
      <p:grpSp>
        <p:nvGrpSpPr>
          <p:cNvPr id="3" name="グループ化 2">
            <a:extLst>
              <a:ext uri="{FF2B5EF4-FFF2-40B4-BE49-F238E27FC236}">
                <a16:creationId xmlns:a16="http://schemas.microsoft.com/office/drawing/2014/main" id="{7021450A-3FD9-E229-DA4B-9ADED3B1F2B4}"/>
              </a:ext>
            </a:extLst>
          </p:cNvPr>
          <p:cNvGrpSpPr/>
          <p:nvPr/>
        </p:nvGrpSpPr>
        <p:grpSpPr>
          <a:xfrm>
            <a:off x="259499" y="305552"/>
            <a:ext cx="9368862" cy="505150"/>
            <a:chOff x="259499" y="305552"/>
            <a:chExt cx="9368862" cy="505150"/>
          </a:xfrm>
        </p:grpSpPr>
        <p:grpSp>
          <p:nvGrpSpPr>
            <p:cNvPr id="7" name="グループ化 6">
              <a:extLst>
                <a:ext uri="{FF2B5EF4-FFF2-40B4-BE49-F238E27FC236}">
                  <a16:creationId xmlns:a16="http://schemas.microsoft.com/office/drawing/2014/main" id="{74DC4BE6-C43E-DB2F-C2D5-DEA9148F8D05}"/>
                </a:ext>
              </a:extLst>
            </p:cNvPr>
            <p:cNvGrpSpPr/>
            <p:nvPr/>
          </p:nvGrpSpPr>
          <p:grpSpPr>
            <a:xfrm>
              <a:off x="3766735" y="305552"/>
              <a:ext cx="5861626" cy="505149"/>
              <a:chOff x="3766735" y="305552"/>
              <a:chExt cx="5861626" cy="505149"/>
            </a:xfrm>
          </p:grpSpPr>
          <p:sp>
            <p:nvSpPr>
              <p:cNvPr id="25" name="正方形/長方形 24">
                <a:extLst>
                  <a:ext uri="{FF2B5EF4-FFF2-40B4-BE49-F238E27FC236}">
                    <a16:creationId xmlns:a16="http://schemas.microsoft.com/office/drawing/2014/main" id="{F7639DE3-DEE9-C8D5-4589-D356E3B6F534}"/>
                  </a:ext>
                </a:extLst>
              </p:cNvPr>
              <p:cNvSpPr/>
              <p:nvPr/>
            </p:nvSpPr>
            <p:spPr bwMode="gray">
              <a:xfrm>
                <a:off x="5103223" y="305552"/>
                <a:ext cx="4525138" cy="505149"/>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26" name="正方形/長方形 1217">
                <a:extLst>
                  <a:ext uri="{FF2B5EF4-FFF2-40B4-BE49-F238E27FC236}">
                    <a16:creationId xmlns:a16="http://schemas.microsoft.com/office/drawing/2014/main" id="{CB0399BF-7BBC-EAE1-456D-26860B4AECB9}"/>
                  </a:ext>
                </a:extLst>
              </p:cNvPr>
              <p:cNvSpPr/>
              <p:nvPr/>
            </p:nvSpPr>
            <p:spPr>
              <a:xfrm>
                <a:off x="3766735" y="305552"/>
                <a:ext cx="1336488" cy="505149"/>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事業名／構想名</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nvGrpSpPr>
            <p:cNvPr id="8" name="グループ化 7">
              <a:extLst>
                <a:ext uri="{FF2B5EF4-FFF2-40B4-BE49-F238E27FC236}">
                  <a16:creationId xmlns:a16="http://schemas.microsoft.com/office/drawing/2014/main" id="{EBD2EF9A-0B46-607D-6691-1C93B214BDA9}"/>
                </a:ext>
              </a:extLst>
            </p:cNvPr>
            <p:cNvGrpSpPr/>
            <p:nvPr/>
          </p:nvGrpSpPr>
          <p:grpSpPr>
            <a:xfrm>
              <a:off x="259499" y="305553"/>
              <a:ext cx="3500359" cy="505149"/>
              <a:chOff x="259499" y="305553"/>
              <a:chExt cx="3500359" cy="505149"/>
            </a:xfrm>
          </p:grpSpPr>
          <p:grpSp>
            <p:nvGrpSpPr>
              <p:cNvPr id="9" name="グループ化 8">
                <a:extLst>
                  <a:ext uri="{FF2B5EF4-FFF2-40B4-BE49-F238E27FC236}">
                    <a16:creationId xmlns:a16="http://schemas.microsoft.com/office/drawing/2014/main" id="{2E1CCE8F-06A0-0B56-7EEE-CE67ADC9BF5D}"/>
                  </a:ext>
                </a:extLst>
              </p:cNvPr>
              <p:cNvGrpSpPr/>
              <p:nvPr/>
            </p:nvGrpSpPr>
            <p:grpSpPr>
              <a:xfrm>
                <a:off x="259499" y="305553"/>
                <a:ext cx="3500359" cy="252000"/>
                <a:chOff x="259499" y="305553"/>
                <a:chExt cx="3500359" cy="252000"/>
              </a:xfrm>
            </p:grpSpPr>
            <p:sp>
              <p:nvSpPr>
                <p:cNvPr id="23" name="正方形/長方形 22">
                  <a:extLst>
                    <a:ext uri="{FF2B5EF4-FFF2-40B4-BE49-F238E27FC236}">
                      <a16:creationId xmlns:a16="http://schemas.microsoft.com/office/drawing/2014/main" id="{9BCDF63C-F459-72DE-9F10-F7A2B4AE8612}"/>
                    </a:ext>
                  </a:extLst>
                </p:cNvPr>
                <p:cNvSpPr/>
                <p:nvPr/>
              </p:nvSpPr>
              <p:spPr bwMode="gray">
                <a:xfrm>
                  <a:off x="1296032" y="305553"/>
                  <a:ext cx="2463826" cy="252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dirty="0">
                      <a:solidFill>
                        <a:schemeClr val="tx2"/>
                      </a:solidFill>
                      <a:latin typeface="Yu Gothic UI" panose="020B0500000000000000" pitchFamily="50" charset="-128"/>
                      <a:ea typeface="Yu Gothic UI" panose="020B0500000000000000" pitchFamily="50" charset="-128"/>
                    </a:rPr>
                    <a:t>XXX</a:t>
                  </a:r>
                </a:p>
              </p:txBody>
            </p:sp>
            <p:sp>
              <p:nvSpPr>
                <p:cNvPr id="24" name="正方形/長方形 1217">
                  <a:extLst>
                    <a:ext uri="{FF2B5EF4-FFF2-40B4-BE49-F238E27FC236}">
                      <a16:creationId xmlns:a16="http://schemas.microsoft.com/office/drawing/2014/main" id="{79AD3E05-A4F7-2714-F274-44FDEA5F1A7F}"/>
                    </a:ext>
                  </a:extLst>
                </p:cNvPr>
                <p:cNvSpPr/>
                <p:nvPr/>
              </p:nvSpPr>
              <p:spPr>
                <a:xfrm>
                  <a:off x="259499" y="305553"/>
                  <a:ext cx="1029578" cy="252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申請団体名</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nvGrpSpPr>
              <p:cNvPr id="12" name="グループ化 11">
                <a:extLst>
                  <a:ext uri="{FF2B5EF4-FFF2-40B4-BE49-F238E27FC236}">
                    <a16:creationId xmlns:a16="http://schemas.microsoft.com/office/drawing/2014/main" id="{480BB90B-D0CB-C41F-B7DE-4B4B7551F914}"/>
                  </a:ext>
                </a:extLst>
              </p:cNvPr>
              <p:cNvGrpSpPr/>
              <p:nvPr/>
            </p:nvGrpSpPr>
            <p:grpSpPr>
              <a:xfrm>
                <a:off x="259499" y="558702"/>
                <a:ext cx="3500359" cy="252000"/>
                <a:chOff x="259499" y="558702"/>
                <a:chExt cx="3500359" cy="252000"/>
              </a:xfrm>
            </p:grpSpPr>
            <p:sp>
              <p:nvSpPr>
                <p:cNvPr id="14" name="正方形/長方形 13">
                  <a:extLst>
                    <a:ext uri="{FF2B5EF4-FFF2-40B4-BE49-F238E27FC236}">
                      <a16:creationId xmlns:a16="http://schemas.microsoft.com/office/drawing/2014/main" id="{DE4164BE-C71C-4703-623D-038454B779A0}"/>
                    </a:ext>
                  </a:extLst>
                </p:cNvPr>
                <p:cNvSpPr/>
                <p:nvPr/>
              </p:nvSpPr>
              <p:spPr bwMode="gray">
                <a:xfrm>
                  <a:off x="1296032" y="558702"/>
                  <a:ext cx="2463826" cy="252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dirty="0">
                      <a:solidFill>
                        <a:schemeClr val="tx2"/>
                      </a:solidFill>
                      <a:latin typeface="Yu Gothic UI" panose="020B0500000000000000" pitchFamily="50" charset="-128"/>
                      <a:ea typeface="Yu Gothic UI" panose="020B0500000000000000" pitchFamily="50" charset="-128"/>
                    </a:rPr>
                    <a:t>XXX-XXXX-XXXX</a:t>
                  </a:r>
                </a:p>
              </p:txBody>
            </p:sp>
            <p:sp>
              <p:nvSpPr>
                <p:cNvPr id="22" name="正方形/長方形 1217">
                  <a:extLst>
                    <a:ext uri="{FF2B5EF4-FFF2-40B4-BE49-F238E27FC236}">
                      <a16:creationId xmlns:a16="http://schemas.microsoft.com/office/drawing/2014/main" id="{A93BF091-C313-1D9E-9610-0DFD54A46CFF}"/>
                    </a:ext>
                  </a:extLst>
                </p:cNvPr>
                <p:cNvSpPr/>
                <p:nvPr/>
              </p:nvSpPr>
              <p:spPr>
                <a:xfrm>
                  <a:off x="259499" y="558702"/>
                  <a:ext cx="1029578" cy="252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電話番号</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grpSp>
      <p:sp>
        <p:nvSpPr>
          <p:cNvPr id="11" name="テキスト ボックス 10">
            <a:extLst>
              <a:ext uri="{FF2B5EF4-FFF2-40B4-BE49-F238E27FC236}">
                <a16:creationId xmlns:a16="http://schemas.microsoft.com/office/drawing/2014/main" id="{C08B050A-8C4B-7970-07DD-C01C41F1F215}"/>
              </a:ext>
            </a:extLst>
          </p:cNvPr>
          <p:cNvSpPr txBox="1"/>
          <p:nvPr/>
        </p:nvSpPr>
        <p:spPr>
          <a:xfrm>
            <a:off x="2576278" y="554665"/>
            <a:ext cx="1196169" cy="297517"/>
          </a:xfrm>
          <a:prstGeom prst="rect">
            <a:avLst/>
          </a:prstGeom>
          <a:noFill/>
        </p:spPr>
        <p:txBody>
          <a:bodyPr wrap="square" rtlCol="0">
            <a:spAutoFit/>
          </a:bodyPr>
          <a:lstStyle/>
          <a:p>
            <a:pPr algn="l">
              <a:lnSpc>
                <a:spcPts val="800"/>
              </a:lnSpc>
            </a:pPr>
            <a:r>
              <a:rPr kumimoji="1" lang="en-US" altLang="ja-JP" sz="800" dirty="0">
                <a:solidFill>
                  <a:schemeClr val="tx2"/>
                </a:solidFill>
                <a:latin typeface="Yu Gothic UI" panose="020B0500000000000000" pitchFamily="50" charset="-128"/>
                <a:ea typeface="Yu Gothic UI" panose="020B0500000000000000" pitchFamily="50" charset="-128"/>
              </a:rPr>
              <a:t>※</a:t>
            </a:r>
            <a:r>
              <a:rPr kumimoji="1" lang="ja-JP" altLang="en-US" sz="800" dirty="0">
                <a:solidFill>
                  <a:schemeClr val="tx2"/>
                </a:solidFill>
                <a:latin typeface="Yu Gothic UI" panose="020B0500000000000000" pitchFamily="50" charset="-128"/>
                <a:ea typeface="Yu Gothic UI" panose="020B0500000000000000" pitchFamily="50" charset="-128"/>
              </a:rPr>
              <a:t>本申請に関して、日中</a:t>
            </a:r>
            <a:endParaRPr kumimoji="1" lang="en-US" altLang="ja-JP" sz="800" dirty="0">
              <a:solidFill>
                <a:schemeClr val="tx2"/>
              </a:solidFill>
              <a:latin typeface="Yu Gothic UI" panose="020B0500000000000000" pitchFamily="50" charset="-128"/>
              <a:ea typeface="Yu Gothic UI" panose="020B0500000000000000" pitchFamily="50" charset="-128"/>
            </a:endParaRPr>
          </a:p>
          <a:p>
            <a:pPr algn="l">
              <a:lnSpc>
                <a:spcPts val="800"/>
              </a:lnSpc>
            </a:pPr>
            <a:r>
              <a:rPr kumimoji="1" lang="ja-JP" altLang="en-US" sz="800" dirty="0">
                <a:solidFill>
                  <a:schemeClr val="tx2"/>
                </a:solidFill>
                <a:latin typeface="Yu Gothic UI" panose="020B0500000000000000" pitchFamily="50" charset="-128"/>
                <a:ea typeface="Yu Gothic UI" panose="020B0500000000000000" pitchFamily="50" charset="-128"/>
              </a:rPr>
              <a:t>　連絡可能な番号</a:t>
            </a:r>
          </a:p>
        </p:txBody>
      </p:sp>
    </p:spTree>
    <p:extLst>
      <p:ext uri="{BB962C8B-B14F-4D97-AF65-F5344CB8AC3E}">
        <p14:creationId xmlns:p14="http://schemas.microsoft.com/office/powerpoint/2010/main" val="2776085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D4B171C-94AB-344E-2CF2-F4F7D4E1D6FE}"/>
              </a:ext>
            </a:extLst>
          </p:cNvPr>
          <p:cNvSpPr/>
          <p:nvPr/>
        </p:nvSpPr>
        <p:spPr>
          <a:xfrm>
            <a:off x="355600" y="558800"/>
            <a:ext cx="9194800" cy="57488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lumMod val="50000"/>
                    <a:lumOff val="50000"/>
                  </a:schemeClr>
                </a:solidFill>
                <a:latin typeface="Yu Gothic UI" panose="020B0500000000000000" pitchFamily="50" charset="-128"/>
                <a:ea typeface="Yu Gothic UI" panose="020B0500000000000000" pitchFamily="50" charset="-128"/>
              </a:rPr>
              <a:t>その他、地域において進めている関連取組、導入済みの周辺技術、案件組成と関連する</a:t>
            </a:r>
            <a:endParaRPr kumimoji="1" lang="en-US" altLang="ja-JP" dirty="0">
              <a:solidFill>
                <a:schemeClr val="tx1">
                  <a:lumMod val="50000"/>
                  <a:lumOff val="50000"/>
                </a:schemeClr>
              </a:solidFill>
              <a:latin typeface="Yu Gothic UI" panose="020B0500000000000000" pitchFamily="50" charset="-128"/>
              <a:ea typeface="Yu Gothic UI" panose="020B0500000000000000" pitchFamily="50" charset="-128"/>
            </a:endParaRPr>
          </a:p>
          <a:p>
            <a:pPr algn="ctr"/>
            <a:r>
              <a:rPr kumimoji="1" lang="ja-JP" altLang="en-US" dirty="0">
                <a:solidFill>
                  <a:schemeClr val="tx1">
                    <a:lumMod val="50000"/>
                    <a:lumOff val="50000"/>
                  </a:schemeClr>
                </a:solidFill>
                <a:latin typeface="Yu Gothic UI" panose="020B0500000000000000" pitchFamily="50" charset="-128"/>
                <a:ea typeface="Yu Gothic UI" panose="020B0500000000000000" pitchFamily="50" charset="-128"/>
              </a:rPr>
              <a:t>事業・計画及び方針等</a:t>
            </a:r>
            <a:endParaRPr kumimoji="1" lang="en-US" altLang="ja-JP" dirty="0">
              <a:solidFill>
                <a:schemeClr val="tx1">
                  <a:lumMod val="50000"/>
                  <a:lumOff val="50000"/>
                </a:schemeClr>
              </a:solidFill>
              <a:latin typeface="Yu Gothic UI" panose="020B0500000000000000" pitchFamily="50" charset="-128"/>
              <a:ea typeface="Yu Gothic UI" panose="020B0500000000000000" pitchFamily="50" charset="-128"/>
            </a:endParaRPr>
          </a:p>
          <a:p>
            <a:pPr algn="ctr"/>
            <a:r>
              <a:rPr kumimoji="1" lang="ja-JP" altLang="en-US" dirty="0">
                <a:solidFill>
                  <a:schemeClr val="tx1">
                    <a:lumMod val="50000"/>
                    <a:lumOff val="50000"/>
                  </a:schemeClr>
                </a:solidFill>
                <a:latin typeface="Yu Gothic UI" panose="020B0500000000000000" pitchFamily="50" charset="-128"/>
                <a:ea typeface="Yu Gothic UI" panose="020B0500000000000000" pitchFamily="50" charset="-128"/>
              </a:rPr>
              <a:t>申請にあたって補足事項があれば追記してください</a:t>
            </a:r>
            <a:endParaRPr kumimoji="1" lang="en-US" altLang="ja-JP" dirty="0">
              <a:solidFill>
                <a:schemeClr val="tx1">
                  <a:lumMod val="50000"/>
                  <a:lumOff val="50000"/>
                </a:schemeClr>
              </a:solidFill>
              <a:latin typeface="Yu Gothic UI" panose="020B0500000000000000" pitchFamily="50" charset="-128"/>
              <a:ea typeface="Yu Gothic UI" panose="020B0500000000000000" pitchFamily="50" charset="-128"/>
            </a:endParaRPr>
          </a:p>
          <a:p>
            <a:pPr algn="ctr"/>
            <a:r>
              <a:rPr kumimoji="1" lang="ja-JP" altLang="en-US" dirty="0">
                <a:solidFill>
                  <a:schemeClr val="tx1">
                    <a:lumMod val="50000"/>
                    <a:lumOff val="50000"/>
                  </a:schemeClr>
                </a:solidFill>
                <a:latin typeface="Yu Gothic UI" panose="020B0500000000000000" pitchFamily="50" charset="-128"/>
                <a:ea typeface="Yu Gothic UI" panose="020B0500000000000000" pitchFamily="50" charset="-128"/>
              </a:rPr>
              <a:t>（任意様式｜最大</a:t>
            </a:r>
            <a:r>
              <a:rPr kumimoji="1" lang="en-US" altLang="ja-JP" dirty="0">
                <a:solidFill>
                  <a:schemeClr val="tx1">
                    <a:lumMod val="50000"/>
                    <a:lumOff val="50000"/>
                  </a:schemeClr>
                </a:solidFill>
                <a:latin typeface="Yu Gothic UI" panose="020B0500000000000000" pitchFamily="50" charset="-128"/>
                <a:ea typeface="Yu Gothic UI" panose="020B0500000000000000" pitchFamily="50" charset="-128"/>
              </a:rPr>
              <a:t>2</a:t>
            </a:r>
            <a:r>
              <a:rPr kumimoji="1" lang="ja-JP" altLang="en-US" dirty="0">
                <a:solidFill>
                  <a:schemeClr val="tx1">
                    <a:lumMod val="50000"/>
                    <a:lumOff val="50000"/>
                  </a:schemeClr>
                </a:solidFill>
                <a:latin typeface="Yu Gothic UI" panose="020B0500000000000000" pitchFamily="50" charset="-128"/>
                <a:ea typeface="Yu Gothic UI" panose="020B0500000000000000" pitchFamily="50" charset="-128"/>
              </a:rPr>
              <a:t>枚まで）</a:t>
            </a:r>
          </a:p>
        </p:txBody>
      </p:sp>
      <p:sp>
        <p:nvSpPr>
          <p:cNvPr id="9" name="スライド番号プレースホルダー 67">
            <a:extLst>
              <a:ext uri="{FF2B5EF4-FFF2-40B4-BE49-F238E27FC236}">
                <a16:creationId xmlns:a16="http://schemas.microsoft.com/office/drawing/2014/main" id="{93438F8C-4172-1AA4-F885-99FD8ECDC323}"/>
              </a:ext>
            </a:extLst>
          </p:cNvPr>
          <p:cNvSpPr>
            <a:spLocks noGrp="1"/>
          </p:cNvSpPr>
          <p:nvPr>
            <p:ph type="sldNum" sz="quarter" idx="11"/>
          </p:nvPr>
        </p:nvSpPr>
        <p:spPr>
          <a:xfrm>
            <a:off x="-44509" y="6564551"/>
            <a:ext cx="277777" cy="274324"/>
          </a:xfrm>
        </p:spPr>
        <p:txBody>
          <a:bodyPr/>
          <a:lstStyle/>
          <a:p>
            <a:pPr algn="ctr"/>
            <a:fld id="{AA5FCFE5-FE56-4EF1-80A8-07776887C2A1}" type="slidenum">
              <a:rPr lang="ja-JP" altLang="en-US" smtClean="0"/>
              <a:pPr algn="ctr"/>
              <a:t>3</a:t>
            </a:fld>
            <a:endParaRPr lang="ja-JP" altLang="en-US"/>
          </a:p>
        </p:txBody>
      </p:sp>
    </p:spTree>
    <p:extLst>
      <p:ext uri="{BB962C8B-B14F-4D97-AF65-F5344CB8AC3E}">
        <p14:creationId xmlns:p14="http://schemas.microsoft.com/office/powerpoint/2010/main" val="11973232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kumimoji="1" sz="1200" dirty="0" smtClean="0">
            <a:latin typeface="Yu Gothic UI" panose="020B0500000000000000" pitchFamily="50" charset="-128"/>
            <a:ea typeface="Yu Gothic UI" panose="020B05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FB2938C162E754F97DF37E2C2D763AD" ma:contentTypeVersion="5" ma:contentTypeDescription="Create a new document." ma:contentTypeScope="" ma:versionID="73e4d3e767fa3018d835a15834ac4d46">
  <xsd:schema xmlns:xsd="http://www.w3.org/2001/XMLSchema" xmlns:xs="http://www.w3.org/2001/XMLSchema" xmlns:p="http://schemas.microsoft.com/office/2006/metadata/properties" xmlns:ns2="fc4234d7-82f7-4bf7-9277-c77ef2e438a4" xmlns:ns3="3bb0c8c5-64ea-472d-9b36-dcd2b1e92629" targetNamespace="http://schemas.microsoft.com/office/2006/metadata/properties" ma:root="true" ma:fieldsID="6ab64d5c8a7e1dac6f3ee26ab852fdc9" ns2:_="" ns3:_="">
    <xsd:import namespace="fc4234d7-82f7-4bf7-9277-c77ef2e438a4"/>
    <xsd:import namespace="3bb0c8c5-64ea-472d-9b36-dcd2b1e9262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4234d7-82f7-4bf7-9277-c77ef2e438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bb0c8c5-64ea-472d-9b36-dcd2b1e92629"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E0E0DF-28DD-47E7-A9FD-99C6C82B078C}">
  <ds:schemaRefs>
    <ds:schemaRef ds:uri="http://schemas.microsoft.com/sharepoint/v3/contenttype/forms"/>
  </ds:schemaRefs>
</ds:datastoreItem>
</file>

<file path=customXml/itemProps2.xml><?xml version="1.0" encoding="utf-8"?>
<ds:datastoreItem xmlns:ds="http://schemas.openxmlformats.org/officeDocument/2006/customXml" ds:itemID="{AC4BBE2E-B27B-41C1-9A48-A061F25E7316}">
  <ds:schemaRefs>
    <ds:schemaRef ds:uri="http://purl.org/dc/dcmitype/"/>
    <ds:schemaRef ds:uri="fc4234d7-82f7-4bf7-9277-c77ef2e438a4"/>
    <ds:schemaRef ds:uri="http://schemas.microsoft.com/office/2006/metadata/properties"/>
    <ds:schemaRef ds:uri="http://schemas.microsoft.com/office/infopath/2007/PartnerControls"/>
    <ds:schemaRef ds:uri="http://purl.org/dc/elements/1.1/"/>
    <ds:schemaRef ds:uri="3bb0c8c5-64ea-472d-9b36-dcd2b1e92629"/>
    <ds:schemaRef ds:uri="http://schemas.microsoft.com/office/2006/documentManagement/types"/>
    <ds:schemaRef ds:uri="http://schemas.openxmlformats.org/package/2006/metadata/core-properties"/>
    <ds:schemaRef ds:uri="http://purl.org/dc/terms/"/>
    <ds:schemaRef ds:uri="http://www.w3.org/XML/1998/namespace"/>
  </ds:schemaRefs>
</ds:datastoreItem>
</file>

<file path=customXml/itemProps3.xml><?xml version="1.0" encoding="utf-8"?>
<ds:datastoreItem xmlns:ds="http://schemas.openxmlformats.org/officeDocument/2006/customXml" ds:itemID="{57746C07-C93B-49F4-B15A-209CCB1C3C04}">
  <ds:schemaRefs>
    <ds:schemaRef ds:uri="3bb0c8c5-64ea-472d-9b36-dcd2b1e92629"/>
    <ds:schemaRef ds:uri="fc4234d7-82f7-4bf7-9277-c77ef2e438a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Office Theme</Template>
  <Words>668</Words>
  <PresentationFormat>A4 210 x 297 mm</PresentationFormat>
  <Paragraphs>60</Paragraphs>
  <Slides>3</Slides>
  <Notes>2</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3</vt:i4>
      </vt:variant>
    </vt:vector>
  </HeadingPairs>
  <TitlesOfParts>
    <vt:vector size="11" baseType="lpstr">
      <vt:lpstr>Yu Gothic UI</vt:lpstr>
      <vt:lpstr>游ゴシック</vt:lpstr>
      <vt:lpstr>Arial</vt:lpstr>
      <vt:lpstr>Calibri</vt:lpstr>
      <vt:lpstr>Calibri Light</vt:lpstr>
      <vt:lpstr>Wingdings</vt:lpstr>
      <vt:lpstr>Office テーマ</vt:lpstr>
      <vt:lpstr>think-cell スライド</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2023-09-11T12:42:06Z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1cd0284f-ef82-4c69-940d-1b2a2f3b0d4a</vt:lpwstr>
  </property>
  <property fmtid="{D5CDD505-2E9C-101B-9397-08002B2CF9AE}" pid="8" name="MSIP_Label_ea60d57e-af5b-4752-ac57-3e4f28ca11dc_ContentBits">
    <vt:lpwstr>0</vt:lpwstr>
  </property>
  <property fmtid="{D5CDD505-2E9C-101B-9397-08002B2CF9AE}" pid="9" name="ContentTypeId">
    <vt:lpwstr>0x0101000FB2938C162E754F97DF37E2C2D763AD</vt:lpwstr>
  </property>
</Properties>
</file>