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3971" r:id="rId1"/>
  </p:sldMasterIdLst>
  <p:notesMasterIdLst>
    <p:notesMasterId r:id="rId3"/>
  </p:notesMasterIdLst>
  <p:handoutMasterIdLst>
    <p:handoutMasterId r:id="rId4"/>
  </p:handoutMasterIdLst>
  <p:sldIdLst>
    <p:sldId id="2147482946" r:id="rId2"/>
  </p:sldIdLst>
  <p:sldSz cx="9906000" cy="6858000" type="A4"/>
  <p:notesSz cx="6807200" cy="9939338"/>
  <p:custDataLst>
    <p:tags r:id="rId5"/>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地域との過去連携実績資料" id="{98B0EDAA-6B95-4E92-AACE-58138F59F677}">
          <p14:sldIdLst>
            <p14:sldId id="2147482946"/>
          </p14:sldIdLst>
        </p14:section>
      </p14:sectionLst>
    </p:ext>
    <p:ext uri="{EFAFB233-063F-42B5-8137-9DF3F51BA10A}">
      <p15:sldGuideLst xmlns:p15="http://schemas.microsoft.com/office/powerpoint/2012/main">
        <p15:guide id="5" orient="horz" pos="2183" userDrawn="1">
          <p15:clr>
            <a:srgbClr val="A4A3A4"/>
          </p15:clr>
        </p15:guide>
        <p15:guide id="6" pos="312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393"/>
    <a:srgbClr val="7F7F7F"/>
    <a:srgbClr val="FFEAEA"/>
    <a:srgbClr val="FFCDCD"/>
    <a:srgbClr val="FFB7B7"/>
    <a:srgbClr val="F0F5D0"/>
    <a:srgbClr val="FF7575"/>
    <a:srgbClr val="FFA3A3"/>
    <a:srgbClr val="FFC5C5"/>
    <a:srgbClr val="FFB9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B20F4B-617A-4AF5-B662-93DDF7AF744F}" v="13" dt="2025-03-09T23:45:47.624"/>
    <p1510:client id="{58588802-A855-44BF-BE76-3BE0D811051E}" v="76" dt="2025-03-09T04:07:17.842"/>
    <p1510:client id="{EC7B30F8-2DEA-489E-BF88-14FFE1691E59}" v="1" dt="2025-03-10T01:43:45.956"/>
  </p1510:revLst>
</p1510:revInfo>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56" autoAdjust="0"/>
    <p:restoredTop sz="94660"/>
  </p:normalViewPr>
  <p:slideViewPr>
    <p:cSldViewPr snapToGrid="0">
      <p:cViewPr>
        <p:scale>
          <a:sx n="100" d="100"/>
          <a:sy n="100" d="100"/>
        </p:scale>
        <p:origin x="2148" y="900"/>
      </p:cViewPr>
      <p:guideLst>
        <p:guide orient="horz" pos="2183"/>
        <p:guide pos="312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2" Target="slides/slide1.xml" Type="http://schemas.openxmlformats.org/officeDocument/2006/relationships/slide"/><Relationship Id="rId3" Target="notesMasters/notesMaster1.xml" Type="http://schemas.openxmlformats.org/officeDocument/2006/relationships/notesMaster"/><Relationship Id="rId4" Target="handoutMasters/handoutMaster1.xml" Type="http://schemas.openxmlformats.org/officeDocument/2006/relationships/handoutMaster"/><Relationship Id="rId5" Target="tags/tag1.xml" Type="http://schemas.openxmlformats.org/officeDocument/2006/relationships/tags"/><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19A7DA31-451F-5A95-150A-B839F145EABC}"/>
              </a:ext>
            </a:extLst>
          </p:cNvPr>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CD42AAB-415C-2D37-061A-17CD060642A2}"/>
              </a:ext>
            </a:extLst>
          </p:cNvPr>
          <p:cNvSpPr>
            <a:spLocks noGrp="1"/>
          </p:cNvSpPr>
          <p:nvPr>
            <p:ph type="dt" sz="quarter" idx="1"/>
          </p:nvPr>
        </p:nvSpPr>
        <p:spPr>
          <a:xfrm>
            <a:off x="3855221" y="0"/>
            <a:ext cx="2950374" cy="498966"/>
          </a:xfrm>
          <a:prstGeom prst="rect">
            <a:avLst/>
          </a:prstGeom>
        </p:spPr>
        <p:txBody>
          <a:bodyPr vert="horz" lIns="92236" tIns="46118" rIns="92236" bIns="46118" rtlCol="0"/>
          <a:lstStyle>
            <a:lvl1pPr algn="r">
              <a:defRPr sz="1200"/>
            </a:lvl1pPr>
          </a:lstStyle>
          <a:p>
            <a:fld id="{F57BB57D-F28D-42AD-B08F-6773309E405C}" type="datetimeFigureOut">
              <a:rPr kumimoji="1" lang="ja-JP" altLang="en-US" smtClean="0"/>
              <a:t>2025/8/14</a:t>
            </a:fld>
            <a:endParaRPr kumimoji="1" lang="ja-JP" altLang="en-US"/>
          </a:p>
        </p:txBody>
      </p:sp>
      <p:sp>
        <p:nvSpPr>
          <p:cNvPr id="4" name="フッター プレースホルダー 3">
            <a:extLst>
              <a:ext uri="{FF2B5EF4-FFF2-40B4-BE49-F238E27FC236}">
                <a16:creationId xmlns:a16="http://schemas.microsoft.com/office/drawing/2014/main" id="{D97DC05F-8AF7-48FF-E382-2FC4B05DF1D4}"/>
              </a:ext>
            </a:extLst>
          </p:cNvPr>
          <p:cNvSpPr>
            <a:spLocks noGrp="1"/>
          </p:cNvSpPr>
          <p:nvPr>
            <p:ph type="ftr" sz="quarter" idx="2"/>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6709559E-4132-76C7-2B12-EB6488222316}"/>
              </a:ext>
            </a:extLst>
          </p:cNvPr>
          <p:cNvSpPr>
            <a:spLocks noGrp="1"/>
          </p:cNvSpPr>
          <p:nvPr>
            <p:ph type="sldNum" sz="quarter" idx="3"/>
          </p:nvPr>
        </p:nvSpPr>
        <p:spPr>
          <a:xfrm>
            <a:off x="3855221" y="9440372"/>
            <a:ext cx="2950374" cy="498966"/>
          </a:xfrm>
          <a:prstGeom prst="rect">
            <a:avLst/>
          </a:prstGeom>
        </p:spPr>
        <p:txBody>
          <a:bodyPr vert="horz" lIns="92236" tIns="46118" rIns="92236" bIns="46118" rtlCol="0" anchor="b"/>
          <a:lstStyle>
            <a:lvl1pPr algn="r">
              <a:defRPr sz="1200"/>
            </a:lvl1pPr>
          </a:lstStyle>
          <a:p>
            <a:fld id="{8B8E96FC-6B02-4F8C-BA89-BD8A8C4940DA}" type="slidenum">
              <a:rPr kumimoji="1" lang="ja-JP" altLang="en-US" smtClean="0"/>
              <a:t>‹#›</a:t>
            </a:fld>
            <a:endParaRPr kumimoji="1" lang="ja-JP" altLang="en-US"/>
          </a:p>
        </p:txBody>
      </p:sp>
    </p:spTree>
    <p:extLst>
      <p:ext uri="{BB962C8B-B14F-4D97-AF65-F5344CB8AC3E}">
        <p14:creationId xmlns:p14="http://schemas.microsoft.com/office/powerpoint/2010/main" val="3321667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50375" cy="498966"/>
          </a:xfrm>
          <a:prstGeom prst="rect">
            <a:avLst/>
          </a:prstGeom>
        </p:spPr>
        <p:txBody>
          <a:bodyPr vert="horz" lIns="92229" tIns="46115" rIns="92229" bIns="46115"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29" tIns="46115" rIns="92229" bIns="46115"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2025/8/14</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29" tIns="46115" rIns="92229" bIns="46115" rtlCol="0" anchor="ctr"/>
          <a:lstStyle/>
          <a:p>
            <a:endParaRPr lang="ja-JP" altLang="en-US"/>
          </a:p>
        </p:txBody>
      </p:sp>
      <p:sp>
        <p:nvSpPr>
          <p:cNvPr id="5" name="ノート プレースホルダー 4"/>
          <p:cNvSpPr>
            <a:spLocks noGrp="1"/>
          </p:cNvSpPr>
          <p:nvPr>
            <p:ph type="body" sz="quarter" idx="3"/>
          </p:nvPr>
        </p:nvSpPr>
        <p:spPr>
          <a:xfrm>
            <a:off x="680240" y="4783357"/>
            <a:ext cx="5446723" cy="3913364"/>
          </a:xfrm>
          <a:prstGeom prst="rect">
            <a:avLst/>
          </a:prstGeom>
        </p:spPr>
        <p:txBody>
          <a:bodyPr vert="horz" lIns="92229" tIns="46115" rIns="92229" bIns="461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372"/>
            <a:ext cx="2950375" cy="498966"/>
          </a:xfrm>
          <a:prstGeom prst="rect">
            <a:avLst/>
          </a:prstGeom>
        </p:spPr>
        <p:txBody>
          <a:bodyPr vert="horz" lIns="92229" tIns="46115" rIns="92229" bIns="46115"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29" tIns="46115" rIns="92229" bIns="46115"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6192470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Yu Gothic UI" panose="020B0500000000000000" pitchFamily="50" charset="-128"/>
                <a:ea typeface="Yu Gothic UI" panose="020B0500000000000000" pitchFamily="50" charset="-128"/>
                <a:cs typeface="+mn-cs"/>
                <a:sym typeface="Yu Gothic UI" panose="020B0500000000000000" pitchFamily="50" charset="-128"/>
              </a:defRPr>
            </a:lvl1pPr>
          </a:lstStyle>
          <a:p>
            <a:fld id="{AA5FCFE5-FE56-4EF1-80A8-07776887C2A1}" type="slidenum">
              <a:rPr lang="ja-JP" altLang="en-US" smtClean="0"/>
              <a:pPr/>
              <a:t>‹#›</a:t>
            </a:fld>
            <a:endParaRPr lang="ja-JP" altLang="en-US"/>
          </a:p>
        </p:txBody>
      </p:sp>
      <p:sp>
        <p:nvSpPr>
          <p:cNvPr id="6" name="タイトル 2"/>
          <p:cNvSpPr>
            <a:spLocks noGrp="1"/>
          </p:cNvSpPr>
          <p:nvPr>
            <p:ph type="title" hasCustomPrompt="1"/>
          </p:nvPr>
        </p:nvSpPr>
        <p:spPr bwMode="gray"/>
        <p:txBody>
          <a:bodyPr vert="horz"/>
          <a:lstStyle>
            <a:lvl1pPr>
              <a:defRPr>
                <a:latin typeface="Yu Gothic UI" panose="020B0500000000000000" pitchFamily="50" charset="-128"/>
                <a:ea typeface="Yu Gothic UI" panose="020B0500000000000000" pitchFamily="50" charset="-128"/>
                <a:cs typeface="+mj-cs"/>
                <a:sym typeface="Yu Gothic UI" panose="020B0500000000000000" pitchFamily="50" charset="-128"/>
              </a:defRPr>
            </a:lvl1pPr>
          </a:lstStyle>
          <a:p>
            <a:r>
              <a:rPr lang="ja-JP" altLang="en-US"/>
              <a:t>キーメッセージを入力（本スライドで一番伝えたいこと＜名詞止め・体言止め不可＞）</a:t>
            </a:r>
            <a:endParaRPr kumimoji="1" lang="ja-JP" altLang="en-US"/>
          </a:p>
        </p:txBody>
      </p:sp>
      <p:sp>
        <p:nvSpPr>
          <p:cNvPr id="5" name="テキスト プレースホルダー 2">
            <a:extLst>
              <a:ext uri="{FF2B5EF4-FFF2-40B4-BE49-F238E27FC236}">
                <a16:creationId xmlns:a16="http://schemas.microsoft.com/office/drawing/2014/main" id="{B0507435-2C4B-E621-752D-10C9A79B1A8F}"/>
              </a:ext>
            </a:extLst>
          </p:cNvPr>
          <p:cNvSpPr>
            <a:spLocks noGrp="1"/>
          </p:cNvSpPr>
          <p:nvPr>
            <p:ph type="body" sz="quarter" idx="15" hasCustomPrompt="1"/>
          </p:nvPr>
        </p:nvSpPr>
        <p:spPr bwMode="gray">
          <a:xfrm>
            <a:off x="416495" y="860400"/>
            <a:ext cx="9073579" cy="666000"/>
          </a:xfrm>
          <a:prstGeom prst="rect">
            <a:avLst/>
          </a:prstGeom>
          <a:solidFill>
            <a:schemeClr val="accent1">
              <a:lumMod val="20000"/>
              <a:lumOff val="80000"/>
            </a:schemeClr>
          </a:solidFill>
          <a:ln w="28575">
            <a:noFill/>
          </a:ln>
        </p:spPr>
        <p:txBody>
          <a:bodyPr vert="horz" wrap="square" lIns="0" tIns="0" rIns="0" bIns="0" rtlCol="0" anchor="ctr">
            <a:noAutofit/>
          </a:bodyPr>
          <a:lstStyle>
            <a:lvl1pPr>
              <a:defRPr lang="ja-JP" altLang="en-US" sz="1600" b="1" dirty="0"/>
            </a:lvl1pPr>
          </a:lstStyle>
          <a:p>
            <a:pPr lvl="0">
              <a:lnSpc>
                <a:spcPct val="100000"/>
              </a:lnSpc>
              <a:spcBef>
                <a:spcPts val="0"/>
              </a:spcBef>
            </a:pPr>
            <a:r>
              <a:rPr kumimoji="1" lang="ja-JP" altLang="en-US"/>
              <a:t>スライドタイトル</a:t>
            </a:r>
          </a:p>
        </p:txBody>
      </p:sp>
      <p:sp>
        <p:nvSpPr>
          <p:cNvPr id="3" name="正方形/長方形 2">
            <a:extLst>
              <a:ext uri="{FF2B5EF4-FFF2-40B4-BE49-F238E27FC236}">
                <a16:creationId xmlns:a16="http://schemas.microsoft.com/office/drawing/2014/main" id="{384DAF16-6414-D552-848E-4668B7AF9882}"/>
              </a:ext>
            </a:extLst>
          </p:cNvPr>
          <p:cNvSpPr/>
          <p:nvPr userDrawn="1"/>
        </p:nvSpPr>
        <p:spPr bwMode="gray">
          <a:xfrm>
            <a:off x="0" y="800100"/>
            <a:ext cx="133350" cy="6057900"/>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 name="正方形/長方形 6">
            <a:extLst>
              <a:ext uri="{FF2B5EF4-FFF2-40B4-BE49-F238E27FC236}">
                <a16:creationId xmlns:a16="http://schemas.microsoft.com/office/drawing/2014/main" id="{6C9A8E47-86A1-27EE-F52E-74011D421E57}"/>
              </a:ext>
            </a:extLst>
          </p:cNvPr>
          <p:cNvSpPr/>
          <p:nvPr userDrawn="1"/>
        </p:nvSpPr>
        <p:spPr bwMode="gray">
          <a:xfrm>
            <a:off x="0" y="0"/>
            <a:ext cx="133350" cy="800100"/>
          </a:xfrm>
          <a:prstGeom prst="rect">
            <a:avLst/>
          </a:prstGeom>
          <a:solidFill>
            <a:schemeClr val="accent1"/>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endParaRPr kumimoji="1" lang="ja-JP" altLang="en-US" sz="1200">
              <a:solidFill>
                <a:prstClr val="black"/>
              </a:solidFill>
              <a:latin typeface="+mn-lt"/>
              <a:cs typeface="+mn-cs"/>
            </a:endParaRPr>
          </a:p>
        </p:txBody>
      </p:sp>
    </p:spTree>
    <p:extLst>
      <p:ext uri="{BB962C8B-B14F-4D97-AF65-F5344CB8AC3E}">
        <p14:creationId xmlns:p14="http://schemas.microsoft.com/office/powerpoint/2010/main" val="3446824593"/>
      </p:ext>
    </p:extLst>
  </p:cSld>
  <p:clrMapOvr>
    <a:masterClrMapping/>
  </p:clrMapOvr>
  <p:hf hdr="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 Id="rId3" Target="../tags/tag2.xml" Type="http://schemas.openxmlformats.org/officeDocument/2006/relationships/tags"/><Relationship Id="rId4" Target="../embeddings/oleObject1.bin" Type="http://schemas.openxmlformats.org/officeDocument/2006/relationships/oleObject"/><Relationship Id="rId5" Target="../media/image1.emf"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3"/>
            </p:custDataLst>
            <p:extLst>
              <p:ext uri="{D42A27DB-BD31-4B8C-83A1-F6EECF244321}">
                <p14:modId xmlns:p14="http://schemas.microsoft.com/office/powerpoint/2010/main" val="28050849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563" imgH="564" progId="TCLayout.ActiveDocument.1">
                  <p:embed/>
                </p:oleObj>
              </mc:Choice>
              <mc:Fallback>
                <p:oleObj name="think-cell スライド" r:id="rId4" imgW="563" imgH="564" progId="TCLayout.ActiveDocument.1">
                  <p:embed/>
                  <p:pic>
                    <p:nvPicPr>
                      <p:cNvPr id="4" name="オブジェクト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Yu Gothic UI" panose="020B0500000000000000" pitchFamily="50" charset="-128"/>
                <a:ea typeface="Yu Gothic UI" panose="020B0500000000000000" pitchFamily="50" charset="-128"/>
                <a:cs typeface="+mn-cs"/>
                <a:sym typeface="Yu Gothic UI" panose="020B0500000000000000" pitchFamily="50" charset="-128"/>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Tree>
    <p:extLst>
      <p:ext uri="{BB962C8B-B14F-4D97-AF65-F5344CB8AC3E}">
        <p14:creationId xmlns:p14="http://schemas.microsoft.com/office/powerpoint/2010/main" val="1844416168"/>
      </p:ext>
    </p:extLst>
  </p:cSld>
  <p:clrMap bg1="lt1" tx1="dk1" bg2="lt2" tx2="dk2" accent1="accent1" accent2="accent2" accent3="accent3" accent4="accent4" accent5="accent5" accent6="accent6" hlink="hlink" folHlink="folHlink"/>
  <p:sldLayoutIdLst>
    <p:sldLayoutId id="2147483977" r:id="rId1"/>
  </p:sldLayoutIdLst>
  <p:hf hdr="0"/>
  <p:txStyles>
    <p:titleStyle>
      <a:lvl1pPr algn="l" defTabSz="990564" rtl="0" eaLnBrk="1" latinLnBrk="0" hangingPunct="1">
        <a:spcBef>
          <a:spcPct val="0"/>
        </a:spcBef>
        <a:buNone/>
        <a:defRPr kumimoji="1" sz="2000" b="1" kern="1200" baseline="0">
          <a:solidFill>
            <a:schemeClr val="tx1"/>
          </a:solidFill>
          <a:latin typeface="Yu Gothic UI" panose="020B0500000000000000" pitchFamily="50" charset="-128"/>
          <a:ea typeface="Yu Gothic UI" panose="020B0500000000000000" pitchFamily="50" charset="-128"/>
          <a:cs typeface="+mj-cs"/>
          <a:sym typeface="Yu Gothic UI" panose="020B0500000000000000" pitchFamily="50" charset="-128"/>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Yu Gothic UI" panose="020B0500000000000000" pitchFamily="50" charset="-128"/>
          <a:ea typeface="Yu Gothic UI" panose="020B0500000000000000" pitchFamily="50" charset="-128"/>
          <a:cs typeface="+mn-cs"/>
          <a:sym typeface="Yu Gothic UI" panose="020B0500000000000000" pitchFamily="50" charset="-128"/>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Yu Gothic UI" panose="020B0500000000000000" pitchFamily="50" charset="-128"/>
          <a:ea typeface="Yu Gothic UI" panose="020B0500000000000000" pitchFamily="50" charset="-128"/>
          <a:cs typeface="+mn-cs"/>
          <a:sym typeface="Yu Gothic UI" panose="020B0500000000000000" pitchFamily="50" charset="-128"/>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Yu Gothic UI" panose="020B0500000000000000" pitchFamily="50" charset="-128"/>
          <a:ea typeface="Yu Gothic UI" panose="020B0500000000000000" pitchFamily="50" charset="-128"/>
          <a:cs typeface="+mn-cs"/>
          <a:sym typeface="Yu Gothic UI" panose="020B0500000000000000" pitchFamily="50" charset="-128"/>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Yu Gothic UI" panose="020B0500000000000000" pitchFamily="50" charset="-128"/>
          <a:ea typeface="Yu Gothic UI" panose="020B0500000000000000" pitchFamily="50" charset="-128"/>
          <a:cs typeface="+mn-cs"/>
          <a:sym typeface="Yu Gothic UI" panose="020B0500000000000000" pitchFamily="50" charset="-128"/>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p15:clr>
            <a:srgbClr val="A4A3A4"/>
          </p15:clr>
        </p15:guide>
        <p15:guide id="14" orient="horz" pos="640">
          <p15:clr>
            <a:srgbClr val="A4A3A4"/>
          </p15:clr>
        </p15:guide>
        <p15:guide id="15" orient="horz" pos="96">
          <p15:clr>
            <a:srgbClr val="A4A3A4"/>
          </p15:clr>
        </p15:guide>
        <p15:guide id="17" orient="horz" pos="504">
          <p15:clr>
            <a:srgbClr val="A4A3A4"/>
          </p15:clr>
        </p15:guide>
      </p15:sldGuideLst>
    </p:ext>
  </p:extLst>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https://www.mlit.go.jp/kankocho/content/001880140.pdf"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正方形/長方形 66">
            <a:extLst>
              <a:ext uri="{FF2B5EF4-FFF2-40B4-BE49-F238E27FC236}">
                <a16:creationId xmlns:a16="http://schemas.microsoft.com/office/drawing/2014/main" id="{FDB613D5-E733-5F09-8D75-7F131975F85C}"/>
              </a:ext>
            </a:extLst>
          </p:cNvPr>
          <p:cNvSpPr/>
          <p:nvPr/>
        </p:nvSpPr>
        <p:spPr bwMode="gray">
          <a:xfrm>
            <a:off x="5439104" y="1188448"/>
            <a:ext cx="4049894" cy="1896658"/>
          </a:xfrm>
          <a:prstGeom prst="rect">
            <a:avLst/>
          </a:prstGeom>
          <a:noFill/>
          <a:ln w="12700" algn="ctr">
            <a:solidFill>
              <a:schemeClr val="bg1">
                <a:lumMod val="65000"/>
              </a:schemeClr>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defTabSz="990564" fontAlgn="auto">
              <a:lnSpc>
                <a:spcPts val="1400"/>
              </a:lnSpc>
              <a:spcBef>
                <a:spcPts val="600"/>
              </a:spcBef>
              <a:spcAft>
                <a:spcPts val="0"/>
              </a:spcAft>
              <a:buSzPct val="100000"/>
              <a:buFont typeface="Arial" panose="020B0604020202020204" pitchFamily="34" charset="0"/>
              <a:buChar char="•"/>
              <a:defRPr/>
            </a:pPr>
            <a:r>
              <a:rPr kumimoji="1" lang="en-US" altLang="ja-JP" sz="1100" dirty="0">
                <a:latin typeface="+mn-ea"/>
              </a:rPr>
              <a:t>XXXXXXXXXXXXXXXXXXXXXXXXXXXXXXXXXXXXXXXXXXXXXXXXXXXXXXXXXXXXXXXXXXXXXXXXXXXXXXXXXXXXXXXXXXXXXXXXXXX</a:t>
            </a:r>
            <a:r>
              <a:rPr kumimoji="1" lang="ja-JP" altLang="en-US" sz="1100" dirty="0">
                <a:latin typeface="+mn-ea"/>
              </a:rPr>
              <a:t>（左記の取組概要の詳細を記載）</a:t>
            </a:r>
            <a:endParaRPr kumimoji="1" lang="en-US" altLang="ja-JP" sz="1100" dirty="0">
              <a:latin typeface="+mn-ea"/>
            </a:endParaRPr>
          </a:p>
          <a:p>
            <a:pPr marL="171450" indent="-171450" defTabSz="990564" fontAlgn="auto">
              <a:lnSpc>
                <a:spcPts val="1400"/>
              </a:lnSpc>
              <a:spcBef>
                <a:spcPts val="600"/>
              </a:spcBef>
              <a:spcAft>
                <a:spcPts val="0"/>
              </a:spcAft>
              <a:buSzPct val="100000"/>
              <a:buFont typeface="Arial" panose="020B0604020202020204" pitchFamily="34" charset="0"/>
              <a:buChar char="•"/>
              <a:defRPr/>
            </a:pPr>
            <a:r>
              <a:rPr kumimoji="1" lang="en-US" altLang="ja-JP" sz="1100" dirty="0">
                <a:latin typeface="+mn-ea"/>
              </a:rPr>
              <a:t>XXXXXXXXXXXXXXXXXXXXXXXXXXXXXXXXXXXXXXXXXXXXXXXXXXXXXXXXXXXXXXXXXXXXXXXXXXXXXXXXXXXXXXXXXXXXXXXXXXXXXXXXXXXXXXXXXXXXXXX</a:t>
            </a:r>
          </a:p>
          <a:p>
            <a:pPr marL="171450" indent="-171450" defTabSz="990564" fontAlgn="auto">
              <a:lnSpc>
                <a:spcPts val="1400"/>
              </a:lnSpc>
              <a:spcBef>
                <a:spcPts val="600"/>
              </a:spcBef>
              <a:spcAft>
                <a:spcPts val="0"/>
              </a:spcAft>
              <a:buSzPct val="100000"/>
              <a:buFont typeface="Arial" panose="020B0604020202020204" pitchFamily="34" charset="0"/>
              <a:buChar char="•"/>
              <a:defRPr/>
            </a:pPr>
            <a:r>
              <a:rPr kumimoji="1" lang="en-US" altLang="ja-JP" sz="1100" dirty="0">
                <a:latin typeface="+mn-ea"/>
              </a:rPr>
              <a:t>XXXXXXXXXXXXXXXXXXXXXXXXXXXXXXXXXXXXXXXXXXXXXXXXXXXXXXXXXXXXXXXXXXXXXXXXXXXXXXXXXXXXXXXXXXXXXXXXXXXXXXXXXXXXXXXXXXXXXXX</a:t>
            </a:r>
          </a:p>
          <a:p>
            <a:pPr defTabSz="990564" fontAlgn="auto">
              <a:lnSpc>
                <a:spcPts val="1400"/>
              </a:lnSpc>
              <a:spcBef>
                <a:spcPts val="600"/>
              </a:spcBef>
              <a:spcAft>
                <a:spcPts val="0"/>
              </a:spcAft>
              <a:buSzPct val="100000"/>
              <a:defRPr/>
            </a:pPr>
            <a:endParaRPr kumimoji="1" lang="en-US" altLang="ja-JP" sz="1100" dirty="0">
              <a:latin typeface="+mn-ea"/>
            </a:endParaRPr>
          </a:p>
        </p:txBody>
      </p:sp>
      <p:sp>
        <p:nvSpPr>
          <p:cNvPr id="5" name="タイトル 4">
            <a:extLst>
              <a:ext uri="{FF2B5EF4-FFF2-40B4-BE49-F238E27FC236}">
                <a16:creationId xmlns:a16="http://schemas.microsoft.com/office/drawing/2014/main" id="{C67AF389-86C2-23EA-F717-D10F53C97A59}"/>
              </a:ext>
            </a:extLst>
          </p:cNvPr>
          <p:cNvSpPr>
            <a:spLocks noGrp="1"/>
          </p:cNvSpPr>
          <p:nvPr>
            <p:ph type="title"/>
          </p:nvPr>
        </p:nvSpPr>
        <p:spPr>
          <a:xfrm>
            <a:off x="415924" y="207075"/>
            <a:ext cx="9036837" cy="615600"/>
          </a:xfrm>
        </p:spPr>
        <p:txBody>
          <a:bodyPr/>
          <a:lstStyle/>
          <a:p>
            <a:pPr defTabSz="990564" fontAlgn="auto">
              <a:spcBef>
                <a:spcPts val="0"/>
              </a:spcBef>
              <a:spcAft>
                <a:spcPts val="0"/>
              </a:spcAft>
              <a:buSzPct val="100000"/>
            </a:pPr>
            <a:r>
              <a:rPr kumimoji="1" lang="en-US" altLang="ja-JP" b="1" kern="1200" dirty="0">
                <a:latin typeface="Yu Gothic UI" panose="020B0500000000000000" pitchFamily="50" charset="-128"/>
                <a:ea typeface="Yu Gothic UI" panose="020B0500000000000000" pitchFamily="50" charset="-128"/>
                <a:cs typeface="+mn-cs"/>
                <a:sym typeface="Calibri"/>
              </a:rPr>
              <a:t>XXXXXXXXXXXXXXXXXXXXXXXXXXXX</a:t>
            </a:r>
            <a:r>
              <a:rPr kumimoji="1" lang="ja-JP" altLang="en-US" b="1" kern="1200" dirty="0">
                <a:latin typeface="Yu Gothic UI" panose="020B0500000000000000" pitchFamily="50" charset="-128"/>
                <a:ea typeface="Yu Gothic UI" panose="020B0500000000000000" pitchFamily="50" charset="-128"/>
                <a:cs typeface="+mn-cs"/>
                <a:sym typeface="Calibri"/>
              </a:rPr>
              <a:t>（</a:t>
            </a:r>
            <a:r>
              <a:rPr kumimoji="1" lang="ja-JP" altLang="en-US" sz="2000" dirty="0">
                <a:latin typeface="+mn-lt"/>
                <a:cs typeface="+mn-cs"/>
              </a:rPr>
              <a:t>事業名あるいは取組概要を簡潔に記載</a:t>
            </a:r>
            <a:r>
              <a:rPr kumimoji="1" lang="ja-JP" altLang="en-US" b="1" kern="1200" dirty="0">
                <a:latin typeface="Yu Gothic UI" panose="020B0500000000000000" pitchFamily="50" charset="-128"/>
                <a:ea typeface="Yu Gothic UI" panose="020B0500000000000000" pitchFamily="50" charset="-128"/>
                <a:cs typeface="+mn-cs"/>
                <a:sym typeface="Calibri"/>
              </a:rPr>
              <a:t>）</a:t>
            </a:r>
            <a:endParaRPr kumimoji="1" lang="ja-JP" altLang="en-US" sz="2000" b="1" i="0" u="none" strike="noStrike" kern="1200" cap="none" spc="0" normalizeH="0" baseline="0" noProof="0" dirty="0">
              <a:ln>
                <a:noFill/>
              </a:ln>
              <a:effectLst/>
              <a:uLnTx/>
              <a:uFillTx/>
              <a:latin typeface="Yu Gothic UI"/>
              <a:ea typeface="Yu Gothic UI"/>
              <a:cs typeface="Arial" charset="0"/>
            </a:endParaRPr>
          </a:p>
        </p:txBody>
      </p:sp>
      <p:grpSp>
        <p:nvGrpSpPr>
          <p:cNvPr id="24" name="グループ化 23">
            <a:extLst>
              <a:ext uri="{FF2B5EF4-FFF2-40B4-BE49-F238E27FC236}">
                <a16:creationId xmlns:a16="http://schemas.microsoft.com/office/drawing/2014/main" id="{7B26A7FE-884B-C9F4-6CD4-6D4777087DF2}"/>
              </a:ext>
            </a:extLst>
          </p:cNvPr>
          <p:cNvGrpSpPr/>
          <p:nvPr/>
        </p:nvGrpSpPr>
        <p:grpSpPr>
          <a:xfrm>
            <a:off x="415925" y="2880042"/>
            <a:ext cx="4936416" cy="522000"/>
            <a:chOff x="415925" y="2872525"/>
            <a:chExt cx="4936416" cy="522000"/>
          </a:xfrm>
        </p:grpSpPr>
        <p:sp>
          <p:nvSpPr>
            <p:cNvPr id="7" name="正方形/長方形 6">
              <a:extLst>
                <a:ext uri="{FF2B5EF4-FFF2-40B4-BE49-F238E27FC236}">
                  <a16:creationId xmlns:a16="http://schemas.microsoft.com/office/drawing/2014/main" id="{21F4F948-D149-3E5E-7BCE-2368439809EA}"/>
                </a:ext>
              </a:extLst>
            </p:cNvPr>
            <p:cNvSpPr/>
            <p:nvPr/>
          </p:nvSpPr>
          <p:spPr bwMode="gray">
            <a:xfrm>
              <a:off x="415925" y="2872525"/>
              <a:ext cx="838994" cy="5220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1200" b="1" i="0" u="none" strike="noStrike" kern="1200" cap="none" spc="0" normalizeH="0" baseline="0" noProof="0" dirty="0">
                  <a:ln>
                    <a:noFill/>
                  </a:ln>
                  <a:solidFill>
                    <a:schemeClr val="bg1"/>
                  </a:solidFill>
                  <a:effectLst/>
                  <a:uLnTx/>
                  <a:uFillTx/>
                  <a:latin typeface="Calibri"/>
                  <a:ea typeface="Yu Gothic UI"/>
                  <a:cs typeface="Arial" charset="0"/>
                </a:rPr>
                <a:t>地域課題</a:t>
              </a:r>
            </a:p>
          </p:txBody>
        </p:sp>
        <p:sp>
          <p:nvSpPr>
            <p:cNvPr id="26" name="正方形/長方形 25">
              <a:extLst>
                <a:ext uri="{FF2B5EF4-FFF2-40B4-BE49-F238E27FC236}">
                  <a16:creationId xmlns:a16="http://schemas.microsoft.com/office/drawing/2014/main" id="{397F1471-C2F3-BFCB-57F6-64D2F78D165C}"/>
                </a:ext>
              </a:extLst>
            </p:cNvPr>
            <p:cNvSpPr/>
            <p:nvPr/>
          </p:nvSpPr>
          <p:spPr bwMode="gray">
            <a:xfrm>
              <a:off x="1316597" y="2872525"/>
              <a:ext cx="4035744" cy="522000"/>
            </a:xfrm>
            <a:prstGeom prst="rect">
              <a:avLst/>
            </a:prstGeom>
            <a:noFill/>
            <a:ln w="12700" algn="ctr">
              <a:solidFill>
                <a:schemeClr val="bg1">
                  <a:lumMod val="65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Arial" panose="020B0604020202020204" pitchFamily="34" charset="0"/>
                <a:buChar char="•"/>
                <a:defRPr/>
              </a:pPr>
              <a:r>
                <a:rPr lang="en-US" altLang="ja-JP" sz="1100" dirty="0">
                  <a:latin typeface="+mn-ea"/>
                </a:rPr>
                <a:t>XXXXXXXXXXXXXXXXXXXXXXXXX</a:t>
              </a:r>
              <a:r>
                <a:rPr lang="ja-JP" altLang="en-US" sz="1100" dirty="0">
                  <a:latin typeface="+mn-ea"/>
                </a:rPr>
                <a:t>（地域課題を簡潔に記載）</a:t>
              </a:r>
              <a:endParaRPr kumimoji="1" lang="en-US" altLang="ja-JP" sz="1100" dirty="0">
                <a:latin typeface="+mn-ea"/>
              </a:endParaRPr>
            </a:p>
            <a:p>
              <a:pPr marL="171450" indent="-171450" defTabSz="990564" fontAlgn="auto">
                <a:spcBef>
                  <a:spcPts val="0"/>
                </a:spcBef>
                <a:spcAft>
                  <a:spcPts val="0"/>
                </a:spcAft>
                <a:buSzPct val="100000"/>
                <a:buFont typeface="Arial" panose="020B0604020202020204" pitchFamily="34" charset="0"/>
                <a:buChar char="•"/>
                <a:defRPr/>
              </a:pPr>
              <a:r>
                <a:rPr lang="en-US" altLang="ja-JP" sz="1100" dirty="0">
                  <a:latin typeface="+mn-ea"/>
                </a:rPr>
                <a:t>XXXXXXXXXXXXXXXXXXXXXXXXXXXXXXXXXXXXXX</a:t>
              </a:r>
              <a:endParaRPr kumimoji="1" lang="en-US" altLang="ja-JP" sz="1100" dirty="0">
                <a:latin typeface="+mn-ea"/>
              </a:endParaRPr>
            </a:p>
          </p:txBody>
        </p:sp>
      </p:grpSp>
      <p:grpSp>
        <p:nvGrpSpPr>
          <p:cNvPr id="31" name="グループ化 30">
            <a:extLst>
              <a:ext uri="{FF2B5EF4-FFF2-40B4-BE49-F238E27FC236}">
                <a16:creationId xmlns:a16="http://schemas.microsoft.com/office/drawing/2014/main" id="{2A2C4AA7-1AD9-D31C-29AF-6C98F68516FB}"/>
              </a:ext>
            </a:extLst>
          </p:cNvPr>
          <p:cNvGrpSpPr/>
          <p:nvPr/>
        </p:nvGrpSpPr>
        <p:grpSpPr>
          <a:xfrm>
            <a:off x="415925" y="3457945"/>
            <a:ext cx="4936416" cy="521123"/>
            <a:chOff x="415925" y="3462041"/>
            <a:chExt cx="4936416" cy="521123"/>
          </a:xfrm>
        </p:grpSpPr>
        <p:sp>
          <p:nvSpPr>
            <p:cNvPr id="11" name="正方形/長方形 10">
              <a:extLst>
                <a:ext uri="{FF2B5EF4-FFF2-40B4-BE49-F238E27FC236}">
                  <a16:creationId xmlns:a16="http://schemas.microsoft.com/office/drawing/2014/main" id="{F6833783-18C9-3290-CB2F-375FB58C7630}"/>
                </a:ext>
              </a:extLst>
            </p:cNvPr>
            <p:cNvSpPr/>
            <p:nvPr/>
          </p:nvSpPr>
          <p:spPr bwMode="gray">
            <a:xfrm>
              <a:off x="415925" y="3462041"/>
              <a:ext cx="838994" cy="521123"/>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1200" b="1" i="0" u="none" strike="noStrike" kern="1200" cap="none" spc="0" normalizeH="0" baseline="0" noProof="0" dirty="0">
                  <a:ln>
                    <a:noFill/>
                  </a:ln>
                  <a:solidFill>
                    <a:schemeClr val="bg1"/>
                  </a:solidFill>
                  <a:effectLst/>
                  <a:uLnTx/>
                  <a:uFillTx/>
                  <a:latin typeface="Calibri"/>
                  <a:ea typeface="Yu Gothic UI"/>
                  <a:cs typeface="Arial" charset="0"/>
                </a:rPr>
                <a:t>導入した</a:t>
              </a:r>
              <a:endParaRPr kumimoji="1" lang="en-US" altLang="ja-JP" sz="1200" b="1" i="0" u="none" strike="noStrike" kern="1200" cap="none" spc="0" normalizeH="0" baseline="0" noProof="0" dirty="0">
                <a:ln>
                  <a:noFill/>
                </a:ln>
                <a:solidFill>
                  <a:schemeClr val="bg1"/>
                </a:solidFill>
                <a:effectLst/>
                <a:uLnTx/>
                <a:uFillTx/>
                <a:latin typeface="Calibri"/>
                <a:ea typeface="Yu Gothic UI"/>
                <a:cs typeface="Arial" charset="0"/>
              </a:endParaRPr>
            </a:p>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en-US" altLang="ja-JP" sz="1200" b="1" i="0" u="none" strike="noStrike" kern="1200" cap="none" spc="0" normalizeH="0" baseline="0" noProof="0" dirty="0">
                  <a:ln>
                    <a:noFill/>
                  </a:ln>
                  <a:solidFill>
                    <a:schemeClr val="bg1"/>
                  </a:solidFill>
                  <a:effectLst/>
                  <a:uLnTx/>
                  <a:uFillTx/>
                  <a:latin typeface="Calibri"/>
                  <a:ea typeface="Yu Gothic UI"/>
                  <a:cs typeface="Arial" charset="0"/>
                </a:rPr>
                <a:t>ICT</a:t>
              </a:r>
              <a:r>
                <a:rPr kumimoji="1" lang="ja-JP" altLang="en-US" sz="1200" b="1" i="0" u="none" strike="noStrike" kern="1200" cap="none" spc="0" normalizeH="0" baseline="0" noProof="0" dirty="0">
                  <a:ln>
                    <a:noFill/>
                  </a:ln>
                  <a:solidFill>
                    <a:schemeClr val="bg1"/>
                  </a:solidFill>
                  <a:effectLst/>
                  <a:uLnTx/>
                  <a:uFillTx/>
                  <a:latin typeface="Calibri"/>
                  <a:ea typeface="Yu Gothic UI"/>
                  <a:cs typeface="Arial" charset="0"/>
                </a:rPr>
                <a:t>サービス</a:t>
              </a:r>
            </a:p>
          </p:txBody>
        </p:sp>
        <p:sp>
          <p:nvSpPr>
            <p:cNvPr id="28" name="正方形/長方形 27">
              <a:extLst>
                <a:ext uri="{FF2B5EF4-FFF2-40B4-BE49-F238E27FC236}">
                  <a16:creationId xmlns:a16="http://schemas.microsoft.com/office/drawing/2014/main" id="{CDBF81F0-E373-CC9D-5F79-F56375025AE5}"/>
                </a:ext>
              </a:extLst>
            </p:cNvPr>
            <p:cNvSpPr/>
            <p:nvPr/>
          </p:nvSpPr>
          <p:spPr bwMode="gray">
            <a:xfrm>
              <a:off x="1316597" y="3462041"/>
              <a:ext cx="4035744" cy="521123"/>
            </a:xfrm>
            <a:prstGeom prst="rect">
              <a:avLst/>
            </a:prstGeom>
            <a:noFill/>
            <a:ln w="12700" algn="ctr">
              <a:solidFill>
                <a:schemeClr val="bg1">
                  <a:lumMod val="65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defRPr/>
              </a:pPr>
              <a:r>
                <a:rPr kumimoji="1" lang="en-US" altLang="ja-JP" sz="1100" dirty="0">
                  <a:latin typeface="+mn-ea"/>
                  <a:sym typeface="Arial"/>
                </a:rPr>
                <a:t>XXXXXXXXXXXXXXXXXXXXXXXXXXXXXXXXXXXXXXXXXXXXXXXXXXXXXXXXXXXXXXXXX</a:t>
              </a:r>
              <a:r>
                <a:rPr lang="ja-JP" altLang="en-US" sz="1100" dirty="0">
                  <a:latin typeface="+mn-ea"/>
                </a:rPr>
                <a:t>（導入した</a:t>
              </a:r>
              <a:r>
                <a:rPr lang="en-US" altLang="ja-JP" sz="1100" dirty="0">
                  <a:latin typeface="+mn-ea"/>
                </a:rPr>
                <a:t>ICT</a:t>
              </a:r>
              <a:r>
                <a:rPr lang="ja-JP" altLang="en-US" sz="1100" dirty="0">
                  <a:latin typeface="+mn-ea"/>
                </a:rPr>
                <a:t>サービスの概要を簡潔に記載）</a:t>
              </a:r>
              <a:endParaRPr kumimoji="1" lang="en-US" altLang="ja-JP" sz="1100" dirty="0">
                <a:latin typeface="+mn-ea"/>
              </a:endParaRPr>
            </a:p>
          </p:txBody>
        </p:sp>
      </p:grpSp>
      <p:grpSp>
        <p:nvGrpSpPr>
          <p:cNvPr id="32" name="グループ化 31">
            <a:extLst>
              <a:ext uri="{FF2B5EF4-FFF2-40B4-BE49-F238E27FC236}">
                <a16:creationId xmlns:a16="http://schemas.microsoft.com/office/drawing/2014/main" id="{E3E1F0B2-0694-BCC3-DE53-15C6B1FB2333}"/>
              </a:ext>
            </a:extLst>
          </p:cNvPr>
          <p:cNvGrpSpPr/>
          <p:nvPr/>
        </p:nvGrpSpPr>
        <p:grpSpPr>
          <a:xfrm>
            <a:off x="415925" y="4034971"/>
            <a:ext cx="4936416" cy="253904"/>
            <a:chOff x="415925" y="4050680"/>
            <a:chExt cx="4936416" cy="253904"/>
          </a:xfrm>
        </p:grpSpPr>
        <p:sp>
          <p:nvSpPr>
            <p:cNvPr id="12" name="正方形/長方形 11">
              <a:extLst>
                <a:ext uri="{FF2B5EF4-FFF2-40B4-BE49-F238E27FC236}">
                  <a16:creationId xmlns:a16="http://schemas.microsoft.com/office/drawing/2014/main" id="{AAE73E11-5EC5-176A-1AD1-B3E09B12812F}"/>
                </a:ext>
              </a:extLst>
            </p:cNvPr>
            <p:cNvSpPr/>
            <p:nvPr/>
          </p:nvSpPr>
          <p:spPr bwMode="gray">
            <a:xfrm>
              <a:off x="415925" y="4050680"/>
              <a:ext cx="838994" cy="253904"/>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1200" b="1" i="0" u="none" strike="noStrike" kern="1200" cap="none" spc="0" normalizeH="0" baseline="0" noProof="0" dirty="0">
                  <a:ln>
                    <a:noFill/>
                  </a:ln>
                  <a:solidFill>
                    <a:schemeClr val="bg1"/>
                  </a:solidFill>
                  <a:effectLst/>
                  <a:uLnTx/>
                  <a:uFillTx/>
                  <a:latin typeface="Calibri"/>
                  <a:ea typeface="Yu Gothic UI"/>
                  <a:cs typeface="Arial" charset="0"/>
                </a:rPr>
                <a:t>実施期間</a:t>
              </a:r>
            </a:p>
          </p:txBody>
        </p:sp>
        <p:sp>
          <p:nvSpPr>
            <p:cNvPr id="29" name="正方形/長方形 28">
              <a:extLst>
                <a:ext uri="{FF2B5EF4-FFF2-40B4-BE49-F238E27FC236}">
                  <a16:creationId xmlns:a16="http://schemas.microsoft.com/office/drawing/2014/main" id="{606CE27A-61C2-21FD-8598-13E3442B4B96}"/>
                </a:ext>
              </a:extLst>
            </p:cNvPr>
            <p:cNvSpPr/>
            <p:nvPr/>
          </p:nvSpPr>
          <p:spPr bwMode="gray">
            <a:xfrm>
              <a:off x="1316597" y="4050680"/>
              <a:ext cx="4035744" cy="253904"/>
            </a:xfrm>
            <a:prstGeom prst="rect">
              <a:avLst/>
            </a:prstGeom>
            <a:noFill/>
            <a:ln w="12700" algn="ctr">
              <a:solidFill>
                <a:schemeClr val="bg1">
                  <a:lumMod val="65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defRPr/>
              </a:pPr>
              <a:r>
                <a:rPr kumimoji="1" lang="en-US" altLang="ja-JP" sz="1100" dirty="0">
                  <a:latin typeface="+mn-ea"/>
                  <a:sym typeface="Arial"/>
                </a:rPr>
                <a:t>XX</a:t>
              </a:r>
              <a:r>
                <a:rPr kumimoji="1" lang="ja-JP" altLang="en-US" sz="1100" dirty="0">
                  <a:latin typeface="+mn-ea"/>
                  <a:sym typeface="Arial"/>
                </a:rPr>
                <a:t>年</a:t>
              </a:r>
              <a:r>
                <a:rPr kumimoji="1" lang="en-US" altLang="ja-JP" sz="1100" dirty="0">
                  <a:latin typeface="+mn-ea"/>
                  <a:sym typeface="Arial"/>
                </a:rPr>
                <a:t>XX</a:t>
              </a:r>
              <a:r>
                <a:rPr kumimoji="1" lang="ja-JP" altLang="en-US" sz="1100" dirty="0">
                  <a:latin typeface="+mn-ea"/>
                  <a:sym typeface="Arial"/>
                </a:rPr>
                <a:t>月～</a:t>
              </a:r>
              <a:r>
                <a:rPr kumimoji="1" lang="en-US" altLang="ja-JP" sz="1100" dirty="0">
                  <a:latin typeface="+mn-ea"/>
                  <a:sym typeface="Arial"/>
                </a:rPr>
                <a:t>XX</a:t>
              </a:r>
              <a:r>
                <a:rPr kumimoji="1" lang="ja-JP" altLang="en-US" sz="1100" dirty="0">
                  <a:latin typeface="+mn-ea"/>
                  <a:sym typeface="Arial"/>
                </a:rPr>
                <a:t>年</a:t>
              </a:r>
              <a:r>
                <a:rPr kumimoji="1" lang="en-US" altLang="ja-JP" sz="1100" dirty="0">
                  <a:latin typeface="+mn-ea"/>
                  <a:sym typeface="Arial"/>
                </a:rPr>
                <a:t>XX</a:t>
              </a:r>
              <a:r>
                <a:rPr kumimoji="1" lang="ja-JP" altLang="en-US" sz="1100" dirty="0">
                  <a:latin typeface="+mn-ea"/>
                  <a:sym typeface="Arial"/>
                </a:rPr>
                <a:t>月</a:t>
              </a:r>
              <a:endParaRPr kumimoji="1" lang="en-US" altLang="ja-JP" sz="1100" dirty="0">
                <a:latin typeface="+mn-ea"/>
                <a:sym typeface="Arial"/>
              </a:endParaRPr>
            </a:p>
          </p:txBody>
        </p:sp>
      </p:grpSp>
      <p:grpSp>
        <p:nvGrpSpPr>
          <p:cNvPr id="33" name="グループ化 32">
            <a:extLst>
              <a:ext uri="{FF2B5EF4-FFF2-40B4-BE49-F238E27FC236}">
                <a16:creationId xmlns:a16="http://schemas.microsoft.com/office/drawing/2014/main" id="{410930DD-1E6C-881C-186B-829BD12BF6B7}"/>
              </a:ext>
            </a:extLst>
          </p:cNvPr>
          <p:cNvGrpSpPr/>
          <p:nvPr/>
        </p:nvGrpSpPr>
        <p:grpSpPr>
          <a:xfrm>
            <a:off x="415925" y="4344778"/>
            <a:ext cx="4936416" cy="557490"/>
            <a:chOff x="415925" y="4372100"/>
            <a:chExt cx="4936416" cy="557490"/>
          </a:xfrm>
        </p:grpSpPr>
        <p:sp>
          <p:nvSpPr>
            <p:cNvPr id="22" name="正方形/長方形 21">
              <a:extLst>
                <a:ext uri="{FF2B5EF4-FFF2-40B4-BE49-F238E27FC236}">
                  <a16:creationId xmlns:a16="http://schemas.microsoft.com/office/drawing/2014/main" id="{AD3DCB05-6D18-F609-B33C-14E8AB75C99B}"/>
                </a:ext>
              </a:extLst>
            </p:cNvPr>
            <p:cNvSpPr/>
            <p:nvPr/>
          </p:nvSpPr>
          <p:spPr bwMode="gray">
            <a:xfrm>
              <a:off x="415925" y="4372100"/>
              <a:ext cx="838994" cy="55749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1200" b="1" i="0" u="none" strike="noStrike" kern="1200" cap="none" spc="0" normalizeH="0" baseline="0" noProof="0" dirty="0">
                  <a:ln>
                    <a:noFill/>
                  </a:ln>
                  <a:solidFill>
                    <a:schemeClr val="bg1"/>
                  </a:solidFill>
                  <a:effectLst/>
                  <a:uLnTx/>
                  <a:uFillTx/>
                  <a:latin typeface="Calibri"/>
                  <a:ea typeface="Yu Gothic UI"/>
                  <a:cs typeface="Arial" charset="0"/>
                </a:rPr>
                <a:t>取組</a:t>
              </a:r>
              <a:endParaRPr kumimoji="1" lang="en-US" altLang="ja-JP" sz="1200" b="1" i="0" u="none" strike="noStrike" kern="1200" cap="none" spc="0" normalizeH="0" baseline="0" noProof="0" dirty="0">
                <a:ln>
                  <a:noFill/>
                </a:ln>
                <a:solidFill>
                  <a:schemeClr val="bg1"/>
                </a:solidFill>
                <a:effectLst/>
                <a:uLnTx/>
                <a:uFillTx/>
                <a:latin typeface="Calibri"/>
                <a:ea typeface="Yu Gothic UI"/>
                <a:cs typeface="Arial" charset="0"/>
              </a:endParaRPr>
            </a:p>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1200" b="1" i="0" u="none" strike="noStrike" kern="1200" cap="none" spc="0" normalizeH="0" baseline="0" noProof="0" dirty="0">
                  <a:ln>
                    <a:noFill/>
                  </a:ln>
                  <a:solidFill>
                    <a:schemeClr val="bg1"/>
                  </a:solidFill>
                  <a:effectLst/>
                  <a:uLnTx/>
                  <a:uFillTx/>
                  <a:latin typeface="Calibri"/>
                  <a:ea typeface="Yu Gothic UI"/>
                  <a:cs typeface="Arial" charset="0"/>
                </a:rPr>
                <a:t>概要</a:t>
              </a:r>
            </a:p>
          </p:txBody>
        </p:sp>
        <p:sp>
          <p:nvSpPr>
            <p:cNvPr id="30" name="正方形/長方形 29">
              <a:extLst>
                <a:ext uri="{FF2B5EF4-FFF2-40B4-BE49-F238E27FC236}">
                  <a16:creationId xmlns:a16="http://schemas.microsoft.com/office/drawing/2014/main" id="{1F1B264B-FD18-AA41-8B95-01E8E0DCA631}"/>
                </a:ext>
              </a:extLst>
            </p:cNvPr>
            <p:cNvSpPr/>
            <p:nvPr/>
          </p:nvSpPr>
          <p:spPr bwMode="gray">
            <a:xfrm>
              <a:off x="1316597" y="4372100"/>
              <a:ext cx="4035744" cy="557490"/>
            </a:xfrm>
            <a:prstGeom prst="rect">
              <a:avLst/>
            </a:prstGeom>
            <a:noFill/>
            <a:ln w="12700" algn="ctr">
              <a:solidFill>
                <a:schemeClr val="bg1">
                  <a:lumMod val="65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defRPr/>
              </a:pPr>
              <a:r>
                <a:rPr kumimoji="1" lang="en-US" altLang="ja-JP" sz="1100" dirty="0">
                  <a:latin typeface="+mn-ea"/>
                  <a:sym typeface="Arial"/>
                </a:rPr>
                <a:t>XXXXXXXXXXXXXXXXXXXXXXXXXXXXXXXXXXXXXXXXXXXXXXXXXXXXXXXXXXXXXXXXXXX</a:t>
              </a:r>
              <a:r>
                <a:rPr kumimoji="1" lang="ja-JP" altLang="en-US" sz="1100" dirty="0">
                  <a:latin typeface="+mn-ea"/>
                  <a:sym typeface="Arial"/>
                </a:rPr>
                <a:t>（取組概要を簡潔に記載）</a:t>
              </a:r>
              <a:endParaRPr kumimoji="1" lang="en-US" altLang="ja-JP" sz="1100" dirty="0">
                <a:latin typeface="+mn-ea"/>
                <a:sym typeface="Arial"/>
              </a:endParaRPr>
            </a:p>
          </p:txBody>
        </p:sp>
      </p:grpSp>
      <p:grpSp>
        <p:nvGrpSpPr>
          <p:cNvPr id="21" name="グループ化 20">
            <a:extLst>
              <a:ext uri="{FF2B5EF4-FFF2-40B4-BE49-F238E27FC236}">
                <a16:creationId xmlns:a16="http://schemas.microsoft.com/office/drawing/2014/main" id="{0DFDD2E6-A800-2D01-C6D9-BE66C43EC05C}"/>
              </a:ext>
            </a:extLst>
          </p:cNvPr>
          <p:cNvGrpSpPr/>
          <p:nvPr/>
        </p:nvGrpSpPr>
        <p:grpSpPr>
          <a:xfrm>
            <a:off x="415925" y="1629779"/>
            <a:ext cx="4936417" cy="360000"/>
            <a:chOff x="415925" y="1590503"/>
            <a:chExt cx="4936417" cy="360000"/>
          </a:xfrm>
        </p:grpSpPr>
        <p:sp>
          <p:nvSpPr>
            <p:cNvPr id="35" name="正方形/長方形 34">
              <a:extLst>
                <a:ext uri="{FF2B5EF4-FFF2-40B4-BE49-F238E27FC236}">
                  <a16:creationId xmlns:a16="http://schemas.microsoft.com/office/drawing/2014/main" id="{56DFEA2B-0416-2FFA-F843-50E99E08D3D3}"/>
                </a:ext>
              </a:extLst>
            </p:cNvPr>
            <p:cNvSpPr/>
            <p:nvPr/>
          </p:nvSpPr>
          <p:spPr bwMode="gray">
            <a:xfrm>
              <a:off x="415925" y="1590503"/>
              <a:ext cx="2304000" cy="3600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1000" b="1" i="0" u="none" strike="noStrike" kern="1200" cap="none" spc="0" normalizeH="0" baseline="0" noProof="0" dirty="0">
                  <a:ln>
                    <a:noFill/>
                  </a:ln>
                  <a:solidFill>
                    <a:schemeClr val="bg1"/>
                  </a:solidFill>
                  <a:effectLst/>
                  <a:uLnTx/>
                  <a:uFillTx/>
                  <a:latin typeface="Calibri"/>
                  <a:ea typeface="Yu Gothic UI"/>
                  <a:cs typeface="Arial" charset="0"/>
                </a:rPr>
                <a:t>地域主体</a:t>
              </a:r>
              <a:endParaRPr kumimoji="1" lang="en-US" altLang="ja-JP" sz="1000" b="1" i="0" u="none" strike="noStrike" kern="1200" cap="none" spc="0" normalizeH="0" baseline="0" noProof="0" dirty="0">
                <a:ln>
                  <a:noFill/>
                </a:ln>
                <a:solidFill>
                  <a:schemeClr val="bg1"/>
                </a:solidFill>
                <a:effectLst/>
                <a:uLnTx/>
                <a:uFillTx/>
                <a:latin typeface="Calibri"/>
                <a:ea typeface="Yu Gothic UI"/>
                <a:cs typeface="Arial" charset="0"/>
              </a:endParaRPr>
            </a:p>
            <a:p>
              <a:pPr marL="0" marR="0" lvl="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en-US" altLang="ja-JP" sz="1100" b="1" dirty="0">
                  <a:solidFill>
                    <a:schemeClr val="bg1"/>
                  </a:solidFill>
                  <a:latin typeface="Calibri"/>
                  <a:ea typeface="Yu Gothic UI"/>
                </a:rPr>
                <a:t>XXX</a:t>
              </a:r>
              <a:r>
                <a:rPr kumimoji="1" lang="ja-JP" altLang="en-US" sz="1100" b="1" dirty="0">
                  <a:solidFill>
                    <a:schemeClr val="bg1"/>
                  </a:solidFill>
                  <a:latin typeface="Calibri"/>
                  <a:ea typeface="Yu Gothic UI"/>
                </a:rPr>
                <a:t>（地域側の主体名を記載）</a:t>
              </a:r>
              <a:endParaRPr kumimoji="1" lang="en-US" altLang="ja-JP" sz="1100" b="1" i="0" u="none" strike="noStrike" kern="1200" cap="none" spc="0" normalizeH="0" baseline="0" noProof="0" dirty="0">
                <a:ln>
                  <a:noFill/>
                </a:ln>
                <a:solidFill>
                  <a:schemeClr val="bg1"/>
                </a:solidFill>
                <a:effectLst/>
                <a:uLnTx/>
                <a:uFillTx/>
                <a:latin typeface="Calibri"/>
                <a:ea typeface="Yu Gothic UI"/>
                <a:cs typeface="Arial" charset="0"/>
              </a:endParaRPr>
            </a:p>
          </p:txBody>
        </p:sp>
        <p:sp>
          <p:nvSpPr>
            <p:cNvPr id="42" name="正方形/長方形 41">
              <a:extLst>
                <a:ext uri="{FF2B5EF4-FFF2-40B4-BE49-F238E27FC236}">
                  <a16:creationId xmlns:a16="http://schemas.microsoft.com/office/drawing/2014/main" id="{B048FF17-82C2-4B04-752C-C361F8856B52}"/>
                </a:ext>
              </a:extLst>
            </p:cNvPr>
            <p:cNvSpPr/>
            <p:nvPr/>
          </p:nvSpPr>
          <p:spPr bwMode="gray">
            <a:xfrm>
              <a:off x="2788922" y="1590503"/>
              <a:ext cx="2563420" cy="360000"/>
            </a:xfrm>
            <a:prstGeom prst="rect">
              <a:avLst/>
            </a:prstGeom>
            <a:solidFill>
              <a:schemeClr val="bg1"/>
            </a:solidFill>
            <a:ln w="12700" algn="ctr">
              <a:solidFill>
                <a:schemeClr val="bg1">
                  <a:lumMod val="65000"/>
                </a:schemeClr>
              </a:solidFill>
              <a:miter lim="800000"/>
              <a:headEnd/>
              <a:tailEnd/>
            </a:ln>
          </p:spPr>
          <p:txBody>
            <a:bodyPr rot="0" spcFirstLastPara="0" vertOverflow="overflow" horzOverflow="overflow" vert="horz" wrap="square" lIns="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defRPr/>
              </a:pPr>
              <a:r>
                <a:rPr lang="en-US" altLang="ja-JP" sz="1100" dirty="0"/>
                <a:t>XXXXXXXXXXXXXXXXXXXX</a:t>
              </a:r>
              <a:r>
                <a:rPr lang="ja-JP" altLang="en-US" sz="1100" dirty="0"/>
                <a:t>（当事例における地域主体の関与の仕方を記載）</a:t>
              </a:r>
              <a:endParaRPr lang="en-US" altLang="ja-JP" sz="1100" dirty="0"/>
            </a:p>
          </p:txBody>
        </p:sp>
      </p:grpSp>
      <p:grpSp>
        <p:nvGrpSpPr>
          <p:cNvPr id="18" name="グループ化 17">
            <a:extLst>
              <a:ext uri="{FF2B5EF4-FFF2-40B4-BE49-F238E27FC236}">
                <a16:creationId xmlns:a16="http://schemas.microsoft.com/office/drawing/2014/main" id="{A62B2BF9-9B35-E031-FAD7-58AA83B67912}"/>
              </a:ext>
            </a:extLst>
          </p:cNvPr>
          <p:cNvGrpSpPr/>
          <p:nvPr/>
        </p:nvGrpSpPr>
        <p:grpSpPr>
          <a:xfrm>
            <a:off x="415925" y="2052786"/>
            <a:ext cx="4936416" cy="360000"/>
            <a:chOff x="415925" y="2009473"/>
            <a:chExt cx="4936416" cy="360000"/>
          </a:xfrm>
        </p:grpSpPr>
        <p:sp>
          <p:nvSpPr>
            <p:cNvPr id="46" name="正方形/長方形 45">
              <a:extLst>
                <a:ext uri="{FF2B5EF4-FFF2-40B4-BE49-F238E27FC236}">
                  <a16:creationId xmlns:a16="http://schemas.microsoft.com/office/drawing/2014/main" id="{C12B3E0B-8BDF-5110-6D72-BFDF78388854}"/>
                </a:ext>
              </a:extLst>
            </p:cNvPr>
            <p:cNvSpPr/>
            <p:nvPr/>
          </p:nvSpPr>
          <p:spPr bwMode="gray">
            <a:xfrm>
              <a:off x="2788920" y="2009473"/>
              <a:ext cx="2563421" cy="360000"/>
            </a:xfrm>
            <a:prstGeom prst="rect">
              <a:avLst/>
            </a:prstGeom>
            <a:noFill/>
            <a:ln w="12700" algn="ctr">
              <a:solidFill>
                <a:schemeClr val="bg1">
                  <a:lumMod val="65000"/>
                </a:schemeClr>
              </a:solidFill>
              <a:miter lim="800000"/>
              <a:headEnd/>
              <a:tailEnd/>
            </a:ln>
          </p:spPr>
          <p:txBody>
            <a:bodyPr rot="0" spcFirstLastPara="0" vertOverflow="overflow" horzOverflow="overflow" vert="horz" wrap="square" lIns="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defRPr/>
              </a:pPr>
              <a:r>
                <a:rPr lang="en-US" altLang="ja-JP" sz="1100" dirty="0"/>
                <a:t>XXXXXXXXXXXXXXX</a:t>
              </a:r>
              <a:r>
                <a:rPr lang="ja-JP" altLang="en-US" sz="1100" dirty="0"/>
                <a:t>（当事例における</a:t>
              </a:r>
              <a:br>
                <a:rPr lang="en-US" altLang="ja-JP" sz="1100" dirty="0"/>
              </a:br>
              <a:r>
                <a:rPr lang="ja-JP" altLang="en-US" sz="1100" dirty="0"/>
                <a:t>インバウンドベンチャーの関与の仕方を記載）</a:t>
              </a:r>
              <a:endParaRPr lang="en-US" altLang="ja-JP" sz="1100" dirty="0"/>
            </a:p>
          </p:txBody>
        </p:sp>
        <p:sp>
          <p:nvSpPr>
            <p:cNvPr id="48" name="正方形/長方形 47">
              <a:extLst>
                <a:ext uri="{FF2B5EF4-FFF2-40B4-BE49-F238E27FC236}">
                  <a16:creationId xmlns:a16="http://schemas.microsoft.com/office/drawing/2014/main" id="{7CAFCFAF-C8B7-269E-C7F9-37B4B11D04F0}"/>
                </a:ext>
              </a:extLst>
            </p:cNvPr>
            <p:cNvSpPr/>
            <p:nvPr/>
          </p:nvSpPr>
          <p:spPr bwMode="gray">
            <a:xfrm>
              <a:off x="415925" y="2009473"/>
              <a:ext cx="2304000" cy="3600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l" defTabSz="990564" rtl="0" eaLnBrk="1" fontAlgn="auto" latinLnBrk="0" hangingPunct="1">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dirty="0">
                  <a:ln>
                    <a:noFill/>
                  </a:ln>
                  <a:solidFill>
                    <a:schemeClr val="bg1"/>
                  </a:solidFill>
                  <a:effectLst/>
                  <a:uLnTx/>
                  <a:uFillTx/>
                  <a:latin typeface="Calibri"/>
                  <a:ea typeface="Yu Gothic UI"/>
                  <a:cs typeface="Arial" charset="0"/>
                </a:rPr>
                <a:t>インバウンドベンチャー</a:t>
              </a:r>
              <a:endParaRPr kumimoji="1" lang="en-US" altLang="ja-JP" sz="1000" b="1" i="0" u="none" strike="noStrike" kern="1200" cap="none" spc="0" normalizeH="0" baseline="0" noProof="0" dirty="0">
                <a:ln>
                  <a:noFill/>
                </a:ln>
                <a:solidFill>
                  <a:schemeClr val="bg1"/>
                </a:solidFill>
                <a:effectLst/>
                <a:uLnTx/>
                <a:uFillTx/>
                <a:latin typeface="Calibri"/>
                <a:ea typeface="Yu Gothic UI"/>
                <a:cs typeface="Arial" charset="0"/>
              </a:endParaRPr>
            </a:p>
            <a:p>
              <a:pPr marL="0" marR="0" lvl="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en-US" altLang="ja-JP" sz="1100" b="1" dirty="0">
                  <a:solidFill>
                    <a:schemeClr val="bg1"/>
                  </a:solidFill>
                  <a:latin typeface="Calibri"/>
                  <a:ea typeface="Yu Gothic UI"/>
                </a:rPr>
                <a:t>XXX</a:t>
              </a:r>
              <a:r>
                <a:rPr kumimoji="1" lang="ja-JP" altLang="en-US" sz="1100" b="1" dirty="0">
                  <a:solidFill>
                    <a:schemeClr val="bg1"/>
                  </a:solidFill>
                  <a:latin typeface="Calibri"/>
                  <a:ea typeface="Yu Gothic UI"/>
                </a:rPr>
                <a:t>（企業名を記載）</a:t>
              </a:r>
              <a:endParaRPr kumimoji="1" lang="en-US" altLang="ja-JP" sz="1100" b="1" i="0" u="none" strike="noStrike" kern="1200" cap="none" spc="0" normalizeH="0" baseline="0" noProof="0" dirty="0">
                <a:ln>
                  <a:noFill/>
                </a:ln>
                <a:solidFill>
                  <a:schemeClr val="bg1"/>
                </a:solidFill>
                <a:effectLst/>
                <a:uLnTx/>
                <a:uFillTx/>
                <a:latin typeface="Calibri"/>
                <a:ea typeface="Yu Gothic UI"/>
                <a:cs typeface="Arial" charset="0"/>
              </a:endParaRPr>
            </a:p>
          </p:txBody>
        </p:sp>
      </p:grpSp>
      <p:sp>
        <p:nvSpPr>
          <p:cNvPr id="4" name="正方形/長方形 3">
            <a:extLst>
              <a:ext uri="{FF2B5EF4-FFF2-40B4-BE49-F238E27FC236}">
                <a16:creationId xmlns:a16="http://schemas.microsoft.com/office/drawing/2014/main" id="{6EB2B31A-8C07-5B0C-66D6-F26E2734F6BF}"/>
              </a:ext>
            </a:extLst>
          </p:cNvPr>
          <p:cNvSpPr/>
          <p:nvPr/>
        </p:nvSpPr>
        <p:spPr bwMode="gray">
          <a:xfrm>
            <a:off x="5439104" y="4976275"/>
            <a:ext cx="4049894" cy="216000"/>
          </a:xfrm>
          <a:prstGeom prst="rect">
            <a:avLst/>
          </a:prstGeom>
          <a:solidFill>
            <a:schemeClr val="accent1"/>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200" b="1" dirty="0">
                <a:solidFill>
                  <a:schemeClr val="bg1"/>
                </a:solidFill>
                <a:latin typeface="+mn-lt"/>
                <a:cs typeface="+mn-cs"/>
              </a:rPr>
              <a:t>取組により得られた成果</a:t>
            </a:r>
            <a:endParaRPr kumimoji="1" lang="en-US" altLang="ja-JP" sz="1200" b="1" dirty="0">
              <a:solidFill>
                <a:schemeClr val="bg1"/>
              </a:solidFill>
              <a:latin typeface="+mn-lt"/>
              <a:cs typeface="+mn-cs"/>
            </a:endParaRPr>
          </a:p>
        </p:txBody>
      </p:sp>
      <p:sp>
        <p:nvSpPr>
          <p:cNvPr id="15" name="正方形/長方形 14">
            <a:extLst>
              <a:ext uri="{FF2B5EF4-FFF2-40B4-BE49-F238E27FC236}">
                <a16:creationId xmlns:a16="http://schemas.microsoft.com/office/drawing/2014/main" id="{C1D9CD7F-DE0B-05A7-10FE-70375F353FD4}"/>
              </a:ext>
            </a:extLst>
          </p:cNvPr>
          <p:cNvSpPr/>
          <p:nvPr/>
        </p:nvSpPr>
        <p:spPr bwMode="gray">
          <a:xfrm>
            <a:off x="5439104" y="5247480"/>
            <a:ext cx="4051474" cy="1349422"/>
          </a:xfrm>
          <a:prstGeom prst="rect">
            <a:avLst/>
          </a:prstGeom>
          <a:noFill/>
          <a:ln w="12700" algn="ctr">
            <a:solidFill>
              <a:schemeClr val="bg1">
                <a:lumMod val="65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1450" indent="-171450" defTabSz="990564" fontAlgn="auto">
              <a:lnSpc>
                <a:spcPts val="1400"/>
              </a:lnSpc>
              <a:spcBef>
                <a:spcPts val="600"/>
              </a:spcBef>
              <a:spcAft>
                <a:spcPts val="0"/>
              </a:spcAft>
              <a:buSzPct val="100000"/>
              <a:buFont typeface="Arial" panose="020B0604020202020204" pitchFamily="34" charset="0"/>
              <a:buChar char="•"/>
              <a:defRPr/>
            </a:pPr>
            <a:r>
              <a:rPr kumimoji="1" lang="en-US" altLang="ja-JP" sz="1100" dirty="0">
                <a:latin typeface="+mn-ea"/>
              </a:rPr>
              <a:t>XXXXXXXXXXXXXXXXXXXXXXXXXXXXXXXXXXXXXXXXXXXXXXXXXXXXXXXXXXXXXXXXXXXXXXXXXXXXXXXXXXXXXXXXXXXXXXXXXXX</a:t>
            </a:r>
            <a:r>
              <a:rPr kumimoji="1" lang="ja-JP" altLang="en-US" sz="1100" dirty="0">
                <a:latin typeface="+mn-ea"/>
              </a:rPr>
              <a:t>（取組により得られた成果を記載）</a:t>
            </a:r>
            <a:endParaRPr kumimoji="1" lang="en-US" altLang="ja-JP" sz="1100" dirty="0">
              <a:latin typeface="+mn-ea"/>
            </a:endParaRPr>
          </a:p>
          <a:p>
            <a:pPr marL="171450" indent="-171450" defTabSz="990564" fontAlgn="auto">
              <a:lnSpc>
                <a:spcPts val="1400"/>
              </a:lnSpc>
              <a:spcBef>
                <a:spcPts val="600"/>
              </a:spcBef>
              <a:spcAft>
                <a:spcPts val="0"/>
              </a:spcAft>
              <a:buSzPct val="100000"/>
              <a:buFont typeface="Arial" panose="020B0604020202020204" pitchFamily="34" charset="0"/>
              <a:buChar char="•"/>
              <a:defRPr/>
            </a:pPr>
            <a:r>
              <a:rPr kumimoji="1" lang="en-US" altLang="ja-JP" sz="1100" dirty="0">
                <a:latin typeface="+mn-ea"/>
              </a:rPr>
              <a:t>XXXXXXXXXXXXXXXXXXXXXXXXXXXXXXXXXXXXXXXXXXXXXXXXXXXXXXXXXXXXXXXXXXXXXXXXXXXXXXXXXXXXXXXXXXXXXXXXXXXXXXXXXXXXXXXXXXXXXXX</a:t>
            </a:r>
          </a:p>
        </p:txBody>
      </p:sp>
      <p:sp>
        <p:nvSpPr>
          <p:cNvPr id="44" name="テキスト ボックス 43">
            <a:extLst>
              <a:ext uri="{FF2B5EF4-FFF2-40B4-BE49-F238E27FC236}">
                <a16:creationId xmlns:a16="http://schemas.microsoft.com/office/drawing/2014/main" id="{CFA966DC-8275-2899-38B0-427AB2578CED}"/>
              </a:ext>
            </a:extLst>
          </p:cNvPr>
          <p:cNvSpPr txBox="1"/>
          <p:nvPr/>
        </p:nvSpPr>
        <p:spPr bwMode="gray">
          <a:xfrm flipH="1">
            <a:off x="415925" y="2555157"/>
            <a:ext cx="4936416" cy="257369"/>
          </a:xfrm>
          <a:prstGeom prst="rect">
            <a:avLst/>
          </a:prstGeom>
          <a:solidFill>
            <a:schemeClr val="tx2">
              <a:lumMod val="75000"/>
            </a:schemeClr>
          </a:solidFill>
          <a:ln>
            <a:solidFill>
              <a:schemeClr val="tx2">
                <a:lumMod val="75000"/>
              </a:schemeClr>
            </a:solidFill>
          </a:ln>
        </p:spPr>
        <p:txBody>
          <a:bodyPr wrap="square" lIns="36000" tIns="36000" rIns="36000" bIns="36000" rtlCol="0" anchor="ctr" anchorCtr="0">
            <a:spAutoFit/>
          </a:bodyPr>
          <a:lstStyle>
            <a:defPPr>
              <a:defRPr lang="en-US"/>
            </a:defPPr>
            <a:lvl1pPr marL="0" marR="0" lvl="0" indent="0"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1" i="0" u="none" strike="noStrike" cap="none" spc="0" normalizeH="0" baseline="0">
                <a:ln>
                  <a:noFill/>
                </a:ln>
                <a:solidFill>
                  <a:schemeClr val="bg1"/>
                </a:solidFill>
                <a:effectLst/>
                <a:uLnTx/>
                <a:uFillTx/>
                <a:latin typeface="Calibri"/>
                <a:ea typeface="Yu Gothic UI"/>
              </a:defRPr>
            </a:lvl1pPr>
          </a:lstStyle>
          <a:p>
            <a:r>
              <a:rPr lang="ja-JP" altLang="en-US" dirty="0"/>
              <a:t>実施概要</a:t>
            </a:r>
          </a:p>
        </p:txBody>
      </p:sp>
      <p:sp>
        <p:nvSpPr>
          <p:cNvPr id="25" name="正方形/長方形 24">
            <a:extLst>
              <a:ext uri="{FF2B5EF4-FFF2-40B4-BE49-F238E27FC236}">
                <a16:creationId xmlns:a16="http://schemas.microsoft.com/office/drawing/2014/main" id="{C14A97B2-5BE1-D841-CC66-2041C19BDDBE}"/>
              </a:ext>
            </a:extLst>
          </p:cNvPr>
          <p:cNvSpPr/>
          <p:nvPr/>
        </p:nvSpPr>
        <p:spPr bwMode="gray">
          <a:xfrm>
            <a:off x="5439104" y="924586"/>
            <a:ext cx="4049894" cy="216000"/>
          </a:xfrm>
          <a:prstGeom prst="rect">
            <a:avLst/>
          </a:prstGeom>
          <a:solidFill>
            <a:schemeClr val="accent1"/>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200" b="1" dirty="0">
                <a:solidFill>
                  <a:schemeClr val="bg1"/>
                </a:solidFill>
                <a:latin typeface="+mn-lt"/>
                <a:cs typeface="+mn-cs"/>
              </a:rPr>
              <a:t>地域課題に対する具体的な取組内容</a:t>
            </a:r>
            <a:endParaRPr kumimoji="1" lang="en-US" altLang="ja-JP" sz="1200" b="1" dirty="0">
              <a:solidFill>
                <a:schemeClr val="bg1"/>
              </a:solidFill>
              <a:latin typeface="+mn-lt"/>
              <a:cs typeface="+mn-cs"/>
            </a:endParaRPr>
          </a:p>
        </p:txBody>
      </p:sp>
      <p:sp>
        <p:nvSpPr>
          <p:cNvPr id="27" name="正方形/長方形 26">
            <a:extLst>
              <a:ext uri="{FF2B5EF4-FFF2-40B4-BE49-F238E27FC236}">
                <a16:creationId xmlns:a16="http://schemas.microsoft.com/office/drawing/2014/main" id="{B36A65ED-C71C-6080-633E-893EF3AC7F86}"/>
              </a:ext>
            </a:extLst>
          </p:cNvPr>
          <p:cNvSpPr/>
          <p:nvPr/>
        </p:nvSpPr>
        <p:spPr bwMode="gray">
          <a:xfrm>
            <a:off x="415925" y="924586"/>
            <a:ext cx="4936416" cy="216000"/>
          </a:xfrm>
          <a:prstGeom prst="rect">
            <a:avLst/>
          </a:prstGeom>
          <a:solidFill>
            <a:schemeClr val="tx2">
              <a:lumMod val="75000"/>
            </a:schemeClr>
          </a:solidFill>
          <a:ln w="12700" algn="ctr">
            <a:solidFill>
              <a:schemeClr val="tx2">
                <a:lumMod val="75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200" b="1" dirty="0">
                <a:solidFill>
                  <a:schemeClr val="bg1"/>
                </a:solidFill>
                <a:latin typeface="+mn-lt"/>
                <a:cs typeface="+mn-cs"/>
              </a:rPr>
              <a:t>実施地域と主体</a:t>
            </a:r>
            <a:endParaRPr kumimoji="1" lang="en-US" altLang="ja-JP" sz="1200" b="1" dirty="0">
              <a:solidFill>
                <a:schemeClr val="bg1"/>
              </a:solidFill>
              <a:latin typeface="+mn-lt"/>
              <a:cs typeface="+mn-cs"/>
            </a:endParaRPr>
          </a:p>
        </p:txBody>
      </p:sp>
      <p:grpSp>
        <p:nvGrpSpPr>
          <p:cNvPr id="23" name="グループ化 22">
            <a:extLst>
              <a:ext uri="{FF2B5EF4-FFF2-40B4-BE49-F238E27FC236}">
                <a16:creationId xmlns:a16="http://schemas.microsoft.com/office/drawing/2014/main" id="{B6DF230D-E299-CD5F-FA8D-21D54FF0CF7B}"/>
              </a:ext>
            </a:extLst>
          </p:cNvPr>
          <p:cNvGrpSpPr/>
          <p:nvPr/>
        </p:nvGrpSpPr>
        <p:grpSpPr>
          <a:xfrm>
            <a:off x="415925" y="1206771"/>
            <a:ext cx="4936416" cy="360000"/>
            <a:chOff x="415925" y="1180934"/>
            <a:chExt cx="4936416" cy="360000"/>
          </a:xfrm>
        </p:grpSpPr>
        <p:sp>
          <p:nvSpPr>
            <p:cNvPr id="50" name="正方形/長方形 49">
              <a:extLst>
                <a:ext uri="{FF2B5EF4-FFF2-40B4-BE49-F238E27FC236}">
                  <a16:creationId xmlns:a16="http://schemas.microsoft.com/office/drawing/2014/main" id="{8FD70156-2E5B-FDF5-D803-6D12DC348BCB}"/>
                </a:ext>
              </a:extLst>
            </p:cNvPr>
            <p:cNvSpPr/>
            <p:nvPr/>
          </p:nvSpPr>
          <p:spPr bwMode="gray">
            <a:xfrm>
              <a:off x="2788920" y="1180934"/>
              <a:ext cx="2563421" cy="360000"/>
            </a:xfrm>
            <a:prstGeom prst="rect">
              <a:avLst/>
            </a:prstGeom>
            <a:noFill/>
            <a:ln w="12700" algn="ctr">
              <a:solidFill>
                <a:schemeClr val="bg1">
                  <a:lumMod val="65000"/>
                </a:schemeClr>
              </a:solidFill>
              <a:miter lim="800000"/>
              <a:headEnd/>
              <a:tailEnd/>
            </a:ln>
          </p:spPr>
          <p:txBody>
            <a:bodyPr rot="0" spcFirstLastPara="0" vertOverflow="overflow" horzOverflow="overflow" vert="horz" wrap="square" lIns="0" tIns="36000" rIns="0" bIns="36000" numCol="1" spcCol="0" rtlCol="0" fromWordArt="0" anchor="ctr" anchorCtr="0" forceAA="0" compatLnSpc="1">
              <a:prstTxWarp prst="textNoShape">
                <a:avLst/>
              </a:prstTxWarp>
              <a:noAutofit/>
            </a:bodyPr>
            <a:lstStyle/>
            <a:p>
              <a:pPr defTabSz="990564" fontAlgn="auto">
                <a:spcBef>
                  <a:spcPts val="0"/>
                </a:spcBef>
                <a:spcAft>
                  <a:spcPts val="0"/>
                </a:spcAft>
                <a:buSzPct val="100000"/>
                <a:defRPr/>
              </a:pPr>
              <a:r>
                <a:rPr kumimoji="1" lang="ja-JP" altLang="en-US" sz="1100" b="0" i="0" u="none" strike="noStrike" kern="1200" cap="none" spc="0" normalizeH="0" baseline="0" noProof="0" dirty="0">
                  <a:ln>
                    <a:noFill/>
                  </a:ln>
                  <a:solidFill>
                    <a:prstClr val="black"/>
                  </a:solidFill>
                  <a:effectLst/>
                  <a:uLnTx/>
                  <a:uFillTx/>
                  <a:latin typeface="Yu Gothic UI"/>
                  <a:ea typeface="Yu Gothic UI"/>
                  <a:cs typeface="Arial" charset="0"/>
                </a:rPr>
                <a:t>人口：約</a:t>
              </a:r>
              <a:r>
                <a:rPr kumimoji="1" lang="en-US" altLang="ja-JP" sz="1100" b="0" i="0" u="none" strike="noStrike" kern="1200" cap="none" spc="0" normalizeH="0" baseline="0" noProof="0" dirty="0">
                  <a:ln>
                    <a:noFill/>
                  </a:ln>
                  <a:effectLst/>
                  <a:uLnTx/>
                  <a:uFillTx/>
                  <a:latin typeface="Yu Gothic UI" panose="020B0500000000000000" pitchFamily="50" charset="-128"/>
                  <a:ea typeface="Yu Gothic UI" panose="020B0500000000000000" pitchFamily="50" charset="-128"/>
                  <a:cs typeface="Arial" charset="0"/>
                </a:rPr>
                <a:t>XXX</a:t>
              </a:r>
              <a:r>
                <a:rPr lang="ja-JP" altLang="en-US" sz="1100" dirty="0">
                  <a:solidFill>
                    <a:schemeClr val="tx1"/>
                  </a:solidFill>
                  <a:latin typeface="Yu Gothic UI" panose="020B0500000000000000" pitchFamily="50" charset="-128"/>
                  <a:ea typeface="Yu Gothic UI" panose="020B0500000000000000" pitchFamily="50" charset="-128"/>
                </a:rPr>
                <a:t>万</a:t>
              </a:r>
              <a:r>
                <a:rPr lang="ja-JP" altLang="en-US" sz="1100" b="0" dirty="0">
                  <a:solidFill>
                    <a:schemeClr val="tx1"/>
                  </a:solidFill>
                  <a:latin typeface="Yu Gothic UI" panose="020B0500000000000000" pitchFamily="50" charset="-128"/>
                  <a:ea typeface="Yu Gothic UI" panose="020B0500000000000000" pitchFamily="50" charset="-128"/>
                </a:rPr>
                <a:t>人</a:t>
              </a:r>
              <a:r>
                <a:rPr kumimoji="1" lang="ja-JP" altLang="en-US" sz="1100" b="0" i="0" u="none" strike="noStrike" kern="1200" cap="none" spc="0" normalizeH="0" baseline="0" noProof="0" dirty="0">
                  <a:ln>
                    <a:noFill/>
                  </a:ln>
                  <a:solidFill>
                    <a:srgbClr val="000000"/>
                  </a:solidFill>
                  <a:effectLst/>
                  <a:uLnTx/>
                  <a:uFillTx/>
                  <a:latin typeface="Yu Gothic UI"/>
                  <a:ea typeface="Yu Gothic UI"/>
                  <a:cs typeface="Arial" charset="0"/>
                </a:rPr>
                <a:t>（</a:t>
              </a:r>
              <a:r>
                <a:rPr kumimoji="1" lang="ja-JP" altLang="en-US" sz="1100" dirty="0">
                  <a:solidFill>
                    <a:srgbClr val="000000"/>
                  </a:solidFill>
                  <a:latin typeface="Yu Gothic UI"/>
                  <a:ea typeface="Yu Gothic UI"/>
                </a:rPr>
                <a:t>令和</a:t>
              </a:r>
              <a:r>
                <a:rPr kumimoji="1" lang="en-US" altLang="ja-JP" sz="1100" b="0" i="0" u="none" strike="noStrike" kern="1200" cap="none" spc="0" normalizeH="0" baseline="0" noProof="0" dirty="0">
                  <a:ln>
                    <a:noFill/>
                  </a:ln>
                  <a:solidFill>
                    <a:srgbClr val="000000"/>
                  </a:solidFill>
                  <a:effectLst/>
                  <a:uLnTx/>
                  <a:uFillTx/>
                  <a:latin typeface="Yu Gothic UI"/>
                  <a:ea typeface="Yu Gothic UI"/>
                  <a:cs typeface="Arial" charset="0"/>
                </a:rPr>
                <a:t>X</a:t>
              </a:r>
              <a:r>
                <a:rPr kumimoji="1" lang="ja-JP" altLang="en-US" sz="1100" b="0" i="0" u="none" strike="noStrike" kern="1200" cap="none" spc="0" normalizeH="0" baseline="0" noProof="0" dirty="0">
                  <a:ln>
                    <a:noFill/>
                  </a:ln>
                  <a:solidFill>
                    <a:srgbClr val="000000"/>
                  </a:solidFill>
                  <a:effectLst/>
                  <a:uLnTx/>
                  <a:uFillTx/>
                  <a:latin typeface="Yu Gothic UI"/>
                  <a:ea typeface="Yu Gothic UI"/>
                  <a:cs typeface="Arial" charset="0"/>
                </a:rPr>
                <a:t>年）</a:t>
              </a:r>
              <a:endParaRPr kumimoji="1" lang="en-US" altLang="ja-JP" sz="1100" b="0" i="0" u="none" strike="noStrike" kern="1200" cap="none" spc="0" normalizeH="0" baseline="0" noProof="0" dirty="0">
                <a:ln>
                  <a:noFill/>
                </a:ln>
                <a:solidFill>
                  <a:srgbClr val="000000"/>
                </a:solidFill>
                <a:effectLst/>
                <a:uLnTx/>
                <a:uFillTx/>
                <a:latin typeface="Yu Gothic UI"/>
                <a:ea typeface="Yu Gothic UI"/>
                <a:cs typeface="Arial" charset="0"/>
              </a:endParaRPr>
            </a:p>
            <a:p>
              <a:pPr marL="0" marR="0" lvl="0" indent="0" algn="l" defTabSz="990564" rtl="0" eaLnBrk="1" fontAlgn="auto" latinLnBrk="0" hangingPunct="1">
                <a:lnSpc>
                  <a:spcPct val="100000"/>
                </a:lnSpc>
                <a:spcBef>
                  <a:spcPts val="0"/>
                </a:spcBef>
                <a:spcAft>
                  <a:spcPts val="0"/>
                </a:spcAft>
                <a:buClrTx/>
                <a:buSzPct val="100000"/>
                <a:buFontTx/>
                <a:buNone/>
                <a:tabLst/>
                <a:defRPr/>
              </a:pPr>
              <a:r>
                <a:rPr kumimoji="1" lang="ja-JP" altLang="en-US" sz="1100" b="0" i="0" u="none" strike="noStrike" kern="1200" cap="none" spc="0" normalizeH="0" baseline="0" noProof="0" dirty="0">
                  <a:ln>
                    <a:noFill/>
                  </a:ln>
                  <a:solidFill>
                    <a:prstClr val="black"/>
                  </a:solidFill>
                  <a:effectLst/>
                  <a:uLnTx/>
                  <a:uFillTx/>
                  <a:latin typeface="Yu Gothic UI"/>
                  <a:ea typeface="Yu Gothic UI"/>
                  <a:cs typeface="Arial" charset="0"/>
                </a:rPr>
                <a:t>観光入込数：約</a:t>
              </a:r>
              <a:r>
                <a:rPr kumimoji="1" lang="en-US" altLang="ja-JP" sz="1100" b="0" i="0" u="none" strike="noStrike" kern="1200" cap="none" spc="0" normalizeH="0" baseline="0" noProof="0" dirty="0">
                  <a:ln>
                    <a:noFill/>
                  </a:ln>
                  <a:effectLst/>
                  <a:uLnTx/>
                  <a:uFillTx/>
                  <a:latin typeface="Yu Gothic UI" panose="020B0500000000000000" pitchFamily="50" charset="-128"/>
                  <a:ea typeface="Yu Gothic UI" panose="020B0500000000000000" pitchFamily="50" charset="-128"/>
                  <a:cs typeface="Arial" charset="0"/>
                </a:rPr>
                <a:t>XXX</a:t>
              </a:r>
              <a:r>
                <a:rPr lang="ja-JP" altLang="ja-JP" sz="1100" b="0" dirty="0">
                  <a:solidFill>
                    <a:schemeClr val="tx1"/>
                  </a:solidFill>
                  <a:latin typeface="Yu Gothic UI" panose="020B0500000000000000" pitchFamily="50" charset="-128"/>
                  <a:ea typeface="Yu Gothic UI" panose="020B0500000000000000" pitchFamily="50" charset="-128"/>
                </a:rPr>
                <a:t>万人</a:t>
              </a:r>
              <a:r>
                <a:rPr kumimoji="1" lang="ja-JP" altLang="en-US" sz="1100" b="0" i="0" u="none" strike="noStrike" kern="1200" cap="none" spc="0" normalizeH="0" baseline="0" noProof="0" dirty="0">
                  <a:ln>
                    <a:noFill/>
                  </a:ln>
                  <a:solidFill>
                    <a:srgbClr val="000000"/>
                  </a:solidFill>
                  <a:effectLst/>
                  <a:uLnTx/>
                  <a:uFillTx/>
                  <a:latin typeface="Yu Gothic UI"/>
                  <a:ea typeface="Yu Gothic UI"/>
                  <a:cs typeface="Arial" charset="0"/>
                </a:rPr>
                <a:t>（令和</a:t>
              </a:r>
              <a:r>
                <a:rPr kumimoji="1" lang="en-US" altLang="ja-JP" sz="1100" dirty="0">
                  <a:solidFill>
                    <a:srgbClr val="000000"/>
                  </a:solidFill>
                  <a:latin typeface="Yu Gothic UI"/>
                  <a:ea typeface="Yu Gothic UI"/>
                </a:rPr>
                <a:t>X</a:t>
              </a:r>
              <a:r>
                <a:rPr kumimoji="1" lang="ja-JP" altLang="en-US" sz="1100" dirty="0">
                  <a:solidFill>
                    <a:srgbClr val="000000"/>
                  </a:solidFill>
                  <a:latin typeface="Yu Gothic UI"/>
                  <a:ea typeface="Yu Gothic UI"/>
                </a:rPr>
                <a:t>年</a:t>
              </a:r>
              <a:r>
                <a:rPr kumimoji="1" lang="ja-JP" altLang="en-US" sz="1100" b="0" i="0" u="none" strike="noStrike" kern="1200" cap="none" spc="0" normalizeH="0" baseline="0" noProof="0" dirty="0">
                  <a:ln>
                    <a:noFill/>
                  </a:ln>
                  <a:solidFill>
                    <a:srgbClr val="000000"/>
                  </a:solidFill>
                  <a:effectLst/>
                  <a:uLnTx/>
                  <a:uFillTx/>
                  <a:latin typeface="Yu Gothic UI"/>
                  <a:ea typeface="Yu Gothic UI"/>
                  <a:cs typeface="Arial" charset="0"/>
                </a:rPr>
                <a:t>）</a:t>
              </a:r>
              <a:endParaRPr kumimoji="1" lang="ja-JP" altLang="en-US" sz="1100" b="0" i="0" u="none" strike="noStrike" kern="1200" cap="none" spc="0" normalizeH="0" baseline="0" noProof="0" dirty="0">
                <a:ln>
                  <a:noFill/>
                </a:ln>
                <a:solidFill>
                  <a:prstClr val="black"/>
                </a:solidFill>
                <a:effectLst/>
                <a:uLnTx/>
                <a:uFillTx/>
                <a:latin typeface="Yu Gothic UI"/>
                <a:ea typeface="Yu Gothic UI"/>
                <a:cs typeface="Arial" charset="0"/>
              </a:endParaRPr>
            </a:p>
          </p:txBody>
        </p:sp>
        <p:sp>
          <p:nvSpPr>
            <p:cNvPr id="34" name="正方形/長方形 33">
              <a:extLst>
                <a:ext uri="{FF2B5EF4-FFF2-40B4-BE49-F238E27FC236}">
                  <a16:creationId xmlns:a16="http://schemas.microsoft.com/office/drawing/2014/main" id="{B05E932E-30C5-536F-397A-AB7F8D5E8E9C}"/>
                </a:ext>
              </a:extLst>
            </p:cNvPr>
            <p:cNvSpPr/>
            <p:nvPr/>
          </p:nvSpPr>
          <p:spPr bwMode="gray">
            <a:xfrm>
              <a:off x="415925" y="1180934"/>
              <a:ext cx="2304000" cy="360000"/>
            </a:xfrm>
            <a:prstGeom prst="rect">
              <a:avLst/>
            </a:prstGeom>
            <a:solidFill>
              <a:schemeClr val="bg1">
                <a:lumMod val="50000"/>
              </a:schemeClr>
            </a:solidFill>
            <a:ln w="12700" algn="ctr">
              <a:solidFill>
                <a:schemeClr val="bg1">
                  <a:lumMod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1" dirty="0">
                  <a:solidFill>
                    <a:schemeClr val="bg1"/>
                  </a:solidFill>
                  <a:latin typeface="+mn-lt"/>
                  <a:cs typeface="+mn-cs"/>
                </a:rPr>
                <a:t>実証地域</a:t>
              </a:r>
              <a:endParaRPr kumimoji="1" lang="en-US" altLang="ja-JP" sz="1000" b="1" dirty="0">
                <a:solidFill>
                  <a:schemeClr val="bg1"/>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1" dirty="0">
                  <a:solidFill>
                    <a:schemeClr val="bg1"/>
                  </a:solidFill>
                  <a:latin typeface="+mn-lt"/>
                  <a:cs typeface="+mn-cs"/>
                </a:rPr>
                <a:t>XXX</a:t>
              </a:r>
              <a:r>
                <a:rPr kumimoji="1" lang="ja-JP" altLang="en-US" sz="1100" b="1" dirty="0">
                  <a:solidFill>
                    <a:schemeClr val="bg1"/>
                  </a:solidFill>
                  <a:latin typeface="+mn-lt"/>
                  <a:cs typeface="+mn-cs"/>
                </a:rPr>
                <a:t>（地域名を記載）</a:t>
              </a:r>
            </a:p>
          </p:txBody>
        </p:sp>
      </p:grpSp>
      <p:sp>
        <p:nvSpPr>
          <p:cNvPr id="14" name="正方形/長方形 13">
            <a:extLst>
              <a:ext uri="{FF2B5EF4-FFF2-40B4-BE49-F238E27FC236}">
                <a16:creationId xmlns:a16="http://schemas.microsoft.com/office/drawing/2014/main" id="{FCF498FB-204B-A920-7260-2C965BCF842B}"/>
              </a:ext>
            </a:extLst>
          </p:cNvPr>
          <p:cNvSpPr/>
          <p:nvPr/>
        </p:nvSpPr>
        <p:spPr bwMode="gray">
          <a:xfrm>
            <a:off x="5518617" y="3201011"/>
            <a:ext cx="1796995" cy="1294789"/>
          </a:xfrm>
          <a:prstGeom prst="rect">
            <a:avLst/>
          </a:prstGeom>
          <a:solidFill>
            <a:schemeClr val="bg1">
              <a:lumMod val="95000"/>
            </a:schemeClr>
          </a:solidFill>
          <a:ln w="12700" algn="ctr">
            <a:solidFill>
              <a:schemeClr val="bg1">
                <a:lumMod val="95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tx2"/>
                </a:solidFill>
                <a:effectLst/>
                <a:uLnTx/>
                <a:uFillTx/>
                <a:latin typeface="+mn-lt"/>
                <a:ea typeface="+mn-ea"/>
                <a:cs typeface="+mn-cs"/>
              </a:rPr>
              <a:t>取組内容に関する</a:t>
            </a:r>
            <a:endParaRPr kumimoji="1" lang="en-US" altLang="ja-JP" sz="1200" b="1" i="0" u="none" strike="noStrike" kern="1200" cap="none" spc="0" normalizeH="0" baseline="0" noProof="0" dirty="0">
              <a:ln>
                <a:noFill/>
              </a:ln>
              <a:solidFill>
                <a:schemeClr val="tx2"/>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tx2"/>
                </a:solidFill>
                <a:effectLst/>
                <a:uLnTx/>
                <a:uFillTx/>
                <a:latin typeface="+mn-lt"/>
                <a:ea typeface="+mn-ea"/>
                <a:cs typeface="+mn-cs"/>
              </a:rPr>
              <a:t>写真やグラフ等</a:t>
            </a:r>
          </a:p>
        </p:txBody>
      </p:sp>
      <p:sp>
        <p:nvSpPr>
          <p:cNvPr id="6" name="正方形/長方形 5">
            <a:extLst>
              <a:ext uri="{FF2B5EF4-FFF2-40B4-BE49-F238E27FC236}">
                <a16:creationId xmlns:a16="http://schemas.microsoft.com/office/drawing/2014/main" id="{7E136814-3615-C971-7146-D3AF04931DB9}"/>
              </a:ext>
            </a:extLst>
          </p:cNvPr>
          <p:cNvSpPr/>
          <p:nvPr/>
        </p:nvSpPr>
        <p:spPr bwMode="gray">
          <a:xfrm>
            <a:off x="7578004" y="3201011"/>
            <a:ext cx="1796995" cy="1294789"/>
          </a:xfrm>
          <a:prstGeom prst="rect">
            <a:avLst/>
          </a:prstGeom>
          <a:solidFill>
            <a:schemeClr val="bg1">
              <a:lumMod val="95000"/>
            </a:schemeClr>
          </a:solidFill>
          <a:ln w="12700" algn="ctr">
            <a:solidFill>
              <a:schemeClr val="bg1">
                <a:lumMod val="95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tx2"/>
                </a:solidFill>
                <a:effectLst/>
                <a:uLnTx/>
                <a:uFillTx/>
                <a:latin typeface="+mn-lt"/>
                <a:ea typeface="+mn-ea"/>
                <a:cs typeface="+mn-cs"/>
              </a:rPr>
              <a:t>取組内容に関する</a:t>
            </a:r>
            <a:endParaRPr kumimoji="1" lang="en-US" altLang="ja-JP" sz="1200" b="1" i="0" u="none" strike="noStrike" kern="1200" cap="none" spc="0" normalizeH="0" baseline="0" noProof="0" dirty="0">
              <a:ln>
                <a:noFill/>
              </a:ln>
              <a:solidFill>
                <a:schemeClr val="tx2"/>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tx2"/>
                </a:solidFill>
                <a:effectLst/>
                <a:uLnTx/>
                <a:uFillTx/>
                <a:latin typeface="+mn-lt"/>
                <a:ea typeface="+mn-ea"/>
                <a:cs typeface="+mn-cs"/>
              </a:rPr>
              <a:t>写真やグラフ等</a:t>
            </a:r>
          </a:p>
        </p:txBody>
      </p:sp>
      <p:sp>
        <p:nvSpPr>
          <p:cNvPr id="8" name="テキスト ボックス 7">
            <a:extLst>
              <a:ext uri="{FF2B5EF4-FFF2-40B4-BE49-F238E27FC236}">
                <a16:creationId xmlns:a16="http://schemas.microsoft.com/office/drawing/2014/main" id="{7F392AC7-21FA-1C71-4D04-6C621CB4BA02}"/>
              </a:ext>
            </a:extLst>
          </p:cNvPr>
          <p:cNvSpPr txBox="1"/>
          <p:nvPr/>
        </p:nvSpPr>
        <p:spPr bwMode="gray">
          <a:xfrm>
            <a:off x="5518617" y="4621733"/>
            <a:ext cx="1796995" cy="161583"/>
          </a:xfrm>
          <a:prstGeom prst="rect">
            <a:avLst/>
          </a:prstGeom>
          <a:noFill/>
        </p:spPr>
        <p:txBody>
          <a:bodyPr wrap="squar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prstClr val="black"/>
                </a:solidFill>
                <a:latin typeface="+mn-lt"/>
                <a:cs typeface="+mn-cs"/>
              </a:rPr>
              <a:t>▼写真やグラフの補足を記載</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9" name="テキスト ボックス 8">
            <a:extLst>
              <a:ext uri="{FF2B5EF4-FFF2-40B4-BE49-F238E27FC236}">
                <a16:creationId xmlns:a16="http://schemas.microsoft.com/office/drawing/2014/main" id="{AD646518-90F2-65F1-427E-32170CCDA043}"/>
              </a:ext>
            </a:extLst>
          </p:cNvPr>
          <p:cNvSpPr txBox="1"/>
          <p:nvPr/>
        </p:nvSpPr>
        <p:spPr bwMode="gray">
          <a:xfrm>
            <a:off x="7578004" y="4621733"/>
            <a:ext cx="1796995" cy="161583"/>
          </a:xfrm>
          <a:prstGeom prst="rect">
            <a:avLst/>
          </a:prstGeom>
          <a:noFill/>
        </p:spPr>
        <p:txBody>
          <a:bodyPr wrap="squar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prstClr val="black"/>
                </a:solidFill>
                <a:latin typeface="+mn-lt"/>
                <a:cs typeface="+mn-cs"/>
              </a:rPr>
              <a:t>▼写真やグラフの補足を記載</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10" name="吹き出し: 四角形 9">
            <a:extLst>
              <a:ext uri="{FF2B5EF4-FFF2-40B4-BE49-F238E27FC236}">
                <a16:creationId xmlns:a16="http://schemas.microsoft.com/office/drawing/2014/main" id="{AC95F281-0681-DB17-EFFF-C57F5838367F}"/>
              </a:ext>
            </a:extLst>
          </p:cNvPr>
          <p:cNvSpPr/>
          <p:nvPr/>
        </p:nvSpPr>
        <p:spPr bwMode="gray">
          <a:xfrm>
            <a:off x="9906000" y="5089932"/>
            <a:ext cx="1796995" cy="842706"/>
          </a:xfrm>
          <a:prstGeom prst="wedgeRectCallout">
            <a:avLst>
              <a:gd name="adj1" fmla="val -60656"/>
              <a:gd name="adj2" fmla="val 45516"/>
            </a:avLst>
          </a:prstGeom>
          <a:solidFill>
            <a:schemeClr val="accent2">
              <a:lumMod val="20000"/>
              <a:lumOff val="8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dirty="0">
                <a:ln>
                  <a:noFill/>
                </a:ln>
                <a:effectLst/>
                <a:uLnTx/>
                <a:uFillTx/>
                <a:latin typeface="+mn-lt"/>
                <a:ea typeface="+mn-ea"/>
                <a:cs typeface="+mn-cs"/>
              </a:rPr>
              <a:t>■記入時の補足事項</a:t>
            </a:r>
            <a:endParaRPr kumimoji="1" lang="en-US" altLang="ja-JP" sz="1000" b="0" i="0" u="none" strike="noStrike" kern="1200" cap="none" spc="0" normalizeH="0" baseline="0" noProof="0" dirty="0">
              <a:ln>
                <a:noFill/>
              </a:ln>
              <a:effectLst/>
              <a:uLnTx/>
              <a:uFillTx/>
              <a:latin typeface="+mn-lt"/>
              <a:ea typeface="+mn-ea"/>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latin typeface="+mn-lt"/>
                <a:cs typeface="+mn-cs"/>
              </a:rPr>
              <a:t>可能な限り、定性・定量の両面より、取組により得られた成果を記載してください</a:t>
            </a:r>
            <a:endParaRPr kumimoji="1" lang="ja-JP" altLang="en-US" sz="1000" b="0" i="0" u="none" strike="noStrike" kern="1200" cap="none" spc="0" normalizeH="0" baseline="0" noProof="0" dirty="0">
              <a:ln>
                <a:noFill/>
              </a:ln>
              <a:effectLst/>
              <a:uLnTx/>
              <a:uFillTx/>
              <a:latin typeface="+mn-lt"/>
              <a:ea typeface="+mn-ea"/>
              <a:cs typeface="+mn-cs"/>
            </a:endParaRPr>
          </a:p>
        </p:txBody>
      </p:sp>
      <p:sp>
        <p:nvSpPr>
          <p:cNvPr id="17" name="吹き出し: 四角形 16">
            <a:extLst>
              <a:ext uri="{FF2B5EF4-FFF2-40B4-BE49-F238E27FC236}">
                <a16:creationId xmlns:a16="http://schemas.microsoft.com/office/drawing/2014/main" id="{D9CE9CF7-5DD0-4B16-96A9-23B5ED6AD4DC}"/>
              </a:ext>
            </a:extLst>
          </p:cNvPr>
          <p:cNvSpPr/>
          <p:nvPr/>
        </p:nvSpPr>
        <p:spPr bwMode="gray">
          <a:xfrm>
            <a:off x="-2876549" y="1368026"/>
            <a:ext cx="2587570" cy="1161423"/>
          </a:xfrm>
          <a:prstGeom prst="wedgeRectCallout">
            <a:avLst>
              <a:gd name="adj1" fmla="val 65496"/>
              <a:gd name="adj2" fmla="val 21780"/>
            </a:avLst>
          </a:prstGeom>
          <a:solidFill>
            <a:schemeClr val="accent2">
              <a:lumMod val="20000"/>
              <a:lumOff val="8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dirty="0">
                <a:ln>
                  <a:noFill/>
                </a:ln>
                <a:effectLst/>
                <a:uLnTx/>
                <a:uFillTx/>
                <a:latin typeface="+mn-lt"/>
                <a:ea typeface="+mn-ea"/>
                <a:cs typeface="+mn-cs"/>
              </a:rPr>
              <a:t>■記入時の補足事項</a:t>
            </a:r>
            <a:endParaRPr kumimoji="1" lang="en-US" altLang="ja-JP" sz="1000" b="0" i="0" u="none" strike="noStrike" kern="1200" cap="none" spc="0" normalizeH="0" baseline="0" noProof="0" dirty="0">
              <a:ln>
                <a:noFill/>
              </a:ln>
              <a:effectLst/>
              <a:uLnTx/>
              <a:uFillTx/>
              <a:latin typeface="+mn-lt"/>
              <a:ea typeface="+mn-ea"/>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latin typeface="+mn-lt"/>
                <a:cs typeface="+mn-cs"/>
              </a:rPr>
              <a:t>本スライド左面の記載ぶりについては、観光庁</a:t>
            </a:r>
            <a:r>
              <a:rPr kumimoji="1" lang="en-US" altLang="ja-JP" sz="1000" dirty="0">
                <a:latin typeface="+mn-lt"/>
                <a:cs typeface="+mn-cs"/>
              </a:rPr>
              <a:t>HP</a:t>
            </a:r>
            <a:r>
              <a:rPr kumimoji="1" lang="ja-JP" altLang="en-US" sz="1000" dirty="0">
                <a:latin typeface="+mn-lt"/>
                <a:cs typeface="+mn-cs"/>
              </a:rPr>
              <a:t>にて公開している「</a:t>
            </a:r>
            <a:r>
              <a:rPr lang="ja-JP" altLang="en-US" sz="900" dirty="0">
                <a:solidFill>
                  <a:schemeClr val="accent1"/>
                </a:solidFill>
                <a:hlinkClick r:id="rId2">
                  <a:extLst>
                    <a:ext uri="{A12FA001-AC4F-418D-AE19-62706E023703}">
                      <ahyp:hlinkClr xmlns:ahyp="http://schemas.microsoft.com/office/drawing/2018/hyperlinkcolor" val="tx"/>
                    </a:ext>
                  </a:extLst>
                </a:hlinkClick>
              </a:rPr>
              <a:t>地域主体とインバウンドベンチャーの 連携促進に向けたノウハウ集</a:t>
            </a:r>
            <a:r>
              <a:rPr kumimoji="1" lang="ja-JP" altLang="en-US" sz="1000" dirty="0">
                <a:latin typeface="+mn-lt"/>
                <a:cs typeface="+mn-cs"/>
              </a:rPr>
              <a:t>」の</a:t>
            </a:r>
            <a:r>
              <a:rPr kumimoji="1" lang="en-US" altLang="ja-JP" sz="1000" dirty="0">
                <a:latin typeface="+mn-lt"/>
                <a:cs typeface="+mn-cs"/>
              </a:rPr>
              <a:t>p46-63</a:t>
            </a:r>
            <a:r>
              <a:rPr kumimoji="1" lang="ja-JP" altLang="en-US" sz="1000" dirty="0">
                <a:latin typeface="+mn-lt"/>
                <a:cs typeface="+mn-cs"/>
              </a:rPr>
              <a:t>をご参照ください</a:t>
            </a:r>
            <a:endParaRPr kumimoji="1" lang="ja-JP" altLang="en-US" sz="1000" b="0" i="0" u="none" strike="noStrike" kern="1200" cap="none" spc="0" normalizeH="0" baseline="0" noProof="0" dirty="0">
              <a:ln>
                <a:noFill/>
              </a:ln>
              <a:effectLst/>
              <a:uLnTx/>
              <a:uFillTx/>
              <a:latin typeface="+mn-lt"/>
              <a:ea typeface="+mn-ea"/>
              <a:cs typeface="+mn-cs"/>
            </a:endParaRPr>
          </a:p>
        </p:txBody>
      </p:sp>
      <p:sp>
        <p:nvSpPr>
          <p:cNvPr id="19" name="吹き出し: 四角形 18">
            <a:extLst>
              <a:ext uri="{FF2B5EF4-FFF2-40B4-BE49-F238E27FC236}">
                <a16:creationId xmlns:a16="http://schemas.microsoft.com/office/drawing/2014/main" id="{D4793518-BB0B-8F41-9170-35462A1619E2}"/>
              </a:ext>
            </a:extLst>
          </p:cNvPr>
          <p:cNvSpPr/>
          <p:nvPr/>
        </p:nvSpPr>
        <p:spPr bwMode="gray">
          <a:xfrm>
            <a:off x="-2876549" y="3495769"/>
            <a:ext cx="2587570" cy="885125"/>
          </a:xfrm>
          <a:prstGeom prst="wedgeRectCallout">
            <a:avLst>
              <a:gd name="adj1" fmla="val 65496"/>
              <a:gd name="adj2" fmla="val 21780"/>
            </a:avLst>
          </a:prstGeom>
          <a:solidFill>
            <a:schemeClr val="accent2">
              <a:lumMod val="20000"/>
              <a:lumOff val="8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dirty="0">
                <a:ln>
                  <a:noFill/>
                </a:ln>
                <a:effectLst/>
                <a:uLnTx/>
                <a:uFillTx/>
                <a:latin typeface="+mn-lt"/>
                <a:ea typeface="+mn-ea"/>
                <a:cs typeface="+mn-cs"/>
              </a:rPr>
              <a:t>■記入時の補足事項</a:t>
            </a:r>
            <a:endParaRPr kumimoji="1" lang="en-US" altLang="ja-JP" sz="1000" b="0" i="0" u="none" strike="noStrike" kern="1200" cap="none" spc="0" normalizeH="0" baseline="0" noProof="0" dirty="0">
              <a:ln>
                <a:noFill/>
              </a:ln>
              <a:effectLst/>
              <a:uLnTx/>
              <a:uFillTx/>
              <a:latin typeface="+mn-lt"/>
              <a:ea typeface="+mn-ea"/>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latin typeface="+mn-lt"/>
                <a:cs typeface="+mn-cs"/>
              </a:rPr>
              <a:t>現在も実装・運用されている場合は、</a:t>
            </a:r>
            <a:r>
              <a:rPr kumimoji="1" lang="en-US" altLang="ja-JP" sz="1000" dirty="0">
                <a:latin typeface="+mn-lt"/>
                <a:cs typeface="+mn-cs"/>
              </a:rPr>
              <a:t>XX</a:t>
            </a:r>
            <a:r>
              <a:rPr kumimoji="1" lang="ja-JP" altLang="en-US" sz="1000" dirty="0">
                <a:latin typeface="+mn-lt"/>
                <a:cs typeface="+mn-cs"/>
              </a:rPr>
              <a:t>年</a:t>
            </a:r>
            <a:r>
              <a:rPr kumimoji="1" lang="en-US" altLang="ja-JP" sz="1000" dirty="0">
                <a:latin typeface="+mn-lt"/>
                <a:cs typeface="+mn-cs"/>
              </a:rPr>
              <a:t>XX</a:t>
            </a:r>
            <a:r>
              <a:rPr kumimoji="1" lang="ja-JP" altLang="en-US" sz="1000" dirty="0">
                <a:latin typeface="+mn-lt"/>
                <a:cs typeface="+mn-cs"/>
              </a:rPr>
              <a:t>月の後に、</a:t>
            </a:r>
            <a:r>
              <a:rPr lang="zh-TW" altLang="en-US" sz="900" dirty="0"/>
              <a:t>（</a:t>
            </a:r>
            <a:r>
              <a:rPr lang="en-US" altLang="zh-TW" sz="900" dirty="0"/>
              <a:t>2025</a:t>
            </a:r>
            <a:r>
              <a:rPr lang="zh-TW" altLang="en-US" sz="900" dirty="0"/>
              <a:t>年</a:t>
            </a:r>
            <a:r>
              <a:rPr lang="en-US" altLang="zh-TW" sz="900" dirty="0"/>
              <a:t>8</a:t>
            </a:r>
            <a:r>
              <a:rPr lang="zh-TW" altLang="en-US" sz="900" dirty="0"/>
              <a:t>月現在、継続中） </a:t>
            </a:r>
            <a:r>
              <a:rPr lang="ja-JP" altLang="en-US" sz="900" dirty="0"/>
              <a:t>と記載してください</a:t>
            </a:r>
            <a:endParaRPr kumimoji="1" lang="ja-JP" altLang="en-US" sz="1000" b="0" i="0" u="none" strike="noStrike" kern="1200" cap="none" spc="0" normalizeH="0" baseline="0" noProof="0" dirty="0">
              <a:ln>
                <a:noFill/>
              </a:ln>
              <a:effectLst/>
              <a:uLnTx/>
              <a:uFillTx/>
              <a:latin typeface="+mn-lt"/>
              <a:ea typeface="+mn-ea"/>
              <a:cs typeface="+mn-cs"/>
            </a:endParaRPr>
          </a:p>
        </p:txBody>
      </p:sp>
      <p:sp>
        <p:nvSpPr>
          <p:cNvPr id="20" name="正方形/長方形 19">
            <a:extLst>
              <a:ext uri="{FF2B5EF4-FFF2-40B4-BE49-F238E27FC236}">
                <a16:creationId xmlns:a16="http://schemas.microsoft.com/office/drawing/2014/main" id="{635F6336-CC0E-1BF8-6826-FB89B02D1D08}"/>
              </a:ext>
            </a:extLst>
          </p:cNvPr>
          <p:cNvSpPr/>
          <p:nvPr/>
        </p:nvSpPr>
        <p:spPr bwMode="gray">
          <a:xfrm>
            <a:off x="937080" y="5097669"/>
            <a:ext cx="1796995" cy="1245981"/>
          </a:xfrm>
          <a:prstGeom prst="rect">
            <a:avLst/>
          </a:prstGeom>
          <a:solidFill>
            <a:schemeClr val="bg1">
              <a:lumMod val="95000"/>
            </a:schemeClr>
          </a:solidFill>
          <a:ln w="12700" algn="ctr">
            <a:solidFill>
              <a:schemeClr val="bg1">
                <a:lumMod val="95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schemeClr val="tx2"/>
                </a:solidFill>
                <a:latin typeface="+mn-lt"/>
                <a:cs typeface="+mn-cs"/>
              </a:rPr>
              <a:t>地域課題</a:t>
            </a:r>
            <a:r>
              <a:rPr kumimoji="1" lang="ja-JP" altLang="en-US" sz="1200" b="1" i="0" u="none" strike="noStrike" kern="1200" cap="none" spc="0" normalizeH="0" baseline="0" noProof="0" dirty="0">
                <a:ln>
                  <a:noFill/>
                </a:ln>
                <a:solidFill>
                  <a:schemeClr val="tx2"/>
                </a:solidFill>
                <a:effectLst/>
                <a:uLnTx/>
                <a:uFillTx/>
                <a:latin typeface="+mn-lt"/>
                <a:ea typeface="+mn-ea"/>
                <a:cs typeface="+mn-cs"/>
              </a:rPr>
              <a:t>に関する</a:t>
            </a:r>
            <a:endParaRPr kumimoji="1" lang="en-US" altLang="ja-JP" sz="1200" b="1" i="0" u="none" strike="noStrike" kern="1200" cap="none" spc="0" normalizeH="0" baseline="0" noProof="0" dirty="0">
              <a:ln>
                <a:noFill/>
              </a:ln>
              <a:solidFill>
                <a:schemeClr val="tx2"/>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tx2"/>
                </a:solidFill>
                <a:effectLst/>
                <a:uLnTx/>
                <a:uFillTx/>
                <a:latin typeface="+mn-lt"/>
                <a:ea typeface="+mn-ea"/>
                <a:cs typeface="+mn-cs"/>
              </a:rPr>
              <a:t>写真やグラフ等</a:t>
            </a:r>
          </a:p>
        </p:txBody>
      </p:sp>
      <p:sp>
        <p:nvSpPr>
          <p:cNvPr id="36" name="正方形/長方形 35">
            <a:extLst>
              <a:ext uri="{FF2B5EF4-FFF2-40B4-BE49-F238E27FC236}">
                <a16:creationId xmlns:a16="http://schemas.microsoft.com/office/drawing/2014/main" id="{20465FAD-2AFA-4F3F-7F4B-C6C26CEA9079}"/>
              </a:ext>
            </a:extLst>
          </p:cNvPr>
          <p:cNvSpPr/>
          <p:nvPr/>
        </p:nvSpPr>
        <p:spPr bwMode="gray">
          <a:xfrm>
            <a:off x="2996467" y="5097669"/>
            <a:ext cx="1796995" cy="1245981"/>
          </a:xfrm>
          <a:prstGeom prst="rect">
            <a:avLst/>
          </a:prstGeom>
          <a:solidFill>
            <a:schemeClr val="bg1">
              <a:lumMod val="95000"/>
            </a:schemeClr>
          </a:solidFill>
          <a:ln w="12700" algn="ctr">
            <a:solidFill>
              <a:schemeClr val="bg1">
                <a:lumMod val="95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schemeClr val="tx2"/>
                </a:solidFill>
                <a:latin typeface="+mn-lt"/>
                <a:cs typeface="+mn-cs"/>
              </a:rPr>
              <a:t>導入した</a:t>
            </a:r>
            <a:r>
              <a:rPr kumimoji="1" lang="en-US" altLang="ja-JP" sz="1200" b="1" dirty="0">
                <a:solidFill>
                  <a:schemeClr val="tx2"/>
                </a:solidFill>
                <a:latin typeface="+mn-lt"/>
                <a:cs typeface="+mn-cs"/>
              </a:rPr>
              <a:t>ICT</a:t>
            </a:r>
            <a:r>
              <a:rPr kumimoji="1" lang="ja-JP" altLang="en-US" sz="1200" b="1" dirty="0">
                <a:solidFill>
                  <a:schemeClr val="tx2"/>
                </a:solidFill>
                <a:latin typeface="+mn-lt"/>
                <a:cs typeface="+mn-cs"/>
              </a:rPr>
              <a:t>サービス</a:t>
            </a:r>
            <a:r>
              <a:rPr kumimoji="1" lang="ja-JP" altLang="en-US" sz="1200" b="1" i="0" u="none" strike="noStrike" kern="1200" cap="none" spc="0" normalizeH="0" baseline="0" noProof="0" dirty="0">
                <a:ln>
                  <a:noFill/>
                </a:ln>
                <a:solidFill>
                  <a:schemeClr val="tx2"/>
                </a:solidFill>
                <a:effectLst/>
                <a:uLnTx/>
                <a:uFillTx/>
                <a:latin typeface="+mn-lt"/>
                <a:ea typeface="+mn-ea"/>
                <a:cs typeface="+mn-cs"/>
              </a:rPr>
              <a:t>に関する</a:t>
            </a:r>
            <a:endParaRPr kumimoji="1" lang="en-US" altLang="ja-JP" sz="1200" b="1" i="0" u="none" strike="noStrike" kern="1200" cap="none" spc="0" normalizeH="0" baseline="0" noProof="0" dirty="0">
              <a:ln>
                <a:noFill/>
              </a:ln>
              <a:solidFill>
                <a:schemeClr val="tx2"/>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tx2"/>
                </a:solidFill>
                <a:effectLst/>
                <a:uLnTx/>
                <a:uFillTx/>
                <a:latin typeface="+mn-lt"/>
                <a:ea typeface="+mn-ea"/>
                <a:cs typeface="+mn-cs"/>
              </a:rPr>
              <a:t>写真やグラフ等</a:t>
            </a:r>
          </a:p>
        </p:txBody>
      </p:sp>
      <p:sp>
        <p:nvSpPr>
          <p:cNvPr id="39" name="テキスト ボックス 38">
            <a:extLst>
              <a:ext uri="{FF2B5EF4-FFF2-40B4-BE49-F238E27FC236}">
                <a16:creationId xmlns:a16="http://schemas.microsoft.com/office/drawing/2014/main" id="{7D6B7B4D-EB9C-EE5D-223C-11804A79F592}"/>
              </a:ext>
            </a:extLst>
          </p:cNvPr>
          <p:cNvSpPr txBox="1"/>
          <p:nvPr/>
        </p:nvSpPr>
        <p:spPr bwMode="gray">
          <a:xfrm>
            <a:off x="937080" y="6435319"/>
            <a:ext cx="1796995" cy="161583"/>
          </a:xfrm>
          <a:prstGeom prst="rect">
            <a:avLst/>
          </a:prstGeom>
          <a:noFill/>
        </p:spPr>
        <p:txBody>
          <a:bodyPr wrap="squar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prstClr val="black"/>
                </a:solidFill>
                <a:latin typeface="+mn-lt"/>
                <a:cs typeface="+mn-cs"/>
              </a:rPr>
              <a:t>▼写真やグラフの補足を記載</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43" name="テキスト ボックス 42">
            <a:extLst>
              <a:ext uri="{FF2B5EF4-FFF2-40B4-BE49-F238E27FC236}">
                <a16:creationId xmlns:a16="http://schemas.microsoft.com/office/drawing/2014/main" id="{05D307FD-AFC1-C060-5637-85E7548FD211}"/>
              </a:ext>
            </a:extLst>
          </p:cNvPr>
          <p:cNvSpPr txBox="1"/>
          <p:nvPr/>
        </p:nvSpPr>
        <p:spPr bwMode="gray">
          <a:xfrm>
            <a:off x="2996467" y="6435319"/>
            <a:ext cx="1796995" cy="161583"/>
          </a:xfrm>
          <a:prstGeom prst="rect">
            <a:avLst/>
          </a:prstGeom>
          <a:noFill/>
        </p:spPr>
        <p:txBody>
          <a:bodyPr wrap="squar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dirty="0">
                <a:solidFill>
                  <a:prstClr val="black"/>
                </a:solidFill>
                <a:latin typeface="+mn-lt"/>
                <a:cs typeface="+mn-cs"/>
              </a:rPr>
              <a:t>▼写真やグラフの補足を記載</a:t>
            </a:r>
            <a:endParaRPr kumimoji="1" lang="ja-JP" altLang="en-US"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2" name="テキスト ボックス 1">
            <a:extLst>
              <a:ext uri="{FF2B5EF4-FFF2-40B4-BE49-F238E27FC236}">
                <a16:creationId xmlns:a16="http://schemas.microsoft.com/office/drawing/2014/main" id="{D2FC2577-2D00-F6B2-306A-D2543A514E54}"/>
              </a:ext>
            </a:extLst>
          </p:cNvPr>
          <p:cNvSpPr txBox="1"/>
          <p:nvPr/>
        </p:nvSpPr>
        <p:spPr bwMode="gray">
          <a:xfrm>
            <a:off x="415924" y="121381"/>
            <a:ext cx="3222626" cy="184666"/>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提出任意様式</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1】</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地域との過去連携実績資料</a:t>
            </a:r>
          </a:p>
        </p:txBody>
      </p:sp>
      <p:sp>
        <p:nvSpPr>
          <p:cNvPr id="16" name="吹き出し: 四角形 15">
            <a:extLst>
              <a:ext uri="{FF2B5EF4-FFF2-40B4-BE49-F238E27FC236}">
                <a16:creationId xmlns:a16="http://schemas.microsoft.com/office/drawing/2014/main" id="{7C2EADD0-B111-132E-A4DE-58F0601F1083}"/>
              </a:ext>
            </a:extLst>
          </p:cNvPr>
          <p:cNvSpPr/>
          <p:nvPr/>
        </p:nvSpPr>
        <p:spPr bwMode="gray">
          <a:xfrm>
            <a:off x="-2876549" y="-857250"/>
            <a:ext cx="2587570" cy="2045697"/>
          </a:xfrm>
          <a:prstGeom prst="wedgeRectCallout">
            <a:avLst>
              <a:gd name="adj1" fmla="val 65496"/>
              <a:gd name="adj2" fmla="val 21780"/>
            </a:avLst>
          </a:prstGeom>
          <a:solidFill>
            <a:schemeClr val="accent2">
              <a:lumMod val="20000"/>
              <a:lumOff val="8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dirty="0">
                <a:ln>
                  <a:noFill/>
                </a:ln>
                <a:effectLst/>
                <a:uLnTx/>
                <a:uFillTx/>
                <a:latin typeface="+mn-lt"/>
                <a:ea typeface="+mn-ea"/>
                <a:cs typeface="+mn-cs"/>
              </a:rPr>
              <a:t>■</a:t>
            </a:r>
            <a:r>
              <a:rPr kumimoji="1" lang="ja-JP" altLang="en-US" sz="1000" dirty="0">
                <a:latin typeface="+mn-lt"/>
                <a:cs typeface="+mn-cs"/>
              </a:rPr>
              <a:t>本資料に関する</a:t>
            </a:r>
            <a:r>
              <a:rPr kumimoji="1" lang="ja-JP" altLang="en-US" sz="1000" b="0" i="0" u="none" strike="noStrike" kern="1200" cap="none" spc="0" normalizeH="0" baseline="0" noProof="0" dirty="0">
                <a:ln>
                  <a:noFill/>
                </a:ln>
                <a:effectLst/>
                <a:uLnTx/>
                <a:uFillTx/>
                <a:latin typeface="+mn-lt"/>
                <a:ea typeface="+mn-ea"/>
                <a:cs typeface="+mn-cs"/>
              </a:rPr>
              <a:t>補足事項</a:t>
            </a:r>
            <a:endParaRPr kumimoji="1" lang="en-US" altLang="ja-JP" sz="1000" b="0" i="0" u="none" strike="noStrike" kern="1200" cap="none" spc="0" normalizeH="0" baseline="0" noProof="0" dirty="0">
              <a:ln>
                <a:noFill/>
              </a:ln>
              <a:effectLst/>
              <a:uLnTx/>
              <a:uFillTx/>
              <a:latin typeface="+mn-lt"/>
              <a:ea typeface="+mn-ea"/>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latin typeface="+mn-lt"/>
                <a:cs typeface="+mn-cs"/>
              </a:rPr>
              <a:t>本資料は、</a:t>
            </a:r>
            <a:r>
              <a:rPr kumimoji="1" lang="en-US" altLang="ja-JP" sz="1000" dirty="0">
                <a:latin typeface="+mn-lt"/>
                <a:cs typeface="+mn-cs"/>
              </a:rPr>
              <a:t>【</a:t>
            </a:r>
            <a:r>
              <a:rPr kumimoji="1" lang="ja-JP" altLang="en-US" sz="1000" dirty="0">
                <a:latin typeface="+mn-lt"/>
                <a:cs typeface="+mn-cs"/>
              </a:rPr>
              <a:t>提出必須様式</a:t>
            </a:r>
            <a:r>
              <a:rPr kumimoji="1" lang="en-US" altLang="ja-JP" sz="1000" dirty="0">
                <a:latin typeface="+mn-lt"/>
                <a:cs typeface="+mn-cs"/>
              </a:rPr>
              <a:t>2】</a:t>
            </a:r>
            <a:r>
              <a:rPr kumimoji="1" lang="ja-JP" altLang="en-US" sz="1000" dirty="0">
                <a:latin typeface="+mn-lt"/>
                <a:cs typeface="+mn-cs"/>
              </a:rPr>
              <a:t>ベンチャーピッチ登壇申込資料と合わせて、イベント参加者に対して配布を行う予定です。</a:t>
            </a:r>
            <a:endParaRPr kumimoji="1" lang="en-US" altLang="ja-JP" sz="1000" dirty="0">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latin typeface="+mn-lt"/>
                <a:cs typeface="+mn-cs"/>
              </a:rPr>
              <a:t>事務局による登壇企業の選定により、登壇企業として選ばれなかった企業の資料も配布資料に含める予定ですが、登壇企業として選ばれなかった際に、掲載を希望されない場合は、</a:t>
            </a:r>
            <a:r>
              <a:rPr kumimoji="1" lang="en-US" altLang="ja-JP" sz="1000" dirty="0">
                <a:latin typeface="+mn-lt"/>
                <a:cs typeface="+mn-cs"/>
              </a:rPr>
              <a:t>8/29(</a:t>
            </a:r>
            <a:r>
              <a:rPr kumimoji="1" lang="ja-JP" altLang="en-US" sz="1000" dirty="0">
                <a:latin typeface="+mn-lt"/>
                <a:cs typeface="+mn-cs"/>
              </a:rPr>
              <a:t>金</a:t>
            </a:r>
            <a:r>
              <a:rPr kumimoji="1" lang="en-US" altLang="ja-JP" sz="1000" dirty="0">
                <a:latin typeface="+mn-lt"/>
                <a:cs typeface="+mn-cs"/>
              </a:rPr>
              <a:t>)</a:t>
            </a:r>
            <a:r>
              <a:rPr kumimoji="1" lang="ja-JP" altLang="en-US" sz="1000" dirty="0">
                <a:latin typeface="+mn-lt"/>
                <a:cs typeface="+mn-cs"/>
              </a:rPr>
              <a:t>頃に実施予定の登壇審査結果通知メールに対するご返信にて、お知らせいただけますと幸いです。</a:t>
            </a:r>
            <a:endParaRPr kumimoji="1" lang="en-US" altLang="ja-JP" sz="1000" dirty="0">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latin typeface="+mn-lt"/>
                <a:cs typeface="+mn-cs"/>
              </a:rPr>
              <a:t>なお、掲載にあたっては、事務局より資料内容に関する確認や資料の修正をご依頼させていただく可能性がある点、予めご了承いただけますと幸いです。</a:t>
            </a:r>
            <a:endParaRPr kumimoji="1" lang="ja-JP" altLang="en-US" sz="1000" b="0" i="0" u="none" strike="noStrike" kern="1200" cap="none" spc="0" normalizeH="0" baseline="0" noProof="0" dirty="0">
              <a:ln>
                <a:noFill/>
              </a:ln>
              <a:effectLst/>
              <a:uLnTx/>
              <a:uFillTx/>
              <a:latin typeface="+mn-lt"/>
              <a:ea typeface="+mn-ea"/>
              <a:cs typeface="+mn-cs"/>
            </a:endParaRPr>
          </a:p>
        </p:txBody>
      </p:sp>
    </p:spTree>
    <p:extLst>
      <p:ext uri="{BB962C8B-B14F-4D97-AF65-F5344CB8AC3E}">
        <p14:creationId xmlns:p14="http://schemas.microsoft.com/office/powerpoint/2010/main" val="28003651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401">
  <a:themeElements>
    <a:clrScheme name="ユーザー定義 1">
      <a:dk1>
        <a:srgbClr val="000000"/>
      </a:dk1>
      <a:lt1>
        <a:sysClr val="window" lastClr="FFFFFF"/>
      </a:lt1>
      <a:dk2>
        <a:srgbClr val="5E5E5E"/>
      </a:dk2>
      <a:lt2>
        <a:srgbClr val="DDDDDD"/>
      </a:lt2>
      <a:accent1>
        <a:srgbClr val="418AB3"/>
      </a:accent1>
      <a:accent2>
        <a:srgbClr val="A6B727"/>
      </a:accent2>
      <a:accent3>
        <a:srgbClr val="FF9797"/>
      </a:accent3>
      <a:accent4>
        <a:srgbClr val="838383"/>
      </a:accent4>
      <a:accent5>
        <a:srgbClr val="FF9797"/>
      </a:accent5>
      <a:accent6>
        <a:srgbClr val="DF5327"/>
      </a:accent6>
      <a:hlink>
        <a:srgbClr val="FF9797"/>
      </a:hlink>
      <a:folHlink>
        <a:srgbClr val="B2B2B2"/>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プレゼンテーション4" id="{188094C9-4AFE-4E13-8FF4-DDDF47875519}" vid="{F26E3594-E1BF-4C60-9C01-860F81C100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DT Template_A4_J</Template>
  <Words>488</Words>
  <PresentationFormat>A4 210 x 297 mm</PresentationFormat>
  <Paragraphs>54</Paragraphs>
  <Slides>1</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8" baseType="lpstr">
      <vt:lpstr>Yu Gothic UI</vt:lpstr>
      <vt:lpstr>Arial</vt:lpstr>
      <vt:lpstr>Calibri</vt:lpstr>
      <vt:lpstr>Verdana</vt:lpstr>
      <vt:lpstr>Wingdings</vt:lpstr>
      <vt:lpstr>DT Template_A4_J_202401</vt:lpstr>
      <vt:lpstr>think-cell スライド</vt:lpstr>
      <vt:lpstr>XXXXXXXXXXXXXXXXXXXXXXXXXXXX（事業名あるいは取組概要を簡潔に記載）</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