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63" r:id="rId5"/>
    <p:sldId id="261" r:id="rId6"/>
    <p:sldId id="262" r:id="rId7"/>
    <p:sldId id="264" r:id="rId8"/>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7" autoAdjust="0"/>
    <p:restoredTop sz="94660"/>
  </p:normalViewPr>
  <p:slideViewPr>
    <p:cSldViewPr snapToGrid="0">
      <p:cViewPr varScale="1">
        <p:scale>
          <a:sx n="79" d="100"/>
          <a:sy n="79" d="100"/>
        </p:scale>
        <p:origin x="66" y="414"/>
      </p:cViewPr>
      <p:guideLst>
        <p:guide orient="horz" pos="2137"/>
        <p:guide pos="3120"/>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viewProps.xml" Type="http://schemas.openxmlformats.org/officeDocument/2006/relationships/viewProps"/><Relationship Id="rId11" Target="theme/theme1.xml" Type="http://schemas.openxmlformats.org/officeDocument/2006/relationships/theme"/><Relationship Id="rId12" Target="tableStyles.xml" Type="http://schemas.openxmlformats.org/officeDocument/2006/relationships/tableStyle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presProps.xml" Type="http://schemas.openxmlformats.org/officeDocument/2006/relationships/presProps"/></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DBC24CA-194D-4F2E-95C6-9E4A495E755B}" type="datetimeFigureOut">
              <a:rPr kumimoji="1" lang="ja-JP" altLang="en-US" smtClean="0"/>
              <a:t>2025/10/23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37206043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DBC24CA-194D-4F2E-95C6-9E4A495E755B}" type="datetimeFigureOut">
              <a:rPr kumimoji="1" lang="ja-JP" altLang="en-US" smtClean="0"/>
              <a:t>2025/10/23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34230708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DBC24CA-194D-4F2E-95C6-9E4A495E755B}" type="datetimeFigureOut">
              <a:rPr kumimoji="1" lang="ja-JP" altLang="en-US" smtClean="0"/>
              <a:t>2025/10/23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3105329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DBC24CA-194D-4F2E-95C6-9E4A495E755B}" type="datetimeFigureOut">
              <a:rPr kumimoji="1" lang="ja-JP" altLang="en-US" smtClean="0"/>
              <a:t>2025/10/23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1787782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DBC24CA-194D-4F2E-95C6-9E4A495E755B}" type="datetimeFigureOut">
              <a:rPr kumimoji="1" lang="ja-JP" altLang="en-US" smtClean="0"/>
              <a:t>2025/10/23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41039552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DBC24CA-194D-4F2E-95C6-9E4A495E755B}" type="datetimeFigureOut">
              <a:rPr kumimoji="1" lang="ja-JP" altLang="en-US" smtClean="0"/>
              <a:t>2025/10/23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16567719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DBC24CA-194D-4F2E-95C6-9E4A495E755B}" type="datetimeFigureOut">
              <a:rPr kumimoji="1" lang="ja-JP" altLang="en-US" smtClean="0"/>
              <a:t>2025/10/23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3107669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DBC24CA-194D-4F2E-95C6-9E4A495E755B}" type="datetimeFigureOut">
              <a:rPr kumimoji="1" lang="ja-JP" altLang="en-US" smtClean="0"/>
              <a:t>2025/10/23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16054467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BC24CA-194D-4F2E-95C6-9E4A495E755B}" type="datetimeFigureOut">
              <a:rPr kumimoji="1" lang="ja-JP" altLang="en-US" smtClean="0"/>
              <a:t>2025/10/23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3720904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DBC24CA-194D-4F2E-95C6-9E4A495E755B}" type="datetimeFigureOut">
              <a:rPr kumimoji="1" lang="ja-JP" altLang="en-US" smtClean="0"/>
              <a:t>2025/10/23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37627019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DBC24CA-194D-4F2E-95C6-9E4A495E755B}" type="datetimeFigureOut">
              <a:rPr kumimoji="1" lang="ja-JP" altLang="en-US" smtClean="0"/>
              <a:t>2025/10/23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3688486476"/>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BC24CA-194D-4F2E-95C6-9E4A495E755B}" type="datetimeFigureOut">
              <a:rPr kumimoji="1" lang="ja-JP" altLang="en-US" smtClean="0"/>
              <a:t>2025/10/23</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26F4A6-BB0E-4452-A8BE-0C31B6DA9981}" type="slidenum">
              <a:rPr kumimoji="1" lang="ja-JP" altLang="en-US" smtClean="0"/>
              <a:t>‹#›</a:t>
            </a:fld>
            <a:endParaRPr kumimoji="1" lang="ja-JP" altLang="en-US"/>
          </a:p>
        </p:txBody>
      </p:sp>
    </p:spTree>
    <p:extLst>
      <p:ext uri="{BB962C8B-B14F-4D97-AF65-F5344CB8AC3E}">
        <p14:creationId xmlns:p14="http://schemas.microsoft.com/office/powerpoint/2010/main" val="37554827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393B07A4-2DA1-4F95-909E-681EB1472045}"/>
              </a:ext>
            </a:extLst>
          </p:cNvPr>
          <p:cNvSpPr/>
          <p:nvPr/>
        </p:nvSpPr>
        <p:spPr>
          <a:xfrm>
            <a:off x="0" y="-6459"/>
            <a:ext cx="9906000" cy="365397"/>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p>
        </p:txBody>
      </p:sp>
      <p:sp>
        <p:nvSpPr>
          <p:cNvPr id="5" name="テキスト ボックス 4">
            <a:extLst>
              <a:ext uri="{FF2B5EF4-FFF2-40B4-BE49-F238E27FC236}">
                <a16:creationId xmlns:a16="http://schemas.microsoft.com/office/drawing/2014/main" id="{D12B647E-C920-4063-B1EB-7A70802D2EB6}"/>
              </a:ext>
            </a:extLst>
          </p:cNvPr>
          <p:cNvSpPr txBox="1"/>
          <p:nvPr/>
        </p:nvSpPr>
        <p:spPr>
          <a:xfrm>
            <a:off x="0" y="37764"/>
            <a:ext cx="6934200" cy="317459"/>
          </a:xfrm>
          <a:prstGeom prst="rect">
            <a:avLst/>
          </a:prstGeom>
          <a:noFill/>
        </p:spPr>
        <p:txBody>
          <a:bodyPr wrap="square" rtlCol="0">
            <a:spAutoFit/>
          </a:bodyPr>
          <a:lstStyle/>
          <a:p>
            <a:r>
              <a:rPr lang="en-US" altLang="ja-JP" sz="1463" b="1" dirty="0">
                <a:latin typeface="メイリオ" panose="020B0604030504040204" pitchFamily="50" charset="-128"/>
                <a:ea typeface="メイリオ" panose="020B0604030504040204" pitchFamily="50" charset="-128"/>
              </a:rPr>
              <a:t>【</a:t>
            </a:r>
            <a:r>
              <a:rPr lang="ja-JP" altLang="en-US" sz="1463" b="1" dirty="0">
                <a:latin typeface="メイリオ" panose="020B0604030504040204" pitchFamily="50" charset="-128"/>
                <a:ea typeface="メイリオ" panose="020B0604030504040204" pitchFamily="50" charset="-128"/>
              </a:rPr>
              <a:t>事業者名●●●</a:t>
            </a:r>
            <a:r>
              <a:rPr lang="en-US" altLang="ja-JP" sz="1463" b="1" dirty="0">
                <a:latin typeface="メイリオ" panose="020B0604030504040204" pitchFamily="50" charset="-128"/>
                <a:ea typeface="メイリオ" panose="020B0604030504040204" pitchFamily="50" charset="-128"/>
              </a:rPr>
              <a:t>】</a:t>
            </a:r>
            <a:r>
              <a:rPr lang="ja-JP" altLang="en-US" sz="1463" b="1" dirty="0">
                <a:latin typeface="メイリオ" panose="020B0604030504040204" pitchFamily="50" charset="-128"/>
                <a:ea typeface="メイリオ" panose="020B0604030504040204" pitchFamily="50" charset="-128"/>
              </a:rPr>
              <a:t>商品概要</a:t>
            </a:r>
          </a:p>
        </p:txBody>
      </p:sp>
      <p:sp>
        <p:nvSpPr>
          <p:cNvPr id="6" name="テキスト ボックス 5">
            <a:extLst>
              <a:ext uri="{FF2B5EF4-FFF2-40B4-BE49-F238E27FC236}">
                <a16:creationId xmlns:a16="http://schemas.microsoft.com/office/drawing/2014/main" id="{2DA44963-D0CF-4703-8EA1-A12A1F07BB67}"/>
              </a:ext>
            </a:extLst>
          </p:cNvPr>
          <p:cNvSpPr txBox="1"/>
          <p:nvPr/>
        </p:nvSpPr>
        <p:spPr>
          <a:xfrm>
            <a:off x="8870213" y="71145"/>
            <a:ext cx="1106170" cy="317459"/>
          </a:xfrm>
          <a:prstGeom prst="rect">
            <a:avLst/>
          </a:prstGeom>
          <a:noFill/>
        </p:spPr>
        <p:txBody>
          <a:bodyPr wrap="square" rtlCol="0">
            <a:spAutoFit/>
          </a:bodyPr>
          <a:lstStyle/>
          <a:p>
            <a:pPr algn="r"/>
            <a:r>
              <a:rPr lang="en-US" altLang="ja-JP" sz="1463" b="1" dirty="0">
                <a:latin typeface="メイリオ" panose="020B0604030504040204" pitchFamily="50" charset="-128"/>
                <a:ea typeface="メイリオ" panose="020B0604030504040204" pitchFamily="50" charset="-128"/>
              </a:rPr>
              <a:t>【</a:t>
            </a:r>
            <a:r>
              <a:rPr lang="ja-JP" altLang="en-US" sz="1463" b="1" dirty="0">
                <a:latin typeface="メイリオ" panose="020B0604030504040204" pitchFamily="50" charset="-128"/>
                <a:ea typeface="メイリオ" panose="020B0604030504040204" pitchFamily="50" charset="-128"/>
              </a:rPr>
              <a:t>様式</a:t>
            </a:r>
            <a:r>
              <a:rPr lang="en-US" altLang="ja-JP" sz="1463" b="1" dirty="0">
                <a:latin typeface="メイリオ" panose="020B0604030504040204" pitchFamily="50" charset="-128"/>
                <a:ea typeface="メイリオ" panose="020B0604030504040204" pitchFamily="50" charset="-128"/>
              </a:rPr>
              <a:t>】</a:t>
            </a:r>
          </a:p>
        </p:txBody>
      </p:sp>
      <p:sp>
        <p:nvSpPr>
          <p:cNvPr id="7" name="正方形/長方形 6">
            <a:extLst>
              <a:ext uri="{FF2B5EF4-FFF2-40B4-BE49-F238E27FC236}">
                <a16:creationId xmlns:a16="http://schemas.microsoft.com/office/drawing/2014/main" id="{86DA9018-8452-46BB-8B1A-1BFAE645DCCB}"/>
              </a:ext>
            </a:extLst>
          </p:cNvPr>
          <p:cNvSpPr/>
          <p:nvPr/>
        </p:nvSpPr>
        <p:spPr>
          <a:xfrm>
            <a:off x="129315" y="460125"/>
            <a:ext cx="1690507" cy="551907"/>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商品名</a:t>
            </a:r>
          </a:p>
        </p:txBody>
      </p:sp>
      <p:sp>
        <p:nvSpPr>
          <p:cNvPr id="12" name="正方形/長方形 11">
            <a:extLst>
              <a:ext uri="{FF2B5EF4-FFF2-40B4-BE49-F238E27FC236}">
                <a16:creationId xmlns:a16="http://schemas.microsoft.com/office/drawing/2014/main" id="{D76E3221-9B02-4AAF-B16C-D179E9EC9724}"/>
              </a:ext>
            </a:extLst>
          </p:cNvPr>
          <p:cNvSpPr/>
          <p:nvPr/>
        </p:nvSpPr>
        <p:spPr>
          <a:xfrm>
            <a:off x="114863" y="1083674"/>
            <a:ext cx="1687259" cy="379782"/>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宿泊施設</a:t>
            </a:r>
          </a:p>
        </p:txBody>
      </p:sp>
      <p:sp>
        <p:nvSpPr>
          <p:cNvPr id="13" name="正方形/長方形 12">
            <a:extLst>
              <a:ext uri="{FF2B5EF4-FFF2-40B4-BE49-F238E27FC236}">
                <a16:creationId xmlns:a16="http://schemas.microsoft.com/office/drawing/2014/main" id="{05AC0BED-7D71-45B0-8362-D13C99C137D2}"/>
              </a:ext>
            </a:extLst>
          </p:cNvPr>
          <p:cNvSpPr/>
          <p:nvPr/>
        </p:nvSpPr>
        <p:spPr>
          <a:xfrm>
            <a:off x="114864" y="1536128"/>
            <a:ext cx="1704958" cy="489135"/>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商品のターゲット</a:t>
            </a:r>
          </a:p>
        </p:txBody>
      </p:sp>
      <p:sp>
        <p:nvSpPr>
          <p:cNvPr id="17" name="正方形/長方形 16">
            <a:extLst>
              <a:ext uri="{FF2B5EF4-FFF2-40B4-BE49-F238E27FC236}">
                <a16:creationId xmlns:a16="http://schemas.microsoft.com/office/drawing/2014/main" id="{4DE5CBB6-51C2-4FE9-9348-B13757DE7C57}"/>
              </a:ext>
            </a:extLst>
          </p:cNvPr>
          <p:cNvSpPr/>
          <p:nvPr/>
        </p:nvSpPr>
        <p:spPr>
          <a:xfrm>
            <a:off x="1805371" y="460126"/>
            <a:ext cx="3038100" cy="55190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latin typeface="メイリオ" panose="020B0604030504040204" pitchFamily="50" charset="-128"/>
              <a:ea typeface="メイリオ" panose="020B0604030504040204" pitchFamily="50" charset="-128"/>
            </a:endParaRPr>
          </a:p>
        </p:txBody>
      </p:sp>
      <p:sp>
        <p:nvSpPr>
          <p:cNvPr id="18" name="正方形/長方形 17">
            <a:extLst>
              <a:ext uri="{FF2B5EF4-FFF2-40B4-BE49-F238E27FC236}">
                <a16:creationId xmlns:a16="http://schemas.microsoft.com/office/drawing/2014/main" id="{777229FD-096A-45F7-BDAA-4E8CE0575262}"/>
              </a:ext>
            </a:extLst>
          </p:cNvPr>
          <p:cNvSpPr/>
          <p:nvPr/>
        </p:nvSpPr>
        <p:spPr>
          <a:xfrm>
            <a:off x="1796552" y="1080488"/>
            <a:ext cx="3046918" cy="37533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latin typeface="メイリオ" panose="020B0604030504040204" pitchFamily="50" charset="-128"/>
              <a:ea typeface="メイリオ" panose="020B0604030504040204" pitchFamily="50" charset="-128"/>
            </a:endParaRPr>
          </a:p>
        </p:txBody>
      </p:sp>
      <p:sp>
        <p:nvSpPr>
          <p:cNvPr id="19" name="正方形/長方形 18">
            <a:extLst>
              <a:ext uri="{FF2B5EF4-FFF2-40B4-BE49-F238E27FC236}">
                <a16:creationId xmlns:a16="http://schemas.microsoft.com/office/drawing/2014/main" id="{32B030AC-78AC-46F5-8D86-17D09D113348}"/>
              </a:ext>
            </a:extLst>
          </p:cNvPr>
          <p:cNvSpPr/>
          <p:nvPr/>
        </p:nvSpPr>
        <p:spPr>
          <a:xfrm>
            <a:off x="1802124" y="1531738"/>
            <a:ext cx="3046918" cy="4935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latin typeface="メイリオ" panose="020B0604030504040204" pitchFamily="50" charset="-128"/>
              <a:ea typeface="メイリオ" panose="020B0604030504040204" pitchFamily="50" charset="-128"/>
            </a:endParaRPr>
          </a:p>
        </p:txBody>
      </p:sp>
      <p:sp>
        <p:nvSpPr>
          <p:cNvPr id="23" name="正方形/長方形 22">
            <a:extLst>
              <a:ext uri="{FF2B5EF4-FFF2-40B4-BE49-F238E27FC236}">
                <a16:creationId xmlns:a16="http://schemas.microsoft.com/office/drawing/2014/main" id="{6AA7EEFF-963F-4CCE-B3D4-07658DB98E1E}"/>
              </a:ext>
            </a:extLst>
          </p:cNvPr>
          <p:cNvSpPr/>
          <p:nvPr/>
        </p:nvSpPr>
        <p:spPr>
          <a:xfrm>
            <a:off x="82550" y="3392488"/>
            <a:ext cx="4784418" cy="316092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056" dirty="0">
              <a:solidFill>
                <a:schemeClr val="tx1"/>
              </a:solidFill>
              <a:latin typeface="メイリオ" panose="020B0604030504040204" pitchFamily="50" charset="-128"/>
              <a:ea typeface="メイリオ" panose="020B0604030504040204" pitchFamily="50" charset="-128"/>
            </a:endParaRPr>
          </a:p>
        </p:txBody>
      </p:sp>
      <p:sp>
        <p:nvSpPr>
          <p:cNvPr id="24" name="正方形/長方形 23">
            <a:extLst>
              <a:ext uri="{FF2B5EF4-FFF2-40B4-BE49-F238E27FC236}">
                <a16:creationId xmlns:a16="http://schemas.microsoft.com/office/drawing/2014/main" id="{3AF6635E-1725-4CDC-A25B-C1A3098AD1A6}"/>
              </a:ext>
            </a:extLst>
          </p:cNvPr>
          <p:cNvSpPr/>
          <p:nvPr/>
        </p:nvSpPr>
        <p:spPr>
          <a:xfrm>
            <a:off x="81131" y="3108578"/>
            <a:ext cx="4784418" cy="28391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ツアー行程・概要</a:t>
            </a:r>
          </a:p>
        </p:txBody>
      </p:sp>
      <p:sp>
        <p:nvSpPr>
          <p:cNvPr id="25" name="テキスト ボックス 24">
            <a:extLst>
              <a:ext uri="{FF2B5EF4-FFF2-40B4-BE49-F238E27FC236}">
                <a16:creationId xmlns:a16="http://schemas.microsoft.com/office/drawing/2014/main" id="{D78049BC-955F-4DB0-A343-3BE2043458B2}"/>
              </a:ext>
            </a:extLst>
          </p:cNvPr>
          <p:cNvSpPr txBox="1"/>
          <p:nvPr/>
        </p:nvSpPr>
        <p:spPr>
          <a:xfrm>
            <a:off x="151666" y="3455563"/>
            <a:ext cx="4646185" cy="542456"/>
          </a:xfrm>
          <a:prstGeom prst="rect">
            <a:avLst/>
          </a:prstGeom>
          <a:noFill/>
        </p:spPr>
        <p:txBody>
          <a:bodyPr wrap="square" rtlCol="0">
            <a:spAutoFit/>
          </a:bodyPr>
          <a:lstStyle/>
          <a:p>
            <a:r>
              <a:rPr lang="ja-JP" altLang="en-US" sz="975" dirty="0">
                <a:solidFill>
                  <a:schemeClr val="accent1"/>
                </a:solidFill>
                <a:latin typeface="メイリオ" panose="020B0604030504040204" pitchFamily="50" charset="-128"/>
                <a:ea typeface="メイリオ" panose="020B0604030504040204" pitchFamily="50" charset="-128"/>
              </a:rPr>
              <a:t>本商品における目的・コンセプト、ツアー行程及び工程ごとで体現しているウリ、核となる要素などを記載。加えて、サステナビリティの要素について顧客に伝わるように記載。</a:t>
            </a:r>
          </a:p>
        </p:txBody>
      </p:sp>
      <p:sp>
        <p:nvSpPr>
          <p:cNvPr id="26" name="正方形/長方形 25">
            <a:extLst>
              <a:ext uri="{FF2B5EF4-FFF2-40B4-BE49-F238E27FC236}">
                <a16:creationId xmlns:a16="http://schemas.microsoft.com/office/drawing/2014/main" id="{81168776-44E5-4E03-973E-EB6D4D9E6F5F}"/>
              </a:ext>
            </a:extLst>
          </p:cNvPr>
          <p:cNvSpPr/>
          <p:nvPr/>
        </p:nvSpPr>
        <p:spPr>
          <a:xfrm>
            <a:off x="5062531" y="496228"/>
            <a:ext cx="4714154" cy="317459"/>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ツアーの広告宣伝方法</a:t>
            </a:r>
          </a:p>
        </p:txBody>
      </p:sp>
      <p:sp>
        <p:nvSpPr>
          <p:cNvPr id="27" name="正方形/長方形 26">
            <a:extLst>
              <a:ext uri="{FF2B5EF4-FFF2-40B4-BE49-F238E27FC236}">
                <a16:creationId xmlns:a16="http://schemas.microsoft.com/office/drawing/2014/main" id="{8EFD6A77-F84A-4F88-8E74-B359409061D8}"/>
              </a:ext>
            </a:extLst>
          </p:cNvPr>
          <p:cNvSpPr/>
          <p:nvPr/>
        </p:nvSpPr>
        <p:spPr>
          <a:xfrm>
            <a:off x="5068102" y="815231"/>
            <a:ext cx="4708583" cy="221304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056" dirty="0">
              <a:solidFill>
                <a:schemeClr val="tx1"/>
              </a:solidFill>
              <a:latin typeface="メイリオ" panose="020B0604030504040204" pitchFamily="50" charset="-128"/>
              <a:ea typeface="メイリオ" panose="020B0604030504040204" pitchFamily="50" charset="-128"/>
            </a:endParaRPr>
          </a:p>
        </p:txBody>
      </p:sp>
      <p:sp>
        <p:nvSpPr>
          <p:cNvPr id="32" name="テキスト ボックス 31">
            <a:extLst>
              <a:ext uri="{FF2B5EF4-FFF2-40B4-BE49-F238E27FC236}">
                <a16:creationId xmlns:a16="http://schemas.microsoft.com/office/drawing/2014/main" id="{C8137259-C68E-4354-8AA6-6D46722A0D51}"/>
              </a:ext>
            </a:extLst>
          </p:cNvPr>
          <p:cNvSpPr txBox="1"/>
          <p:nvPr/>
        </p:nvSpPr>
        <p:spPr>
          <a:xfrm>
            <a:off x="5085801" y="881969"/>
            <a:ext cx="4432933" cy="392415"/>
          </a:xfrm>
          <a:prstGeom prst="rect">
            <a:avLst/>
          </a:prstGeom>
          <a:noFill/>
        </p:spPr>
        <p:txBody>
          <a:bodyPr wrap="square" rtlCol="0">
            <a:spAutoFit/>
          </a:bodyPr>
          <a:lstStyle/>
          <a:p>
            <a:r>
              <a:rPr lang="ja-JP" altLang="en-US" sz="975" dirty="0">
                <a:solidFill>
                  <a:schemeClr val="accent1"/>
                </a:solidFill>
                <a:latin typeface="メイリオ" panose="020B0604030504040204" pitchFamily="50" charset="-128"/>
                <a:ea typeface="メイリオ" panose="020B0604030504040204" pitchFamily="50" charset="-128"/>
              </a:rPr>
              <a:t>本商品の販売にあたり、広告宣伝で活用した媒体等、工夫した点を記載。また、広告宣伝にあたり、正確かつ透明性のある表現を記載。</a:t>
            </a:r>
            <a:endParaRPr lang="en-US" altLang="ja-JP" sz="975" dirty="0">
              <a:solidFill>
                <a:schemeClr val="accent1"/>
              </a:solidFill>
              <a:latin typeface="メイリオ" panose="020B0604030504040204" pitchFamily="50" charset="-128"/>
              <a:ea typeface="メイリオ" panose="020B0604030504040204" pitchFamily="50" charset="-128"/>
            </a:endParaRPr>
          </a:p>
        </p:txBody>
      </p:sp>
      <p:sp>
        <p:nvSpPr>
          <p:cNvPr id="35" name="テキスト ボックス 34">
            <a:extLst>
              <a:ext uri="{FF2B5EF4-FFF2-40B4-BE49-F238E27FC236}">
                <a16:creationId xmlns:a16="http://schemas.microsoft.com/office/drawing/2014/main" id="{EBB60F5F-0A36-4262-AC63-0DAFD634438B}"/>
              </a:ext>
            </a:extLst>
          </p:cNvPr>
          <p:cNvSpPr txBox="1"/>
          <p:nvPr/>
        </p:nvSpPr>
        <p:spPr>
          <a:xfrm>
            <a:off x="1783153" y="1175136"/>
            <a:ext cx="2390232" cy="229935"/>
          </a:xfrm>
          <a:prstGeom prst="rect">
            <a:avLst/>
          </a:prstGeom>
          <a:noFill/>
        </p:spPr>
        <p:txBody>
          <a:bodyPr wrap="square" rtlCol="0">
            <a:spAutoFit/>
          </a:bodyPr>
          <a:lstStyle/>
          <a:p>
            <a:r>
              <a:rPr lang="ja-JP" altLang="en-US" sz="894" dirty="0">
                <a:solidFill>
                  <a:schemeClr val="accent1"/>
                </a:solidFill>
                <a:latin typeface="メイリオ" panose="020B0604030504040204" pitchFamily="50" charset="-128"/>
                <a:ea typeface="メイリオ" panose="020B0604030504040204" pitchFamily="50" charset="-128"/>
              </a:rPr>
              <a:t>宿泊施設名を記載</a:t>
            </a:r>
            <a:endParaRPr lang="en-US" altLang="ja-JP" sz="894" dirty="0">
              <a:solidFill>
                <a:schemeClr val="accent1"/>
              </a:solidFill>
              <a:latin typeface="メイリオ" panose="020B0604030504040204" pitchFamily="50" charset="-128"/>
              <a:ea typeface="メイリオ" panose="020B0604030504040204" pitchFamily="50" charset="-128"/>
            </a:endParaRPr>
          </a:p>
        </p:txBody>
      </p:sp>
      <p:sp>
        <p:nvSpPr>
          <p:cNvPr id="36" name="テキスト ボックス 35">
            <a:extLst>
              <a:ext uri="{FF2B5EF4-FFF2-40B4-BE49-F238E27FC236}">
                <a16:creationId xmlns:a16="http://schemas.microsoft.com/office/drawing/2014/main" id="{36CF7621-556A-44C0-92F7-8C30C2378B52}"/>
              </a:ext>
            </a:extLst>
          </p:cNvPr>
          <p:cNvSpPr txBox="1"/>
          <p:nvPr/>
        </p:nvSpPr>
        <p:spPr>
          <a:xfrm>
            <a:off x="1783153" y="1588042"/>
            <a:ext cx="3046918" cy="367537"/>
          </a:xfrm>
          <a:prstGeom prst="rect">
            <a:avLst/>
          </a:prstGeom>
          <a:noFill/>
        </p:spPr>
        <p:txBody>
          <a:bodyPr wrap="square" rtlCol="0">
            <a:spAutoFit/>
          </a:bodyPr>
          <a:lstStyle/>
          <a:p>
            <a:r>
              <a:rPr lang="ja-JP" altLang="en-US" sz="894" dirty="0">
                <a:solidFill>
                  <a:schemeClr val="accent1"/>
                </a:solidFill>
                <a:latin typeface="メイリオ" panose="020B0604030504040204" pitchFamily="50" charset="-128"/>
                <a:ea typeface="メイリオ" panose="020B0604030504040204" pitchFamily="50" charset="-128"/>
              </a:rPr>
              <a:t>本商品でターゲットとして設定するメインの顧客層を記載</a:t>
            </a:r>
            <a:endParaRPr lang="en-US" altLang="ja-JP" sz="894" dirty="0">
              <a:solidFill>
                <a:schemeClr val="accent1"/>
              </a:solidFill>
              <a:latin typeface="メイリオ" panose="020B0604030504040204" pitchFamily="50" charset="-128"/>
              <a:ea typeface="メイリオ" panose="020B0604030504040204" pitchFamily="50" charset="-128"/>
            </a:endParaRPr>
          </a:p>
        </p:txBody>
      </p:sp>
      <p:sp>
        <p:nvSpPr>
          <p:cNvPr id="31" name="正方形/長方形 30">
            <a:extLst>
              <a:ext uri="{FF2B5EF4-FFF2-40B4-BE49-F238E27FC236}">
                <a16:creationId xmlns:a16="http://schemas.microsoft.com/office/drawing/2014/main" id="{05AC0BED-7D71-45B0-8362-D13C99C137D2}"/>
              </a:ext>
            </a:extLst>
          </p:cNvPr>
          <p:cNvSpPr/>
          <p:nvPr/>
        </p:nvSpPr>
        <p:spPr>
          <a:xfrm>
            <a:off x="104768" y="2082011"/>
            <a:ext cx="1697355" cy="441126"/>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販売価格</a:t>
            </a:r>
          </a:p>
        </p:txBody>
      </p:sp>
      <p:sp>
        <p:nvSpPr>
          <p:cNvPr id="37" name="正方形/長方形 36">
            <a:extLst>
              <a:ext uri="{FF2B5EF4-FFF2-40B4-BE49-F238E27FC236}">
                <a16:creationId xmlns:a16="http://schemas.microsoft.com/office/drawing/2014/main" id="{32B030AC-78AC-46F5-8D86-17D09D113348}"/>
              </a:ext>
            </a:extLst>
          </p:cNvPr>
          <p:cNvSpPr/>
          <p:nvPr/>
        </p:nvSpPr>
        <p:spPr>
          <a:xfrm>
            <a:off x="1796551" y="2082012"/>
            <a:ext cx="3060094" cy="4483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latin typeface="メイリオ" panose="020B0604030504040204" pitchFamily="50" charset="-128"/>
              <a:ea typeface="メイリオ" panose="020B0604030504040204" pitchFamily="50" charset="-128"/>
            </a:endParaRPr>
          </a:p>
        </p:txBody>
      </p:sp>
      <p:sp>
        <p:nvSpPr>
          <p:cNvPr id="44" name="テキスト ボックス 43">
            <a:extLst>
              <a:ext uri="{FF2B5EF4-FFF2-40B4-BE49-F238E27FC236}">
                <a16:creationId xmlns:a16="http://schemas.microsoft.com/office/drawing/2014/main" id="{EBB60F5F-0A36-4262-AC63-0DAFD634438B}"/>
              </a:ext>
            </a:extLst>
          </p:cNvPr>
          <p:cNvSpPr txBox="1"/>
          <p:nvPr/>
        </p:nvSpPr>
        <p:spPr>
          <a:xfrm>
            <a:off x="1783153" y="2081838"/>
            <a:ext cx="3071146" cy="505138"/>
          </a:xfrm>
          <a:prstGeom prst="rect">
            <a:avLst/>
          </a:prstGeom>
          <a:noFill/>
        </p:spPr>
        <p:txBody>
          <a:bodyPr wrap="square" rtlCol="0">
            <a:spAutoFit/>
          </a:bodyPr>
          <a:lstStyle/>
          <a:p>
            <a:r>
              <a:rPr lang="ja-JP" altLang="en-US" sz="894" dirty="0">
                <a:solidFill>
                  <a:schemeClr val="accent1"/>
                </a:solidFill>
                <a:latin typeface="メイリオ" panose="020B0604030504040204" pitchFamily="50" charset="-128"/>
                <a:ea typeface="メイリオ" panose="020B0604030504040204" pitchFamily="50" charset="-128"/>
              </a:rPr>
              <a:t>出発地から目的地までの航空機、新幹線等の交通費は除外の上、曜日等によって異なる場合は最安値～最高値の幅を記載</a:t>
            </a:r>
            <a:endParaRPr lang="en-US" altLang="ja-JP" sz="894" dirty="0">
              <a:solidFill>
                <a:schemeClr val="accent1"/>
              </a:solidFill>
              <a:latin typeface="メイリオ" panose="020B0604030504040204" pitchFamily="50" charset="-128"/>
              <a:ea typeface="メイリオ" panose="020B0604030504040204" pitchFamily="50" charset="-128"/>
            </a:endParaRPr>
          </a:p>
        </p:txBody>
      </p:sp>
      <p:sp>
        <p:nvSpPr>
          <p:cNvPr id="38" name="正方形/長方形 37">
            <a:extLst>
              <a:ext uri="{FF2B5EF4-FFF2-40B4-BE49-F238E27FC236}">
                <a16:creationId xmlns:a16="http://schemas.microsoft.com/office/drawing/2014/main" id="{05AC0BED-7D71-45B0-8362-D13C99C137D2}"/>
              </a:ext>
            </a:extLst>
          </p:cNvPr>
          <p:cNvSpPr/>
          <p:nvPr/>
        </p:nvSpPr>
        <p:spPr>
          <a:xfrm>
            <a:off x="104768" y="2594778"/>
            <a:ext cx="1700602" cy="433495"/>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販売期間</a:t>
            </a:r>
          </a:p>
        </p:txBody>
      </p:sp>
      <p:sp>
        <p:nvSpPr>
          <p:cNvPr id="40" name="正方形/長方形 39">
            <a:extLst>
              <a:ext uri="{FF2B5EF4-FFF2-40B4-BE49-F238E27FC236}">
                <a16:creationId xmlns:a16="http://schemas.microsoft.com/office/drawing/2014/main" id="{32B030AC-78AC-46F5-8D86-17D09D113348}"/>
              </a:ext>
            </a:extLst>
          </p:cNvPr>
          <p:cNvSpPr/>
          <p:nvPr/>
        </p:nvSpPr>
        <p:spPr>
          <a:xfrm>
            <a:off x="1809727" y="2594778"/>
            <a:ext cx="3046918" cy="43349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latin typeface="メイリオ" panose="020B0604030504040204" pitchFamily="50" charset="-128"/>
              <a:ea typeface="メイリオ" panose="020B0604030504040204" pitchFamily="50" charset="-128"/>
            </a:endParaRPr>
          </a:p>
        </p:txBody>
      </p:sp>
      <p:sp>
        <p:nvSpPr>
          <p:cNvPr id="41" name="テキスト ボックス 40">
            <a:extLst>
              <a:ext uri="{FF2B5EF4-FFF2-40B4-BE49-F238E27FC236}">
                <a16:creationId xmlns:a16="http://schemas.microsoft.com/office/drawing/2014/main" id="{EBB60F5F-0A36-4262-AC63-0DAFD634438B}"/>
              </a:ext>
            </a:extLst>
          </p:cNvPr>
          <p:cNvSpPr txBox="1"/>
          <p:nvPr/>
        </p:nvSpPr>
        <p:spPr>
          <a:xfrm>
            <a:off x="1809726" y="2584154"/>
            <a:ext cx="3046919" cy="505138"/>
          </a:xfrm>
          <a:prstGeom prst="rect">
            <a:avLst/>
          </a:prstGeom>
          <a:noFill/>
        </p:spPr>
        <p:txBody>
          <a:bodyPr wrap="square" rtlCol="0">
            <a:spAutoFit/>
          </a:bodyPr>
          <a:lstStyle/>
          <a:p>
            <a:r>
              <a:rPr lang="ja-JP" altLang="en-US" sz="894" dirty="0">
                <a:solidFill>
                  <a:schemeClr val="accent1"/>
                </a:solidFill>
                <a:latin typeface="メイリオ" panose="020B0604030504040204" pitchFamily="50" charset="-128"/>
                <a:ea typeface="メイリオ" panose="020B0604030504040204" pitchFamily="50" charset="-128"/>
              </a:rPr>
              <a:t>過去（～現在にかけて）に販売を行っていたものであれば、その販売時期を記載。近日、販売開始であれば販売開始日を記載。</a:t>
            </a:r>
            <a:endParaRPr lang="en-US" altLang="ja-JP" sz="894" dirty="0">
              <a:solidFill>
                <a:schemeClr val="accent1"/>
              </a:solidFill>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13C5E1F6-55A5-C1C1-AC07-A391E1263FF7}"/>
              </a:ext>
            </a:extLst>
          </p:cNvPr>
          <p:cNvSpPr/>
          <p:nvPr/>
        </p:nvSpPr>
        <p:spPr>
          <a:xfrm>
            <a:off x="5062531" y="3392488"/>
            <a:ext cx="4714154" cy="316650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056" dirty="0">
              <a:solidFill>
                <a:schemeClr val="tx1"/>
              </a:solidFill>
              <a:latin typeface="メイリオ" panose="020B0604030504040204" pitchFamily="50" charset="-128"/>
              <a:ea typeface="メイリオ" panose="020B0604030504040204" pitchFamily="50" charset="-128"/>
            </a:endParaRPr>
          </a:p>
        </p:txBody>
      </p:sp>
      <p:sp>
        <p:nvSpPr>
          <p:cNvPr id="3" name="正方形/長方形 2">
            <a:extLst>
              <a:ext uri="{FF2B5EF4-FFF2-40B4-BE49-F238E27FC236}">
                <a16:creationId xmlns:a16="http://schemas.microsoft.com/office/drawing/2014/main" id="{5BDE6A10-F6A6-2405-D4FD-B9CF1F00F42C}"/>
              </a:ext>
            </a:extLst>
          </p:cNvPr>
          <p:cNvSpPr/>
          <p:nvPr/>
        </p:nvSpPr>
        <p:spPr>
          <a:xfrm>
            <a:off x="5049357" y="3108578"/>
            <a:ext cx="4727328" cy="27832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現在までのツアーの販売実績、今後の販売見込み等</a:t>
            </a:r>
          </a:p>
        </p:txBody>
      </p:sp>
      <p:sp>
        <p:nvSpPr>
          <p:cNvPr id="8" name="テキスト ボックス 7">
            <a:extLst>
              <a:ext uri="{FF2B5EF4-FFF2-40B4-BE49-F238E27FC236}">
                <a16:creationId xmlns:a16="http://schemas.microsoft.com/office/drawing/2014/main" id="{446DA06C-FC39-6F3E-D4B6-8ED6E55E4CCD}"/>
              </a:ext>
            </a:extLst>
          </p:cNvPr>
          <p:cNvSpPr txBox="1"/>
          <p:nvPr/>
        </p:nvSpPr>
        <p:spPr>
          <a:xfrm>
            <a:off x="5196554" y="3439346"/>
            <a:ext cx="4432933" cy="392415"/>
          </a:xfrm>
          <a:prstGeom prst="rect">
            <a:avLst/>
          </a:prstGeom>
          <a:noFill/>
        </p:spPr>
        <p:txBody>
          <a:bodyPr wrap="square" rtlCol="0">
            <a:spAutoFit/>
          </a:bodyPr>
          <a:lstStyle/>
          <a:p>
            <a:r>
              <a:rPr lang="ja-JP" altLang="en-US" sz="975" dirty="0">
                <a:solidFill>
                  <a:schemeClr val="accent1"/>
                </a:solidFill>
                <a:latin typeface="メイリオ" panose="020B0604030504040204" pitchFamily="50" charset="-128"/>
                <a:ea typeface="メイリオ" panose="020B0604030504040204" pitchFamily="50" charset="-128"/>
              </a:rPr>
              <a:t>ツアーの取扱人数・来訪者数・取扱件数・実施回数・観光消費額・経済効果・収益・財源確保等の具体的な実績及び見込みを記載</a:t>
            </a:r>
          </a:p>
        </p:txBody>
      </p:sp>
      <p:sp>
        <p:nvSpPr>
          <p:cNvPr id="9" name="テキスト ボックス 8">
            <a:extLst>
              <a:ext uri="{FF2B5EF4-FFF2-40B4-BE49-F238E27FC236}">
                <a16:creationId xmlns:a16="http://schemas.microsoft.com/office/drawing/2014/main" id="{3E541D68-2ABC-C1B9-98E8-C5B2BB71829A}"/>
              </a:ext>
            </a:extLst>
          </p:cNvPr>
          <p:cNvSpPr txBox="1"/>
          <p:nvPr/>
        </p:nvSpPr>
        <p:spPr>
          <a:xfrm>
            <a:off x="1783153" y="527880"/>
            <a:ext cx="2976356" cy="229935"/>
          </a:xfrm>
          <a:prstGeom prst="rect">
            <a:avLst/>
          </a:prstGeom>
          <a:noFill/>
        </p:spPr>
        <p:txBody>
          <a:bodyPr wrap="square" rtlCol="0">
            <a:spAutoFit/>
          </a:bodyPr>
          <a:lstStyle/>
          <a:p>
            <a:r>
              <a:rPr lang="ja-JP" altLang="en-US" sz="894" dirty="0">
                <a:solidFill>
                  <a:schemeClr val="accent1"/>
                </a:solidFill>
                <a:latin typeface="メイリオ" panose="020B0604030504040204" pitchFamily="50" charset="-128"/>
                <a:ea typeface="メイリオ" panose="020B0604030504040204" pitchFamily="50" charset="-128"/>
              </a:rPr>
              <a:t>商品タイトルを記載</a:t>
            </a:r>
            <a:endParaRPr lang="en-US" altLang="ja-JP" sz="894" dirty="0">
              <a:solidFill>
                <a:schemeClr val="accent1"/>
              </a:solidFill>
              <a:latin typeface="メイリオ" panose="020B0604030504040204" pitchFamily="50" charset="-128"/>
              <a:ea typeface="メイリオ" panose="020B0604030504040204" pitchFamily="50" charset="-128"/>
            </a:endParaRPr>
          </a:p>
        </p:txBody>
      </p:sp>
      <p:grpSp>
        <p:nvGrpSpPr>
          <p:cNvPr id="11" name="グループ化 10">
            <a:extLst>
              <a:ext uri="{FF2B5EF4-FFF2-40B4-BE49-F238E27FC236}">
                <a16:creationId xmlns:a16="http://schemas.microsoft.com/office/drawing/2014/main" id="{09BFE36E-7071-7BD5-7E8C-8ED5951DA11B}"/>
              </a:ext>
            </a:extLst>
          </p:cNvPr>
          <p:cNvGrpSpPr/>
          <p:nvPr/>
        </p:nvGrpSpPr>
        <p:grpSpPr>
          <a:xfrm>
            <a:off x="55056" y="6614434"/>
            <a:ext cx="10843674" cy="230851"/>
            <a:chOff x="46434" y="5988549"/>
            <a:chExt cx="10843674" cy="230851"/>
          </a:xfrm>
        </p:grpSpPr>
        <p:sp>
          <p:nvSpPr>
            <p:cNvPr id="34" name="テキスト ボックス 33">
              <a:extLst>
                <a:ext uri="{FF2B5EF4-FFF2-40B4-BE49-F238E27FC236}">
                  <a16:creationId xmlns:a16="http://schemas.microsoft.com/office/drawing/2014/main" id="{BCA78D24-AB12-48DE-BB3A-A6E775F6AC7C}"/>
                </a:ext>
              </a:extLst>
            </p:cNvPr>
            <p:cNvSpPr txBox="1"/>
            <p:nvPr/>
          </p:nvSpPr>
          <p:spPr>
            <a:xfrm>
              <a:off x="46434" y="5988549"/>
              <a:ext cx="4039791" cy="223587"/>
            </a:xfrm>
            <a:prstGeom prst="rect">
              <a:avLst/>
            </a:prstGeom>
            <a:noFill/>
          </p:spPr>
          <p:txBody>
            <a:bodyPr wrap="square" rtlCol="0">
              <a:spAutoFit/>
            </a:bodyPr>
            <a:lstStyle/>
            <a:p>
              <a:r>
                <a:rPr lang="en-US" altLang="ja-JP" sz="853" dirty="0">
                  <a:solidFill>
                    <a:srgbClr val="FF0000"/>
                  </a:solidFill>
                  <a:latin typeface="メイリオ" panose="020B0604030504040204" pitchFamily="50" charset="-128"/>
                  <a:ea typeface="メイリオ" panose="020B0604030504040204" pitchFamily="50" charset="-128"/>
                </a:rPr>
                <a:t>※</a:t>
              </a:r>
              <a:r>
                <a:rPr lang="ja-JP" altLang="en-US" sz="853" dirty="0">
                  <a:solidFill>
                    <a:srgbClr val="FF0000"/>
                  </a:solidFill>
                  <a:latin typeface="メイリオ" panose="020B0604030504040204" pitchFamily="50" charset="-128"/>
                  <a:ea typeface="メイリオ" panose="020B0604030504040204" pitchFamily="50" charset="-128"/>
                </a:rPr>
                <a:t>記入時に枠内の文章（</a:t>
              </a:r>
              <a:r>
                <a:rPr lang="ja-JP" altLang="en-US" sz="853" dirty="0">
                  <a:solidFill>
                    <a:schemeClr val="accent1"/>
                  </a:solidFill>
                  <a:latin typeface="メイリオ" panose="020B0604030504040204" pitchFamily="50" charset="-128"/>
                  <a:ea typeface="メイリオ" panose="020B0604030504040204" pitchFamily="50" charset="-128"/>
                </a:rPr>
                <a:t>青色の補足</a:t>
              </a:r>
              <a:r>
                <a:rPr lang="ja-JP" altLang="en-US" sz="853" dirty="0">
                  <a:solidFill>
                    <a:srgbClr val="FF0000"/>
                  </a:solidFill>
                  <a:latin typeface="メイリオ" panose="020B0604030504040204" pitchFamily="50" charset="-128"/>
                  <a:ea typeface="メイリオ" panose="020B0604030504040204" pitchFamily="50" charset="-128"/>
                </a:rPr>
                <a:t>）は削除いただいてかまいません。</a:t>
              </a:r>
              <a:endParaRPr lang="en-US" altLang="ja-JP" sz="853" dirty="0">
                <a:solidFill>
                  <a:schemeClr val="accent1"/>
                </a:solidFill>
                <a:latin typeface="メイリオ" panose="020B0604030504040204" pitchFamily="50" charset="-128"/>
                <a:ea typeface="メイリオ" panose="020B0604030504040204" pitchFamily="50" charset="-128"/>
              </a:endParaRPr>
            </a:p>
          </p:txBody>
        </p:sp>
        <p:sp>
          <p:nvSpPr>
            <p:cNvPr id="42" name="テキスト ボックス 41">
              <a:extLst>
                <a:ext uri="{FF2B5EF4-FFF2-40B4-BE49-F238E27FC236}">
                  <a16:creationId xmlns:a16="http://schemas.microsoft.com/office/drawing/2014/main" id="{BCA78D24-AB12-48DE-BB3A-A6E775F6AC7C}"/>
                </a:ext>
              </a:extLst>
            </p:cNvPr>
            <p:cNvSpPr txBox="1"/>
            <p:nvPr/>
          </p:nvSpPr>
          <p:spPr>
            <a:xfrm>
              <a:off x="6850317" y="5992098"/>
              <a:ext cx="4039791" cy="223587"/>
            </a:xfrm>
            <a:prstGeom prst="rect">
              <a:avLst/>
            </a:prstGeom>
            <a:noFill/>
          </p:spPr>
          <p:txBody>
            <a:bodyPr wrap="square" rtlCol="0">
              <a:spAutoFit/>
            </a:bodyPr>
            <a:lstStyle/>
            <a:p>
              <a:r>
                <a:rPr lang="en-US" altLang="ja-JP" sz="853" dirty="0">
                  <a:solidFill>
                    <a:srgbClr val="FF0000"/>
                  </a:solidFill>
                  <a:latin typeface="メイリオ" panose="020B0604030504040204" pitchFamily="50" charset="-128"/>
                  <a:ea typeface="メイリオ" panose="020B0604030504040204" pitchFamily="50" charset="-128"/>
                </a:rPr>
                <a:t>※</a:t>
              </a:r>
              <a:r>
                <a:rPr lang="ja-JP" altLang="en-US" sz="853" dirty="0">
                  <a:solidFill>
                    <a:srgbClr val="FF0000"/>
                  </a:solidFill>
                  <a:latin typeface="メイリオ" panose="020B0604030504040204" pitchFamily="50" charset="-128"/>
                  <a:ea typeface="メイリオ" panose="020B0604030504040204" pitchFamily="50" charset="-128"/>
                </a:rPr>
                <a:t>販売見込みのないものは本件の対象となりません。</a:t>
              </a:r>
              <a:endParaRPr lang="en-US" altLang="ja-JP" sz="853" dirty="0">
                <a:solidFill>
                  <a:schemeClr val="accent1"/>
                </a:solidFill>
                <a:latin typeface="メイリオ" panose="020B0604030504040204" pitchFamily="50" charset="-128"/>
                <a:ea typeface="メイリオ" panose="020B0604030504040204" pitchFamily="50" charset="-128"/>
              </a:endParaRPr>
            </a:p>
          </p:txBody>
        </p:sp>
        <p:sp>
          <p:nvSpPr>
            <p:cNvPr id="10" name="テキスト ボックス 9">
              <a:extLst>
                <a:ext uri="{FF2B5EF4-FFF2-40B4-BE49-F238E27FC236}">
                  <a16:creationId xmlns:a16="http://schemas.microsoft.com/office/drawing/2014/main" id="{79C41CDF-E51C-6F27-0D90-55CD854C5876}"/>
                </a:ext>
              </a:extLst>
            </p:cNvPr>
            <p:cNvSpPr txBox="1"/>
            <p:nvPr/>
          </p:nvSpPr>
          <p:spPr>
            <a:xfrm>
              <a:off x="3599886" y="5995813"/>
              <a:ext cx="4039791" cy="223587"/>
            </a:xfrm>
            <a:prstGeom prst="rect">
              <a:avLst/>
            </a:prstGeom>
            <a:noFill/>
          </p:spPr>
          <p:txBody>
            <a:bodyPr wrap="square" rtlCol="0">
              <a:spAutoFit/>
            </a:bodyPr>
            <a:lstStyle/>
            <a:p>
              <a:r>
                <a:rPr lang="en-US" altLang="ja-JP" sz="853" dirty="0">
                  <a:solidFill>
                    <a:srgbClr val="FF0000"/>
                  </a:solidFill>
                  <a:latin typeface="メイリオ" panose="020B0604030504040204" pitchFamily="50" charset="-128"/>
                  <a:ea typeface="メイリオ" panose="020B0604030504040204" pitchFamily="50" charset="-128"/>
                </a:rPr>
                <a:t>※</a:t>
              </a:r>
              <a:r>
                <a:rPr lang="ja-JP" altLang="en-US" sz="853" dirty="0">
                  <a:solidFill>
                    <a:srgbClr val="FF0000"/>
                  </a:solidFill>
                  <a:latin typeface="メイリオ" panose="020B0604030504040204" pitchFamily="50" charset="-128"/>
                  <a:ea typeface="メイリオ" panose="020B0604030504040204" pitchFamily="50" charset="-128"/>
                </a:rPr>
                <a:t>記入量に合わせて、適宜記入枠を調整いただいて構いません。</a:t>
              </a:r>
              <a:endParaRPr lang="en-US" altLang="ja-JP" sz="853" dirty="0">
                <a:solidFill>
                  <a:schemeClr val="accent1"/>
                </a:solidFill>
                <a:latin typeface="メイリオ" panose="020B0604030504040204" pitchFamily="50" charset="-128"/>
                <a:ea typeface="メイリオ" panose="020B0604030504040204" pitchFamily="50" charset="-128"/>
              </a:endParaRPr>
            </a:p>
          </p:txBody>
        </p:sp>
      </p:grpSp>
    </p:spTree>
    <p:extLst>
      <p:ext uri="{BB962C8B-B14F-4D97-AF65-F5344CB8AC3E}">
        <p14:creationId xmlns:p14="http://schemas.microsoft.com/office/powerpoint/2010/main" val="25441410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393B07A4-2DA1-4F95-909E-681EB1472045}"/>
              </a:ext>
            </a:extLst>
          </p:cNvPr>
          <p:cNvSpPr/>
          <p:nvPr/>
        </p:nvSpPr>
        <p:spPr>
          <a:xfrm>
            <a:off x="-11535" y="11140"/>
            <a:ext cx="9942116" cy="332989"/>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p>
        </p:txBody>
      </p:sp>
      <p:sp>
        <p:nvSpPr>
          <p:cNvPr id="5" name="テキスト ボックス 4">
            <a:extLst>
              <a:ext uri="{FF2B5EF4-FFF2-40B4-BE49-F238E27FC236}">
                <a16:creationId xmlns:a16="http://schemas.microsoft.com/office/drawing/2014/main" id="{D12B647E-C920-4063-B1EB-7A70802D2EB6}"/>
              </a:ext>
            </a:extLst>
          </p:cNvPr>
          <p:cNvSpPr txBox="1"/>
          <p:nvPr/>
        </p:nvSpPr>
        <p:spPr>
          <a:xfrm>
            <a:off x="-11535" y="59330"/>
            <a:ext cx="6934200" cy="317459"/>
          </a:xfrm>
          <a:prstGeom prst="rect">
            <a:avLst/>
          </a:prstGeom>
          <a:noFill/>
        </p:spPr>
        <p:txBody>
          <a:bodyPr wrap="square" rtlCol="0">
            <a:spAutoFit/>
          </a:bodyPr>
          <a:lstStyle/>
          <a:p>
            <a:r>
              <a:rPr lang="en-US" altLang="ja-JP" sz="1463" b="1" dirty="0">
                <a:latin typeface="メイリオ" panose="020B0604030504040204" pitchFamily="50" charset="-128"/>
                <a:ea typeface="メイリオ" panose="020B0604030504040204" pitchFamily="50" charset="-128"/>
              </a:rPr>
              <a:t>【</a:t>
            </a:r>
            <a:r>
              <a:rPr lang="ja-JP" altLang="en-US" sz="1463" b="1" dirty="0">
                <a:latin typeface="メイリオ" panose="020B0604030504040204" pitchFamily="50" charset="-128"/>
                <a:ea typeface="メイリオ" panose="020B0604030504040204" pitchFamily="50" charset="-128"/>
              </a:rPr>
              <a:t>事業者名●●●</a:t>
            </a:r>
            <a:r>
              <a:rPr lang="en-US" altLang="ja-JP" sz="1463" b="1" dirty="0">
                <a:latin typeface="メイリオ" panose="020B0604030504040204" pitchFamily="50" charset="-128"/>
                <a:ea typeface="メイリオ" panose="020B0604030504040204" pitchFamily="50" charset="-128"/>
              </a:rPr>
              <a:t>】</a:t>
            </a:r>
            <a:r>
              <a:rPr lang="ja-JP" altLang="en-US" sz="1463" b="1" dirty="0">
                <a:latin typeface="メイリオ" panose="020B0604030504040204" pitchFamily="50" charset="-128"/>
                <a:ea typeface="メイリオ" panose="020B0604030504040204" pitchFamily="50" charset="-128"/>
              </a:rPr>
              <a:t>商品造成までの取り組み状況</a:t>
            </a:r>
          </a:p>
        </p:txBody>
      </p:sp>
      <p:sp>
        <p:nvSpPr>
          <p:cNvPr id="6" name="テキスト ボックス 5">
            <a:extLst>
              <a:ext uri="{FF2B5EF4-FFF2-40B4-BE49-F238E27FC236}">
                <a16:creationId xmlns:a16="http://schemas.microsoft.com/office/drawing/2014/main" id="{2DA44963-D0CF-4703-8EA1-A12A1F07BB67}"/>
              </a:ext>
            </a:extLst>
          </p:cNvPr>
          <p:cNvSpPr txBox="1"/>
          <p:nvPr/>
        </p:nvSpPr>
        <p:spPr>
          <a:xfrm>
            <a:off x="8927651" y="19671"/>
            <a:ext cx="1106170" cy="317459"/>
          </a:xfrm>
          <a:prstGeom prst="rect">
            <a:avLst/>
          </a:prstGeom>
          <a:noFill/>
        </p:spPr>
        <p:txBody>
          <a:bodyPr wrap="square" rtlCol="0">
            <a:spAutoFit/>
          </a:bodyPr>
          <a:lstStyle/>
          <a:p>
            <a:pPr algn="r"/>
            <a:r>
              <a:rPr lang="en-US" altLang="ja-JP" sz="1463" b="1" dirty="0">
                <a:latin typeface="メイリオ" panose="020B0604030504040204" pitchFamily="50" charset="-128"/>
                <a:ea typeface="メイリオ" panose="020B0604030504040204" pitchFamily="50" charset="-128"/>
              </a:rPr>
              <a:t>【</a:t>
            </a:r>
            <a:r>
              <a:rPr lang="ja-JP" altLang="en-US" sz="1463" b="1" dirty="0">
                <a:latin typeface="メイリオ" panose="020B0604030504040204" pitchFamily="50" charset="-128"/>
                <a:ea typeface="メイリオ" panose="020B0604030504040204" pitchFamily="50" charset="-128"/>
              </a:rPr>
              <a:t>様式</a:t>
            </a:r>
            <a:r>
              <a:rPr lang="en-US" altLang="ja-JP" sz="1463" b="1" dirty="0">
                <a:latin typeface="メイリオ" panose="020B0604030504040204" pitchFamily="50" charset="-128"/>
                <a:ea typeface="メイリオ" panose="020B0604030504040204" pitchFamily="50" charset="-128"/>
              </a:rPr>
              <a:t>】</a:t>
            </a:r>
          </a:p>
        </p:txBody>
      </p:sp>
      <p:sp>
        <p:nvSpPr>
          <p:cNvPr id="21" name="正方形/長方形 20">
            <a:extLst>
              <a:ext uri="{FF2B5EF4-FFF2-40B4-BE49-F238E27FC236}">
                <a16:creationId xmlns:a16="http://schemas.microsoft.com/office/drawing/2014/main" id="{5BCC6427-66DC-4B50-AF22-E8AD88A3D7F5}"/>
              </a:ext>
            </a:extLst>
          </p:cNvPr>
          <p:cNvSpPr/>
          <p:nvPr/>
        </p:nvSpPr>
        <p:spPr>
          <a:xfrm>
            <a:off x="7394017" y="3893319"/>
            <a:ext cx="2401286" cy="26989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056" dirty="0">
              <a:solidFill>
                <a:schemeClr val="tx1"/>
              </a:solidFill>
              <a:latin typeface="メイリオ" panose="020B0604030504040204" pitchFamily="50" charset="-128"/>
              <a:ea typeface="メイリオ" panose="020B0604030504040204" pitchFamily="50" charset="-128"/>
            </a:endParaRPr>
          </a:p>
        </p:txBody>
      </p:sp>
      <p:sp>
        <p:nvSpPr>
          <p:cNvPr id="22" name="正方形/長方形 21">
            <a:extLst>
              <a:ext uri="{FF2B5EF4-FFF2-40B4-BE49-F238E27FC236}">
                <a16:creationId xmlns:a16="http://schemas.microsoft.com/office/drawing/2014/main" id="{A13CE25B-6ACB-47DA-B8B7-A3ABB9F0EF67}"/>
              </a:ext>
            </a:extLst>
          </p:cNvPr>
          <p:cNvSpPr/>
          <p:nvPr/>
        </p:nvSpPr>
        <p:spPr>
          <a:xfrm>
            <a:off x="7398417" y="3574956"/>
            <a:ext cx="2393947" cy="32558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他事業者の参考となるポイント</a:t>
            </a:r>
          </a:p>
        </p:txBody>
      </p:sp>
      <p:sp>
        <p:nvSpPr>
          <p:cNvPr id="23" name="正方形/長方形 22">
            <a:extLst>
              <a:ext uri="{FF2B5EF4-FFF2-40B4-BE49-F238E27FC236}">
                <a16:creationId xmlns:a16="http://schemas.microsoft.com/office/drawing/2014/main" id="{6AA7EEFF-963F-4CCE-B3D4-07658DB98E1E}"/>
              </a:ext>
            </a:extLst>
          </p:cNvPr>
          <p:cNvSpPr/>
          <p:nvPr/>
        </p:nvSpPr>
        <p:spPr>
          <a:xfrm>
            <a:off x="75698" y="677022"/>
            <a:ext cx="4784784" cy="280820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056" dirty="0">
              <a:solidFill>
                <a:schemeClr val="tx1"/>
              </a:solidFill>
              <a:latin typeface="メイリオ" panose="020B0604030504040204" pitchFamily="50" charset="-128"/>
              <a:ea typeface="メイリオ" panose="020B0604030504040204" pitchFamily="50" charset="-128"/>
            </a:endParaRPr>
          </a:p>
        </p:txBody>
      </p:sp>
      <p:sp>
        <p:nvSpPr>
          <p:cNvPr id="24" name="正方形/長方形 23">
            <a:extLst>
              <a:ext uri="{FF2B5EF4-FFF2-40B4-BE49-F238E27FC236}">
                <a16:creationId xmlns:a16="http://schemas.microsoft.com/office/drawing/2014/main" id="{3AF6635E-1725-4CDC-A25B-C1A3098AD1A6}"/>
              </a:ext>
            </a:extLst>
          </p:cNvPr>
          <p:cNvSpPr/>
          <p:nvPr/>
        </p:nvSpPr>
        <p:spPr>
          <a:xfrm>
            <a:off x="71297" y="392319"/>
            <a:ext cx="4789185" cy="300082"/>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地域や関係者との関わり方</a:t>
            </a:r>
          </a:p>
        </p:txBody>
      </p:sp>
      <p:sp>
        <p:nvSpPr>
          <p:cNvPr id="25" name="テキスト ボックス 24">
            <a:extLst>
              <a:ext uri="{FF2B5EF4-FFF2-40B4-BE49-F238E27FC236}">
                <a16:creationId xmlns:a16="http://schemas.microsoft.com/office/drawing/2014/main" id="{D78049BC-955F-4DB0-A343-3BE2043458B2}"/>
              </a:ext>
            </a:extLst>
          </p:cNvPr>
          <p:cNvSpPr txBox="1"/>
          <p:nvPr/>
        </p:nvSpPr>
        <p:spPr>
          <a:xfrm>
            <a:off x="110903" y="704333"/>
            <a:ext cx="4756917" cy="542456"/>
          </a:xfrm>
          <a:prstGeom prst="rect">
            <a:avLst/>
          </a:prstGeom>
          <a:noFill/>
        </p:spPr>
        <p:txBody>
          <a:bodyPr wrap="square" rtlCol="0">
            <a:spAutoFit/>
          </a:bodyPr>
          <a:lstStyle/>
          <a:p>
            <a:r>
              <a:rPr lang="ja-JP" altLang="en-US" sz="975" dirty="0">
                <a:solidFill>
                  <a:schemeClr val="accent1"/>
                </a:solidFill>
                <a:latin typeface="メイリオ" panose="020B0604030504040204" pitchFamily="50" charset="-128"/>
                <a:ea typeface="メイリオ" panose="020B0604030504040204" pitchFamily="50" charset="-128"/>
              </a:rPr>
              <a:t>特に旅行会社として本商品の造成についてどのように関わっているのか。旅前・旅中・旅後などのそれぞれの段階において、具体的にどのように関わっているかの記載。</a:t>
            </a:r>
          </a:p>
        </p:txBody>
      </p:sp>
      <p:sp>
        <p:nvSpPr>
          <p:cNvPr id="26" name="正方形/長方形 25">
            <a:extLst>
              <a:ext uri="{FF2B5EF4-FFF2-40B4-BE49-F238E27FC236}">
                <a16:creationId xmlns:a16="http://schemas.microsoft.com/office/drawing/2014/main" id="{81168776-44E5-4E03-973E-EB6D4D9E6F5F}"/>
              </a:ext>
            </a:extLst>
          </p:cNvPr>
          <p:cNvSpPr/>
          <p:nvPr/>
        </p:nvSpPr>
        <p:spPr>
          <a:xfrm>
            <a:off x="78389" y="3567738"/>
            <a:ext cx="4793425" cy="32558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連携事業者・コンテンツ等の事業実施体制</a:t>
            </a:r>
          </a:p>
        </p:txBody>
      </p:sp>
      <p:sp>
        <p:nvSpPr>
          <p:cNvPr id="27" name="正方形/長方形 26">
            <a:extLst>
              <a:ext uri="{FF2B5EF4-FFF2-40B4-BE49-F238E27FC236}">
                <a16:creationId xmlns:a16="http://schemas.microsoft.com/office/drawing/2014/main" id="{8EFD6A77-F84A-4F88-8E74-B359409061D8}"/>
              </a:ext>
            </a:extLst>
          </p:cNvPr>
          <p:cNvSpPr/>
          <p:nvPr/>
        </p:nvSpPr>
        <p:spPr>
          <a:xfrm>
            <a:off x="82384" y="3884085"/>
            <a:ext cx="4785436" cy="272521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056" dirty="0">
              <a:solidFill>
                <a:schemeClr val="tx1"/>
              </a:solidFill>
              <a:latin typeface="メイリオ" panose="020B0604030504040204" pitchFamily="50" charset="-128"/>
              <a:ea typeface="メイリオ" panose="020B0604030504040204" pitchFamily="50" charset="-128"/>
            </a:endParaRPr>
          </a:p>
        </p:txBody>
      </p:sp>
      <p:sp>
        <p:nvSpPr>
          <p:cNvPr id="28" name="正方形/長方形 27">
            <a:extLst>
              <a:ext uri="{FF2B5EF4-FFF2-40B4-BE49-F238E27FC236}">
                <a16:creationId xmlns:a16="http://schemas.microsoft.com/office/drawing/2014/main" id="{0E19C142-37CC-41DB-8751-DAF109B23B7D}"/>
              </a:ext>
            </a:extLst>
          </p:cNvPr>
          <p:cNvSpPr/>
          <p:nvPr/>
        </p:nvSpPr>
        <p:spPr>
          <a:xfrm>
            <a:off x="5014453" y="389837"/>
            <a:ext cx="4777912" cy="312532"/>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見込まれる成果</a:t>
            </a:r>
          </a:p>
        </p:txBody>
      </p:sp>
      <p:sp>
        <p:nvSpPr>
          <p:cNvPr id="29" name="正方形/長方形 28">
            <a:extLst>
              <a:ext uri="{FF2B5EF4-FFF2-40B4-BE49-F238E27FC236}">
                <a16:creationId xmlns:a16="http://schemas.microsoft.com/office/drawing/2014/main" id="{C46592AC-F97E-4A7E-BA37-D5A1E90C3BCF}"/>
              </a:ext>
            </a:extLst>
          </p:cNvPr>
          <p:cNvSpPr/>
          <p:nvPr/>
        </p:nvSpPr>
        <p:spPr>
          <a:xfrm>
            <a:off x="5010253" y="685506"/>
            <a:ext cx="4782111" cy="279558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056" dirty="0">
              <a:solidFill>
                <a:schemeClr val="tx1"/>
              </a:solidFill>
              <a:latin typeface="メイリオ" panose="020B0604030504040204" pitchFamily="50" charset="-128"/>
              <a:ea typeface="メイリオ" panose="020B0604030504040204" pitchFamily="50" charset="-128"/>
            </a:endParaRPr>
          </a:p>
        </p:txBody>
      </p:sp>
      <p:sp>
        <p:nvSpPr>
          <p:cNvPr id="30" name="テキスト ボックス 29">
            <a:extLst>
              <a:ext uri="{FF2B5EF4-FFF2-40B4-BE49-F238E27FC236}">
                <a16:creationId xmlns:a16="http://schemas.microsoft.com/office/drawing/2014/main" id="{799E2730-ACFC-484E-B435-B13E8DA7C626}"/>
              </a:ext>
            </a:extLst>
          </p:cNvPr>
          <p:cNvSpPr txBox="1"/>
          <p:nvPr/>
        </p:nvSpPr>
        <p:spPr>
          <a:xfrm>
            <a:off x="7394017" y="3900536"/>
            <a:ext cx="2506143" cy="542456"/>
          </a:xfrm>
          <a:prstGeom prst="rect">
            <a:avLst/>
          </a:prstGeom>
          <a:noFill/>
        </p:spPr>
        <p:txBody>
          <a:bodyPr wrap="square" rtlCol="0">
            <a:spAutoFit/>
          </a:bodyPr>
          <a:lstStyle/>
          <a:p>
            <a:r>
              <a:rPr lang="ja-JP" altLang="en-US" sz="975" dirty="0">
                <a:solidFill>
                  <a:schemeClr val="accent1"/>
                </a:solidFill>
                <a:latin typeface="メイリオ" panose="020B0604030504040204" pitchFamily="50" charset="-128"/>
                <a:ea typeface="メイリオ" panose="020B0604030504040204" pitchFamily="50" charset="-128"/>
              </a:rPr>
              <a:t>本商品の中で、今後、商品を造成するにあたり、他の旅行会社や地域事業者等が、取り入れることができる点を記載。</a:t>
            </a:r>
            <a:endParaRPr lang="en-US" altLang="ja-JP" sz="975" dirty="0">
              <a:solidFill>
                <a:schemeClr val="accent1"/>
              </a:solidFill>
              <a:latin typeface="メイリオ" panose="020B0604030504040204" pitchFamily="50" charset="-128"/>
              <a:ea typeface="メイリオ" panose="020B0604030504040204" pitchFamily="50" charset="-128"/>
            </a:endParaRPr>
          </a:p>
        </p:txBody>
      </p:sp>
      <p:sp>
        <p:nvSpPr>
          <p:cNvPr id="32" name="テキスト ボックス 31">
            <a:extLst>
              <a:ext uri="{FF2B5EF4-FFF2-40B4-BE49-F238E27FC236}">
                <a16:creationId xmlns:a16="http://schemas.microsoft.com/office/drawing/2014/main" id="{C8137259-C68E-4354-8AA6-6D46722A0D51}"/>
              </a:ext>
            </a:extLst>
          </p:cNvPr>
          <p:cNvSpPr txBox="1"/>
          <p:nvPr/>
        </p:nvSpPr>
        <p:spPr>
          <a:xfrm>
            <a:off x="102478" y="3918427"/>
            <a:ext cx="4781684" cy="242374"/>
          </a:xfrm>
          <a:prstGeom prst="rect">
            <a:avLst/>
          </a:prstGeom>
          <a:noFill/>
        </p:spPr>
        <p:txBody>
          <a:bodyPr wrap="square" rtlCol="0">
            <a:spAutoFit/>
          </a:bodyPr>
          <a:lstStyle/>
          <a:p>
            <a:r>
              <a:rPr lang="ja-JP" altLang="en-US" sz="975" dirty="0">
                <a:solidFill>
                  <a:schemeClr val="accent1"/>
                </a:solidFill>
                <a:latin typeface="メイリオ" panose="020B0604030504040204" pitchFamily="50" charset="-128"/>
                <a:ea typeface="メイリオ" panose="020B0604030504040204" pitchFamily="50" charset="-128"/>
              </a:rPr>
              <a:t>本商品で連携する地方公共団体・</a:t>
            </a:r>
            <a:r>
              <a:rPr lang="en-US" altLang="ja-JP" sz="975" dirty="0">
                <a:solidFill>
                  <a:schemeClr val="accent1"/>
                </a:solidFill>
                <a:latin typeface="メイリオ" panose="020B0604030504040204" pitchFamily="50" charset="-128"/>
                <a:ea typeface="メイリオ" panose="020B0604030504040204" pitchFamily="50" charset="-128"/>
              </a:rPr>
              <a:t>DMO</a:t>
            </a:r>
            <a:r>
              <a:rPr lang="ja-JP" altLang="en-US" sz="975" dirty="0">
                <a:solidFill>
                  <a:schemeClr val="accent1"/>
                </a:solidFill>
                <a:latin typeface="メイリオ" panose="020B0604030504040204" pitchFamily="50" charset="-128"/>
                <a:ea typeface="メイリオ" panose="020B0604030504040204" pitchFamily="50" charset="-128"/>
              </a:rPr>
              <a:t>、事業者等を記載。（別紙可）</a:t>
            </a:r>
          </a:p>
        </p:txBody>
      </p:sp>
      <p:sp>
        <p:nvSpPr>
          <p:cNvPr id="33" name="テキスト ボックス 32">
            <a:extLst>
              <a:ext uri="{FF2B5EF4-FFF2-40B4-BE49-F238E27FC236}">
                <a16:creationId xmlns:a16="http://schemas.microsoft.com/office/drawing/2014/main" id="{64AC3C02-00A5-499D-8079-6D2DE955A213}"/>
              </a:ext>
            </a:extLst>
          </p:cNvPr>
          <p:cNvSpPr txBox="1"/>
          <p:nvPr/>
        </p:nvSpPr>
        <p:spPr>
          <a:xfrm>
            <a:off x="5056692" y="715317"/>
            <a:ext cx="4781680" cy="542456"/>
          </a:xfrm>
          <a:prstGeom prst="rect">
            <a:avLst/>
          </a:prstGeom>
          <a:noFill/>
        </p:spPr>
        <p:txBody>
          <a:bodyPr wrap="square" rtlCol="0">
            <a:spAutoFit/>
          </a:bodyPr>
          <a:lstStyle/>
          <a:p>
            <a:r>
              <a:rPr lang="ja-JP" altLang="en-US" sz="975" dirty="0">
                <a:solidFill>
                  <a:schemeClr val="accent1"/>
                </a:solidFill>
                <a:latin typeface="メイリオ" panose="020B0604030504040204" pitchFamily="50" charset="-128"/>
                <a:ea typeface="メイリオ" panose="020B0604030504040204" pitchFamily="50" charset="-128"/>
              </a:rPr>
              <a:t>本商品によってもたらされる地域貢献内容、文化振興、自然環境保全等といった成果を記載。また、革新性（市場・顧客層・販売チャネルの新規開拓・観光</a:t>
            </a:r>
            <a:r>
              <a:rPr lang="en-US" altLang="ja-JP" sz="975" dirty="0">
                <a:solidFill>
                  <a:schemeClr val="accent1"/>
                </a:solidFill>
                <a:latin typeface="メイリオ" panose="020B0604030504040204" pitchFamily="50" charset="-128"/>
                <a:ea typeface="メイリオ" panose="020B0604030504040204" pitchFamily="50" charset="-128"/>
              </a:rPr>
              <a:t>DX</a:t>
            </a:r>
            <a:r>
              <a:rPr lang="ja-JP" altLang="en-US" sz="975" dirty="0">
                <a:solidFill>
                  <a:schemeClr val="accent1"/>
                </a:solidFill>
                <a:latin typeface="メイリオ" panose="020B0604030504040204" pitchFamily="50" charset="-128"/>
                <a:ea typeface="メイリオ" panose="020B0604030504040204" pitchFamily="50" charset="-128"/>
              </a:rPr>
              <a:t>・地域文化発掘・販売手法・高付加価値化）の観点で見込まれるものがあれば記載。</a:t>
            </a:r>
          </a:p>
        </p:txBody>
      </p:sp>
      <p:grpSp>
        <p:nvGrpSpPr>
          <p:cNvPr id="3" name="グループ化 2">
            <a:extLst>
              <a:ext uri="{FF2B5EF4-FFF2-40B4-BE49-F238E27FC236}">
                <a16:creationId xmlns:a16="http://schemas.microsoft.com/office/drawing/2014/main" id="{A2D24ABD-5DA1-8C3A-1120-F00FF5EAE7B3}"/>
              </a:ext>
            </a:extLst>
          </p:cNvPr>
          <p:cNvGrpSpPr/>
          <p:nvPr/>
        </p:nvGrpSpPr>
        <p:grpSpPr>
          <a:xfrm>
            <a:off x="71297" y="6647721"/>
            <a:ext cx="7568380" cy="262009"/>
            <a:chOff x="71297" y="5957391"/>
            <a:chExt cx="7568380" cy="262009"/>
          </a:xfrm>
        </p:grpSpPr>
        <p:sp>
          <p:nvSpPr>
            <p:cNvPr id="2" name="テキスト ボックス 1">
              <a:extLst>
                <a:ext uri="{FF2B5EF4-FFF2-40B4-BE49-F238E27FC236}">
                  <a16:creationId xmlns:a16="http://schemas.microsoft.com/office/drawing/2014/main" id="{A7863BB5-F245-768E-6AF6-6214EAF5D022}"/>
                </a:ext>
              </a:extLst>
            </p:cNvPr>
            <p:cNvSpPr txBox="1"/>
            <p:nvPr/>
          </p:nvSpPr>
          <p:spPr>
            <a:xfrm>
              <a:off x="71297" y="5957391"/>
              <a:ext cx="4039791" cy="223587"/>
            </a:xfrm>
            <a:prstGeom prst="rect">
              <a:avLst/>
            </a:prstGeom>
            <a:noFill/>
          </p:spPr>
          <p:txBody>
            <a:bodyPr wrap="square" rtlCol="0">
              <a:spAutoFit/>
            </a:bodyPr>
            <a:lstStyle/>
            <a:p>
              <a:r>
                <a:rPr lang="en-US" altLang="ja-JP" sz="853" dirty="0">
                  <a:solidFill>
                    <a:srgbClr val="FF0000"/>
                  </a:solidFill>
                  <a:latin typeface="メイリオ" panose="020B0604030504040204" pitchFamily="50" charset="-128"/>
                  <a:ea typeface="メイリオ" panose="020B0604030504040204" pitchFamily="50" charset="-128"/>
                </a:rPr>
                <a:t>※</a:t>
              </a:r>
              <a:r>
                <a:rPr lang="ja-JP" altLang="en-US" sz="853" dirty="0">
                  <a:solidFill>
                    <a:srgbClr val="FF0000"/>
                  </a:solidFill>
                  <a:latin typeface="メイリオ" panose="020B0604030504040204" pitchFamily="50" charset="-128"/>
                  <a:ea typeface="メイリオ" panose="020B0604030504040204" pitchFamily="50" charset="-128"/>
                </a:rPr>
                <a:t>記入時に枠内の文章（</a:t>
              </a:r>
              <a:r>
                <a:rPr lang="ja-JP" altLang="en-US" sz="853" dirty="0">
                  <a:solidFill>
                    <a:schemeClr val="accent1"/>
                  </a:solidFill>
                  <a:latin typeface="メイリオ" panose="020B0604030504040204" pitchFamily="50" charset="-128"/>
                  <a:ea typeface="メイリオ" panose="020B0604030504040204" pitchFamily="50" charset="-128"/>
                </a:rPr>
                <a:t>青色の補足</a:t>
              </a:r>
              <a:r>
                <a:rPr lang="ja-JP" altLang="en-US" sz="853" dirty="0">
                  <a:solidFill>
                    <a:srgbClr val="FF0000"/>
                  </a:solidFill>
                  <a:latin typeface="メイリオ" panose="020B0604030504040204" pitchFamily="50" charset="-128"/>
                  <a:ea typeface="メイリオ" panose="020B0604030504040204" pitchFamily="50" charset="-128"/>
                </a:rPr>
                <a:t>）は削除いただいてかまいません。</a:t>
              </a:r>
              <a:endParaRPr lang="en-US" altLang="ja-JP" sz="853" dirty="0">
                <a:solidFill>
                  <a:schemeClr val="accent1"/>
                </a:solidFill>
                <a:latin typeface="メイリオ" panose="020B0604030504040204" pitchFamily="50" charset="-128"/>
                <a:ea typeface="メイリオ" panose="020B0604030504040204" pitchFamily="50" charset="-128"/>
              </a:endParaRPr>
            </a:p>
          </p:txBody>
        </p:sp>
        <p:sp>
          <p:nvSpPr>
            <p:cNvPr id="7" name="テキスト ボックス 6">
              <a:extLst>
                <a:ext uri="{FF2B5EF4-FFF2-40B4-BE49-F238E27FC236}">
                  <a16:creationId xmlns:a16="http://schemas.microsoft.com/office/drawing/2014/main" id="{8FD79171-20C9-A40C-B898-FFCF08976B74}"/>
                </a:ext>
              </a:extLst>
            </p:cNvPr>
            <p:cNvSpPr txBox="1"/>
            <p:nvPr/>
          </p:nvSpPr>
          <p:spPr>
            <a:xfrm>
              <a:off x="3599886" y="5995813"/>
              <a:ext cx="4039791" cy="223587"/>
            </a:xfrm>
            <a:prstGeom prst="rect">
              <a:avLst/>
            </a:prstGeom>
            <a:noFill/>
          </p:spPr>
          <p:txBody>
            <a:bodyPr wrap="square" rtlCol="0">
              <a:spAutoFit/>
            </a:bodyPr>
            <a:lstStyle/>
            <a:p>
              <a:r>
                <a:rPr lang="en-US" altLang="ja-JP" sz="853" dirty="0">
                  <a:solidFill>
                    <a:srgbClr val="FF0000"/>
                  </a:solidFill>
                  <a:latin typeface="メイリオ" panose="020B0604030504040204" pitchFamily="50" charset="-128"/>
                  <a:ea typeface="メイリオ" panose="020B0604030504040204" pitchFamily="50" charset="-128"/>
                </a:rPr>
                <a:t>※</a:t>
              </a:r>
              <a:r>
                <a:rPr lang="ja-JP" altLang="en-US" sz="853" dirty="0">
                  <a:solidFill>
                    <a:srgbClr val="FF0000"/>
                  </a:solidFill>
                  <a:latin typeface="メイリオ" panose="020B0604030504040204" pitchFamily="50" charset="-128"/>
                  <a:ea typeface="メイリオ" panose="020B0604030504040204" pitchFamily="50" charset="-128"/>
                </a:rPr>
                <a:t>記入量に合わせて、適宜記入枠を調整いただいて構いません。</a:t>
              </a:r>
              <a:endParaRPr lang="en-US" altLang="ja-JP" sz="853" dirty="0">
                <a:solidFill>
                  <a:schemeClr val="accent1"/>
                </a:solidFill>
                <a:latin typeface="メイリオ" panose="020B0604030504040204" pitchFamily="50" charset="-128"/>
                <a:ea typeface="メイリオ" panose="020B0604030504040204" pitchFamily="50" charset="-128"/>
              </a:endParaRPr>
            </a:p>
          </p:txBody>
        </p:sp>
      </p:grpSp>
      <p:sp>
        <p:nvSpPr>
          <p:cNvPr id="8" name="正方形/長方形 7">
            <a:extLst>
              <a:ext uri="{FF2B5EF4-FFF2-40B4-BE49-F238E27FC236}">
                <a16:creationId xmlns:a16="http://schemas.microsoft.com/office/drawing/2014/main" id="{81C6E883-86E7-2157-C7A5-2AF23A434071}"/>
              </a:ext>
            </a:extLst>
          </p:cNvPr>
          <p:cNvSpPr/>
          <p:nvPr/>
        </p:nvSpPr>
        <p:spPr>
          <a:xfrm>
            <a:off x="5010253" y="3574956"/>
            <a:ext cx="2298643" cy="34823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138" dirty="0">
                <a:latin typeface="メイリオ" panose="020B0604030504040204" pitchFamily="50" charset="-128"/>
                <a:ea typeface="メイリオ" panose="020B0604030504040204" pitchFamily="50" charset="-128"/>
              </a:rPr>
              <a:t>GSTC</a:t>
            </a:r>
            <a:r>
              <a:rPr lang="ja-JP" altLang="en-US" sz="1138" dirty="0">
                <a:latin typeface="メイリオ" panose="020B0604030504040204" pitchFamily="50" charset="-128"/>
                <a:ea typeface="メイリオ" panose="020B0604030504040204" pitchFamily="50" charset="-128"/>
              </a:rPr>
              <a:t>に準拠したポイント</a:t>
            </a:r>
            <a:endParaRPr lang="en-US" altLang="ja-JP" sz="1138" dirty="0">
              <a:latin typeface="メイリオ" panose="020B0604030504040204" pitchFamily="50" charset="-128"/>
              <a:ea typeface="メイリオ" panose="020B0604030504040204" pitchFamily="50" charset="-128"/>
            </a:endParaRPr>
          </a:p>
        </p:txBody>
      </p:sp>
      <p:sp>
        <p:nvSpPr>
          <p:cNvPr id="9" name="正方形/長方形 8">
            <a:extLst>
              <a:ext uri="{FF2B5EF4-FFF2-40B4-BE49-F238E27FC236}">
                <a16:creationId xmlns:a16="http://schemas.microsoft.com/office/drawing/2014/main" id="{37D134A2-13DD-F433-6610-F234AD2C5B66}"/>
              </a:ext>
            </a:extLst>
          </p:cNvPr>
          <p:cNvSpPr/>
          <p:nvPr/>
        </p:nvSpPr>
        <p:spPr>
          <a:xfrm>
            <a:off x="5015334" y="3893318"/>
            <a:ext cx="2293562" cy="269895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056" dirty="0">
              <a:solidFill>
                <a:schemeClr val="tx1"/>
              </a:solidFill>
              <a:latin typeface="メイリオ" panose="020B0604030504040204" pitchFamily="50" charset="-128"/>
              <a:ea typeface="メイリオ" panose="020B0604030504040204" pitchFamily="50" charset="-128"/>
            </a:endParaRPr>
          </a:p>
        </p:txBody>
      </p:sp>
      <p:sp>
        <p:nvSpPr>
          <p:cNvPr id="10" name="テキスト ボックス 9">
            <a:extLst>
              <a:ext uri="{FF2B5EF4-FFF2-40B4-BE49-F238E27FC236}">
                <a16:creationId xmlns:a16="http://schemas.microsoft.com/office/drawing/2014/main" id="{0328060D-66E1-906B-A5AC-5D5F70887E29}"/>
              </a:ext>
            </a:extLst>
          </p:cNvPr>
          <p:cNvSpPr txBox="1"/>
          <p:nvPr/>
        </p:nvSpPr>
        <p:spPr>
          <a:xfrm>
            <a:off x="4995670" y="3961608"/>
            <a:ext cx="2398347" cy="392415"/>
          </a:xfrm>
          <a:prstGeom prst="rect">
            <a:avLst/>
          </a:prstGeom>
          <a:noFill/>
        </p:spPr>
        <p:txBody>
          <a:bodyPr wrap="square" rtlCol="0">
            <a:spAutoFit/>
          </a:bodyPr>
          <a:lstStyle/>
          <a:p>
            <a:r>
              <a:rPr lang="ja-JP" altLang="en-US" sz="975" dirty="0">
                <a:solidFill>
                  <a:schemeClr val="accent1"/>
                </a:solidFill>
                <a:latin typeface="メイリオ" panose="020B0604030504040204" pitchFamily="50" charset="-128"/>
                <a:ea typeface="メイリオ" panose="020B0604030504040204" pitchFamily="50" charset="-128"/>
              </a:rPr>
              <a:t>本商品における</a:t>
            </a:r>
            <a:r>
              <a:rPr lang="en-US" altLang="ja-JP" sz="975" dirty="0">
                <a:solidFill>
                  <a:schemeClr val="accent1"/>
                </a:solidFill>
                <a:latin typeface="メイリオ" panose="020B0604030504040204" pitchFamily="50" charset="-128"/>
                <a:ea typeface="メイリオ" panose="020B0604030504040204" pitchFamily="50" charset="-128"/>
              </a:rPr>
              <a:t>GSTC-Ⅰ</a:t>
            </a:r>
            <a:r>
              <a:rPr lang="ja-JP" altLang="en-US" sz="975" dirty="0">
                <a:solidFill>
                  <a:schemeClr val="accent1"/>
                </a:solidFill>
                <a:latin typeface="メイリオ" panose="020B0604030504040204" pitchFamily="50" charset="-128"/>
                <a:ea typeface="メイリオ" panose="020B0604030504040204" pitchFamily="50" charset="-128"/>
              </a:rPr>
              <a:t>の基準を踏まえた部分を記載。</a:t>
            </a:r>
          </a:p>
        </p:txBody>
      </p:sp>
    </p:spTree>
    <p:extLst>
      <p:ext uri="{BB962C8B-B14F-4D97-AF65-F5344CB8AC3E}">
        <p14:creationId xmlns:p14="http://schemas.microsoft.com/office/powerpoint/2010/main" val="14168324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393B07A4-2DA1-4F95-909E-681EB1472045}"/>
              </a:ext>
            </a:extLst>
          </p:cNvPr>
          <p:cNvSpPr/>
          <p:nvPr/>
        </p:nvSpPr>
        <p:spPr>
          <a:xfrm>
            <a:off x="-3870" y="5148"/>
            <a:ext cx="9906000" cy="430711"/>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latin typeface="メイリオ" panose="020B0604030504040204" pitchFamily="50" charset="-128"/>
              <a:ea typeface="メイリオ" panose="020B0604030504040204" pitchFamily="50" charset="-128"/>
            </a:endParaRPr>
          </a:p>
        </p:txBody>
      </p:sp>
      <p:sp>
        <p:nvSpPr>
          <p:cNvPr id="5" name="テキスト ボックス 4">
            <a:extLst>
              <a:ext uri="{FF2B5EF4-FFF2-40B4-BE49-F238E27FC236}">
                <a16:creationId xmlns:a16="http://schemas.microsoft.com/office/drawing/2014/main" id="{D12B647E-C920-4063-B1EB-7A70802D2EB6}"/>
              </a:ext>
            </a:extLst>
          </p:cNvPr>
          <p:cNvSpPr txBox="1"/>
          <p:nvPr/>
        </p:nvSpPr>
        <p:spPr>
          <a:xfrm>
            <a:off x="24042" y="61775"/>
            <a:ext cx="6934200" cy="317459"/>
          </a:xfrm>
          <a:prstGeom prst="rect">
            <a:avLst/>
          </a:prstGeom>
          <a:noFill/>
        </p:spPr>
        <p:txBody>
          <a:bodyPr wrap="square" rtlCol="0">
            <a:spAutoFit/>
          </a:bodyPr>
          <a:lstStyle/>
          <a:p>
            <a:r>
              <a:rPr lang="en-US" altLang="ja-JP" sz="1463" b="1" dirty="0">
                <a:latin typeface="メイリオ" panose="020B0604030504040204" pitchFamily="50" charset="-128"/>
                <a:ea typeface="メイリオ" panose="020B0604030504040204" pitchFamily="50" charset="-128"/>
              </a:rPr>
              <a:t>【</a:t>
            </a:r>
            <a:r>
              <a:rPr lang="ja-JP" altLang="en-US" sz="1463" b="1" dirty="0">
                <a:latin typeface="メイリオ" panose="020B0604030504040204" pitchFamily="50" charset="-128"/>
                <a:ea typeface="メイリオ" panose="020B0604030504040204" pitchFamily="50" charset="-128"/>
              </a:rPr>
              <a:t>事業者名●●●</a:t>
            </a:r>
            <a:r>
              <a:rPr lang="en-US" altLang="ja-JP" sz="1463" b="1" dirty="0">
                <a:latin typeface="メイリオ" panose="020B0604030504040204" pitchFamily="50" charset="-128"/>
                <a:ea typeface="メイリオ" panose="020B0604030504040204" pitchFamily="50" charset="-128"/>
              </a:rPr>
              <a:t>】</a:t>
            </a:r>
            <a:r>
              <a:rPr lang="ja-JP" altLang="en-US" sz="1463" b="1" dirty="0">
                <a:latin typeface="メイリオ" panose="020B0604030504040204" pitchFamily="50" charset="-128"/>
                <a:ea typeface="メイリオ" panose="020B0604030504040204" pitchFamily="50" charset="-128"/>
              </a:rPr>
              <a:t>他事業の活用状況・申請者情報</a:t>
            </a:r>
          </a:p>
        </p:txBody>
      </p:sp>
      <p:sp>
        <p:nvSpPr>
          <p:cNvPr id="31" name="正方形/長方形 30">
            <a:extLst>
              <a:ext uri="{FF2B5EF4-FFF2-40B4-BE49-F238E27FC236}">
                <a16:creationId xmlns:a16="http://schemas.microsoft.com/office/drawing/2014/main" id="{63142240-2C82-4233-B1AD-AAD4945B06DA}"/>
              </a:ext>
            </a:extLst>
          </p:cNvPr>
          <p:cNvSpPr/>
          <p:nvPr/>
        </p:nvSpPr>
        <p:spPr>
          <a:xfrm>
            <a:off x="104477" y="521115"/>
            <a:ext cx="9697045" cy="405221"/>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38" dirty="0">
                <a:latin typeface="メイリオ" panose="020B0604030504040204" pitchFamily="50" charset="-128"/>
                <a:ea typeface="メイリオ" panose="020B0604030504040204" pitchFamily="50" charset="-128"/>
              </a:rPr>
              <a:t>補助事業・助成事業活用の有無</a:t>
            </a:r>
            <a:endParaRPr lang="en-US" altLang="ja-JP" sz="1138" dirty="0">
              <a:latin typeface="メイリオ" panose="020B0604030504040204" pitchFamily="50" charset="-128"/>
              <a:ea typeface="メイリオ" panose="020B0604030504040204" pitchFamily="50" charset="-128"/>
            </a:endParaRPr>
          </a:p>
        </p:txBody>
      </p:sp>
      <p:grpSp>
        <p:nvGrpSpPr>
          <p:cNvPr id="2" name="グループ化 1">
            <a:extLst>
              <a:ext uri="{FF2B5EF4-FFF2-40B4-BE49-F238E27FC236}">
                <a16:creationId xmlns:a16="http://schemas.microsoft.com/office/drawing/2014/main" id="{F81CDF22-E8C2-C7D6-780D-1EE97C4B7D25}"/>
              </a:ext>
            </a:extLst>
          </p:cNvPr>
          <p:cNvGrpSpPr/>
          <p:nvPr/>
        </p:nvGrpSpPr>
        <p:grpSpPr>
          <a:xfrm>
            <a:off x="24042" y="6622001"/>
            <a:ext cx="7593243" cy="230851"/>
            <a:chOff x="46434" y="5988549"/>
            <a:chExt cx="7593243" cy="230851"/>
          </a:xfrm>
        </p:grpSpPr>
        <p:sp>
          <p:nvSpPr>
            <p:cNvPr id="6" name="テキスト ボックス 5">
              <a:extLst>
                <a:ext uri="{FF2B5EF4-FFF2-40B4-BE49-F238E27FC236}">
                  <a16:creationId xmlns:a16="http://schemas.microsoft.com/office/drawing/2014/main" id="{D07C41C7-2373-24EE-E8EA-3A95A22DE448}"/>
                </a:ext>
              </a:extLst>
            </p:cNvPr>
            <p:cNvSpPr txBox="1"/>
            <p:nvPr/>
          </p:nvSpPr>
          <p:spPr>
            <a:xfrm>
              <a:off x="46434" y="5988549"/>
              <a:ext cx="4039791" cy="223587"/>
            </a:xfrm>
            <a:prstGeom prst="rect">
              <a:avLst/>
            </a:prstGeom>
            <a:noFill/>
          </p:spPr>
          <p:txBody>
            <a:bodyPr wrap="square" rtlCol="0">
              <a:spAutoFit/>
            </a:bodyPr>
            <a:lstStyle/>
            <a:p>
              <a:r>
                <a:rPr lang="en-US" altLang="ja-JP" sz="853" dirty="0">
                  <a:solidFill>
                    <a:srgbClr val="FF0000"/>
                  </a:solidFill>
                  <a:latin typeface="メイリオ" panose="020B0604030504040204" pitchFamily="50" charset="-128"/>
                  <a:ea typeface="メイリオ" panose="020B0604030504040204" pitchFamily="50" charset="-128"/>
                </a:rPr>
                <a:t>※</a:t>
              </a:r>
              <a:r>
                <a:rPr lang="ja-JP" altLang="en-US" sz="853" dirty="0">
                  <a:solidFill>
                    <a:srgbClr val="FF0000"/>
                  </a:solidFill>
                  <a:latin typeface="メイリオ" panose="020B0604030504040204" pitchFamily="50" charset="-128"/>
                  <a:ea typeface="メイリオ" panose="020B0604030504040204" pitchFamily="50" charset="-128"/>
                </a:rPr>
                <a:t>記入時に枠内の文章（</a:t>
              </a:r>
              <a:r>
                <a:rPr lang="ja-JP" altLang="en-US" sz="853" dirty="0">
                  <a:solidFill>
                    <a:schemeClr val="accent1"/>
                  </a:solidFill>
                  <a:latin typeface="メイリオ" panose="020B0604030504040204" pitchFamily="50" charset="-128"/>
                  <a:ea typeface="メイリオ" panose="020B0604030504040204" pitchFamily="50" charset="-128"/>
                </a:rPr>
                <a:t>青色の補足</a:t>
              </a:r>
              <a:r>
                <a:rPr lang="ja-JP" altLang="en-US" sz="853" dirty="0">
                  <a:solidFill>
                    <a:srgbClr val="FF0000"/>
                  </a:solidFill>
                  <a:latin typeface="メイリオ" panose="020B0604030504040204" pitchFamily="50" charset="-128"/>
                  <a:ea typeface="メイリオ" panose="020B0604030504040204" pitchFamily="50" charset="-128"/>
                </a:rPr>
                <a:t>）は削除いただいてかまいません。</a:t>
              </a:r>
              <a:endParaRPr lang="en-US" altLang="ja-JP" sz="853" dirty="0">
                <a:solidFill>
                  <a:schemeClr val="accent1"/>
                </a:solidFill>
                <a:latin typeface="メイリオ" panose="020B0604030504040204" pitchFamily="50" charset="-128"/>
                <a:ea typeface="メイリオ" panose="020B0604030504040204" pitchFamily="50" charset="-128"/>
              </a:endParaRPr>
            </a:p>
          </p:txBody>
        </p:sp>
        <p:sp>
          <p:nvSpPr>
            <p:cNvPr id="7" name="テキスト ボックス 6">
              <a:extLst>
                <a:ext uri="{FF2B5EF4-FFF2-40B4-BE49-F238E27FC236}">
                  <a16:creationId xmlns:a16="http://schemas.microsoft.com/office/drawing/2014/main" id="{1028AF54-A2AE-233B-4930-2B72444B73BA}"/>
                </a:ext>
              </a:extLst>
            </p:cNvPr>
            <p:cNvSpPr txBox="1"/>
            <p:nvPr/>
          </p:nvSpPr>
          <p:spPr>
            <a:xfrm>
              <a:off x="3599886" y="5995813"/>
              <a:ext cx="4039791" cy="223587"/>
            </a:xfrm>
            <a:prstGeom prst="rect">
              <a:avLst/>
            </a:prstGeom>
            <a:noFill/>
          </p:spPr>
          <p:txBody>
            <a:bodyPr wrap="square" rtlCol="0">
              <a:spAutoFit/>
            </a:bodyPr>
            <a:lstStyle/>
            <a:p>
              <a:r>
                <a:rPr lang="en-US" altLang="ja-JP" sz="853" dirty="0">
                  <a:solidFill>
                    <a:srgbClr val="FF0000"/>
                  </a:solidFill>
                  <a:latin typeface="メイリオ" panose="020B0604030504040204" pitchFamily="50" charset="-128"/>
                  <a:ea typeface="メイリオ" panose="020B0604030504040204" pitchFamily="50" charset="-128"/>
                </a:rPr>
                <a:t>※</a:t>
              </a:r>
              <a:r>
                <a:rPr lang="ja-JP" altLang="en-US" sz="853" dirty="0">
                  <a:solidFill>
                    <a:srgbClr val="FF0000"/>
                  </a:solidFill>
                  <a:latin typeface="メイリオ" panose="020B0604030504040204" pitchFamily="50" charset="-128"/>
                  <a:ea typeface="メイリオ" panose="020B0604030504040204" pitchFamily="50" charset="-128"/>
                </a:rPr>
                <a:t>記入量に合わせて、適宜記入枠を調整いただいて構いません。</a:t>
              </a:r>
              <a:endParaRPr lang="en-US" altLang="ja-JP" sz="853" dirty="0">
                <a:solidFill>
                  <a:schemeClr val="accent1"/>
                </a:solidFill>
                <a:latin typeface="メイリオ" panose="020B0604030504040204" pitchFamily="50" charset="-128"/>
                <a:ea typeface="メイリオ" panose="020B0604030504040204" pitchFamily="50" charset="-128"/>
              </a:endParaRPr>
            </a:p>
          </p:txBody>
        </p:sp>
      </p:grpSp>
      <p:sp>
        <p:nvSpPr>
          <p:cNvPr id="8" name="正方形/長方形 7">
            <a:extLst>
              <a:ext uri="{FF2B5EF4-FFF2-40B4-BE49-F238E27FC236}">
                <a16:creationId xmlns:a16="http://schemas.microsoft.com/office/drawing/2014/main" id="{D11F7841-DF51-ACE0-4319-296859E69A01}"/>
              </a:ext>
            </a:extLst>
          </p:cNvPr>
          <p:cNvSpPr/>
          <p:nvPr/>
        </p:nvSpPr>
        <p:spPr>
          <a:xfrm>
            <a:off x="1525583" y="4237249"/>
            <a:ext cx="8249269" cy="40162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latin typeface="メイリオ" panose="020B0604030504040204" pitchFamily="50" charset="-128"/>
              <a:ea typeface="メイリオ" panose="020B0604030504040204" pitchFamily="50" charset="-128"/>
            </a:endParaRPr>
          </a:p>
        </p:txBody>
      </p:sp>
      <p:sp>
        <p:nvSpPr>
          <p:cNvPr id="10" name="テキスト ボックス 9">
            <a:extLst>
              <a:ext uri="{FF2B5EF4-FFF2-40B4-BE49-F238E27FC236}">
                <a16:creationId xmlns:a16="http://schemas.microsoft.com/office/drawing/2014/main" id="{2330FE52-645E-1D6B-CE50-426BE17B1993}"/>
              </a:ext>
            </a:extLst>
          </p:cNvPr>
          <p:cNvSpPr txBox="1"/>
          <p:nvPr/>
        </p:nvSpPr>
        <p:spPr>
          <a:xfrm>
            <a:off x="8823872" y="38915"/>
            <a:ext cx="1106170" cy="317459"/>
          </a:xfrm>
          <a:prstGeom prst="rect">
            <a:avLst/>
          </a:prstGeom>
          <a:noFill/>
        </p:spPr>
        <p:txBody>
          <a:bodyPr wrap="square" rtlCol="0">
            <a:spAutoFit/>
          </a:bodyPr>
          <a:lstStyle/>
          <a:p>
            <a:pPr algn="r"/>
            <a:r>
              <a:rPr lang="en-US" altLang="ja-JP" sz="1463" b="1" dirty="0">
                <a:latin typeface="メイリオ" panose="020B0604030504040204" pitchFamily="50" charset="-128"/>
                <a:ea typeface="メイリオ" panose="020B0604030504040204" pitchFamily="50" charset="-128"/>
              </a:rPr>
              <a:t>【</a:t>
            </a:r>
            <a:r>
              <a:rPr lang="ja-JP" altLang="en-US" sz="1463" b="1" dirty="0">
                <a:latin typeface="メイリオ" panose="020B0604030504040204" pitchFamily="50" charset="-128"/>
                <a:ea typeface="メイリオ" panose="020B0604030504040204" pitchFamily="50" charset="-128"/>
              </a:rPr>
              <a:t>様式</a:t>
            </a:r>
            <a:r>
              <a:rPr lang="en-US" altLang="ja-JP" sz="1463" b="1" dirty="0">
                <a:latin typeface="メイリオ" panose="020B0604030504040204" pitchFamily="50" charset="-128"/>
                <a:ea typeface="メイリオ" panose="020B0604030504040204" pitchFamily="50" charset="-128"/>
              </a:rPr>
              <a:t>】</a:t>
            </a:r>
          </a:p>
        </p:txBody>
      </p:sp>
      <p:sp>
        <p:nvSpPr>
          <p:cNvPr id="11" name="正方形/長方形 10">
            <a:extLst>
              <a:ext uri="{FF2B5EF4-FFF2-40B4-BE49-F238E27FC236}">
                <a16:creationId xmlns:a16="http://schemas.microsoft.com/office/drawing/2014/main" id="{EBCCD25D-660C-48AA-D155-4BBEC987D09F}"/>
              </a:ext>
            </a:extLst>
          </p:cNvPr>
          <p:cNvSpPr/>
          <p:nvPr/>
        </p:nvSpPr>
        <p:spPr>
          <a:xfrm>
            <a:off x="116327" y="926336"/>
            <a:ext cx="9697045" cy="264776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056" dirty="0">
              <a:solidFill>
                <a:schemeClr val="tx1"/>
              </a:solidFill>
              <a:latin typeface="メイリオ" panose="020B0604030504040204" pitchFamily="50" charset="-128"/>
              <a:ea typeface="メイリオ" panose="020B0604030504040204" pitchFamily="50" charset="-128"/>
            </a:endParaRPr>
          </a:p>
        </p:txBody>
      </p:sp>
      <p:sp>
        <p:nvSpPr>
          <p:cNvPr id="13" name="正方形/長方形 12">
            <a:extLst>
              <a:ext uri="{FF2B5EF4-FFF2-40B4-BE49-F238E27FC236}">
                <a16:creationId xmlns:a16="http://schemas.microsoft.com/office/drawing/2014/main" id="{6F790D30-007F-3CF2-9D18-2AC4137EAAFC}"/>
              </a:ext>
            </a:extLst>
          </p:cNvPr>
          <p:cNvSpPr/>
          <p:nvPr/>
        </p:nvSpPr>
        <p:spPr>
          <a:xfrm>
            <a:off x="131148" y="4226393"/>
            <a:ext cx="1401968" cy="405221"/>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38" dirty="0">
                <a:latin typeface="メイリオ" panose="020B0604030504040204" pitchFamily="50" charset="-128"/>
                <a:ea typeface="メイリオ" panose="020B0604030504040204" pitchFamily="50" charset="-128"/>
              </a:rPr>
              <a:t>申請企業・団体名</a:t>
            </a:r>
            <a:endParaRPr lang="en-US" altLang="ja-JP" sz="1138" dirty="0">
              <a:latin typeface="メイリオ" panose="020B0604030504040204" pitchFamily="50" charset="-128"/>
              <a:ea typeface="メイリオ" panose="020B0604030504040204" pitchFamily="50" charset="-128"/>
            </a:endParaRPr>
          </a:p>
        </p:txBody>
      </p:sp>
      <p:sp>
        <p:nvSpPr>
          <p:cNvPr id="15" name="正方形/長方形 14">
            <a:extLst>
              <a:ext uri="{FF2B5EF4-FFF2-40B4-BE49-F238E27FC236}">
                <a16:creationId xmlns:a16="http://schemas.microsoft.com/office/drawing/2014/main" id="{8E9129C6-DE99-6E5F-C0B2-553944489DA9}"/>
              </a:ext>
            </a:extLst>
          </p:cNvPr>
          <p:cNvSpPr/>
          <p:nvPr/>
        </p:nvSpPr>
        <p:spPr>
          <a:xfrm>
            <a:off x="1533116" y="4723282"/>
            <a:ext cx="3350559" cy="39205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latin typeface="メイリオ" panose="020B0604030504040204" pitchFamily="50" charset="-128"/>
              <a:ea typeface="メイリオ" panose="020B0604030504040204" pitchFamily="50" charset="-128"/>
            </a:endParaRPr>
          </a:p>
        </p:txBody>
      </p:sp>
      <p:sp>
        <p:nvSpPr>
          <p:cNvPr id="16" name="正方形/長方形 15">
            <a:extLst>
              <a:ext uri="{FF2B5EF4-FFF2-40B4-BE49-F238E27FC236}">
                <a16:creationId xmlns:a16="http://schemas.microsoft.com/office/drawing/2014/main" id="{9FBACA8F-BDC0-DCF2-E9E6-0C0669527FB9}"/>
              </a:ext>
            </a:extLst>
          </p:cNvPr>
          <p:cNvSpPr/>
          <p:nvPr/>
        </p:nvSpPr>
        <p:spPr>
          <a:xfrm>
            <a:off x="131148" y="4719144"/>
            <a:ext cx="1390567" cy="39205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38" dirty="0">
                <a:latin typeface="メイリオ" panose="020B0604030504040204" pitchFamily="50" charset="-128"/>
                <a:ea typeface="メイリオ" panose="020B0604030504040204" pitchFamily="50" charset="-128"/>
              </a:rPr>
              <a:t>申請担当者部署名</a:t>
            </a:r>
            <a:endParaRPr lang="en-US" altLang="ja-JP" sz="1138" dirty="0">
              <a:latin typeface="メイリオ" panose="020B0604030504040204" pitchFamily="50" charset="-128"/>
              <a:ea typeface="メイリオ" panose="020B0604030504040204" pitchFamily="50" charset="-128"/>
            </a:endParaRPr>
          </a:p>
        </p:txBody>
      </p:sp>
      <p:sp>
        <p:nvSpPr>
          <p:cNvPr id="18" name="正方形/長方形 17">
            <a:extLst>
              <a:ext uri="{FF2B5EF4-FFF2-40B4-BE49-F238E27FC236}">
                <a16:creationId xmlns:a16="http://schemas.microsoft.com/office/drawing/2014/main" id="{9DF8FBDE-4360-DB73-AC1A-5778654A6189}"/>
              </a:ext>
            </a:extLst>
          </p:cNvPr>
          <p:cNvSpPr/>
          <p:nvPr/>
        </p:nvSpPr>
        <p:spPr>
          <a:xfrm>
            <a:off x="6370234" y="4713710"/>
            <a:ext cx="3404618" cy="40162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latin typeface="メイリオ" panose="020B0604030504040204" pitchFamily="50" charset="-128"/>
              <a:ea typeface="メイリオ" panose="020B0604030504040204" pitchFamily="50" charset="-128"/>
            </a:endParaRPr>
          </a:p>
        </p:txBody>
      </p:sp>
      <p:sp>
        <p:nvSpPr>
          <p:cNvPr id="19" name="正方形/長方形 18">
            <a:extLst>
              <a:ext uri="{FF2B5EF4-FFF2-40B4-BE49-F238E27FC236}">
                <a16:creationId xmlns:a16="http://schemas.microsoft.com/office/drawing/2014/main" id="{67CD274C-1019-A142-188D-FB58926519E7}"/>
              </a:ext>
            </a:extLst>
          </p:cNvPr>
          <p:cNvSpPr/>
          <p:nvPr/>
        </p:nvSpPr>
        <p:spPr>
          <a:xfrm>
            <a:off x="4922460" y="4713716"/>
            <a:ext cx="1443907" cy="405221"/>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38" dirty="0">
                <a:latin typeface="メイリオ" panose="020B0604030504040204" pitchFamily="50" charset="-128"/>
                <a:ea typeface="メイリオ" panose="020B0604030504040204" pitchFamily="50" charset="-128"/>
              </a:rPr>
              <a:t>申請担当者名</a:t>
            </a:r>
            <a:endParaRPr lang="en-US" altLang="ja-JP" sz="1138" dirty="0">
              <a:latin typeface="メイリオ" panose="020B0604030504040204" pitchFamily="50" charset="-128"/>
              <a:ea typeface="メイリオ" panose="020B0604030504040204" pitchFamily="50" charset="-128"/>
            </a:endParaRPr>
          </a:p>
        </p:txBody>
      </p:sp>
      <p:sp>
        <p:nvSpPr>
          <p:cNvPr id="20" name="正方形/長方形 19">
            <a:extLst>
              <a:ext uri="{FF2B5EF4-FFF2-40B4-BE49-F238E27FC236}">
                <a16:creationId xmlns:a16="http://schemas.microsoft.com/office/drawing/2014/main" id="{24DBEAA0-00DB-D8CE-6639-4CC406E51AB8}"/>
              </a:ext>
            </a:extLst>
          </p:cNvPr>
          <p:cNvSpPr/>
          <p:nvPr/>
        </p:nvSpPr>
        <p:spPr>
          <a:xfrm>
            <a:off x="1521715" y="5192180"/>
            <a:ext cx="1332797" cy="38792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latin typeface="メイリオ" panose="020B0604030504040204" pitchFamily="50" charset="-128"/>
              <a:ea typeface="メイリオ" panose="020B0604030504040204" pitchFamily="50" charset="-128"/>
            </a:endParaRPr>
          </a:p>
        </p:txBody>
      </p:sp>
      <p:sp>
        <p:nvSpPr>
          <p:cNvPr id="21" name="正方形/長方形 20">
            <a:extLst>
              <a:ext uri="{FF2B5EF4-FFF2-40B4-BE49-F238E27FC236}">
                <a16:creationId xmlns:a16="http://schemas.microsoft.com/office/drawing/2014/main" id="{FBBD303B-BFE2-6114-6E28-D3D2561B775B}"/>
              </a:ext>
            </a:extLst>
          </p:cNvPr>
          <p:cNvSpPr/>
          <p:nvPr/>
        </p:nvSpPr>
        <p:spPr>
          <a:xfrm>
            <a:off x="104477" y="5188042"/>
            <a:ext cx="1405837" cy="39205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38" dirty="0">
                <a:latin typeface="メイリオ" panose="020B0604030504040204" pitchFamily="50" charset="-128"/>
                <a:ea typeface="メイリオ" panose="020B0604030504040204" pitchFamily="50" charset="-128"/>
              </a:rPr>
              <a:t>郵便番号</a:t>
            </a:r>
            <a:endParaRPr lang="en-US" altLang="ja-JP" sz="1138" dirty="0">
              <a:latin typeface="メイリオ" panose="020B0604030504040204" pitchFamily="50" charset="-128"/>
              <a:ea typeface="メイリオ" panose="020B0604030504040204" pitchFamily="50" charset="-128"/>
            </a:endParaRPr>
          </a:p>
        </p:txBody>
      </p:sp>
      <p:sp>
        <p:nvSpPr>
          <p:cNvPr id="22" name="正方形/長方形 21">
            <a:extLst>
              <a:ext uri="{FF2B5EF4-FFF2-40B4-BE49-F238E27FC236}">
                <a16:creationId xmlns:a16="http://schemas.microsoft.com/office/drawing/2014/main" id="{7F81150D-2AC5-1283-7EE8-59D4EECE92F4}"/>
              </a:ext>
            </a:extLst>
          </p:cNvPr>
          <p:cNvSpPr/>
          <p:nvPr/>
        </p:nvSpPr>
        <p:spPr>
          <a:xfrm>
            <a:off x="4365497" y="5182608"/>
            <a:ext cx="5397954" cy="40162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latin typeface="メイリオ" panose="020B0604030504040204" pitchFamily="50" charset="-128"/>
              <a:ea typeface="メイリオ" panose="020B0604030504040204" pitchFamily="50" charset="-128"/>
            </a:endParaRPr>
          </a:p>
        </p:txBody>
      </p:sp>
      <p:sp>
        <p:nvSpPr>
          <p:cNvPr id="23" name="正方形/長方形 22">
            <a:extLst>
              <a:ext uri="{FF2B5EF4-FFF2-40B4-BE49-F238E27FC236}">
                <a16:creationId xmlns:a16="http://schemas.microsoft.com/office/drawing/2014/main" id="{C241BDBC-E317-1765-8C16-8988CC936CD0}"/>
              </a:ext>
            </a:extLst>
          </p:cNvPr>
          <p:cNvSpPr/>
          <p:nvPr/>
        </p:nvSpPr>
        <p:spPr>
          <a:xfrm>
            <a:off x="2921590" y="5182608"/>
            <a:ext cx="1443907" cy="405221"/>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38" dirty="0">
                <a:latin typeface="メイリオ" panose="020B0604030504040204" pitchFamily="50" charset="-128"/>
                <a:ea typeface="メイリオ" panose="020B0604030504040204" pitchFamily="50" charset="-128"/>
              </a:rPr>
              <a:t>住所</a:t>
            </a:r>
            <a:endParaRPr lang="en-US" altLang="ja-JP" sz="1138" dirty="0">
              <a:latin typeface="メイリオ" panose="020B0604030504040204" pitchFamily="50" charset="-128"/>
              <a:ea typeface="メイリオ" panose="020B0604030504040204" pitchFamily="50" charset="-128"/>
            </a:endParaRPr>
          </a:p>
        </p:txBody>
      </p:sp>
      <p:sp>
        <p:nvSpPr>
          <p:cNvPr id="24" name="正方形/長方形 23">
            <a:extLst>
              <a:ext uri="{FF2B5EF4-FFF2-40B4-BE49-F238E27FC236}">
                <a16:creationId xmlns:a16="http://schemas.microsoft.com/office/drawing/2014/main" id="{33E35321-5495-429C-1064-04AA35890ED0}"/>
              </a:ext>
            </a:extLst>
          </p:cNvPr>
          <p:cNvSpPr/>
          <p:nvPr/>
        </p:nvSpPr>
        <p:spPr>
          <a:xfrm>
            <a:off x="1521715" y="5675906"/>
            <a:ext cx="8241736" cy="38792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latin typeface="メイリオ" panose="020B0604030504040204" pitchFamily="50" charset="-128"/>
              <a:ea typeface="メイリオ" panose="020B0604030504040204" pitchFamily="50" charset="-128"/>
            </a:endParaRPr>
          </a:p>
        </p:txBody>
      </p:sp>
      <p:sp>
        <p:nvSpPr>
          <p:cNvPr id="25" name="正方形/長方形 24">
            <a:extLst>
              <a:ext uri="{FF2B5EF4-FFF2-40B4-BE49-F238E27FC236}">
                <a16:creationId xmlns:a16="http://schemas.microsoft.com/office/drawing/2014/main" id="{276DB261-DBB3-58EB-E485-8738B1F3A6C4}"/>
              </a:ext>
            </a:extLst>
          </p:cNvPr>
          <p:cNvSpPr/>
          <p:nvPr/>
        </p:nvSpPr>
        <p:spPr>
          <a:xfrm>
            <a:off x="104477" y="5671768"/>
            <a:ext cx="1405837" cy="39205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38" dirty="0">
                <a:latin typeface="メイリオ" panose="020B0604030504040204" pitchFamily="50" charset="-128"/>
                <a:ea typeface="メイリオ" panose="020B0604030504040204" pitchFamily="50" charset="-128"/>
              </a:rPr>
              <a:t>電話番号</a:t>
            </a:r>
            <a:endParaRPr lang="en-US" altLang="ja-JP" sz="1138" dirty="0">
              <a:latin typeface="メイリオ" panose="020B0604030504040204" pitchFamily="50" charset="-128"/>
              <a:ea typeface="メイリオ" panose="020B0604030504040204" pitchFamily="50" charset="-128"/>
            </a:endParaRPr>
          </a:p>
        </p:txBody>
      </p:sp>
      <p:sp>
        <p:nvSpPr>
          <p:cNvPr id="26" name="正方形/長方形 25">
            <a:extLst>
              <a:ext uri="{FF2B5EF4-FFF2-40B4-BE49-F238E27FC236}">
                <a16:creationId xmlns:a16="http://schemas.microsoft.com/office/drawing/2014/main" id="{8A28A39F-E573-D560-EA9F-4571F56F5619}"/>
              </a:ext>
            </a:extLst>
          </p:cNvPr>
          <p:cNvSpPr/>
          <p:nvPr/>
        </p:nvSpPr>
        <p:spPr>
          <a:xfrm>
            <a:off x="1533116" y="6145235"/>
            <a:ext cx="8241736" cy="38792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latin typeface="メイリオ" panose="020B0604030504040204" pitchFamily="50" charset="-128"/>
              <a:ea typeface="メイリオ" panose="020B0604030504040204" pitchFamily="50" charset="-128"/>
            </a:endParaRPr>
          </a:p>
        </p:txBody>
      </p:sp>
      <p:sp>
        <p:nvSpPr>
          <p:cNvPr id="27" name="正方形/長方形 26">
            <a:extLst>
              <a:ext uri="{FF2B5EF4-FFF2-40B4-BE49-F238E27FC236}">
                <a16:creationId xmlns:a16="http://schemas.microsoft.com/office/drawing/2014/main" id="{F18671B2-8842-6BFB-81F9-234C7C61EEA1}"/>
              </a:ext>
            </a:extLst>
          </p:cNvPr>
          <p:cNvSpPr/>
          <p:nvPr/>
        </p:nvSpPr>
        <p:spPr>
          <a:xfrm>
            <a:off x="115878" y="6141097"/>
            <a:ext cx="1405837" cy="39205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38" dirty="0">
                <a:latin typeface="メイリオ" panose="020B0604030504040204" pitchFamily="50" charset="-128"/>
                <a:ea typeface="メイリオ" panose="020B0604030504040204" pitchFamily="50" charset="-128"/>
              </a:rPr>
              <a:t>メールアドレス</a:t>
            </a:r>
            <a:endParaRPr lang="en-US" altLang="ja-JP" sz="1138" dirty="0">
              <a:latin typeface="メイリオ" panose="020B0604030504040204" pitchFamily="50" charset="-128"/>
              <a:ea typeface="メイリオ" panose="020B0604030504040204" pitchFamily="50" charset="-128"/>
            </a:endParaRPr>
          </a:p>
        </p:txBody>
      </p:sp>
      <p:sp>
        <p:nvSpPr>
          <p:cNvPr id="32" name="正方形/長方形 31">
            <a:extLst>
              <a:ext uri="{FF2B5EF4-FFF2-40B4-BE49-F238E27FC236}">
                <a16:creationId xmlns:a16="http://schemas.microsoft.com/office/drawing/2014/main" id="{3239B9FB-2944-E23B-DB7D-3127135E2F00}"/>
              </a:ext>
            </a:extLst>
          </p:cNvPr>
          <p:cNvSpPr/>
          <p:nvPr/>
        </p:nvSpPr>
        <p:spPr>
          <a:xfrm>
            <a:off x="66407" y="3821172"/>
            <a:ext cx="1443907" cy="4052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latin typeface="メイリオ" panose="020B0604030504040204" pitchFamily="50" charset="-128"/>
                <a:ea typeface="メイリオ" panose="020B0604030504040204" pitchFamily="50" charset="-128"/>
              </a:rPr>
              <a:t>■申請者情報</a:t>
            </a:r>
            <a:endParaRPr lang="en-US" altLang="ja-JP" sz="1600" dirty="0">
              <a:solidFill>
                <a:schemeClr val="tx1"/>
              </a:solidFill>
              <a:latin typeface="メイリオ" panose="020B0604030504040204" pitchFamily="50" charset="-128"/>
              <a:ea typeface="メイリオ" panose="020B0604030504040204" pitchFamily="50" charset="-128"/>
            </a:endParaRPr>
          </a:p>
        </p:txBody>
      </p:sp>
      <p:sp>
        <p:nvSpPr>
          <p:cNvPr id="33" name="テキスト ボックス 32">
            <a:extLst>
              <a:ext uri="{FF2B5EF4-FFF2-40B4-BE49-F238E27FC236}">
                <a16:creationId xmlns:a16="http://schemas.microsoft.com/office/drawing/2014/main" id="{8D5B4389-1768-3812-A1F7-8A3072B7706B}"/>
              </a:ext>
            </a:extLst>
          </p:cNvPr>
          <p:cNvSpPr txBox="1"/>
          <p:nvPr/>
        </p:nvSpPr>
        <p:spPr>
          <a:xfrm>
            <a:off x="41068" y="1545871"/>
            <a:ext cx="9541844" cy="525145"/>
          </a:xfrm>
          <a:prstGeom prst="rect">
            <a:avLst/>
          </a:prstGeom>
          <a:noFill/>
          <a:ln>
            <a:noFill/>
          </a:ln>
        </p:spPr>
        <p:txBody>
          <a:bodyPr wrap="square" lIns="74295" tIns="37148" rIns="74295" bIns="37148" rtlCol="0" anchor="t">
            <a:spAutoFit/>
          </a:bodyPr>
          <a:lstStyle/>
          <a:p>
            <a:r>
              <a:rPr lang="ja-JP" altLang="en-US" sz="975" dirty="0">
                <a:solidFill>
                  <a:schemeClr val="accent1"/>
                </a:solidFill>
                <a:latin typeface="メイリオ"/>
                <a:ea typeface="メイリオ"/>
              </a:rPr>
              <a:t>　観光庁または他の公的機関・民間による補助事業・助成事業の活用の有無について○を記入。</a:t>
            </a:r>
            <a:endParaRPr lang="en-US" altLang="ja-JP" sz="975" dirty="0">
              <a:solidFill>
                <a:schemeClr val="accent1"/>
              </a:solidFill>
              <a:latin typeface="メイリオ"/>
              <a:ea typeface="メイリオ"/>
            </a:endParaRPr>
          </a:p>
          <a:p>
            <a:r>
              <a:rPr lang="ja-JP" altLang="en-US" sz="975" dirty="0">
                <a:solidFill>
                  <a:schemeClr val="accent1"/>
                </a:solidFill>
                <a:latin typeface="メイリオ"/>
                <a:ea typeface="メイリオ"/>
              </a:rPr>
              <a:t>　活用した（している）場合は、以下の欄に、支援元、事業名、事業年を記入。</a:t>
            </a:r>
            <a:endParaRPr lang="en-US" altLang="ja-JP" sz="975" dirty="0">
              <a:solidFill>
                <a:schemeClr val="accent1"/>
              </a:solidFill>
              <a:latin typeface="メイリオ"/>
              <a:ea typeface="メイリオ"/>
            </a:endParaRPr>
          </a:p>
          <a:p>
            <a:r>
              <a:rPr lang="ja-JP" altLang="en-US" sz="975" b="1" dirty="0">
                <a:solidFill>
                  <a:schemeClr val="accent1"/>
                </a:solidFill>
                <a:latin typeface="メイリオ"/>
                <a:ea typeface="メイリオ"/>
              </a:rPr>
              <a:t>　</a:t>
            </a:r>
            <a:r>
              <a:rPr lang="en-US" altLang="ja-JP" sz="975" dirty="0">
                <a:solidFill>
                  <a:schemeClr val="accent1"/>
                </a:solidFill>
                <a:latin typeface="メイリオ"/>
                <a:ea typeface="メイリオ"/>
              </a:rPr>
              <a:t>※</a:t>
            </a:r>
            <a:r>
              <a:rPr lang="ja-JP" altLang="en-US" sz="975" dirty="0">
                <a:solidFill>
                  <a:schemeClr val="accent1"/>
                </a:solidFill>
                <a:latin typeface="メイリオ"/>
                <a:ea typeface="メイリオ"/>
              </a:rPr>
              <a:t>本商品の造成にあたり、複数活用した（している）場合は、全ての事業について記入。</a:t>
            </a:r>
            <a:endParaRPr lang="en-US" altLang="ja-JP" sz="975" dirty="0">
              <a:solidFill>
                <a:srgbClr val="FF0000"/>
              </a:solidFill>
              <a:latin typeface="メイリオ"/>
              <a:ea typeface="メイリオ"/>
            </a:endParaRPr>
          </a:p>
        </p:txBody>
      </p:sp>
      <p:sp>
        <p:nvSpPr>
          <p:cNvPr id="36" name="テキスト ボックス 35">
            <a:extLst>
              <a:ext uri="{FF2B5EF4-FFF2-40B4-BE49-F238E27FC236}">
                <a16:creationId xmlns:a16="http://schemas.microsoft.com/office/drawing/2014/main" id="{B703F85A-5991-DAB9-D31B-8DD96E13FD54}"/>
              </a:ext>
            </a:extLst>
          </p:cNvPr>
          <p:cNvSpPr txBox="1"/>
          <p:nvPr/>
        </p:nvSpPr>
        <p:spPr>
          <a:xfrm>
            <a:off x="131148" y="1067972"/>
            <a:ext cx="9335889" cy="290465"/>
          </a:xfrm>
          <a:prstGeom prst="rect">
            <a:avLst/>
          </a:prstGeom>
          <a:noFill/>
        </p:spPr>
        <p:txBody>
          <a:bodyPr wrap="square" lIns="74295" tIns="37148" rIns="74295" bIns="37148" rtlCol="0" anchor="t">
            <a:spAutoFit/>
          </a:bodyPr>
          <a:lstStyle/>
          <a:p>
            <a:r>
              <a:rPr lang="ja-JP" altLang="en-US" sz="1400" dirty="0">
                <a:latin typeface="メイリオ"/>
                <a:ea typeface="メイリオ"/>
              </a:rPr>
              <a:t>補助事業・助成事業活用　　 有  　・　  無　</a:t>
            </a:r>
            <a:endParaRPr lang="en-US" altLang="ja-JP" sz="1400" dirty="0">
              <a:latin typeface="メイリオ"/>
              <a:ea typeface="メイリオ"/>
            </a:endParaRPr>
          </a:p>
        </p:txBody>
      </p:sp>
    </p:spTree>
    <p:extLst>
      <p:ext uri="{BB962C8B-B14F-4D97-AF65-F5344CB8AC3E}">
        <p14:creationId xmlns:p14="http://schemas.microsoft.com/office/powerpoint/2010/main" val="38120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393B07A4-2DA1-4F95-909E-681EB1472045}"/>
              </a:ext>
            </a:extLst>
          </p:cNvPr>
          <p:cNvSpPr/>
          <p:nvPr/>
        </p:nvSpPr>
        <p:spPr>
          <a:xfrm>
            <a:off x="-3870" y="5148"/>
            <a:ext cx="9906000" cy="430711"/>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latin typeface="メイリオ" panose="020B0604030504040204" pitchFamily="50" charset="-128"/>
              <a:ea typeface="メイリオ" panose="020B0604030504040204" pitchFamily="50" charset="-128"/>
            </a:endParaRPr>
          </a:p>
        </p:txBody>
      </p:sp>
      <p:sp>
        <p:nvSpPr>
          <p:cNvPr id="5" name="テキスト ボックス 4">
            <a:extLst>
              <a:ext uri="{FF2B5EF4-FFF2-40B4-BE49-F238E27FC236}">
                <a16:creationId xmlns:a16="http://schemas.microsoft.com/office/drawing/2014/main" id="{D12B647E-C920-4063-B1EB-7A70802D2EB6}"/>
              </a:ext>
            </a:extLst>
          </p:cNvPr>
          <p:cNvSpPr txBox="1"/>
          <p:nvPr/>
        </p:nvSpPr>
        <p:spPr>
          <a:xfrm>
            <a:off x="24042" y="61775"/>
            <a:ext cx="6934200" cy="317459"/>
          </a:xfrm>
          <a:prstGeom prst="rect">
            <a:avLst/>
          </a:prstGeom>
          <a:noFill/>
        </p:spPr>
        <p:txBody>
          <a:bodyPr wrap="square" rtlCol="0">
            <a:spAutoFit/>
          </a:bodyPr>
          <a:lstStyle/>
          <a:p>
            <a:r>
              <a:rPr lang="en-US" altLang="ja-JP" sz="1463" b="1" dirty="0">
                <a:latin typeface="メイリオ" panose="020B0604030504040204" pitchFamily="50" charset="-128"/>
                <a:ea typeface="メイリオ" panose="020B0604030504040204" pitchFamily="50" charset="-128"/>
              </a:rPr>
              <a:t>【</a:t>
            </a:r>
            <a:r>
              <a:rPr lang="ja-JP" altLang="en-US" sz="1463" b="1" dirty="0">
                <a:latin typeface="メイリオ" panose="020B0604030504040204" pitchFamily="50" charset="-128"/>
                <a:ea typeface="メイリオ" panose="020B0604030504040204" pitchFamily="50" charset="-128"/>
              </a:rPr>
              <a:t>事業者名●●●</a:t>
            </a:r>
            <a:r>
              <a:rPr lang="en-US" altLang="ja-JP" sz="1463" b="1" dirty="0">
                <a:latin typeface="メイリオ" panose="020B0604030504040204" pitchFamily="50" charset="-128"/>
                <a:ea typeface="メイリオ" panose="020B0604030504040204" pitchFamily="50" charset="-128"/>
              </a:rPr>
              <a:t>】</a:t>
            </a:r>
            <a:r>
              <a:rPr lang="ja-JP" altLang="en-US" sz="1463" b="1" dirty="0">
                <a:latin typeface="メイリオ" panose="020B0604030504040204" pitchFamily="50" charset="-128"/>
                <a:ea typeface="メイリオ" panose="020B0604030504040204" pitchFamily="50" charset="-128"/>
              </a:rPr>
              <a:t>参考資料</a:t>
            </a:r>
          </a:p>
        </p:txBody>
      </p:sp>
      <p:sp>
        <p:nvSpPr>
          <p:cNvPr id="31" name="正方形/長方形 30">
            <a:extLst>
              <a:ext uri="{FF2B5EF4-FFF2-40B4-BE49-F238E27FC236}">
                <a16:creationId xmlns:a16="http://schemas.microsoft.com/office/drawing/2014/main" id="{63142240-2C82-4233-B1AD-AAD4945B06DA}"/>
              </a:ext>
            </a:extLst>
          </p:cNvPr>
          <p:cNvSpPr/>
          <p:nvPr/>
        </p:nvSpPr>
        <p:spPr>
          <a:xfrm>
            <a:off x="104477" y="501926"/>
            <a:ext cx="9697045" cy="405221"/>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38" dirty="0">
                <a:latin typeface="メイリオ" panose="020B0604030504040204" pitchFamily="50" charset="-128"/>
                <a:ea typeface="メイリオ" panose="020B0604030504040204" pitchFamily="50" charset="-128"/>
              </a:rPr>
              <a:t>参考資料</a:t>
            </a:r>
            <a:endParaRPr lang="en-US" altLang="ja-JP" sz="1138" dirty="0">
              <a:latin typeface="メイリオ" panose="020B0604030504040204" pitchFamily="50" charset="-128"/>
              <a:ea typeface="メイリオ" panose="020B0604030504040204" pitchFamily="50" charset="-128"/>
            </a:endParaRPr>
          </a:p>
        </p:txBody>
      </p:sp>
      <p:sp>
        <p:nvSpPr>
          <p:cNvPr id="34" name="正方形/長方形 33">
            <a:extLst>
              <a:ext uri="{FF2B5EF4-FFF2-40B4-BE49-F238E27FC236}">
                <a16:creationId xmlns:a16="http://schemas.microsoft.com/office/drawing/2014/main" id="{CA596C42-D48E-4BF3-A81F-D91C40C013F3}"/>
              </a:ext>
            </a:extLst>
          </p:cNvPr>
          <p:cNvSpPr/>
          <p:nvPr/>
        </p:nvSpPr>
        <p:spPr>
          <a:xfrm>
            <a:off x="100608" y="914411"/>
            <a:ext cx="9697045" cy="57003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056" dirty="0">
              <a:solidFill>
                <a:schemeClr val="tx1"/>
              </a:solidFill>
              <a:latin typeface="メイリオ" panose="020B0604030504040204" pitchFamily="50" charset="-128"/>
              <a:ea typeface="メイリオ" panose="020B0604030504040204" pitchFamily="50" charset="-128"/>
            </a:endParaRPr>
          </a:p>
        </p:txBody>
      </p:sp>
      <p:sp>
        <p:nvSpPr>
          <p:cNvPr id="35" name="テキスト ボックス 34">
            <a:extLst>
              <a:ext uri="{FF2B5EF4-FFF2-40B4-BE49-F238E27FC236}">
                <a16:creationId xmlns:a16="http://schemas.microsoft.com/office/drawing/2014/main" id="{F6326715-D036-4BA1-A593-C2D9EA898877}"/>
              </a:ext>
            </a:extLst>
          </p:cNvPr>
          <p:cNvSpPr txBox="1"/>
          <p:nvPr/>
        </p:nvSpPr>
        <p:spPr>
          <a:xfrm>
            <a:off x="100608" y="973214"/>
            <a:ext cx="9335889" cy="675186"/>
          </a:xfrm>
          <a:prstGeom prst="rect">
            <a:avLst/>
          </a:prstGeom>
          <a:noFill/>
        </p:spPr>
        <p:txBody>
          <a:bodyPr wrap="square" lIns="74295" tIns="37148" rIns="74295" bIns="37148" rtlCol="0" anchor="t">
            <a:spAutoFit/>
          </a:bodyPr>
          <a:lstStyle/>
          <a:p>
            <a:r>
              <a:rPr lang="ja-JP" altLang="en-US" sz="975" dirty="0">
                <a:solidFill>
                  <a:schemeClr val="accent1"/>
                </a:solidFill>
                <a:latin typeface="メイリオ"/>
                <a:ea typeface="メイリオ"/>
              </a:rPr>
              <a:t>・様式の補足となるものを記載。</a:t>
            </a:r>
            <a:endParaRPr lang="en-US" altLang="ja-JP" sz="975" dirty="0">
              <a:solidFill>
                <a:schemeClr val="accent1"/>
              </a:solidFill>
              <a:latin typeface="メイリオ"/>
              <a:ea typeface="メイリオ"/>
            </a:endParaRPr>
          </a:p>
          <a:p>
            <a:r>
              <a:rPr lang="ja-JP" altLang="en-US" sz="975" dirty="0">
                <a:solidFill>
                  <a:schemeClr val="accent1"/>
                </a:solidFill>
                <a:latin typeface="メイリオ" panose="020B0604030504040204" pitchFamily="50" charset="-128"/>
                <a:ea typeface="メイリオ" panose="020B0604030504040204" pitchFamily="50" charset="-128"/>
              </a:rPr>
              <a:t>・宿泊施設、交通手段、ツアー内コンテンツ、アクティビティ、食事等の写真・イラストなどイメージを補足</a:t>
            </a:r>
            <a:r>
              <a:rPr lang="ja-JP" altLang="en-US" sz="975" dirty="0">
                <a:solidFill>
                  <a:schemeClr val="accent1"/>
                </a:solidFill>
                <a:latin typeface="メイリオ"/>
                <a:ea typeface="メイリオ"/>
              </a:rPr>
              <a:t>。</a:t>
            </a:r>
            <a:endParaRPr lang="en-US" altLang="ja-JP" sz="975" dirty="0">
              <a:solidFill>
                <a:schemeClr val="accent1"/>
              </a:solidFill>
              <a:latin typeface="メイリオ"/>
              <a:ea typeface="メイリオ"/>
            </a:endParaRPr>
          </a:p>
          <a:p>
            <a:r>
              <a:rPr lang="ja-JP" altLang="en-US" sz="975" dirty="0">
                <a:solidFill>
                  <a:schemeClr val="accent1"/>
                </a:solidFill>
                <a:latin typeface="メイリオ"/>
                <a:ea typeface="メイリオ"/>
              </a:rPr>
              <a:t>・</a:t>
            </a:r>
            <a:r>
              <a:rPr lang="ja-JP" altLang="en-US" sz="975" b="1" dirty="0">
                <a:solidFill>
                  <a:srgbClr val="FF0000"/>
                </a:solidFill>
                <a:latin typeface="メイリオ"/>
                <a:ea typeface="メイリオ"/>
              </a:rPr>
              <a:t>特に旅行商品のイメージ動画や画像を受賞時に掲載しますので、ご提出ください。（動画の提出は、データにてご提出ください。）</a:t>
            </a:r>
            <a:endParaRPr lang="en-US" altLang="ja-JP" sz="975" b="1" dirty="0">
              <a:solidFill>
                <a:srgbClr val="FF0000"/>
              </a:solidFill>
              <a:latin typeface="メイリオ"/>
              <a:ea typeface="メイリオ"/>
            </a:endParaRPr>
          </a:p>
          <a:p>
            <a:endParaRPr lang="ja-JP" altLang="en-US" sz="975" b="1" dirty="0">
              <a:solidFill>
                <a:srgbClr val="FF0000"/>
              </a:solidFill>
              <a:latin typeface="メイリオ" panose="020B0604030504040204" pitchFamily="50" charset="-128"/>
              <a:ea typeface="メイリオ" panose="020B0604030504040204" pitchFamily="50" charset="-128"/>
            </a:endParaRPr>
          </a:p>
        </p:txBody>
      </p:sp>
      <p:grpSp>
        <p:nvGrpSpPr>
          <p:cNvPr id="2" name="グループ化 1">
            <a:extLst>
              <a:ext uri="{FF2B5EF4-FFF2-40B4-BE49-F238E27FC236}">
                <a16:creationId xmlns:a16="http://schemas.microsoft.com/office/drawing/2014/main" id="{F81CDF22-E8C2-C7D6-780D-1EE97C4B7D25}"/>
              </a:ext>
            </a:extLst>
          </p:cNvPr>
          <p:cNvGrpSpPr/>
          <p:nvPr/>
        </p:nvGrpSpPr>
        <p:grpSpPr>
          <a:xfrm>
            <a:off x="24042" y="6622001"/>
            <a:ext cx="7593243" cy="230851"/>
            <a:chOff x="46434" y="5988549"/>
            <a:chExt cx="7593243" cy="230851"/>
          </a:xfrm>
        </p:grpSpPr>
        <p:sp>
          <p:nvSpPr>
            <p:cNvPr id="6" name="テキスト ボックス 5">
              <a:extLst>
                <a:ext uri="{FF2B5EF4-FFF2-40B4-BE49-F238E27FC236}">
                  <a16:creationId xmlns:a16="http://schemas.microsoft.com/office/drawing/2014/main" id="{D07C41C7-2373-24EE-E8EA-3A95A22DE448}"/>
                </a:ext>
              </a:extLst>
            </p:cNvPr>
            <p:cNvSpPr txBox="1"/>
            <p:nvPr/>
          </p:nvSpPr>
          <p:spPr>
            <a:xfrm>
              <a:off x="46434" y="5988549"/>
              <a:ext cx="4039791" cy="223587"/>
            </a:xfrm>
            <a:prstGeom prst="rect">
              <a:avLst/>
            </a:prstGeom>
            <a:noFill/>
          </p:spPr>
          <p:txBody>
            <a:bodyPr wrap="square" rtlCol="0">
              <a:spAutoFit/>
            </a:bodyPr>
            <a:lstStyle/>
            <a:p>
              <a:r>
                <a:rPr lang="en-US" altLang="ja-JP" sz="853" dirty="0">
                  <a:solidFill>
                    <a:srgbClr val="FF0000"/>
                  </a:solidFill>
                  <a:latin typeface="メイリオ" panose="020B0604030504040204" pitchFamily="50" charset="-128"/>
                  <a:ea typeface="メイリオ" panose="020B0604030504040204" pitchFamily="50" charset="-128"/>
                </a:rPr>
                <a:t>※</a:t>
              </a:r>
              <a:r>
                <a:rPr lang="ja-JP" altLang="en-US" sz="853" dirty="0">
                  <a:solidFill>
                    <a:srgbClr val="FF0000"/>
                  </a:solidFill>
                  <a:latin typeface="メイリオ" panose="020B0604030504040204" pitchFamily="50" charset="-128"/>
                  <a:ea typeface="メイリオ" panose="020B0604030504040204" pitchFamily="50" charset="-128"/>
                </a:rPr>
                <a:t>記入時に枠内の文章（</a:t>
              </a:r>
              <a:r>
                <a:rPr lang="ja-JP" altLang="en-US" sz="853" dirty="0">
                  <a:solidFill>
                    <a:schemeClr val="accent1"/>
                  </a:solidFill>
                  <a:latin typeface="メイリオ" panose="020B0604030504040204" pitchFamily="50" charset="-128"/>
                  <a:ea typeface="メイリオ" panose="020B0604030504040204" pitchFamily="50" charset="-128"/>
                </a:rPr>
                <a:t>青色の補足</a:t>
              </a:r>
              <a:r>
                <a:rPr lang="ja-JP" altLang="en-US" sz="853" dirty="0">
                  <a:solidFill>
                    <a:srgbClr val="FF0000"/>
                  </a:solidFill>
                  <a:latin typeface="メイリオ" panose="020B0604030504040204" pitchFamily="50" charset="-128"/>
                  <a:ea typeface="メイリオ" panose="020B0604030504040204" pitchFamily="50" charset="-128"/>
                </a:rPr>
                <a:t>）は削除いただいてかまいません。</a:t>
              </a:r>
              <a:endParaRPr lang="en-US" altLang="ja-JP" sz="853" dirty="0">
                <a:solidFill>
                  <a:schemeClr val="accent1"/>
                </a:solidFill>
                <a:latin typeface="メイリオ" panose="020B0604030504040204" pitchFamily="50" charset="-128"/>
                <a:ea typeface="メイリオ" panose="020B0604030504040204" pitchFamily="50" charset="-128"/>
              </a:endParaRPr>
            </a:p>
          </p:txBody>
        </p:sp>
        <p:sp>
          <p:nvSpPr>
            <p:cNvPr id="7" name="テキスト ボックス 6">
              <a:extLst>
                <a:ext uri="{FF2B5EF4-FFF2-40B4-BE49-F238E27FC236}">
                  <a16:creationId xmlns:a16="http://schemas.microsoft.com/office/drawing/2014/main" id="{1028AF54-A2AE-233B-4930-2B72444B73BA}"/>
                </a:ext>
              </a:extLst>
            </p:cNvPr>
            <p:cNvSpPr txBox="1"/>
            <p:nvPr/>
          </p:nvSpPr>
          <p:spPr>
            <a:xfrm>
              <a:off x="3599886" y="5995813"/>
              <a:ext cx="4039791" cy="223587"/>
            </a:xfrm>
            <a:prstGeom prst="rect">
              <a:avLst/>
            </a:prstGeom>
            <a:noFill/>
          </p:spPr>
          <p:txBody>
            <a:bodyPr wrap="square" rtlCol="0">
              <a:spAutoFit/>
            </a:bodyPr>
            <a:lstStyle/>
            <a:p>
              <a:r>
                <a:rPr lang="en-US" altLang="ja-JP" sz="853" dirty="0">
                  <a:solidFill>
                    <a:srgbClr val="FF0000"/>
                  </a:solidFill>
                  <a:latin typeface="メイリオ" panose="020B0604030504040204" pitchFamily="50" charset="-128"/>
                  <a:ea typeface="メイリオ" panose="020B0604030504040204" pitchFamily="50" charset="-128"/>
                </a:rPr>
                <a:t>※</a:t>
              </a:r>
              <a:r>
                <a:rPr lang="ja-JP" altLang="en-US" sz="853" dirty="0">
                  <a:solidFill>
                    <a:srgbClr val="FF0000"/>
                  </a:solidFill>
                  <a:latin typeface="メイリオ" panose="020B0604030504040204" pitchFamily="50" charset="-128"/>
                  <a:ea typeface="メイリオ" panose="020B0604030504040204" pitchFamily="50" charset="-128"/>
                </a:rPr>
                <a:t>記入量に合わせて、適宜記入枠を調整いただいて構いません。</a:t>
              </a:r>
              <a:endParaRPr lang="en-US" altLang="ja-JP" sz="853" dirty="0">
                <a:solidFill>
                  <a:schemeClr val="accent1"/>
                </a:solidFill>
                <a:latin typeface="メイリオ" panose="020B0604030504040204" pitchFamily="50" charset="-128"/>
                <a:ea typeface="メイリオ" panose="020B0604030504040204" pitchFamily="50" charset="-128"/>
              </a:endParaRPr>
            </a:p>
          </p:txBody>
        </p:sp>
      </p:grpSp>
      <p:sp>
        <p:nvSpPr>
          <p:cNvPr id="10" name="テキスト ボックス 9">
            <a:extLst>
              <a:ext uri="{FF2B5EF4-FFF2-40B4-BE49-F238E27FC236}">
                <a16:creationId xmlns:a16="http://schemas.microsoft.com/office/drawing/2014/main" id="{2330FE52-645E-1D6B-CE50-426BE17B1993}"/>
              </a:ext>
            </a:extLst>
          </p:cNvPr>
          <p:cNvSpPr txBox="1"/>
          <p:nvPr/>
        </p:nvSpPr>
        <p:spPr>
          <a:xfrm>
            <a:off x="8823872" y="38915"/>
            <a:ext cx="1106170" cy="317459"/>
          </a:xfrm>
          <a:prstGeom prst="rect">
            <a:avLst/>
          </a:prstGeom>
          <a:noFill/>
        </p:spPr>
        <p:txBody>
          <a:bodyPr wrap="square" rtlCol="0">
            <a:spAutoFit/>
          </a:bodyPr>
          <a:lstStyle/>
          <a:p>
            <a:pPr algn="r"/>
            <a:r>
              <a:rPr lang="en-US" altLang="ja-JP" sz="1463" b="1" dirty="0">
                <a:latin typeface="メイリオ" panose="020B0604030504040204" pitchFamily="50" charset="-128"/>
                <a:ea typeface="メイリオ" panose="020B0604030504040204" pitchFamily="50" charset="-128"/>
              </a:rPr>
              <a:t>【</a:t>
            </a:r>
            <a:r>
              <a:rPr lang="ja-JP" altLang="en-US" sz="1463" b="1" dirty="0">
                <a:latin typeface="メイリオ" panose="020B0604030504040204" pitchFamily="50" charset="-128"/>
                <a:ea typeface="メイリオ" panose="020B0604030504040204" pitchFamily="50" charset="-128"/>
              </a:rPr>
              <a:t>様式</a:t>
            </a:r>
            <a:r>
              <a:rPr lang="en-US" altLang="ja-JP" sz="1463" b="1" dirty="0">
                <a:latin typeface="メイリオ" panose="020B0604030504040204" pitchFamily="50" charset="-128"/>
                <a:ea typeface="メイリオ" panose="020B0604030504040204" pitchFamily="50" charset="-128"/>
              </a:rPr>
              <a:t>】</a:t>
            </a:r>
          </a:p>
        </p:txBody>
      </p:sp>
    </p:spTree>
    <p:extLst>
      <p:ext uri="{BB962C8B-B14F-4D97-AF65-F5344CB8AC3E}">
        <p14:creationId xmlns:p14="http://schemas.microsoft.com/office/powerpoint/2010/main" val="14693381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393B07A4-2DA1-4F95-909E-681EB1472045}"/>
              </a:ext>
            </a:extLst>
          </p:cNvPr>
          <p:cNvSpPr/>
          <p:nvPr/>
        </p:nvSpPr>
        <p:spPr>
          <a:xfrm>
            <a:off x="0" y="-6459"/>
            <a:ext cx="9906000" cy="365397"/>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p>
        </p:txBody>
      </p:sp>
      <p:sp>
        <p:nvSpPr>
          <p:cNvPr id="5" name="テキスト ボックス 4">
            <a:extLst>
              <a:ext uri="{FF2B5EF4-FFF2-40B4-BE49-F238E27FC236}">
                <a16:creationId xmlns:a16="http://schemas.microsoft.com/office/drawing/2014/main" id="{D12B647E-C920-4063-B1EB-7A70802D2EB6}"/>
              </a:ext>
            </a:extLst>
          </p:cNvPr>
          <p:cNvSpPr txBox="1"/>
          <p:nvPr/>
        </p:nvSpPr>
        <p:spPr>
          <a:xfrm>
            <a:off x="0" y="37764"/>
            <a:ext cx="6934200" cy="317459"/>
          </a:xfrm>
          <a:prstGeom prst="rect">
            <a:avLst/>
          </a:prstGeom>
          <a:noFill/>
        </p:spPr>
        <p:txBody>
          <a:bodyPr wrap="square" rtlCol="0">
            <a:spAutoFit/>
          </a:bodyPr>
          <a:lstStyle/>
          <a:p>
            <a:r>
              <a:rPr lang="en-US" altLang="ja-JP" sz="1463" b="1" dirty="0">
                <a:latin typeface="メイリオ" panose="020B0604030504040204" pitchFamily="50" charset="-128"/>
                <a:ea typeface="メイリオ" panose="020B0604030504040204" pitchFamily="50" charset="-128"/>
              </a:rPr>
              <a:t>【</a:t>
            </a:r>
            <a:r>
              <a:rPr lang="ja-JP" altLang="en-US" sz="1463" b="1" dirty="0">
                <a:latin typeface="メイリオ" panose="020B0604030504040204" pitchFamily="50" charset="-128"/>
                <a:ea typeface="メイリオ" panose="020B0604030504040204" pitchFamily="50" charset="-128"/>
              </a:rPr>
              <a:t>事業者名　</a:t>
            </a:r>
            <a:r>
              <a:rPr lang="en-US" altLang="ja-JP" sz="1463" b="1" dirty="0">
                <a:latin typeface="メイリオ" panose="020B0604030504040204" pitchFamily="50" charset="-128"/>
                <a:ea typeface="メイリオ" panose="020B0604030504040204" pitchFamily="50" charset="-128"/>
              </a:rPr>
              <a:t>A</a:t>
            </a:r>
            <a:r>
              <a:rPr lang="ja-JP" altLang="en-US" sz="1463" b="1" dirty="0">
                <a:latin typeface="メイリオ" panose="020B0604030504040204" pitchFamily="50" charset="-128"/>
                <a:ea typeface="メイリオ" panose="020B0604030504040204" pitchFamily="50" charset="-128"/>
              </a:rPr>
              <a:t>旅行社</a:t>
            </a:r>
            <a:r>
              <a:rPr lang="en-US" altLang="ja-JP" sz="1463" b="1" dirty="0">
                <a:latin typeface="メイリオ" panose="020B0604030504040204" pitchFamily="50" charset="-128"/>
                <a:ea typeface="メイリオ" panose="020B0604030504040204" pitchFamily="50" charset="-128"/>
              </a:rPr>
              <a:t>】</a:t>
            </a:r>
            <a:r>
              <a:rPr lang="ja-JP" altLang="en-US" sz="1463" b="1" dirty="0">
                <a:latin typeface="メイリオ" panose="020B0604030504040204" pitchFamily="50" charset="-128"/>
                <a:ea typeface="メイリオ" panose="020B0604030504040204" pitchFamily="50" charset="-128"/>
              </a:rPr>
              <a:t>商品概要</a:t>
            </a:r>
          </a:p>
        </p:txBody>
      </p:sp>
      <p:sp>
        <p:nvSpPr>
          <p:cNvPr id="6" name="テキスト ボックス 5">
            <a:extLst>
              <a:ext uri="{FF2B5EF4-FFF2-40B4-BE49-F238E27FC236}">
                <a16:creationId xmlns:a16="http://schemas.microsoft.com/office/drawing/2014/main" id="{2DA44963-D0CF-4703-8EA1-A12A1F07BB67}"/>
              </a:ext>
            </a:extLst>
          </p:cNvPr>
          <p:cNvSpPr txBox="1"/>
          <p:nvPr/>
        </p:nvSpPr>
        <p:spPr>
          <a:xfrm>
            <a:off x="8870213" y="71145"/>
            <a:ext cx="1106170" cy="317459"/>
          </a:xfrm>
          <a:prstGeom prst="rect">
            <a:avLst/>
          </a:prstGeom>
          <a:noFill/>
        </p:spPr>
        <p:txBody>
          <a:bodyPr wrap="square" rtlCol="0">
            <a:spAutoFit/>
          </a:bodyPr>
          <a:lstStyle/>
          <a:p>
            <a:pPr algn="r"/>
            <a:r>
              <a:rPr lang="en-US" altLang="ja-JP" sz="1463" b="1" dirty="0">
                <a:latin typeface="メイリオ" panose="020B0604030504040204" pitchFamily="50" charset="-128"/>
                <a:ea typeface="メイリオ" panose="020B0604030504040204" pitchFamily="50" charset="-128"/>
              </a:rPr>
              <a:t>【</a:t>
            </a:r>
            <a:r>
              <a:rPr lang="ja-JP" altLang="en-US" sz="1463" b="1" dirty="0">
                <a:latin typeface="メイリオ" panose="020B0604030504040204" pitchFamily="50" charset="-128"/>
                <a:ea typeface="メイリオ" panose="020B0604030504040204" pitchFamily="50" charset="-128"/>
              </a:rPr>
              <a:t>様式</a:t>
            </a:r>
            <a:r>
              <a:rPr lang="en-US" altLang="ja-JP" sz="1463" b="1" dirty="0">
                <a:latin typeface="メイリオ" panose="020B0604030504040204" pitchFamily="50" charset="-128"/>
                <a:ea typeface="メイリオ" panose="020B0604030504040204" pitchFamily="50" charset="-128"/>
              </a:rPr>
              <a:t>】</a:t>
            </a:r>
          </a:p>
        </p:txBody>
      </p:sp>
      <p:sp>
        <p:nvSpPr>
          <p:cNvPr id="7" name="正方形/長方形 6">
            <a:extLst>
              <a:ext uri="{FF2B5EF4-FFF2-40B4-BE49-F238E27FC236}">
                <a16:creationId xmlns:a16="http://schemas.microsoft.com/office/drawing/2014/main" id="{86DA9018-8452-46BB-8B1A-1BFAE645DCCB}"/>
              </a:ext>
            </a:extLst>
          </p:cNvPr>
          <p:cNvSpPr/>
          <p:nvPr/>
        </p:nvSpPr>
        <p:spPr>
          <a:xfrm>
            <a:off x="129315" y="460125"/>
            <a:ext cx="1690507" cy="551907"/>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商品名</a:t>
            </a:r>
          </a:p>
        </p:txBody>
      </p:sp>
      <p:sp>
        <p:nvSpPr>
          <p:cNvPr id="12" name="正方形/長方形 11">
            <a:extLst>
              <a:ext uri="{FF2B5EF4-FFF2-40B4-BE49-F238E27FC236}">
                <a16:creationId xmlns:a16="http://schemas.microsoft.com/office/drawing/2014/main" id="{D76E3221-9B02-4AAF-B16C-D179E9EC9724}"/>
              </a:ext>
            </a:extLst>
          </p:cNvPr>
          <p:cNvSpPr/>
          <p:nvPr/>
        </p:nvSpPr>
        <p:spPr>
          <a:xfrm>
            <a:off x="114863" y="1083674"/>
            <a:ext cx="1687259" cy="379782"/>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宿泊施設</a:t>
            </a:r>
          </a:p>
        </p:txBody>
      </p:sp>
      <p:sp>
        <p:nvSpPr>
          <p:cNvPr id="13" name="正方形/長方形 12">
            <a:extLst>
              <a:ext uri="{FF2B5EF4-FFF2-40B4-BE49-F238E27FC236}">
                <a16:creationId xmlns:a16="http://schemas.microsoft.com/office/drawing/2014/main" id="{05AC0BED-7D71-45B0-8362-D13C99C137D2}"/>
              </a:ext>
            </a:extLst>
          </p:cNvPr>
          <p:cNvSpPr/>
          <p:nvPr/>
        </p:nvSpPr>
        <p:spPr>
          <a:xfrm>
            <a:off x="114864" y="1536128"/>
            <a:ext cx="1704958" cy="489135"/>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商品のターゲット</a:t>
            </a:r>
          </a:p>
        </p:txBody>
      </p:sp>
      <p:sp>
        <p:nvSpPr>
          <p:cNvPr id="17" name="正方形/長方形 16">
            <a:extLst>
              <a:ext uri="{FF2B5EF4-FFF2-40B4-BE49-F238E27FC236}">
                <a16:creationId xmlns:a16="http://schemas.microsoft.com/office/drawing/2014/main" id="{4DE5CBB6-51C2-4FE9-9348-B13757DE7C57}"/>
              </a:ext>
            </a:extLst>
          </p:cNvPr>
          <p:cNvSpPr/>
          <p:nvPr/>
        </p:nvSpPr>
        <p:spPr>
          <a:xfrm>
            <a:off x="1805371" y="460126"/>
            <a:ext cx="3038100" cy="55190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latin typeface="メイリオ" panose="020B0604030504040204" pitchFamily="50" charset="-128"/>
              <a:ea typeface="メイリオ" panose="020B0604030504040204" pitchFamily="50" charset="-128"/>
            </a:endParaRPr>
          </a:p>
        </p:txBody>
      </p:sp>
      <p:sp>
        <p:nvSpPr>
          <p:cNvPr id="18" name="正方形/長方形 17">
            <a:extLst>
              <a:ext uri="{FF2B5EF4-FFF2-40B4-BE49-F238E27FC236}">
                <a16:creationId xmlns:a16="http://schemas.microsoft.com/office/drawing/2014/main" id="{777229FD-096A-45F7-BDAA-4E8CE0575262}"/>
              </a:ext>
            </a:extLst>
          </p:cNvPr>
          <p:cNvSpPr/>
          <p:nvPr/>
        </p:nvSpPr>
        <p:spPr>
          <a:xfrm>
            <a:off x="1796552" y="1080488"/>
            <a:ext cx="3046918" cy="37533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latin typeface="メイリオ" panose="020B0604030504040204" pitchFamily="50" charset="-128"/>
              <a:ea typeface="メイリオ" panose="020B0604030504040204" pitchFamily="50" charset="-128"/>
            </a:endParaRPr>
          </a:p>
        </p:txBody>
      </p:sp>
      <p:sp>
        <p:nvSpPr>
          <p:cNvPr id="19" name="正方形/長方形 18">
            <a:extLst>
              <a:ext uri="{FF2B5EF4-FFF2-40B4-BE49-F238E27FC236}">
                <a16:creationId xmlns:a16="http://schemas.microsoft.com/office/drawing/2014/main" id="{32B030AC-78AC-46F5-8D86-17D09D113348}"/>
              </a:ext>
            </a:extLst>
          </p:cNvPr>
          <p:cNvSpPr/>
          <p:nvPr/>
        </p:nvSpPr>
        <p:spPr>
          <a:xfrm>
            <a:off x="1802124" y="1531738"/>
            <a:ext cx="3046918" cy="4935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latin typeface="メイリオ" panose="020B0604030504040204" pitchFamily="50" charset="-128"/>
              <a:ea typeface="メイリオ" panose="020B0604030504040204" pitchFamily="50" charset="-128"/>
            </a:endParaRPr>
          </a:p>
        </p:txBody>
      </p:sp>
      <p:sp>
        <p:nvSpPr>
          <p:cNvPr id="23" name="正方形/長方形 22">
            <a:extLst>
              <a:ext uri="{FF2B5EF4-FFF2-40B4-BE49-F238E27FC236}">
                <a16:creationId xmlns:a16="http://schemas.microsoft.com/office/drawing/2014/main" id="{6AA7EEFF-963F-4CCE-B3D4-07658DB98E1E}"/>
              </a:ext>
            </a:extLst>
          </p:cNvPr>
          <p:cNvSpPr/>
          <p:nvPr/>
        </p:nvSpPr>
        <p:spPr>
          <a:xfrm>
            <a:off x="82550" y="3392488"/>
            <a:ext cx="4784418" cy="316092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056" dirty="0">
              <a:solidFill>
                <a:schemeClr val="tx1"/>
              </a:solidFill>
              <a:latin typeface="メイリオ" panose="020B0604030504040204" pitchFamily="50" charset="-128"/>
              <a:ea typeface="メイリオ" panose="020B0604030504040204" pitchFamily="50" charset="-128"/>
            </a:endParaRPr>
          </a:p>
        </p:txBody>
      </p:sp>
      <p:sp>
        <p:nvSpPr>
          <p:cNvPr id="24" name="正方形/長方形 23">
            <a:extLst>
              <a:ext uri="{FF2B5EF4-FFF2-40B4-BE49-F238E27FC236}">
                <a16:creationId xmlns:a16="http://schemas.microsoft.com/office/drawing/2014/main" id="{3AF6635E-1725-4CDC-A25B-C1A3098AD1A6}"/>
              </a:ext>
            </a:extLst>
          </p:cNvPr>
          <p:cNvSpPr/>
          <p:nvPr/>
        </p:nvSpPr>
        <p:spPr>
          <a:xfrm>
            <a:off x="81131" y="3108578"/>
            <a:ext cx="4784418" cy="28391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ツアー行程・概要</a:t>
            </a:r>
          </a:p>
        </p:txBody>
      </p:sp>
      <p:sp>
        <p:nvSpPr>
          <p:cNvPr id="26" name="正方形/長方形 25">
            <a:extLst>
              <a:ext uri="{FF2B5EF4-FFF2-40B4-BE49-F238E27FC236}">
                <a16:creationId xmlns:a16="http://schemas.microsoft.com/office/drawing/2014/main" id="{81168776-44E5-4E03-973E-EB6D4D9E6F5F}"/>
              </a:ext>
            </a:extLst>
          </p:cNvPr>
          <p:cNvSpPr/>
          <p:nvPr/>
        </p:nvSpPr>
        <p:spPr>
          <a:xfrm>
            <a:off x="5062531" y="496228"/>
            <a:ext cx="4714154" cy="317459"/>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ツアーの広告宣伝方法</a:t>
            </a:r>
          </a:p>
        </p:txBody>
      </p:sp>
      <p:sp>
        <p:nvSpPr>
          <p:cNvPr id="27" name="正方形/長方形 26">
            <a:extLst>
              <a:ext uri="{FF2B5EF4-FFF2-40B4-BE49-F238E27FC236}">
                <a16:creationId xmlns:a16="http://schemas.microsoft.com/office/drawing/2014/main" id="{8EFD6A77-F84A-4F88-8E74-B359409061D8}"/>
              </a:ext>
            </a:extLst>
          </p:cNvPr>
          <p:cNvSpPr/>
          <p:nvPr/>
        </p:nvSpPr>
        <p:spPr>
          <a:xfrm>
            <a:off x="5068102" y="815231"/>
            <a:ext cx="4708583" cy="221304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056" dirty="0">
              <a:solidFill>
                <a:schemeClr val="tx1"/>
              </a:solidFill>
              <a:latin typeface="メイリオ" panose="020B0604030504040204" pitchFamily="50" charset="-128"/>
              <a:ea typeface="メイリオ" panose="020B0604030504040204" pitchFamily="50" charset="-128"/>
            </a:endParaRPr>
          </a:p>
        </p:txBody>
      </p:sp>
      <p:sp>
        <p:nvSpPr>
          <p:cNvPr id="31" name="正方形/長方形 30">
            <a:extLst>
              <a:ext uri="{FF2B5EF4-FFF2-40B4-BE49-F238E27FC236}">
                <a16:creationId xmlns:a16="http://schemas.microsoft.com/office/drawing/2014/main" id="{05AC0BED-7D71-45B0-8362-D13C99C137D2}"/>
              </a:ext>
            </a:extLst>
          </p:cNvPr>
          <p:cNvSpPr/>
          <p:nvPr/>
        </p:nvSpPr>
        <p:spPr>
          <a:xfrm>
            <a:off x="104768" y="2082011"/>
            <a:ext cx="1697355" cy="441126"/>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販売価格</a:t>
            </a:r>
          </a:p>
        </p:txBody>
      </p:sp>
      <p:sp>
        <p:nvSpPr>
          <p:cNvPr id="37" name="正方形/長方形 36">
            <a:extLst>
              <a:ext uri="{FF2B5EF4-FFF2-40B4-BE49-F238E27FC236}">
                <a16:creationId xmlns:a16="http://schemas.microsoft.com/office/drawing/2014/main" id="{32B030AC-78AC-46F5-8D86-17D09D113348}"/>
              </a:ext>
            </a:extLst>
          </p:cNvPr>
          <p:cNvSpPr/>
          <p:nvPr/>
        </p:nvSpPr>
        <p:spPr>
          <a:xfrm>
            <a:off x="1796551" y="2082012"/>
            <a:ext cx="3060094" cy="44839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latin typeface="メイリオ" panose="020B0604030504040204" pitchFamily="50" charset="-128"/>
              <a:ea typeface="メイリオ" panose="020B0604030504040204" pitchFamily="50" charset="-128"/>
            </a:endParaRPr>
          </a:p>
        </p:txBody>
      </p:sp>
      <p:sp>
        <p:nvSpPr>
          <p:cNvPr id="38" name="正方形/長方形 37">
            <a:extLst>
              <a:ext uri="{FF2B5EF4-FFF2-40B4-BE49-F238E27FC236}">
                <a16:creationId xmlns:a16="http://schemas.microsoft.com/office/drawing/2014/main" id="{05AC0BED-7D71-45B0-8362-D13C99C137D2}"/>
              </a:ext>
            </a:extLst>
          </p:cNvPr>
          <p:cNvSpPr/>
          <p:nvPr/>
        </p:nvSpPr>
        <p:spPr>
          <a:xfrm>
            <a:off x="104768" y="2594778"/>
            <a:ext cx="1700602" cy="433495"/>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販売期間</a:t>
            </a:r>
          </a:p>
        </p:txBody>
      </p:sp>
      <p:sp>
        <p:nvSpPr>
          <p:cNvPr id="40" name="正方形/長方形 39">
            <a:extLst>
              <a:ext uri="{FF2B5EF4-FFF2-40B4-BE49-F238E27FC236}">
                <a16:creationId xmlns:a16="http://schemas.microsoft.com/office/drawing/2014/main" id="{32B030AC-78AC-46F5-8D86-17D09D113348}"/>
              </a:ext>
            </a:extLst>
          </p:cNvPr>
          <p:cNvSpPr/>
          <p:nvPr/>
        </p:nvSpPr>
        <p:spPr>
          <a:xfrm>
            <a:off x="1809727" y="2594778"/>
            <a:ext cx="3046918" cy="43349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13C5E1F6-55A5-C1C1-AC07-A391E1263FF7}"/>
              </a:ext>
            </a:extLst>
          </p:cNvPr>
          <p:cNvSpPr/>
          <p:nvPr/>
        </p:nvSpPr>
        <p:spPr>
          <a:xfrm>
            <a:off x="5062531" y="3392488"/>
            <a:ext cx="4714154" cy="316650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056" dirty="0">
              <a:solidFill>
                <a:schemeClr val="tx1"/>
              </a:solidFill>
              <a:latin typeface="メイリオ" panose="020B0604030504040204" pitchFamily="50" charset="-128"/>
              <a:ea typeface="メイリオ" panose="020B0604030504040204" pitchFamily="50" charset="-128"/>
            </a:endParaRPr>
          </a:p>
        </p:txBody>
      </p:sp>
      <p:sp>
        <p:nvSpPr>
          <p:cNvPr id="3" name="正方形/長方形 2">
            <a:extLst>
              <a:ext uri="{FF2B5EF4-FFF2-40B4-BE49-F238E27FC236}">
                <a16:creationId xmlns:a16="http://schemas.microsoft.com/office/drawing/2014/main" id="{5BDE6A10-F6A6-2405-D4FD-B9CF1F00F42C}"/>
              </a:ext>
            </a:extLst>
          </p:cNvPr>
          <p:cNvSpPr/>
          <p:nvPr/>
        </p:nvSpPr>
        <p:spPr>
          <a:xfrm>
            <a:off x="5049357" y="3108578"/>
            <a:ext cx="4727328" cy="27832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現在までのツアーの販売実績、今後の販売見込み等</a:t>
            </a:r>
          </a:p>
        </p:txBody>
      </p:sp>
      <p:grpSp>
        <p:nvGrpSpPr>
          <p:cNvPr id="11" name="グループ化 10">
            <a:extLst>
              <a:ext uri="{FF2B5EF4-FFF2-40B4-BE49-F238E27FC236}">
                <a16:creationId xmlns:a16="http://schemas.microsoft.com/office/drawing/2014/main" id="{09BFE36E-7071-7BD5-7E8C-8ED5951DA11B}"/>
              </a:ext>
            </a:extLst>
          </p:cNvPr>
          <p:cNvGrpSpPr/>
          <p:nvPr/>
        </p:nvGrpSpPr>
        <p:grpSpPr>
          <a:xfrm>
            <a:off x="55056" y="6614434"/>
            <a:ext cx="10843674" cy="230851"/>
            <a:chOff x="46434" y="5988549"/>
            <a:chExt cx="10843674" cy="230851"/>
          </a:xfrm>
        </p:grpSpPr>
        <p:sp>
          <p:nvSpPr>
            <p:cNvPr id="34" name="テキスト ボックス 33">
              <a:extLst>
                <a:ext uri="{FF2B5EF4-FFF2-40B4-BE49-F238E27FC236}">
                  <a16:creationId xmlns:a16="http://schemas.microsoft.com/office/drawing/2014/main" id="{BCA78D24-AB12-48DE-BB3A-A6E775F6AC7C}"/>
                </a:ext>
              </a:extLst>
            </p:cNvPr>
            <p:cNvSpPr txBox="1"/>
            <p:nvPr/>
          </p:nvSpPr>
          <p:spPr>
            <a:xfrm>
              <a:off x="46434" y="5988549"/>
              <a:ext cx="4039791" cy="223587"/>
            </a:xfrm>
            <a:prstGeom prst="rect">
              <a:avLst/>
            </a:prstGeom>
            <a:noFill/>
          </p:spPr>
          <p:txBody>
            <a:bodyPr wrap="square" rtlCol="0">
              <a:spAutoFit/>
            </a:bodyPr>
            <a:lstStyle/>
            <a:p>
              <a:r>
                <a:rPr lang="en-US" altLang="ja-JP" sz="853" dirty="0">
                  <a:solidFill>
                    <a:srgbClr val="FF0000"/>
                  </a:solidFill>
                  <a:latin typeface="メイリオ" panose="020B0604030504040204" pitchFamily="50" charset="-128"/>
                  <a:ea typeface="メイリオ" panose="020B0604030504040204" pitchFamily="50" charset="-128"/>
                </a:rPr>
                <a:t>※</a:t>
              </a:r>
              <a:r>
                <a:rPr lang="ja-JP" altLang="en-US" sz="853" dirty="0">
                  <a:solidFill>
                    <a:srgbClr val="FF0000"/>
                  </a:solidFill>
                  <a:latin typeface="メイリオ" panose="020B0604030504040204" pitchFamily="50" charset="-128"/>
                  <a:ea typeface="メイリオ" panose="020B0604030504040204" pitchFamily="50" charset="-128"/>
                </a:rPr>
                <a:t>記入時に枠内の文章（</a:t>
              </a:r>
              <a:r>
                <a:rPr lang="ja-JP" altLang="en-US" sz="853" dirty="0">
                  <a:solidFill>
                    <a:schemeClr val="accent1"/>
                  </a:solidFill>
                  <a:latin typeface="メイリオ" panose="020B0604030504040204" pitchFamily="50" charset="-128"/>
                  <a:ea typeface="メイリオ" panose="020B0604030504040204" pitchFamily="50" charset="-128"/>
                </a:rPr>
                <a:t>青色の補足</a:t>
              </a:r>
              <a:r>
                <a:rPr lang="ja-JP" altLang="en-US" sz="853" dirty="0">
                  <a:solidFill>
                    <a:srgbClr val="FF0000"/>
                  </a:solidFill>
                  <a:latin typeface="メイリオ" panose="020B0604030504040204" pitchFamily="50" charset="-128"/>
                  <a:ea typeface="メイリオ" panose="020B0604030504040204" pitchFamily="50" charset="-128"/>
                </a:rPr>
                <a:t>）は削除いただいてかまいません。</a:t>
              </a:r>
              <a:endParaRPr lang="en-US" altLang="ja-JP" sz="853" dirty="0">
                <a:solidFill>
                  <a:schemeClr val="accent1"/>
                </a:solidFill>
                <a:latin typeface="メイリオ" panose="020B0604030504040204" pitchFamily="50" charset="-128"/>
                <a:ea typeface="メイリオ" panose="020B0604030504040204" pitchFamily="50" charset="-128"/>
              </a:endParaRPr>
            </a:p>
          </p:txBody>
        </p:sp>
        <p:sp>
          <p:nvSpPr>
            <p:cNvPr id="42" name="テキスト ボックス 41">
              <a:extLst>
                <a:ext uri="{FF2B5EF4-FFF2-40B4-BE49-F238E27FC236}">
                  <a16:creationId xmlns:a16="http://schemas.microsoft.com/office/drawing/2014/main" id="{BCA78D24-AB12-48DE-BB3A-A6E775F6AC7C}"/>
                </a:ext>
              </a:extLst>
            </p:cNvPr>
            <p:cNvSpPr txBox="1"/>
            <p:nvPr/>
          </p:nvSpPr>
          <p:spPr>
            <a:xfrm>
              <a:off x="6850317" y="5992098"/>
              <a:ext cx="4039791" cy="223587"/>
            </a:xfrm>
            <a:prstGeom prst="rect">
              <a:avLst/>
            </a:prstGeom>
            <a:noFill/>
          </p:spPr>
          <p:txBody>
            <a:bodyPr wrap="square" rtlCol="0">
              <a:spAutoFit/>
            </a:bodyPr>
            <a:lstStyle/>
            <a:p>
              <a:r>
                <a:rPr lang="en-US" altLang="ja-JP" sz="853" dirty="0">
                  <a:solidFill>
                    <a:srgbClr val="FF0000"/>
                  </a:solidFill>
                  <a:latin typeface="メイリオ" panose="020B0604030504040204" pitchFamily="50" charset="-128"/>
                  <a:ea typeface="メイリオ" panose="020B0604030504040204" pitchFamily="50" charset="-128"/>
                </a:rPr>
                <a:t>※</a:t>
              </a:r>
              <a:r>
                <a:rPr lang="ja-JP" altLang="en-US" sz="853" dirty="0">
                  <a:solidFill>
                    <a:srgbClr val="FF0000"/>
                  </a:solidFill>
                  <a:latin typeface="メイリオ" panose="020B0604030504040204" pitchFamily="50" charset="-128"/>
                  <a:ea typeface="メイリオ" panose="020B0604030504040204" pitchFamily="50" charset="-128"/>
                </a:rPr>
                <a:t>販売見込みのないものは本件の対象となりません。</a:t>
              </a:r>
              <a:endParaRPr lang="en-US" altLang="ja-JP" sz="853" dirty="0">
                <a:solidFill>
                  <a:schemeClr val="accent1"/>
                </a:solidFill>
                <a:latin typeface="メイリオ" panose="020B0604030504040204" pitchFamily="50" charset="-128"/>
                <a:ea typeface="メイリオ" panose="020B0604030504040204" pitchFamily="50" charset="-128"/>
              </a:endParaRPr>
            </a:p>
          </p:txBody>
        </p:sp>
        <p:sp>
          <p:nvSpPr>
            <p:cNvPr id="10" name="テキスト ボックス 9">
              <a:extLst>
                <a:ext uri="{FF2B5EF4-FFF2-40B4-BE49-F238E27FC236}">
                  <a16:creationId xmlns:a16="http://schemas.microsoft.com/office/drawing/2014/main" id="{79C41CDF-E51C-6F27-0D90-55CD854C5876}"/>
                </a:ext>
              </a:extLst>
            </p:cNvPr>
            <p:cNvSpPr txBox="1"/>
            <p:nvPr/>
          </p:nvSpPr>
          <p:spPr>
            <a:xfrm>
              <a:off x="3599886" y="5995813"/>
              <a:ext cx="4039791" cy="223587"/>
            </a:xfrm>
            <a:prstGeom prst="rect">
              <a:avLst/>
            </a:prstGeom>
            <a:noFill/>
          </p:spPr>
          <p:txBody>
            <a:bodyPr wrap="square" rtlCol="0">
              <a:spAutoFit/>
            </a:bodyPr>
            <a:lstStyle/>
            <a:p>
              <a:r>
                <a:rPr lang="en-US" altLang="ja-JP" sz="853" dirty="0">
                  <a:solidFill>
                    <a:srgbClr val="FF0000"/>
                  </a:solidFill>
                  <a:latin typeface="メイリオ" panose="020B0604030504040204" pitchFamily="50" charset="-128"/>
                  <a:ea typeface="メイリオ" panose="020B0604030504040204" pitchFamily="50" charset="-128"/>
                </a:rPr>
                <a:t>※</a:t>
              </a:r>
              <a:r>
                <a:rPr lang="ja-JP" altLang="en-US" sz="853" dirty="0">
                  <a:solidFill>
                    <a:srgbClr val="FF0000"/>
                  </a:solidFill>
                  <a:latin typeface="メイリオ" panose="020B0604030504040204" pitchFamily="50" charset="-128"/>
                  <a:ea typeface="メイリオ" panose="020B0604030504040204" pitchFamily="50" charset="-128"/>
                </a:rPr>
                <a:t>記入量に合わせて、適宜記入枠を調整いただいて構いません。</a:t>
              </a:r>
              <a:endParaRPr lang="en-US" altLang="ja-JP" sz="853" dirty="0">
                <a:solidFill>
                  <a:schemeClr val="accent1"/>
                </a:solidFill>
                <a:latin typeface="メイリオ" panose="020B0604030504040204" pitchFamily="50" charset="-128"/>
                <a:ea typeface="メイリオ" panose="020B0604030504040204" pitchFamily="50" charset="-128"/>
              </a:endParaRPr>
            </a:p>
          </p:txBody>
        </p:sp>
      </p:grpSp>
      <p:sp>
        <p:nvSpPr>
          <p:cNvPr id="20" name="テキスト ボックス 19">
            <a:extLst>
              <a:ext uri="{FF2B5EF4-FFF2-40B4-BE49-F238E27FC236}">
                <a16:creationId xmlns:a16="http://schemas.microsoft.com/office/drawing/2014/main" id="{F2F06609-3245-14C0-69BB-06D451AFB282}"/>
              </a:ext>
            </a:extLst>
          </p:cNvPr>
          <p:cNvSpPr txBox="1"/>
          <p:nvPr/>
        </p:nvSpPr>
        <p:spPr>
          <a:xfrm>
            <a:off x="1814052" y="1169900"/>
            <a:ext cx="1095372" cy="246221"/>
          </a:xfrm>
          <a:prstGeom prst="rect">
            <a:avLst/>
          </a:prstGeom>
          <a:noFill/>
        </p:spPr>
        <p:txBody>
          <a:bodyPr wrap="square" rtlCol="0">
            <a:spAutoFit/>
          </a:bodyPr>
          <a:lstStyle/>
          <a:p>
            <a:r>
              <a:rPr lang="ja-JP" altLang="en-US" sz="1000" dirty="0">
                <a:solidFill>
                  <a:srgbClr val="C00000"/>
                </a:solidFill>
                <a:latin typeface="メイリオ" panose="020B0604030504040204" pitchFamily="50" charset="-128"/>
                <a:ea typeface="メイリオ" panose="020B0604030504040204" pitchFamily="50" charset="-128"/>
              </a:rPr>
              <a:t>○○温泉</a:t>
            </a:r>
            <a:endParaRPr lang="en-US" altLang="ja-JP" sz="1000" dirty="0">
              <a:solidFill>
                <a:srgbClr val="C00000"/>
              </a:solidFill>
              <a:latin typeface="メイリオ" panose="020B0604030504040204" pitchFamily="50" charset="-128"/>
              <a:ea typeface="メイリオ" panose="020B0604030504040204" pitchFamily="50" charset="-128"/>
            </a:endParaRPr>
          </a:p>
        </p:txBody>
      </p:sp>
      <p:sp>
        <p:nvSpPr>
          <p:cNvPr id="21" name="テキスト ボックス 20">
            <a:extLst>
              <a:ext uri="{FF2B5EF4-FFF2-40B4-BE49-F238E27FC236}">
                <a16:creationId xmlns:a16="http://schemas.microsoft.com/office/drawing/2014/main" id="{87AC74A1-F8F8-EF2D-2506-19E2CE351709}"/>
              </a:ext>
            </a:extLst>
          </p:cNvPr>
          <p:cNvSpPr txBox="1"/>
          <p:nvPr/>
        </p:nvSpPr>
        <p:spPr>
          <a:xfrm>
            <a:off x="1796551" y="1672527"/>
            <a:ext cx="3252806" cy="246221"/>
          </a:xfrm>
          <a:prstGeom prst="rect">
            <a:avLst/>
          </a:prstGeom>
          <a:noFill/>
        </p:spPr>
        <p:txBody>
          <a:bodyPr wrap="square" rtlCol="0">
            <a:spAutoFit/>
          </a:bodyPr>
          <a:lstStyle/>
          <a:p>
            <a:r>
              <a:rPr lang="ja-JP" altLang="en-US" sz="1000" dirty="0">
                <a:solidFill>
                  <a:srgbClr val="C00000"/>
                </a:solidFill>
                <a:latin typeface="メイリオ" panose="020B0604030504040204" pitchFamily="50" charset="-128"/>
                <a:ea typeface="メイリオ" panose="020B0604030504040204" pitchFamily="50" charset="-128"/>
              </a:rPr>
              <a:t>日本へ複数回来訪経験のある欧米豪からの</a:t>
            </a:r>
            <a:r>
              <a:rPr lang="en-US" altLang="ja-JP" sz="1000" dirty="0">
                <a:solidFill>
                  <a:srgbClr val="C00000"/>
                </a:solidFill>
                <a:latin typeface="メイリオ" panose="020B0604030504040204" pitchFamily="50" charset="-128"/>
                <a:ea typeface="メイリオ" panose="020B0604030504040204" pitchFamily="50" charset="-128"/>
              </a:rPr>
              <a:t>FIT</a:t>
            </a:r>
            <a:r>
              <a:rPr lang="ja-JP" altLang="en-US" sz="1000" dirty="0">
                <a:solidFill>
                  <a:srgbClr val="C00000"/>
                </a:solidFill>
                <a:latin typeface="メイリオ" panose="020B0604030504040204" pitchFamily="50" charset="-128"/>
                <a:ea typeface="メイリオ" panose="020B0604030504040204" pitchFamily="50" charset="-128"/>
              </a:rPr>
              <a:t>客</a:t>
            </a:r>
            <a:endParaRPr lang="en-US" altLang="ja-JP" sz="1000" dirty="0">
              <a:solidFill>
                <a:srgbClr val="C00000"/>
              </a:solidFill>
              <a:latin typeface="メイリオ" panose="020B0604030504040204" pitchFamily="50" charset="-128"/>
              <a:ea typeface="メイリオ" panose="020B0604030504040204" pitchFamily="50" charset="-128"/>
            </a:endParaRPr>
          </a:p>
        </p:txBody>
      </p:sp>
      <p:sp>
        <p:nvSpPr>
          <p:cNvPr id="28" name="テキスト ボックス 27">
            <a:extLst>
              <a:ext uri="{FF2B5EF4-FFF2-40B4-BE49-F238E27FC236}">
                <a16:creationId xmlns:a16="http://schemas.microsoft.com/office/drawing/2014/main" id="{8FE0917B-94F7-473A-1DCF-C060D544BA7D}"/>
              </a:ext>
            </a:extLst>
          </p:cNvPr>
          <p:cNvSpPr txBox="1"/>
          <p:nvPr/>
        </p:nvSpPr>
        <p:spPr>
          <a:xfrm>
            <a:off x="1805302" y="2178947"/>
            <a:ext cx="3029418" cy="246221"/>
          </a:xfrm>
          <a:prstGeom prst="rect">
            <a:avLst/>
          </a:prstGeom>
          <a:noFill/>
        </p:spPr>
        <p:txBody>
          <a:bodyPr wrap="square" rtlCol="0">
            <a:spAutoFit/>
          </a:bodyPr>
          <a:lstStyle/>
          <a:p>
            <a:r>
              <a:rPr lang="en-US" altLang="ja-JP" sz="1000" dirty="0">
                <a:solidFill>
                  <a:srgbClr val="C00000"/>
                </a:solidFill>
                <a:latin typeface="メイリオ" panose="020B0604030504040204" pitchFamily="50" charset="-128"/>
                <a:ea typeface="メイリオ" panose="020B0604030504040204" pitchFamily="50" charset="-128"/>
              </a:rPr>
              <a:t>50,000</a:t>
            </a:r>
            <a:r>
              <a:rPr lang="ja-JP" altLang="en-US" sz="1000" dirty="0">
                <a:solidFill>
                  <a:srgbClr val="C00000"/>
                </a:solidFill>
                <a:latin typeface="メイリオ" panose="020B0604030504040204" pitchFamily="50" charset="-128"/>
                <a:ea typeface="メイリオ" panose="020B0604030504040204" pitchFamily="50" charset="-128"/>
              </a:rPr>
              <a:t>円</a:t>
            </a:r>
            <a:r>
              <a:rPr lang="en-US" altLang="ja-JP" sz="1000" dirty="0">
                <a:solidFill>
                  <a:srgbClr val="C00000"/>
                </a:solidFill>
                <a:latin typeface="メイリオ" panose="020B0604030504040204" pitchFamily="50" charset="-128"/>
                <a:ea typeface="メイリオ" panose="020B0604030504040204" pitchFamily="50" charset="-128"/>
              </a:rPr>
              <a:t>/</a:t>
            </a:r>
            <a:r>
              <a:rPr lang="ja-JP" altLang="en-US" sz="1000" dirty="0">
                <a:solidFill>
                  <a:srgbClr val="C00000"/>
                </a:solidFill>
                <a:latin typeface="メイリオ" panose="020B0604030504040204" pitchFamily="50" charset="-128"/>
                <a:ea typeface="メイリオ" panose="020B0604030504040204" pitchFamily="50" charset="-128"/>
              </a:rPr>
              <a:t>人（大人）、</a:t>
            </a:r>
            <a:r>
              <a:rPr lang="en-US" altLang="ja-JP" sz="1000" dirty="0">
                <a:solidFill>
                  <a:srgbClr val="C00000"/>
                </a:solidFill>
                <a:latin typeface="メイリオ" panose="020B0604030504040204" pitchFamily="50" charset="-128"/>
                <a:ea typeface="メイリオ" panose="020B0604030504040204" pitchFamily="50" charset="-128"/>
              </a:rPr>
              <a:t>25,000</a:t>
            </a:r>
            <a:r>
              <a:rPr lang="ja-JP" altLang="en-US" sz="1000" dirty="0">
                <a:solidFill>
                  <a:srgbClr val="C00000"/>
                </a:solidFill>
                <a:latin typeface="メイリオ" panose="020B0604030504040204" pitchFamily="50" charset="-128"/>
                <a:ea typeface="メイリオ" panose="020B0604030504040204" pitchFamily="50" charset="-128"/>
              </a:rPr>
              <a:t>円</a:t>
            </a:r>
            <a:r>
              <a:rPr lang="en-US" altLang="ja-JP" sz="1000" dirty="0">
                <a:solidFill>
                  <a:srgbClr val="C00000"/>
                </a:solidFill>
                <a:latin typeface="メイリオ" panose="020B0604030504040204" pitchFamily="50" charset="-128"/>
                <a:ea typeface="メイリオ" panose="020B0604030504040204" pitchFamily="50" charset="-128"/>
              </a:rPr>
              <a:t>/</a:t>
            </a:r>
            <a:r>
              <a:rPr lang="ja-JP" altLang="en-US" sz="1000" dirty="0">
                <a:solidFill>
                  <a:srgbClr val="C00000"/>
                </a:solidFill>
                <a:latin typeface="メイリオ" panose="020B0604030504040204" pitchFamily="50" charset="-128"/>
                <a:ea typeface="メイリオ" panose="020B0604030504040204" pitchFamily="50" charset="-128"/>
              </a:rPr>
              <a:t>人（子供）</a:t>
            </a:r>
          </a:p>
        </p:txBody>
      </p:sp>
      <p:sp>
        <p:nvSpPr>
          <p:cNvPr id="33" name="テキスト ボックス 32">
            <a:extLst>
              <a:ext uri="{FF2B5EF4-FFF2-40B4-BE49-F238E27FC236}">
                <a16:creationId xmlns:a16="http://schemas.microsoft.com/office/drawing/2014/main" id="{0642115E-5E75-CD23-2399-835D4C545DA8}"/>
              </a:ext>
            </a:extLst>
          </p:cNvPr>
          <p:cNvSpPr txBox="1"/>
          <p:nvPr/>
        </p:nvSpPr>
        <p:spPr>
          <a:xfrm>
            <a:off x="1814052" y="2724283"/>
            <a:ext cx="2983799" cy="246221"/>
          </a:xfrm>
          <a:prstGeom prst="rect">
            <a:avLst/>
          </a:prstGeom>
          <a:noFill/>
        </p:spPr>
        <p:txBody>
          <a:bodyPr wrap="square" rtlCol="0">
            <a:spAutoFit/>
          </a:bodyPr>
          <a:lstStyle/>
          <a:p>
            <a:r>
              <a:rPr lang="en-US" altLang="ja-JP" sz="1000" dirty="0">
                <a:solidFill>
                  <a:srgbClr val="C00000"/>
                </a:solidFill>
                <a:latin typeface="メイリオ" panose="020B0604030504040204" pitchFamily="50" charset="-128"/>
                <a:ea typeface="メイリオ" panose="020B0604030504040204" pitchFamily="50" charset="-128"/>
              </a:rPr>
              <a:t>2023</a:t>
            </a:r>
            <a:r>
              <a:rPr lang="ja-JP" altLang="en-US" sz="1000" dirty="0">
                <a:solidFill>
                  <a:srgbClr val="C00000"/>
                </a:solidFill>
                <a:latin typeface="メイリオ" panose="020B0604030504040204" pitchFamily="50" charset="-128"/>
                <a:ea typeface="メイリオ" panose="020B0604030504040204" pitchFamily="50" charset="-128"/>
              </a:rPr>
              <a:t>年</a:t>
            </a:r>
            <a:r>
              <a:rPr lang="en-US" altLang="ja-JP" sz="1000" dirty="0">
                <a:solidFill>
                  <a:srgbClr val="C00000"/>
                </a:solidFill>
                <a:latin typeface="メイリオ" panose="020B0604030504040204" pitchFamily="50" charset="-128"/>
                <a:ea typeface="メイリオ" panose="020B0604030504040204" pitchFamily="50" charset="-128"/>
              </a:rPr>
              <a:t>4</a:t>
            </a:r>
            <a:r>
              <a:rPr lang="ja-JP" altLang="en-US" sz="1000" dirty="0">
                <a:solidFill>
                  <a:srgbClr val="C00000"/>
                </a:solidFill>
                <a:latin typeface="メイリオ" panose="020B0604030504040204" pitchFamily="50" charset="-128"/>
                <a:ea typeface="メイリオ" panose="020B0604030504040204" pitchFamily="50" charset="-128"/>
              </a:rPr>
              <a:t>月</a:t>
            </a:r>
            <a:r>
              <a:rPr lang="en-US" altLang="ja-JP" sz="1000" dirty="0">
                <a:solidFill>
                  <a:srgbClr val="C00000"/>
                </a:solidFill>
                <a:latin typeface="メイリオ" panose="020B0604030504040204" pitchFamily="50" charset="-128"/>
                <a:ea typeface="メイリオ" panose="020B0604030504040204" pitchFamily="50" charset="-128"/>
              </a:rPr>
              <a:t>1</a:t>
            </a:r>
            <a:r>
              <a:rPr lang="ja-JP" altLang="en-US" sz="1000" dirty="0">
                <a:solidFill>
                  <a:srgbClr val="C00000"/>
                </a:solidFill>
                <a:latin typeface="メイリオ" panose="020B0604030504040204" pitchFamily="50" charset="-128"/>
                <a:ea typeface="メイリオ" panose="020B0604030504040204" pitchFamily="50" charset="-128"/>
              </a:rPr>
              <a:t>日～</a:t>
            </a:r>
            <a:endParaRPr lang="en-US" altLang="ja-JP" sz="1000" dirty="0">
              <a:solidFill>
                <a:srgbClr val="C00000"/>
              </a:solidFill>
              <a:latin typeface="メイリオ" panose="020B0604030504040204" pitchFamily="50" charset="-128"/>
              <a:ea typeface="メイリオ" panose="020B0604030504040204" pitchFamily="50" charset="-128"/>
            </a:endParaRPr>
          </a:p>
        </p:txBody>
      </p:sp>
      <p:sp>
        <p:nvSpPr>
          <p:cNvPr id="39" name="テキスト ボックス 38">
            <a:extLst>
              <a:ext uri="{FF2B5EF4-FFF2-40B4-BE49-F238E27FC236}">
                <a16:creationId xmlns:a16="http://schemas.microsoft.com/office/drawing/2014/main" id="{5CC02A42-56B0-06D0-9E01-31F7A81D00E4}"/>
              </a:ext>
            </a:extLst>
          </p:cNvPr>
          <p:cNvSpPr txBox="1"/>
          <p:nvPr/>
        </p:nvSpPr>
        <p:spPr>
          <a:xfrm>
            <a:off x="1833972" y="639246"/>
            <a:ext cx="2718363" cy="246221"/>
          </a:xfrm>
          <a:prstGeom prst="rect">
            <a:avLst/>
          </a:prstGeom>
          <a:noFill/>
        </p:spPr>
        <p:txBody>
          <a:bodyPr wrap="square" rtlCol="0">
            <a:spAutoFit/>
          </a:bodyPr>
          <a:lstStyle/>
          <a:p>
            <a:r>
              <a:rPr lang="ja-JP" altLang="en-US" sz="1000" dirty="0">
                <a:solidFill>
                  <a:srgbClr val="C00000"/>
                </a:solidFill>
                <a:latin typeface="メイリオ" panose="020B0604030504040204" pitchFamily="50" charset="-128"/>
                <a:ea typeface="メイリオ" panose="020B0604030504040204" pitchFamily="50" charset="-128"/>
              </a:rPr>
              <a:t>○○○○○○</a:t>
            </a:r>
            <a:endParaRPr lang="en-US" altLang="ja-JP" sz="1000" dirty="0">
              <a:solidFill>
                <a:srgbClr val="C00000"/>
              </a:solidFill>
              <a:latin typeface="メイリオ" panose="020B0604030504040204" pitchFamily="50" charset="-128"/>
              <a:ea typeface="メイリオ" panose="020B0604030504040204" pitchFamily="50" charset="-128"/>
            </a:endParaRPr>
          </a:p>
        </p:txBody>
      </p:sp>
      <p:sp>
        <p:nvSpPr>
          <p:cNvPr id="43" name="テキスト ボックス 42">
            <a:extLst>
              <a:ext uri="{FF2B5EF4-FFF2-40B4-BE49-F238E27FC236}">
                <a16:creationId xmlns:a16="http://schemas.microsoft.com/office/drawing/2014/main" id="{2E04EEC7-DC49-983F-DAB1-3C69DA8DAF1F}"/>
              </a:ext>
            </a:extLst>
          </p:cNvPr>
          <p:cNvSpPr txBox="1"/>
          <p:nvPr/>
        </p:nvSpPr>
        <p:spPr>
          <a:xfrm>
            <a:off x="5896" y="3439346"/>
            <a:ext cx="4748268" cy="246221"/>
          </a:xfrm>
          <a:prstGeom prst="rect">
            <a:avLst/>
          </a:prstGeom>
          <a:noFill/>
        </p:spPr>
        <p:txBody>
          <a:bodyPr wrap="square" rtlCol="0">
            <a:spAutoFit/>
          </a:bodyPr>
          <a:lstStyle/>
          <a:p>
            <a:r>
              <a:rPr lang="en-US" altLang="ja-JP" sz="1000" dirty="0">
                <a:solidFill>
                  <a:srgbClr val="C00000"/>
                </a:solidFill>
                <a:latin typeface="メイリオ" panose="020B0604030504040204" pitchFamily="50" charset="-128"/>
                <a:ea typeface="メイリオ" panose="020B0604030504040204" pitchFamily="50" charset="-128"/>
              </a:rPr>
              <a:t>【</a:t>
            </a:r>
            <a:r>
              <a:rPr lang="ja-JP" altLang="en-US" sz="1000" dirty="0">
                <a:solidFill>
                  <a:srgbClr val="C00000"/>
                </a:solidFill>
                <a:latin typeface="メイリオ" panose="020B0604030504040204" pitchFamily="50" charset="-128"/>
                <a:ea typeface="メイリオ" panose="020B0604030504040204" pitchFamily="50" charset="-128"/>
              </a:rPr>
              <a:t>コンセプト</a:t>
            </a:r>
            <a:r>
              <a:rPr lang="en-US" altLang="ja-JP" sz="1000" dirty="0">
                <a:solidFill>
                  <a:srgbClr val="C00000"/>
                </a:solidFill>
                <a:latin typeface="メイリオ" panose="020B0604030504040204" pitchFamily="50" charset="-128"/>
                <a:ea typeface="メイリオ" panose="020B0604030504040204" pitchFamily="50" charset="-128"/>
              </a:rPr>
              <a:t>】</a:t>
            </a:r>
            <a:r>
              <a:rPr lang="ja-JP" altLang="en-US" sz="1000" dirty="0">
                <a:solidFill>
                  <a:srgbClr val="C00000"/>
                </a:solidFill>
                <a:latin typeface="メイリオ" panose="020B0604030504040204" pitchFamily="50" charset="-128"/>
                <a:ea typeface="メイリオ" panose="020B0604030504040204" pitchFamily="50" charset="-128"/>
              </a:rPr>
              <a:t>地域の自然と文化に配慮した周遊ツアー</a:t>
            </a:r>
          </a:p>
        </p:txBody>
      </p:sp>
      <p:sp>
        <p:nvSpPr>
          <p:cNvPr id="45" name="テキスト ボックス 44">
            <a:extLst>
              <a:ext uri="{FF2B5EF4-FFF2-40B4-BE49-F238E27FC236}">
                <a16:creationId xmlns:a16="http://schemas.microsoft.com/office/drawing/2014/main" id="{445A6C3A-AD7F-C463-E056-9862F3017AC4}"/>
              </a:ext>
            </a:extLst>
          </p:cNvPr>
          <p:cNvSpPr txBox="1"/>
          <p:nvPr/>
        </p:nvSpPr>
        <p:spPr>
          <a:xfrm>
            <a:off x="10126" y="3640485"/>
            <a:ext cx="2375293" cy="246221"/>
          </a:xfrm>
          <a:prstGeom prst="rect">
            <a:avLst/>
          </a:prstGeom>
          <a:noFill/>
        </p:spPr>
        <p:txBody>
          <a:bodyPr wrap="square" rtlCol="0">
            <a:spAutoFit/>
          </a:bodyPr>
          <a:lstStyle/>
          <a:p>
            <a:r>
              <a:rPr lang="en-US" altLang="ja-JP" sz="1000" dirty="0">
                <a:solidFill>
                  <a:srgbClr val="C00000"/>
                </a:solidFill>
                <a:latin typeface="メイリオ" panose="020B0604030504040204" pitchFamily="50" charset="-128"/>
                <a:ea typeface="メイリオ" panose="020B0604030504040204" pitchFamily="50" charset="-128"/>
              </a:rPr>
              <a:t>【</a:t>
            </a:r>
            <a:r>
              <a:rPr lang="ja-JP" altLang="en-US" sz="1000" dirty="0">
                <a:solidFill>
                  <a:srgbClr val="C00000"/>
                </a:solidFill>
                <a:latin typeface="メイリオ" panose="020B0604030504040204" pitchFamily="50" charset="-128"/>
                <a:ea typeface="メイリオ" panose="020B0604030504040204" pitchFamily="50" charset="-128"/>
              </a:rPr>
              <a:t>行程</a:t>
            </a:r>
            <a:r>
              <a:rPr lang="en-US" altLang="ja-JP" sz="1000" dirty="0">
                <a:solidFill>
                  <a:srgbClr val="C00000"/>
                </a:solidFill>
                <a:latin typeface="メイリオ" panose="020B0604030504040204" pitchFamily="50" charset="-128"/>
                <a:ea typeface="メイリオ" panose="020B0604030504040204" pitchFamily="50" charset="-128"/>
              </a:rPr>
              <a:t>】</a:t>
            </a:r>
          </a:p>
        </p:txBody>
      </p:sp>
      <p:graphicFrame>
        <p:nvGraphicFramePr>
          <p:cNvPr id="46" name="表 14">
            <a:extLst>
              <a:ext uri="{FF2B5EF4-FFF2-40B4-BE49-F238E27FC236}">
                <a16:creationId xmlns:a16="http://schemas.microsoft.com/office/drawing/2014/main" id="{12280714-8625-2BD3-60AC-72612EA2C0C4}"/>
              </a:ext>
            </a:extLst>
          </p:cNvPr>
          <p:cNvGraphicFramePr>
            <a:graphicFrameLocks noGrp="1"/>
          </p:cNvGraphicFramePr>
          <p:nvPr>
            <p:extLst>
              <p:ext uri="{D42A27DB-BD31-4B8C-83A1-F6EECF244321}">
                <p14:modId xmlns:p14="http://schemas.microsoft.com/office/powerpoint/2010/main" val="3212990151"/>
              </p:ext>
            </p:extLst>
          </p:nvPr>
        </p:nvGraphicFramePr>
        <p:xfrm>
          <a:off x="192515" y="3847732"/>
          <a:ext cx="4561649" cy="2659163"/>
        </p:xfrm>
        <a:graphic>
          <a:graphicData uri="http://schemas.openxmlformats.org/drawingml/2006/table">
            <a:tbl>
              <a:tblPr firstRow="1" bandRow="1">
                <a:tableStyleId>{5940675A-B579-460E-94D1-54222C63F5DA}</a:tableStyleId>
              </a:tblPr>
              <a:tblGrid>
                <a:gridCol w="647125">
                  <a:extLst>
                    <a:ext uri="{9D8B030D-6E8A-4147-A177-3AD203B41FA5}">
                      <a16:colId xmlns:a16="http://schemas.microsoft.com/office/drawing/2014/main" val="214193445"/>
                    </a:ext>
                  </a:extLst>
                </a:gridCol>
                <a:gridCol w="1960752">
                  <a:extLst>
                    <a:ext uri="{9D8B030D-6E8A-4147-A177-3AD203B41FA5}">
                      <a16:colId xmlns:a16="http://schemas.microsoft.com/office/drawing/2014/main" val="3396830012"/>
                    </a:ext>
                  </a:extLst>
                </a:gridCol>
                <a:gridCol w="1953772">
                  <a:extLst>
                    <a:ext uri="{9D8B030D-6E8A-4147-A177-3AD203B41FA5}">
                      <a16:colId xmlns:a16="http://schemas.microsoft.com/office/drawing/2014/main" val="1733854816"/>
                    </a:ext>
                  </a:extLst>
                </a:gridCol>
              </a:tblGrid>
              <a:tr h="99800">
                <a:tc>
                  <a:txBody>
                    <a:bodyPr/>
                    <a:lstStyle/>
                    <a:p>
                      <a:r>
                        <a:rPr kumimoji="1" lang="ja-JP" altLang="en-US" sz="800" dirty="0">
                          <a:solidFill>
                            <a:srgbClr val="C00000"/>
                          </a:solidFill>
                        </a:rPr>
                        <a:t>時間</a:t>
                      </a:r>
                    </a:p>
                  </a:txBody>
                  <a:tcPr marL="74295" marR="74295" marT="37148" marB="37148">
                    <a:solidFill>
                      <a:schemeClr val="accent2">
                        <a:lumMod val="20000"/>
                        <a:lumOff val="80000"/>
                      </a:schemeClr>
                    </a:solidFill>
                  </a:tcPr>
                </a:tc>
                <a:tc>
                  <a:txBody>
                    <a:bodyPr/>
                    <a:lstStyle/>
                    <a:p>
                      <a:r>
                        <a:rPr kumimoji="1" lang="ja-JP" altLang="en-US" sz="800" dirty="0">
                          <a:solidFill>
                            <a:srgbClr val="C00000"/>
                          </a:solidFill>
                        </a:rPr>
                        <a:t>内容</a:t>
                      </a:r>
                    </a:p>
                  </a:txBody>
                  <a:tcPr marL="74295" marR="74295" marT="37148" marB="37148">
                    <a:solidFill>
                      <a:schemeClr val="accent2">
                        <a:lumMod val="20000"/>
                        <a:lumOff val="80000"/>
                      </a:schemeClr>
                    </a:solidFill>
                  </a:tcPr>
                </a:tc>
                <a:tc>
                  <a:txBody>
                    <a:bodyPr/>
                    <a:lstStyle/>
                    <a:p>
                      <a:r>
                        <a:rPr kumimoji="1" lang="ja-JP" altLang="en-US" sz="800" dirty="0">
                          <a:solidFill>
                            <a:srgbClr val="C00000"/>
                          </a:solidFill>
                        </a:rPr>
                        <a:t>旅行客へのウリ</a:t>
                      </a:r>
                    </a:p>
                  </a:txBody>
                  <a:tcPr marL="74295" marR="74295" marT="37148" marB="37148">
                    <a:solidFill>
                      <a:schemeClr val="accent2">
                        <a:lumMod val="20000"/>
                        <a:lumOff val="80000"/>
                      </a:schemeClr>
                    </a:solidFill>
                  </a:tcPr>
                </a:tc>
                <a:extLst>
                  <a:ext uri="{0D108BD9-81ED-4DB2-BD59-A6C34878D82A}">
                    <a16:rowId xmlns:a16="http://schemas.microsoft.com/office/drawing/2014/main" val="1015280254"/>
                  </a:ext>
                </a:extLst>
              </a:tr>
              <a:tr h="428393">
                <a:tc>
                  <a:txBody>
                    <a:bodyPr/>
                    <a:lstStyle/>
                    <a:p>
                      <a:r>
                        <a:rPr kumimoji="1" lang="en-US" altLang="ja-JP" sz="800" dirty="0">
                          <a:solidFill>
                            <a:srgbClr val="C00000"/>
                          </a:solidFill>
                        </a:rPr>
                        <a:t>1</a:t>
                      </a:r>
                      <a:r>
                        <a:rPr kumimoji="1" lang="ja-JP" altLang="en-US" sz="800" dirty="0">
                          <a:solidFill>
                            <a:srgbClr val="C00000"/>
                          </a:solidFill>
                        </a:rPr>
                        <a:t>日目</a:t>
                      </a:r>
                      <a:endParaRPr kumimoji="1" lang="en-US" altLang="ja-JP" sz="800" dirty="0">
                        <a:solidFill>
                          <a:srgbClr val="C00000"/>
                        </a:solidFill>
                      </a:endParaRPr>
                    </a:p>
                    <a:p>
                      <a:r>
                        <a:rPr kumimoji="1" lang="en-US" altLang="ja-JP" sz="800" dirty="0">
                          <a:solidFill>
                            <a:srgbClr val="C00000"/>
                          </a:solidFill>
                        </a:rPr>
                        <a:t>10</a:t>
                      </a:r>
                      <a:r>
                        <a:rPr kumimoji="1" lang="ja-JP" altLang="en-US" sz="800" dirty="0">
                          <a:solidFill>
                            <a:srgbClr val="C00000"/>
                          </a:solidFill>
                        </a:rPr>
                        <a:t>：</a:t>
                      </a:r>
                      <a:r>
                        <a:rPr kumimoji="1" lang="en-US" altLang="ja-JP" sz="800" dirty="0">
                          <a:solidFill>
                            <a:srgbClr val="C00000"/>
                          </a:solidFill>
                        </a:rPr>
                        <a:t>00</a:t>
                      </a:r>
                      <a:endParaRPr kumimoji="1" lang="ja-JP" altLang="en-US" sz="800" dirty="0">
                        <a:solidFill>
                          <a:srgbClr val="C00000"/>
                        </a:solidFill>
                      </a:endParaRPr>
                    </a:p>
                  </a:txBody>
                  <a:tcPr marL="74295" marR="74295" marT="37148" marB="37148"/>
                </a:tc>
                <a:tc>
                  <a:txBody>
                    <a:bodyPr/>
                    <a:lstStyle/>
                    <a:p>
                      <a:r>
                        <a:rPr lang="ja-JP" altLang="en-US" sz="800" dirty="0">
                          <a:solidFill>
                            <a:srgbClr val="C00000"/>
                          </a:solidFill>
                          <a:latin typeface="メイリオ" panose="020B0604030504040204" pitchFamily="50" charset="-128"/>
                          <a:ea typeface="メイリオ" panose="020B0604030504040204" pitchFamily="50" charset="-128"/>
                        </a:rPr>
                        <a:t>○○駅 集合、</a:t>
                      </a:r>
                      <a:endParaRPr lang="en-US" altLang="ja-JP" sz="800" dirty="0">
                        <a:solidFill>
                          <a:srgbClr val="C00000"/>
                        </a:solidFill>
                        <a:latin typeface="メイリオ" panose="020B0604030504040204" pitchFamily="50" charset="-128"/>
                        <a:ea typeface="メイリオ" panose="020B0604030504040204" pitchFamily="50" charset="-128"/>
                      </a:endParaRPr>
                    </a:p>
                    <a:p>
                      <a:r>
                        <a:rPr lang="ja-JP" altLang="en-US" sz="800" dirty="0">
                          <a:solidFill>
                            <a:srgbClr val="C00000"/>
                          </a:solidFill>
                          <a:latin typeface="メイリオ" panose="020B0604030504040204" pitchFamily="50" charset="-128"/>
                          <a:ea typeface="メイリオ" panose="020B0604030504040204" pitchFamily="50" charset="-128"/>
                        </a:rPr>
                        <a:t>石組による棚田の保全体験</a:t>
                      </a:r>
                      <a:endParaRPr lang="en-US" altLang="ja-JP" sz="800" dirty="0">
                        <a:solidFill>
                          <a:srgbClr val="C00000"/>
                        </a:solidFill>
                        <a:latin typeface="メイリオ" panose="020B0604030504040204" pitchFamily="50" charset="-128"/>
                        <a:ea typeface="メイリオ" panose="020B0604030504040204" pitchFamily="50" charset="-128"/>
                      </a:endParaRP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rgbClr val="C00000"/>
                          </a:solidFill>
                        </a:rPr>
                        <a:t>地域の古老がガイド役を務めることで、地域住民との直接的に関わりながら地域資源や保全を学ぶ</a:t>
                      </a:r>
                    </a:p>
                  </a:txBody>
                  <a:tcPr marL="74295" marR="74295" marT="37148" marB="37148"/>
                </a:tc>
                <a:extLst>
                  <a:ext uri="{0D108BD9-81ED-4DB2-BD59-A6C34878D82A}">
                    <a16:rowId xmlns:a16="http://schemas.microsoft.com/office/drawing/2014/main" val="2972549745"/>
                  </a:ext>
                </a:extLst>
              </a:tr>
              <a:tr h="209953">
                <a:tc>
                  <a:txBody>
                    <a:bodyPr/>
                    <a:lstStyle/>
                    <a:p>
                      <a:r>
                        <a:rPr kumimoji="1" lang="en-US" altLang="ja-JP" sz="800" dirty="0">
                          <a:solidFill>
                            <a:srgbClr val="C00000"/>
                          </a:solidFill>
                        </a:rPr>
                        <a:t>12</a:t>
                      </a:r>
                      <a:r>
                        <a:rPr kumimoji="1" lang="ja-JP" altLang="en-US" sz="800" dirty="0">
                          <a:solidFill>
                            <a:srgbClr val="C00000"/>
                          </a:solidFill>
                        </a:rPr>
                        <a:t>：</a:t>
                      </a:r>
                      <a:r>
                        <a:rPr kumimoji="1" lang="en-US" altLang="ja-JP" sz="800" dirty="0">
                          <a:solidFill>
                            <a:srgbClr val="C00000"/>
                          </a:solidFill>
                        </a:rPr>
                        <a:t>00</a:t>
                      </a:r>
                      <a:endParaRPr kumimoji="1" lang="ja-JP" altLang="en-US" sz="800" dirty="0">
                        <a:solidFill>
                          <a:srgbClr val="C00000"/>
                        </a:solidFill>
                      </a:endParaRPr>
                    </a:p>
                  </a:txBody>
                  <a:tcPr marL="74295" marR="74295" marT="37148" marB="37148"/>
                </a:tc>
                <a:tc>
                  <a:txBody>
                    <a:bodyPr/>
                    <a:lstStyle/>
                    <a:p>
                      <a:r>
                        <a:rPr lang="ja-JP" altLang="en-US" sz="800" dirty="0">
                          <a:solidFill>
                            <a:srgbClr val="C00000"/>
                          </a:solidFill>
                          <a:latin typeface="メイリオ" panose="020B0604030504040204" pitchFamily="50" charset="-128"/>
                          <a:ea typeface="メイリオ" panose="020B0604030504040204" pitchFamily="50" charset="-128"/>
                        </a:rPr>
                        <a:t>地元の飲食店でランチ</a:t>
                      </a:r>
                      <a:r>
                        <a:rPr lang="en-US" altLang="ja-JP" sz="800" dirty="0">
                          <a:solidFill>
                            <a:srgbClr val="C00000"/>
                          </a:solidFill>
                          <a:latin typeface="メイリオ" panose="020B0604030504040204" pitchFamily="50" charset="-128"/>
                          <a:ea typeface="メイリオ" panose="020B0604030504040204" pitchFamily="50" charset="-128"/>
                        </a:rPr>
                        <a:t> </a:t>
                      </a:r>
                      <a:endParaRPr kumimoji="1" lang="ja-JP" altLang="en-US" sz="800" dirty="0">
                        <a:solidFill>
                          <a:srgbClr val="C00000"/>
                        </a:solidFill>
                      </a:endParaRPr>
                    </a:p>
                  </a:txBody>
                  <a:tcPr marL="74295" marR="74295" marT="37148" marB="37148"/>
                </a:tc>
                <a:tc>
                  <a:txBody>
                    <a:bodyPr/>
                    <a:lstStyle/>
                    <a:p>
                      <a:r>
                        <a:rPr kumimoji="1" lang="ja-JP" altLang="en-US" sz="800" dirty="0">
                          <a:solidFill>
                            <a:srgbClr val="C00000"/>
                          </a:solidFill>
                        </a:rPr>
                        <a:t>地域の旬の食材を堪能</a:t>
                      </a:r>
                    </a:p>
                  </a:txBody>
                  <a:tcPr marL="74295" marR="74295" marT="37148" marB="37148"/>
                </a:tc>
                <a:extLst>
                  <a:ext uri="{0D108BD9-81ED-4DB2-BD59-A6C34878D82A}">
                    <a16:rowId xmlns:a16="http://schemas.microsoft.com/office/drawing/2014/main" val="640792002"/>
                  </a:ext>
                </a:extLst>
              </a:tr>
              <a:tr h="334328">
                <a:tc>
                  <a:txBody>
                    <a:bodyPr/>
                    <a:lstStyle/>
                    <a:p>
                      <a:r>
                        <a:rPr kumimoji="1" lang="en-US" altLang="ja-JP" sz="800" dirty="0">
                          <a:solidFill>
                            <a:srgbClr val="C00000"/>
                          </a:solidFill>
                        </a:rPr>
                        <a:t>14</a:t>
                      </a:r>
                      <a:r>
                        <a:rPr kumimoji="1" lang="ja-JP" altLang="en-US" sz="800" dirty="0">
                          <a:solidFill>
                            <a:srgbClr val="C00000"/>
                          </a:solidFill>
                        </a:rPr>
                        <a:t>：</a:t>
                      </a:r>
                      <a:r>
                        <a:rPr kumimoji="1" lang="en-US" altLang="ja-JP" sz="800" dirty="0">
                          <a:solidFill>
                            <a:srgbClr val="C00000"/>
                          </a:solidFill>
                        </a:rPr>
                        <a:t>00</a:t>
                      </a:r>
                      <a:endParaRPr kumimoji="1" lang="ja-JP" altLang="en-US" sz="800" dirty="0">
                        <a:solidFill>
                          <a:srgbClr val="C00000"/>
                        </a:solidFill>
                      </a:endParaRPr>
                    </a:p>
                  </a:txBody>
                  <a:tcPr marL="74295" marR="74295" marT="37148" marB="37148"/>
                </a:tc>
                <a:tc>
                  <a:txBody>
                    <a:bodyPr/>
                    <a:lstStyle/>
                    <a:p>
                      <a:r>
                        <a:rPr kumimoji="1" lang="ja-JP" altLang="en-US" sz="800" dirty="0">
                          <a:solidFill>
                            <a:srgbClr val="C00000"/>
                          </a:solidFill>
                        </a:rPr>
                        <a:t>○○温泉にチェックイン、</a:t>
                      </a:r>
                      <a:endParaRPr kumimoji="1" lang="en-US" altLang="ja-JP" sz="800" dirty="0">
                        <a:solidFill>
                          <a:srgbClr val="C00000"/>
                        </a:solidFill>
                      </a:endParaRPr>
                    </a:p>
                    <a:p>
                      <a:r>
                        <a:rPr kumimoji="1" lang="ja-JP" altLang="en-US" sz="800" dirty="0">
                          <a:solidFill>
                            <a:srgbClr val="C00000"/>
                          </a:solidFill>
                        </a:rPr>
                        <a:t>入浴等含む自由時間</a:t>
                      </a:r>
                      <a:endParaRPr kumimoji="1" lang="en-US" altLang="ja-JP" sz="800" dirty="0">
                        <a:solidFill>
                          <a:srgbClr val="C00000"/>
                        </a:solidFill>
                      </a:endParaRPr>
                    </a:p>
                  </a:txBody>
                  <a:tcPr marL="74295" marR="74295" marT="37148" marB="37148"/>
                </a:tc>
                <a:tc>
                  <a:txBody>
                    <a:bodyPr/>
                    <a:lstStyle/>
                    <a:p>
                      <a:r>
                        <a:rPr kumimoji="1" lang="ja-JP" altLang="en-US" sz="800" dirty="0">
                          <a:solidFill>
                            <a:srgbClr val="C00000"/>
                          </a:solidFill>
                        </a:rPr>
                        <a:t>温泉の歴史を通して地域を学ぶ</a:t>
                      </a:r>
                    </a:p>
                  </a:txBody>
                  <a:tcPr marL="74295" marR="74295" marT="37148" marB="37148"/>
                </a:tc>
                <a:extLst>
                  <a:ext uri="{0D108BD9-81ED-4DB2-BD59-A6C34878D82A}">
                    <a16:rowId xmlns:a16="http://schemas.microsoft.com/office/drawing/2014/main" val="2460093617"/>
                  </a:ext>
                </a:extLst>
              </a:tr>
              <a:tr h="334328">
                <a:tc>
                  <a:txBody>
                    <a:bodyPr/>
                    <a:lstStyle/>
                    <a:p>
                      <a:r>
                        <a:rPr kumimoji="1" lang="en-US" altLang="ja-JP" sz="800" dirty="0">
                          <a:solidFill>
                            <a:srgbClr val="C00000"/>
                          </a:solidFill>
                        </a:rPr>
                        <a:t>18</a:t>
                      </a:r>
                      <a:r>
                        <a:rPr kumimoji="1" lang="ja-JP" altLang="en-US" sz="800" dirty="0">
                          <a:solidFill>
                            <a:srgbClr val="C00000"/>
                          </a:solidFill>
                        </a:rPr>
                        <a:t>：</a:t>
                      </a:r>
                      <a:r>
                        <a:rPr kumimoji="1" lang="en-US" altLang="ja-JP" sz="800" dirty="0">
                          <a:solidFill>
                            <a:srgbClr val="C00000"/>
                          </a:solidFill>
                        </a:rPr>
                        <a:t>00</a:t>
                      </a:r>
                      <a:endParaRPr kumimoji="1" lang="ja-JP" altLang="en-US" sz="800" dirty="0">
                        <a:solidFill>
                          <a:srgbClr val="C00000"/>
                        </a:solidFill>
                      </a:endParaRPr>
                    </a:p>
                  </a:txBody>
                  <a:tcPr marL="74295" marR="74295" marT="37148" marB="37148"/>
                </a:tc>
                <a:tc>
                  <a:txBody>
                    <a:bodyPr/>
                    <a:lstStyle/>
                    <a:p>
                      <a:r>
                        <a:rPr kumimoji="1" lang="ja-JP" altLang="en-US" sz="800" dirty="0">
                          <a:solidFill>
                            <a:srgbClr val="C00000"/>
                          </a:solidFill>
                        </a:rPr>
                        <a:t>宿でのディナー</a:t>
                      </a:r>
                    </a:p>
                  </a:txBody>
                  <a:tcPr marL="74295" marR="74295" marT="37148" marB="37148"/>
                </a:tc>
                <a:tc>
                  <a:txBody>
                    <a:bodyPr/>
                    <a:lstStyle/>
                    <a:p>
                      <a:r>
                        <a:rPr kumimoji="1" lang="ja-JP" altLang="en-US" sz="800" dirty="0">
                          <a:solidFill>
                            <a:srgbClr val="C00000"/>
                          </a:solidFill>
                        </a:rPr>
                        <a:t>地域内で共同開発した食材を生かしたメニューを堪能</a:t>
                      </a:r>
                    </a:p>
                  </a:txBody>
                  <a:tcPr marL="74295" marR="74295" marT="37148" marB="37148"/>
                </a:tc>
                <a:extLst>
                  <a:ext uri="{0D108BD9-81ED-4DB2-BD59-A6C34878D82A}">
                    <a16:rowId xmlns:a16="http://schemas.microsoft.com/office/drawing/2014/main" val="611063789"/>
                  </a:ext>
                </a:extLst>
              </a:tr>
              <a:tr h="724376">
                <a:tc>
                  <a:txBody>
                    <a:bodyPr/>
                    <a:lstStyle/>
                    <a:p>
                      <a:r>
                        <a:rPr kumimoji="1" lang="en-US" altLang="ja-JP" sz="800" dirty="0">
                          <a:solidFill>
                            <a:srgbClr val="C00000"/>
                          </a:solidFill>
                        </a:rPr>
                        <a:t>2</a:t>
                      </a:r>
                      <a:r>
                        <a:rPr kumimoji="1" lang="ja-JP" altLang="en-US" sz="800" dirty="0">
                          <a:solidFill>
                            <a:srgbClr val="C00000"/>
                          </a:solidFill>
                        </a:rPr>
                        <a:t>日目</a:t>
                      </a:r>
                      <a:endParaRPr kumimoji="1" lang="en-US" altLang="ja-JP" sz="800" dirty="0">
                        <a:solidFill>
                          <a:srgbClr val="C00000"/>
                        </a:solidFill>
                      </a:endParaRPr>
                    </a:p>
                    <a:p>
                      <a:r>
                        <a:rPr kumimoji="1" lang="en-US" altLang="ja-JP" sz="800" dirty="0">
                          <a:solidFill>
                            <a:srgbClr val="C00000"/>
                          </a:solidFill>
                        </a:rPr>
                        <a:t>10</a:t>
                      </a:r>
                      <a:r>
                        <a:rPr kumimoji="1" lang="ja-JP" altLang="en-US" sz="800" dirty="0">
                          <a:solidFill>
                            <a:srgbClr val="C00000"/>
                          </a:solidFill>
                        </a:rPr>
                        <a:t>：</a:t>
                      </a:r>
                      <a:r>
                        <a:rPr kumimoji="1" lang="en-US" altLang="ja-JP" sz="800" dirty="0">
                          <a:solidFill>
                            <a:srgbClr val="C00000"/>
                          </a:solidFill>
                        </a:rPr>
                        <a:t>00</a:t>
                      </a:r>
                      <a:endParaRPr kumimoji="1" lang="ja-JP" altLang="en-US" sz="800" dirty="0">
                        <a:solidFill>
                          <a:srgbClr val="C00000"/>
                        </a:solidFill>
                      </a:endParaRPr>
                    </a:p>
                  </a:txBody>
                  <a:tcPr marL="74295" marR="74295" marT="37148" marB="37148"/>
                </a:tc>
                <a:tc>
                  <a:txBody>
                    <a:bodyPr/>
                    <a:lstStyle/>
                    <a:p>
                      <a:r>
                        <a:rPr lang="ja-JP" altLang="en-US" sz="800" dirty="0">
                          <a:solidFill>
                            <a:srgbClr val="C00000"/>
                          </a:solidFill>
                          <a:latin typeface="メイリオ" panose="020B0604030504040204" pitchFamily="50" charset="-128"/>
                          <a:ea typeface="メイリオ" panose="020B0604030504040204" pitchFamily="50" charset="-128"/>
                        </a:rPr>
                        <a:t>○○温泉のチェックアウト後、</a:t>
                      </a:r>
                      <a:endParaRPr lang="en-US" altLang="ja-JP" sz="800" dirty="0">
                        <a:solidFill>
                          <a:srgbClr val="C00000"/>
                        </a:solidFill>
                        <a:latin typeface="メイリオ" panose="020B0604030504040204" pitchFamily="50" charset="-128"/>
                        <a:ea typeface="メイリオ" panose="020B0604030504040204" pitchFamily="50" charset="-128"/>
                      </a:endParaRPr>
                    </a:p>
                    <a:p>
                      <a:r>
                        <a:rPr lang="ja-JP" altLang="en-US" sz="800" dirty="0">
                          <a:solidFill>
                            <a:srgbClr val="C00000"/>
                          </a:solidFill>
                          <a:latin typeface="メイリオ" panose="020B0604030504040204" pitchFamily="50" charset="-128"/>
                          <a:ea typeface="メイリオ" panose="020B0604030504040204" pitchFamily="50" charset="-128"/>
                        </a:rPr>
                        <a:t>△△湿原内のカヤック・カヌー探索またはバードウォッチング（選択制）</a:t>
                      </a:r>
                      <a:endParaRPr lang="en-US" altLang="ja-JP" sz="800" dirty="0">
                        <a:solidFill>
                          <a:srgbClr val="C00000"/>
                        </a:solidFill>
                        <a:latin typeface="メイリオ" panose="020B0604030504040204" pitchFamily="50" charset="-128"/>
                        <a:ea typeface="メイリオ" panose="020B0604030504040204" pitchFamily="50" charset="-128"/>
                      </a:endParaRP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rgbClr val="C00000"/>
                          </a:solidFill>
                        </a:rPr>
                        <a:t>いずれも専門知識を持ったガイドが同船し、環境保護の重要性を案内。</a:t>
                      </a:r>
                      <a:r>
                        <a:rPr kumimoji="1" lang="en-US" altLang="ja-JP" sz="800" dirty="0">
                          <a:solidFill>
                            <a:srgbClr val="C00000"/>
                          </a:solidFill>
                        </a:rPr>
                        <a:t>※</a:t>
                      </a:r>
                      <a:r>
                        <a:rPr kumimoji="1" lang="ja-JP" altLang="en-US" sz="800" dirty="0">
                          <a:solidFill>
                            <a:srgbClr val="C00000"/>
                          </a:solidFill>
                          <a:latin typeface="メイリオ" panose="020B0604030504040204" pitchFamily="50" charset="-128"/>
                          <a:ea typeface="メイリオ" panose="020B0604030504040204" pitchFamily="50" charset="-128"/>
                        </a:rPr>
                        <a:t>ツアー参加代金の一部は湿原の保全料として、湿原の環境保全活動に還元している。</a:t>
                      </a:r>
                    </a:p>
                  </a:txBody>
                  <a:tcPr marL="74295" marR="74295" marT="37148" marB="37148"/>
                </a:tc>
                <a:extLst>
                  <a:ext uri="{0D108BD9-81ED-4DB2-BD59-A6C34878D82A}">
                    <a16:rowId xmlns:a16="http://schemas.microsoft.com/office/drawing/2014/main" val="1780974271"/>
                  </a:ext>
                </a:extLst>
              </a:tr>
              <a:tr h="209953">
                <a:tc>
                  <a:txBody>
                    <a:bodyPr/>
                    <a:lstStyle/>
                    <a:p>
                      <a:r>
                        <a:rPr kumimoji="1" lang="en-US" altLang="ja-JP" sz="800" dirty="0">
                          <a:solidFill>
                            <a:srgbClr val="C00000"/>
                          </a:solidFill>
                        </a:rPr>
                        <a:t>12</a:t>
                      </a:r>
                      <a:r>
                        <a:rPr kumimoji="1" lang="ja-JP" altLang="en-US" sz="800" dirty="0">
                          <a:solidFill>
                            <a:srgbClr val="C00000"/>
                          </a:solidFill>
                        </a:rPr>
                        <a:t>：</a:t>
                      </a:r>
                      <a:r>
                        <a:rPr kumimoji="1" lang="en-US" altLang="ja-JP" sz="800" dirty="0">
                          <a:solidFill>
                            <a:srgbClr val="C00000"/>
                          </a:solidFill>
                        </a:rPr>
                        <a:t>00</a:t>
                      </a:r>
                      <a:endParaRPr kumimoji="1" lang="ja-JP" altLang="en-US" sz="800" dirty="0">
                        <a:solidFill>
                          <a:srgbClr val="C00000"/>
                        </a:solidFill>
                      </a:endParaRPr>
                    </a:p>
                  </a:txBody>
                  <a:tcPr marL="74295" marR="74295" marT="37148" marB="37148"/>
                </a:tc>
                <a:tc>
                  <a:txBody>
                    <a:bodyPr/>
                    <a:lstStyle/>
                    <a:p>
                      <a:r>
                        <a:rPr lang="ja-JP" altLang="en-US" sz="800" dirty="0">
                          <a:solidFill>
                            <a:srgbClr val="C00000"/>
                          </a:solidFill>
                          <a:latin typeface="メイリオ" panose="020B0604030504040204" pitchFamily="50" charset="-128"/>
                          <a:ea typeface="メイリオ" panose="020B0604030504040204" pitchFamily="50" charset="-128"/>
                        </a:rPr>
                        <a:t>道の駅○○でランチ、買い物</a:t>
                      </a:r>
                      <a:endParaRPr kumimoji="1" lang="ja-JP" altLang="en-US" sz="800" dirty="0">
                        <a:solidFill>
                          <a:srgbClr val="C00000"/>
                        </a:solidFill>
                      </a:endParaRPr>
                    </a:p>
                  </a:txBody>
                  <a:tcPr marL="74295" marR="74295" marT="37148" marB="37148"/>
                </a:tc>
                <a:tc>
                  <a:txBody>
                    <a:bodyPr/>
                    <a:lstStyle/>
                    <a:p>
                      <a:endParaRPr kumimoji="1" lang="ja-JP" altLang="en-US" sz="800" dirty="0">
                        <a:solidFill>
                          <a:srgbClr val="C00000"/>
                        </a:solidFill>
                      </a:endParaRPr>
                    </a:p>
                  </a:txBody>
                  <a:tcPr marL="74295" marR="74295" marT="37148" marB="37148"/>
                </a:tc>
                <a:extLst>
                  <a:ext uri="{0D108BD9-81ED-4DB2-BD59-A6C34878D82A}">
                    <a16:rowId xmlns:a16="http://schemas.microsoft.com/office/drawing/2014/main" val="1368072845"/>
                  </a:ext>
                </a:extLst>
              </a:tr>
              <a:tr h="209953">
                <a:tc>
                  <a:txBody>
                    <a:bodyPr/>
                    <a:lstStyle/>
                    <a:p>
                      <a:r>
                        <a:rPr kumimoji="1" lang="en-US" altLang="ja-JP" sz="800" dirty="0">
                          <a:solidFill>
                            <a:srgbClr val="C00000"/>
                          </a:solidFill>
                        </a:rPr>
                        <a:t>14</a:t>
                      </a:r>
                      <a:r>
                        <a:rPr kumimoji="1" lang="ja-JP" altLang="en-US" sz="800" dirty="0">
                          <a:solidFill>
                            <a:srgbClr val="C00000"/>
                          </a:solidFill>
                        </a:rPr>
                        <a:t>：</a:t>
                      </a:r>
                      <a:r>
                        <a:rPr kumimoji="1" lang="en-US" altLang="ja-JP" sz="800" dirty="0">
                          <a:solidFill>
                            <a:srgbClr val="C00000"/>
                          </a:solidFill>
                        </a:rPr>
                        <a:t>00</a:t>
                      </a:r>
                      <a:endParaRPr kumimoji="1" lang="ja-JP" altLang="en-US" sz="800" dirty="0">
                        <a:solidFill>
                          <a:srgbClr val="C00000"/>
                        </a:solidFill>
                      </a:endParaRPr>
                    </a:p>
                  </a:txBody>
                  <a:tcPr marL="74295" marR="74295" marT="37148" marB="37148"/>
                </a:tc>
                <a:tc>
                  <a:txBody>
                    <a:bodyPr/>
                    <a:lstStyle/>
                    <a:p>
                      <a:r>
                        <a:rPr kumimoji="1" lang="ja-JP" altLang="en-US" sz="800" dirty="0">
                          <a:solidFill>
                            <a:srgbClr val="C00000"/>
                          </a:solidFill>
                        </a:rPr>
                        <a:t>○○駅 解散</a:t>
                      </a:r>
                    </a:p>
                  </a:txBody>
                  <a:tcPr marL="74295" marR="74295" marT="37148" marB="37148"/>
                </a:tc>
                <a:tc>
                  <a:txBody>
                    <a:bodyPr/>
                    <a:lstStyle/>
                    <a:p>
                      <a:endParaRPr kumimoji="1" lang="ja-JP" altLang="en-US" sz="800" dirty="0">
                        <a:solidFill>
                          <a:srgbClr val="C00000"/>
                        </a:solidFill>
                      </a:endParaRPr>
                    </a:p>
                  </a:txBody>
                  <a:tcPr marL="74295" marR="74295" marT="37148" marB="37148"/>
                </a:tc>
                <a:extLst>
                  <a:ext uri="{0D108BD9-81ED-4DB2-BD59-A6C34878D82A}">
                    <a16:rowId xmlns:a16="http://schemas.microsoft.com/office/drawing/2014/main" val="2957208758"/>
                  </a:ext>
                </a:extLst>
              </a:tr>
            </a:tbl>
          </a:graphicData>
        </a:graphic>
      </p:graphicFrame>
      <p:sp>
        <p:nvSpPr>
          <p:cNvPr id="48" name="テキスト ボックス 47">
            <a:extLst>
              <a:ext uri="{FF2B5EF4-FFF2-40B4-BE49-F238E27FC236}">
                <a16:creationId xmlns:a16="http://schemas.microsoft.com/office/drawing/2014/main" id="{688F80AF-2265-F6E8-42C9-8898EE128BBB}"/>
              </a:ext>
            </a:extLst>
          </p:cNvPr>
          <p:cNvSpPr txBox="1"/>
          <p:nvPr/>
        </p:nvSpPr>
        <p:spPr>
          <a:xfrm>
            <a:off x="5082554" y="857091"/>
            <a:ext cx="4694131" cy="1169551"/>
          </a:xfrm>
          <a:prstGeom prst="rect">
            <a:avLst/>
          </a:prstGeom>
          <a:noFill/>
        </p:spPr>
        <p:txBody>
          <a:bodyPr wrap="square" rtlCol="0">
            <a:spAutoFit/>
          </a:bodyPr>
          <a:lstStyle/>
          <a:p>
            <a:r>
              <a:rPr lang="ja-JP" altLang="en-US" sz="1000" dirty="0">
                <a:solidFill>
                  <a:srgbClr val="C00000"/>
                </a:solidFill>
                <a:latin typeface="メイリオ" panose="020B0604030504040204" pitchFamily="50" charset="-128"/>
                <a:ea typeface="メイリオ" panose="020B0604030504040204" pitchFamily="50" charset="-128"/>
              </a:rPr>
              <a:t>○当社の海外支店にて本ツアーの販売を行っている。</a:t>
            </a:r>
            <a:endParaRPr lang="en-US" altLang="ja-JP" sz="1000" dirty="0">
              <a:solidFill>
                <a:srgbClr val="C00000"/>
              </a:solidFill>
              <a:latin typeface="メイリオ" panose="020B0604030504040204" pitchFamily="50" charset="-128"/>
              <a:ea typeface="メイリオ" panose="020B0604030504040204" pitchFamily="50" charset="-128"/>
            </a:endParaRPr>
          </a:p>
          <a:p>
            <a:endParaRPr lang="en-US" altLang="ja-JP" sz="1000" dirty="0">
              <a:solidFill>
                <a:srgbClr val="C00000"/>
              </a:solidFill>
              <a:latin typeface="メイリオ" panose="020B0604030504040204" pitchFamily="50" charset="-128"/>
              <a:ea typeface="メイリオ" panose="020B0604030504040204" pitchFamily="50" charset="-128"/>
            </a:endParaRPr>
          </a:p>
          <a:p>
            <a:r>
              <a:rPr lang="ja-JP" altLang="en-US" sz="1000" dirty="0">
                <a:solidFill>
                  <a:srgbClr val="C00000"/>
                </a:solidFill>
                <a:latin typeface="メイリオ" panose="020B0604030504040204" pitchFamily="50" charset="-128"/>
                <a:ea typeface="メイリオ" panose="020B0604030504040204" pitchFamily="50" charset="-128"/>
              </a:rPr>
              <a:t>○各種</a:t>
            </a:r>
            <a:r>
              <a:rPr lang="en-US" altLang="ja-JP" sz="1000" dirty="0">
                <a:solidFill>
                  <a:srgbClr val="C00000"/>
                </a:solidFill>
                <a:latin typeface="メイリオ" panose="020B0604030504040204" pitchFamily="50" charset="-128"/>
                <a:ea typeface="メイリオ" panose="020B0604030504040204" pitchFamily="50" charset="-128"/>
              </a:rPr>
              <a:t>SNS</a:t>
            </a:r>
            <a:r>
              <a:rPr lang="ja-JP" altLang="en-US" sz="1000" dirty="0">
                <a:solidFill>
                  <a:srgbClr val="C00000"/>
                </a:solidFill>
                <a:latin typeface="メイリオ" panose="020B0604030504040204" pitchFamily="50" charset="-128"/>
                <a:ea typeface="メイリオ" panose="020B0604030504040204" pitchFamily="50" charset="-128"/>
              </a:rPr>
              <a:t>（</a:t>
            </a:r>
            <a:r>
              <a:rPr lang="en-US" altLang="ja-JP" sz="1000" dirty="0">
                <a:solidFill>
                  <a:srgbClr val="C00000"/>
                </a:solidFill>
                <a:latin typeface="メイリオ" panose="020B0604030504040204" pitchFamily="50" charset="-128"/>
                <a:ea typeface="メイリオ" panose="020B0604030504040204" pitchFamily="50" charset="-128"/>
              </a:rPr>
              <a:t>Instagram</a:t>
            </a:r>
            <a:r>
              <a:rPr lang="ja-JP" altLang="en-US" sz="1000" dirty="0">
                <a:solidFill>
                  <a:srgbClr val="C00000"/>
                </a:solidFill>
                <a:latin typeface="メイリオ" panose="020B0604030504040204" pitchFamily="50" charset="-128"/>
                <a:ea typeface="メイリオ" panose="020B0604030504040204" pitchFamily="50" charset="-128"/>
              </a:rPr>
              <a:t>、</a:t>
            </a:r>
            <a:r>
              <a:rPr lang="en-US" altLang="ja-JP" sz="1000" dirty="0">
                <a:solidFill>
                  <a:srgbClr val="C00000"/>
                </a:solidFill>
                <a:latin typeface="メイリオ" panose="020B0604030504040204" pitchFamily="50" charset="-128"/>
                <a:ea typeface="メイリオ" panose="020B0604030504040204" pitchFamily="50" charset="-128"/>
              </a:rPr>
              <a:t>Facebook</a:t>
            </a:r>
            <a:r>
              <a:rPr lang="ja-JP" altLang="en-US" sz="1000" dirty="0">
                <a:solidFill>
                  <a:srgbClr val="C00000"/>
                </a:solidFill>
                <a:latin typeface="メイリオ" panose="020B0604030504040204" pitchFamily="50" charset="-128"/>
                <a:ea typeface="メイリオ" panose="020B0604030504040204" pitchFamily="50" charset="-128"/>
              </a:rPr>
              <a:t>）を活用し、本ツアーに対象エリアについて、情報発信を行っている。また、日本の地方に興味のある層に絞り、広告発信も行っている。</a:t>
            </a:r>
            <a:endParaRPr lang="en-US" altLang="ja-JP" sz="1000" dirty="0">
              <a:solidFill>
                <a:srgbClr val="C00000"/>
              </a:solidFill>
              <a:latin typeface="メイリオ" panose="020B0604030504040204" pitchFamily="50" charset="-128"/>
              <a:ea typeface="メイリオ" panose="020B0604030504040204" pitchFamily="50" charset="-128"/>
            </a:endParaRPr>
          </a:p>
          <a:p>
            <a:endParaRPr lang="en-US" altLang="ja-JP" sz="1000" dirty="0">
              <a:solidFill>
                <a:srgbClr val="C00000"/>
              </a:solidFill>
              <a:latin typeface="メイリオ" panose="020B0604030504040204" pitchFamily="50" charset="-128"/>
              <a:ea typeface="メイリオ" panose="020B0604030504040204" pitchFamily="50" charset="-128"/>
            </a:endParaRPr>
          </a:p>
          <a:p>
            <a:endParaRPr lang="en-US" altLang="ja-JP" sz="1000" dirty="0">
              <a:solidFill>
                <a:srgbClr val="C00000"/>
              </a:solidFill>
              <a:latin typeface="メイリオ" panose="020B0604030504040204" pitchFamily="50" charset="-128"/>
              <a:ea typeface="メイリオ" panose="020B0604030504040204" pitchFamily="50" charset="-128"/>
            </a:endParaRPr>
          </a:p>
        </p:txBody>
      </p:sp>
      <p:sp>
        <p:nvSpPr>
          <p:cNvPr id="49" name="テキスト ボックス 48">
            <a:extLst>
              <a:ext uri="{FF2B5EF4-FFF2-40B4-BE49-F238E27FC236}">
                <a16:creationId xmlns:a16="http://schemas.microsoft.com/office/drawing/2014/main" id="{EE398E6A-2C04-F7F6-7C67-9580EA2DEC44}"/>
              </a:ext>
            </a:extLst>
          </p:cNvPr>
          <p:cNvSpPr txBox="1"/>
          <p:nvPr/>
        </p:nvSpPr>
        <p:spPr>
          <a:xfrm>
            <a:off x="5082554" y="5516637"/>
            <a:ext cx="4432933" cy="861774"/>
          </a:xfrm>
          <a:prstGeom prst="rect">
            <a:avLst/>
          </a:prstGeom>
          <a:noFill/>
        </p:spPr>
        <p:txBody>
          <a:bodyPr wrap="square" rtlCol="0">
            <a:spAutoFit/>
          </a:bodyPr>
          <a:lstStyle/>
          <a:p>
            <a:r>
              <a:rPr lang="en-US" altLang="ja-JP" sz="1000" dirty="0">
                <a:solidFill>
                  <a:srgbClr val="C00000"/>
                </a:solidFill>
                <a:latin typeface="メイリオ" panose="020B0604030504040204" pitchFamily="50" charset="-128"/>
                <a:ea typeface="メイリオ" panose="020B0604030504040204" pitchFamily="50" charset="-128"/>
              </a:rPr>
              <a:t>【</a:t>
            </a:r>
            <a:r>
              <a:rPr lang="ja-JP" altLang="en-US" sz="1000" dirty="0">
                <a:solidFill>
                  <a:srgbClr val="C00000"/>
                </a:solidFill>
                <a:latin typeface="メイリオ" panose="020B0604030504040204" pitchFamily="50" charset="-128"/>
                <a:ea typeface="メイリオ" panose="020B0604030504040204" pitchFamily="50" charset="-128"/>
              </a:rPr>
              <a:t>今後について</a:t>
            </a:r>
            <a:r>
              <a:rPr lang="en-US" altLang="ja-JP" sz="1000" dirty="0">
                <a:solidFill>
                  <a:srgbClr val="C00000"/>
                </a:solidFill>
                <a:latin typeface="メイリオ" panose="020B0604030504040204" pitchFamily="50" charset="-128"/>
                <a:ea typeface="メイリオ" panose="020B0604030504040204" pitchFamily="50" charset="-128"/>
              </a:rPr>
              <a:t>】</a:t>
            </a:r>
          </a:p>
          <a:p>
            <a:r>
              <a:rPr lang="ja-JP" altLang="en-US" sz="1000" dirty="0">
                <a:solidFill>
                  <a:srgbClr val="C00000"/>
                </a:solidFill>
                <a:latin typeface="メイリオ" panose="020B0604030504040204" pitchFamily="50" charset="-128"/>
                <a:ea typeface="メイリオ" panose="020B0604030504040204" pitchFamily="50" charset="-128"/>
              </a:rPr>
              <a:t>　受入にあたっては、環境負荷を低減させるため、□□といった工夫をするなどしている。</a:t>
            </a:r>
            <a:r>
              <a:rPr lang="en-US" altLang="ja-JP" sz="1000" dirty="0">
                <a:solidFill>
                  <a:srgbClr val="C00000"/>
                </a:solidFill>
                <a:latin typeface="メイリオ" panose="020B0604030504040204" pitchFamily="50" charset="-128"/>
                <a:ea typeface="メイリオ" panose="020B0604030504040204" pitchFamily="50" charset="-128"/>
              </a:rPr>
              <a:t>1</a:t>
            </a:r>
            <a:r>
              <a:rPr lang="ja-JP" altLang="en-US" sz="1000" dirty="0">
                <a:solidFill>
                  <a:srgbClr val="C00000"/>
                </a:solidFill>
                <a:latin typeface="メイリオ" panose="020B0604030504040204" pitchFamily="50" charset="-128"/>
                <a:ea typeface="メイリオ" panose="020B0604030504040204" pitchFamily="50" charset="-128"/>
              </a:rPr>
              <a:t>ツアーあたりの受入上限を□人といった制限を行うことで、地域へのサステナビリティに配慮した形となっており、今後、地域において△△といった経済効果が見込まれると考えている。</a:t>
            </a:r>
            <a:endParaRPr lang="en-US" altLang="ja-JP" sz="1000" dirty="0">
              <a:solidFill>
                <a:srgbClr val="C00000"/>
              </a:solidFill>
              <a:latin typeface="メイリオ" panose="020B0604030504040204" pitchFamily="50" charset="-128"/>
              <a:ea typeface="メイリオ" panose="020B0604030504040204" pitchFamily="50" charset="-128"/>
            </a:endParaRPr>
          </a:p>
        </p:txBody>
      </p:sp>
      <p:graphicFrame>
        <p:nvGraphicFramePr>
          <p:cNvPr id="50" name="表 15">
            <a:extLst>
              <a:ext uri="{FF2B5EF4-FFF2-40B4-BE49-F238E27FC236}">
                <a16:creationId xmlns:a16="http://schemas.microsoft.com/office/drawing/2014/main" id="{C5C190DA-0F2F-F99F-5413-196FCD48EEF8}"/>
              </a:ext>
            </a:extLst>
          </p:cNvPr>
          <p:cNvGraphicFramePr>
            <a:graphicFrameLocks noGrp="1"/>
          </p:cNvGraphicFramePr>
          <p:nvPr>
            <p:extLst>
              <p:ext uri="{D42A27DB-BD31-4B8C-83A1-F6EECF244321}">
                <p14:modId xmlns:p14="http://schemas.microsoft.com/office/powerpoint/2010/main" val="134077832"/>
              </p:ext>
            </p:extLst>
          </p:nvPr>
        </p:nvGraphicFramePr>
        <p:xfrm>
          <a:off x="5176982" y="3456490"/>
          <a:ext cx="4432934" cy="1811298"/>
        </p:xfrm>
        <a:graphic>
          <a:graphicData uri="http://schemas.openxmlformats.org/drawingml/2006/table">
            <a:tbl>
              <a:tblPr firstRow="1" bandRow="1">
                <a:tableStyleId>{5940675A-B579-460E-94D1-54222C63F5DA}</a:tableStyleId>
              </a:tblPr>
              <a:tblGrid>
                <a:gridCol w="1007780">
                  <a:extLst>
                    <a:ext uri="{9D8B030D-6E8A-4147-A177-3AD203B41FA5}">
                      <a16:colId xmlns:a16="http://schemas.microsoft.com/office/drawing/2014/main" val="1921761713"/>
                    </a:ext>
                  </a:extLst>
                </a:gridCol>
                <a:gridCol w="1141718">
                  <a:extLst>
                    <a:ext uri="{9D8B030D-6E8A-4147-A177-3AD203B41FA5}">
                      <a16:colId xmlns:a16="http://schemas.microsoft.com/office/drawing/2014/main" val="2022471279"/>
                    </a:ext>
                  </a:extLst>
                </a:gridCol>
                <a:gridCol w="1141718">
                  <a:extLst>
                    <a:ext uri="{9D8B030D-6E8A-4147-A177-3AD203B41FA5}">
                      <a16:colId xmlns:a16="http://schemas.microsoft.com/office/drawing/2014/main" val="2588032203"/>
                    </a:ext>
                  </a:extLst>
                </a:gridCol>
                <a:gridCol w="1141718">
                  <a:extLst>
                    <a:ext uri="{9D8B030D-6E8A-4147-A177-3AD203B41FA5}">
                      <a16:colId xmlns:a16="http://schemas.microsoft.com/office/drawing/2014/main" val="155215613"/>
                    </a:ext>
                  </a:extLst>
                </a:gridCol>
              </a:tblGrid>
              <a:tr h="223140">
                <a:tc>
                  <a:txBody>
                    <a:bodyPr/>
                    <a:lstStyle/>
                    <a:p>
                      <a:r>
                        <a:rPr kumimoji="1" lang="ja-JP" altLang="en-US" sz="900" dirty="0">
                          <a:solidFill>
                            <a:srgbClr val="C00000"/>
                          </a:solidFill>
                        </a:rPr>
                        <a:t>項目</a:t>
                      </a:r>
                    </a:p>
                  </a:txBody>
                  <a:tcPr marL="74295" marR="74295" marT="37148" marB="37148">
                    <a:solidFill>
                      <a:schemeClr val="accent2">
                        <a:lumMod val="20000"/>
                        <a:lumOff val="80000"/>
                      </a:schemeClr>
                    </a:solidFill>
                  </a:tcPr>
                </a:tc>
                <a:tc>
                  <a:txBody>
                    <a:bodyPr/>
                    <a:lstStyle/>
                    <a:p>
                      <a:r>
                        <a:rPr kumimoji="1" lang="en-US" altLang="ja-JP" sz="900" dirty="0">
                          <a:solidFill>
                            <a:srgbClr val="C00000"/>
                          </a:solidFill>
                        </a:rPr>
                        <a:t>2023</a:t>
                      </a:r>
                      <a:r>
                        <a:rPr kumimoji="1" lang="ja-JP" altLang="en-US" sz="900" dirty="0">
                          <a:solidFill>
                            <a:srgbClr val="C00000"/>
                          </a:solidFill>
                        </a:rPr>
                        <a:t>年</a:t>
                      </a:r>
                      <a:r>
                        <a:rPr kumimoji="1" lang="en-US" altLang="ja-JP" sz="900" dirty="0">
                          <a:solidFill>
                            <a:srgbClr val="C00000"/>
                          </a:solidFill>
                        </a:rPr>
                        <a:t>(</a:t>
                      </a:r>
                      <a:r>
                        <a:rPr kumimoji="1" lang="ja-JP" altLang="en-US" sz="900" dirty="0">
                          <a:solidFill>
                            <a:srgbClr val="C00000"/>
                          </a:solidFill>
                        </a:rPr>
                        <a:t>実績</a:t>
                      </a:r>
                      <a:r>
                        <a:rPr kumimoji="1" lang="en-US" altLang="ja-JP" sz="900" dirty="0">
                          <a:solidFill>
                            <a:srgbClr val="C00000"/>
                          </a:solidFill>
                        </a:rPr>
                        <a:t>)</a:t>
                      </a:r>
                      <a:endParaRPr kumimoji="1" lang="ja-JP" altLang="en-US" sz="900" dirty="0">
                        <a:solidFill>
                          <a:srgbClr val="C00000"/>
                        </a:solidFill>
                      </a:endParaRPr>
                    </a:p>
                  </a:txBody>
                  <a:tcPr marL="74295" marR="74295" marT="37148" marB="37148">
                    <a:solidFill>
                      <a:schemeClr val="accent2">
                        <a:lumMod val="20000"/>
                        <a:lumOff val="80000"/>
                      </a:schemeClr>
                    </a:solidFill>
                  </a:tcPr>
                </a:tc>
                <a:tc>
                  <a:txBody>
                    <a:bodyPr/>
                    <a:lstStyle/>
                    <a:p>
                      <a:r>
                        <a:rPr kumimoji="1" lang="en-US" altLang="ja-JP" sz="900" dirty="0">
                          <a:solidFill>
                            <a:srgbClr val="C00000"/>
                          </a:solidFill>
                        </a:rPr>
                        <a:t>2024</a:t>
                      </a:r>
                      <a:r>
                        <a:rPr kumimoji="1" lang="ja-JP" altLang="en-US" sz="900" dirty="0">
                          <a:solidFill>
                            <a:srgbClr val="C00000"/>
                          </a:solidFill>
                        </a:rPr>
                        <a:t>年</a:t>
                      </a:r>
                      <a:r>
                        <a:rPr kumimoji="1" lang="en-US" altLang="ja-JP" sz="900" dirty="0">
                          <a:solidFill>
                            <a:srgbClr val="C00000"/>
                          </a:solidFill>
                        </a:rPr>
                        <a:t>(</a:t>
                      </a:r>
                      <a:r>
                        <a:rPr kumimoji="1" lang="ja-JP" altLang="en-US" sz="900" dirty="0">
                          <a:solidFill>
                            <a:srgbClr val="C00000"/>
                          </a:solidFill>
                        </a:rPr>
                        <a:t>見込み</a:t>
                      </a:r>
                      <a:r>
                        <a:rPr kumimoji="1" lang="en-US" altLang="ja-JP" sz="900" dirty="0">
                          <a:solidFill>
                            <a:srgbClr val="C00000"/>
                          </a:solidFill>
                        </a:rPr>
                        <a:t>)</a:t>
                      </a:r>
                      <a:endParaRPr kumimoji="1" lang="ja-JP" altLang="en-US" sz="900" dirty="0">
                        <a:solidFill>
                          <a:srgbClr val="C00000"/>
                        </a:solidFill>
                      </a:endParaRPr>
                    </a:p>
                  </a:txBody>
                  <a:tcPr marL="74295" marR="74295" marT="37148" marB="37148">
                    <a:solidFill>
                      <a:schemeClr val="accent2">
                        <a:lumMod val="20000"/>
                        <a:lumOff val="80000"/>
                      </a:schemeClr>
                    </a:solidFill>
                  </a:tcPr>
                </a:tc>
                <a:tc>
                  <a:txBody>
                    <a:bodyPr/>
                    <a:lstStyle/>
                    <a:p>
                      <a:r>
                        <a:rPr kumimoji="1" lang="en-US" altLang="ja-JP" sz="900" dirty="0">
                          <a:solidFill>
                            <a:srgbClr val="C00000"/>
                          </a:solidFill>
                        </a:rPr>
                        <a:t>2025</a:t>
                      </a:r>
                      <a:r>
                        <a:rPr kumimoji="1" lang="ja-JP" altLang="en-US" sz="900" dirty="0">
                          <a:solidFill>
                            <a:srgbClr val="C00000"/>
                          </a:solidFill>
                        </a:rPr>
                        <a:t>年</a:t>
                      </a:r>
                      <a:r>
                        <a:rPr kumimoji="1" lang="en-US" altLang="ja-JP" sz="900" dirty="0">
                          <a:solidFill>
                            <a:srgbClr val="C00000"/>
                          </a:solidFill>
                        </a:rPr>
                        <a:t>(</a:t>
                      </a:r>
                      <a:r>
                        <a:rPr kumimoji="1" lang="ja-JP" altLang="en-US" sz="900" dirty="0">
                          <a:solidFill>
                            <a:srgbClr val="C00000"/>
                          </a:solidFill>
                        </a:rPr>
                        <a:t>目標</a:t>
                      </a:r>
                      <a:r>
                        <a:rPr kumimoji="1" lang="en-US" altLang="ja-JP" sz="900" dirty="0">
                          <a:solidFill>
                            <a:srgbClr val="C00000"/>
                          </a:solidFill>
                        </a:rPr>
                        <a:t>)</a:t>
                      </a:r>
                      <a:endParaRPr kumimoji="1" lang="ja-JP" altLang="en-US" sz="900" dirty="0">
                        <a:solidFill>
                          <a:srgbClr val="C00000"/>
                        </a:solidFill>
                      </a:endParaRPr>
                    </a:p>
                  </a:txBody>
                  <a:tcPr marL="74295" marR="74295" marT="37148" marB="37148">
                    <a:solidFill>
                      <a:schemeClr val="accent2">
                        <a:lumMod val="20000"/>
                        <a:lumOff val="80000"/>
                      </a:schemeClr>
                    </a:solidFill>
                  </a:tcPr>
                </a:tc>
                <a:extLst>
                  <a:ext uri="{0D108BD9-81ED-4DB2-BD59-A6C34878D82A}">
                    <a16:rowId xmlns:a16="http://schemas.microsoft.com/office/drawing/2014/main" val="733882334"/>
                  </a:ext>
                </a:extLst>
              </a:tr>
              <a:tr h="282745">
                <a:tc>
                  <a:txBody>
                    <a:bodyPr/>
                    <a:lstStyle/>
                    <a:p>
                      <a:r>
                        <a:rPr kumimoji="1" lang="ja-JP" altLang="en-US" sz="900" dirty="0">
                          <a:solidFill>
                            <a:srgbClr val="C00000"/>
                          </a:solidFill>
                        </a:rPr>
                        <a:t>催行回数</a:t>
                      </a:r>
                      <a:r>
                        <a:rPr kumimoji="1" lang="en-US" altLang="ja-JP" sz="900" dirty="0">
                          <a:solidFill>
                            <a:srgbClr val="C00000"/>
                          </a:solidFill>
                        </a:rPr>
                        <a:t>(</a:t>
                      </a:r>
                      <a:r>
                        <a:rPr kumimoji="1" lang="ja-JP" altLang="en-US" sz="900" dirty="0">
                          <a:solidFill>
                            <a:srgbClr val="C00000"/>
                          </a:solidFill>
                        </a:rPr>
                        <a:t>回</a:t>
                      </a:r>
                      <a:r>
                        <a:rPr kumimoji="1" lang="en-US" altLang="ja-JP" sz="900" dirty="0">
                          <a:solidFill>
                            <a:srgbClr val="C00000"/>
                          </a:solidFill>
                        </a:rPr>
                        <a:t>)</a:t>
                      </a:r>
                      <a:endParaRPr kumimoji="1" lang="ja-JP" altLang="en-US" sz="900" dirty="0">
                        <a:solidFill>
                          <a:srgbClr val="C00000"/>
                        </a:solidFill>
                      </a:endParaRPr>
                    </a:p>
                  </a:txBody>
                  <a:tcPr marL="74295" marR="74295" marT="37148" marB="37148"/>
                </a:tc>
                <a:tc>
                  <a:txBody>
                    <a:bodyPr/>
                    <a:lstStyle/>
                    <a:p>
                      <a:r>
                        <a:rPr kumimoji="1" lang="ja-JP" altLang="en-US" sz="900" dirty="0">
                          <a:solidFill>
                            <a:srgbClr val="C00000"/>
                          </a:solidFill>
                        </a:rPr>
                        <a:t>○</a:t>
                      </a:r>
                    </a:p>
                  </a:txBody>
                  <a:tcPr marL="74295" marR="74295" marT="37148" marB="37148"/>
                </a:tc>
                <a:tc>
                  <a:txBody>
                    <a:bodyPr/>
                    <a:lstStyle/>
                    <a:p>
                      <a:r>
                        <a:rPr kumimoji="1" lang="ja-JP" altLang="en-US" sz="900" dirty="0">
                          <a:solidFill>
                            <a:srgbClr val="C00000"/>
                          </a:solidFill>
                        </a:rPr>
                        <a:t>○</a:t>
                      </a:r>
                    </a:p>
                  </a:txBody>
                  <a:tcPr marL="74295" marR="74295" marT="37148" marB="37148"/>
                </a:tc>
                <a:tc>
                  <a:txBody>
                    <a:bodyPr/>
                    <a:lstStyle/>
                    <a:p>
                      <a:r>
                        <a:rPr kumimoji="1" lang="ja-JP" altLang="en-US" sz="900" dirty="0">
                          <a:solidFill>
                            <a:srgbClr val="C00000"/>
                          </a:solidFill>
                        </a:rPr>
                        <a:t>○</a:t>
                      </a:r>
                    </a:p>
                  </a:txBody>
                  <a:tcPr marL="74295" marR="74295" marT="37148" marB="37148"/>
                </a:tc>
                <a:extLst>
                  <a:ext uri="{0D108BD9-81ED-4DB2-BD59-A6C34878D82A}">
                    <a16:rowId xmlns:a16="http://schemas.microsoft.com/office/drawing/2014/main" val="2093168500"/>
                  </a:ext>
                </a:extLst>
              </a:tr>
              <a:tr h="367879">
                <a:tc>
                  <a:txBody>
                    <a:bodyPr/>
                    <a:lstStyle/>
                    <a:p>
                      <a:r>
                        <a:rPr kumimoji="1" lang="en-US" altLang="ja-JP" sz="900" dirty="0">
                          <a:solidFill>
                            <a:srgbClr val="C00000"/>
                          </a:solidFill>
                        </a:rPr>
                        <a:t>1</a:t>
                      </a:r>
                      <a:r>
                        <a:rPr kumimoji="1" lang="ja-JP" altLang="en-US" sz="900" dirty="0">
                          <a:solidFill>
                            <a:srgbClr val="C00000"/>
                          </a:solidFill>
                        </a:rPr>
                        <a:t>回あたりの</a:t>
                      </a:r>
                      <a:endParaRPr kumimoji="1" lang="en-US" altLang="ja-JP" sz="900" dirty="0">
                        <a:solidFill>
                          <a:srgbClr val="C00000"/>
                        </a:solidFill>
                      </a:endParaRPr>
                    </a:p>
                    <a:p>
                      <a:r>
                        <a:rPr kumimoji="1" lang="ja-JP" altLang="en-US" sz="900" dirty="0">
                          <a:solidFill>
                            <a:srgbClr val="C00000"/>
                          </a:solidFill>
                        </a:rPr>
                        <a:t>催行人数</a:t>
                      </a:r>
                      <a:r>
                        <a:rPr kumimoji="1" lang="en-US" altLang="ja-JP" sz="900" dirty="0">
                          <a:solidFill>
                            <a:srgbClr val="C00000"/>
                          </a:solidFill>
                        </a:rPr>
                        <a:t>(</a:t>
                      </a:r>
                      <a:r>
                        <a:rPr kumimoji="1" lang="ja-JP" altLang="en-US" sz="900" dirty="0">
                          <a:solidFill>
                            <a:srgbClr val="C00000"/>
                          </a:solidFill>
                        </a:rPr>
                        <a:t>人</a:t>
                      </a:r>
                      <a:r>
                        <a:rPr kumimoji="1" lang="en-US" altLang="ja-JP" sz="900" dirty="0">
                          <a:solidFill>
                            <a:srgbClr val="C00000"/>
                          </a:solidFill>
                        </a:rPr>
                        <a:t>)</a:t>
                      </a:r>
                      <a:endParaRPr kumimoji="1" lang="ja-JP" altLang="en-US" sz="900" dirty="0">
                        <a:solidFill>
                          <a:srgbClr val="C00000"/>
                        </a:solidFill>
                      </a:endParaRPr>
                    </a:p>
                  </a:txBody>
                  <a:tcPr marL="74295" marR="74295" marT="37148" marB="37148"/>
                </a:tc>
                <a:tc>
                  <a:txBody>
                    <a:bodyPr/>
                    <a:lstStyle/>
                    <a:p>
                      <a:r>
                        <a:rPr kumimoji="1" lang="ja-JP" altLang="en-US" sz="900" dirty="0">
                          <a:solidFill>
                            <a:srgbClr val="C00000"/>
                          </a:solidFill>
                        </a:rPr>
                        <a:t>○</a:t>
                      </a:r>
                    </a:p>
                  </a:txBody>
                  <a:tcPr marL="74295" marR="74295" marT="37148" marB="37148"/>
                </a:tc>
                <a:tc>
                  <a:txBody>
                    <a:bodyPr/>
                    <a:lstStyle/>
                    <a:p>
                      <a:r>
                        <a:rPr kumimoji="1" lang="ja-JP" altLang="en-US" sz="900" dirty="0">
                          <a:solidFill>
                            <a:srgbClr val="C00000"/>
                          </a:solidFill>
                        </a:rPr>
                        <a:t>○</a:t>
                      </a:r>
                    </a:p>
                  </a:txBody>
                  <a:tcPr marL="74295" marR="74295" marT="37148" marB="37148"/>
                </a:tc>
                <a:tc>
                  <a:txBody>
                    <a:bodyPr/>
                    <a:lstStyle/>
                    <a:p>
                      <a:r>
                        <a:rPr kumimoji="1" lang="ja-JP" altLang="en-US" sz="900" dirty="0">
                          <a:solidFill>
                            <a:srgbClr val="C00000"/>
                          </a:solidFill>
                        </a:rPr>
                        <a:t>○</a:t>
                      </a:r>
                    </a:p>
                  </a:txBody>
                  <a:tcPr marL="74295" marR="74295" marT="37148" marB="37148"/>
                </a:tc>
                <a:extLst>
                  <a:ext uri="{0D108BD9-81ED-4DB2-BD59-A6C34878D82A}">
                    <a16:rowId xmlns:a16="http://schemas.microsoft.com/office/drawing/2014/main" val="1809416277"/>
                  </a:ext>
                </a:extLst>
              </a:tr>
              <a:tr h="372044">
                <a:tc>
                  <a:txBody>
                    <a:bodyPr/>
                    <a:lstStyle/>
                    <a:p>
                      <a:r>
                        <a:rPr kumimoji="1" lang="ja-JP" altLang="en-US" sz="900" dirty="0">
                          <a:solidFill>
                            <a:srgbClr val="C00000"/>
                          </a:solidFill>
                        </a:rPr>
                        <a:t>催行人数内訳</a:t>
                      </a:r>
                      <a:endParaRPr kumimoji="1" lang="en-US" altLang="ja-JP" sz="900" dirty="0">
                        <a:solidFill>
                          <a:srgbClr val="C00000"/>
                        </a:solidFill>
                      </a:endParaRPr>
                    </a:p>
                    <a:p>
                      <a:r>
                        <a:rPr kumimoji="1" lang="en-US" altLang="ja-JP" sz="900" dirty="0">
                          <a:solidFill>
                            <a:srgbClr val="C00000"/>
                          </a:solidFill>
                        </a:rPr>
                        <a:t>(</a:t>
                      </a:r>
                      <a:r>
                        <a:rPr kumimoji="1" lang="ja-JP" altLang="en-US" sz="900" dirty="0">
                          <a:solidFill>
                            <a:srgbClr val="C00000"/>
                          </a:solidFill>
                        </a:rPr>
                        <a:t>人</a:t>
                      </a:r>
                      <a:r>
                        <a:rPr kumimoji="1" lang="en-US" altLang="ja-JP" sz="900" dirty="0">
                          <a:solidFill>
                            <a:srgbClr val="C00000"/>
                          </a:solidFill>
                        </a:rPr>
                        <a:t>)</a:t>
                      </a:r>
                      <a:endParaRPr kumimoji="1" lang="ja-JP" altLang="en-US" sz="900" dirty="0">
                        <a:solidFill>
                          <a:srgbClr val="C00000"/>
                        </a:solidFill>
                      </a:endParaRPr>
                    </a:p>
                  </a:txBody>
                  <a:tcPr marL="74295" marR="74295" marT="37148" marB="37148"/>
                </a:tc>
                <a:tc>
                  <a:txBody>
                    <a:bodyPr/>
                    <a:lstStyle/>
                    <a:p>
                      <a:r>
                        <a:rPr kumimoji="1" lang="ja-JP" altLang="en-US" sz="900" dirty="0">
                          <a:solidFill>
                            <a:srgbClr val="C00000"/>
                          </a:solidFill>
                        </a:rPr>
                        <a:t>日本人 ○</a:t>
                      </a:r>
                      <a:endParaRPr kumimoji="1" lang="en-US" altLang="ja-JP" sz="900" dirty="0">
                        <a:solidFill>
                          <a:srgbClr val="C00000"/>
                        </a:solidFill>
                      </a:endParaRPr>
                    </a:p>
                    <a:p>
                      <a:r>
                        <a:rPr kumimoji="1" lang="ja-JP" altLang="en-US" sz="900" dirty="0">
                          <a:solidFill>
                            <a:srgbClr val="C00000"/>
                          </a:solidFill>
                        </a:rPr>
                        <a:t>外国人 ○</a:t>
                      </a:r>
                    </a:p>
                  </a:txBody>
                  <a:tcPr marL="74295" marR="74295" marT="37148" marB="37148"/>
                </a:tc>
                <a:tc>
                  <a:txBody>
                    <a:bodyPr/>
                    <a:lstStyle/>
                    <a:p>
                      <a:r>
                        <a:rPr kumimoji="1" lang="ja-JP" altLang="en-US" sz="900" dirty="0">
                          <a:solidFill>
                            <a:srgbClr val="C00000"/>
                          </a:solidFill>
                        </a:rPr>
                        <a:t>日本人 ○</a:t>
                      </a:r>
                      <a:endParaRPr kumimoji="1" lang="en-US" altLang="ja-JP" sz="900" dirty="0">
                        <a:solidFill>
                          <a:srgbClr val="C00000"/>
                        </a:solidFill>
                      </a:endParaRPr>
                    </a:p>
                    <a:p>
                      <a:r>
                        <a:rPr kumimoji="1" lang="ja-JP" altLang="en-US" sz="900" dirty="0">
                          <a:solidFill>
                            <a:srgbClr val="C00000"/>
                          </a:solidFill>
                        </a:rPr>
                        <a:t>外国人 ○</a:t>
                      </a:r>
                    </a:p>
                  </a:txBody>
                  <a:tcPr marL="74295" marR="74295" marT="37148" marB="37148"/>
                </a:tc>
                <a:tc>
                  <a:txBody>
                    <a:bodyPr/>
                    <a:lstStyle/>
                    <a:p>
                      <a:r>
                        <a:rPr kumimoji="1" lang="ja-JP" altLang="en-US" sz="900" dirty="0">
                          <a:solidFill>
                            <a:srgbClr val="C00000"/>
                          </a:solidFill>
                        </a:rPr>
                        <a:t>日本人 ○</a:t>
                      </a:r>
                      <a:endParaRPr kumimoji="1" lang="en-US" altLang="ja-JP" sz="900" dirty="0">
                        <a:solidFill>
                          <a:srgbClr val="C00000"/>
                        </a:solidFill>
                      </a:endParaRPr>
                    </a:p>
                    <a:p>
                      <a:r>
                        <a:rPr kumimoji="1" lang="ja-JP" altLang="en-US" sz="900" dirty="0">
                          <a:solidFill>
                            <a:srgbClr val="C00000"/>
                          </a:solidFill>
                        </a:rPr>
                        <a:t>外国人 ○</a:t>
                      </a:r>
                    </a:p>
                  </a:txBody>
                  <a:tcPr marL="74295" marR="74295" marT="37148" marB="37148"/>
                </a:tc>
                <a:extLst>
                  <a:ext uri="{0D108BD9-81ED-4DB2-BD59-A6C34878D82A}">
                    <a16:rowId xmlns:a16="http://schemas.microsoft.com/office/drawing/2014/main" val="3604854196"/>
                  </a:ext>
                </a:extLst>
              </a:tr>
              <a:tr h="282745">
                <a:tc>
                  <a:txBody>
                    <a:bodyPr/>
                    <a:lstStyle/>
                    <a:p>
                      <a:r>
                        <a:rPr kumimoji="1" lang="ja-JP" altLang="en-US" sz="900" dirty="0">
                          <a:solidFill>
                            <a:srgbClr val="C00000"/>
                          </a:solidFill>
                        </a:rPr>
                        <a:t>総販売額</a:t>
                      </a:r>
                      <a:r>
                        <a:rPr kumimoji="1" lang="en-US" altLang="ja-JP" sz="900" dirty="0">
                          <a:solidFill>
                            <a:srgbClr val="C00000"/>
                          </a:solidFill>
                        </a:rPr>
                        <a:t>(</a:t>
                      </a:r>
                      <a:r>
                        <a:rPr kumimoji="1" lang="ja-JP" altLang="en-US" sz="900" dirty="0">
                          <a:solidFill>
                            <a:srgbClr val="C00000"/>
                          </a:solidFill>
                        </a:rPr>
                        <a:t>円</a:t>
                      </a:r>
                      <a:r>
                        <a:rPr kumimoji="1" lang="en-US" altLang="ja-JP" sz="900" dirty="0">
                          <a:solidFill>
                            <a:srgbClr val="C00000"/>
                          </a:solidFill>
                        </a:rPr>
                        <a:t>)</a:t>
                      </a:r>
                      <a:endParaRPr kumimoji="1" lang="ja-JP" altLang="en-US" sz="900" dirty="0">
                        <a:solidFill>
                          <a:srgbClr val="C00000"/>
                        </a:solidFill>
                      </a:endParaRPr>
                    </a:p>
                  </a:txBody>
                  <a:tcPr marL="74295" marR="74295" marT="37148" marB="37148"/>
                </a:tc>
                <a:tc>
                  <a:txBody>
                    <a:bodyPr/>
                    <a:lstStyle/>
                    <a:p>
                      <a:r>
                        <a:rPr kumimoji="1" lang="ja-JP" altLang="en-US" sz="900" dirty="0">
                          <a:solidFill>
                            <a:srgbClr val="C00000"/>
                          </a:solidFill>
                        </a:rPr>
                        <a:t>○○○</a:t>
                      </a: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solidFill>
                            <a:srgbClr val="C00000"/>
                          </a:solidFill>
                        </a:rPr>
                        <a:t>○○○</a:t>
                      </a: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solidFill>
                            <a:srgbClr val="C00000"/>
                          </a:solidFill>
                        </a:rPr>
                        <a:t>○○○</a:t>
                      </a:r>
                    </a:p>
                  </a:txBody>
                  <a:tcPr marL="74295" marR="74295" marT="37148" marB="37148"/>
                </a:tc>
                <a:extLst>
                  <a:ext uri="{0D108BD9-81ED-4DB2-BD59-A6C34878D82A}">
                    <a16:rowId xmlns:a16="http://schemas.microsoft.com/office/drawing/2014/main" val="263441635"/>
                  </a:ext>
                </a:extLst>
              </a:tr>
              <a:tr h="282745">
                <a:tc>
                  <a:txBody>
                    <a:bodyPr/>
                    <a:lstStyle/>
                    <a:p>
                      <a:r>
                        <a:rPr kumimoji="1" lang="ja-JP" altLang="en-US" sz="900" dirty="0">
                          <a:solidFill>
                            <a:srgbClr val="C00000"/>
                          </a:solidFill>
                        </a:rPr>
                        <a:t>目標達成率</a:t>
                      </a:r>
                      <a:r>
                        <a:rPr kumimoji="1" lang="en-US" altLang="ja-JP" sz="900" dirty="0">
                          <a:solidFill>
                            <a:srgbClr val="C00000"/>
                          </a:solidFill>
                        </a:rPr>
                        <a:t>(</a:t>
                      </a:r>
                      <a:r>
                        <a:rPr kumimoji="1" lang="ja-JP" altLang="en-US" sz="900" dirty="0">
                          <a:solidFill>
                            <a:srgbClr val="C00000"/>
                          </a:solidFill>
                        </a:rPr>
                        <a:t>％</a:t>
                      </a:r>
                      <a:r>
                        <a:rPr kumimoji="1" lang="en-US" altLang="ja-JP" sz="900" dirty="0">
                          <a:solidFill>
                            <a:srgbClr val="C00000"/>
                          </a:solidFill>
                        </a:rPr>
                        <a:t>)</a:t>
                      </a:r>
                      <a:endParaRPr kumimoji="1" lang="ja-JP" altLang="en-US" sz="900" dirty="0">
                        <a:solidFill>
                          <a:srgbClr val="C00000"/>
                        </a:solidFill>
                      </a:endParaRP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solidFill>
                            <a:srgbClr val="C00000"/>
                          </a:solidFill>
                        </a:rPr>
                        <a:t>○</a:t>
                      </a: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solidFill>
                            <a:srgbClr val="C00000"/>
                          </a:solidFill>
                        </a:rPr>
                        <a:t>○</a:t>
                      </a:r>
                    </a:p>
                  </a:txBody>
                  <a:tcPr marL="74295" marR="74295" marT="37148" marB="371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solidFill>
                            <a:srgbClr val="C00000"/>
                          </a:solidFill>
                        </a:rPr>
                        <a:t>○</a:t>
                      </a:r>
                    </a:p>
                  </a:txBody>
                  <a:tcPr marL="74295" marR="74295" marT="37148" marB="37148"/>
                </a:tc>
                <a:extLst>
                  <a:ext uri="{0D108BD9-81ED-4DB2-BD59-A6C34878D82A}">
                    <a16:rowId xmlns:a16="http://schemas.microsoft.com/office/drawing/2014/main" val="2749538523"/>
                  </a:ext>
                </a:extLst>
              </a:tr>
            </a:tbl>
          </a:graphicData>
        </a:graphic>
      </p:graphicFrame>
    </p:spTree>
    <p:extLst>
      <p:ext uri="{BB962C8B-B14F-4D97-AF65-F5344CB8AC3E}">
        <p14:creationId xmlns:p14="http://schemas.microsoft.com/office/powerpoint/2010/main" val="14138594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393B07A4-2DA1-4F95-909E-681EB1472045}"/>
              </a:ext>
            </a:extLst>
          </p:cNvPr>
          <p:cNvSpPr/>
          <p:nvPr/>
        </p:nvSpPr>
        <p:spPr>
          <a:xfrm>
            <a:off x="-11535" y="11140"/>
            <a:ext cx="9942116" cy="332989"/>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p>
        </p:txBody>
      </p:sp>
      <p:sp>
        <p:nvSpPr>
          <p:cNvPr id="5" name="テキスト ボックス 4">
            <a:extLst>
              <a:ext uri="{FF2B5EF4-FFF2-40B4-BE49-F238E27FC236}">
                <a16:creationId xmlns:a16="http://schemas.microsoft.com/office/drawing/2014/main" id="{D12B647E-C920-4063-B1EB-7A70802D2EB6}"/>
              </a:ext>
            </a:extLst>
          </p:cNvPr>
          <p:cNvSpPr txBox="1"/>
          <p:nvPr/>
        </p:nvSpPr>
        <p:spPr>
          <a:xfrm>
            <a:off x="-11535" y="59330"/>
            <a:ext cx="6934200" cy="317459"/>
          </a:xfrm>
          <a:prstGeom prst="rect">
            <a:avLst/>
          </a:prstGeom>
          <a:noFill/>
        </p:spPr>
        <p:txBody>
          <a:bodyPr wrap="square" rtlCol="0">
            <a:spAutoFit/>
          </a:bodyPr>
          <a:lstStyle/>
          <a:p>
            <a:r>
              <a:rPr lang="en-US" altLang="ja-JP" sz="1463" b="1" dirty="0">
                <a:latin typeface="メイリオ" panose="020B0604030504040204" pitchFamily="50" charset="-128"/>
                <a:ea typeface="メイリオ" panose="020B0604030504040204" pitchFamily="50" charset="-128"/>
              </a:rPr>
              <a:t>【</a:t>
            </a:r>
            <a:r>
              <a:rPr lang="ja-JP" altLang="en-US" sz="1463" b="1" dirty="0">
                <a:latin typeface="メイリオ" panose="020B0604030504040204" pitchFamily="50" charset="-128"/>
                <a:ea typeface="メイリオ" panose="020B0604030504040204" pitchFamily="50" charset="-128"/>
              </a:rPr>
              <a:t>事業者名　</a:t>
            </a:r>
            <a:r>
              <a:rPr lang="en-US" altLang="ja-JP" sz="1463" b="1" dirty="0">
                <a:latin typeface="メイリオ" panose="020B0604030504040204" pitchFamily="50" charset="-128"/>
                <a:ea typeface="メイリオ" panose="020B0604030504040204" pitchFamily="50" charset="-128"/>
              </a:rPr>
              <a:t>A</a:t>
            </a:r>
            <a:r>
              <a:rPr lang="ja-JP" altLang="en-US" sz="1463" b="1" dirty="0">
                <a:latin typeface="メイリオ" panose="020B0604030504040204" pitchFamily="50" charset="-128"/>
                <a:ea typeface="メイリオ" panose="020B0604030504040204" pitchFamily="50" charset="-128"/>
              </a:rPr>
              <a:t>旅行社</a:t>
            </a:r>
            <a:r>
              <a:rPr lang="en-US" altLang="ja-JP" sz="1463" b="1" dirty="0">
                <a:latin typeface="メイリオ" panose="020B0604030504040204" pitchFamily="50" charset="-128"/>
                <a:ea typeface="メイリオ" panose="020B0604030504040204" pitchFamily="50" charset="-128"/>
              </a:rPr>
              <a:t>】</a:t>
            </a:r>
            <a:r>
              <a:rPr lang="ja-JP" altLang="en-US" sz="1463" b="1" dirty="0">
                <a:latin typeface="メイリオ" panose="020B0604030504040204" pitchFamily="50" charset="-128"/>
                <a:ea typeface="メイリオ" panose="020B0604030504040204" pitchFamily="50" charset="-128"/>
              </a:rPr>
              <a:t>商品造成までの取り組み状況</a:t>
            </a:r>
          </a:p>
        </p:txBody>
      </p:sp>
      <p:sp>
        <p:nvSpPr>
          <p:cNvPr id="6" name="テキスト ボックス 5">
            <a:extLst>
              <a:ext uri="{FF2B5EF4-FFF2-40B4-BE49-F238E27FC236}">
                <a16:creationId xmlns:a16="http://schemas.microsoft.com/office/drawing/2014/main" id="{2DA44963-D0CF-4703-8EA1-A12A1F07BB67}"/>
              </a:ext>
            </a:extLst>
          </p:cNvPr>
          <p:cNvSpPr txBox="1"/>
          <p:nvPr/>
        </p:nvSpPr>
        <p:spPr>
          <a:xfrm>
            <a:off x="8927651" y="19671"/>
            <a:ext cx="1106170" cy="317459"/>
          </a:xfrm>
          <a:prstGeom prst="rect">
            <a:avLst/>
          </a:prstGeom>
          <a:noFill/>
        </p:spPr>
        <p:txBody>
          <a:bodyPr wrap="square" rtlCol="0">
            <a:spAutoFit/>
          </a:bodyPr>
          <a:lstStyle/>
          <a:p>
            <a:pPr algn="r"/>
            <a:r>
              <a:rPr lang="en-US" altLang="ja-JP" sz="1463" b="1" dirty="0">
                <a:latin typeface="メイリオ" panose="020B0604030504040204" pitchFamily="50" charset="-128"/>
                <a:ea typeface="メイリオ" panose="020B0604030504040204" pitchFamily="50" charset="-128"/>
              </a:rPr>
              <a:t>【</a:t>
            </a:r>
            <a:r>
              <a:rPr lang="ja-JP" altLang="en-US" sz="1463" b="1" dirty="0">
                <a:latin typeface="メイリオ" panose="020B0604030504040204" pitchFamily="50" charset="-128"/>
                <a:ea typeface="メイリオ" panose="020B0604030504040204" pitchFamily="50" charset="-128"/>
              </a:rPr>
              <a:t>様式</a:t>
            </a:r>
            <a:r>
              <a:rPr lang="en-US" altLang="ja-JP" sz="1463" b="1" dirty="0">
                <a:latin typeface="メイリオ" panose="020B0604030504040204" pitchFamily="50" charset="-128"/>
                <a:ea typeface="メイリオ" panose="020B0604030504040204" pitchFamily="50" charset="-128"/>
              </a:rPr>
              <a:t>】</a:t>
            </a:r>
          </a:p>
        </p:txBody>
      </p:sp>
      <p:sp>
        <p:nvSpPr>
          <p:cNvPr id="21" name="正方形/長方形 20">
            <a:extLst>
              <a:ext uri="{FF2B5EF4-FFF2-40B4-BE49-F238E27FC236}">
                <a16:creationId xmlns:a16="http://schemas.microsoft.com/office/drawing/2014/main" id="{5BCC6427-66DC-4B50-AF22-E8AD88A3D7F5}"/>
              </a:ext>
            </a:extLst>
          </p:cNvPr>
          <p:cNvSpPr/>
          <p:nvPr/>
        </p:nvSpPr>
        <p:spPr>
          <a:xfrm>
            <a:off x="7394017" y="3893318"/>
            <a:ext cx="2401286" cy="275316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056" dirty="0">
              <a:solidFill>
                <a:schemeClr val="tx1"/>
              </a:solidFill>
              <a:latin typeface="メイリオ" panose="020B0604030504040204" pitchFamily="50" charset="-128"/>
              <a:ea typeface="メイリオ" panose="020B0604030504040204" pitchFamily="50" charset="-128"/>
            </a:endParaRPr>
          </a:p>
        </p:txBody>
      </p:sp>
      <p:sp>
        <p:nvSpPr>
          <p:cNvPr id="22" name="正方形/長方形 21">
            <a:extLst>
              <a:ext uri="{FF2B5EF4-FFF2-40B4-BE49-F238E27FC236}">
                <a16:creationId xmlns:a16="http://schemas.microsoft.com/office/drawing/2014/main" id="{A13CE25B-6ACB-47DA-B8B7-A3ABB9F0EF67}"/>
              </a:ext>
            </a:extLst>
          </p:cNvPr>
          <p:cNvSpPr/>
          <p:nvPr/>
        </p:nvSpPr>
        <p:spPr>
          <a:xfrm>
            <a:off x="7398417" y="3574956"/>
            <a:ext cx="2393947" cy="32558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他事業者の参考となるポイント</a:t>
            </a:r>
          </a:p>
        </p:txBody>
      </p:sp>
      <p:sp>
        <p:nvSpPr>
          <p:cNvPr id="23" name="正方形/長方形 22">
            <a:extLst>
              <a:ext uri="{FF2B5EF4-FFF2-40B4-BE49-F238E27FC236}">
                <a16:creationId xmlns:a16="http://schemas.microsoft.com/office/drawing/2014/main" id="{6AA7EEFF-963F-4CCE-B3D4-07658DB98E1E}"/>
              </a:ext>
            </a:extLst>
          </p:cNvPr>
          <p:cNvSpPr/>
          <p:nvPr/>
        </p:nvSpPr>
        <p:spPr>
          <a:xfrm>
            <a:off x="75698" y="677022"/>
            <a:ext cx="4784784" cy="280820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056" dirty="0">
              <a:solidFill>
                <a:schemeClr val="tx1"/>
              </a:solidFill>
              <a:latin typeface="メイリオ" panose="020B0604030504040204" pitchFamily="50" charset="-128"/>
              <a:ea typeface="メイリオ" panose="020B0604030504040204" pitchFamily="50" charset="-128"/>
            </a:endParaRPr>
          </a:p>
        </p:txBody>
      </p:sp>
      <p:sp>
        <p:nvSpPr>
          <p:cNvPr id="24" name="正方形/長方形 23">
            <a:extLst>
              <a:ext uri="{FF2B5EF4-FFF2-40B4-BE49-F238E27FC236}">
                <a16:creationId xmlns:a16="http://schemas.microsoft.com/office/drawing/2014/main" id="{3AF6635E-1725-4CDC-A25B-C1A3098AD1A6}"/>
              </a:ext>
            </a:extLst>
          </p:cNvPr>
          <p:cNvSpPr/>
          <p:nvPr/>
        </p:nvSpPr>
        <p:spPr>
          <a:xfrm>
            <a:off x="71297" y="392319"/>
            <a:ext cx="4789185" cy="300082"/>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地域や関係者との関わり方</a:t>
            </a:r>
          </a:p>
        </p:txBody>
      </p:sp>
      <p:sp>
        <p:nvSpPr>
          <p:cNvPr id="26" name="正方形/長方形 25">
            <a:extLst>
              <a:ext uri="{FF2B5EF4-FFF2-40B4-BE49-F238E27FC236}">
                <a16:creationId xmlns:a16="http://schemas.microsoft.com/office/drawing/2014/main" id="{81168776-44E5-4E03-973E-EB6D4D9E6F5F}"/>
              </a:ext>
            </a:extLst>
          </p:cNvPr>
          <p:cNvSpPr/>
          <p:nvPr/>
        </p:nvSpPr>
        <p:spPr>
          <a:xfrm>
            <a:off x="78389" y="3567738"/>
            <a:ext cx="4793425" cy="32558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連携事業者・コンテンツ等の事業実施体制</a:t>
            </a:r>
          </a:p>
        </p:txBody>
      </p:sp>
      <p:sp>
        <p:nvSpPr>
          <p:cNvPr id="27" name="正方形/長方形 26">
            <a:extLst>
              <a:ext uri="{FF2B5EF4-FFF2-40B4-BE49-F238E27FC236}">
                <a16:creationId xmlns:a16="http://schemas.microsoft.com/office/drawing/2014/main" id="{8EFD6A77-F84A-4F88-8E74-B359409061D8}"/>
              </a:ext>
            </a:extLst>
          </p:cNvPr>
          <p:cNvSpPr/>
          <p:nvPr/>
        </p:nvSpPr>
        <p:spPr>
          <a:xfrm>
            <a:off x="82384" y="3884085"/>
            <a:ext cx="4785436" cy="272521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056" dirty="0">
              <a:solidFill>
                <a:schemeClr val="tx1"/>
              </a:solidFill>
              <a:latin typeface="メイリオ" panose="020B0604030504040204" pitchFamily="50" charset="-128"/>
              <a:ea typeface="メイリオ" panose="020B0604030504040204" pitchFamily="50" charset="-128"/>
            </a:endParaRPr>
          </a:p>
        </p:txBody>
      </p:sp>
      <p:sp>
        <p:nvSpPr>
          <p:cNvPr id="28" name="正方形/長方形 27">
            <a:extLst>
              <a:ext uri="{FF2B5EF4-FFF2-40B4-BE49-F238E27FC236}">
                <a16:creationId xmlns:a16="http://schemas.microsoft.com/office/drawing/2014/main" id="{0E19C142-37CC-41DB-8751-DAF109B23B7D}"/>
              </a:ext>
            </a:extLst>
          </p:cNvPr>
          <p:cNvSpPr/>
          <p:nvPr/>
        </p:nvSpPr>
        <p:spPr>
          <a:xfrm>
            <a:off x="5014453" y="389837"/>
            <a:ext cx="4777912" cy="312532"/>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38" dirty="0">
                <a:latin typeface="メイリオ" panose="020B0604030504040204" pitchFamily="50" charset="-128"/>
                <a:ea typeface="メイリオ" panose="020B0604030504040204" pitchFamily="50" charset="-128"/>
              </a:rPr>
              <a:t>見込まれる成果</a:t>
            </a:r>
          </a:p>
        </p:txBody>
      </p:sp>
      <p:sp>
        <p:nvSpPr>
          <p:cNvPr id="29" name="正方形/長方形 28">
            <a:extLst>
              <a:ext uri="{FF2B5EF4-FFF2-40B4-BE49-F238E27FC236}">
                <a16:creationId xmlns:a16="http://schemas.microsoft.com/office/drawing/2014/main" id="{C46592AC-F97E-4A7E-BA37-D5A1E90C3BCF}"/>
              </a:ext>
            </a:extLst>
          </p:cNvPr>
          <p:cNvSpPr/>
          <p:nvPr/>
        </p:nvSpPr>
        <p:spPr>
          <a:xfrm>
            <a:off x="5010253" y="685506"/>
            <a:ext cx="4782111" cy="279558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056" dirty="0">
              <a:solidFill>
                <a:schemeClr val="tx1"/>
              </a:solidFill>
              <a:latin typeface="メイリオ" panose="020B0604030504040204" pitchFamily="50" charset="-128"/>
              <a:ea typeface="メイリオ" panose="020B0604030504040204" pitchFamily="50" charset="-128"/>
            </a:endParaRPr>
          </a:p>
        </p:txBody>
      </p:sp>
      <p:grpSp>
        <p:nvGrpSpPr>
          <p:cNvPr id="3" name="グループ化 2">
            <a:extLst>
              <a:ext uri="{FF2B5EF4-FFF2-40B4-BE49-F238E27FC236}">
                <a16:creationId xmlns:a16="http://schemas.microsoft.com/office/drawing/2014/main" id="{A2D24ABD-5DA1-8C3A-1120-F00FF5EAE7B3}"/>
              </a:ext>
            </a:extLst>
          </p:cNvPr>
          <p:cNvGrpSpPr/>
          <p:nvPr/>
        </p:nvGrpSpPr>
        <p:grpSpPr>
          <a:xfrm>
            <a:off x="71297" y="6647721"/>
            <a:ext cx="7568380" cy="262009"/>
            <a:chOff x="71297" y="5957391"/>
            <a:chExt cx="7568380" cy="262009"/>
          </a:xfrm>
        </p:grpSpPr>
        <p:sp>
          <p:nvSpPr>
            <p:cNvPr id="2" name="テキスト ボックス 1">
              <a:extLst>
                <a:ext uri="{FF2B5EF4-FFF2-40B4-BE49-F238E27FC236}">
                  <a16:creationId xmlns:a16="http://schemas.microsoft.com/office/drawing/2014/main" id="{A7863BB5-F245-768E-6AF6-6214EAF5D022}"/>
                </a:ext>
              </a:extLst>
            </p:cNvPr>
            <p:cNvSpPr txBox="1"/>
            <p:nvPr/>
          </p:nvSpPr>
          <p:spPr>
            <a:xfrm>
              <a:off x="71297" y="5957391"/>
              <a:ext cx="4039791" cy="223587"/>
            </a:xfrm>
            <a:prstGeom prst="rect">
              <a:avLst/>
            </a:prstGeom>
            <a:noFill/>
          </p:spPr>
          <p:txBody>
            <a:bodyPr wrap="square" rtlCol="0">
              <a:spAutoFit/>
            </a:bodyPr>
            <a:lstStyle/>
            <a:p>
              <a:r>
                <a:rPr lang="en-US" altLang="ja-JP" sz="853" dirty="0">
                  <a:solidFill>
                    <a:srgbClr val="FF0000"/>
                  </a:solidFill>
                  <a:latin typeface="メイリオ" panose="020B0604030504040204" pitchFamily="50" charset="-128"/>
                  <a:ea typeface="メイリオ" panose="020B0604030504040204" pitchFamily="50" charset="-128"/>
                </a:rPr>
                <a:t>※</a:t>
              </a:r>
              <a:r>
                <a:rPr lang="ja-JP" altLang="en-US" sz="853" dirty="0">
                  <a:solidFill>
                    <a:srgbClr val="FF0000"/>
                  </a:solidFill>
                  <a:latin typeface="メイリオ" panose="020B0604030504040204" pitchFamily="50" charset="-128"/>
                  <a:ea typeface="メイリオ" panose="020B0604030504040204" pitchFamily="50" charset="-128"/>
                </a:rPr>
                <a:t>記入時に枠内の文章（</a:t>
              </a:r>
              <a:r>
                <a:rPr lang="ja-JP" altLang="en-US" sz="853" dirty="0">
                  <a:solidFill>
                    <a:schemeClr val="accent1"/>
                  </a:solidFill>
                  <a:latin typeface="メイリオ" panose="020B0604030504040204" pitchFamily="50" charset="-128"/>
                  <a:ea typeface="メイリオ" panose="020B0604030504040204" pitchFamily="50" charset="-128"/>
                </a:rPr>
                <a:t>青色の補足</a:t>
              </a:r>
              <a:r>
                <a:rPr lang="ja-JP" altLang="en-US" sz="853" dirty="0">
                  <a:solidFill>
                    <a:srgbClr val="FF0000"/>
                  </a:solidFill>
                  <a:latin typeface="メイリオ" panose="020B0604030504040204" pitchFamily="50" charset="-128"/>
                  <a:ea typeface="メイリオ" panose="020B0604030504040204" pitchFamily="50" charset="-128"/>
                </a:rPr>
                <a:t>）は削除いただいてかまいません。</a:t>
              </a:r>
              <a:endParaRPr lang="en-US" altLang="ja-JP" sz="853" dirty="0">
                <a:solidFill>
                  <a:schemeClr val="accent1"/>
                </a:solidFill>
                <a:latin typeface="メイリオ" panose="020B0604030504040204" pitchFamily="50" charset="-128"/>
                <a:ea typeface="メイリオ" panose="020B0604030504040204" pitchFamily="50" charset="-128"/>
              </a:endParaRPr>
            </a:p>
          </p:txBody>
        </p:sp>
        <p:sp>
          <p:nvSpPr>
            <p:cNvPr id="7" name="テキスト ボックス 6">
              <a:extLst>
                <a:ext uri="{FF2B5EF4-FFF2-40B4-BE49-F238E27FC236}">
                  <a16:creationId xmlns:a16="http://schemas.microsoft.com/office/drawing/2014/main" id="{8FD79171-20C9-A40C-B898-FFCF08976B74}"/>
                </a:ext>
              </a:extLst>
            </p:cNvPr>
            <p:cNvSpPr txBox="1"/>
            <p:nvPr/>
          </p:nvSpPr>
          <p:spPr>
            <a:xfrm>
              <a:off x="3599886" y="5995813"/>
              <a:ext cx="4039791" cy="223587"/>
            </a:xfrm>
            <a:prstGeom prst="rect">
              <a:avLst/>
            </a:prstGeom>
            <a:noFill/>
          </p:spPr>
          <p:txBody>
            <a:bodyPr wrap="square" rtlCol="0">
              <a:spAutoFit/>
            </a:bodyPr>
            <a:lstStyle/>
            <a:p>
              <a:r>
                <a:rPr lang="en-US" altLang="ja-JP" sz="853" dirty="0">
                  <a:solidFill>
                    <a:srgbClr val="FF0000"/>
                  </a:solidFill>
                  <a:latin typeface="メイリオ" panose="020B0604030504040204" pitchFamily="50" charset="-128"/>
                  <a:ea typeface="メイリオ" panose="020B0604030504040204" pitchFamily="50" charset="-128"/>
                </a:rPr>
                <a:t>※</a:t>
              </a:r>
              <a:r>
                <a:rPr lang="ja-JP" altLang="en-US" sz="853" dirty="0">
                  <a:solidFill>
                    <a:srgbClr val="FF0000"/>
                  </a:solidFill>
                  <a:latin typeface="メイリオ" panose="020B0604030504040204" pitchFamily="50" charset="-128"/>
                  <a:ea typeface="メイリオ" panose="020B0604030504040204" pitchFamily="50" charset="-128"/>
                </a:rPr>
                <a:t>記入量に合わせて、適宜記入枠を調整いただいて構いません。</a:t>
              </a:r>
              <a:endParaRPr lang="en-US" altLang="ja-JP" sz="853" dirty="0">
                <a:solidFill>
                  <a:schemeClr val="accent1"/>
                </a:solidFill>
                <a:latin typeface="メイリオ" panose="020B0604030504040204" pitchFamily="50" charset="-128"/>
                <a:ea typeface="メイリオ" panose="020B0604030504040204" pitchFamily="50" charset="-128"/>
              </a:endParaRPr>
            </a:p>
          </p:txBody>
        </p:sp>
      </p:grpSp>
      <p:sp>
        <p:nvSpPr>
          <p:cNvPr id="8" name="正方形/長方形 7">
            <a:extLst>
              <a:ext uri="{FF2B5EF4-FFF2-40B4-BE49-F238E27FC236}">
                <a16:creationId xmlns:a16="http://schemas.microsoft.com/office/drawing/2014/main" id="{81C6E883-86E7-2157-C7A5-2AF23A434071}"/>
              </a:ext>
            </a:extLst>
          </p:cNvPr>
          <p:cNvSpPr/>
          <p:nvPr/>
        </p:nvSpPr>
        <p:spPr>
          <a:xfrm>
            <a:off x="5010253" y="3574956"/>
            <a:ext cx="2298643" cy="34823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138" dirty="0">
                <a:latin typeface="メイリオ" panose="020B0604030504040204" pitchFamily="50" charset="-128"/>
                <a:ea typeface="メイリオ" panose="020B0604030504040204" pitchFamily="50" charset="-128"/>
              </a:rPr>
              <a:t>GSTC</a:t>
            </a:r>
            <a:r>
              <a:rPr lang="ja-JP" altLang="en-US" sz="1138" dirty="0">
                <a:latin typeface="メイリオ" panose="020B0604030504040204" pitchFamily="50" charset="-128"/>
                <a:ea typeface="メイリオ" panose="020B0604030504040204" pitchFamily="50" charset="-128"/>
              </a:rPr>
              <a:t>に準拠したポイント</a:t>
            </a:r>
            <a:endParaRPr lang="en-US" altLang="ja-JP" sz="1138" dirty="0">
              <a:latin typeface="メイリオ" panose="020B0604030504040204" pitchFamily="50" charset="-128"/>
              <a:ea typeface="メイリオ" panose="020B0604030504040204" pitchFamily="50" charset="-128"/>
            </a:endParaRPr>
          </a:p>
        </p:txBody>
      </p:sp>
      <p:sp>
        <p:nvSpPr>
          <p:cNvPr id="9" name="正方形/長方形 8">
            <a:extLst>
              <a:ext uri="{FF2B5EF4-FFF2-40B4-BE49-F238E27FC236}">
                <a16:creationId xmlns:a16="http://schemas.microsoft.com/office/drawing/2014/main" id="{37D134A2-13DD-F433-6610-F234AD2C5B66}"/>
              </a:ext>
            </a:extLst>
          </p:cNvPr>
          <p:cNvSpPr/>
          <p:nvPr/>
        </p:nvSpPr>
        <p:spPr>
          <a:xfrm>
            <a:off x="5015334" y="3893318"/>
            <a:ext cx="2293562" cy="272521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056" dirty="0">
              <a:solidFill>
                <a:schemeClr val="tx1"/>
              </a:solidFill>
              <a:latin typeface="メイリオ" panose="020B0604030504040204" pitchFamily="50" charset="-128"/>
              <a:ea typeface="メイリオ" panose="020B0604030504040204" pitchFamily="50" charset="-128"/>
            </a:endParaRPr>
          </a:p>
        </p:txBody>
      </p:sp>
      <p:sp>
        <p:nvSpPr>
          <p:cNvPr id="11" name="テキスト ボックス 10">
            <a:extLst>
              <a:ext uri="{FF2B5EF4-FFF2-40B4-BE49-F238E27FC236}">
                <a16:creationId xmlns:a16="http://schemas.microsoft.com/office/drawing/2014/main" id="{AB8B7240-62C2-17FA-C20F-E01EFFF430F3}"/>
              </a:ext>
            </a:extLst>
          </p:cNvPr>
          <p:cNvSpPr txBox="1"/>
          <p:nvPr/>
        </p:nvSpPr>
        <p:spPr>
          <a:xfrm>
            <a:off x="96642" y="786269"/>
            <a:ext cx="4756917" cy="1938992"/>
          </a:xfrm>
          <a:prstGeom prst="rect">
            <a:avLst/>
          </a:prstGeom>
          <a:noFill/>
        </p:spPr>
        <p:txBody>
          <a:bodyPr wrap="square" rtlCol="0">
            <a:spAutoFit/>
          </a:bodyPr>
          <a:lstStyle/>
          <a:p>
            <a:r>
              <a:rPr lang="ja-JP" altLang="en-US" sz="1000" dirty="0">
                <a:solidFill>
                  <a:srgbClr val="C00000"/>
                </a:solidFill>
                <a:latin typeface="メイリオ" panose="020B0604030504040204" pitchFamily="50" charset="-128"/>
                <a:ea typeface="メイリオ" panose="020B0604030504040204" pitchFamily="50" charset="-128"/>
              </a:rPr>
              <a:t>○地域の湿原を守るボランティアグループが高齢化し、木道修理の財源不足に困っていたので、旅行会社のネットワークと商品化のノウハウを生かし、旅前の段階から地域関係者と何度も協議を行うことで、ボランティアグループと一緒に湿原を守る活動に参加するツアーをシリーズ化した。地域の人たちとの深い人間的つながりが、ツアーの大きな魅力となっている。</a:t>
            </a:r>
          </a:p>
          <a:p>
            <a:endParaRPr lang="en-US" altLang="ja-JP" sz="1000" dirty="0">
              <a:solidFill>
                <a:srgbClr val="C00000"/>
              </a:solidFill>
              <a:latin typeface="メイリオ" panose="020B0604030504040204" pitchFamily="50" charset="-128"/>
              <a:ea typeface="メイリオ" panose="020B0604030504040204" pitchFamily="50" charset="-128"/>
            </a:endParaRPr>
          </a:p>
          <a:p>
            <a:r>
              <a:rPr lang="ja-JP" altLang="en-US" sz="1000" dirty="0">
                <a:solidFill>
                  <a:srgbClr val="C00000"/>
                </a:solidFill>
                <a:latin typeface="メイリオ" panose="020B0604030504040204" pitchFamily="50" charset="-128"/>
                <a:ea typeface="メイリオ" panose="020B0604030504040204" pitchFamily="50" charset="-128"/>
              </a:rPr>
              <a:t>○エコツーリズム商品を造成しているが、地域の人をガイドや料理人として雇い将来的には自立できるように自社のノウハウを教えるなど、様々な業種の地域関係者を巻き込んだ取組を行っている。</a:t>
            </a:r>
          </a:p>
          <a:p>
            <a:endParaRPr lang="en-US" altLang="ja-JP" sz="1000" dirty="0">
              <a:solidFill>
                <a:srgbClr val="C00000"/>
              </a:solidFill>
              <a:latin typeface="メイリオ" panose="020B0604030504040204" pitchFamily="50" charset="-128"/>
              <a:ea typeface="メイリオ" panose="020B0604030504040204" pitchFamily="50" charset="-128"/>
            </a:endParaRPr>
          </a:p>
          <a:p>
            <a:r>
              <a:rPr lang="ja-JP" altLang="en-US" sz="1000" dirty="0">
                <a:solidFill>
                  <a:srgbClr val="C00000"/>
                </a:solidFill>
                <a:latin typeface="メイリオ" panose="020B0604030504040204" pitchFamily="50" charset="-128"/>
                <a:ea typeface="メイリオ" panose="020B0604030504040204" pitchFamily="50" charset="-128"/>
              </a:rPr>
              <a:t>○旅後において、本ツアーに参加した旅行者に対して、○○といったアプローチを行うなど、本地域に何度も来訪してもらうための仕掛け作りを行っている。</a:t>
            </a:r>
          </a:p>
        </p:txBody>
      </p:sp>
      <p:grpSp>
        <p:nvGrpSpPr>
          <p:cNvPr id="12" name="グループ化 11">
            <a:extLst>
              <a:ext uri="{FF2B5EF4-FFF2-40B4-BE49-F238E27FC236}">
                <a16:creationId xmlns:a16="http://schemas.microsoft.com/office/drawing/2014/main" id="{808B806F-3BE5-2AAC-479B-9BA94B3F60E2}"/>
              </a:ext>
            </a:extLst>
          </p:cNvPr>
          <p:cNvGrpSpPr/>
          <p:nvPr/>
        </p:nvGrpSpPr>
        <p:grpSpPr>
          <a:xfrm>
            <a:off x="133380" y="4209665"/>
            <a:ext cx="4683439" cy="2089784"/>
            <a:chOff x="155015" y="4313639"/>
            <a:chExt cx="5764233" cy="2094807"/>
          </a:xfrm>
        </p:grpSpPr>
        <p:sp>
          <p:nvSpPr>
            <p:cNvPr id="13" name="正方形/長方形 12">
              <a:extLst>
                <a:ext uri="{FF2B5EF4-FFF2-40B4-BE49-F238E27FC236}">
                  <a16:creationId xmlns:a16="http://schemas.microsoft.com/office/drawing/2014/main" id="{2629A117-3130-6DD9-3A77-6570913E4006}"/>
                </a:ext>
              </a:extLst>
            </p:cNvPr>
            <p:cNvSpPr/>
            <p:nvPr/>
          </p:nvSpPr>
          <p:spPr>
            <a:xfrm>
              <a:off x="2032880" y="4535919"/>
              <a:ext cx="1684698" cy="506872"/>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rgbClr val="C00000"/>
                  </a:solidFill>
                </a:rPr>
                <a:t>(</a:t>
              </a:r>
              <a:r>
                <a:rPr lang="ja-JP" altLang="en-US" sz="1000" dirty="0">
                  <a:solidFill>
                    <a:srgbClr val="C00000"/>
                  </a:solidFill>
                </a:rPr>
                <a:t>ツアー主催・販売</a:t>
              </a:r>
              <a:r>
                <a:rPr lang="en-US" altLang="ja-JP" sz="1000" dirty="0">
                  <a:solidFill>
                    <a:srgbClr val="C00000"/>
                  </a:solidFill>
                </a:rPr>
                <a:t>)</a:t>
              </a:r>
            </a:p>
            <a:p>
              <a:pPr algn="ctr"/>
              <a:r>
                <a:rPr lang="en-US" altLang="ja-JP" sz="1000" dirty="0">
                  <a:solidFill>
                    <a:srgbClr val="C00000"/>
                  </a:solidFill>
                </a:rPr>
                <a:t>A</a:t>
              </a:r>
              <a:r>
                <a:rPr lang="ja-JP" altLang="en-US" sz="1000" dirty="0">
                  <a:solidFill>
                    <a:srgbClr val="C00000"/>
                  </a:solidFill>
                </a:rPr>
                <a:t>旅行社</a:t>
              </a:r>
              <a:endParaRPr lang="en-US" altLang="ja-JP" sz="1000" dirty="0">
                <a:solidFill>
                  <a:srgbClr val="C00000"/>
                </a:solidFill>
              </a:endParaRPr>
            </a:p>
          </p:txBody>
        </p:sp>
        <p:sp>
          <p:nvSpPr>
            <p:cNvPr id="14" name="正方形/長方形 13">
              <a:extLst>
                <a:ext uri="{FF2B5EF4-FFF2-40B4-BE49-F238E27FC236}">
                  <a16:creationId xmlns:a16="http://schemas.microsoft.com/office/drawing/2014/main" id="{B70F0542-0D8F-1E50-A84C-C95B2D312B2A}"/>
                </a:ext>
              </a:extLst>
            </p:cNvPr>
            <p:cNvSpPr/>
            <p:nvPr/>
          </p:nvSpPr>
          <p:spPr>
            <a:xfrm>
              <a:off x="3180133" y="5566083"/>
              <a:ext cx="1447187" cy="828106"/>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rgbClr val="C00000"/>
                  </a:solidFill>
                </a:rPr>
                <a:t>(</a:t>
              </a:r>
              <a:r>
                <a:rPr lang="ja-JP" altLang="en-US" sz="1000" dirty="0">
                  <a:solidFill>
                    <a:srgbClr val="C00000"/>
                  </a:solidFill>
                </a:rPr>
                <a:t>湿原関係</a:t>
              </a:r>
              <a:r>
                <a:rPr lang="en-US" altLang="ja-JP" sz="1000" dirty="0">
                  <a:solidFill>
                    <a:srgbClr val="C00000"/>
                  </a:solidFill>
                </a:rPr>
                <a:t>)</a:t>
              </a:r>
            </a:p>
            <a:p>
              <a:pPr algn="ctr"/>
              <a:r>
                <a:rPr lang="ja-JP" altLang="en-US" sz="1000" dirty="0">
                  <a:solidFill>
                    <a:srgbClr val="C00000"/>
                  </a:solidFill>
                </a:rPr>
                <a:t>○○湿原協議会、</a:t>
              </a:r>
              <a:endParaRPr lang="en-US" altLang="ja-JP" sz="1000" dirty="0">
                <a:solidFill>
                  <a:srgbClr val="C00000"/>
                </a:solidFill>
              </a:endParaRPr>
            </a:p>
            <a:p>
              <a:pPr algn="ctr"/>
              <a:r>
                <a:rPr lang="ja-JP" altLang="en-US" sz="1000" dirty="0">
                  <a:solidFill>
                    <a:srgbClr val="C00000"/>
                  </a:solidFill>
                </a:rPr>
                <a:t>○○湿原管理</a:t>
              </a:r>
              <a:endParaRPr lang="en-US" altLang="ja-JP" sz="1000" dirty="0">
                <a:solidFill>
                  <a:srgbClr val="C00000"/>
                </a:solidFill>
              </a:endParaRPr>
            </a:p>
            <a:p>
              <a:pPr algn="ctr"/>
              <a:r>
                <a:rPr lang="ja-JP" altLang="en-US" sz="1000" dirty="0">
                  <a:solidFill>
                    <a:srgbClr val="C00000"/>
                  </a:solidFill>
                </a:rPr>
                <a:t>会社</a:t>
              </a:r>
              <a:endParaRPr lang="en-US" altLang="ja-JP" sz="1000" dirty="0">
                <a:solidFill>
                  <a:srgbClr val="C00000"/>
                </a:solidFill>
              </a:endParaRPr>
            </a:p>
          </p:txBody>
        </p:sp>
        <p:sp>
          <p:nvSpPr>
            <p:cNvPr id="15" name="正方形/長方形 14">
              <a:extLst>
                <a:ext uri="{FF2B5EF4-FFF2-40B4-BE49-F238E27FC236}">
                  <a16:creationId xmlns:a16="http://schemas.microsoft.com/office/drawing/2014/main" id="{E1B7E61D-4FDA-914E-D22C-E70C1E40EEC8}"/>
                </a:ext>
              </a:extLst>
            </p:cNvPr>
            <p:cNvSpPr/>
            <p:nvPr/>
          </p:nvSpPr>
          <p:spPr>
            <a:xfrm>
              <a:off x="4234550" y="4313639"/>
              <a:ext cx="1684698" cy="938631"/>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rgbClr val="C00000"/>
                  </a:solidFill>
                </a:rPr>
                <a:t>(</a:t>
              </a:r>
              <a:r>
                <a:rPr lang="ja-JP" altLang="en-US" sz="1000" dirty="0">
                  <a:solidFill>
                    <a:srgbClr val="C00000"/>
                  </a:solidFill>
                </a:rPr>
                <a:t>協力</a:t>
              </a:r>
              <a:r>
                <a:rPr lang="en-US" altLang="ja-JP" sz="1000" dirty="0">
                  <a:solidFill>
                    <a:srgbClr val="C00000"/>
                  </a:solidFill>
                </a:rPr>
                <a:t>)</a:t>
              </a:r>
            </a:p>
            <a:p>
              <a:pPr algn="ctr"/>
              <a:r>
                <a:rPr lang="ja-JP" altLang="en-US" sz="1000" dirty="0">
                  <a:solidFill>
                    <a:srgbClr val="C00000"/>
                  </a:solidFill>
                </a:rPr>
                <a:t>○○市、</a:t>
              </a:r>
              <a:endParaRPr lang="en-US" altLang="ja-JP" sz="1000" dirty="0">
                <a:solidFill>
                  <a:srgbClr val="C00000"/>
                </a:solidFill>
              </a:endParaRPr>
            </a:p>
            <a:p>
              <a:pPr algn="ctr"/>
              <a:r>
                <a:rPr lang="en-US" altLang="ja-JP" sz="1000" dirty="0">
                  <a:solidFill>
                    <a:srgbClr val="C00000"/>
                  </a:solidFill>
                </a:rPr>
                <a:t>DMO</a:t>
              </a:r>
              <a:r>
                <a:rPr lang="ja-JP" altLang="en-US" sz="1000" dirty="0">
                  <a:solidFill>
                    <a:srgbClr val="C00000"/>
                  </a:solidFill>
                </a:rPr>
                <a:t>、</a:t>
              </a:r>
              <a:endParaRPr lang="en-US" altLang="ja-JP" sz="1000" dirty="0">
                <a:solidFill>
                  <a:srgbClr val="C00000"/>
                </a:solidFill>
              </a:endParaRPr>
            </a:p>
            <a:p>
              <a:pPr algn="ctr"/>
              <a:r>
                <a:rPr lang="ja-JP" altLang="en-US" sz="1000" dirty="0">
                  <a:solidFill>
                    <a:srgbClr val="C00000"/>
                  </a:solidFill>
                </a:rPr>
                <a:t>○○市商工会議所</a:t>
              </a:r>
              <a:endParaRPr lang="en-US" altLang="ja-JP" sz="1000" dirty="0">
                <a:solidFill>
                  <a:srgbClr val="C00000"/>
                </a:solidFill>
              </a:endParaRPr>
            </a:p>
          </p:txBody>
        </p:sp>
        <p:sp>
          <p:nvSpPr>
            <p:cNvPr id="16" name="正方形/長方形 15">
              <a:extLst>
                <a:ext uri="{FF2B5EF4-FFF2-40B4-BE49-F238E27FC236}">
                  <a16:creationId xmlns:a16="http://schemas.microsoft.com/office/drawing/2014/main" id="{CD52726B-4615-D2F3-61C7-84ECE69DE72C}"/>
                </a:ext>
              </a:extLst>
            </p:cNvPr>
            <p:cNvSpPr/>
            <p:nvPr/>
          </p:nvSpPr>
          <p:spPr>
            <a:xfrm>
              <a:off x="1755789" y="5566083"/>
              <a:ext cx="1293601" cy="84236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rgbClr val="C00000"/>
                  </a:solidFill>
                </a:rPr>
                <a:t>(</a:t>
              </a:r>
              <a:r>
                <a:rPr lang="ja-JP" altLang="en-US" sz="1000" dirty="0">
                  <a:solidFill>
                    <a:srgbClr val="C00000"/>
                  </a:solidFill>
                </a:rPr>
                <a:t>宿泊施設</a:t>
              </a:r>
              <a:r>
                <a:rPr lang="en-US" altLang="ja-JP" sz="1000" dirty="0">
                  <a:solidFill>
                    <a:srgbClr val="C00000"/>
                  </a:solidFill>
                </a:rPr>
                <a:t>)</a:t>
              </a:r>
            </a:p>
            <a:p>
              <a:pPr algn="ctr"/>
              <a:r>
                <a:rPr lang="ja-JP" altLang="en-US" sz="1000" dirty="0">
                  <a:solidFill>
                    <a:srgbClr val="C00000"/>
                  </a:solidFill>
                </a:rPr>
                <a:t>○○温泉、</a:t>
              </a:r>
              <a:endParaRPr lang="en-US" altLang="ja-JP" sz="1000" dirty="0">
                <a:solidFill>
                  <a:srgbClr val="C00000"/>
                </a:solidFill>
              </a:endParaRPr>
            </a:p>
            <a:p>
              <a:pPr algn="ctr"/>
              <a:r>
                <a:rPr lang="ja-JP" altLang="en-US" sz="1000" dirty="0">
                  <a:solidFill>
                    <a:srgbClr val="C00000"/>
                  </a:solidFill>
                </a:rPr>
                <a:t>○○温泉</a:t>
              </a:r>
              <a:endParaRPr lang="en-US" altLang="ja-JP" sz="1000" dirty="0">
                <a:solidFill>
                  <a:srgbClr val="C00000"/>
                </a:solidFill>
              </a:endParaRPr>
            </a:p>
            <a:p>
              <a:pPr algn="ctr"/>
              <a:r>
                <a:rPr lang="ja-JP" altLang="en-US" sz="1000" dirty="0">
                  <a:solidFill>
                    <a:srgbClr val="C00000"/>
                  </a:solidFill>
                </a:rPr>
                <a:t>協同組合</a:t>
              </a:r>
              <a:endParaRPr lang="en-US" altLang="ja-JP" sz="1000" dirty="0">
                <a:solidFill>
                  <a:srgbClr val="C00000"/>
                </a:solidFill>
              </a:endParaRPr>
            </a:p>
          </p:txBody>
        </p:sp>
        <p:sp>
          <p:nvSpPr>
            <p:cNvPr id="17" name="正方形/長方形 16">
              <a:extLst>
                <a:ext uri="{FF2B5EF4-FFF2-40B4-BE49-F238E27FC236}">
                  <a16:creationId xmlns:a16="http://schemas.microsoft.com/office/drawing/2014/main" id="{83DE52AA-310A-AA8E-45A9-1A8286613689}"/>
                </a:ext>
              </a:extLst>
            </p:cNvPr>
            <p:cNvSpPr/>
            <p:nvPr/>
          </p:nvSpPr>
          <p:spPr>
            <a:xfrm>
              <a:off x="256762" y="4546554"/>
              <a:ext cx="1377826" cy="506872"/>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rgbClr val="C00000"/>
                  </a:solidFill>
                </a:rPr>
                <a:t>(</a:t>
              </a:r>
              <a:r>
                <a:rPr lang="ja-JP" altLang="en-US" sz="1000" dirty="0">
                  <a:solidFill>
                    <a:srgbClr val="C00000"/>
                  </a:solidFill>
                </a:rPr>
                <a:t>交通手配</a:t>
              </a:r>
              <a:r>
                <a:rPr lang="en-US" altLang="ja-JP" sz="1000" dirty="0">
                  <a:solidFill>
                    <a:srgbClr val="C00000"/>
                  </a:solidFill>
                </a:rPr>
                <a:t>)</a:t>
              </a:r>
            </a:p>
            <a:p>
              <a:pPr algn="ctr"/>
              <a:r>
                <a:rPr lang="ja-JP" altLang="en-US" sz="1000" dirty="0">
                  <a:solidFill>
                    <a:srgbClr val="C00000"/>
                  </a:solidFill>
                </a:rPr>
                <a:t>○○タクシー</a:t>
              </a:r>
              <a:endParaRPr lang="en-US" altLang="ja-JP" sz="1000" dirty="0">
                <a:solidFill>
                  <a:srgbClr val="C00000"/>
                </a:solidFill>
              </a:endParaRPr>
            </a:p>
          </p:txBody>
        </p:sp>
        <p:sp>
          <p:nvSpPr>
            <p:cNvPr id="18" name="正方形/長方形 17">
              <a:extLst>
                <a:ext uri="{FF2B5EF4-FFF2-40B4-BE49-F238E27FC236}">
                  <a16:creationId xmlns:a16="http://schemas.microsoft.com/office/drawing/2014/main" id="{1E2123BE-8599-6B6A-2AA2-20FEBAC1F3DF}"/>
                </a:ext>
              </a:extLst>
            </p:cNvPr>
            <p:cNvSpPr/>
            <p:nvPr/>
          </p:nvSpPr>
          <p:spPr>
            <a:xfrm>
              <a:off x="155015" y="5584783"/>
              <a:ext cx="1447187" cy="822145"/>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rgbClr val="C00000"/>
                  </a:solidFill>
                </a:rPr>
                <a:t>(</a:t>
              </a:r>
              <a:r>
                <a:rPr lang="ja-JP" altLang="en-US" sz="1000" dirty="0">
                  <a:solidFill>
                    <a:srgbClr val="C00000"/>
                  </a:solidFill>
                </a:rPr>
                <a:t>棚田関係</a:t>
              </a:r>
              <a:r>
                <a:rPr lang="en-US" altLang="ja-JP" sz="1000" dirty="0">
                  <a:solidFill>
                    <a:srgbClr val="C00000"/>
                  </a:solidFill>
                </a:rPr>
                <a:t>)</a:t>
              </a:r>
            </a:p>
            <a:p>
              <a:pPr algn="ctr"/>
              <a:r>
                <a:rPr lang="ja-JP" altLang="en-US" sz="1000" dirty="0">
                  <a:solidFill>
                    <a:srgbClr val="C00000"/>
                  </a:solidFill>
                </a:rPr>
                <a:t>○○地区協議会、</a:t>
              </a:r>
              <a:endParaRPr lang="en-US" altLang="ja-JP" sz="1000" dirty="0">
                <a:solidFill>
                  <a:srgbClr val="C00000"/>
                </a:solidFill>
              </a:endParaRPr>
            </a:p>
            <a:p>
              <a:pPr algn="ctr"/>
              <a:r>
                <a:rPr lang="ja-JP" altLang="en-US" sz="1000" dirty="0">
                  <a:solidFill>
                    <a:srgbClr val="C00000"/>
                  </a:solidFill>
                </a:rPr>
                <a:t>○○ファーム</a:t>
              </a:r>
              <a:endParaRPr lang="en-US" altLang="ja-JP" sz="1000" dirty="0">
                <a:solidFill>
                  <a:srgbClr val="C00000"/>
                </a:solidFill>
              </a:endParaRPr>
            </a:p>
          </p:txBody>
        </p:sp>
        <p:sp>
          <p:nvSpPr>
            <p:cNvPr id="19" name="正方形/長方形 18">
              <a:extLst>
                <a:ext uri="{FF2B5EF4-FFF2-40B4-BE49-F238E27FC236}">
                  <a16:creationId xmlns:a16="http://schemas.microsoft.com/office/drawing/2014/main" id="{B6EC0FE5-690D-1152-0AAF-A43439D41889}"/>
                </a:ext>
              </a:extLst>
            </p:cNvPr>
            <p:cNvSpPr/>
            <p:nvPr/>
          </p:nvSpPr>
          <p:spPr>
            <a:xfrm>
              <a:off x="4742157" y="5584783"/>
              <a:ext cx="1136085" cy="822145"/>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1000" dirty="0">
                  <a:solidFill>
                    <a:srgbClr val="C00000"/>
                  </a:solidFill>
                </a:rPr>
                <a:t>(</a:t>
              </a:r>
              <a:r>
                <a:rPr lang="ja-JP" altLang="en-US" sz="1000" dirty="0">
                  <a:solidFill>
                    <a:srgbClr val="C00000"/>
                  </a:solidFill>
                </a:rPr>
                <a:t>道の駅関係</a:t>
              </a:r>
              <a:r>
                <a:rPr lang="en-US" altLang="ja-JP" sz="1000" dirty="0">
                  <a:solidFill>
                    <a:srgbClr val="C00000"/>
                  </a:solidFill>
                </a:rPr>
                <a:t>)</a:t>
              </a:r>
            </a:p>
            <a:p>
              <a:pPr algn="ctr"/>
              <a:r>
                <a:rPr lang="ja-JP" altLang="en-US" sz="1000" dirty="0">
                  <a:solidFill>
                    <a:srgbClr val="C00000"/>
                  </a:solidFill>
                </a:rPr>
                <a:t>○○物産</a:t>
              </a:r>
              <a:endParaRPr lang="en-US" altLang="ja-JP" sz="1000" dirty="0">
                <a:solidFill>
                  <a:srgbClr val="C00000"/>
                </a:solidFill>
              </a:endParaRPr>
            </a:p>
            <a:p>
              <a:pPr algn="ctr"/>
              <a:r>
                <a:rPr lang="ja-JP" altLang="en-US" sz="1000" dirty="0">
                  <a:solidFill>
                    <a:srgbClr val="C00000"/>
                  </a:solidFill>
                </a:rPr>
                <a:t>開発</a:t>
              </a:r>
              <a:r>
                <a:rPr lang="en-US" altLang="ja-JP" sz="1000" dirty="0">
                  <a:solidFill>
                    <a:srgbClr val="C00000"/>
                  </a:solidFill>
                </a:rPr>
                <a:t>(</a:t>
              </a:r>
              <a:r>
                <a:rPr lang="ja-JP" altLang="en-US" sz="1000" dirty="0">
                  <a:solidFill>
                    <a:srgbClr val="C00000"/>
                  </a:solidFill>
                </a:rPr>
                <a:t>株</a:t>
              </a:r>
              <a:r>
                <a:rPr lang="en-US" altLang="ja-JP" sz="1000" dirty="0">
                  <a:solidFill>
                    <a:srgbClr val="C00000"/>
                  </a:solidFill>
                </a:rPr>
                <a:t>)</a:t>
              </a:r>
            </a:p>
          </p:txBody>
        </p:sp>
        <p:cxnSp>
          <p:nvCxnSpPr>
            <p:cNvPr id="20" name="直線コネクタ 19">
              <a:extLst>
                <a:ext uri="{FF2B5EF4-FFF2-40B4-BE49-F238E27FC236}">
                  <a16:creationId xmlns:a16="http://schemas.microsoft.com/office/drawing/2014/main" id="{93203CE6-672E-3B27-1EB8-A28E740CF61E}"/>
                </a:ext>
              </a:extLst>
            </p:cNvPr>
            <p:cNvCxnSpPr>
              <a:cxnSpLocks/>
              <a:stCxn id="13" idx="3"/>
              <a:endCxn id="15" idx="1"/>
            </p:cNvCxnSpPr>
            <p:nvPr/>
          </p:nvCxnSpPr>
          <p:spPr>
            <a:xfrm flipV="1">
              <a:off x="3717578" y="4782955"/>
              <a:ext cx="516972" cy="6400"/>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31" name="直線コネクタ 30">
              <a:extLst>
                <a:ext uri="{FF2B5EF4-FFF2-40B4-BE49-F238E27FC236}">
                  <a16:creationId xmlns:a16="http://schemas.microsoft.com/office/drawing/2014/main" id="{BE583D1D-6218-544C-4586-0EAE6BFBA2A5}"/>
                </a:ext>
              </a:extLst>
            </p:cNvPr>
            <p:cNvCxnSpPr>
              <a:cxnSpLocks/>
              <a:stCxn id="17" idx="3"/>
            </p:cNvCxnSpPr>
            <p:nvPr/>
          </p:nvCxnSpPr>
          <p:spPr>
            <a:xfrm>
              <a:off x="1634588" y="4799990"/>
              <a:ext cx="398292" cy="0"/>
            </a:xfrm>
            <a:prstGeom prst="line">
              <a:avLst/>
            </a:prstGeom>
          </p:spPr>
          <p:style>
            <a:lnRef idx="1">
              <a:schemeClr val="dk1"/>
            </a:lnRef>
            <a:fillRef idx="0">
              <a:schemeClr val="dk1"/>
            </a:fillRef>
            <a:effectRef idx="0">
              <a:schemeClr val="dk1"/>
            </a:effectRef>
            <a:fontRef idx="minor">
              <a:schemeClr val="tx1"/>
            </a:fontRef>
          </p:style>
        </p:cxnSp>
        <p:cxnSp>
          <p:nvCxnSpPr>
            <p:cNvPr id="34" name="直線コネクタ 33">
              <a:extLst>
                <a:ext uri="{FF2B5EF4-FFF2-40B4-BE49-F238E27FC236}">
                  <a16:creationId xmlns:a16="http://schemas.microsoft.com/office/drawing/2014/main" id="{86E07F03-65A1-1FAE-4535-D86B1F500B6F}"/>
                </a:ext>
              </a:extLst>
            </p:cNvPr>
            <p:cNvCxnSpPr>
              <a:cxnSpLocks/>
            </p:cNvCxnSpPr>
            <p:nvPr/>
          </p:nvCxnSpPr>
          <p:spPr>
            <a:xfrm>
              <a:off x="2875229" y="5040283"/>
              <a:ext cx="0" cy="353475"/>
            </a:xfrm>
            <a:prstGeom prst="line">
              <a:avLst/>
            </a:prstGeom>
          </p:spPr>
          <p:style>
            <a:lnRef idx="1">
              <a:schemeClr val="dk1"/>
            </a:lnRef>
            <a:fillRef idx="0">
              <a:schemeClr val="dk1"/>
            </a:fillRef>
            <a:effectRef idx="0">
              <a:schemeClr val="dk1"/>
            </a:effectRef>
            <a:fontRef idx="minor">
              <a:schemeClr val="tx1"/>
            </a:fontRef>
          </p:style>
        </p:cxnSp>
        <p:cxnSp>
          <p:nvCxnSpPr>
            <p:cNvPr id="35" name="直線コネクタ 34">
              <a:extLst>
                <a:ext uri="{FF2B5EF4-FFF2-40B4-BE49-F238E27FC236}">
                  <a16:creationId xmlns:a16="http://schemas.microsoft.com/office/drawing/2014/main" id="{6E699F8F-1BE8-D31B-CE1E-65EED90081E5}"/>
                </a:ext>
              </a:extLst>
            </p:cNvPr>
            <p:cNvCxnSpPr>
              <a:cxnSpLocks/>
            </p:cNvCxnSpPr>
            <p:nvPr/>
          </p:nvCxnSpPr>
          <p:spPr>
            <a:xfrm>
              <a:off x="835776" y="5395159"/>
              <a:ext cx="4427228" cy="0"/>
            </a:xfrm>
            <a:prstGeom prst="line">
              <a:avLst/>
            </a:prstGeom>
          </p:spPr>
          <p:style>
            <a:lnRef idx="1">
              <a:schemeClr val="dk1"/>
            </a:lnRef>
            <a:fillRef idx="0">
              <a:schemeClr val="dk1"/>
            </a:fillRef>
            <a:effectRef idx="0">
              <a:schemeClr val="dk1"/>
            </a:effectRef>
            <a:fontRef idx="minor">
              <a:schemeClr val="tx1"/>
            </a:fontRef>
          </p:style>
        </p:cxnSp>
        <p:cxnSp>
          <p:nvCxnSpPr>
            <p:cNvPr id="36" name="直線コネクタ 35">
              <a:extLst>
                <a:ext uri="{FF2B5EF4-FFF2-40B4-BE49-F238E27FC236}">
                  <a16:creationId xmlns:a16="http://schemas.microsoft.com/office/drawing/2014/main" id="{8F2BC5EE-49D2-E94D-05DA-BB6C7ECF794A}"/>
                </a:ext>
              </a:extLst>
            </p:cNvPr>
            <p:cNvCxnSpPr>
              <a:cxnSpLocks/>
              <a:endCxn id="18" idx="0"/>
            </p:cNvCxnSpPr>
            <p:nvPr/>
          </p:nvCxnSpPr>
          <p:spPr>
            <a:xfrm>
              <a:off x="878609" y="5393758"/>
              <a:ext cx="0" cy="191025"/>
            </a:xfrm>
            <a:prstGeom prst="line">
              <a:avLst/>
            </a:prstGeom>
          </p:spPr>
          <p:style>
            <a:lnRef idx="1">
              <a:schemeClr val="dk1"/>
            </a:lnRef>
            <a:fillRef idx="0">
              <a:schemeClr val="dk1"/>
            </a:fillRef>
            <a:effectRef idx="0">
              <a:schemeClr val="dk1"/>
            </a:effectRef>
            <a:fontRef idx="minor">
              <a:schemeClr val="tx1"/>
            </a:fontRef>
          </p:style>
        </p:cxnSp>
        <p:cxnSp>
          <p:nvCxnSpPr>
            <p:cNvPr id="37" name="直線コネクタ 36">
              <a:extLst>
                <a:ext uri="{FF2B5EF4-FFF2-40B4-BE49-F238E27FC236}">
                  <a16:creationId xmlns:a16="http://schemas.microsoft.com/office/drawing/2014/main" id="{9D80EEB9-888C-8C94-D40B-7CF70DAA1B79}"/>
                </a:ext>
              </a:extLst>
            </p:cNvPr>
            <p:cNvCxnSpPr>
              <a:stCxn id="16" idx="0"/>
            </p:cNvCxnSpPr>
            <p:nvPr/>
          </p:nvCxnSpPr>
          <p:spPr>
            <a:xfrm flipH="1" flipV="1">
              <a:off x="2358256" y="5395159"/>
              <a:ext cx="1" cy="171526"/>
            </a:xfrm>
            <a:prstGeom prst="line">
              <a:avLst/>
            </a:prstGeom>
          </p:spPr>
          <p:style>
            <a:lnRef idx="1">
              <a:schemeClr val="dk1"/>
            </a:lnRef>
            <a:fillRef idx="0">
              <a:schemeClr val="dk1"/>
            </a:fillRef>
            <a:effectRef idx="0">
              <a:schemeClr val="dk1"/>
            </a:effectRef>
            <a:fontRef idx="minor">
              <a:schemeClr val="tx1"/>
            </a:fontRef>
          </p:style>
        </p:cxnSp>
        <p:cxnSp>
          <p:nvCxnSpPr>
            <p:cNvPr id="38" name="直線コネクタ 37">
              <a:extLst>
                <a:ext uri="{FF2B5EF4-FFF2-40B4-BE49-F238E27FC236}">
                  <a16:creationId xmlns:a16="http://schemas.microsoft.com/office/drawing/2014/main" id="{3ACA227C-2FF0-7BEF-CA9C-F34544E472BD}"/>
                </a:ext>
              </a:extLst>
            </p:cNvPr>
            <p:cNvCxnSpPr>
              <a:cxnSpLocks/>
              <a:stCxn id="14" idx="0"/>
            </p:cNvCxnSpPr>
            <p:nvPr/>
          </p:nvCxnSpPr>
          <p:spPr>
            <a:xfrm flipH="1" flipV="1">
              <a:off x="3857915" y="5395159"/>
              <a:ext cx="1" cy="171526"/>
            </a:xfrm>
            <a:prstGeom prst="line">
              <a:avLst/>
            </a:prstGeom>
          </p:spPr>
          <p:style>
            <a:lnRef idx="1">
              <a:schemeClr val="dk1"/>
            </a:lnRef>
            <a:fillRef idx="0">
              <a:schemeClr val="dk1"/>
            </a:fillRef>
            <a:effectRef idx="0">
              <a:schemeClr val="dk1"/>
            </a:effectRef>
            <a:fontRef idx="minor">
              <a:schemeClr val="tx1"/>
            </a:fontRef>
          </p:style>
        </p:cxnSp>
        <p:cxnSp>
          <p:nvCxnSpPr>
            <p:cNvPr id="39" name="直線コネクタ 38">
              <a:extLst>
                <a:ext uri="{FF2B5EF4-FFF2-40B4-BE49-F238E27FC236}">
                  <a16:creationId xmlns:a16="http://schemas.microsoft.com/office/drawing/2014/main" id="{64EDA773-4722-1F12-E8BA-4844311F1593}"/>
                </a:ext>
              </a:extLst>
            </p:cNvPr>
            <p:cNvCxnSpPr>
              <a:cxnSpLocks/>
              <a:stCxn id="19" idx="0"/>
            </p:cNvCxnSpPr>
            <p:nvPr/>
          </p:nvCxnSpPr>
          <p:spPr>
            <a:xfrm flipV="1">
              <a:off x="5263004" y="5395159"/>
              <a:ext cx="0" cy="190226"/>
            </a:xfrm>
            <a:prstGeom prst="line">
              <a:avLst/>
            </a:prstGeom>
          </p:spPr>
          <p:style>
            <a:lnRef idx="1">
              <a:schemeClr val="dk1"/>
            </a:lnRef>
            <a:fillRef idx="0">
              <a:schemeClr val="dk1"/>
            </a:fillRef>
            <a:effectRef idx="0">
              <a:schemeClr val="dk1"/>
            </a:effectRef>
            <a:fontRef idx="minor">
              <a:schemeClr val="tx1"/>
            </a:fontRef>
          </p:style>
        </p:cxnSp>
      </p:grpSp>
      <p:sp>
        <p:nvSpPr>
          <p:cNvPr id="44" name="テキスト ボックス 43">
            <a:extLst>
              <a:ext uri="{FF2B5EF4-FFF2-40B4-BE49-F238E27FC236}">
                <a16:creationId xmlns:a16="http://schemas.microsoft.com/office/drawing/2014/main" id="{9E57AF6A-0A8E-E563-F83B-C4065BD266BA}"/>
              </a:ext>
            </a:extLst>
          </p:cNvPr>
          <p:cNvSpPr txBox="1"/>
          <p:nvPr/>
        </p:nvSpPr>
        <p:spPr>
          <a:xfrm>
            <a:off x="4959523" y="743560"/>
            <a:ext cx="4781680" cy="2708434"/>
          </a:xfrm>
          <a:prstGeom prst="rect">
            <a:avLst/>
          </a:prstGeom>
          <a:noFill/>
        </p:spPr>
        <p:txBody>
          <a:bodyPr wrap="square" rtlCol="0">
            <a:spAutoFit/>
          </a:bodyPr>
          <a:lstStyle/>
          <a:p>
            <a:r>
              <a:rPr lang="ja-JP" altLang="en-US" sz="1000" dirty="0">
                <a:solidFill>
                  <a:srgbClr val="C00000"/>
                </a:solidFill>
                <a:latin typeface="メイリオ" panose="020B0604030504040204" pitchFamily="50" charset="-128"/>
                <a:ea typeface="メイリオ" panose="020B0604030504040204" pitchFamily="50" charset="-128"/>
              </a:rPr>
              <a:t>例</a:t>
            </a:r>
            <a:r>
              <a:rPr lang="en-US" altLang="ja-JP" sz="1000" dirty="0">
                <a:solidFill>
                  <a:srgbClr val="C00000"/>
                </a:solidFill>
                <a:latin typeface="メイリオ" panose="020B0604030504040204" pitchFamily="50" charset="-128"/>
                <a:ea typeface="メイリオ" panose="020B0604030504040204" pitchFamily="50" charset="-128"/>
              </a:rPr>
              <a:t>1</a:t>
            </a:r>
            <a:r>
              <a:rPr lang="ja-JP" altLang="en-US" sz="1000" dirty="0">
                <a:solidFill>
                  <a:srgbClr val="C00000"/>
                </a:solidFill>
                <a:latin typeface="メイリオ" panose="020B0604030504040204" pitchFamily="50" charset="-128"/>
                <a:ea typeface="メイリオ" panose="020B0604030504040204" pitchFamily="50" charset="-128"/>
              </a:rPr>
              <a:t>○地域文化をストーリー仕立てにして地域住民の方にガイドをお願いすることで、今まであまり知られていなかった文化資源を回遊する商品を企画した。宿泊は地域内の小さな宿泊施設に分散して泊まり、地域の食材を活かしたメニューを共同開発している。収益の一部を文化財の保全費用にあてるとともに、本取組が文化資源の担い手の確保にもつながっている。当初、収益的には厳しいものがあったが、○○といった点が地域から評価されたこともあり、継続して取組むことで事業としての可能性が見えてくると考えている。</a:t>
            </a:r>
          </a:p>
          <a:p>
            <a:endParaRPr lang="en-US" altLang="ja-JP" sz="1000" dirty="0">
              <a:solidFill>
                <a:srgbClr val="C00000"/>
              </a:solidFill>
              <a:latin typeface="メイリオ" panose="020B0604030504040204" pitchFamily="50" charset="-128"/>
              <a:ea typeface="メイリオ" panose="020B0604030504040204" pitchFamily="50" charset="-128"/>
            </a:endParaRPr>
          </a:p>
          <a:p>
            <a:r>
              <a:rPr lang="ja-JP" altLang="en-US" sz="1000" dirty="0">
                <a:solidFill>
                  <a:srgbClr val="C00000"/>
                </a:solidFill>
                <a:latin typeface="メイリオ" panose="020B0604030504040204" pitchFamily="50" charset="-128"/>
                <a:ea typeface="メイリオ" panose="020B0604030504040204" pitchFamily="50" charset="-128"/>
              </a:rPr>
              <a:t>例</a:t>
            </a:r>
            <a:r>
              <a:rPr lang="en-US" altLang="ja-JP" sz="1000" dirty="0">
                <a:solidFill>
                  <a:srgbClr val="C00000"/>
                </a:solidFill>
                <a:latin typeface="メイリオ" panose="020B0604030504040204" pitchFamily="50" charset="-128"/>
                <a:ea typeface="メイリオ" panose="020B0604030504040204" pitchFamily="50" charset="-128"/>
              </a:rPr>
              <a:t>2</a:t>
            </a:r>
            <a:r>
              <a:rPr lang="ja-JP" altLang="en-US" sz="1000" dirty="0">
                <a:solidFill>
                  <a:srgbClr val="C00000"/>
                </a:solidFill>
                <a:latin typeface="メイリオ" panose="020B0604030504040204" pitchFamily="50" charset="-128"/>
                <a:ea typeface="メイリオ" panose="020B0604030504040204" pitchFamily="50" charset="-128"/>
              </a:rPr>
              <a:t>○人口減から開催が危ぶまれていた地域の祭りに準備段階から参加して一緒に祭りを盛り上げるツアー企画を行った。これを契機として継続した取組を実施することで、交流人口の増加に繋がり、地域経済に対して□□といった影響を与えている。</a:t>
            </a:r>
          </a:p>
          <a:p>
            <a:endParaRPr lang="en-US" altLang="ja-JP" sz="1000" dirty="0">
              <a:solidFill>
                <a:srgbClr val="C00000"/>
              </a:solidFill>
              <a:latin typeface="メイリオ" panose="020B0604030504040204" pitchFamily="50" charset="-128"/>
              <a:ea typeface="メイリオ" panose="020B0604030504040204" pitchFamily="50" charset="-128"/>
            </a:endParaRPr>
          </a:p>
          <a:p>
            <a:r>
              <a:rPr lang="ja-JP" altLang="en-US" sz="1000" dirty="0">
                <a:solidFill>
                  <a:srgbClr val="C00000"/>
                </a:solidFill>
                <a:latin typeface="メイリオ" panose="020B0604030504040204" pitchFamily="50" charset="-128"/>
                <a:ea typeface="メイリオ" panose="020B0604030504040204" pitchFamily="50" charset="-128"/>
              </a:rPr>
              <a:t>例</a:t>
            </a:r>
            <a:r>
              <a:rPr lang="en-US" altLang="ja-JP" sz="1000" dirty="0">
                <a:solidFill>
                  <a:srgbClr val="C00000"/>
                </a:solidFill>
                <a:latin typeface="メイリオ" panose="020B0604030504040204" pitchFamily="50" charset="-128"/>
                <a:ea typeface="メイリオ" panose="020B0604030504040204" pitchFamily="50" charset="-128"/>
              </a:rPr>
              <a:t>3</a:t>
            </a:r>
            <a:r>
              <a:rPr lang="ja-JP" altLang="en-US" sz="1000" dirty="0">
                <a:solidFill>
                  <a:srgbClr val="C00000"/>
                </a:solidFill>
                <a:latin typeface="メイリオ" panose="020B0604030504040204" pitchFamily="50" charset="-128"/>
                <a:ea typeface="メイリオ" panose="020B0604030504040204" pitchFamily="50" charset="-128"/>
              </a:rPr>
              <a:t>○地域の古老に学びながら地域の伝統的な石組による棚田を保全するツアーを企画した。このツアーにより地域における自然資源の保全に△△といった影響を与えている。また、地域貢献が見える化されてきて、採算も取れているので他地域への拡大も考えている。</a:t>
            </a:r>
          </a:p>
        </p:txBody>
      </p:sp>
      <p:sp>
        <p:nvSpPr>
          <p:cNvPr id="45" name="テキスト ボックス 44">
            <a:extLst>
              <a:ext uri="{FF2B5EF4-FFF2-40B4-BE49-F238E27FC236}">
                <a16:creationId xmlns:a16="http://schemas.microsoft.com/office/drawing/2014/main" id="{A4C06902-B52F-FE73-CD9A-548EE42A25E3}"/>
              </a:ext>
            </a:extLst>
          </p:cNvPr>
          <p:cNvSpPr txBox="1"/>
          <p:nvPr/>
        </p:nvSpPr>
        <p:spPr>
          <a:xfrm>
            <a:off x="7369891" y="3917844"/>
            <a:ext cx="2371312" cy="1938992"/>
          </a:xfrm>
          <a:prstGeom prst="rect">
            <a:avLst/>
          </a:prstGeom>
          <a:noFill/>
        </p:spPr>
        <p:txBody>
          <a:bodyPr wrap="square" rtlCol="0">
            <a:spAutoFit/>
          </a:bodyPr>
          <a:lstStyle/>
          <a:p>
            <a:r>
              <a:rPr lang="ja-JP" altLang="en-US" sz="1000" dirty="0">
                <a:solidFill>
                  <a:srgbClr val="C00000"/>
                </a:solidFill>
                <a:latin typeface="メイリオ" panose="020B0604030504040204" pitchFamily="50" charset="-128"/>
                <a:ea typeface="メイリオ" panose="020B0604030504040204" pitchFamily="50" charset="-128"/>
              </a:rPr>
              <a:t>○旅行会社が地域間における調整を行うことで、従来それぞれの地域でバラバラに取り組んでいたものをまとめ、広域地域でのストーリー性のある旅行商品を造成した。</a:t>
            </a:r>
            <a:endParaRPr lang="en-US" altLang="ja-JP" sz="1000" dirty="0">
              <a:solidFill>
                <a:srgbClr val="C00000"/>
              </a:solidFill>
              <a:latin typeface="メイリオ" panose="020B0604030504040204" pitchFamily="50" charset="-128"/>
              <a:ea typeface="メイリオ" panose="020B0604030504040204" pitchFamily="50" charset="-128"/>
            </a:endParaRPr>
          </a:p>
          <a:p>
            <a:endParaRPr lang="en-US" altLang="ja-JP" sz="1000" dirty="0">
              <a:solidFill>
                <a:srgbClr val="C00000"/>
              </a:solidFill>
              <a:latin typeface="メイリオ" panose="020B0604030504040204" pitchFamily="50" charset="-128"/>
              <a:ea typeface="メイリオ" panose="020B0604030504040204" pitchFamily="50" charset="-128"/>
            </a:endParaRPr>
          </a:p>
          <a:p>
            <a:r>
              <a:rPr lang="ja-JP" altLang="en-US" sz="1000" dirty="0">
                <a:solidFill>
                  <a:srgbClr val="C00000"/>
                </a:solidFill>
                <a:latin typeface="メイリオ" panose="020B0604030504040204" pitchFamily="50" charset="-128"/>
                <a:ea typeface="メイリオ" panose="020B0604030504040204" pitchFamily="50" charset="-128"/>
              </a:rPr>
              <a:t>○年齢、性別、働き方にとらわれず、旅行会社の中で社内横断でのチームをつくることで、多様なニーズを組み込んだ商品の造成に繋がった。社員のモチベーションも向上し、生産性の向上にも繋がった。</a:t>
            </a:r>
            <a:endParaRPr lang="en-US" altLang="ja-JP" sz="1000" dirty="0">
              <a:solidFill>
                <a:srgbClr val="C00000"/>
              </a:solidFill>
              <a:latin typeface="メイリオ" panose="020B0604030504040204" pitchFamily="50" charset="-128"/>
              <a:ea typeface="メイリオ" panose="020B0604030504040204" pitchFamily="50" charset="-128"/>
            </a:endParaRPr>
          </a:p>
        </p:txBody>
      </p:sp>
      <p:sp>
        <p:nvSpPr>
          <p:cNvPr id="46" name="テキスト ボックス 45">
            <a:extLst>
              <a:ext uri="{FF2B5EF4-FFF2-40B4-BE49-F238E27FC236}">
                <a16:creationId xmlns:a16="http://schemas.microsoft.com/office/drawing/2014/main" id="{4FEABA9C-E94A-98D4-5256-A18A5549F53A}"/>
              </a:ext>
            </a:extLst>
          </p:cNvPr>
          <p:cNvSpPr txBox="1"/>
          <p:nvPr/>
        </p:nvSpPr>
        <p:spPr>
          <a:xfrm>
            <a:off x="5040130" y="3917844"/>
            <a:ext cx="2289836" cy="1785104"/>
          </a:xfrm>
          <a:prstGeom prst="rect">
            <a:avLst/>
          </a:prstGeom>
          <a:noFill/>
        </p:spPr>
        <p:txBody>
          <a:bodyPr wrap="square" rtlCol="0">
            <a:spAutoFit/>
          </a:bodyPr>
          <a:lstStyle/>
          <a:p>
            <a:r>
              <a:rPr lang="ja-JP" altLang="en-US" sz="1000" dirty="0">
                <a:solidFill>
                  <a:srgbClr val="C00000"/>
                </a:solidFill>
                <a:latin typeface="メイリオ" panose="020B0604030504040204" pitchFamily="50" charset="-128"/>
                <a:ea typeface="メイリオ" panose="020B0604030504040204" pitchFamily="50" charset="-128"/>
              </a:rPr>
              <a:t>○</a:t>
            </a:r>
            <a:r>
              <a:rPr lang="en-US" altLang="ja-JP" sz="1000" dirty="0">
                <a:solidFill>
                  <a:srgbClr val="C00000"/>
                </a:solidFill>
                <a:latin typeface="メイリオ" panose="020B0604030504040204" pitchFamily="50" charset="-128"/>
                <a:ea typeface="メイリオ" panose="020B0604030504040204" pitchFamily="50" charset="-128"/>
              </a:rPr>
              <a:t>GSTS-Ⅰ</a:t>
            </a:r>
            <a:r>
              <a:rPr lang="ja-JP" altLang="en-US" sz="1000" dirty="0">
                <a:solidFill>
                  <a:srgbClr val="C00000"/>
                </a:solidFill>
                <a:latin typeface="メイリオ" panose="020B0604030504040204" pitchFamily="50" charset="-128"/>
                <a:ea typeface="メイリオ" panose="020B0604030504040204" pitchFamily="50" charset="-128"/>
              </a:rPr>
              <a:t> </a:t>
            </a:r>
            <a:r>
              <a:rPr lang="en-US" altLang="ja-JP" sz="1000" dirty="0">
                <a:solidFill>
                  <a:srgbClr val="C00000"/>
                </a:solidFill>
                <a:latin typeface="メイリオ" panose="020B0604030504040204" pitchFamily="50" charset="-128"/>
                <a:ea typeface="メイリオ" panose="020B0604030504040204" pitchFamily="50" charset="-128"/>
              </a:rPr>
              <a:t>C2</a:t>
            </a:r>
            <a:r>
              <a:rPr lang="ja-JP" altLang="en-US" sz="1000" dirty="0">
                <a:solidFill>
                  <a:srgbClr val="C00000"/>
                </a:solidFill>
                <a:latin typeface="メイリオ" panose="020B0604030504040204" pitchFamily="50" charset="-128"/>
                <a:ea typeface="メイリオ" panose="020B0604030504040204" pitchFamily="50" charset="-128"/>
              </a:rPr>
              <a:t> 文化遺産の保護の視点より、旅行者より見学料を徴収し、</a:t>
            </a:r>
            <a:endParaRPr lang="en-US" altLang="ja-JP" sz="1000" dirty="0">
              <a:solidFill>
                <a:srgbClr val="C00000"/>
              </a:solidFill>
              <a:latin typeface="メイリオ" panose="020B0604030504040204" pitchFamily="50" charset="-128"/>
              <a:ea typeface="メイリオ" panose="020B0604030504040204" pitchFamily="50" charset="-128"/>
            </a:endParaRPr>
          </a:p>
          <a:p>
            <a:r>
              <a:rPr lang="ja-JP" altLang="en-US" sz="1000" dirty="0">
                <a:solidFill>
                  <a:srgbClr val="C00000"/>
                </a:solidFill>
                <a:latin typeface="メイリオ" panose="020B0604030504040204" pitchFamily="50" charset="-128"/>
                <a:ea typeface="メイリオ" panose="020B0604030504040204" pitchFamily="50" charset="-128"/>
              </a:rPr>
              <a:t>文化財の維持管理費に充てることで、</a:t>
            </a:r>
            <a:endParaRPr lang="en-US" altLang="ja-JP" sz="1000" dirty="0">
              <a:solidFill>
                <a:srgbClr val="C00000"/>
              </a:solidFill>
              <a:latin typeface="メイリオ" panose="020B0604030504040204" pitchFamily="50" charset="-128"/>
              <a:ea typeface="メイリオ" panose="020B0604030504040204" pitchFamily="50" charset="-128"/>
            </a:endParaRPr>
          </a:p>
          <a:p>
            <a:r>
              <a:rPr lang="ja-JP" altLang="en-US" sz="1000" dirty="0">
                <a:solidFill>
                  <a:srgbClr val="C00000"/>
                </a:solidFill>
                <a:latin typeface="メイリオ" panose="020B0604030504040204" pitchFamily="50" charset="-128"/>
                <a:ea typeface="メイリオ" panose="020B0604030504040204" pitchFamily="50" charset="-128"/>
              </a:rPr>
              <a:t>永続的に保護する体制をつくっている。</a:t>
            </a:r>
            <a:endParaRPr lang="en-US" altLang="ja-JP" sz="1000" dirty="0">
              <a:solidFill>
                <a:srgbClr val="C00000"/>
              </a:solidFill>
              <a:latin typeface="メイリオ" panose="020B0604030504040204" pitchFamily="50" charset="-128"/>
              <a:ea typeface="メイリオ" panose="020B0604030504040204" pitchFamily="50" charset="-128"/>
            </a:endParaRPr>
          </a:p>
          <a:p>
            <a:endParaRPr lang="en-US" altLang="ja-JP" sz="1000" dirty="0">
              <a:solidFill>
                <a:srgbClr val="C00000"/>
              </a:solidFill>
              <a:latin typeface="メイリオ" panose="020B0604030504040204" pitchFamily="50" charset="-128"/>
              <a:ea typeface="メイリオ" panose="020B0604030504040204" pitchFamily="50" charset="-128"/>
            </a:endParaRPr>
          </a:p>
          <a:p>
            <a:r>
              <a:rPr lang="ja-JP" altLang="en-US" sz="1000" dirty="0">
                <a:solidFill>
                  <a:srgbClr val="C00000"/>
                </a:solidFill>
                <a:latin typeface="メイリオ" panose="020B0604030504040204" pitchFamily="50" charset="-128"/>
                <a:ea typeface="メイリオ" panose="020B0604030504040204" pitchFamily="50" charset="-128"/>
              </a:rPr>
              <a:t>○</a:t>
            </a:r>
            <a:r>
              <a:rPr lang="en-US" altLang="ja-JP" sz="1000" dirty="0">
                <a:solidFill>
                  <a:srgbClr val="C00000"/>
                </a:solidFill>
                <a:latin typeface="メイリオ" panose="020B0604030504040204" pitchFamily="50" charset="-128"/>
                <a:ea typeface="メイリオ" panose="020B0604030504040204" pitchFamily="50" charset="-128"/>
              </a:rPr>
              <a:t>GSTS-Ⅰ</a:t>
            </a:r>
            <a:r>
              <a:rPr lang="ja-JP" altLang="en-US" sz="1000" dirty="0">
                <a:solidFill>
                  <a:srgbClr val="C00000"/>
                </a:solidFill>
                <a:latin typeface="メイリオ" panose="020B0604030504040204" pitchFamily="50" charset="-128"/>
                <a:ea typeface="メイリオ" panose="020B0604030504040204" pitchFamily="50" charset="-128"/>
              </a:rPr>
              <a:t> </a:t>
            </a:r>
            <a:r>
              <a:rPr lang="en-US" altLang="ja-JP" sz="1000" dirty="0">
                <a:solidFill>
                  <a:srgbClr val="C00000"/>
                </a:solidFill>
                <a:latin typeface="メイリオ" panose="020B0604030504040204" pitchFamily="50" charset="-128"/>
                <a:ea typeface="メイリオ" panose="020B0604030504040204" pitchFamily="50" charset="-128"/>
              </a:rPr>
              <a:t>D3.1 </a:t>
            </a:r>
            <a:r>
              <a:rPr lang="ja-JP" altLang="en-US" sz="1000" dirty="0">
                <a:solidFill>
                  <a:srgbClr val="C00000"/>
                </a:solidFill>
                <a:latin typeface="メイリオ" panose="020B0604030504040204" pitchFamily="50" charset="-128"/>
                <a:ea typeface="メイリオ" panose="020B0604030504040204" pitchFamily="50" charset="-128"/>
              </a:rPr>
              <a:t>生物多様性の保全の観点から、旅行者へ向けて地域特有の生物の理解ならびに保全について理解してもらったうえで、ツアーを進めることとした。</a:t>
            </a:r>
            <a:endParaRPr lang="en-US" altLang="ja-JP" sz="1000" dirty="0">
              <a:solidFill>
                <a:srgbClr val="C00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7600135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393B07A4-2DA1-4F95-909E-681EB1472045}"/>
              </a:ext>
            </a:extLst>
          </p:cNvPr>
          <p:cNvSpPr/>
          <p:nvPr/>
        </p:nvSpPr>
        <p:spPr>
          <a:xfrm>
            <a:off x="-3870" y="5148"/>
            <a:ext cx="9906000" cy="430711"/>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latin typeface="メイリオ" panose="020B0604030504040204" pitchFamily="50" charset="-128"/>
              <a:ea typeface="メイリオ" panose="020B0604030504040204" pitchFamily="50" charset="-128"/>
            </a:endParaRPr>
          </a:p>
        </p:txBody>
      </p:sp>
      <p:sp>
        <p:nvSpPr>
          <p:cNvPr id="5" name="テキスト ボックス 4">
            <a:extLst>
              <a:ext uri="{FF2B5EF4-FFF2-40B4-BE49-F238E27FC236}">
                <a16:creationId xmlns:a16="http://schemas.microsoft.com/office/drawing/2014/main" id="{D12B647E-C920-4063-B1EB-7A70802D2EB6}"/>
              </a:ext>
            </a:extLst>
          </p:cNvPr>
          <p:cNvSpPr txBox="1"/>
          <p:nvPr/>
        </p:nvSpPr>
        <p:spPr>
          <a:xfrm>
            <a:off x="24042" y="61775"/>
            <a:ext cx="6934200" cy="317459"/>
          </a:xfrm>
          <a:prstGeom prst="rect">
            <a:avLst/>
          </a:prstGeom>
          <a:noFill/>
        </p:spPr>
        <p:txBody>
          <a:bodyPr wrap="square" rtlCol="0">
            <a:spAutoFit/>
          </a:bodyPr>
          <a:lstStyle/>
          <a:p>
            <a:r>
              <a:rPr lang="en-US" altLang="ja-JP" sz="1463" b="1" dirty="0">
                <a:latin typeface="メイリオ" panose="020B0604030504040204" pitchFamily="50" charset="-128"/>
                <a:ea typeface="メイリオ" panose="020B0604030504040204" pitchFamily="50" charset="-128"/>
              </a:rPr>
              <a:t>【</a:t>
            </a:r>
            <a:r>
              <a:rPr lang="ja-JP" altLang="en-US" sz="1463" b="1" dirty="0">
                <a:latin typeface="メイリオ" panose="020B0604030504040204" pitchFamily="50" charset="-128"/>
                <a:ea typeface="メイリオ" panose="020B0604030504040204" pitchFamily="50" charset="-128"/>
              </a:rPr>
              <a:t>事業者名　</a:t>
            </a:r>
            <a:r>
              <a:rPr lang="en-US" altLang="ja-JP" sz="1463" b="1" dirty="0">
                <a:latin typeface="メイリオ" panose="020B0604030504040204" pitchFamily="50" charset="-128"/>
                <a:ea typeface="メイリオ" panose="020B0604030504040204" pitchFamily="50" charset="-128"/>
              </a:rPr>
              <a:t>A</a:t>
            </a:r>
            <a:r>
              <a:rPr lang="ja-JP" altLang="en-US" sz="1463" b="1" dirty="0">
                <a:latin typeface="メイリオ" panose="020B0604030504040204" pitchFamily="50" charset="-128"/>
                <a:ea typeface="メイリオ" panose="020B0604030504040204" pitchFamily="50" charset="-128"/>
              </a:rPr>
              <a:t>旅行社</a:t>
            </a:r>
            <a:r>
              <a:rPr lang="en-US" altLang="ja-JP" sz="1463" b="1" dirty="0">
                <a:latin typeface="メイリオ" panose="020B0604030504040204" pitchFamily="50" charset="-128"/>
                <a:ea typeface="メイリオ" panose="020B0604030504040204" pitchFamily="50" charset="-128"/>
              </a:rPr>
              <a:t>】</a:t>
            </a:r>
            <a:r>
              <a:rPr lang="ja-JP" altLang="en-US" sz="1463" b="1" dirty="0">
                <a:latin typeface="メイリオ" panose="020B0604030504040204" pitchFamily="50" charset="-128"/>
                <a:ea typeface="メイリオ" panose="020B0604030504040204" pitchFamily="50" charset="-128"/>
              </a:rPr>
              <a:t>他事業の活用状況・申請者情報</a:t>
            </a:r>
          </a:p>
        </p:txBody>
      </p:sp>
      <p:sp>
        <p:nvSpPr>
          <p:cNvPr id="31" name="正方形/長方形 30">
            <a:extLst>
              <a:ext uri="{FF2B5EF4-FFF2-40B4-BE49-F238E27FC236}">
                <a16:creationId xmlns:a16="http://schemas.microsoft.com/office/drawing/2014/main" id="{63142240-2C82-4233-B1AD-AAD4945B06DA}"/>
              </a:ext>
            </a:extLst>
          </p:cNvPr>
          <p:cNvSpPr/>
          <p:nvPr/>
        </p:nvSpPr>
        <p:spPr>
          <a:xfrm>
            <a:off x="104477" y="521115"/>
            <a:ext cx="9697045" cy="405221"/>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38" dirty="0">
                <a:latin typeface="メイリオ" panose="020B0604030504040204" pitchFamily="50" charset="-128"/>
                <a:ea typeface="メイリオ" panose="020B0604030504040204" pitchFamily="50" charset="-128"/>
              </a:rPr>
              <a:t>補助事業・助成事業活用の有無</a:t>
            </a:r>
            <a:endParaRPr lang="en-US" altLang="ja-JP" sz="1138" dirty="0">
              <a:latin typeface="メイリオ" panose="020B0604030504040204" pitchFamily="50" charset="-128"/>
              <a:ea typeface="メイリオ" panose="020B0604030504040204" pitchFamily="50" charset="-128"/>
            </a:endParaRPr>
          </a:p>
        </p:txBody>
      </p:sp>
      <p:grpSp>
        <p:nvGrpSpPr>
          <p:cNvPr id="2" name="グループ化 1">
            <a:extLst>
              <a:ext uri="{FF2B5EF4-FFF2-40B4-BE49-F238E27FC236}">
                <a16:creationId xmlns:a16="http://schemas.microsoft.com/office/drawing/2014/main" id="{F81CDF22-E8C2-C7D6-780D-1EE97C4B7D25}"/>
              </a:ext>
            </a:extLst>
          </p:cNvPr>
          <p:cNvGrpSpPr/>
          <p:nvPr/>
        </p:nvGrpSpPr>
        <p:grpSpPr>
          <a:xfrm>
            <a:off x="24042" y="6622001"/>
            <a:ext cx="7593243" cy="230851"/>
            <a:chOff x="46434" y="5988549"/>
            <a:chExt cx="7593243" cy="230851"/>
          </a:xfrm>
        </p:grpSpPr>
        <p:sp>
          <p:nvSpPr>
            <p:cNvPr id="6" name="テキスト ボックス 5">
              <a:extLst>
                <a:ext uri="{FF2B5EF4-FFF2-40B4-BE49-F238E27FC236}">
                  <a16:creationId xmlns:a16="http://schemas.microsoft.com/office/drawing/2014/main" id="{D07C41C7-2373-24EE-E8EA-3A95A22DE448}"/>
                </a:ext>
              </a:extLst>
            </p:cNvPr>
            <p:cNvSpPr txBox="1"/>
            <p:nvPr/>
          </p:nvSpPr>
          <p:spPr>
            <a:xfrm>
              <a:off x="46434" y="5988549"/>
              <a:ext cx="4039791" cy="223587"/>
            </a:xfrm>
            <a:prstGeom prst="rect">
              <a:avLst/>
            </a:prstGeom>
            <a:noFill/>
          </p:spPr>
          <p:txBody>
            <a:bodyPr wrap="square" rtlCol="0">
              <a:spAutoFit/>
            </a:bodyPr>
            <a:lstStyle/>
            <a:p>
              <a:r>
                <a:rPr lang="en-US" altLang="ja-JP" sz="853" dirty="0">
                  <a:solidFill>
                    <a:srgbClr val="FF0000"/>
                  </a:solidFill>
                  <a:latin typeface="メイリオ" panose="020B0604030504040204" pitchFamily="50" charset="-128"/>
                  <a:ea typeface="メイリオ" panose="020B0604030504040204" pitchFamily="50" charset="-128"/>
                </a:rPr>
                <a:t>※</a:t>
              </a:r>
              <a:r>
                <a:rPr lang="ja-JP" altLang="en-US" sz="853" dirty="0">
                  <a:solidFill>
                    <a:srgbClr val="FF0000"/>
                  </a:solidFill>
                  <a:latin typeface="メイリオ" panose="020B0604030504040204" pitchFamily="50" charset="-128"/>
                  <a:ea typeface="メイリオ" panose="020B0604030504040204" pitchFamily="50" charset="-128"/>
                </a:rPr>
                <a:t>記入時に枠内の文章（</a:t>
              </a:r>
              <a:r>
                <a:rPr lang="ja-JP" altLang="en-US" sz="853" dirty="0">
                  <a:solidFill>
                    <a:schemeClr val="accent1"/>
                  </a:solidFill>
                  <a:latin typeface="メイリオ" panose="020B0604030504040204" pitchFamily="50" charset="-128"/>
                  <a:ea typeface="メイリオ" panose="020B0604030504040204" pitchFamily="50" charset="-128"/>
                </a:rPr>
                <a:t>青色の補足</a:t>
              </a:r>
              <a:r>
                <a:rPr lang="ja-JP" altLang="en-US" sz="853" dirty="0">
                  <a:solidFill>
                    <a:srgbClr val="FF0000"/>
                  </a:solidFill>
                  <a:latin typeface="メイリオ" panose="020B0604030504040204" pitchFamily="50" charset="-128"/>
                  <a:ea typeface="メイリオ" panose="020B0604030504040204" pitchFamily="50" charset="-128"/>
                </a:rPr>
                <a:t>）は削除いただいてかまいません。</a:t>
              </a:r>
              <a:endParaRPr lang="en-US" altLang="ja-JP" sz="853" dirty="0">
                <a:solidFill>
                  <a:schemeClr val="accent1"/>
                </a:solidFill>
                <a:latin typeface="メイリオ" panose="020B0604030504040204" pitchFamily="50" charset="-128"/>
                <a:ea typeface="メイリオ" panose="020B0604030504040204" pitchFamily="50" charset="-128"/>
              </a:endParaRPr>
            </a:p>
          </p:txBody>
        </p:sp>
        <p:sp>
          <p:nvSpPr>
            <p:cNvPr id="7" name="テキスト ボックス 6">
              <a:extLst>
                <a:ext uri="{FF2B5EF4-FFF2-40B4-BE49-F238E27FC236}">
                  <a16:creationId xmlns:a16="http://schemas.microsoft.com/office/drawing/2014/main" id="{1028AF54-A2AE-233B-4930-2B72444B73BA}"/>
                </a:ext>
              </a:extLst>
            </p:cNvPr>
            <p:cNvSpPr txBox="1"/>
            <p:nvPr/>
          </p:nvSpPr>
          <p:spPr>
            <a:xfrm>
              <a:off x="3599886" y="5995813"/>
              <a:ext cx="4039791" cy="223587"/>
            </a:xfrm>
            <a:prstGeom prst="rect">
              <a:avLst/>
            </a:prstGeom>
            <a:noFill/>
          </p:spPr>
          <p:txBody>
            <a:bodyPr wrap="square" rtlCol="0">
              <a:spAutoFit/>
            </a:bodyPr>
            <a:lstStyle/>
            <a:p>
              <a:r>
                <a:rPr lang="en-US" altLang="ja-JP" sz="853" dirty="0">
                  <a:solidFill>
                    <a:srgbClr val="FF0000"/>
                  </a:solidFill>
                  <a:latin typeface="メイリオ" panose="020B0604030504040204" pitchFamily="50" charset="-128"/>
                  <a:ea typeface="メイリオ" panose="020B0604030504040204" pitchFamily="50" charset="-128"/>
                </a:rPr>
                <a:t>※</a:t>
              </a:r>
              <a:r>
                <a:rPr lang="ja-JP" altLang="en-US" sz="853" dirty="0">
                  <a:solidFill>
                    <a:srgbClr val="FF0000"/>
                  </a:solidFill>
                  <a:latin typeface="メイリオ" panose="020B0604030504040204" pitchFamily="50" charset="-128"/>
                  <a:ea typeface="メイリオ" panose="020B0604030504040204" pitchFamily="50" charset="-128"/>
                </a:rPr>
                <a:t>記入量に合わせて、適宜記入枠を調整いただいて構いません。</a:t>
              </a:r>
              <a:endParaRPr lang="en-US" altLang="ja-JP" sz="853" dirty="0">
                <a:solidFill>
                  <a:schemeClr val="accent1"/>
                </a:solidFill>
                <a:latin typeface="メイリオ" panose="020B0604030504040204" pitchFamily="50" charset="-128"/>
                <a:ea typeface="メイリオ" panose="020B0604030504040204" pitchFamily="50" charset="-128"/>
              </a:endParaRPr>
            </a:p>
          </p:txBody>
        </p:sp>
      </p:grpSp>
      <p:sp>
        <p:nvSpPr>
          <p:cNvPr id="8" name="正方形/長方形 7">
            <a:extLst>
              <a:ext uri="{FF2B5EF4-FFF2-40B4-BE49-F238E27FC236}">
                <a16:creationId xmlns:a16="http://schemas.microsoft.com/office/drawing/2014/main" id="{D11F7841-DF51-ACE0-4319-296859E69A01}"/>
              </a:ext>
            </a:extLst>
          </p:cNvPr>
          <p:cNvSpPr/>
          <p:nvPr/>
        </p:nvSpPr>
        <p:spPr>
          <a:xfrm>
            <a:off x="1525583" y="4237249"/>
            <a:ext cx="8249269" cy="40162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latin typeface="メイリオ" panose="020B0604030504040204" pitchFamily="50" charset="-128"/>
              <a:ea typeface="メイリオ" panose="020B0604030504040204" pitchFamily="50" charset="-128"/>
            </a:endParaRPr>
          </a:p>
        </p:txBody>
      </p:sp>
      <p:sp>
        <p:nvSpPr>
          <p:cNvPr id="10" name="テキスト ボックス 9">
            <a:extLst>
              <a:ext uri="{FF2B5EF4-FFF2-40B4-BE49-F238E27FC236}">
                <a16:creationId xmlns:a16="http://schemas.microsoft.com/office/drawing/2014/main" id="{2330FE52-645E-1D6B-CE50-426BE17B1993}"/>
              </a:ext>
            </a:extLst>
          </p:cNvPr>
          <p:cNvSpPr txBox="1"/>
          <p:nvPr/>
        </p:nvSpPr>
        <p:spPr>
          <a:xfrm>
            <a:off x="8823872" y="38915"/>
            <a:ext cx="1106170" cy="317459"/>
          </a:xfrm>
          <a:prstGeom prst="rect">
            <a:avLst/>
          </a:prstGeom>
          <a:noFill/>
        </p:spPr>
        <p:txBody>
          <a:bodyPr wrap="square" rtlCol="0">
            <a:spAutoFit/>
          </a:bodyPr>
          <a:lstStyle/>
          <a:p>
            <a:pPr algn="r"/>
            <a:r>
              <a:rPr lang="en-US" altLang="ja-JP" sz="1463" b="1" dirty="0">
                <a:latin typeface="メイリオ" panose="020B0604030504040204" pitchFamily="50" charset="-128"/>
                <a:ea typeface="メイリオ" panose="020B0604030504040204" pitchFamily="50" charset="-128"/>
              </a:rPr>
              <a:t>【</a:t>
            </a:r>
            <a:r>
              <a:rPr lang="ja-JP" altLang="en-US" sz="1463" b="1" dirty="0">
                <a:latin typeface="メイリオ" panose="020B0604030504040204" pitchFamily="50" charset="-128"/>
                <a:ea typeface="メイリオ" panose="020B0604030504040204" pitchFamily="50" charset="-128"/>
              </a:rPr>
              <a:t>様式</a:t>
            </a:r>
            <a:r>
              <a:rPr lang="en-US" altLang="ja-JP" sz="1463" b="1" dirty="0">
                <a:latin typeface="メイリオ" panose="020B0604030504040204" pitchFamily="50" charset="-128"/>
                <a:ea typeface="メイリオ" panose="020B0604030504040204" pitchFamily="50" charset="-128"/>
              </a:rPr>
              <a:t>】</a:t>
            </a:r>
          </a:p>
        </p:txBody>
      </p:sp>
      <p:sp>
        <p:nvSpPr>
          <p:cNvPr id="11" name="正方形/長方形 10">
            <a:extLst>
              <a:ext uri="{FF2B5EF4-FFF2-40B4-BE49-F238E27FC236}">
                <a16:creationId xmlns:a16="http://schemas.microsoft.com/office/drawing/2014/main" id="{EBCCD25D-660C-48AA-D155-4BBEC987D09F}"/>
              </a:ext>
            </a:extLst>
          </p:cNvPr>
          <p:cNvSpPr/>
          <p:nvPr/>
        </p:nvSpPr>
        <p:spPr>
          <a:xfrm>
            <a:off x="116327" y="925128"/>
            <a:ext cx="9697045" cy="264776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ja-JP" sz="1056" dirty="0">
              <a:solidFill>
                <a:schemeClr val="tx1"/>
              </a:solidFill>
              <a:latin typeface="メイリオ" panose="020B0604030504040204" pitchFamily="50" charset="-128"/>
              <a:ea typeface="メイリオ" panose="020B0604030504040204" pitchFamily="50" charset="-128"/>
            </a:endParaRPr>
          </a:p>
        </p:txBody>
      </p:sp>
      <p:sp>
        <p:nvSpPr>
          <p:cNvPr id="12" name="テキスト ボックス 11">
            <a:extLst>
              <a:ext uri="{FF2B5EF4-FFF2-40B4-BE49-F238E27FC236}">
                <a16:creationId xmlns:a16="http://schemas.microsoft.com/office/drawing/2014/main" id="{04F16524-B84B-9AFE-B23D-0F525D9CEF6F}"/>
              </a:ext>
            </a:extLst>
          </p:cNvPr>
          <p:cNvSpPr txBox="1"/>
          <p:nvPr/>
        </p:nvSpPr>
        <p:spPr>
          <a:xfrm>
            <a:off x="131148" y="1683290"/>
            <a:ext cx="9335889" cy="559770"/>
          </a:xfrm>
          <a:prstGeom prst="rect">
            <a:avLst/>
          </a:prstGeom>
          <a:noFill/>
          <a:ln>
            <a:noFill/>
          </a:ln>
        </p:spPr>
        <p:txBody>
          <a:bodyPr wrap="square" lIns="74295" tIns="37148" rIns="74295" bIns="37148" rtlCol="0" anchor="t">
            <a:spAutoFit/>
          </a:bodyPr>
          <a:lstStyle/>
          <a:p>
            <a:r>
              <a:rPr lang="ja-JP" altLang="en-US" sz="1050" dirty="0">
                <a:solidFill>
                  <a:srgbClr val="990000"/>
                </a:solidFill>
                <a:latin typeface="メイリオ"/>
                <a:ea typeface="メイリオ"/>
              </a:rPr>
              <a:t>・観光庁　持続可能な観光推進モデル事業（</a:t>
            </a:r>
            <a:r>
              <a:rPr lang="en-US" altLang="ja-JP" sz="1050" dirty="0">
                <a:solidFill>
                  <a:srgbClr val="990000"/>
                </a:solidFill>
                <a:latin typeface="メイリオ"/>
                <a:ea typeface="メイリオ"/>
              </a:rPr>
              <a:t>2023</a:t>
            </a:r>
            <a:r>
              <a:rPr lang="ja-JP" altLang="en-US" sz="1050" dirty="0">
                <a:solidFill>
                  <a:srgbClr val="990000"/>
                </a:solidFill>
                <a:latin typeface="メイリオ"/>
                <a:ea typeface="メイリオ"/>
              </a:rPr>
              <a:t>～</a:t>
            </a:r>
            <a:r>
              <a:rPr lang="en-US" altLang="ja-JP" sz="1050" dirty="0">
                <a:solidFill>
                  <a:srgbClr val="990000"/>
                </a:solidFill>
                <a:latin typeface="メイリオ"/>
                <a:ea typeface="メイリオ"/>
              </a:rPr>
              <a:t>2024</a:t>
            </a:r>
            <a:r>
              <a:rPr lang="ja-JP" altLang="en-US" sz="1050" dirty="0">
                <a:solidFill>
                  <a:srgbClr val="990000"/>
                </a:solidFill>
                <a:latin typeface="メイリオ"/>
                <a:ea typeface="メイリオ"/>
              </a:rPr>
              <a:t>年度）</a:t>
            </a:r>
            <a:endParaRPr lang="en-US" altLang="ja-JP" sz="1050" dirty="0">
              <a:solidFill>
                <a:srgbClr val="990000"/>
              </a:solidFill>
              <a:latin typeface="メイリオ"/>
              <a:ea typeface="メイリオ"/>
            </a:endParaRPr>
          </a:p>
          <a:p>
            <a:r>
              <a:rPr lang="ja-JP" altLang="en-US" sz="1050" dirty="0">
                <a:solidFill>
                  <a:srgbClr val="990000"/>
                </a:solidFill>
                <a:latin typeface="メイリオ"/>
                <a:ea typeface="メイリオ"/>
              </a:rPr>
              <a:t>・観光庁　歴史的資源を活用した観光まちづくり事業（</a:t>
            </a:r>
            <a:r>
              <a:rPr lang="en-US" altLang="ja-JP" sz="1050" dirty="0">
                <a:solidFill>
                  <a:srgbClr val="990000"/>
                </a:solidFill>
                <a:latin typeface="メイリオ"/>
                <a:ea typeface="メイリオ"/>
              </a:rPr>
              <a:t>2024</a:t>
            </a:r>
            <a:r>
              <a:rPr lang="ja-JP" altLang="en-US" sz="1050" dirty="0">
                <a:solidFill>
                  <a:srgbClr val="990000"/>
                </a:solidFill>
                <a:latin typeface="メイリオ"/>
                <a:ea typeface="メイリオ"/>
              </a:rPr>
              <a:t>年度）</a:t>
            </a:r>
            <a:endParaRPr lang="en-US" altLang="ja-JP" sz="1050" dirty="0">
              <a:solidFill>
                <a:srgbClr val="990000"/>
              </a:solidFill>
              <a:latin typeface="メイリオ"/>
              <a:ea typeface="メイリオ"/>
            </a:endParaRPr>
          </a:p>
          <a:p>
            <a:r>
              <a:rPr lang="ja-JP" altLang="en-US" sz="1050" dirty="0">
                <a:solidFill>
                  <a:srgbClr val="990000"/>
                </a:solidFill>
                <a:latin typeface="メイリオ"/>
                <a:ea typeface="メイリオ"/>
              </a:rPr>
              <a:t>・東京都・東京観光財団　インバウンド対応力強化支援補助金（</a:t>
            </a:r>
            <a:r>
              <a:rPr lang="en-US" altLang="ja-JP" sz="1050" dirty="0">
                <a:solidFill>
                  <a:srgbClr val="990000"/>
                </a:solidFill>
                <a:latin typeface="メイリオ"/>
                <a:ea typeface="メイリオ"/>
              </a:rPr>
              <a:t>2024</a:t>
            </a:r>
            <a:r>
              <a:rPr lang="ja-JP" altLang="en-US" sz="1050" dirty="0">
                <a:solidFill>
                  <a:srgbClr val="990000"/>
                </a:solidFill>
                <a:latin typeface="メイリオ"/>
                <a:ea typeface="メイリオ"/>
              </a:rPr>
              <a:t>年度）</a:t>
            </a:r>
            <a:endParaRPr lang="en-US" altLang="ja-JP" sz="1050" dirty="0">
              <a:solidFill>
                <a:srgbClr val="990000"/>
              </a:solidFill>
              <a:latin typeface="メイリオ"/>
              <a:ea typeface="メイリオ"/>
            </a:endParaRPr>
          </a:p>
        </p:txBody>
      </p:sp>
      <p:sp>
        <p:nvSpPr>
          <p:cNvPr id="13" name="正方形/長方形 12">
            <a:extLst>
              <a:ext uri="{FF2B5EF4-FFF2-40B4-BE49-F238E27FC236}">
                <a16:creationId xmlns:a16="http://schemas.microsoft.com/office/drawing/2014/main" id="{6F790D30-007F-3CF2-9D18-2AC4137EAAFC}"/>
              </a:ext>
            </a:extLst>
          </p:cNvPr>
          <p:cNvSpPr/>
          <p:nvPr/>
        </p:nvSpPr>
        <p:spPr>
          <a:xfrm>
            <a:off x="131148" y="4226393"/>
            <a:ext cx="1401968" cy="405221"/>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38" dirty="0">
                <a:latin typeface="メイリオ" panose="020B0604030504040204" pitchFamily="50" charset="-128"/>
                <a:ea typeface="メイリオ" panose="020B0604030504040204" pitchFamily="50" charset="-128"/>
              </a:rPr>
              <a:t>申請企業・団体名</a:t>
            </a:r>
            <a:endParaRPr lang="en-US" altLang="ja-JP" sz="1138" dirty="0">
              <a:latin typeface="メイリオ" panose="020B0604030504040204" pitchFamily="50" charset="-128"/>
              <a:ea typeface="メイリオ" panose="020B0604030504040204" pitchFamily="50" charset="-128"/>
            </a:endParaRPr>
          </a:p>
        </p:txBody>
      </p:sp>
      <p:sp>
        <p:nvSpPr>
          <p:cNvPr id="14" name="テキスト ボックス 13">
            <a:extLst>
              <a:ext uri="{FF2B5EF4-FFF2-40B4-BE49-F238E27FC236}">
                <a16:creationId xmlns:a16="http://schemas.microsoft.com/office/drawing/2014/main" id="{3D928760-403D-707C-27A5-E8893C32515F}"/>
              </a:ext>
            </a:extLst>
          </p:cNvPr>
          <p:cNvSpPr txBox="1"/>
          <p:nvPr/>
        </p:nvSpPr>
        <p:spPr>
          <a:xfrm>
            <a:off x="131148" y="1116282"/>
            <a:ext cx="9335889" cy="290465"/>
          </a:xfrm>
          <a:prstGeom prst="rect">
            <a:avLst/>
          </a:prstGeom>
          <a:noFill/>
        </p:spPr>
        <p:txBody>
          <a:bodyPr wrap="square" lIns="74295" tIns="37148" rIns="74295" bIns="37148" rtlCol="0" anchor="t">
            <a:spAutoFit/>
          </a:bodyPr>
          <a:lstStyle/>
          <a:p>
            <a:r>
              <a:rPr lang="ja-JP" altLang="en-US" sz="1400" dirty="0">
                <a:latin typeface="メイリオ"/>
                <a:ea typeface="メイリオ"/>
              </a:rPr>
              <a:t>補助事業・助成事業活用　　 有  　・　  無　</a:t>
            </a:r>
            <a:endParaRPr lang="en-US" altLang="ja-JP" sz="1400" dirty="0">
              <a:latin typeface="メイリオ"/>
              <a:ea typeface="メイリオ"/>
            </a:endParaRPr>
          </a:p>
        </p:txBody>
      </p:sp>
      <p:sp>
        <p:nvSpPr>
          <p:cNvPr id="15" name="正方形/長方形 14">
            <a:extLst>
              <a:ext uri="{FF2B5EF4-FFF2-40B4-BE49-F238E27FC236}">
                <a16:creationId xmlns:a16="http://schemas.microsoft.com/office/drawing/2014/main" id="{8E9129C6-DE99-6E5F-C0B2-553944489DA9}"/>
              </a:ext>
            </a:extLst>
          </p:cNvPr>
          <p:cNvSpPr/>
          <p:nvPr/>
        </p:nvSpPr>
        <p:spPr>
          <a:xfrm>
            <a:off x="1533116" y="4723282"/>
            <a:ext cx="3350559" cy="39205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latin typeface="メイリオ" panose="020B0604030504040204" pitchFamily="50" charset="-128"/>
              <a:ea typeface="メイリオ" panose="020B0604030504040204" pitchFamily="50" charset="-128"/>
            </a:endParaRPr>
          </a:p>
        </p:txBody>
      </p:sp>
      <p:sp>
        <p:nvSpPr>
          <p:cNvPr id="16" name="正方形/長方形 15">
            <a:extLst>
              <a:ext uri="{FF2B5EF4-FFF2-40B4-BE49-F238E27FC236}">
                <a16:creationId xmlns:a16="http://schemas.microsoft.com/office/drawing/2014/main" id="{9FBACA8F-BDC0-DCF2-E9E6-0C0669527FB9}"/>
              </a:ext>
            </a:extLst>
          </p:cNvPr>
          <p:cNvSpPr/>
          <p:nvPr/>
        </p:nvSpPr>
        <p:spPr>
          <a:xfrm>
            <a:off x="131148" y="4719144"/>
            <a:ext cx="1390567" cy="39205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38" dirty="0">
                <a:latin typeface="メイリオ" panose="020B0604030504040204" pitchFamily="50" charset="-128"/>
                <a:ea typeface="メイリオ" panose="020B0604030504040204" pitchFamily="50" charset="-128"/>
              </a:rPr>
              <a:t>申請担当者部署名</a:t>
            </a:r>
            <a:endParaRPr lang="en-US" altLang="ja-JP" sz="1138" dirty="0">
              <a:latin typeface="メイリオ" panose="020B0604030504040204" pitchFamily="50" charset="-128"/>
              <a:ea typeface="メイリオ" panose="020B0604030504040204" pitchFamily="50" charset="-128"/>
            </a:endParaRPr>
          </a:p>
        </p:txBody>
      </p:sp>
      <p:sp>
        <p:nvSpPr>
          <p:cNvPr id="18" name="正方形/長方形 17">
            <a:extLst>
              <a:ext uri="{FF2B5EF4-FFF2-40B4-BE49-F238E27FC236}">
                <a16:creationId xmlns:a16="http://schemas.microsoft.com/office/drawing/2014/main" id="{9DF8FBDE-4360-DB73-AC1A-5778654A6189}"/>
              </a:ext>
            </a:extLst>
          </p:cNvPr>
          <p:cNvSpPr/>
          <p:nvPr/>
        </p:nvSpPr>
        <p:spPr>
          <a:xfrm>
            <a:off x="6370234" y="4713710"/>
            <a:ext cx="3404618" cy="40162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latin typeface="メイリオ" panose="020B0604030504040204" pitchFamily="50" charset="-128"/>
              <a:ea typeface="メイリオ" panose="020B0604030504040204" pitchFamily="50" charset="-128"/>
            </a:endParaRPr>
          </a:p>
        </p:txBody>
      </p:sp>
      <p:sp>
        <p:nvSpPr>
          <p:cNvPr id="19" name="正方形/長方形 18">
            <a:extLst>
              <a:ext uri="{FF2B5EF4-FFF2-40B4-BE49-F238E27FC236}">
                <a16:creationId xmlns:a16="http://schemas.microsoft.com/office/drawing/2014/main" id="{67CD274C-1019-A142-188D-FB58926519E7}"/>
              </a:ext>
            </a:extLst>
          </p:cNvPr>
          <p:cNvSpPr/>
          <p:nvPr/>
        </p:nvSpPr>
        <p:spPr>
          <a:xfrm>
            <a:off x="4922460" y="4713716"/>
            <a:ext cx="1443907" cy="405221"/>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38" dirty="0">
                <a:latin typeface="メイリオ" panose="020B0604030504040204" pitchFamily="50" charset="-128"/>
                <a:ea typeface="メイリオ" panose="020B0604030504040204" pitchFamily="50" charset="-128"/>
              </a:rPr>
              <a:t>申請担当者名</a:t>
            </a:r>
            <a:endParaRPr lang="en-US" altLang="ja-JP" sz="1138" dirty="0">
              <a:latin typeface="メイリオ" panose="020B0604030504040204" pitchFamily="50" charset="-128"/>
              <a:ea typeface="メイリオ" panose="020B0604030504040204" pitchFamily="50" charset="-128"/>
            </a:endParaRPr>
          </a:p>
        </p:txBody>
      </p:sp>
      <p:sp>
        <p:nvSpPr>
          <p:cNvPr id="20" name="正方形/長方形 19">
            <a:extLst>
              <a:ext uri="{FF2B5EF4-FFF2-40B4-BE49-F238E27FC236}">
                <a16:creationId xmlns:a16="http://schemas.microsoft.com/office/drawing/2014/main" id="{24DBEAA0-00DB-D8CE-6639-4CC406E51AB8}"/>
              </a:ext>
            </a:extLst>
          </p:cNvPr>
          <p:cNvSpPr/>
          <p:nvPr/>
        </p:nvSpPr>
        <p:spPr>
          <a:xfrm>
            <a:off x="1521715" y="5192180"/>
            <a:ext cx="1332797" cy="38792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latin typeface="メイリオ" panose="020B0604030504040204" pitchFamily="50" charset="-128"/>
              <a:ea typeface="メイリオ" panose="020B0604030504040204" pitchFamily="50" charset="-128"/>
            </a:endParaRPr>
          </a:p>
        </p:txBody>
      </p:sp>
      <p:sp>
        <p:nvSpPr>
          <p:cNvPr id="21" name="正方形/長方形 20">
            <a:extLst>
              <a:ext uri="{FF2B5EF4-FFF2-40B4-BE49-F238E27FC236}">
                <a16:creationId xmlns:a16="http://schemas.microsoft.com/office/drawing/2014/main" id="{FBBD303B-BFE2-6114-6E28-D3D2561B775B}"/>
              </a:ext>
            </a:extLst>
          </p:cNvPr>
          <p:cNvSpPr/>
          <p:nvPr/>
        </p:nvSpPr>
        <p:spPr>
          <a:xfrm>
            <a:off x="104477" y="5188042"/>
            <a:ext cx="1405837" cy="39205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38" dirty="0">
                <a:latin typeface="メイリオ" panose="020B0604030504040204" pitchFamily="50" charset="-128"/>
                <a:ea typeface="メイリオ" panose="020B0604030504040204" pitchFamily="50" charset="-128"/>
              </a:rPr>
              <a:t>郵便番号</a:t>
            </a:r>
            <a:endParaRPr lang="en-US" altLang="ja-JP" sz="1138" dirty="0">
              <a:latin typeface="メイリオ" panose="020B0604030504040204" pitchFamily="50" charset="-128"/>
              <a:ea typeface="メイリオ" panose="020B0604030504040204" pitchFamily="50" charset="-128"/>
            </a:endParaRPr>
          </a:p>
        </p:txBody>
      </p:sp>
      <p:sp>
        <p:nvSpPr>
          <p:cNvPr id="22" name="正方形/長方形 21">
            <a:extLst>
              <a:ext uri="{FF2B5EF4-FFF2-40B4-BE49-F238E27FC236}">
                <a16:creationId xmlns:a16="http://schemas.microsoft.com/office/drawing/2014/main" id="{7F81150D-2AC5-1283-7EE8-59D4EECE92F4}"/>
              </a:ext>
            </a:extLst>
          </p:cNvPr>
          <p:cNvSpPr/>
          <p:nvPr/>
        </p:nvSpPr>
        <p:spPr>
          <a:xfrm>
            <a:off x="4365497" y="5182608"/>
            <a:ext cx="5397954" cy="40162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latin typeface="メイリオ" panose="020B0604030504040204" pitchFamily="50" charset="-128"/>
              <a:ea typeface="メイリオ" panose="020B0604030504040204" pitchFamily="50" charset="-128"/>
            </a:endParaRPr>
          </a:p>
        </p:txBody>
      </p:sp>
      <p:sp>
        <p:nvSpPr>
          <p:cNvPr id="23" name="正方形/長方形 22">
            <a:extLst>
              <a:ext uri="{FF2B5EF4-FFF2-40B4-BE49-F238E27FC236}">
                <a16:creationId xmlns:a16="http://schemas.microsoft.com/office/drawing/2014/main" id="{C241BDBC-E317-1765-8C16-8988CC936CD0}"/>
              </a:ext>
            </a:extLst>
          </p:cNvPr>
          <p:cNvSpPr/>
          <p:nvPr/>
        </p:nvSpPr>
        <p:spPr>
          <a:xfrm>
            <a:off x="2921590" y="5182608"/>
            <a:ext cx="1443907" cy="405221"/>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38" dirty="0">
                <a:latin typeface="メイリオ" panose="020B0604030504040204" pitchFamily="50" charset="-128"/>
                <a:ea typeface="メイリオ" panose="020B0604030504040204" pitchFamily="50" charset="-128"/>
              </a:rPr>
              <a:t>住所</a:t>
            </a:r>
            <a:endParaRPr lang="en-US" altLang="ja-JP" sz="1138" dirty="0">
              <a:latin typeface="メイリオ" panose="020B0604030504040204" pitchFamily="50" charset="-128"/>
              <a:ea typeface="メイリオ" panose="020B0604030504040204" pitchFamily="50" charset="-128"/>
            </a:endParaRPr>
          </a:p>
        </p:txBody>
      </p:sp>
      <p:sp>
        <p:nvSpPr>
          <p:cNvPr id="24" name="正方形/長方形 23">
            <a:extLst>
              <a:ext uri="{FF2B5EF4-FFF2-40B4-BE49-F238E27FC236}">
                <a16:creationId xmlns:a16="http://schemas.microsoft.com/office/drawing/2014/main" id="{33E35321-5495-429C-1064-04AA35890ED0}"/>
              </a:ext>
            </a:extLst>
          </p:cNvPr>
          <p:cNvSpPr/>
          <p:nvPr/>
        </p:nvSpPr>
        <p:spPr>
          <a:xfrm>
            <a:off x="1521715" y="5675906"/>
            <a:ext cx="8241736" cy="38792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63">
                <a:latin typeface="メイリオ" panose="020B0604030504040204" pitchFamily="50" charset="-128"/>
                <a:ea typeface="メイリオ" panose="020B0604030504040204" pitchFamily="50" charset="-128"/>
              </a:rPr>
              <a:t>03-5253-8111</a:t>
            </a:r>
            <a:endParaRPr lang="en-US" altLang="ja-JP" sz="1463" dirty="0">
              <a:latin typeface="メイリオ" panose="020B0604030504040204" pitchFamily="50" charset="-128"/>
              <a:ea typeface="メイリオ" panose="020B0604030504040204" pitchFamily="50" charset="-128"/>
            </a:endParaRPr>
          </a:p>
        </p:txBody>
      </p:sp>
      <p:sp>
        <p:nvSpPr>
          <p:cNvPr id="25" name="正方形/長方形 24">
            <a:extLst>
              <a:ext uri="{FF2B5EF4-FFF2-40B4-BE49-F238E27FC236}">
                <a16:creationId xmlns:a16="http://schemas.microsoft.com/office/drawing/2014/main" id="{276DB261-DBB3-58EB-E485-8738B1F3A6C4}"/>
              </a:ext>
            </a:extLst>
          </p:cNvPr>
          <p:cNvSpPr/>
          <p:nvPr/>
        </p:nvSpPr>
        <p:spPr>
          <a:xfrm>
            <a:off x="104477" y="5671768"/>
            <a:ext cx="1405837" cy="39205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38" dirty="0">
                <a:latin typeface="メイリオ" panose="020B0604030504040204" pitchFamily="50" charset="-128"/>
                <a:ea typeface="メイリオ" panose="020B0604030504040204" pitchFamily="50" charset="-128"/>
              </a:rPr>
              <a:t>電話番号</a:t>
            </a:r>
            <a:endParaRPr lang="en-US" altLang="ja-JP" sz="1138" dirty="0">
              <a:latin typeface="メイリオ" panose="020B0604030504040204" pitchFamily="50" charset="-128"/>
              <a:ea typeface="メイリオ" panose="020B0604030504040204" pitchFamily="50" charset="-128"/>
            </a:endParaRPr>
          </a:p>
        </p:txBody>
      </p:sp>
      <p:sp>
        <p:nvSpPr>
          <p:cNvPr id="26" name="正方形/長方形 25">
            <a:extLst>
              <a:ext uri="{FF2B5EF4-FFF2-40B4-BE49-F238E27FC236}">
                <a16:creationId xmlns:a16="http://schemas.microsoft.com/office/drawing/2014/main" id="{8A28A39F-E573-D560-EA9F-4571F56F5619}"/>
              </a:ext>
            </a:extLst>
          </p:cNvPr>
          <p:cNvSpPr/>
          <p:nvPr/>
        </p:nvSpPr>
        <p:spPr>
          <a:xfrm>
            <a:off x="1533116" y="6145235"/>
            <a:ext cx="8241736" cy="38792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latin typeface="メイリオ" panose="020B0604030504040204" pitchFamily="50" charset="-128"/>
              <a:ea typeface="メイリオ" panose="020B0604030504040204" pitchFamily="50" charset="-128"/>
            </a:endParaRPr>
          </a:p>
        </p:txBody>
      </p:sp>
      <p:sp>
        <p:nvSpPr>
          <p:cNvPr id="27" name="正方形/長方形 26">
            <a:extLst>
              <a:ext uri="{FF2B5EF4-FFF2-40B4-BE49-F238E27FC236}">
                <a16:creationId xmlns:a16="http://schemas.microsoft.com/office/drawing/2014/main" id="{F18671B2-8842-6BFB-81F9-234C7C61EEA1}"/>
              </a:ext>
            </a:extLst>
          </p:cNvPr>
          <p:cNvSpPr/>
          <p:nvPr/>
        </p:nvSpPr>
        <p:spPr>
          <a:xfrm>
            <a:off x="115878" y="6141097"/>
            <a:ext cx="1405837" cy="39205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38" dirty="0">
                <a:latin typeface="メイリオ" panose="020B0604030504040204" pitchFamily="50" charset="-128"/>
                <a:ea typeface="メイリオ" panose="020B0604030504040204" pitchFamily="50" charset="-128"/>
              </a:rPr>
              <a:t>メールアドレス</a:t>
            </a:r>
            <a:endParaRPr lang="en-US" altLang="ja-JP" sz="1138" dirty="0">
              <a:latin typeface="メイリオ" panose="020B0604030504040204" pitchFamily="50" charset="-128"/>
              <a:ea typeface="メイリオ" panose="020B0604030504040204" pitchFamily="50" charset="-128"/>
            </a:endParaRPr>
          </a:p>
        </p:txBody>
      </p:sp>
      <p:sp>
        <p:nvSpPr>
          <p:cNvPr id="32" name="正方形/長方形 31">
            <a:extLst>
              <a:ext uri="{FF2B5EF4-FFF2-40B4-BE49-F238E27FC236}">
                <a16:creationId xmlns:a16="http://schemas.microsoft.com/office/drawing/2014/main" id="{3239B9FB-2944-E23B-DB7D-3127135E2F00}"/>
              </a:ext>
            </a:extLst>
          </p:cNvPr>
          <p:cNvSpPr/>
          <p:nvPr/>
        </p:nvSpPr>
        <p:spPr>
          <a:xfrm>
            <a:off x="66407" y="3821172"/>
            <a:ext cx="1443907" cy="4052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latin typeface="メイリオ" panose="020B0604030504040204" pitchFamily="50" charset="-128"/>
                <a:ea typeface="メイリオ" panose="020B0604030504040204" pitchFamily="50" charset="-128"/>
              </a:rPr>
              <a:t>■申請者情報</a:t>
            </a:r>
            <a:endParaRPr lang="en-US" altLang="ja-JP" sz="1600" dirty="0">
              <a:solidFill>
                <a:schemeClr val="tx1"/>
              </a:solidFill>
              <a:latin typeface="メイリオ" panose="020B0604030504040204" pitchFamily="50" charset="-128"/>
              <a:ea typeface="メイリオ" panose="020B0604030504040204" pitchFamily="50" charset="-128"/>
            </a:endParaRPr>
          </a:p>
        </p:txBody>
      </p:sp>
      <p:sp>
        <p:nvSpPr>
          <p:cNvPr id="3" name="楕円 2">
            <a:extLst>
              <a:ext uri="{FF2B5EF4-FFF2-40B4-BE49-F238E27FC236}">
                <a16:creationId xmlns:a16="http://schemas.microsoft.com/office/drawing/2014/main" id="{F26887D3-F1D7-D64D-F7D7-C8647BC6717F}"/>
              </a:ext>
            </a:extLst>
          </p:cNvPr>
          <p:cNvSpPr/>
          <p:nvPr/>
        </p:nvSpPr>
        <p:spPr>
          <a:xfrm>
            <a:off x="2407942" y="985219"/>
            <a:ext cx="513648" cy="472575"/>
          </a:xfrm>
          <a:prstGeom prst="ellipse">
            <a:avLst/>
          </a:prstGeom>
          <a:noFill/>
          <a:ln>
            <a:solidFill>
              <a:srgbClr val="99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990000"/>
              </a:solidFill>
            </a:endParaRPr>
          </a:p>
        </p:txBody>
      </p:sp>
      <p:sp>
        <p:nvSpPr>
          <p:cNvPr id="9" name="テキスト ボックス 8">
            <a:extLst>
              <a:ext uri="{FF2B5EF4-FFF2-40B4-BE49-F238E27FC236}">
                <a16:creationId xmlns:a16="http://schemas.microsoft.com/office/drawing/2014/main" id="{5A1E8ECA-A3D0-BA91-7BE8-D5BD70FFF0E3}"/>
              </a:ext>
            </a:extLst>
          </p:cNvPr>
          <p:cNvSpPr txBox="1"/>
          <p:nvPr/>
        </p:nvSpPr>
        <p:spPr>
          <a:xfrm>
            <a:off x="1537346" y="4321755"/>
            <a:ext cx="9335889" cy="236604"/>
          </a:xfrm>
          <a:prstGeom prst="rect">
            <a:avLst/>
          </a:prstGeom>
          <a:noFill/>
          <a:ln>
            <a:noFill/>
          </a:ln>
        </p:spPr>
        <p:txBody>
          <a:bodyPr wrap="square" lIns="74295" tIns="37148" rIns="74295" bIns="37148" rtlCol="0" anchor="t">
            <a:spAutoFit/>
          </a:bodyPr>
          <a:lstStyle/>
          <a:p>
            <a:r>
              <a:rPr lang="ja-JP" altLang="en-US" sz="1050" dirty="0">
                <a:solidFill>
                  <a:srgbClr val="990000"/>
                </a:solidFill>
                <a:latin typeface="メイリオ"/>
                <a:ea typeface="メイリオ"/>
              </a:rPr>
              <a:t>（一社）●●●●●</a:t>
            </a:r>
            <a:endParaRPr lang="en-US" altLang="ja-JP" sz="1050" dirty="0">
              <a:solidFill>
                <a:srgbClr val="990000"/>
              </a:solidFill>
              <a:latin typeface="メイリオ"/>
              <a:ea typeface="メイリオ"/>
            </a:endParaRPr>
          </a:p>
        </p:txBody>
      </p:sp>
      <p:sp>
        <p:nvSpPr>
          <p:cNvPr id="17" name="テキスト ボックス 16">
            <a:extLst>
              <a:ext uri="{FF2B5EF4-FFF2-40B4-BE49-F238E27FC236}">
                <a16:creationId xmlns:a16="http://schemas.microsoft.com/office/drawing/2014/main" id="{6F30080F-AD1F-9021-8C87-9BB62757531F}"/>
              </a:ext>
            </a:extLst>
          </p:cNvPr>
          <p:cNvSpPr txBox="1"/>
          <p:nvPr/>
        </p:nvSpPr>
        <p:spPr>
          <a:xfrm>
            <a:off x="1638890" y="4804729"/>
            <a:ext cx="2343149" cy="236604"/>
          </a:xfrm>
          <a:prstGeom prst="rect">
            <a:avLst/>
          </a:prstGeom>
          <a:noFill/>
          <a:ln>
            <a:noFill/>
          </a:ln>
        </p:spPr>
        <p:txBody>
          <a:bodyPr wrap="square" lIns="74295" tIns="37148" rIns="74295" bIns="37148" rtlCol="0" anchor="t">
            <a:spAutoFit/>
          </a:bodyPr>
          <a:lstStyle/>
          <a:p>
            <a:r>
              <a:rPr lang="ja-JP" altLang="en-US" sz="1050" dirty="0">
                <a:solidFill>
                  <a:srgbClr val="990000"/>
                </a:solidFill>
                <a:latin typeface="メイリオ"/>
                <a:ea typeface="メイリオ"/>
              </a:rPr>
              <a:t>広報部</a:t>
            </a:r>
            <a:endParaRPr lang="en-US" altLang="ja-JP" sz="1050" dirty="0">
              <a:solidFill>
                <a:srgbClr val="990000"/>
              </a:solidFill>
              <a:latin typeface="メイリオ"/>
              <a:ea typeface="メイリオ"/>
            </a:endParaRPr>
          </a:p>
        </p:txBody>
      </p:sp>
      <p:sp>
        <p:nvSpPr>
          <p:cNvPr id="29" name="テキスト ボックス 28">
            <a:extLst>
              <a:ext uri="{FF2B5EF4-FFF2-40B4-BE49-F238E27FC236}">
                <a16:creationId xmlns:a16="http://schemas.microsoft.com/office/drawing/2014/main" id="{3CF8351D-643E-FFA7-4B0F-98DB139A2A1E}"/>
              </a:ext>
            </a:extLst>
          </p:cNvPr>
          <p:cNvSpPr txBox="1"/>
          <p:nvPr/>
        </p:nvSpPr>
        <p:spPr>
          <a:xfrm>
            <a:off x="6487409" y="4824070"/>
            <a:ext cx="2343149" cy="236604"/>
          </a:xfrm>
          <a:prstGeom prst="rect">
            <a:avLst/>
          </a:prstGeom>
          <a:noFill/>
          <a:ln>
            <a:noFill/>
          </a:ln>
        </p:spPr>
        <p:txBody>
          <a:bodyPr wrap="square" lIns="74295" tIns="37148" rIns="74295" bIns="37148" rtlCol="0" anchor="t">
            <a:spAutoFit/>
          </a:bodyPr>
          <a:lstStyle/>
          <a:p>
            <a:r>
              <a:rPr lang="ja-JP" altLang="en-US" sz="1050" dirty="0">
                <a:solidFill>
                  <a:srgbClr val="990000"/>
                </a:solidFill>
                <a:latin typeface="メイリオ"/>
                <a:ea typeface="メイリオ"/>
              </a:rPr>
              <a:t>国土　太郎</a:t>
            </a:r>
            <a:endParaRPr lang="en-US" altLang="ja-JP" sz="1050" dirty="0">
              <a:solidFill>
                <a:srgbClr val="990000"/>
              </a:solidFill>
              <a:latin typeface="メイリオ"/>
              <a:ea typeface="メイリオ"/>
            </a:endParaRPr>
          </a:p>
        </p:txBody>
      </p:sp>
      <p:sp>
        <p:nvSpPr>
          <p:cNvPr id="30" name="テキスト ボックス 29">
            <a:extLst>
              <a:ext uri="{FF2B5EF4-FFF2-40B4-BE49-F238E27FC236}">
                <a16:creationId xmlns:a16="http://schemas.microsoft.com/office/drawing/2014/main" id="{4E4158D6-69AF-55CA-52DF-E6747A00B41B}"/>
              </a:ext>
            </a:extLst>
          </p:cNvPr>
          <p:cNvSpPr txBox="1"/>
          <p:nvPr/>
        </p:nvSpPr>
        <p:spPr>
          <a:xfrm>
            <a:off x="1638890" y="5280296"/>
            <a:ext cx="879405" cy="236604"/>
          </a:xfrm>
          <a:prstGeom prst="rect">
            <a:avLst/>
          </a:prstGeom>
          <a:noFill/>
          <a:ln>
            <a:noFill/>
          </a:ln>
        </p:spPr>
        <p:txBody>
          <a:bodyPr wrap="square" lIns="74295" tIns="37148" rIns="74295" bIns="37148" rtlCol="0" anchor="t">
            <a:spAutoFit/>
          </a:bodyPr>
          <a:lstStyle/>
          <a:p>
            <a:r>
              <a:rPr lang="en-US" altLang="ja-JP" sz="1050" dirty="0">
                <a:solidFill>
                  <a:srgbClr val="990000"/>
                </a:solidFill>
                <a:latin typeface="メイリオ"/>
                <a:ea typeface="メイリオ"/>
              </a:rPr>
              <a:t>010-8918</a:t>
            </a:r>
          </a:p>
        </p:txBody>
      </p:sp>
      <p:sp>
        <p:nvSpPr>
          <p:cNvPr id="33" name="テキスト ボックス 32">
            <a:extLst>
              <a:ext uri="{FF2B5EF4-FFF2-40B4-BE49-F238E27FC236}">
                <a16:creationId xmlns:a16="http://schemas.microsoft.com/office/drawing/2014/main" id="{6722CCD6-6DA4-31A4-13B9-EC2F7D9FE525}"/>
              </a:ext>
            </a:extLst>
          </p:cNvPr>
          <p:cNvSpPr txBox="1"/>
          <p:nvPr/>
        </p:nvSpPr>
        <p:spPr>
          <a:xfrm>
            <a:off x="4432575" y="5280296"/>
            <a:ext cx="2343149" cy="236604"/>
          </a:xfrm>
          <a:prstGeom prst="rect">
            <a:avLst/>
          </a:prstGeom>
          <a:noFill/>
          <a:ln>
            <a:noFill/>
          </a:ln>
        </p:spPr>
        <p:txBody>
          <a:bodyPr wrap="square" lIns="74295" tIns="37148" rIns="74295" bIns="37148" rtlCol="0" anchor="t">
            <a:spAutoFit/>
          </a:bodyPr>
          <a:lstStyle/>
          <a:p>
            <a:r>
              <a:rPr lang="ja-JP" altLang="en-US" sz="1050" dirty="0">
                <a:solidFill>
                  <a:srgbClr val="990000"/>
                </a:solidFill>
                <a:latin typeface="メイリオ"/>
                <a:ea typeface="メイリオ"/>
              </a:rPr>
              <a:t>東京都千代田区霞が関</a:t>
            </a:r>
            <a:r>
              <a:rPr lang="en-US" altLang="ja-JP" sz="1050" dirty="0">
                <a:solidFill>
                  <a:srgbClr val="990000"/>
                </a:solidFill>
                <a:latin typeface="メイリオ"/>
                <a:ea typeface="メイリオ"/>
              </a:rPr>
              <a:t>2-1-2</a:t>
            </a:r>
          </a:p>
        </p:txBody>
      </p:sp>
      <p:sp>
        <p:nvSpPr>
          <p:cNvPr id="34" name="テキスト ボックス 33">
            <a:extLst>
              <a:ext uri="{FF2B5EF4-FFF2-40B4-BE49-F238E27FC236}">
                <a16:creationId xmlns:a16="http://schemas.microsoft.com/office/drawing/2014/main" id="{E514F90E-DB38-5F0F-F65F-2B2629A39027}"/>
              </a:ext>
            </a:extLst>
          </p:cNvPr>
          <p:cNvSpPr txBox="1"/>
          <p:nvPr/>
        </p:nvSpPr>
        <p:spPr>
          <a:xfrm>
            <a:off x="1638889" y="5792412"/>
            <a:ext cx="2343149" cy="236604"/>
          </a:xfrm>
          <a:prstGeom prst="rect">
            <a:avLst/>
          </a:prstGeom>
          <a:noFill/>
          <a:ln>
            <a:noFill/>
          </a:ln>
        </p:spPr>
        <p:txBody>
          <a:bodyPr wrap="square" lIns="74295" tIns="37148" rIns="74295" bIns="37148" rtlCol="0" anchor="t">
            <a:spAutoFit/>
          </a:bodyPr>
          <a:lstStyle/>
          <a:p>
            <a:r>
              <a:rPr lang="en-US" altLang="ja-JP" sz="1050" dirty="0">
                <a:solidFill>
                  <a:srgbClr val="990000"/>
                </a:solidFill>
                <a:latin typeface="メイリオ"/>
                <a:ea typeface="メイリオ"/>
              </a:rPr>
              <a:t>03-5253-8111</a:t>
            </a:r>
          </a:p>
        </p:txBody>
      </p:sp>
      <p:sp>
        <p:nvSpPr>
          <p:cNvPr id="35" name="テキスト ボックス 34">
            <a:extLst>
              <a:ext uri="{FF2B5EF4-FFF2-40B4-BE49-F238E27FC236}">
                <a16:creationId xmlns:a16="http://schemas.microsoft.com/office/drawing/2014/main" id="{FF5844C2-06D2-A45D-5320-56B68B295AB8}"/>
              </a:ext>
            </a:extLst>
          </p:cNvPr>
          <p:cNvSpPr txBox="1"/>
          <p:nvPr/>
        </p:nvSpPr>
        <p:spPr>
          <a:xfrm>
            <a:off x="1652346" y="6263463"/>
            <a:ext cx="2343149" cy="236604"/>
          </a:xfrm>
          <a:prstGeom prst="rect">
            <a:avLst/>
          </a:prstGeom>
          <a:noFill/>
          <a:ln>
            <a:noFill/>
          </a:ln>
        </p:spPr>
        <p:txBody>
          <a:bodyPr wrap="square" lIns="74295" tIns="37148" rIns="74295" bIns="37148" rtlCol="0" anchor="t">
            <a:spAutoFit/>
          </a:bodyPr>
          <a:lstStyle/>
          <a:p>
            <a:r>
              <a:rPr lang="ja-JP" altLang="en-US" sz="1050" dirty="0">
                <a:solidFill>
                  <a:srgbClr val="990000"/>
                </a:solidFill>
                <a:latin typeface="メイリオ"/>
                <a:ea typeface="メイリオ"/>
              </a:rPr>
              <a:t>●●●</a:t>
            </a:r>
            <a:r>
              <a:rPr lang="en-US" altLang="ja-JP" sz="1050" dirty="0">
                <a:solidFill>
                  <a:srgbClr val="990000"/>
                </a:solidFill>
                <a:latin typeface="メイリオ"/>
                <a:ea typeface="メイリオ"/>
              </a:rPr>
              <a:t>@mlit.go.jp</a:t>
            </a:r>
          </a:p>
        </p:txBody>
      </p:sp>
    </p:spTree>
    <p:extLst>
      <p:ext uri="{BB962C8B-B14F-4D97-AF65-F5344CB8AC3E}">
        <p14:creationId xmlns:p14="http://schemas.microsoft.com/office/powerpoint/2010/main" val="272662523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Words>2205</Words>
  <PresentationFormat>A4 210 x 297 mm</PresentationFormat>
  <Paragraphs>215</Paragraphs>
  <Slides>7</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7</vt:i4>
      </vt:variant>
    </vt:vector>
  </HeadingPairs>
  <TitlesOfParts>
    <vt:vector size="12" baseType="lpstr">
      <vt:lpstr>メイリオ</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