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ms-powerpoint.authors+xml" PartName="/ppt/authors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11A9446-285D-CACC-553F-0C7EF28BC444}" name="小池 野々香" initials="野小" userId="S::koike-n2is@mlit.go.jp::ef3aa80c-0ce8-42ac-97e4-b86e136098bc" providerId="AD"/>
  <p188:author id="{5BF49F4C-DCD2-7D49-53DC-7F6C0FE7C58D}" name="古谷 晃佑" initials="晃古" userId="S::furuya-k2id@mlit.go.jp::283550b9-ee75-4cb6-9a45-05e5c5328070" providerId="AD"/>
  <p188:author id="{0D82C655-35B3-3C2B-2060-2561CADE739C}" name="新井 聡平" initials="聡新" userId="S::sohei.arai@toppan.co.jp::b74f6fd2-1275-4b29-b7ac-393fbf1ea282" providerId="AD"/>
  <p188:author id="{8FA16668-897A-A722-5EBB-61C5F205642B}" name="一之瀬 千遥" initials="千一" userId="S::chiharu.ichinose@toppan.co.jp::45416ab5-abb2-4185-9117-09a383f6c472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FF7"/>
    <a:srgbClr val="D2DEEF"/>
    <a:srgbClr val="FFFF99"/>
    <a:srgbClr val="FFFFCC"/>
    <a:srgbClr val="5B9BD5"/>
    <a:srgbClr val="4F97D9"/>
    <a:srgbClr val="87B8E5"/>
    <a:srgbClr val="FFFFFF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24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presProps.xml" Type="http://schemas.openxmlformats.org/officeDocument/2006/relationships/presProps"/><Relationship Id="rId5" Target="viewProps.xml" Type="http://schemas.openxmlformats.org/officeDocument/2006/relationships/viewProps"/><Relationship Id="rId6" Target="theme/theme1.xml" Type="http://schemas.openxmlformats.org/officeDocument/2006/relationships/theme"/><Relationship Id="rId7" Target="tableStyles.xml" Type="http://schemas.openxmlformats.org/officeDocument/2006/relationships/tableStyles"/><Relationship Id="rId8" Target="authors.xml" Type="http://schemas.microsoft.com/office/2018/10/relationships/author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CF16A-DFD5-4E19-A887-EA0285005A0D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70273-877C-4864-933A-898AE80A6B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9018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CF16A-DFD5-4E19-A887-EA0285005A0D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70273-877C-4864-933A-898AE80A6B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0248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CF16A-DFD5-4E19-A887-EA0285005A0D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70273-877C-4864-933A-898AE80A6B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1661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CF16A-DFD5-4E19-A887-EA0285005A0D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70273-877C-4864-933A-898AE80A6B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0959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CF16A-DFD5-4E19-A887-EA0285005A0D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70273-877C-4864-933A-898AE80A6B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297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CF16A-DFD5-4E19-A887-EA0285005A0D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70273-877C-4864-933A-898AE80A6B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3718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CF16A-DFD5-4E19-A887-EA0285005A0D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70273-877C-4864-933A-898AE80A6B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7393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CF16A-DFD5-4E19-A887-EA0285005A0D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70273-877C-4864-933A-898AE80A6B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1043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CF16A-DFD5-4E19-A887-EA0285005A0D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70273-877C-4864-933A-898AE80A6B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7214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CF16A-DFD5-4E19-A887-EA0285005A0D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70273-877C-4864-933A-898AE80A6B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6752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CF16A-DFD5-4E19-A887-EA0285005A0D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70273-877C-4864-933A-898AE80A6B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2935437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74CF16A-DFD5-4E19-A887-EA0285005A0D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570273-877C-4864-933A-898AE80A6B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7046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20">
            <a:extLst>
              <a:ext uri="{FF2B5EF4-FFF2-40B4-BE49-F238E27FC236}">
                <a16:creationId xmlns:a16="http://schemas.microsoft.com/office/drawing/2014/main" id="{F1B531F8-4DA6-80EF-02D8-ECAD5E0BEA5B}"/>
              </a:ext>
            </a:extLst>
          </p:cNvPr>
          <p:cNvSpPr/>
          <p:nvPr/>
        </p:nvSpPr>
        <p:spPr>
          <a:xfrm>
            <a:off x="195868" y="47809"/>
            <a:ext cx="9514264" cy="257369"/>
          </a:xfrm>
          <a:prstGeom prst="roundRect">
            <a:avLst>
              <a:gd name="adj" fmla="val 0"/>
            </a:avLst>
          </a:prstGeom>
          <a:noFill/>
          <a:ln w="3175">
            <a:noFill/>
            <a:miter lim="800000"/>
            <a:headEnd/>
            <a:tailEnd/>
          </a:ln>
        </p:spPr>
        <p:txBody>
          <a:bodyPr wrap="square" lIns="72000" tIns="36000" rIns="72000" bIns="36000" rtlCol="0" anchor="ctr">
            <a:spAutoFit/>
          </a:bodyPr>
          <a:lstStyle/>
          <a:p>
            <a:pPr algn="ctr"/>
            <a:r>
              <a:rPr lang="ja-JP" altLang="en-US" sz="1200" b="1" dirty="0"/>
              <a:t>令和８年度「地域観光資源の多言語解説整備促進事業」取組概要</a:t>
            </a:r>
            <a:r>
              <a:rPr lang="ja-JP" altLang="en-US" sz="600" b="1" dirty="0"/>
              <a:t> </a:t>
            </a:r>
            <a:endParaRPr lang="en-US" altLang="ja-JP" sz="600" b="1" dirty="0">
              <a:latin typeface="AR P丸ゴシック体M" panose="020F0600000000000000" pitchFamily="50" charset="-128"/>
              <a:ea typeface="AR P丸ゴシック体M" panose="020F06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5" name="角丸四角形 20">
            <a:extLst>
              <a:ext uri="{FF2B5EF4-FFF2-40B4-BE49-F238E27FC236}">
                <a16:creationId xmlns:a16="http://schemas.microsoft.com/office/drawing/2014/main" id="{4B86E481-6322-D8F5-CEB5-A6C6C467BF60}"/>
              </a:ext>
            </a:extLst>
          </p:cNvPr>
          <p:cNvSpPr/>
          <p:nvPr/>
        </p:nvSpPr>
        <p:spPr>
          <a:xfrm>
            <a:off x="9167610" y="49445"/>
            <a:ext cx="681934" cy="211203"/>
          </a:xfrm>
          <a:prstGeom prst="roundRect">
            <a:avLst>
              <a:gd name="adj" fmla="val 0"/>
            </a:avLst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square" lIns="72000" tIns="36000" rIns="72000" bIns="36000" rtlCol="0" anchor="ctr">
            <a:spAutoFit/>
          </a:bodyPr>
          <a:lstStyle/>
          <a:p>
            <a:pPr algn="ctr"/>
            <a:r>
              <a:rPr lang="en-US" altLang="ja-JP" sz="900" dirty="0">
                <a:latin typeface="AR P丸ゴシック体M" panose="020F0600000000000000" pitchFamily="50" charset="-128"/>
                <a:ea typeface="AR P丸ゴシック体M" panose="020F0600000000000000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900" dirty="0">
                <a:latin typeface="AR P丸ゴシック体M" panose="020F0600000000000000" pitchFamily="50" charset="-128"/>
                <a:ea typeface="AR P丸ゴシック体M" panose="020F0600000000000000" pitchFamily="50" charset="-128"/>
                <a:cs typeface="メイリオ" panose="020B0604030504040204" pitchFamily="50" charset="-128"/>
              </a:rPr>
              <a:t>様式</a:t>
            </a:r>
            <a:r>
              <a:rPr lang="en-US" altLang="ja-JP" sz="900" dirty="0">
                <a:latin typeface="AR P丸ゴシック体M" panose="020F0600000000000000" pitchFamily="50" charset="-128"/>
                <a:ea typeface="AR P丸ゴシック体M" panose="020F0600000000000000" pitchFamily="50" charset="-128"/>
                <a:cs typeface="メイリオ" panose="020B0604030504040204" pitchFamily="50" charset="-128"/>
              </a:rPr>
              <a:t>4】</a:t>
            </a:r>
          </a:p>
        </p:txBody>
      </p:sp>
      <p:sp>
        <p:nvSpPr>
          <p:cNvPr id="7" name="角丸四角形 20">
            <a:extLst>
              <a:ext uri="{FF2B5EF4-FFF2-40B4-BE49-F238E27FC236}">
                <a16:creationId xmlns:a16="http://schemas.microsoft.com/office/drawing/2014/main" id="{61C613D0-DAA2-2370-ED95-A5BFD61DC021}"/>
              </a:ext>
            </a:extLst>
          </p:cNvPr>
          <p:cNvSpPr/>
          <p:nvPr/>
        </p:nvSpPr>
        <p:spPr>
          <a:xfrm>
            <a:off x="39403" y="356672"/>
            <a:ext cx="9514264" cy="241980"/>
          </a:xfrm>
          <a:prstGeom prst="roundRect">
            <a:avLst>
              <a:gd name="adj" fmla="val 0"/>
            </a:avLst>
          </a:prstGeom>
          <a:noFill/>
          <a:ln w="3175">
            <a:noFill/>
            <a:miter lim="800000"/>
            <a:headEnd/>
            <a:tailEnd/>
          </a:ln>
        </p:spPr>
        <p:txBody>
          <a:bodyPr wrap="square" lIns="72000" tIns="36000" rIns="72000" bIns="36000" rtlCol="0" anchor="ctr">
            <a:spAutoFit/>
          </a:bodyPr>
          <a:lstStyle/>
          <a:p>
            <a:r>
              <a:rPr lang="ja-JP" altLang="en-US" sz="1050" dirty="0"/>
              <a:t>〇地域協議会名（申請団体名）</a:t>
            </a:r>
            <a:r>
              <a:rPr lang="en-US" altLang="ja-JP" sz="1050" dirty="0"/>
              <a:t>		</a:t>
            </a:r>
            <a:r>
              <a:rPr lang="ja-JP" altLang="en-US" sz="1050" dirty="0"/>
              <a:t>：</a:t>
            </a:r>
            <a:endParaRPr lang="en-US" altLang="ja-JP" sz="400" u="sng" dirty="0">
              <a:latin typeface="AR P丸ゴシック体M" panose="020F0600000000000000" pitchFamily="50" charset="-128"/>
              <a:ea typeface="AR P丸ゴシック体M" panose="020F0600000000000000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CE1614A5-C462-3F1B-A7EF-863719446492}"/>
              </a:ext>
            </a:extLst>
          </p:cNvPr>
          <p:cNvCxnSpPr>
            <a:cxnSpLocks/>
          </p:cNvCxnSpPr>
          <p:nvPr/>
        </p:nvCxnSpPr>
        <p:spPr>
          <a:xfrm>
            <a:off x="3163732" y="528383"/>
            <a:ext cx="4375264" cy="0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角丸四角形 20">
            <a:extLst>
              <a:ext uri="{FF2B5EF4-FFF2-40B4-BE49-F238E27FC236}">
                <a16:creationId xmlns:a16="http://schemas.microsoft.com/office/drawing/2014/main" id="{F738B343-D6E5-636A-ADE0-B3EB727B8F7E}"/>
              </a:ext>
            </a:extLst>
          </p:cNvPr>
          <p:cNvSpPr/>
          <p:nvPr/>
        </p:nvSpPr>
        <p:spPr>
          <a:xfrm>
            <a:off x="39403" y="696633"/>
            <a:ext cx="9514264" cy="241980"/>
          </a:xfrm>
          <a:prstGeom prst="roundRect">
            <a:avLst>
              <a:gd name="adj" fmla="val 0"/>
            </a:avLst>
          </a:prstGeom>
          <a:noFill/>
          <a:ln w="3175">
            <a:noFill/>
            <a:miter lim="800000"/>
            <a:headEnd/>
            <a:tailEnd/>
          </a:ln>
        </p:spPr>
        <p:txBody>
          <a:bodyPr wrap="square" lIns="72000" tIns="36000" rIns="72000" bIns="36000" rtlCol="0" anchor="ctr">
            <a:spAutoFit/>
          </a:bodyPr>
          <a:lstStyle/>
          <a:p>
            <a:r>
              <a:rPr lang="ja-JP" altLang="en-US" sz="1050" dirty="0"/>
              <a:t>〇構成地域（整備対象の所在市区町村）</a:t>
            </a:r>
            <a:r>
              <a:rPr lang="en-US" altLang="ja-JP" sz="1050" dirty="0"/>
              <a:t>	</a:t>
            </a:r>
            <a:r>
              <a:rPr lang="ja-JP" altLang="en-US" sz="1050" dirty="0"/>
              <a:t>：</a:t>
            </a:r>
            <a:endParaRPr lang="en-US" altLang="ja-JP" sz="400" u="sng" dirty="0">
              <a:latin typeface="AR P丸ゴシック体M" panose="020F0600000000000000" pitchFamily="50" charset="-128"/>
              <a:ea typeface="AR P丸ゴシック体M" panose="020F0600000000000000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EA21307C-13FE-7816-5932-6F4E19FEFCEF}"/>
              </a:ext>
            </a:extLst>
          </p:cNvPr>
          <p:cNvCxnSpPr>
            <a:cxnSpLocks/>
          </p:cNvCxnSpPr>
          <p:nvPr/>
        </p:nvCxnSpPr>
        <p:spPr>
          <a:xfrm>
            <a:off x="3163732" y="872110"/>
            <a:ext cx="4375264" cy="0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0D3CB5E1-AE48-B275-D4E5-343179C1A163}"/>
              </a:ext>
            </a:extLst>
          </p:cNvPr>
          <p:cNvSpPr/>
          <p:nvPr/>
        </p:nvSpPr>
        <p:spPr>
          <a:xfrm>
            <a:off x="142794" y="1270880"/>
            <a:ext cx="4754880" cy="84938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0" name="角丸四角形 20">
            <a:extLst>
              <a:ext uri="{FF2B5EF4-FFF2-40B4-BE49-F238E27FC236}">
                <a16:creationId xmlns:a16="http://schemas.microsoft.com/office/drawing/2014/main" id="{7AA0F0CC-53CF-F63E-2602-DADB99FD7204}"/>
              </a:ext>
            </a:extLst>
          </p:cNvPr>
          <p:cNvSpPr/>
          <p:nvPr/>
        </p:nvSpPr>
        <p:spPr>
          <a:xfrm>
            <a:off x="5012789" y="956613"/>
            <a:ext cx="4750417" cy="357396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square" lIns="72000" tIns="36000" rIns="72000" bIns="36000" rtlCol="0" anchor="ctr">
            <a:spAutoFit/>
          </a:bodyPr>
          <a:lstStyle/>
          <a:p>
            <a:r>
              <a:rPr lang="ja-JP" altLang="en-US" sz="1050" dirty="0"/>
              <a:t>本事業を実施することによる目標や成果</a:t>
            </a:r>
            <a:endParaRPr lang="en-US" altLang="ja-JP" sz="1050" dirty="0"/>
          </a:p>
          <a:p>
            <a:r>
              <a:rPr lang="ja-JP" altLang="en-US" sz="800" dirty="0"/>
              <a:t>（解説文の活用方針、解説文整備によって実現したい周遊のイメージ等）</a:t>
            </a:r>
            <a:endParaRPr lang="en-US" altLang="ja-JP" sz="800" u="sng" dirty="0">
              <a:latin typeface="AR P丸ゴシック体M" panose="020F0600000000000000" pitchFamily="50" charset="-128"/>
              <a:ea typeface="AR P丸ゴシック体M" panose="020F06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C28A80FA-CAF5-411A-F69B-214218B4ED3F}"/>
              </a:ext>
            </a:extLst>
          </p:cNvPr>
          <p:cNvSpPr/>
          <p:nvPr/>
        </p:nvSpPr>
        <p:spPr>
          <a:xfrm>
            <a:off x="5011281" y="1270880"/>
            <a:ext cx="4754880" cy="84938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7" name="Rectangle 1">
            <a:extLst>
              <a:ext uri="{FF2B5EF4-FFF2-40B4-BE49-F238E27FC236}">
                <a16:creationId xmlns:a16="http://schemas.microsoft.com/office/drawing/2014/main" id="{6B9294B1-00E3-A138-639F-A3A3E3AB3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840" y="6598065"/>
            <a:ext cx="9665794" cy="21544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>
                <a:ln>
                  <a:noFill/>
                </a:ln>
                <a:effectLst/>
                <a:latin typeface="Aptos" panose="020B0004020202020204" pitchFamily="34" charset="0"/>
              </a:rPr>
              <a:t>※</a:t>
            </a:r>
            <a:r>
              <a:rPr kumimoji="0" lang="ja-JP" altLang="en-US" sz="800" b="0" i="0" u="none" strike="noStrike" cap="none" normalizeH="0" baseline="0" dirty="0">
                <a:ln>
                  <a:noFill/>
                </a:ln>
                <a:effectLst/>
                <a:latin typeface="Aptos" panose="020B0004020202020204" pitchFamily="34" charset="0"/>
              </a:rPr>
              <a:t>整備対象が多岐にわたり記載できない場合は、事業全体の概要を示すことのできる整備対象を</a:t>
            </a:r>
            <a:r>
              <a:rPr kumimoji="0" lang="en-US" altLang="ja-JP" sz="800" b="0" i="0" u="none" strike="noStrike" cap="none" normalizeH="0" baseline="0" dirty="0">
                <a:ln>
                  <a:noFill/>
                </a:ln>
                <a:effectLst/>
                <a:latin typeface="Aptos" panose="020B0004020202020204" pitchFamily="34" charset="0"/>
              </a:rPr>
              <a:t>1</a:t>
            </a:r>
            <a:r>
              <a:rPr kumimoji="0" lang="ja-JP" altLang="en-US" sz="800" b="0" i="0" u="none" strike="noStrike" cap="none" normalizeH="0" baseline="0" dirty="0">
                <a:ln>
                  <a:noFill/>
                </a:ln>
                <a:effectLst/>
                <a:latin typeface="Aptos" panose="020B0004020202020204" pitchFamily="34" charset="0"/>
              </a:rPr>
              <a:t>枚目に代表して記載し、残りの整備対象は</a:t>
            </a:r>
            <a:r>
              <a:rPr kumimoji="0" lang="en-US" altLang="ja-JP" sz="800" b="0" i="0" u="none" strike="noStrike" cap="none" normalizeH="0" baseline="0" dirty="0">
                <a:ln>
                  <a:noFill/>
                </a:ln>
                <a:effectLst/>
                <a:latin typeface="Aptos" panose="020B0004020202020204" pitchFamily="34" charset="0"/>
              </a:rPr>
              <a:t>2</a:t>
            </a:r>
            <a:r>
              <a:rPr kumimoji="0" lang="ja-JP" altLang="en-US" sz="800" b="0" i="0" u="none" strike="noStrike" cap="none" normalizeH="0" baseline="0" dirty="0">
                <a:ln>
                  <a:noFill/>
                </a:ln>
                <a:effectLst/>
                <a:latin typeface="Aptos" panose="020B0004020202020204" pitchFamily="34" charset="0"/>
              </a:rPr>
              <a:t>枚目にご記載ください。</a:t>
            </a:r>
            <a:endParaRPr kumimoji="0" lang="ja-JP" altLang="ja-JP" sz="800" b="0" i="0" u="none" strike="noStrike" cap="none" normalizeH="0" baseline="0" dirty="0">
              <a:ln>
                <a:noFill/>
              </a:ln>
              <a:effectLst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7708DCF-0FC1-2969-0396-9863A62C9509}"/>
              </a:ext>
            </a:extLst>
          </p:cNvPr>
          <p:cNvSpPr/>
          <p:nvPr/>
        </p:nvSpPr>
        <p:spPr>
          <a:xfrm>
            <a:off x="142794" y="977845"/>
            <a:ext cx="4754880" cy="293035"/>
          </a:xfrm>
          <a:prstGeom prst="rect">
            <a:avLst/>
          </a:prstGeom>
          <a:solidFill>
            <a:schemeClr val="bg2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地域における訪日外国人の来訪状況／多言語解説整備に関する現状や課題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F1E61C9-0048-394C-29A5-519C0E41C25A}"/>
              </a:ext>
            </a:extLst>
          </p:cNvPr>
          <p:cNvSpPr/>
          <p:nvPr/>
        </p:nvSpPr>
        <p:spPr>
          <a:xfrm>
            <a:off x="148805" y="2242078"/>
            <a:ext cx="9614181" cy="293035"/>
          </a:xfrm>
          <a:prstGeom prst="rect">
            <a:avLst/>
          </a:prstGeom>
          <a:solidFill>
            <a:schemeClr val="bg2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本事業を活用した解説整備計画</a:t>
            </a:r>
          </a:p>
        </p:txBody>
      </p:sp>
      <p:graphicFrame>
        <p:nvGraphicFramePr>
          <p:cNvPr id="6" name="表 33">
            <a:extLst>
              <a:ext uri="{FF2B5EF4-FFF2-40B4-BE49-F238E27FC236}">
                <a16:creationId xmlns:a16="http://schemas.microsoft.com/office/drawing/2014/main" id="{38ECFAB2-6162-A144-5AAE-2062DFD15E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4787511"/>
              </p:ext>
            </p:extLst>
          </p:nvPr>
        </p:nvGraphicFramePr>
        <p:xfrm>
          <a:off x="153179" y="2535112"/>
          <a:ext cx="9614180" cy="3966217"/>
        </p:xfrm>
        <a:graphic>
          <a:graphicData uri="http://schemas.openxmlformats.org/drawingml/2006/table">
            <a:tbl>
              <a:tblPr firstRow="1" bandRow="1"/>
              <a:tblGrid>
                <a:gridCol w="288482">
                  <a:extLst>
                    <a:ext uri="{9D8B030D-6E8A-4147-A177-3AD203B41FA5}">
                      <a16:colId xmlns:a16="http://schemas.microsoft.com/office/drawing/2014/main" val="3983501694"/>
                    </a:ext>
                  </a:extLst>
                </a:gridCol>
                <a:gridCol w="9761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60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2918">
                  <a:extLst>
                    <a:ext uri="{9D8B030D-6E8A-4147-A177-3AD203B41FA5}">
                      <a16:colId xmlns:a16="http://schemas.microsoft.com/office/drawing/2014/main" val="3049919369"/>
                    </a:ext>
                  </a:extLst>
                </a:gridCol>
                <a:gridCol w="1335741">
                  <a:extLst>
                    <a:ext uri="{9D8B030D-6E8A-4147-A177-3AD203B41FA5}">
                      <a16:colId xmlns:a16="http://schemas.microsoft.com/office/drawing/2014/main" val="3776665301"/>
                    </a:ext>
                  </a:extLst>
                </a:gridCol>
                <a:gridCol w="1183341">
                  <a:extLst>
                    <a:ext uri="{9D8B030D-6E8A-4147-A177-3AD203B41FA5}">
                      <a16:colId xmlns:a16="http://schemas.microsoft.com/office/drawing/2014/main" val="2892364968"/>
                    </a:ext>
                  </a:extLst>
                </a:gridCol>
                <a:gridCol w="25314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71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endParaRPr lang="en-US" sz="900" b="1" i="0" u="none" strike="noStrike" dirty="0">
                        <a:solidFill>
                          <a:schemeClr val="bg1"/>
                        </a:solidFill>
                        <a:effectLst/>
                        <a:latin typeface="AR P丸ゴシック体M" panose="020F0600000000000000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1" u="none" strike="noStrike" dirty="0">
                          <a:solidFill>
                            <a:schemeClr val="bg1"/>
                          </a:solidFill>
                          <a:effectLst/>
                          <a:latin typeface="游ゴシック 本文"/>
                        </a:rPr>
                        <a:t>整備対象名</a:t>
                      </a:r>
                      <a:br>
                        <a:rPr lang="ja-JP" altLang="en-US" sz="1050" b="1" u="none" strike="noStrike" dirty="0">
                          <a:solidFill>
                            <a:schemeClr val="bg1"/>
                          </a:solidFill>
                          <a:effectLst/>
                          <a:latin typeface="游ゴシック 本文"/>
                        </a:rPr>
                      </a:br>
                      <a:r>
                        <a:rPr lang="ja-JP" altLang="en-US" sz="700" b="1" u="none" strike="noStrike" dirty="0">
                          <a:solidFill>
                            <a:schemeClr val="bg1"/>
                          </a:solidFill>
                          <a:effectLst/>
                          <a:latin typeface="游ゴシック 本文"/>
                        </a:rPr>
                        <a:t>（例 ： ～神社、</a:t>
                      </a:r>
                      <a:endParaRPr lang="en-US" altLang="ja-JP" sz="700" b="1" u="none" strike="noStrike" dirty="0">
                        <a:solidFill>
                          <a:schemeClr val="bg1"/>
                        </a:solidFill>
                        <a:effectLst/>
                        <a:latin typeface="游ゴシック 本文"/>
                      </a:endParaRPr>
                    </a:p>
                    <a:p>
                      <a:pPr algn="ctr" fontAlgn="ctr"/>
                      <a:r>
                        <a:rPr lang="ja-JP" altLang="en-US" sz="700" b="1" u="none" strike="noStrike" dirty="0">
                          <a:solidFill>
                            <a:schemeClr val="bg1"/>
                          </a:solidFill>
                          <a:effectLst/>
                          <a:latin typeface="游ゴシック 本文"/>
                        </a:rPr>
                        <a:t>～公園など）</a:t>
                      </a:r>
                      <a:endParaRPr lang="ja-JP" altLang="en-US" sz="1050" b="1" i="0" u="none" strike="noStrike" dirty="0">
                        <a:solidFill>
                          <a:schemeClr val="bg1"/>
                        </a:solidFill>
                        <a:effectLst/>
                        <a:latin typeface="游ゴシック 本文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1" u="none" strike="noStrike" dirty="0">
                          <a:solidFill>
                            <a:schemeClr val="bg1"/>
                          </a:solidFill>
                          <a:effectLst/>
                          <a:latin typeface="游ゴシック 本文"/>
                        </a:rPr>
                        <a:t>写真</a:t>
                      </a:r>
                      <a:endParaRPr lang="ja-JP" altLang="en-US" sz="1050" b="1" i="0" u="none" strike="noStrike" dirty="0">
                        <a:solidFill>
                          <a:schemeClr val="bg1"/>
                        </a:solidFill>
                        <a:effectLst/>
                        <a:latin typeface="游ゴシック 本文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1" u="none" strike="noStrike" dirty="0">
                          <a:solidFill>
                            <a:schemeClr val="bg1"/>
                          </a:solidFill>
                          <a:effectLst/>
                          <a:latin typeface="游ゴシック 本文"/>
                        </a:rPr>
                        <a:t>整備対象概要</a:t>
                      </a:r>
                      <a:endParaRPr lang="zh-TW" altLang="en-US" sz="1050" b="1" i="0" u="none" strike="noStrike" dirty="0">
                        <a:solidFill>
                          <a:schemeClr val="bg1"/>
                        </a:solidFill>
                        <a:effectLst/>
                        <a:latin typeface="游ゴシック 本文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1" u="none" strike="noStrike" dirty="0">
                          <a:solidFill>
                            <a:schemeClr val="bg1"/>
                          </a:solidFill>
                          <a:effectLst/>
                          <a:latin typeface="游ゴシック 本文"/>
                        </a:rPr>
                        <a:t>情報発信媒体の</a:t>
                      </a:r>
                      <a:endParaRPr lang="en-US" altLang="ja-JP" sz="1050" b="1" u="none" strike="noStrike" dirty="0">
                        <a:solidFill>
                          <a:schemeClr val="bg1"/>
                        </a:solidFill>
                        <a:effectLst/>
                        <a:latin typeface="游ゴシック 本文"/>
                      </a:endParaRPr>
                    </a:p>
                    <a:p>
                      <a:pPr algn="ctr" fontAlgn="ctr"/>
                      <a:r>
                        <a:rPr lang="ja-JP" altLang="en-US" sz="1050" b="1" u="none" strike="noStrike" dirty="0">
                          <a:solidFill>
                            <a:schemeClr val="bg1"/>
                          </a:solidFill>
                          <a:effectLst/>
                          <a:latin typeface="游ゴシック 本文"/>
                        </a:rPr>
                        <a:t>整備（掲載）主体</a:t>
                      </a:r>
                      <a:br>
                        <a:rPr lang="ja-JP" altLang="en-US" sz="1050" b="1" u="none" strike="noStrike" dirty="0">
                          <a:solidFill>
                            <a:schemeClr val="bg1"/>
                          </a:solidFill>
                          <a:effectLst/>
                          <a:latin typeface="游ゴシック 本文"/>
                        </a:rPr>
                      </a:br>
                      <a:r>
                        <a:rPr lang="ja-JP" altLang="en-US" sz="800" b="1" u="none" strike="noStrike" dirty="0">
                          <a:solidFill>
                            <a:schemeClr val="bg1"/>
                          </a:solidFill>
                          <a:effectLst/>
                          <a:latin typeface="游ゴシック 本文"/>
                        </a:rPr>
                        <a:t>（例：～市、～神社など）</a:t>
                      </a:r>
                      <a:endParaRPr lang="ja-JP" altLang="en-US" sz="1050" b="1" i="0" u="none" strike="noStrike" dirty="0">
                        <a:solidFill>
                          <a:schemeClr val="bg1"/>
                        </a:solidFill>
                        <a:effectLst/>
                        <a:latin typeface="游ゴシック 本文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1" u="none" strike="noStrike" dirty="0">
                          <a:solidFill>
                            <a:schemeClr val="bg1"/>
                          </a:solidFill>
                          <a:effectLst/>
                          <a:latin typeface="游ゴシック 本文"/>
                        </a:rPr>
                        <a:t>情報発信媒体の</a:t>
                      </a:r>
                      <a:endParaRPr lang="en-US" altLang="ja-JP" sz="1050" b="1" u="none" strike="noStrike" dirty="0">
                        <a:solidFill>
                          <a:schemeClr val="bg1"/>
                        </a:solidFill>
                        <a:effectLst/>
                        <a:latin typeface="游ゴシック 本文"/>
                      </a:endParaRPr>
                    </a:p>
                    <a:p>
                      <a:pPr algn="ctr" fontAlgn="ctr"/>
                      <a:r>
                        <a:rPr lang="ja-JP" altLang="en-US" sz="1050" b="1" u="none" strike="noStrike" dirty="0">
                          <a:solidFill>
                            <a:schemeClr val="bg1"/>
                          </a:solidFill>
                          <a:effectLst/>
                          <a:latin typeface="游ゴシック 本文"/>
                        </a:rPr>
                        <a:t>整備（掲載）財源</a:t>
                      </a:r>
                      <a:br>
                        <a:rPr lang="ja-JP" altLang="en-US" sz="1050" b="1" u="none" strike="noStrike" dirty="0">
                          <a:solidFill>
                            <a:schemeClr val="bg1"/>
                          </a:solidFill>
                          <a:effectLst/>
                          <a:latin typeface="游ゴシック 本文"/>
                        </a:rPr>
                      </a:br>
                      <a:r>
                        <a:rPr lang="ja-JP" altLang="en-US" sz="700" b="1" u="none" strike="noStrike" dirty="0">
                          <a:solidFill>
                            <a:schemeClr val="bg1"/>
                          </a:solidFill>
                          <a:effectLst/>
                          <a:latin typeface="游ゴシック 本文"/>
                        </a:rPr>
                        <a:t>（補助事業、</a:t>
                      </a:r>
                      <a:endParaRPr lang="en-US" altLang="ja-JP" sz="700" b="1" u="none" strike="noStrike" dirty="0">
                        <a:solidFill>
                          <a:schemeClr val="bg1"/>
                        </a:solidFill>
                        <a:effectLst/>
                        <a:latin typeface="游ゴシック 本文"/>
                      </a:endParaRPr>
                    </a:p>
                    <a:p>
                      <a:pPr algn="ctr" fontAlgn="ctr"/>
                      <a:r>
                        <a:rPr lang="ja-JP" altLang="en-US" sz="700" b="1" u="none" strike="noStrike" dirty="0">
                          <a:solidFill>
                            <a:schemeClr val="bg1"/>
                          </a:solidFill>
                          <a:effectLst/>
                          <a:latin typeface="游ゴシック 本文"/>
                        </a:rPr>
                        <a:t>自治体の独自予算など）</a:t>
                      </a:r>
                      <a:endParaRPr lang="ja-JP" altLang="en-US" sz="1050" b="1" i="0" u="none" strike="noStrike" dirty="0">
                        <a:solidFill>
                          <a:schemeClr val="bg1"/>
                        </a:solidFill>
                        <a:effectLst/>
                        <a:latin typeface="游ゴシック 本文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1" u="none" strike="noStrike" dirty="0">
                          <a:solidFill>
                            <a:schemeClr val="bg1"/>
                          </a:solidFill>
                          <a:effectLst/>
                          <a:latin typeface="游ゴシック 本文"/>
                        </a:rPr>
                        <a:t>情報発信媒体への整備（掲載）</a:t>
                      </a:r>
                      <a:endParaRPr lang="en-US" altLang="ja-JP" sz="1050" b="1" u="none" strike="noStrike" dirty="0">
                        <a:solidFill>
                          <a:schemeClr val="bg1"/>
                        </a:solidFill>
                        <a:effectLst/>
                        <a:latin typeface="游ゴシック 本文"/>
                      </a:endParaRPr>
                    </a:p>
                    <a:p>
                      <a:pPr algn="ctr" fontAlgn="ctr"/>
                      <a:r>
                        <a:rPr lang="ja-JP" altLang="en-US" sz="1050" b="1" u="none" strike="noStrike" dirty="0">
                          <a:solidFill>
                            <a:schemeClr val="bg1"/>
                          </a:solidFill>
                          <a:effectLst/>
                          <a:latin typeface="游ゴシック 本文"/>
                        </a:rPr>
                        <a:t>スケジュール</a:t>
                      </a:r>
                      <a:endParaRPr lang="ja-JP" altLang="en-US" sz="1050" b="1" i="0" u="none" strike="noStrike" dirty="0">
                        <a:solidFill>
                          <a:schemeClr val="bg1"/>
                        </a:solidFill>
                        <a:effectLst/>
                        <a:latin typeface="游ゴシック 本文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743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b="1" dirty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1</a:t>
                      </a:r>
                      <a:endParaRPr kumimoji="1" lang="ja-JP" altLang="en-US" sz="105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050" dirty="0">
                        <a:solidFill>
                          <a:schemeClr val="tx1"/>
                        </a:solidFill>
                        <a:latin typeface="AR P丸ゴシック体M"/>
                        <a:ea typeface="AR P丸ゴシック体M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647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b="1" dirty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2</a:t>
                      </a:r>
                      <a:endParaRPr kumimoji="1" lang="ja-JP" altLang="en-US" sz="105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050" dirty="0">
                        <a:solidFill>
                          <a:schemeClr val="tx1"/>
                        </a:solidFill>
                        <a:latin typeface="AR P丸ゴシック体M"/>
                        <a:ea typeface="AR P丸ゴシック体M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647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b="1" dirty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3</a:t>
                      </a:r>
                      <a:endParaRPr kumimoji="1" lang="ja-JP" altLang="en-US" sz="105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050" dirty="0">
                        <a:solidFill>
                          <a:schemeClr val="tx1"/>
                        </a:solidFill>
                        <a:latin typeface="AR P丸ゴシック体M"/>
                        <a:ea typeface="AR P丸ゴシック体M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7814406"/>
                  </a:ext>
                </a:extLst>
              </a:tr>
              <a:tr h="78233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b="1" dirty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4</a:t>
                      </a:r>
                      <a:endParaRPr kumimoji="1" lang="ja-JP" altLang="en-US" sz="105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050" dirty="0">
                        <a:solidFill>
                          <a:schemeClr val="tx1"/>
                        </a:solidFill>
                        <a:latin typeface="AR P丸ゴシック体M"/>
                        <a:ea typeface="AR P丸ゴシック体M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636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b="1" dirty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5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kumimoji="1" lang="en-US" altLang="ja-JP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3424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5DCC20B1-5CB3-E212-48EA-934227A18649}"/>
              </a:ext>
            </a:extLst>
          </p:cNvPr>
          <p:cNvSpPr/>
          <p:nvPr/>
        </p:nvSpPr>
        <p:spPr>
          <a:xfrm>
            <a:off x="148805" y="162776"/>
            <a:ext cx="9614181" cy="293035"/>
          </a:xfrm>
          <a:prstGeom prst="rect">
            <a:avLst/>
          </a:prstGeom>
          <a:solidFill>
            <a:schemeClr val="bg2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本事業を活用した</a:t>
            </a:r>
            <a:r>
              <a:rPr kumimoji="0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解説</a:t>
            </a:r>
            <a:r>
              <a:rPr kumimoji="0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整備計画</a:t>
            </a:r>
          </a:p>
        </p:txBody>
      </p:sp>
      <p:graphicFrame>
        <p:nvGraphicFramePr>
          <p:cNvPr id="8" name="表 33">
            <a:extLst>
              <a:ext uri="{FF2B5EF4-FFF2-40B4-BE49-F238E27FC236}">
                <a16:creationId xmlns:a16="http://schemas.microsoft.com/office/drawing/2014/main" id="{717A6B45-BF5E-7499-543F-B6993B8F2C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5767138"/>
              </p:ext>
            </p:extLst>
          </p:nvPr>
        </p:nvGraphicFramePr>
        <p:xfrm>
          <a:off x="153179" y="455810"/>
          <a:ext cx="9614180" cy="6055306"/>
        </p:xfrm>
        <a:graphic>
          <a:graphicData uri="http://schemas.openxmlformats.org/drawingml/2006/table">
            <a:tbl>
              <a:tblPr firstRow="1" bandRow="1"/>
              <a:tblGrid>
                <a:gridCol w="372601">
                  <a:extLst>
                    <a:ext uri="{9D8B030D-6E8A-4147-A177-3AD203B41FA5}">
                      <a16:colId xmlns:a16="http://schemas.microsoft.com/office/drawing/2014/main" val="3983501694"/>
                    </a:ext>
                  </a:extLst>
                </a:gridCol>
                <a:gridCol w="8920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60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2918">
                  <a:extLst>
                    <a:ext uri="{9D8B030D-6E8A-4147-A177-3AD203B41FA5}">
                      <a16:colId xmlns:a16="http://schemas.microsoft.com/office/drawing/2014/main" val="3049919369"/>
                    </a:ext>
                  </a:extLst>
                </a:gridCol>
                <a:gridCol w="1335741">
                  <a:extLst>
                    <a:ext uri="{9D8B030D-6E8A-4147-A177-3AD203B41FA5}">
                      <a16:colId xmlns:a16="http://schemas.microsoft.com/office/drawing/2014/main" val="3776665301"/>
                    </a:ext>
                  </a:extLst>
                </a:gridCol>
                <a:gridCol w="1183341">
                  <a:extLst>
                    <a:ext uri="{9D8B030D-6E8A-4147-A177-3AD203B41FA5}">
                      <a16:colId xmlns:a16="http://schemas.microsoft.com/office/drawing/2014/main" val="2892364968"/>
                    </a:ext>
                  </a:extLst>
                </a:gridCol>
                <a:gridCol w="25314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71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endParaRPr lang="en-US" sz="900" b="1" i="0" u="none" strike="noStrike" dirty="0">
                        <a:solidFill>
                          <a:schemeClr val="bg1"/>
                        </a:solidFill>
                        <a:effectLst/>
                        <a:latin typeface="AR P丸ゴシック体M" panose="020F0600000000000000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1" u="none" strike="noStrike" dirty="0">
                          <a:solidFill>
                            <a:schemeClr val="bg1"/>
                          </a:solidFill>
                          <a:effectLst/>
                          <a:latin typeface="游ゴシック 本文"/>
                        </a:rPr>
                        <a:t>整備対象名</a:t>
                      </a:r>
                      <a:br>
                        <a:rPr lang="ja-JP" altLang="en-US" sz="1050" b="1" u="none" strike="noStrike" dirty="0">
                          <a:solidFill>
                            <a:schemeClr val="bg1"/>
                          </a:solidFill>
                          <a:effectLst/>
                          <a:latin typeface="游ゴシック 本文"/>
                        </a:rPr>
                      </a:br>
                      <a:r>
                        <a:rPr lang="ja-JP" altLang="en-US" sz="700" b="1" u="none" strike="noStrike" dirty="0">
                          <a:solidFill>
                            <a:schemeClr val="bg1"/>
                          </a:solidFill>
                          <a:effectLst/>
                          <a:latin typeface="游ゴシック 本文"/>
                        </a:rPr>
                        <a:t>（例 ： ～神社、</a:t>
                      </a:r>
                      <a:endParaRPr lang="en-US" altLang="ja-JP" sz="700" b="1" u="none" strike="noStrike" dirty="0">
                        <a:solidFill>
                          <a:schemeClr val="bg1"/>
                        </a:solidFill>
                        <a:effectLst/>
                        <a:latin typeface="游ゴシック 本文"/>
                      </a:endParaRPr>
                    </a:p>
                    <a:p>
                      <a:pPr algn="ctr" fontAlgn="ctr"/>
                      <a:r>
                        <a:rPr lang="ja-JP" altLang="en-US" sz="700" b="1" u="none" strike="noStrike" dirty="0">
                          <a:solidFill>
                            <a:schemeClr val="bg1"/>
                          </a:solidFill>
                          <a:effectLst/>
                          <a:latin typeface="游ゴシック 本文"/>
                        </a:rPr>
                        <a:t>～公園など）</a:t>
                      </a:r>
                      <a:endParaRPr lang="ja-JP" altLang="en-US" sz="1050" b="1" i="0" u="none" strike="noStrike" dirty="0">
                        <a:solidFill>
                          <a:schemeClr val="bg1"/>
                        </a:solidFill>
                        <a:effectLst/>
                        <a:latin typeface="游ゴシック 本文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1" u="none" strike="noStrike" dirty="0">
                          <a:solidFill>
                            <a:schemeClr val="bg1"/>
                          </a:solidFill>
                          <a:effectLst/>
                          <a:latin typeface="游ゴシック 本文"/>
                        </a:rPr>
                        <a:t>写真</a:t>
                      </a:r>
                      <a:endParaRPr lang="ja-JP" altLang="en-US" sz="1050" b="1" i="0" u="none" strike="noStrike" dirty="0">
                        <a:solidFill>
                          <a:schemeClr val="bg1"/>
                        </a:solidFill>
                        <a:effectLst/>
                        <a:latin typeface="游ゴシック 本文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1" u="none" strike="noStrike" dirty="0">
                          <a:solidFill>
                            <a:schemeClr val="bg1"/>
                          </a:solidFill>
                          <a:effectLst/>
                          <a:latin typeface="游ゴシック 本文"/>
                        </a:rPr>
                        <a:t>整備対象概要</a:t>
                      </a:r>
                      <a:endParaRPr lang="zh-TW" altLang="en-US" sz="1050" b="1" i="0" u="none" strike="noStrike" dirty="0">
                        <a:solidFill>
                          <a:schemeClr val="bg1"/>
                        </a:solidFill>
                        <a:effectLst/>
                        <a:latin typeface="游ゴシック 本文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1" u="none" strike="noStrike" dirty="0">
                          <a:solidFill>
                            <a:schemeClr val="bg1"/>
                          </a:solidFill>
                          <a:effectLst/>
                          <a:latin typeface="游ゴシック 本文"/>
                        </a:rPr>
                        <a:t>情報発信媒体の</a:t>
                      </a:r>
                      <a:endParaRPr lang="en-US" altLang="ja-JP" sz="1050" b="1" u="none" strike="noStrike" dirty="0">
                        <a:solidFill>
                          <a:schemeClr val="bg1"/>
                        </a:solidFill>
                        <a:effectLst/>
                        <a:latin typeface="游ゴシック 本文"/>
                      </a:endParaRPr>
                    </a:p>
                    <a:p>
                      <a:pPr algn="ctr" fontAlgn="ctr"/>
                      <a:r>
                        <a:rPr lang="ja-JP" altLang="en-US" sz="1050" b="1" u="none" strike="noStrike" dirty="0">
                          <a:solidFill>
                            <a:schemeClr val="bg1"/>
                          </a:solidFill>
                          <a:effectLst/>
                          <a:latin typeface="游ゴシック 本文"/>
                        </a:rPr>
                        <a:t>整備（掲載）主体</a:t>
                      </a:r>
                      <a:br>
                        <a:rPr lang="ja-JP" altLang="en-US" sz="1050" b="1" u="none" strike="noStrike" dirty="0">
                          <a:solidFill>
                            <a:schemeClr val="bg1"/>
                          </a:solidFill>
                          <a:effectLst/>
                          <a:latin typeface="游ゴシック 本文"/>
                        </a:rPr>
                      </a:br>
                      <a:r>
                        <a:rPr lang="ja-JP" altLang="en-US" sz="800" b="1" u="none" strike="noStrike" dirty="0">
                          <a:solidFill>
                            <a:schemeClr val="bg1"/>
                          </a:solidFill>
                          <a:effectLst/>
                          <a:latin typeface="游ゴシック 本文"/>
                        </a:rPr>
                        <a:t>（例：～市、～神社など）</a:t>
                      </a:r>
                      <a:endParaRPr lang="ja-JP" altLang="en-US" sz="1050" b="1" i="0" u="none" strike="noStrike" dirty="0">
                        <a:solidFill>
                          <a:schemeClr val="bg1"/>
                        </a:solidFill>
                        <a:effectLst/>
                        <a:latin typeface="游ゴシック 本文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1" u="none" strike="noStrike" dirty="0">
                          <a:solidFill>
                            <a:schemeClr val="bg1"/>
                          </a:solidFill>
                          <a:effectLst/>
                          <a:latin typeface="游ゴシック 本文"/>
                        </a:rPr>
                        <a:t>情報発信媒体の</a:t>
                      </a:r>
                      <a:endParaRPr lang="en-US" altLang="ja-JP" sz="1050" b="1" u="none" strike="noStrike" dirty="0">
                        <a:solidFill>
                          <a:schemeClr val="bg1"/>
                        </a:solidFill>
                        <a:effectLst/>
                        <a:latin typeface="游ゴシック 本文"/>
                      </a:endParaRPr>
                    </a:p>
                    <a:p>
                      <a:pPr algn="ctr" fontAlgn="ctr"/>
                      <a:r>
                        <a:rPr lang="ja-JP" altLang="en-US" sz="1050" b="1" u="none" strike="noStrike" dirty="0">
                          <a:solidFill>
                            <a:schemeClr val="bg1"/>
                          </a:solidFill>
                          <a:effectLst/>
                          <a:latin typeface="游ゴシック 本文"/>
                        </a:rPr>
                        <a:t>整備（掲載）財源</a:t>
                      </a:r>
                      <a:br>
                        <a:rPr lang="ja-JP" altLang="en-US" sz="1050" b="1" u="none" strike="noStrike" dirty="0">
                          <a:solidFill>
                            <a:schemeClr val="bg1"/>
                          </a:solidFill>
                          <a:effectLst/>
                          <a:latin typeface="游ゴシック 本文"/>
                        </a:rPr>
                      </a:br>
                      <a:r>
                        <a:rPr lang="ja-JP" altLang="en-US" sz="700" b="1" u="none" strike="noStrike" dirty="0">
                          <a:solidFill>
                            <a:schemeClr val="bg1"/>
                          </a:solidFill>
                          <a:effectLst/>
                          <a:latin typeface="游ゴシック 本文"/>
                        </a:rPr>
                        <a:t>（補助事業、</a:t>
                      </a:r>
                      <a:endParaRPr lang="en-US" altLang="ja-JP" sz="700" b="1" u="none" strike="noStrike" dirty="0">
                        <a:solidFill>
                          <a:schemeClr val="bg1"/>
                        </a:solidFill>
                        <a:effectLst/>
                        <a:latin typeface="游ゴシック 本文"/>
                      </a:endParaRPr>
                    </a:p>
                    <a:p>
                      <a:pPr algn="ctr" fontAlgn="ctr"/>
                      <a:r>
                        <a:rPr lang="ja-JP" altLang="en-US" sz="700" b="1" u="none" strike="noStrike" dirty="0">
                          <a:solidFill>
                            <a:schemeClr val="bg1"/>
                          </a:solidFill>
                          <a:effectLst/>
                          <a:latin typeface="游ゴシック 本文"/>
                        </a:rPr>
                        <a:t>自治体の独自予算など）</a:t>
                      </a:r>
                      <a:endParaRPr lang="ja-JP" altLang="en-US" sz="1050" b="1" i="0" u="none" strike="noStrike" dirty="0">
                        <a:solidFill>
                          <a:schemeClr val="bg1"/>
                        </a:solidFill>
                        <a:effectLst/>
                        <a:latin typeface="游ゴシック 本文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1" u="none" strike="noStrike" dirty="0">
                          <a:solidFill>
                            <a:schemeClr val="bg1"/>
                          </a:solidFill>
                          <a:effectLst/>
                          <a:latin typeface="游ゴシック 本文"/>
                        </a:rPr>
                        <a:t>情報発信媒体への整備（掲載）</a:t>
                      </a:r>
                      <a:endParaRPr lang="en-US" altLang="ja-JP" sz="1050" b="1" u="none" strike="noStrike" dirty="0">
                        <a:solidFill>
                          <a:schemeClr val="bg1"/>
                        </a:solidFill>
                        <a:effectLst/>
                        <a:latin typeface="游ゴシック 本文"/>
                      </a:endParaRPr>
                    </a:p>
                    <a:p>
                      <a:pPr algn="ctr" fontAlgn="ctr"/>
                      <a:r>
                        <a:rPr lang="ja-JP" altLang="en-US" sz="1050" b="1" u="none" strike="noStrike" dirty="0">
                          <a:solidFill>
                            <a:schemeClr val="bg1"/>
                          </a:solidFill>
                          <a:effectLst/>
                          <a:latin typeface="游ゴシック 本文"/>
                        </a:rPr>
                        <a:t>スケジュール</a:t>
                      </a:r>
                      <a:endParaRPr lang="ja-JP" altLang="en-US" sz="1050" b="1" i="0" u="none" strike="noStrike" dirty="0">
                        <a:solidFill>
                          <a:schemeClr val="bg1"/>
                        </a:solidFill>
                        <a:effectLst/>
                        <a:latin typeface="游ゴシック 本文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743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b="1" dirty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6</a:t>
                      </a:r>
                      <a:endParaRPr kumimoji="1" lang="ja-JP" altLang="en-US" sz="105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050" dirty="0">
                        <a:solidFill>
                          <a:schemeClr val="tx1"/>
                        </a:solidFill>
                        <a:latin typeface="AR P丸ゴシック体M"/>
                        <a:ea typeface="AR P丸ゴシック体M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647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b="1" dirty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7</a:t>
                      </a:r>
                      <a:endParaRPr kumimoji="1" lang="ja-JP" altLang="en-US" sz="105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050" dirty="0">
                        <a:solidFill>
                          <a:schemeClr val="tx1"/>
                        </a:solidFill>
                        <a:latin typeface="AR P丸ゴシック体M"/>
                        <a:ea typeface="AR P丸ゴシック体M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647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b="1" dirty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8</a:t>
                      </a:r>
                      <a:endParaRPr kumimoji="1" lang="ja-JP" altLang="en-US" sz="105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050" dirty="0">
                        <a:solidFill>
                          <a:schemeClr val="tx1"/>
                        </a:solidFill>
                        <a:latin typeface="AR P丸ゴシック体M"/>
                        <a:ea typeface="AR P丸ゴシック体M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7814406"/>
                  </a:ext>
                </a:extLst>
              </a:tr>
              <a:tr h="78233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b="1" dirty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9</a:t>
                      </a:r>
                      <a:endParaRPr kumimoji="1" lang="ja-JP" altLang="en-US" sz="1050" b="1" dirty="0">
                        <a:solidFill>
                          <a:schemeClr val="bg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050" dirty="0">
                        <a:solidFill>
                          <a:schemeClr val="tx1"/>
                        </a:solidFill>
                        <a:latin typeface="AR P丸ゴシック体M"/>
                        <a:ea typeface="AR P丸ゴシック体M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636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b="1" dirty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10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kumimoji="1" lang="en-US" altLang="ja-JP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9636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b="1" dirty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11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3303488"/>
                  </a:ext>
                </a:extLst>
              </a:tr>
              <a:tr h="69636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b="1" dirty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12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9712263"/>
                  </a:ext>
                </a:extLst>
              </a:tr>
              <a:tr h="69636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b="1" dirty="0">
                          <a:solidFill>
                            <a:schemeClr val="bg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13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325063"/>
                  </a:ext>
                </a:extLst>
              </a:tr>
            </a:tbl>
          </a:graphicData>
        </a:graphic>
      </p:graphicFrame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178C4F5-A4EF-A994-EBD9-F7520DE2F3D0}"/>
              </a:ext>
            </a:extLst>
          </p:cNvPr>
          <p:cNvSpPr/>
          <p:nvPr/>
        </p:nvSpPr>
        <p:spPr>
          <a:xfrm>
            <a:off x="145909" y="162266"/>
            <a:ext cx="9614181" cy="293035"/>
          </a:xfrm>
          <a:prstGeom prst="rect">
            <a:avLst/>
          </a:prstGeom>
          <a:solidFill>
            <a:schemeClr val="bg2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本事業を活用した</a:t>
            </a:r>
            <a:r>
              <a:rPr lang="ja-JP" altLang="en-US" sz="1050" dirty="0">
                <a:solidFill>
                  <a:schemeClr val="tx1"/>
                </a:solidFill>
                <a:latin typeface="Aptos" panose="02110004020202020204"/>
                <a:ea typeface="游ゴシック" panose="020B0400000000000000" pitchFamily="50" charset="-128"/>
              </a:rPr>
              <a:t>解説</a:t>
            </a:r>
            <a:r>
              <a:rPr kumimoji="0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整備計画</a:t>
            </a:r>
          </a:p>
        </p:txBody>
      </p:sp>
    </p:spTree>
    <p:extLst>
      <p:ext uri="{BB962C8B-B14F-4D97-AF65-F5344CB8AC3E}">
        <p14:creationId xmlns:p14="http://schemas.microsoft.com/office/powerpoint/2010/main" val="14344919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303</Words>
  <PresentationFormat>A4 210 x 297 mm</PresentationFormat>
  <Paragraphs>48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AR P丸ゴシック体M</vt:lpstr>
      <vt:lpstr>游ゴシック 本文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