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1A9446-285D-CACC-553F-0C7EF28BC444}" name="小池 野々香" initials="野小" userId="S::koike-n2is@mlit.go.jp::ef3aa80c-0ce8-42ac-97e4-b86e136098bc" providerId="AD"/>
  <p188:author id="{5BF49F4C-DCD2-7D49-53DC-7F6C0FE7C58D}" name="古谷 晃佑" initials="晃古" userId="S::furuya-k2id@mlit.go.jp::283550b9-ee75-4cb6-9a45-05e5c5328070" providerId="AD"/>
  <p188:author id="{0D82C655-35B3-3C2B-2060-2561CADE739C}" name="新井 聡平" initials="聡新" userId="S::sohei.arai@toppan.co.jp::b74f6fd2-1275-4b29-b7ac-393fbf1ea282" providerId="AD"/>
  <p188:author id="{8FA16668-897A-A722-5EBB-61C5F205642B}" name="一之瀬 千遥" initials="千一" userId="S::chiharu.ichinose@toppan.co.jp::45416ab5-abb2-4185-9117-09a383f6c47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1" d="100"/>
          <a:sy n="71" d="100"/>
        </p:scale>
        <p:origin x="78" y="942"/>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slides/slide1.xml" Type="http://schemas.openxmlformats.org/officeDocument/2006/relationships/slide"/><Relationship Id="rId3" Target="presProps.xml" Type="http://schemas.openxmlformats.org/officeDocument/2006/relationships/presProps"/><Relationship Id="rId4" Target="viewProps.xml" Type="http://schemas.openxmlformats.org/officeDocument/2006/relationships/viewProps"/><Relationship Id="rId5" Target="theme/theme1.xml" Type="http://schemas.openxmlformats.org/officeDocument/2006/relationships/theme"/><Relationship Id="rId6" Target="tableStyles.xml" Type="http://schemas.openxmlformats.org/officeDocument/2006/relationships/tableStyles"/><Relationship Id="rId7" Target="authors.xml" Type="http://schemas.microsoft.com/office/2018/10/relationships/authors"/></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4CF16A-DFD5-4E19-A887-EA0285005A0D}" type="datetimeFigureOut">
              <a:rPr kumimoji="1" lang="ja-JP" altLang="en-US" smtClean="0"/>
              <a:t>2026/2/18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570273-877C-4864-933A-898AE80A6B65}" type="slidenum">
              <a:rPr kumimoji="1" lang="ja-JP" altLang="en-US" smtClean="0"/>
              <a:t>‹#›</a:t>
            </a:fld>
            <a:endParaRPr kumimoji="1" lang="ja-JP" altLang="en-US"/>
          </a:p>
        </p:txBody>
      </p:sp>
    </p:spTree>
    <p:extLst>
      <p:ext uri="{BB962C8B-B14F-4D97-AF65-F5344CB8AC3E}">
        <p14:creationId xmlns:p14="http://schemas.microsoft.com/office/powerpoint/2010/main" val="240901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4CF16A-DFD5-4E19-A887-EA0285005A0D}" type="datetimeFigureOut">
              <a:rPr kumimoji="1" lang="ja-JP" altLang="en-US" smtClean="0"/>
              <a:t>2026/2/18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570273-877C-4864-933A-898AE80A6B65}" type="slidenum">
              <a:rPr kumimoji="1" lang="ja-JP" altLang="en-US" smtClean="0"/>
              <a:t>‹#›</a:t>
            </a:fld>
            <a:endParaRPr kumimoji="1" lang="ja-JP" altLang="en-US"/>
          </a:p>
        </p:txBody>
      </p:sp>
    </p:spTree>
    <p:extLst>
      <p:ext uri="{BB962C8B-B14F-4D97-AF65-F5344CB8AC3E}">
        <p14:creationId xmlns:p14="http://schemas.microsoft.com/office/powerpoint/2010/main" val="377024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4CF16A-DFD5-4E19-A887-EA0285005A0D}" type="datetimeFigureOut">
              <a:rPr kumimoji="1" lang="ja-JP" altLang="en-US" smtClean="0"/>
              <a:t>2026/2/18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570273-877C-4864-933A-898AE80A6B65}" type="slidenum">
              <a:rPr kumimoji="1" lang="ja-JP" altLang="en-US" smtClean="0"/>
              <a:t>‹#›</a:t>
            </a:fld>
            <a:endParaRPr kumimoji="1" lang="ja-JP" altLang="en-US"/>
          </a:p>
        </p:txBody>
      </p:sp>
    </p:spTree>
    <p:extLst>
      <p:ext uri="{BB962C8B-B14F-4D97-AF65-F5344CB8AC3E}">
        <p14:creationId xmlns:p14="http://schemas.microsoft.com/office/powerpoint/2010/main" val="417166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4CF16A-DFD5-4E19-A887-EA0285005A0D}" type="datetimeFigureOut">
              <a:rPr kumimoji="1" lang="ja-JP" altLang="en-US" smtClean="0"/>
              <a:t>2026/2/18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570273-877C-4864-933A-898AE80A6B65}" type="slidenum">
              <a:rPr kumimoji="1" lang="ja-JP" altLang="en-US" smtClean="0"/>
              <a:t>‹#›</a:t>
            </a:fld>
            <a:endParaRPr kumimoji="1" lang="ja-JP" altLang="en-US"/>
          </a:p>
        </p:txBody>
      </p:sp>
    </p:spTree>
    <p:extLst>
      <p:ext uri="{BB962C8B-B14F-4D97-AF65-F5344CB8AC3E}">
        <p14:creationId xmlns:p14="http://schemas.microsoft.com/office/powerpoint/2010/main" val="311095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74CF16A-DFD5-4E19-A887-EA0285005A0D}" type="datetimeFigureOut">
              <a:rPr kumimoji="1" lang="ja-JP" altLang="en-US" smtClean="0"/>
              <a:t>2026/2/18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F570273-877C-4864-933A-898AE80A6B65}" type="slidenum">
              <a:rPr kumimoji="1" lang="ja-JP" altLang="en-US" smtClean="0"/>
              <a:t>‹#›</a:t>
            </a:fld>
            <a:endParaRPr kumimoji="1" lang="ja-JP" altLang="en-US"/>
          </a:p>
        </p:txBody>
      </p:sp>
    </p:spTree>
    <p:extLst>
      <p:ext uri="{BB962C8B-B14F-4D97-AF65-F5344CB8AC3E}">
        <p14:creationId xmlns:p14="http://schemas.microsoft.com/office/powerpoint/2010/main" val="363297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74CF16A-DFD5-4E19-A887-EA0285005A0D}" type="datetimeFigureOut">
              <a:rPr kumimoji="1" lang="ja-JP" altLang="en-US" smtClean="0"/>
              <a:t>2026/2/18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F570273-877C-4864-933A-898AE80A6B65}" type="slidenum">
              <a:rPr kumimoji="1" lang="ja-JP" altLang="en-US" smtClean="0"/>
              <a:t>‹#›</a:t>
            </a:fld>
            <a:endParaRPr kumimoji="1" lang="ja-JP" altLang="en-US"/>
          </a:p>
        </p:txBody>
      </p:sp>
    </p:spTree>
    <p:extLst>
      <p:ext uri="{BB962C8B-B14F-4D97-AF65-F5344CB8AC3E}">
        <p14:creationId xmlns:p14="http://schemas.microsoft.com/office/powerpoint/2010/main" val="91371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74CF16A-DFD5-4E19-A887-EA0285005A0D}" type="datetimeFigureOut">
              <a:rPr kumimoji="1" lang="ja-JP" altLang="en-US" smtClean="0"/>
              <a:t>2026/2/18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F570273-877C-4864-933A-898AE80A6B65}" type="slidenum">
              <a:rPr kumimoji="1" lang="ja-JP" altLang="en-US" smtClean="0"/>
              <a:t>‹#›</a:t>
            </a:fld>
            <a:endParaRPr kumimoji="1" lang="ja-JP" altLang="en-US"/>
          </a:p>
        </p:txBody>
      </p:sp>
    </p:spTree>
    <p:extLst>
      <p:ext uri="{BB962C8B-B14F-4D97-AF65-F5344CB8AC3E}">
        <p14:creationId xmlns:p14="http://schemas.microsoft.com/office/powerpoint/2010/main" val="380739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74CF16A-DFD5-4E19-A887-EA0285005A0D}" type="datetimeFigureOut">
              <a:rPr kumimoji="1" lang="ja-JP" altLang="en-US" smtClean="0"/>
              <a:t>2026/2/18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F570273-877C-4864-933A-898AE80A6B65}" type="slidenum">
              <a:rPr kumimoji="1" lang="ja-JP" altLang="en-US" smtClean="0"/>
              <a:t>‹#›</a:t>
            </a:fld>
            <a:endParaRPr kumimoji="1" lang="ja-JP" altLang="en-US"/>
          </a:p>
        </p:txBody>
      </p:sp>
    </p:spTree>
    <p:extLst>
      <p:ext uri="{BB962C8B-B14F-4D97-AF65-F5344CB8AC3E}">
        <p14:creationId xmlns:p14="http://schemas.microsoft.com/office/powerpoint/2010/main" val="62104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CF16A-DFD5-4E19-A887-EA0285005A0D}" type="datetimeFigureOut">
              <a:rPr kumimoji="1" lang="ja-JP" altLang="en-US" smtClean="0"/>
              <a:t>2026/2/18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F570273-877C-4864-933A-898AE80A6B65}" type="slidenum">
              <a:rPr kumimoji="1" lang="ja-JP" altLang="en-US" smtClean="0"/>
              <a:t>‹#›</a:t>
            </a:fld>
            <a:endParaRPr kumimoji="1" lang="ja-JP" altLang="en-US"/>
          </a:p>
        </p:txBody>
      </p:sp>
    </p:spTree>
    <p:extLst>
      <p:ext uri="{BB962C8B-B14F-4D97-AF65-F5344CB8AC3E}">
        <p14:creationId xmlns:p14="http://schemas.microsoft.com/office/powerpoint/2010/main" val="278721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4CF16A-DFD5-4E19-A887-EA0285005A0D}" type="datetimeFigureOut">
              <a:rPr kumimoji="1" lang="ja-JP" altLang="en-US" smtClean="0"/>
              <a:t>2026/2/18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F570273-877C-4864-933A-898AE80A6B65}" type="slidenum">
              <a:rPr kumimoji="1" lang="ja-JP" altLang="en-US" smtClean="0"/>
              <a:t>‹#›</a:t>
            </a:fld>
            <a:endParaRPr kumimoji="1" lang="ja-JP" altLang="en-US"/>
          </a:p>
        </p:txBody>
      </p:sp>
    </p:spTree>
    <p:extLst>
      <p:ext uri="{BB962C8B-B14F-4D97-AF65-F5344CB8AC3E}">
        <p14:creationId xmlns:p14="http://schemas.microsoft.com/office/powerpoint/2010/main" val="351675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4CF16A-DFD5-4E19-A887-EA0285005A0D}" type="datetimeFigureOut">
              <a:rPr kumimoji="1" lang="ja-JP" altLang="en-US" smtClean="0"/>
              <a:t>2026/2/18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F570273-877C-4864-933A-898AE80A6B65}" type="slidenum">
              <a:rPr kumimoji="1" lang="ja-JP" altLang="en-US" smtClean="0"/>
              <a:t>‹#›</a:t>
            </a:fld>
            <a:endParaRPr kumimoji="1" lang="ja-JP" altLang="en-US"/>
          </a:p>
        </p:txBody>
      </p:sp>
    </p:spTree>
    <p:extLst>
      <p:ext uri="{BB962C8B-B14F-4D97-AF65-F5344CB8AC3E}">
        <p14:creationId xmlns:p14="http://schemas.microsoft.com/office/powerpoint/2010/main" val="378293543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4CF16A-DFD5-4E19-A887-EA0285005A0D}" type="datetimeFigureOut">
              <a:rPr kumimoji="1" lang="ja-JP" altLang="en-US" smtClean="0"/>
              <a:t>2026/2/18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570273-877C-4864-933A-898AE80A6B65}" type="slidenum">
              <a:rPr kumimoji="1" lang="ja-JP" altLang="en-US" smtClean="0"/>
              <a:t>‹#›</a:t>
            </a:fld>
            <a:endParaRPr kumimoji="1" lang="ja-JP" altLang="en-US"/>
          </a:p>
        </p:txBody>
      </p:sp>
    </p:spTree>
    <p:extLst>
      <p:ext uri="{BB962C8B-B14F-4D97-AF65-F5344CB8AC3E}">
        <p14:creationId xmlns:p14="http://schemas.microsoft.com/office/powerpoint/2010/main" val="4037046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20">
            <a:extLst>
              <a:ext uri="{FF2B5EF4-FFF2-40B4-BE49-F238E27FC236}">
                <a16:creationId xmlns:a16="http://schemas.microsoft.com/office/drawing/2014/main" id="{F1B531F8-4DA6-80EF-02D8-ECAD5E0BEA5B}"/>
              </a:ext>
            </a:extLst>
          </p:cNvPr>
          <p:cNvSpPr/>
          <p:nvPr/>
        </p:nvSpPr>
        <p:spPr>
          <a:xfrm>
            <a:off x="195868" y="47809"/>
            <a:ext cx="9514264" cy="257369"/>
          </a:xfrm>
          <a:prstGeom prst="roundRect">
            <a:avLst>
              <a:gd name="adj" fmla="val 0"/>
            </a:avLst>
          </a:prstGeom>
          <a:noFill/>
          <a:ln w="3175">
            <a:noFill/>
            <a:miter lim="800000"/>
            <a:headEnd/>
            <a:tailEnd/>
          </a:ln>
        </p:spPr>
        <p:txBody>
          <a:bodyPr wrap="square" lIns="72000" tIns="36000" rIns="72000" bIns="36000" rtlCol="0" anchor="ctr">
            <a:spAutoFit/>
          </a:bodyPr>
          <a:lstStyle/>
          <a:p>
            <a:pPr algn="ctr"/>
            <a:r>
              <a:rPr lang="ja-JP" altLang="en-US" sz="1200" b="1" dirty="0"/>
              <a:t>令和８年度「地域観光資源の多言語解説整備促進事業」取組概要</a:t>
            </a:r>
            <a:r>
              <a:rPr lang="ja-JP" altLang="en-US" sz="600" b="1" dirty="0"/>
              <a:t> </a:t>
            </a:r>
            <a:endParaRPr lang="en-US" altLang="ja-JP" sz="600" b="1" dirty="0">
              <a:latin typeface="AR P丸ゴシック体M" panose="020F0600000000000000" pitchFamily="50" charset="-128"/>
              <a:ea typeface="AR P丸ゴシック体M" panose="020F0600000000000000" pitchFamily="50" charset="-128"/>
              <a:cs typeface="メイリオ" panose="020B0604030504040204" pitchFamily="50" charset="-128"/>
            </a:endParaRPr>
          </a:p>
        </p:txBody>
      </p:sp>
      <p:sp>
        <p:nvSpPr>
          <p:cNvPr id="5" name="角丸四角形 20">
            <a:extLst>
              <a:ext uri="{FF2B5EF4-FFF2-40B4-BE49-F238E27FC236}">
                <a16:creationId xmlns:a16="http://schemas.microsoft.com/office/drawing/2014/main" id="{4B86E481-6322-D8F5-CEB5-A6C6C467BF60}"/>
              </a:ext>
            </a:extLst>
          </p:cNvPr>
          <p:cNvSpPr/>
          <p:nvPr/>
        </p:nvSpPr>
        <p:spPr>
          <a:xfrm>
            <a:off x="9167610" y="49445"/>
            <a:ext cx="681934" cy="211203"/>
          </a:xfrm>
          <a:prstGeom prst="roundRect">
            <a:avLst>
              <a:gd name="adj" fmla="val 0"/>
            </a:avLst>
          </a:prstGeom>
          <a:noFill/>
          <a:ln w="3175">
            <a:solidFill>
              <a:schemeClr val="tx1"/>
            </a:solidFill>
            <a:miter lim="800000"/>
            <a:headEnd/>
            <a:tailEnd/>
          </a:ln>
        </p:spPr>
        <p:txBody>
          <a:bodyPr wrap="square" lIns="72000" tIns="36000" rIns="72000" bIns="36000" rtlCol="0" anchor="ctr">
            <a:spAutoFit/>
          </a:bodyPr>
          <a:lstStyle/>
          <a:p>
            <a:pPr algn="ctr"/>
            <a:r>
              <a:rPr lang="en-US" altLang="ja-JP" sz="900" dirty="0">
                <a:latin typeface="AR P丸ゴシック体M" panose="020F0600000000000000" pitchFamily="50" charset="-128"/>
                <a:ea typeface="AR P丸ゴシック体M" panose="020F0600000000000000" pitchFamily="50" charset="-128"/>
                <a:cs typeface="メイリオ" panose="020B0604030504040204" pitchFamily="50" charset="-128"/>
              </a:rPr>
              <a:t>【</a:t>
            </a:r>
            <a:r>
              <a:rPr lang="ja-JP" altLang="en-US" sz="900" dirty="0">
                <a:latin typeface="AR P丸ゴシック体M" panose="020F0600000000000000" pitchFamily="50" charset="-128"/>
                <a:ea typeface="AR P丸ゴシック体M" panose="020F0600000000000000" pitchFamily="50" charset="-128"/>
                <a:cs typeface="メイリオ" panose="020B0604030504040204" pitchFamily="50" charset="-128"/>
              </a:rPr>
              <a:t>様式</a:t>
            </a:r>
            <a:r>
              <a:rPr lang="en-US" altLang="ja-JP" sz="900" dirty="0">
                <a:latin typeface="AR P丸ゴシック体M" panose="020F0600000000000000" pitchFamily="50" charset="-128"/>
                <a:ea typeface="AR P丸ゴシック体M" panose="020F0600000000000000" pitchFamily="50" charset="-128"/>
                <a:cs typeface="メイリオ" panose="020B0604030504040204" pitchFamily="50" charset="-128"/>
              </a:rPr>
              <a:t>4】</a:t>
            </a:r>
          </a:p>
        </p:txBody>
      </p:sp>
      <p:sp>
        <p:nvSpPr>
          <p:cNvPr id="7" name="角丸四角形 20">
            <a:extLst>
              <a:ext uri="{FF2B5EF4-FFF2-40B4-BE49-F238E27FC236}">
                <a16:creationId xmlns:a16="http://schemas.microsoft.com/office/drawing/2014/main" id="{61C613D0-DAA2-2370-ED95-A5BFD61DC021}"/>
              </a:ext>
            </a:extLst>
          </p:cNvPr>
          <p:cNvSpPr/>
          <p:nvPr/>
        </p:nvSpPr>
        <p:spPr>
          <a:xfrm>
            <a:off x="39403" y="356672"/>
            <a:ext cx="9514264" cy="241980"/>
          </a:xfrm>
          <a:prstGeom prst="roundRect">
            <a:avLst>
              <a:gd name="adj" fmla="val 0"/>
            </a:avLst>
          </a:prstGeom>
          <a:noFill/>
          <a:ln w="3175">
            <a:noFill/>
            <a:miter lim="800000"/>
            <a:headEnd/>
            <a:tailEnd/>
          </a:ln>
        </p:spPr>
        <p:txBody>
          <a:bodyPr wrap="square" lIns="72000" tIns="36000" rIns="72000" bIns="36000" rtlCol="0" anchor="ctr">
            <a:spAutoFit/>
          </a:bodyPr>
          <a:lstStyle/>
          <a:p>
            <a:r>
              <a:rPr lang="ja-JP" altLang="en-US" sz="1050" dirty="0"/>
              <a:t>〇地域協議会名（申請団体名）</a:t>
            </a:r>
            <a:r>
              <a:rPr lang="en-US" altLang="ja-JP" sz="1050" dirty="0"/>
              <a:t>		</a:t>
            </a:r>
            <a:r>
              <a:rPr lang="ja-JP" altLang="en-US" sz="1050" dirty="0"/>
              <a:t>：</a:t>
            </a:r>
            <a:endParaRPr lang="en-US" altLang="ja-JP" sz="400" u="sng" dirty="0">
              <a:latin typeface="AR P丸ゴシック体M" panose="020F0600000000000000" pitchFamily="50" charset="-128"/>
              <a:ea typeface="AR P丸ゴシック体M" panose="020F0600000000000000" pitchFamily="50" charset="-128"/>
              <a:cs typeface="メイリオ" panose="020B0604030504040204" pitchFamily="50" charset="-128"/>
            </a:endParaRPr>
          </a:p>
        </p:txBody>
      </p:sp>
      <p:cxnSp>
        <p:nvCxnSpPr>
          <p:cNvPr id="9" name="直線コネクタ 8">
            <a:extLst>
              <a:ext uri="{FF2B5EF4-FFF2-40B4-BE49-F238E27FC236}">
                <a16:creationId xmlns:a16="http://schemas.microsoft.com/office/drawing/2014/main" id="{CE1614A5-C462-3F1B-A7EF-863719446492}"/>
              </a:ext>
            </a:extLst>
          </p:cNvPr>
          <p:cNvCxnSpPr>
            <a:cxnSpLocks/>
          </p:cNvCxnSpPr>
          <p:nvPr/>
        </p:nvCxnSpPr>
        <p:spPr>
          <a:xfrm>
            <a:off x="3163732" y="528383"/>
            <a:ext cx="4375264" cy="0"/>
          </a:xfrm>
          <a:prstGeom prst="line">
            <a:avLst/>
          </a:prstGeom>
          <a:ln w="12700"/>
        </p:spPr>
        <p:style>
          <a:lnRef idx="2">
            <a:schemeClr val="dk1"/>
          </a:lnRef>
          <a:fillRef idx="0">
            <a:schemeClr val="dk1"/>
          </a:fillRef>
          <a:effectRef idx="1">
            <a:schemeClr val="dk1"/>
          </a:effectRef>
          <a:fontRef idx="minor">
            <a:schemeClr val="tx1"/>
          </a:fontRef>
        </p:style>
      </p:cxnSp>
      <p:sp>
        <p:nvSpPr>
          <p:cNvPr id="10" name="角丸四角形 20">
            <a:extLst>
              <a:ext uri="{FF2B5EF4-FFF2-40B4-BE49-F238E27FC236}">
                <a16:creationId xmlns:a16="http://schemas.microsoft.com/office/drawing/2014/main" id="{F738B343-D6E5-636A-ADE0-B3EB727B8F7E}"/>
              </a:ext>
            </a:extLst>
          </p:cNvPr>
          <p:cNvSpPr/>
          <p:nvPr/>
        </p:nvSpPr>
        <p:spPr>
          <a:xfrm>
            <a:off x="39403" y="696633"/>
            <a:ext cx="9514264" cy="241980"/>
          </a:xfrm>
          <a:prstGeom prst="roundRect">
            <a:avLst>
              <a:gd name="adj" fmla="val 0"/>
            </a:avLst>
          </a:prstGeom>
          <a:noFill/>
          <a:ln w="3175">
            <a:noFill/>
            <a:miter lim="800000"/>
            <a:headEnd/>
            <a:tailEnd/>
          </a:ln>
        </p:spPr>
        <p:txBody>
          <a:bodyPr wrap="square" lIns="72000" tIns="36000" rIns="72000" bIns="36000" rtlCol="0" anchor="ctr">
            <a:spAutoFit/>
          </a:bodyPr>
          <a:lstStyle/>
          <a:p>
            <a:r>
              <a:rPr lang="ja-JP" altLang="en-US" sz="1050" dirty="0"/>
              <a:t>〇構成地域（整備対象の所在市区町村）</a:t>
            </a:r>
            <a:r>
              <a:rPr lang="en-US" altLang="ja-JP" sz="1050" dirty="0"/>
              <a:t>	</a:t>
            </a:r>
            <a:r>
              <a:rPr lang="ja-JP" altLang="en-US" sz="1050" dirty="0"/>
              <a:t>：</a:t>
            </a:r>
            <a:endParaRPr lang="en-US" altLang="ja-JP" sz="400" u="sng" dirty="0">
              <a:latin typeface="AR P丸ゴシック体M" panose="020F0600000000000000" pitchFamily="50" charset="-128"/>
              <a:ea typeface="AR P丸ゴシック体M" panose="020F0600000000000000" pitchFamily="50" charset="-128"/>
              <a:cs typeface="メイリオ" panose="020B0604030504040204" pitchFamily="50" charset="-128"/>
            </a:endParaRPr>
          </a:p>
        </p:txBody>
      </p:sp>
      <p:cxnSp>
        <p:nvCxnSpPr>
          <p:cNvPr id="14" name="直線コネクタ 13">
            <a:extLst>
              <a:ext uri="{FF2B5EF4-FFF2-40B4-BE49-F238E27FC236}">
                <a16:creationId xmlns:a16="http://schemas.microsoft.com/office/drawing/2014/main" id="{EA21307C-13FE-7816-5932-6F4E19FEFCEF}"/>
              </a:ext>
            </a:extLst>
          </p:cNvPr>
          <p:cNvCxnSpPr>
            <a:cxnSpLocks/>
          </p:cNvCxnSpPr>
          <p:nvPr/>
        </p:nvCxnSpPr>
        <p:spPr>
          <a:xfrm>
            <a:off x="3163732" y="872110"/>
            <a:ext cx="4375264" cy="0"/>
          </a:xfrm>
          <a:prstGeom prst="line">
            <a:avLst/>
          </a:prstGeom>
          <a:ln w="12700"/>
        </p:spPr>
        <p:style>
          <a:lnRef idx="2">
            <a:schemeClr val="dk1"/>
          </a:lnRef>
          <a:fillRef idx="0">
            <a:schemeClr val="dk1"/>
          </a:fillRef>
          <a:effectRef idx="1">
            <a:schemeClr val="dk1"/>
          </a:effectRef>
          <a:fontRef idx="minor">
            <a:schemeClr val="tx1"/>
          </a:fontRef>
        </p:style>
      </p:cxnSp>
      <p:sp>
        <p:nvSpPr>
          <p:cNvPr id="19" name="正方形/長方形 18">
            <a:extLst>
              <a:ext uri="{FF2B5EF4-FFF2-40B4-BE49-F238E27FC236}">
                <a16:creationId xmlns:a16="http://schemas.microsoft.com/office/drawing/2014/main" id="{0D3CB5E1-AE48-B275-D4E5-343179C1A163}"/>
              </a:ext>
            </a:extLst>
          </p:cNvPr>
          <p:cNvSpPr/>
          <p:nvPr/>
        </p:nvSpPr>
        <p:spPr>
          <a:xfrm>
            <a:off x="142794" y="1270880"/>
            <a:ext cx="4754880" cy="849383"/>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角丸四角形 20">
            <a:extLst>
              <a:ext uri="{FF2B5EF4-FFF2-40B4-BE49-F238E27FC236}">
                <a16:creationId xmlns:a16="http://schemas.microsoft.com/office/drawing/2014/main" id="{7AA0F0CC-53CF-F63E-2602-DADB99FD7204}"/>
              </a:ext>
            </a:extLst>
          </p:cNvPr>
          <p:cNvSpPr/>
          <p:nvPr/>
        </p:nvSpPr>
        <p:spPr>
          <a:xfrm>
            <a:off x="5012789" y="956613"/>
            <a:ext cx="4750417" cy="357396"/>
          </a:xfrm>
          <a:prstGeom prst="roundRect">
            <a:avLst>
              <a:gd name="adj" fmla="val 0"/>
            </a:avLst>
          </a:prstGeom>
          <a:solidFill>
            <a:schemeClr val="bg2"/>
          </a:solidFill>
          <a:ln w="3175">
            <a:solidFill>
              <a:schemeClr val="tx1"/>
            </a:solidFill>
            <a:miter lim="800000"/>
            <a:headEnd/>
            <a:tailEnd/>
          </a:ln>
        </p:spPr>
        <p:txBody>
          <a:bodyPr wrap="square" lIns="72000" tIns="36000" rIns="72000" bIns="36000" rtlCol="0" anchor="ctr">
            <a:spAutoFit/>
          </a:bodyPr>
          <a:lstStyle/>
          <a:p>
            <a:r>
              <a:rPr lang="ja-JP" altLang="en-US" sz="1050" dirty="0"/>
              <a:t>本事業を実施することによる目標や成果</a:t>
            </a:r>
            <a:endParaRPr lang="en-US" altLang="ja-JP" sz="1050" dirty="0"/>
          </a:p>
          <a:p>
            <a:r>
              <a:rPr lang="ja-JP" altLang="en-US" sz="800" dirty="0"/>
              <a:t>（解説文の活用方針、解説文整備によって実現したい周遊のイメージ等）</a:t>
            </a:r>
            <a:endParaRPr lang="en-US" altLang="ja-JP" sz="800" u="sng" dirty="0">
              <a:latin typeface="Meiryo UI" panose="020B0604030504040204" pitchFamily="50" charset="-128"/>
              <a:ea typeface="AR P丸ゴシック体M" panose="020F0600000000000000" pitchFamily="50" charset="-128"/>
              <a:cs typeface="メイリオ" panose="020B0604030504040204" pitchFamily="50" charset="-128"/>
            </a:endParaRPr>
          </a:p>
        </p:txBody>
      </p:sp>
      <p:sp>
        <p:nvSpPr>
          <p:cNvPr id="21" name="正方形/長方形 20">
            <a:extLst>
              <a:ext uri="{FF2B5EF4-FFF2-40B4-BE49-F238E27FC236}">
                <a16:creationId xmlns:a16="http://schemas.microsoft.com/office/drawing/2014/main" id="{C28A80FA-CAF5-411A-F69B-214218B4ED3F}"/>
              </a:ext>
            </a:extLst>
          </p:cNvPr>
          <p:cNvSpPr/>
          <p:nvPr/>
        </p:nvSpPr>
        <p:spPr>
          <a:xfrm>
            <a:off x="5011281" y="1270880"/>
            <a:ext cx="4754880" cy="849383"/>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Rectangle 1">
            <a:extLst>
              <a:ext uri="{FF2B5EF4-FFF2-40B4-BE49-F238E27FC236}">
                <a16:creationId xmlns:a16="http://schemas.microsoft.com/office/drawing/2014/main" id="{6B9294B1-00E3-A138-639F-A3A3E3AB3DC9}"/>
              </a:ext>
            </a:extLst>
          </p:cNvPr>
          <p:cNvSpPr>
            <a:spLocks noChangeArrowheads="1"/>
          </p:cNvSpPr>
          <p:nvPr/>
        </p:nvSpPr>
        <p:spPr bwMode="auto">
          <a:xfrm>
            <a:off x="110840" y="6598065"/>
            <a:ext cx="9665794" cy="21544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a:ln>
                  <a:noFill/>
                </a:ln>
                <a:effectLst/>
                <a:latin typeface="Aptos" panose="020B0004020202020204" pitchFamily="34" charset="0"/>
              </a:rPr>
              <a:t>※</a:t>
            </a:r>
            <a:r>
              <a:rPr kumimoji="0" lang="ja-JP" altLang="en-US" sz="800" b="0" i="0" u="none" strike="noStrike" cap="none" normalizeH="0" baseline="0" dirty="0">
                <a:ln>
                  <a:noFill/>
                </a:ln>
                <a:effectLst/>
                <a:latin typeface="Aptos" panose="020B0004020202020204" pitchFamily="34" charset="0"/>
              </a:rPr>
              <a:t>整備対象が多岐にわたり記載できない場合は、事業全体の概要を示すことのできる整備対象を</a:t>
            </a:r>
            <a:r>
              <a:rPr kumimoji="0" lang="en-US" altLang="ja-JP" sz="800" b="0" i="0" u="none" strike="noStrike" cap="none" normalizeH="0" baseline="0" dirty="0">
                <a:ln>
                  <a:noFill/>
                </a:ln>
                <a:effectLst/>
                <a:latin typeface="Aptos" panose="020B0004020202020204" pitchFamily="34" charset="0"/>
              </a:rPr>
              <a:t>1</a:t>
            </a:r>
            <a:r>
              <a:rPr kumimoji="0" lang="ja-JP" altLang="en-US" sz="800" b="0" i="0" u="none" strike="noStrike" cap="none" normalizeH="0" baseline="0" dirty="0">
                <a:ln>
                  <a:noFill/>
                </a:ln>
                <a:effectLst/>
                <a:latin typeface="Aptos" panose="020B0004020202020204" pitchFamily="34" charset="0"/>
              </a:rPr>
              <a:t>枚目に代表して記載し、残りの整備対象は</a:t>
            </a:r>
            <a:r>
              <a:rPr kumimoji="0" lang="en-US" altLang="ja-JP" sz="800" b="0" i="0" u="none" strike="noStrike" cap="none" normalizeH="0" baseline="0" dirty="0">
                <a:ln>
                  <a:noFill/>
                </a:ln>
                <a:effectLst/>
                <a:latin typeface="Aptos" panose="020B0004020202020204" pitchFamily="34" charset="0"/>
              </a:rPr>
              <a:t>2</a:t>
            </a:r>
            <a:r>
              <a:rPr kumimoji="0" lang="ja-JP" altLang="en-US" sz="800" b="0" i="0" u="none" strike="noStrike" cap="none" normalizeH="0" baseline="0" dirty="0">
                <a:ln>
                  <a:noFill/>
                </a:ln>
                <a:effectLst/>
                <a:latin typeface="Aptos" panose="020B0004020202020204" pitchFamily="34" charset="0"/>
              </a:rPr>
              <a:t>枚目にご記載ください。</a:t>
            </a:r>
            <a:endParaRPr kumimoji="0" lang="ja-JP" altLang="ja-JP" sz="800" b="0" i="0" u="none" strike="noStrike" cap="none" normalizeH="0" baseline="0" dirty="0">
              <a:ln>
                <a:noFill/>
              </a:ln>
              <a:effectLst/>
            </a:endParaRPr>
          </a:p>
        </p:txBody>
      </p:sp>
      <p:sp>
        <p:nvSpPr>
          <p:cNvPr id="2" name="正方形/長方形 1">
            <a:extLst>
              <a:ext uri="{FF2B5EF4-FFF2-40B4-BE49-F238E27FC236}">
                <a16:creationId xmlns:a16="http://schemas.microsoft.com/office/drawing/2014/main" id="{87708DCF-0FC1-2969-0396-9863A62C9509}"/>
              </a:ext>
            </a:extLst>
          </p:cNvPr>
          <p:cNvSpPr/>
          <p:nvPr/>
        </p:nvSpPr>
        <p:spPr>
          <a:xfrm>
            <a:off x="142794" y="977845"/>
            <a:ext cx="4754880" cy="293035"/>
          </a:xfrm>
          <a:prstGeom prst="rect">
            <a:avLst/>
          </a:prstGeom>
          <a:solidFill>
            <a:schemeClr val="bg2"/>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chemeClr val="tx1"/>
                </a:solidFill>
                <a:effectLst/>
                <a:uLnTx/>
                <a:uFillTx/>
                <a:latin typeface="Aptos" panose="02110004020202020204"/>
                <a:ea typeface="游ゴシック" panose="020B0400000000000000" pitchFamily="50" charset="-128"/>
                <a:cs typeface="+mn-cs"/>
              </a:rPr>
              <a:t>地域における訪日外国人の来訪状況／多言語解説整備に関する現状や課題</a:t>
            </a:r>
          </a:p>
        </p:txBody>
      </p:sp>
      <p:sp>
        <p:nvSpPr>
          <p:cNvPr id="3" name="正方形/長方形 2">
            <a:extLst>
              <a:ext uri="{FF2B5EF4-FFF2-40B4-BE49-F238E27FC236}">
                <a16:creationId xmlns:a16="http://schemas.microsoft.com/office/drawing/2014/main" id="{9F1E61C9-0048-394C-29A5-519C0E41C25A}"/>
              </a:ext>
            </a:extLst>
          </p:cNvPr>
          <p:cNvSpPr/>
          <p:nvPr/>
        </p:nvSpPr>
        <p:spPr>
          <a:xfrm>
            <a:off x="148805" y="2242078"/>
            <a:ext cx="9614181" cy="293035"/>
          </a:xfrm>
          <a:prstGeom prst="rect">
            <a:avLst/>
          </a:prstGeom>
          <a:solidFill>
            <a:schemeClr val="bg2"/>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kumimoji="0" lang="ja-JP" altLang="en-US" sz="1050" b="0" i="0" u="none" strike="noStrike" kern="1200" cap="none" spc="0" normalizeH="0" baseline="0" noProof="0" dirty="0">
                <a:ln>
                  <a:noFill/>
                </a:ln>
                <a:solidFill>
                  <a:schemeClr val="tx1"/>
                </a:solidFill>
                <a:effectLst/>
                <a:uLnTx/>
                <a:uFillTx/>
                <a:latin typeface="Aptos" panose="02110004020202020204"/>
                <a:ea typeface="游ゴシック" panose="020B0400000000000000" pitchFamily="50" charset="-128"/>
                <a:cs typeface="+mn-cs"/>
              </a:rPr>
              <a:t>本事業を活用した</a:t>
            </a:r>
            <a:r>
              <a:rPr lang="ja-JP" altLang="en-US" sz="1050" dirty="0">
                <a:solidFill>
                  <a:schemeClr val="tx1"/>
                </a:solidFill>
              </a:rPr>
              <a:t>解説</a:t>
            </a:r>
            <a:r>
              <a:rPr kumimoji="0" lang="ja-JP" altLang="en-US" sz="1050" b="0" i="0" u="none" strike="noStrike" kern="1200" cap="none" spc="0" normalizeH="0" baseline="0" noProof="0" dirty="0">
                <a:ln>
                  <a:noFill/>
                </a:ln>
                <a:solidFill>
                  <a:schemeClr val="tx1"/>
                </a:solidFill>
                <a:effectLst/>
                <a:uLnTx/>
                <a:uFillTx/>
                <a:latin typeface="Aptos" panose="02110004020202020204"/>
                <a:ea typeface="游ゴシック" panose="020B0400000000000000" pitchFamily="50" charset="-128"/>
                <a:cs typeface="+mn-cs"/>
              </a:rPr>
              <a:t>整備計画</a:t>
            </a:r>
          </a:p>
        </p:txBody>
      </p:sp>
      <p:graphicFrame>
        <p:nvGraphicFramePr>
          <p:cNvPr id="6" name="表 33">
            <a:extLst>
              <a:ext uri="{FF2B5EF4-FFF2-40B4-BE49-F238E27FC236}">
                <a16:creationId xmlns:a16="http://schemas.microsoft.com/office/drawing/2014/main" id="{38ECFAB2-6162-A144-5AAE-2062DFD15E53}"/>
              </a:ext>
            </a:extLst>
          </p:cNvPr>
          <p:cNvGraphicFramePr>
            <a:graphicFrameLocks noGrp="1"/>
          </p:cNvGraphicFramePr>
          <p:nvPr>
            <p:extLst>
              <p:ext uri="{D42A27DB-BD31-4B8C-83A1-F6EECF244321}">
                <p14:modId xmlns:p14="http://schemas.microsoft.com/office/powerpoint/2010/main" val="1982078142"/>
              </p:ext>
            </p:extLst>
          </p:nvPr>
        </p:nvGraphicFramePr>
        <p:xfrm>
          <a:off x="153179" y="2535112"/>
          <a:ext cx="9614180" cy="3966217"/>
        </p:xfrm>
        <a:graphic>
          <a:graphicData uri="http://schemas.openxmlformats.org/drawingml/2006/table">
            <a:tbl>
              <a:tblPr firstRow="1" bandRow="1"/>
              <a:tblGrid>
                <a:gridCol w="288482">
                  <a:extLst>
                    <a:ext uri="{9D8B030D-6E8A-4147-A177-3AD203B41FA5}">
                      <a16:colId xmlns:a16="http://schemas.microsoft.com/office/drawing/2014/main" val="3983501694"/>
                    </a:ext>
                  </a:extLst>
                </a:gridCol>
                <a:gridCol w="976182">
                  <a:extLst>
                    <a:ext uri="{9D8B030D-6E8A-4147-A177-3AD203B41FA5}">
                      <a16:colId xmlns:a16="http://schemas.microsoft.com/office/drawing/2014/main" val="20000"/>
                    </a:ext>
                  </a:extLst>
                </a:gridCol>
                <a:gridCol w="1246094">
                  <a:extLst>
                    <a:ext uri="{9D8B030D-6E8A-4147-A177-3AD203B41FA5}">
                      <a16:colId xmlns:a16="http://schemas.microsoft.com/office/drawing/2014/main" val="20001"/>
                    </a:ext>
                  </a:extLst>
                </a:gridCol>
                <a:gridCol w="2052918">
                  <a:extLst>
                    <a:ext uri="{9D8B030D-6E8A-4147-A177-3AD203B41FA5}">
                      <a16:colId xmlns:a16="http://schemas.microsoft.com/office/drawing/2014/main" val="3049919369"/>
                    </a:ext>
                  </a:extLst>
                </a:gridCol>
                <a:gridCol w="1335741">
                  <a:extLst>
                    <a:ext uri="{9D8B030D-6E8A-4147-A177-3AD203B41FA5}">
                      <a16:colId xmlns:a16="http://schemas.microsoft.com/office/drawing/2014/main" val="3776665301"/>
                    </a:ext>
                  </a:extLst>
                </a:gridCol>
                <a:gridCol w="1183341">
                  <a:extLst>
                    <a:ext uri="{9D8B030D-6E8A-4147-A177-3AD203B41FA5}">
                      <a16:colId xmlns:a16="http://schemas.microsoft.com/office/drawing/2014/main" val="2892364968"/>
                    </a:ext>
                  </a:extLst>
                </a:gridCol>
                <a:gridCol w="2531422">
                  <a:extLst>
                    <a:ext uri="{9D8B030D-6E8A-4147-A177-3AD203B41FA5}">
                      <a16:colId xmlns:a16="http://schemas.microsoft.com/office/drawing/2014/main" val="20002"/>
                    </a:ext>
                  </a:extLst>
                </a:gridCol>
              </a:tblGrid>
              <a:tr h="587138">
                <a:tc>
                  <a:txBody>
                    <a:bodyPr/>
                    <a:lstStyle/>
                    <a:p>
                      <a:pPr algn="ctr" fontAlgn="ctr"/>
                      <a:r>
                        <a:rPr lang="en-US" sz="900" b="1" u="none" strike="noStrike" dirty="0">
                          <a:solidFill>
                            <a:schemeClr val="bg1"/>
                          </a:solidFill>
                          <a:effectLst/>
                        </a:rPr>
                        <a:t>No.</a:t>
                      </a:r>
                      <a:endParaRPr lang="en-US" sz="900" b="1" i="0" u="none" strike="noStrike" dirty="0">
                        <a:solidFill>
                          <a:schemeClr val="bg1"/>
                        </a:solidFill>
                        <a:effectLst/>
                        <a:latin typeface="AR P丸ゴシック体M" panose="020F0600000000000000"/>
                        <a:ea typeface="游ゴシック" panose="020B0400000000000000" pitchFamily="50" charset="-128"/>
                      </a:endParaRPr>
                    </a:p>
                  </a:txBody>
                  <a:tcPr marL="0" marR="0" marT="0" marB="0" anchor="ctr">
                    <a:lnL w="6350" cap="flat" cmpd="sng" algn="ctr">
                      <a:solidFill>
                        <a:schemeClr val="tx1"/>
                      </a:solidFill>
                      <a:prstDash val="solid"/>
                      <a:round/>
                      <a:headEnd type="none" w="med" len="med"/>
                      <a:tailEnd type="none" w="med" len="med"/>
                    </a:lnL>
                    <a:lnR w="12700" cmpd="sng">
                      <a:solidFill>
                        <a:sysClr val="window" lastClr="FFFFFF"/>
                      </a:solidFill>
                    </a:lnR>
                    <a:lnT w="6350" cap="flat" cmpd="sng" algn="ctr">
                      <a:solidFill>
                        <a:schemeClr val="tx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ctr" fontAlgn="ctr"/>
                      <a:r>
                        <a:rPr lang="ja-JP" altLang="en-US" sz="1050" b="1" u="none" strike="noStrike" dirty="0">
                          <a:solidFill>
                            <a:schemeClr val="bg1"/>
                          </a:solidFill>
                          <a:effectLst/>
                          <a:latin typeface="游ゴシック 本文"/>
                        </a:rPr>
                        <a:t>整備対象名</a:t>
                      </a:r>
                      <a:br>
                        <a:rPr lang="ja-JP" altLang="en-US" sz="1050" b="1" u="none" strike="noStrike" dirty="0">
                          <a:solidFill>
                            <a:schemeClr val="bg1"/>
                          </a:solidFill>
                          <a:effectLst/>
                          <a:latin typeface="游ゴシック 本文"/>
                        </a:rPr>
                      </a:br>
                      <a:r>
                        <a:rPr lang="ja-JP" altLang="en-US" sz="700" b="1" u="none" strike="noStrike" dirty="0">
                          <a:solidFill>
                            <a:schemeClr val="bg1"/>
                          </a:solidFill>
                          <a:effectLst/>
                          <a:latin typeface="游ゴシック 本文"/>
                        </a:rPr>
                        <a:t>（例 ： ～神社、</a:t>
                      </a:r>
                      <a:endParaRPr lang="en-US" altLang="ja-JP" sz="700" b="1" u="none" strike="noStrike" dirty="0">
                        <a:solidFill>
                          <a:schemeClr val="bg1"/>
                        </a:solidFill>
                        <a:effectLst/>
                        <a:latin typeface="游ゴシック 本文"/>
                      </a:endParaRPr>
                    </a:p>
                    <a:p>
                      <a:pPr algn="ctr" fontAlgn="ctr"/>
                      <a:r>
                        <a:rPr lang="ja-JP" altLang="en-US" sz="700" b="1" u="none" strike="noStrike" dirty="0">
                          <a:solidFill>
                            <a:schemeClr val="bg1"/>
                          </a:solidFill>
                          <a:effectLst/>
                          <a:latin typeface="游ゴシック 本文"/>
                        </a:rPr>
                        <a:t>～公園など）</a:t>
                      </a:r>
                      <a:endParaRPr lang="ja-JP" altLang="en-US" sz="1050" b="1" i="0" u="none" strike="noStrike" dirty="0">
                        <a:solidFill>
                          <a:schemeClr val="bg1"/>
                        </a:solidFill>
                        <a:effectLst/>
                        <a:latin typeface="游ゴシック 本文"/>
                        <a:ea typeface="游ゴシック" panose="020B0400000000000000" pitchFamily="50" charset="-128"/>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chemeClr val="tx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ctr" fontAlgn="ctr"/>
                      <a:r>
                        <a:rPr lang="ja-JP" altLang="en-US" sz="1050" b="1" u="none" strike="noStrike" dirty="0">
                          <a:solidFill>
                            <a:schemeClr val="bg1"/>
                          </a:solidFill>
                          <a:effectLst/>
                          <a:latin typeface="游ゴシック 本文"/>
                        </a:rPr>
                        <a:t>写真</a:t>
                      </a:r>
                      <a:endParaRPr lang="ja-JP" altLang="en-US" sz="1050" b="1" i="0" u="none" strike="noStrike" dirty="0">
                        <a:solidFill>
                          <a:schemeClr val="bg1"/>
                        </a:solidFill>
                        <a:effectLst/>
                        <a:latin typeface="游ゴシック 本文"/>
                        <a:ea typeface="游ゴシック" panose="020B0400000000000000" pitchFamily="50" charset="-128"/>
                      </a:endParaRPr>
                    </a:p>
                  </a:txBody>
                  <a:tcPr marL="0" marR="0" marT="0" marB="0" anchor="ctr">
                    <a:lnL w="12700" cmpd="sng">
                      <a:solidFill>
                        <a:sysClr val="window" lastClr="FFFFFF"/>
                      </a:solidFill>
                    </a:lnL>
                    <a:lnR w="12700" cmpd="sng">
                      <a:solidFill>
                        <a:sysClr val="window" lastClr="FFFFFF"/>
                      </a:solidFill>
                    </a:lnR>
                    <a:lnT w="6350" cap="flat" cmpd="sng" algn="ctr">
                      <a:solidFill>
                        <a:schemeClr val="tx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p>
                      <a:pPr algn="ctr" fontAlgn="ctr"/>
                      <a:r>
                        <a:rPr lang="ja-JP" altLang="en-US" sz="1050" b="1" u="none" strike="noStrike" dirty="0">
                          <a:solidFill>
                            <a:schemeClr val="bg1"/>
                          </a:solidFill>
                          <a:effectLst/>
                          <a:latin typeface="游ゴシック 本文"/>
                        </a:rPr>
                        <a:t>整備対象概要</a:t>
                      </a:r>
                      <a:endParaRPr lang="zh-TW" altLang="en-US" sz="1050" b="1" i="0" u="none" strike="noStrike" dirty="0">
                        <a:solidFill>
                          <a:schemeClr val="bg1"/>
                        </a:solidFill>
                        <a:effectLst/>
                        <a:latin typeface="游ゴシック 本文"/>
                        <a:ea typeface="游ゴシック" panose="020B0400000000000000" pitchFamily="50" charset="-128"/>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ctr" fontAlgn="ctr"/>
                      <a:r>
                        <a:rPr lang="ja-JP" altLang="en-US" sz="1050" b="1" u="none" strike="noStrike" dirty="0">
                          <a:solidFill>
                            <a:schemeClr val="bg1"/>
                          </a:solidFill>
                          <a:effectLst/>
                          <a:latin typeface="游ゴシック 本文"/>
                        </a:rPr>
                        <a:t>情報発信媒体の</a:t>
                      </a:r>
                      <a:endParaRPr lang="en-US" altLang="ja-JP" sz="1050" b="1" u="none" strike="noStrike" dirty="0">
                        <a:solidFill>
                          <a:schemeClr val="bg1"/>
                        </a:solidFill>
                        <a:effectLst/>
                        <a:latin typeface="游ゴシック 本文"/>
                      </a:endParaRPr>
                    </a:p>
                    <a:p>
                      <a:pPr algn="ctr" fontAlgn="ctr"/>
                      <a:r>
                        <a:rPr lang="ja-JP" altLang="en-US" sz="1050" b="1" u="none" strike="noStrike" dirty="0">
                          <a:solidFill>
                            <a:schemeClr val="bg1"/>
                          </a:solidFill>
                          <a:effectLst/>
                          <a:latin typeface="游ゴシック 本文"/>
                        </a:rPr>
                        <a:t>整備（掲載）主体</a:t>
                      </a:r>
                      <a:br>
                        <a:rPr lang="ja-JP" altLang="en-US" sz="1050" b="1" u="none" strike="noStrike" dirty="0">
                          <a:solidFill>
                            <a:schemeClr val="bg1"/>
                          </a:solidFill>
                          <a:effectLst/>
                          <a:latin typeface="游ゴシック 本文"/>
                        </a:rPr>
                      </a:br>
                      <a:r>
                        <a:rPr lang="ja-JP" altLang="en-US" sz="800" b="1" u="none" strike="noStrike" dirty="0">
                          <a:solidFill>
                            <a:schemeClr val="bg1"/>
                          </a:solidFill>
                          <a:effectLst/>
                          <a:latin typeface="游ゴシック 本文"/>
                        </a:rPr>
                        <a:t>（例：～市、～神社など）</a:t>
                      </a:r>
                      <a:endParaRPr lang="ja-JP" altLang="en-US" sz="1050" b="1" i="0" u="none" strike="noStrike" dirty="0">
                        <a:solidFill>
                          <a:schemeClr val="bg1"/>
                        </a:solidFill>
                        <a:effectLst/>
                        <a:latin typeface="游ゴシック 本文"/>
                        <a:ea typeface="游ゴシック" panose="020B0400000000000000" pitchFamily="50" charset="-128"/>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ctr" fontAlgn="ctr"/>
                      <a:r>
                        <a:rPr lang="ja-JP" altLang="en-US" sz="1050" b="1" u="none" strike="noStrike" dirty="0">
                          <a:solidFill>
                            <a:schemeClr val="bg1"/>
                          </a:solidFill>
                          <a:effectLst/>
                          <a:latin typeface="游ゴシック 本文"/>
                        </a:rPr>
                        <a:t>情報発信媒体の</a:t>
                      </a:r>
                      <a:endParaRPr lang="en-US" altLang="ja-JP" sz="1050" b="1" u="none" strike="noStrike" dirty="0">
                        <a:solidFill>
                          <a:schemeClr val="bg1"/>
                        </a:solidFill>
                        <a:effectLst/>
                        <a:latin typeface="游ゴシック 本文"/>
                      </a:endParaRPr>
                    </a:p>
                    <a:p>
                      <a:pPr algn="ctr" fontAlgn="ctr"/>
                      <a:r>
                        <a:rPr lang="ja-JP" altLang="en-US" sz="1050" b="1" u="none" strike="noStrike" dirty="0">
                          <a:solidFill>
                            <a:schemeClr val="bg1"/>
                          </a:solidFill>
                          <a:effectLst/>
                          <a:latin typeface="游ゴシック 本文"/>
                        </a:rPr>
                        <a:t>整備（掲載）財源</a:t>
                      </a:r>
                      <a:br>
                        <a:rPr lang="ja-JP" altLang="en-US" sz="1050" b="1" u="none" strike="noStrike" dirty="0">
                          <a:solidFill>
                            <a:schemeClr val="bg1"/>
                          </a:solidFill>
                          <a:effectLst/>
                          <a:latin typeface="游ゴシック 本文"/>
                        </a:rPr>
                      </a:br>
                      <a:r>
                        <a:rPr lang="ja-JP" altLang="en-US" sz="700" b="1" u="none" strike="noStrike" dirty="0">
                          <a:solidFill>
                            <a:schemeClr val="bg1"/>
                          </a:solidFill>
                          <a:effectLst/>
                          <a:latin typeface="游ゴシック 本文"/>
                        </a:rPr>
                        <a:t>（補助事業、</a:t>
                      </a:r>
                      <a:endParaRPr lang="en-US" altLang="ja-JP" sz="700" b="1" u="none" strike="noStrike" dirty="0">
                        <a:solidFill>
                          <a:schemeClr val="bg1"/>
                        </a:solidFill>
                        <a:effectLst/>
                        <a:latin typeface="游ゴシック 本文"/>
                      </a:endParaRPr>
                    </a:p>
                    <a:p>
                      <a:pPr algn="ctr" fontAlgn="ctr"/>
                      <a:r>
                        <a:rPr lang="ja-JP" altLang="en-US" sz="700" b="1" u="none" strike="noStrike" dirty="0">
                          <a:solidFill>
                            <a:schemeClr val="bg1"/>
                          </a:solidFill>
                          <a:effectLst/>
                          <a:latin typeface="游ゴシック 本文"/>
                        </a:rPr>
                        <a:t>自治体の独自予算など）</a:t>
                      </a:r>
                      <a:endParaRPr lang="ja-JP" altLang="en-US" sz="1050" b="1" i="0" u="none" strike="noStrike" dirty="0">
                        <a:solidFill>
                          <a:schemeClr val="bg1"/>
                        </a:solidFill>
                        <a:effectLst/>
                        <a:latin typeface="游ゴシック 本文"/>
                        <a:ea typeface="游ゴシック" panose="020B0400000000000000" pitchFamily="50" charset="-128"/>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ctr" fontAlgn="ctr"/>
                      <a:r>
                        <a:rPr lang="ja-JP" altLang="en-US" sz="1050" b="1" u="none" strike="noStrike" dirty="0">
                          <a:solidFill>
                            <a:schemeClr val="bg1"/>
                          </a:solidFill>
                          <a:effectLst/>
                          <a:latin typeface="游ゴシック 本文"/>
                        </a:rPr>
                        <a:t>情報発信媒体への整備（掲載）</a:t>
                      </a:r>
                      <a:endParaRPr lang="en-US" altLang="ja-JP" sz="1050" b="1" u="none" strike="noStrike" dirty="0">
                        <a:solidFill>
                          <a:schemeClr val="bg1"/>
                        </a:solidFill>
                        <a:effectLst/>
                        <a:latin typeface="游ゴシック 本文"/>
                      </a:endParaRPr>
                    </a:p>
                    <a:p>
                      <a:pPr algn="ctr" fontAlgn="ctr"/>
                      <a:r>
                        <a:rPr lang="ja-JP" altLang="en-US" sz="1050" b="1" u="none" strike="noStrike" dirty="0">
                          <a:solidFill>
                            <a:schemeClr val="bg1"/>
                          </a:solidFill>
                          <a:effectLst/>
                          <a:latin typeface="游ゴシック 本文"/>
                        </a:rPr>
                        <a:t>スケジュール</a:t>
                      </a:r>
                      <a:endParaRPr lang="ja-JP" altLang="en-US" sz="1050" b="1" i="0" u="none" strike="noStrike" dirty="0">
                        <a:solidFill>
                          <a:schemeClr val="bg1"/>
                        </a:solidFill>
                        <a:effectLst/>
                        <a:latin typeface="游ゴシック 本文"/>
                        <a:ea typeface="游ゴシック" panose="020B0400000000000000" pitchFamily="50" charset="-128"/>
                      </a:endParaRPr>
                    </a:p>
                  </a:txBody>
                  <a:tcPr marL="0" marR="0" marT="0" marB="0" anchor="ctr">
                    <a:lnL w="12700" cmpd="sng">
                      <a:solidFill>
                        <a:sysClr val="window" lastClr="FFFFFF"/>
                      </a:solid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647433">
                <a:tc>
                  <a:txBody>
                    <a:bodyPr/>
                    <a:lstStyle/>
                    <a:p>
                      <a:pPr algn="ctr"/>
                      <a:r>
                        <a:rPr kumimoji="1" lang="en-US" altLang="ja-JP" sz="1050" b="1" dirty="0">
                          <a:solidFill>
                            <a:schemeClr val="bg1"/>
                          </a:solidFill>
                          <a:latin typeface="AR P丸ゴシック体M" panose="020F0600000000000000" pitchFamily="50" charset="-128"/>
                          <a:ea typeface="AR P丸ゴシック体M" panose="020F0600000000000000" pitchFamily="50" charset="-128"/>
                        </a:rPr>
                        <a:t>1</a:t>
                      </a:r>
                      <a:endParaRPr kumimoji="1" lang="ja-JP" altLang="en-US" sz="1050" b="1" dirty="0">
                        <a:solidFill>
                          <a:schemeClr val="bg1"/>
                        </a:solidFill>
                        <a:latin typeface="AR P丸ゴシック体M" panose="020F0600000000000000" pitchFamily="50" charset="-128"/>
                        <a:ea typeface="AR P丸ゴシック体M" panose="020F0600000000000000"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l" fontAlgn="ctr"/>
                      <a:r>
                        <a:rPr lang="ja-JP" altLang="en-US" sz="1050" u="none" strike="noStrike">
                          <a:solidFill>
                            <a:srgbClr val="FF0000"/>
                          </a:solidFill>
                          <a:effectLst/>
                          <a:latin typeface="Meiryo UI" panose="020B0604030504040204" pitchFamily="50" charset="-128"/>
                          <a:ea typeface="Meiryo UI" panose="020B0604030504040204" pitchFamily="50" charset="-128"/>
                        </a:rPr>
                        <a:t>○○神社</a:t>
                      </a:r>
                      <a:endParaRPr lang="ja-JP" altLang="en-US" sz="105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sz="1050" dirty="0">
                        <a:solidFill>
                          <a:schemeClr val="tx1"/>
                        </a:solidFill>
                        <a:latin typeface="AR P丸ゴシック体M"/>
                        <a:ea typeface="AR P丸ゴシック体M"/>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l"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○○神社は、古くから「旅の安全」と「新しい縁を結ぶ」ご利益で親しまれてきた神社であり、当市の歴史の理解を深めることができる観光資源である。</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fontAlgn="ctr"/>
                      <a:r>
                        <a:rPr lang="ja-JP" altLang="en-US" sz="900" u="none" strike="noStrike" dirty="0">
                          <a:solidFill>
                            <a:srgbClr val="FF0000"/>
                          </a:solidFill>
                          <a:effectLst/>
                          <a:latin typeface="Meiryo UI" panose="020B0604030504040204" pitchFamily="50" charset="-128"/>
                          <a:ea typeface="Meiryo UI" panose="020B0604030504040204" pitchFamily="50" charset="-128"/>
                        </a:rPr>
                        <a:t>○○寺</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fontAlgn="ctr"/>
                      <a:r>
                        <a:rPr lang="zh-TW" altLang="en-US" sz="800" b="0" i="0" u="none" strike="noStrike" dirty="0">
                          <a:solidFill>
                            <a:srgbClr val="FF0000"/>
                          </a:solidFill>
                          <a:effectLst/>
                          <a:latin typeface="Meiryo UI" panose="020B0604030504040204" pitchFamily="50" charset="-128"/>
                          <a:ea typeface="Meiryo UI" panose="020B0604030504040204" pitchFamily="50" charset="-128"/>
                        </a:rPr>
                        <a:t>令和</a:t>
                      </a:r>
                      <a:r>
                        <a:rPr lang="en-US" altLang="zh-TW" sz="800" b="0" i="0" u="none" strike="noStrike" dirty="0">
                          <a:solidFill>
                            <a:srgbClr val="FF0000"/>
                          </a:solidFill>
                          <a:effectLst/>
                          <a:latin typeface="Meiryo UI" panose="020B0604030504040204" pitchFamily="50" charset="-128"/>
                          <a:ea typeface="Meiryo UI" panose="020B0604030504040204" pitchFamily="50" charset="-128"/>
                        </a:rPr>
                        <a:t>8</a:t>
                      </a:r>
                      <a:r>
                        <a:rPr lang="zh-TW" altLang="en-US" sz="800" b="0" i="0" u="none" strike="noStrike" dirty="0">
                          <a:solidFill>
                            <a:srgbClr val="FF0000"/>
                          </a:solidFill>
                          <a:effectLst/>
                          <a:latin typeface="Meiryo UI" panose="020B0604030504040204" pitchFamily="50" charset="-128"/>
                          <a:ea typeface="Meiryo UI" panose="020B0604030504040204" pitchFamily="50" charset="-128"/>
                        </a:rPr>
                        <a:t>年度</a:t>
                      </a:r>
                      <a:br>
                        <a:rPr lang="zh-TW" altLang="en-US" sz="800" b="0" i="0" u="none" strike="noStrike" dirty="0">
                          <a:solidFill>
                            <a:srgbClr val="FF0000"/>
                          </a:solidFill>
                          <a:effectLst/>
                          <a:latin typeface="Meiryo UI" panose="020B0604030504040204" pitchFamily="50" charset="-128"/>
                          <a:ea typeface="Meiryo UI" panose="020B0604030504040204" pitchFamily="50" charset="-128"/>
                        </a:rPr>
                      </a:br>
                      <a:r>
                        <a:rPr lang="zh-TW" altLang="en-US" sz="800" b="0" i="0" u="none" strike="noStrike" dirty="0">
                          <a:solidFill>
                            <a:srgbClr val="FF0000"/>
                          </a:solidFill>
                          <a:effectLst/>
                          <a:latin typeface="Meiryo UI" panose="020B0604030504040204" pitchFamily="50" charset="-128"/>
                          <a:ea typeface="Meiryo UI" panose="020B0604030504040204" pitchFamily="50" charset="-128"/>
                        </a:rPr>
                        <a:t>○○庁○○事業</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l" fontAlgn="ct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境内に新たに設置する看板に記載予定。看板には日・英の解説文を表記。今回作成する英語解説文から中国語・韓国語への翻訳を行い、</a:t>
                      </a: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QR</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コードでリンクを作成する。</a:t>
                      </a:r>
                      <a:br>
                        <a:rPr lang="ja-JP" altLang="en-US" sz="700" b="0" i="0" u="none" strike="noStrike" dirty="0">
                          <a:solidFill>
                            <a:srgbClr val="FF0000"/>
                          </a:solidFill>
                          <a:effectLst/>
                          <a:latin typeface="Meiryo UI" panose="020B0604030504040204" pitchFamily="50" charset="-128"/>
                          <a:ea typeface="Meiryo UI" panose="020B0604030504040204" pitchFamily="50" charset="-128"/>
                        </a:rPr>
                      </a:b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看板：令和９年３月に整備完了予定。</a:t>
                      </a:r>
                      <a:br>
                        <a:rPr lang="ja-JP" altLang="en-US" sz="700" b="0" i="0" u="none" strike="noStrike" dirty="0">
                          <a:solidFill>
                            <a:srgbClr val="FF0000"/>
                          </a:solidFill>
                          <a:effectLst/>
                          <a:latin typeface="Meiryo UI" panose="020B0604030504040204" pitchFamily="50" charset="-128"/>
                          <a:ea typeface="Meiryo UI" panose="020B0604030504040204" pitchFamily="50" charset="-128"/>
                        </a:rPr>
                      </a:b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QR</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コード：令和</a:t>
                      </a: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年</a:t>
                      </a: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3</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月に整備完了予定。</a:t>
                      </a:r>
                    </a:p>
                  </a:txBody>
                  <a:tcPr marL="7620" marR="7620" marT="7620" marB="0" anchor="ctr">
                    <a:lnL w="12700" cmpd="sng">
                      <a:solidFill>
                        <a:sysClr val="window" lastClr="FFFFFF"/>
                      </a:solidFill>
                    </a:lnL>
                    <a:lnR w="6350" cap="flat" cmpd="sng" algn="ctr">
                      <a:solidFill>
                        <a:schemeClr val="tx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626475">
                <a:tc>
                  <a:txBody>
                    <a:bodyPr/>
                    <a:lstStyle/>
                    <a:p>
                      <a:pPr algn="ctr"/>
                      <a:r>
                        <a:rPr kumimoji="1" lang="en-US" altLang="ja-JP" sz="1050" b="1" dirty="0">
                          <a:solidFill>
                            <a:schemeClr val="bg1"/>
                          </a:solidFill>
                          <a:latin typeface="AR P丸ゴシック体M" panose="020F0600000000000000" pitchFamily="50" charset="-128"/>
                          <a:ea typeface="AR P丸ゴシック体M" panose="020F0600000000000000" pitchFamily="50" charset="-128"/>
                        </a:rPr>
                        <a:t>2</a:t>
                      </a:r>
                      <a:endParaRPr kumimoji="1" lang="ja-JP" altLang="en-US" sz="1050" b="1" dirty="0">
                        <a:solidFill>
                          <a:schemeClr val="bg1"/>
                        </a:solidFill>
                        <a:latin typeface="AR P丸ゴシック体M" panose="020F0600000000000000" pitchFamily="50" charset="-128"/>
                        <a:ea typeface="AR P丸ゴシック体M" panose="020F0600000000000000"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l" fontAlgn="ctr"/>
                      <a:r>
                        <a:rPr lang="ja-JP" altLang="en-US" sz="1100" b="0" i="0" u="none" strike="noStrike" dirty="0">
                          <a:solidFill>
                            <a:srgbClr val="FF0000"/>
                          </a:solidFill>
                          <a:effectLst/>
                          <a:latin typeface="Meiryo UI" panose="020B0604030504040204" pitchFamily="50" charset="-128"/>
                          <a:ea typeface="Meiryo UI" panose="020B0604030504040204" pitchFamily="50" charset="-128"/>
                        </a:rPr>
                        <a:t>□□海岸</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sz="1050" dirty="0">
                        <a:solidFill>
                          <a:schemeClr val="tx1"/>
                        </a:solidFill>
                        <a:latin typeface="AR P丸ゴシック体M"/>
                        <a:ea typeface="AR P丸ゴシック体M"/>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l"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潮風を感じながら散策したり、干潮時には潮だまりで小さな生き物を観察したりと、自然を近くに感じられるスポット。旅館街に近く、地域全体の消費拡大にもつながるため、多言語整備を行いたい。</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fontAlgn="ctr"/>
                      <a:r>
                        <a:rPr lang="en-US" altLang="ja-JP" sz="900" u="none" strike="noStrike" dirty="0">
                          <a:solidFill>
                            <a:srgbClr val="FF0000"/>
                          </a:solidFill>
                          <a:effectLst/>
                          <a:latin typeface="Meiryo UI" panose="020B0604030504040204" pitchFamily="50" charset="-128"/>
                          <a:ea typeface="Meiryo UI" panose="020B0604030504040204" pitchFamily="50" charset="-128"/>
                        </a:rPr>
                        <a:t>A</a:t>
                      </a:r>
                      <a:r>
                        <a:rPr lang="ja-JP" altLang="en-US" sz="900" u="none" strike="noStrike" dirty="0">
                          <a:solidFill>
                            <a:srgbClr val="FF0000"/>
                          </a:solidFill>
                          <a:effectLst/>
                          <a:latin typeface="Meiryo UI" panose="020B0604030504040204" pitchFamily="50" charset="-128"/>
                          <a:ea typeface="Meiryo UI" panose="020B0604030504040204" pitchFamily="50" charset="-128"/>
                        </a:rPr>
                        <a:t>市</a:t>
                      </a:r>
                      <a:r>
                        <a:rPr lang="en-US" altLang="ja-JP" sz="900" u="none" strike="noStrike" dirty="0">
                          <a:solidFill>
                            <a:srgbClr val="FF0000"/>
                          </a:solidFill>
                          <a:effectLst/>
                          <a:latin typeface="Meiryo UI" panose="020B0604030504040204" pitchFamily="50" charset="-128"/>
                          <a:ea typeface="Meiryo UI" panose="020B0604030504040204" pitchFamily="50" charset="-128"/>
                        </a:rPr>
                        <a:t>B</a:t>
                      </a:r>
                      <a:r>
                        <a:rPr lang="ja-JP" altLang="en-US" sz="900" u="none" strike="noStrike" dirty="0">
                          <a:solidFill>
                            <a:srgbClr val="FF0000"/>
                          </a:solidFill>
                          <a:effectLst/>
                          <a:latin typeface="Meiryo UI" panose="020B0604030504040204" pitchFamily="50" charset="-128"/>
                          <a:ea typeface="Meiryo UI" panose="020B0604030504040204" pitchFamily="50" charset="-128"/>
                        </a:rPr>
                        <a:t>町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令和〇年度</a:t>
                      </a:r>
                      <a:r>
                        <a:rPr lang="en-US" sz="800" b="0" i="0" u="none" strike="noStrike" dirty="0">
                          <a:solidFill>
                            <a:srgbClr val="FF0000"/>
                          </a:solidFill>
                          <a:effectLst/>
                          <a:latin typeface="Meiryo UI" panose="020B0604030504040204" pitchFamily="50" charset="-128"/>
                          <a:ea typeface="Meiryo UI" panose="020B0604030504040204" pitchFamily="50" charset="-128"/>
                        </a:rPr>
                        <a:t>A</a:t>
                      </a: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市</a:t>
                      </a:r>
                      <a:endParaRPr lang="en-US" altLang="ja-JP" sz="800" b="0" i="0" u="none" strike="noStrike" dirty="0">
                        <a:solidFill>
                          <a:srgbClr val="FF0000"/>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観光予算</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l" fontAlgn="ct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市内の主要観光地周遊のため新たに設置する看板に記載予定。看板には日・英の解説文を表記。今回作成する英語解説文から中国語・韓国語への翻訳を行い、</a:t>
                      </a: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QR</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コードでリンクを作成する。</a:t>
                      </a:r>
                      <a:br>
                        <a:rPr lang="ja-JP" altLang="en-US" sz="700" b="0" i="0" u="none" strike="noStrike" dirty="0">
                          <a:solidFill>
                            <a:srgbClr val="FF0000"/>
                          </a:solidFill>
                          <a:effectLst/>
                          <a:latin typeface="Meiryo UI" panose="020B0604030504040204" pitchFamily="50" charset="-128"/>
                          <a:ea typeface="Meiryo UI" panose="020B0604030504040204" pitchFamily="50" charset="-128"/>
                        </a:rPr>
                      </a:b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看板：令和９年３月に整備完了予定。</a:t>
                      </a:r>
                      <a:br>
                        <a:rPr lang="ja-JP" altLang="en-US" sz="700" b="0" i="0" u="none" strike="noStrike" dirty="0">
                          <a:solidFill>
                            <a:srgbClr val="FF0000"/>
                          </a:solidFill>
                          <a:effectLst/>
                          <a:latin typeface="Meiryo UI" panose="020B0604030504040204" pitchFamily="50" charset="-128"/>
                          <a:ea typeface="Meiryo UI" panose="020B0604030504040204" pitchFamily="50" charset="-128"/>
                        </a:rPr>
                      </a:b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QR</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コード：令和</a:t>
                      </a: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年</a:t>
                      </a: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3</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月に整備完了予定。</a:t>
                      </a:r>
                    </a:p>
                  </a:txBody>
                  <a:tcPr marL="7620" marR="7620" marT="7620" marB="0" anchor="ctr">
                    <a:lnL w="12700" cmpd="sng">
                      <a:solidFill>
                        <a:sysClr val="window" lastClr="FFFFFF"/>
                      </a:solidFill>
                    </a:lnL>
                    <a:lnR w="635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626475">
                <a:tc>
                  <a:txBody>
                    <a:bodyPr/>
                    <a:lstStyle/>
                    <a:p>
                      <a:pPr algn="ctr"/>
                      <a:r>
                        <a:rPr kumimoji="1" lang="en-US" altLang="ja-JP" sz="1050" b="1" dirty="0">
                          <a:solidFill>
                            <a:schemeClr val="bg1"/>
                          </a:solidFill>
                          <a:latin typeface="AR P丸ゴシック体M" panose="020F0600000000000000" pitchFamily="50" charset="-128"/>
                          <a:ea typeface="AR P丸ゴシック体M" panose="020F0600000000000000" pitchFamily="50" charset="-128"/>
                        </a:rPr>
                        <a:t>3</a:t>
                      </a:r>
                      <a:endParaRPr kumimoji="1" lang="ja-JP" altLang="en-US" sz="1050" b="1" dirty="0">
                        <a:solidFill>
                          <a:schemeClr val="bg1"/>
                        </a:solidFill>
                        <a:latin typeface="AR P丸ゴシック体M" panose="020F0600000000000000" pitchFamily="50" charset="-128"/>
                        <a:ea typeface="AR P丸ゴシック体M" panose="020F0600000000000000"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l" fontAlgn="ctr"/>
                      <a:r>
                        <a:rPr lang="ja-JP" altLang="en-US" sz="1100" b="0" i="0" u="none" strike="noStrike" dirty="0">
                          <a:solidFill>
                            <a:srgbClr val="FF0000"/>
                          </a:solidFill>
                          <a:effectLst/>
                          <a:latin typeface="Meiryo UI" panose="020B0604030504040204" pitchFamily="50" charset="-128"/>
                          <a:ea typeface="Meiryo UI" panose="020B0604030504040204" pitchFamily="50" charset="-128"/>
                        </a:rPr>
                        <a:t>△△寿司</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sz="1050" dirty="0">
                        <a:solidFill>
                          <a:schemeClr val="tx1"/>
                        </a:solidFill>
                        <a:latin typeface="AR P丸ゴシック体M"/>
                        <a:ea typeface="AR P丸ゴシック体M"/>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l"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当市に伝わる郷土料理。旬の山菜や近くの海で獲れる魚、地元の米を使うことが特徴。地域で獲れる食材を知ることができる料理として、多言語解説を整備したい。</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fontAlgn="ctr"/>
                      <a:r>
                        <a:rPr lang="en-US" altLang="ja-JP" sz="900" u="none" strike="noStrike" dirty="0">
                          <a:solidFill>
                            <a:srgbClr val="FF0000"/>
                          </a:solidFill>
                          <a:effectLst/>
                          <a:latin typeface="Meiryo UI" panose="020B0604030504040204" pitchFamily="50" charset="-128"/>
                          <a:ea typeface="Meiryo UI" panose="020B0604030504040204" pitchFamily="50" charset="-128"/>
                        </a:rPr>
                        <a:t>A</a:t>
                      </a:r>
                      <a:r>
                        <a:rPr lang="ja-JP" altLang="en-US" sz="900" u="none" strike="noStrike" dirty="0">
                          <a:solidFill>
                            <a:srgbClr val="FF0000"/>
                          </a:solidFill>
                          <a:effectLst/>
                          <a:latin typeface="Meiryo UI" panose="020B0604030504040204" pitchFamily="50" charset="-128"/>
                          <a:ea typeface="Meiryo UI" panose="020B0604030504040204" pitchFamily="50" charset="-128"/>
                        </a:rPr>
                        <a:t>市</a:t>
                      </a:r>
                      <a:r>
                        <a:rPr lang="en-US" altLang="ja-JP" sz="900" u="none" strike="noStrike" dirty="0">
                          <a:solidFill>
                            <a:srgbClr val="FF0000"/>
                          </a:solidFill>
                          <a:effectLst/>
                          <a:latin typeface="Meiryo UI" panose="020B0604030504040204" pitchFamily="50" charset="-128"/>
                          <a:ea typeface="Meiryo UI" panose="020B0604030504040204" pitchFamily="50" charset="-128"/>
                        </a:rPr>
                        <a:t>Z</a:t>
                      </a:r>
                      <a:r>
                        <a:rPr lang="ja-JP" altLang="en-US" sz="900" u="none" strike="noStrike" dirty="0">
                          <a:solidFill>
                            <a:srgbClr val="FF0000"/>
                          </a:solidFill>
                          <a:effectLst/>
                          <a:latin typeface="Meiryo UI" panose="020B0604030504040204" pitchFamily="50" charset="-128"/>
                          <a:ea typeface="Meiryo UI" panose="020B0604030504040204" pitchFamily="50" charset="-128"/>
                        </a:rPr>
                        <a:t>町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令和〇年度</a:t>
                      </a:r>
                      <a:r>
                        <a:rPr lang="en-US" sz="800" b="0" i="0" u="none" strike="noStrike" dirty="0">
                          <a:solidFill>
                            <a:srgbClr val="FF0000"/>
                          </a:solidFill>
                          <a:effectLst/>
                          <a:latin typeface="Meiryo UI" panose="020B0604030504040204" pitchFamily="50" charset="-128"/>
                          <a:ea typeface="Meiryo UI" panose="020B0604030504040204" pitchFamily="50" charset="-128"/>
                        </a:rPr>
                        <a:t>A</a:t>
                      </a: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市</a:t>
                      </a:r>
                      <a:endParaRPr lang="en-US" altLang="ja-JP" sz="800" b="0" i="0" u="none" strike="noStrike" dirty="0">
                        <a:solidFill>
                          <a:srgbClr val="FF0000"/>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観光予算</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l" fontAlgn="ct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市内の主要観光地周遊のため新たに設置する看板に記載予定。看板には日・英の解説文を表記。今回作成する英語解説文から中国語・韓国語への翻訳を行い、</a:t>
                      </a: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QR</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コードでリンクを作成する。</a:t>
                      </a:r>
                      <a:br>
                        <a:rPr lang="ja-JP" altLang="en-US" sz="700" b="0" i="0" u="none" strike="noStrike" dirty="0">
                          <a:solidFill>
                            <a:srgbClr val="FF0000"/>
                          </a:solidFill>
                          <a:effectLst/>
                          <a:latin typeface="Meiryo UI" panose="020B0604030504040204" pitchFamily="50" charset="-128"/>
                          <a:ea typeface="Meiryo UI" panose="020B0604030504040204" pitchFamily="50" charset="-128"/>
                        </a:rPr>
                      </a:b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看板：令和９年３月に整備完了予定。</a:t>
                      </a:r>
                      <a:br>
                        <a:rPr lang="ja-JP" altLang="en-US" sz="700" b="0" i="0" u="none" strike="noStrike" dirty="0">
                          <a:solidFill>
                            <a:srgbClr val="FF0000"/>
                          </a:solidFill>
                          <a:effectLst/>
                          <a:latin typeface="Meiryo UI" panose="020B0604030504040204" pitchFamily="50" charset="-128"/>
                          <a:ea typeface="Meiryo UI" panose="020B0604030504040204" pitchFamily="50" charset="-128"/>
                        </a:rPr>
                      </a:b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QR</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コード：令和</a:t>
                      </a: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年</a:t>
                      </a: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3</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月に整備完了予定。</a:t>
                      </a:r>
                    </a:p>
                  </a:txBody>
                  <a:tcPr marL="7620" marR="7620" marT="7620" marB="0" anchor="ctr">
                    <a:lnL w="12700" cap="flat" cmpd="sng" algn="ctr">
                      <a:solidFill>
                        <a:sysClr val="window" lastClr="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767814406"/>
                  </a:ext>
                </a:extLst>
              </a:tr>
              <a:tr h="782333">
                <a:tc>
                  <a:txBody>
                    <a:bodyPr/>
                    <a:lstStyle/>
                    <a:p>
                      <a:pPr algn="ctr"/>
                      <a:r>
                        <a:rPr kumimoji="1" lang="en-US" altLang="ja-JP" sz="1050" b="1" dirty="0">
                          <a:solidFill>
                            <a:schemeClr val="bg1"/>
                          </a:solidFill>
                          <a:latin typeface="AR P丸ゴシック体M" panose="020F0600000000000000" pitchFamily="50" charset="-128"/>
                          <a:ea typeface="AR P丸ゴシック体M" panose="020F0600000000000000" pitchFamily="50" charset="-128"/>
                        </a:rPr>
                        <a:t>4</a:t>
                      </a:r>
                      <a:endParaRPr kumimoji="1" lang="ja-JP" altLang="en-US" sz="1050" b="1" dirty="0">
                        <a:solidFill>
                          <a:schemeClr val="bg1"/>
                        </a:solidFill>
                        <a:latin typeface="AR P丸ゴシック体M" panose="020F0600000000000000" pitchFamily="50" charset="-128"/>
                        <a:ea typeface="AR P丸ゴシック体M" panose="020F0600000000000000"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l" fontAlgn="ctr"/>
                      <a:r>
                        <a:rPr lang="ja-JP" altLang="en-US" sz="1100" b="0" i="0" u="none" strike="noStrike" dirty="0">
                          <a:solidFill>
                            <a:srgbClr val="FF0000"/>
                          </a:solidFill>
                          <a:effectLst/>
                          <a:latin typeface="Meiryo UI" panose="020B0604030504040204" pitchFamily="50" charset="-128"/>
                          <a:ea typeface="Meiryo UI" panose="020B0604030504040204" pitchFamily="50" charset="-128"/>
                        </a:rPr>
                        <a:t>◎◎温泉</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sz="1050">
                        <a:solidFill>
                          <a:schemeClr val="tx1"/>
                        </a:solidFill>
                        <a:latin typeface="AR P丸ゴシック体M"/>
                        <a:ea typeface="AR P丸ゴシック体M"/>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l"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山あいにたたずむ秘湯の温泉地だが、周辺には地場野菜や山菜料理を楽しめる飲食店があるため、併せて紹介することで、地域の周遊を促したい。</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fontAlgn="ctr"/>
                      <a:r>
                        <a:rPr lang="en-US" altLang="ja-JP" sz="900" u="none" strike="noStrike" dirty="0">
                          <a:solidFill>
                            <a:srgbClr val="FF0000"/>
                          </a:solidFill>
                          <a:effectLst/>
                          <a:latin typeface="Meiryo UI" panose="020B0604030504040204" pitchFamily="50" charset="-128"/>
                          <a:ea typeface="Meiryo UI" panose="020B0604030504040204" pitchFamily="50" charset="-128"/>
                        </a:rPr>
                        <a:t>A</a:t>
                      </a:r>
                      <a:r>
                        <a:rPr lang="ja-JP" altLang="en-US" sz="900" u="none" strike="noStrike" dirty="0">
                          <a:solidFill>
                            <a:srgbClr val="FF0000"/>
                          </a:solidFill>
                          <a:effectLst/>
                          <a:latin typeface="Meiryo UI" panose="020B0604030504040204" pitchFamily="50" charset="-128"/>
                          <a:ea typeface="Meiryo UI" panose="020B0604030504040204" pitchFamily="50" charset="-128"/>
                        </a:rPr>
                        <a:t>市</a:t>
                      </a:r>
                      <a:r>
                        <a:rPr lang="en-US" altLang="ja-JP" sz="900" u="none" strike="noStrike" dirty="0">
                          <a:solidFill>
                            <a:srgbClr val="FF0000"/>
                          </a:solidFill>
                          <a:effectLst/>
                          <a:latin typeface="Meiryo UI" panose="020B0604030504040204" pitchFamily="50" charset="-128"/>
                          <a:ea typeface="Meiryo UI" panose="020B0604030504040204" pitchFamily="50" charset="-128"/>
                        </a:rPr>
                        <a:t>X</a:t>
                      </a:r>
                      <a:r>
                        <a:rPr lang="ja-JP" altLang="en-US" sz="900" u="none" strike="noStrike" dirty="0">
                          <a:solidFill>
                            <a:srgbClr val="FF0000"/>
                          </a:solidFill>
                          <a:effectLst/>
                          <a:latin typeface="Meiryo UI" panose="020B0604030504040204" pitchFamily="50" charset="-128"/>
                          <a:ea typeface="Meiryo UI" panose="020B0604030504040204" pitchFamily="50" charset="-128"/>
                        </a:rPr>
                        <a:t>町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fontAlgn="ctr"/>
                      <a:r>
                        <a:rPr lang="zh-TW" altLang="en-US" sz="800" b="0" i="0" u="none" strike="noStrike">
                          <a:solidFill>
                            <a:srgbClr val="FF0000"/>
                          </a:solidFill>
                          <a:effectLst/>
                          <a:latin typeface="Meiryo UI" panose="020B0604030504040204" pitchFamily="50" charset="-128"/>
                          <a:ea typeface="Meiryo UI" panose="020B0604030504040204" pitchFamily="50" charset="-128"/>
                        </a:rPr>
                        <a:t>令和</a:t>
                      </a:r>
                      <a:r>
                        <a:rPr lang="en-US" altLang="zh-TW" sz="800" b="0" i="0" u="none" strike="noStrike">
                          <a:solidFill>
                            <a:srgbClr val="FF0000"/>
                          </a:solidFill>
                          <a:effectLst/>
                          <a:latin typeface="Meiryo UI" panose="020B0604030504040204" pitchFamily="50" charset="-128"/>
                          <a:ea typeface="Meiryo UI" panose="020B0604030504040204" pitchFamily="50" charset="-128"/>
                        </a:rPr>
                        <a:t>8</a:t>
                      </a:r>
                      <a:r>
                        <a:rPr lang="zh-TW" altLang="en-US" sz="800" b="0" i="0" u="none" strike="noStrike">
                          <a:solidFill>
                            <a:srgbClr val="FF0000"/>
                          </a:solidFill>
                          <a:effectLst/>
                          <a:latin typeface="Meiryo UI" panose="020B0604030504040204" pitchFamily="50" charset="-128"/>
                          <a:ea typeface="Meiryo UI" panose="020B0604030504040204" pitchFamily="50" charset="-128"/>
                        </a:rPr>
                        <a:t>年度</a:t>
                      </a:r>
                      <a:br>
                        <a:rPr lang="zh-TW" altLang="en-US" sz="800" b="0" i="0" u="none" strike="noStrike">
                          <a:solidFill>
                            <a:srgbClr val="FF0000"/>
                          </a:solidFill>
                          <a:effectLst/>
                          <a:latin typeface="Meiryo UI" panose="020B0604030504040204" pitchFamily="50" charset="-128"/>
                          <a:ea typeface="Meiryo UI" panose="020B0604030504040204" pitchFamily="50" charset="-128"/>
                        </a:rPr>
                      </a:br>
                      <a:r>
                        <a:rPr lang="zh-TW" altLang="en-US" sz="800" b="0" i="0" u="none" strike="noStrike">
                          <a:solidFill>
                            <a:srgbClr val="FF0000"/>
                          </a:solidFill>
                          <a:effectLst/>
                          <a:latin typeface="Meiryo UI" panose="020B0604030504040204" pitchFamily="50" charset="-128"/>
                          <a:ea typeface="Meiryo UI" panose="020B0604030504040204" pitchFamily="50" charset="-128"/>
                        </a:rPr>
                        <a:t>○○庁○○事業</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l" fontAlgn="ct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施設内に新たに設置する看板に記載予定。看板には日・英の解説文を表記。今回作成する英語解説文から中国語・韓国語への翻訳を行い、</a:t>
                      </a: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QR</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コードでリンクを作成する。</a:t>
                      </a:r>
                      <a:br>
                        <a:rPr lang="ja-JP" altLang="en-US" sz="700" b="0" i="0" u="none" strike="noStrike" dirty="0">
                          <a:solidFill>
                            <a:srgbClr val="FF0000"/>
                          </a:solidFill>
                          <a:effectLst/>
                          <a:latin typeface="Meiryo UI" panose="020B0604030504040204" pitchFamily="50" charset="-128"/>
                          <a:ea typeface="Meiryo UI" panose="020B0604030504040204" pitchFamily="50" charset="-128"/>
                        </a:rPr>
                      </a:b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看板：令和９年３月に整備完了予定。</a:t>
                      </a:r>
                      <a:br>
                        <a:rPr lang="ja-JP" altLang="en-US" sz="700" b="0" i="0" u="none" strike="noStrike" dirty="0">
                          <a:solidFill>
                            <a:srgbClr val="FF0000"/>
                          </a:solidFill>
                          <a:effectLst/>
                          <a:latin typeface="Meiryo UI" panose="020B0604030504040204" pitchFamily="50" charset="-128"/>
                          <a:ea typeface="Meiryo UI" panose="020B0604030504040204" pitchFamily="50" charset="-128"/>
                        </a:rPr>
                      </a:b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QR</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コード：令和</a:t>
                      </a: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年</a:t>
                      </a: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3</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月に整備完了予定。</a:t>
                      </a:r>
                    </a:p>
                  </a:txBody>
                  <a:tcPr marL="7620" marR="7620" marT="7620" marB="0" anchor="ctr">
                    <a:lnL w="12700" cmpd="sng">
                      <a:solidFill>
                        <a:sysClr val="window" lastClr="FFFFFF"/>
                      </a:solidFill>
                    </a:lnL>
                    <a:lnR w="635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696363">
                <a:tc>
                  <a:txBody>
                    <a:bodyPr/>
                    <a:lstStyle/>
                    <a:p>
                      <a:pPr algn="ctr"/>
                      <a:r>
                        <a:rPr kumimoji="1" lang="en-US" altLang="ja-JP" sz="1050" b="1" dirty="0">
                          <a:solidFill>
                            <a:schemeClr val="bg1"/>
                          </a:solidFill>
                          <a:latin typeface="AR P丸ゴシック体M" panose="020F0600000000000000" pitchFamily="50" charset="-128"/>
                          <a:ea typeface="AR P丸ゴシック体M" panose="020F0600000000000000" pitchFamily="50" charset="-128"/>
                        </a:rPr>
                        <a:t>5</a:t>
                      </a:r>
                    </a:p>
                  </a:txBody>
                  <a:tcPr anchor="ctr">
                    <a:lnL w="635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l" fontAlgn="ctr"/>
                      <a:r>
                        <a:rPr lang="ja-JP" altLang="en-US" sz="1100" b="0" i="0" u="none" strike="noStrike" dirty="0">
                          <a:solidFill>
                            <a:srgbClr val="FF0000"/>
                          </a:solidFill>
                          <a:effectLst/>
                          <a:latin typeface="Meiryo UI" panose="020B0604030504040204" pitchFamily="50" charset="-128"/>
                          <a:ea typeface="Meiryo UI" panose="020B0604030504040204" pitchFamily="50" charset="-128"/>
                        </a:rPr>
                        <a:t>●●祭</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latin typeface="AR P丸ゴシック体M" panose="020F0600000000000000" pitchFamily="50" charset="-128"/>
                        <a:ea typeface="AR P丸ゴシック体M" panose="020F0600000000000000"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l"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初夏の夜に行われる祭り。郷土料理や盆踊りなど当市の歴史や伝統を感じられる行事だが、まだ認知度が低いため訪日外国人にも広く知ってほしいと考え、多言語解説を整備したい。</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fontAlgn="ctr"/>
                      <a:r>
                        <a:rPr lang="en-US" altLang="ja-JP" sz="900" u="none" strike="noStrike" dirty="0">
                          <a:solidFill>
                            <a:srgbClr val="FF0000"/>
                          </a:solidFill>
                          <a:effectLst/>
                          <a:latin typeface="Meiryo UI" panose="020B0604030504040204" pitchFamily="50" charset="-128"/>
                          <a:ea typeface="Meiryo UI" panose="020B0604030504040204" pitchFamily="50" charset="-128"/>
                        </a:rPr>
                        <a:t>A</a:t>
                      </a:r>
                      <a:r>
                        <a:rPr lang="ja-JP" altLang="en-US" sz="900" u="none" strike="noStrike" dirty="0">
                          <a:solidFill>
                            <a:srgbClr val="FF0000"/>
                          </a:solidFill>
                          <a:effectLst/>
                          <a:latin typeface="Meiryo UI" panose="020B0604030504040204" pitchFamily="50" charset="-128"/>
                          <a:ea typeface="Meiryo UI" panose="020B0604030504040204" pitchFamily="50" charset="-128"/>
                        </a:rPr>
                        <a:t>市</a:t>
                      </a:r>
                      <a:r>
                        <a:rPr lang="en-US" altLang="ja-JP" sz="900" u="none" strike="noStrike" dirty="0">
                          <a:solidFill>
                            <a:srgbClr val="FF0000"/>
                          </a:solidFill>
                          <a:effectLst/>
                          <a:latin typeface="Meiryo UI" panose="020B0604030504040204" pitchFamily="50" charset="-128"/>
                          <a:ea typeface="Meiryo UI" panose="020B0604030504040204" pitchFamily="50" charset="-128"/>
                        </a:rPr>
                        <a:t>C</a:t>
                      </a:r>
                      <a:r>
                        <a:rPr lang="ja-JP" altLang="en-US" sz="900" u="none" strike="noStrike" dirty="0">
                          <a:solidFill>
                            <a:srgbClr val="FF0000"/>
                          </a:solidFill>
                          <a:effectLst/>
                          <a:latin typeface="Meiryo UI" panose="020B0604030504040204" pitchFamily="50" charset="-128"/>
                          <a:ea typeface="Meiryo UI" panose="020B0604030504040204" pitchFamily="50" charset="-128"/>
                        </a:rPr>
                        <a:t>町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令和〇年度</a:t>
                      </a:r>
                      <a:r>
                        <a:rPr lang="en-US" sz="800" b="0" i="0" u="none" strike="noStrike" dirty="0">
                          <a:solidFill>
                            <a:srgbClr val="FF0000"/>
                          </a:solidFill>
                          <a:effectLst/>
                          <a:latin typeface="Meiryo UI" panose="020B0604030504040204" pitchFamily="50" charset="-128"/>
                          <a:ea typeface="Meiryo UI" panose="020B0604030504040204" pitchFamily="50" charset="-128"/>
                        </a:rPr>
                        <a:t>A</a:t>
                      </a: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市</a:t>
                      </a:r>
                      <a:endParaRPr lang="en-US" altLang="ja-JP" sz="800" b="0" i="0" u="none" strike="noStrike" dirty="0">
                        <a:solidFill>
                          <a:srgbClr val="FF0000"/>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観光予算</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l" fontAlgn="ct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市内の主要観光地周遊のため新たに設置する看板に記載予定。看板には日・英の解説文を表記。今回作成する英語解説文から中国語・韓国語への翻訳を行い、</a:t>
                      </a: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QR</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コードでリンクを作成する。</a:t>
                      </a:r>
                      <a:br>
                        <a:rPr lang="ja-JP" altLang="en-US" sz="700" b="0" i="0" u="none" strike="noStrike" dirty="0">
                          <a:solidFill>
                            <a:srgbClr val="FF0000"/>
                          </a:solidFill>
                          <a:effectLst/>
                          <a:latin typeface="Meiryo UI" panose="020B0604030504040204" pitchFamily="50" charset="-128"/>
                          <a:ea typeface="Meiryo UI" panose="020B0604030504040204" pitchFamily="50" charset="-128"/>
                        </a:rPr>
                      </a:b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看板：令和９年３月に整備完了予定。</a:t>
                      </a:r>
                      <a:br>
                        <a:rPr lang="ja-JP" altLang="en-US" sz="700" b="0" i="0" u="none" strike="noStrike" dirty="0">
                          <a:solidFill>
                            <a:srgbClr val="FF0000"/>
                          </a:solidFill>
                          <a:effectLst/>
                          <a:latin typeface="Meiryo UI" panose="020B0604030504040204" pitchFamily="50" charset="-128"/>
                          <a:ea typeface="Meiryo UI" panose="020B0604030504040204" pitchFamily="50" charset="-128"/>
                        </a:rPr>
                      </a:b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QR</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コード：令和</a:t>
                      </a: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10</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年</a:t>
                      </a:r>
                      <a:r>
                        <a:rPr lang="en-US" altLang="ja-JP" sz="700" b="0" i="0" u="none" strike="noStrike" dirty="0">
                          <a:solidFill>
                            <a:srgbClr val="FF0000"/>
                          </a:solidFill>
                          <a:effectLst/>
                          <a:latin typeface="Meiryo UI" panose="020B0604030504040204" pitchFamily="50" charset="-128"/>
                          <a:ea typeface="Meiryo UI" panose="020B0604030504040204" pitchFamily="50" charset="-128"/>
                        </a:rPr>
                        <a:t>3</a:t>
                      </a:r>
                      <a:r>
                        <a:rPr lang="ja-JP" altLang="en-US" sz="700" b="0" i="0" u="none" strike="noStrike" dirty="0">
                          <a:solidFill>
                            <a:srgbClr val="FF0000"/>
                          </a:solidFill>
                          <a:effectLst/>
                          <a:latin typeface="Meiryo UI" panose="020B0604030504040204" pitchFamily="50" charset="-128"/>
                          <a:ea typeface="Meiryo UI" panose="020B0604030504040204" pitchFamily="50" charset="-128"/>
                        </a:rPr>
                        <a:t>月に整備完了予定。</a:t>
                      </a:r>
                    </a:p>
                  </a:txBody>
                  <a:tcPr marL="7620" marR="7620" marT="7620" marB="0" anchor="ctr">
                    <a:lnL w="12700" cmpd="sng">
                      <a:solidFill>
                        <a:sysClr val="window" lastClr="FFFFFF"/>
                      </a:solidFill>
                    </a:lnL>
                    <a:lnR w="6350" cap="flat" cmpd="sng" algn="ctr">
                      <a:solidFill>
                        <a:schemeClr val="tx1"/>
                      </a:solidFill>
                      <a:prstDash val="solid"/>
                      <a:round/>
                      <a:headEnd type="none" w="med" len="med"/>
                      <a:tailEnd type="none" w="med" len="med"/>
                    </a:lnR>
                    <a:lnT w="12700" cmpd="sng">
                      <a:solidFill>
                        <a:sysClr val="window" lastClr="FFFFFF"/>
                      </a:solid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bl>
          </a:graphicData>
        </a:graphic>
      </p:graphicFrame>
      <p:sp>
        <p:nvSpPr>
          <p:cNvPr id="8" name="テキスト ボックス 7">
            <a:extLst>
              <a:ext uri="{FF2B5EF4-FFF2-40B4-BE49-F238E27FC236}">
                <a16:creationId xmlns:a16="http://schemas.microsoft.com/office/drawing/2014/main" id="{58DE324C-6086-32EF-F9CB-ED73DC067B7E}"/>
              </a:ext>
            </a:extLst>
          </p:cNvPr>
          <p:cNvSpPr txBox="1"/>
          <p:nvPr/>
        </p:nvSpPr>
        <p:spPr>
          <a:xfrm>
            <a:off x="3163732" y="285554"/>
            <a:ext cx="4953000" cy="261610"/>
          </a:xfrm>
          <a:prstGeom prst="rect">
            <a:avLst/>
          </a:prstGeom>
          <a:noFill/>
        </p:spPr>
        <p:txBody>
          <a:bodyPr wrap="square">
            <a:spAutoFit/>
          </a:bodyPr>
          <a:lstStyle/>
          <a:p>
            <a:r>
              <a:rPr lang="ja-JP" altLang="en-US" sz="1100" dirty="0">
                <a:solidFill>
                  <a:srgbClr val="FF0000"/>
                </a:solidFill>
                <a:latin typeface="Meiryo UI" panose="020B0604030504040204" pitchFamily="50" charset="-128"/>
                <a:ea typeface="Meiryo UI" panose="020B0604030504040204" pitchFamily="50" charset="-128"/>
              </a:rPr>
              <a:t>○○多言語解説協議会（予定）</a:t>
            </a:r>
          </a:p>
        </p:txBody>
      </p:sp>
      <p:sp>
        <p:nvSpPr>
          <p:cNvPr id="11" name="テキスト ボックス 10">
            <a:extLst>
              <a:ext uri="{FF2B5EF4-FFF2-40B4-BE49-F238E27FC236}">
                <a16:creationId xmlns:a16="http://schemas.microsoft.com/office/drawing/2014/main" id="{C24A11B8-A769-293B-4145-E3346E73C4D2}"/>
              </a:ext>
            </a:extLst>
          </p:cNvPr>
          <p:cNvSpPr txBox="1"/>
          <p:nvPr/>
        </p:nvSpPr>
        <p:spPr>
          <a:xfrm>
            <a:off x="3163732" y="636465"/>
            <a:ext cx="4953000" cy="261610"/>
          </a:xfrm>
          <a:prstGeom prst="rect">
            <a:avLst/>
          </a:prstGeom>
          <a:noFill/>
        </p:spPr>
        <p:txBody>
          <a:bodyPr wrap="square">
            <a:spAutoFit/>
          </a:bodyPr>
          <a:lstStyle/>
          <a:p>
            <a:r>
              <a:rPr lang="en-US" altLang="ja-JP" sz="1100" dirty="0">
                <a:solidFill>
                  <a:srgbClr val="FF0000"/>
                </a:solidFill>
                <a:latin typeface="Meiryo UI" panose="020B0604030504040204" pitchFamily="50" charset="-128"/>
                <a:ea typeface="Meiryo UI" panose="020B0604030504040204" pitchFamily="50" charset="-128"/>
              </a:rPr>
              <a:t>A</a:t>
            </a:r>
            <a:r>
              <a:rPr lang="ja-JP" altLang="en-US" sz="1100" dirty="0">
                <a:solidFill>
                  <a:srgbClr val="FF0000"/>
                </a:solidFill>
                <a:latin typeface="Meiryo UI" panose="020B0604030504040204" pitchFamily="50" charset="-128"/>
                <a:ea typeface="Meiryo UI" panose="020B0604030504040204" pitchFamily="50" charset="-128"/>
              </a:rPr>
              <a:t>市</a:t>
            </a:r>
            <a:r>
              <a:rPr lang="en-US" altLang="ja-JP" sz="1100" dirty="0">
                <a:solidFill>
                  <a:srgbClr val="FF0000"/>
                </a:solidFill>
                <a:latin typeface="Meiryo UI" panose="020B0604030504040204" pitchFamily="50" charset="-128"/>
                <a:ea typeface="Meiryo UI" panose="020B0604030504040204" pitchFamily="50" charset="-128"/>
              </a:rPr>
              <a:t>B</a:t>
            </a:r>
            <a:r>
              <a:rPr lang="ja-JP" altLang="en-US" sz="1100" dirty="0">
                <a:solidFill>
                  <a:srgbClr val="FF0000"/>
                </a:solidFill>
                <a:latin typeface="Meiryo UI" panose="020B0604030504040204" pitchFamily="50" charset="-128"/>
                <a:ea typeface="Meiryo UI" panose="020B0604030504040204" pitchFamily="50" charset="-128"/>
              </a:rPr>
              <a:t>町、</a:t>
            </a:r>
            <a:r>
              <a:rPr lang="en-US" altLang="ja-JP" sz="1100" dirty="0">
                <a:solidFill>
                  <a:srgbClr val="FF0000"/>
                </a:solidFill>
                <a:latin typeface="Meiryo UI" panose="020B0604030504040204" pitchFamily="50" charset="-128"/>
                <a:ea typeface="Meiryo UI" panose="020B0604030504040204" pitchFamily="50" charset="-128"/>
              </a:rPr>
              <a:t>A</a:t>
            </a:r>
            <a:r>
              <a:rPr lang="ja-JP" altLang="en-US" sz="1100" dirty="0">
                <a:solidFill>
                  <a:srgbClr val="FF0000"/>
                </a:solidFill>
                <a:latin typeface="Meiryo UI" panose="020B0604030504040204" pitchFamily="50" charset="-128"/>
                <a:ea typeface="Meiryo UI" panose="020B0604030504040204" pitchFamily="50" charset="-128"/>
              </a:rPr>
              <a:t>市</a:t>
            </a:r>
            <a:r>
              <a:rPr lang="en-US" altLang="ja-JP" sz="1100" dirty="0">
                <a:solidFill>
                  <a:srgbClr val="FF0000"/>
                </a:solidFill>
                <a:latin typeface="Meiryo UI" panose="020B0604030504040204" pitchFamily="50" charset="-128"/>
                <a:ea typeface="Meiryo UI" panose="020B0604030504040204" pitchFamily="50" charset="-128"/>
              </a:rPr>
              <a:t>Z</a:t>
            </a:r>
            <a:r>
              <a:rPr lang="ja-JP" altLang="en-US" sz="1100" dirty="0">
                <a:solidFill>
                  <a:srgbClr val="FF0000"/>
                </a:solidFill>
                <a:latin typeface="Meiryo UI" panose="020B0604030504040204" pitchFamily="50" charset="-128"/>
                <a:ea typeface="Meiryo UI" panose="020B0604030504040204" pitchFamily="50" charset="-128"/>
              </a:rPr>
              <a:t>町、</a:t>
            </a:r>
            <a:r>
              <a:rPr lang="en-US" altLang="ja-JP" sz="1100" dirty="0">
                <a:solidFill>
                  <a:srgbClr val="FF0000"/>
                </a:solidFill>
                <a:latin typeface="Meiryo UI" panose="020B0604030504040204" pitchFamily="50" charset="-128"/>
                <a:ea typeface="Meiryo UI" panose="020B0604030504040204" pitchFamily="50" charset="-128"/>
              </a:rPr>
              <a:t>A</a:t>
            </a:r>
            <a:r>
              <a:rPr lang="ja-JP" altLang="en-US" sz="1100" dirty="0">
                <a:solidFill>
                  <a:srgbClr val="FF0000"/>
                </a:solidFill>
                <a:latin typeface="Meiryo UI" panose="020B0604030504040204" pitchFamily="50" charset="-128"/>
                <a:ea typeface="Meiryo UI" panose="020B0604030504040204" pitchFamily="50" charset="-128"/>
              </a:rPr>
              <a:t>市</a:t>
            </a:r>
            <a:r>
              <a:rPr lang="en-US" altLang="ja-JP" sz="1100" dirty="0">
                <a:solidFill>
                  <a:srgbClr val="FF0000"/>
                </a:solidFill>
                <a:latin typeface="Meiryo UI" panose="020B0604030504040204" pitchFamily="50" charset="-128"/>
                <a:ea typeface="Meiryo UI" panose="020B0604030504040204" pitchFamily="50" charset="-128"/>
              </a:rPr>
              <a:t>X</a:t>
            </a:r>
            <a:r>
              <a:rPr lang="ja-JP" altLang="en-US" sz="1100" dirty="0">
                <a:solidFill>
                  <a:srgbClr val="FF0000"/>
                </a:solidFill>
                <a:latin typeface="Meiryo UI" panose="020B0604030504040204" pitchFamily="50" charset="-128"/>
                <a:ea typeface="Meiryo UI" panose="020B0604030504040204" pitchFamily="50" charset="-128"/>
              </a:rPr>
              <a:t>町、</a:t>
            </a:r>
            <a:r>
              <a:rPr lang="en-US" altLang="ja-JP" sz="1100" dirty="0">
                <a:solidFill>
                  <a:srgbClr val="FF0000"/>
                </a:solidFill>
                <a:latin typeface="Meiryo UI" panose="020B0604030504040204" pitchFamily="50" charset="-128"/>
                <a:ea typeface="Meiryo UI" panose="020B0604030504040204" pitchFamily="50" charset="-128"/>
              </a:rPr>
              <a:t>A</a:t>
            </a:r>
            <a:r>
              <a:rPr lang="ja-JP" altLang="en-US" sz="1100" dirty="0">
                <a:solidFill>
                  <a:srgbClr val="FF0000"/>
                </a:solidFill>
                <a:latin typeface="Meiryo UI" panose="020B0604030504040204" pitchFamily="50" charset="-128"/>
                <a:ea typeface="Meiryo UI" panose="020B0604030504040204" pitchFamily="50" charset="-128"/>
              </a:rPr>
              <a:t>市</a:t>
            </a:r>
            <a:r>
              <a:rPr lang="en-US" altLang="ja-JP" sz="1100" dirty="0">
                <a:solidFill>
                  <a:srgbClr val="FF0000"/>
                </a:solidFill>
                <a:latin typeface="Meiryo UI" panose="020B0604030504040204" pitchFamily="50" charset="-128"/>
                <a:ea typeface="Meiryo UI" panose="020B0604030504040204" pitchFamily="50" charset="-128"/>
              </a:rPr>
              <a:t>C</a:t>
            </a:r>
            <a:r>
              <a:rPr lang="ja-JP" altLang="en-US" sz="1100" dirty="0">
                <a:solidFill>
                  <a:srgbClr val="FF0000"/>
                </a:solidFill>
                <a:latin typeface="Meiryo UI" panose="020B0604030504040204" pitchFamily="50" charset="-128"/>
                <a:ea typeface="Meiryo UI" panose="020B0604030504040204" pitchFamily="50" charset="-128"/>
              </a:rPr>
              <a:t>町</a:t>
            </a:r>
          </a:p>
        </p:txBody>
      </p:sp>
      <p:sp>
        <p:nvSpPr>
          <p:cNvPr id="12" name="テキスト ボックス 11">
            <a:extLst>
              <a:ext uri="{FF2B5EF4-FFF2-40B4-BE49-F238E27FC236}">
                <a16:creationId xmlns:a16="http://schemas.microsoft.com/office/drawing/2014/main" id="{3E58D819-B6B5-71D7-6157-1BE3F844624A}"/>
              </a:ext>
            </a:extLst>
          </p:cNvPr>
          <p:cNvSpPr txBox="1"/>
          <p:nvPr/>
        </p:nvSpPr>
        <p:spPr>
          <a:xfrm>
            <a:off x="139839" y="1283913"/>
            <a:ext cx="4754880" cy="861774"/>
          </a:xfrm>
          <a:prstGeom prst="rect">
            <a:avLst/>
          </a:prstGeom>
          <a:noFill/>
        </p:spPr>
        <p:txBody>
          <a:bodyPr wrap="square">
            <a:spAutoFit/>
          </a:bodyPr>
          <a:lstStyle/>
          <a:p>
            <a:r>
              <a:rPr lang="ja-JP" altLang="en-US" sz="1000" dirty="0">
                <a:solidFill>
                  <a:srgbClr val="FF0000"/>
                </a:solidFill>
                <a:latin typeface="Meiryo UI" panose="020B0604030504040204" pitchFamily="50" charset="-128"/>
                <a:ea typeface="Meiryo UI" panose="020B0604030504040204" pitchFamily="50" charset="-128"/>
              </a:rPr>
              <a:t>台湾・韓国などアジア圏からの訪日客が全体の約</a:t>
            </a:r>
            <a:r>
              <a:rPr lang="en-US" altLang="ja-JP" sz="1000" dirty="0">
                <a:solidFill>
                  <a:srgbClr val="FF0000"/>
                </a:solidFill>
                <a:latin typeface="Meiryo UI" panose="020B0604030504040204" pitchFamily="50" charset="-128"/>
                <a:ea typeface="Meiryo UI" panose="020B0604030504040204" pitchFamily="50" charset="-128"/>
              </a:rPr>
              <a:t>5</a:t>
            </a:r>
            <a:r>
              <a:rPr lang="ja-JP" altLang="en-US" sz="1000" dirty="0">
                <a:solidFill>
                  <a:srgbClr val="FF0000"/>
                </a:solidFill>
                <a:latin typeface="Meiryo UI" panose="020B0604030504040204" pitchFamily="50" charset="-128"/>
                <a:ea typeface="Meiryo UI" panose="020B0604030504040204" pitchFamily="50" charset="-128"/>
              </a:rPr>
              <a:t>割を占める。現状欧米圏の来訪者は全体の</a:t>
            </a:r>
            <a:r>
              <a:rPr lang="en-US" altLang="ja-JP" sz="1000" dirty="0">
                <a:solidFill>
                  <a:srgbClr val="FF0000"/>
                </a:solidFill>
                <a:latin typeface="Meiryo UI" panose="020B0604030504040204" pitchFamily="50" charset="-128"/>
                <a:ea typeface="Meiryo UI" panose="020B0604030504040204" pitchFamily="50" charset="-128"/>
              </a:rPr>
              <a:t>2</a:t>
            </a:r>
            <a:r>
              <a:rPr lang="ja-JP" altLang="en-US" sz="1000" dirty="0">
                <a:solidFill>
                  <a:srgbClr val="FF0000"/>
                </a:solidFill>
                <a:latin typeface="Meiryo UI" panose="020B0604030504040204" pitchFamily="50" charset="-128"/>
                <a:ea typeface="Meiryo UI" panose="020B0604030504040204" pitchFamily="50" charset="-128"/>
              </a:rPr>
              <a:t>割程度だが、近年増加傾向にある。</a:t>
            </a:r>
            <a:endParaRPr lang="en-US" altLang="ja-JP" sz="1000" dirty="0">
              <a:solidFill>
                <a:srgbClr val="FF0000"/>
              </a:solidFill>
              <a:latin typeface="Meiryo UI" panose="020B0604030504040204" pitchFamily="50" charset="-128"/>
              <a:ea typeface="Meiryo UI" panose="020B0604030504040204" pitchFamily="50" charset="-128"/>
            </a:endParaRPr>
          </a:p>
          <a:p>
            <a:r>
              <a:rPr lang="ja-JP" altLang="en-US" sz="1000" dirty="0">
                <a:solidFill>
                  <a:srgbClr val="FF0000"/>
                </a:solidFill>
                <a:latin typeface="Meiryo UI" panose="020B0604030504040204" pitchFamily="50" charset="-128"/>
                <a:ea typeface="Meiryo UI" panose="020B0604030504040204" pitchFamily="50" charset="-128"/>
              </a:rPr>
              <a:t>当地域には○○、△△等の観光資源があるが英語等の解説文がないため魅力を発信できていない。また、観光案内をするうえで、情報量や表現の分かりやすさ、文化的背景の伝達などが十分でない例も多く、改善が課題。</a:t>
            </a:r>
          </a:p>
        </p:txBody>
      </p:sp>
      <p:sp>
        <p:nvSpPr>
          <p:cNvPr id="13" name="テキスト ボックス 12">
            <a:extLst>
              <a:ext uri="{FF2B5EF4-FFF2-40B4-BE49-F238E27FC236}">
                <a16:creationId xmlns:a16="http://schemas.microsoft.com/office/drawing/2014/main" id="{6DFBC6D8-CB7B-E41B-D418-000AFFBDDAB4}"/>
              </a:ext>
            </a:extLst>
          </p:cNvPr>
          <p:cNvSpPr txBox="1"/>
          <p:nvPr/>
        </p:nvSpPr>
        <p:spPr>
          <a:xfrm>
            <a:off x="5021754" y="1284842"/>
            <a:ext cx="4754880" cy="861774"/>
          </a:xfrm>
          <a:prstGeom prst="rect">
            <a:avLst/>
          </a:prstGeom>
          <a:noFill/>
        </p:spPr>
        <p:txBody>
          <a:bodyPr wrap="square">
            <a:spAutoFit/>
          </a:bodyPr>
          <a:lstStyle/>
          <a:p>
            <a:r>
              <a:rPr lang="ja-JP" altLang="en-US" sz="1000" dirty="0">
                <a:solidFill>
                  <a:srgbClr val="FF0000"/>
                </a:solidFill>
                <a:latin typeface="Meiryo UI" panose="020B0604030504040204" pitchFamily="50" charset="-128"/>
                <a:ea typeface="Meiryo UI" panose="020B0604030504040204" pitchFamily="50" charset="-128"/>
              </a:rPr>
              <a:t>各観光資源における看板での多言語解説の整備により、海外観光客が安心して地域の文化や体験を理解・享受できる環境をつくり、特に欧米圏を中心とした訪日外国人の集客を促し、満足度や滞在時間の向上・地域での消費の拡大を目指している。</a:t>
            </a:r>
            <a:endParaRPr lang="en-US" altLang="ja-JP" sz="1000" dirty="0">
              <a:solidFill>
                <a:srgbClr val="FF0000"/>
              </a:solidFill>
              <a:latin typeface="Meiryo UI" panose="020B0604030504040204" pitchFamily="50" charset="-128"/>
              <a:ea typeface="Meiryo UI" panose="020B0604030504040204" pitchFamily="50" charset="-128"/>
            </a:endParaRPr>
          </a:p>
          <a:p>
            <a:r>
              <a:rPr lang="ja-JP" altLang="en-US" sz="1000" dirty="0">
                <a:solidFill>
                  <a:srgbClr val="FF0000"/>
                </a:solidFill>
                <a:latin typeface="Meiryo UI" panose="020B0604030504040204" pitchFamily="50" charset="-128"/>
                <a:ea typeface="Meiryo UI" panose="020B0604030504040204" pitchFamily="50" charset="-128"/>
              </a:rPr>
              <a:t>明快な解説によって地域資源への関心が高まり、「地域全体をストーリー仕立てで巡る」体験創出を実現したい。</a:t>
            </a:r>
          </a:p>
        </p:txBody>
      </p:sp>
      <p:pic>
        <p:nvPicPr>
          <p:cNvPr id="15" name="図 14">
            <a:extLst>
              <a:ext uri="{FF2B5EF4-FFF2-40B4-BE49-F238E27FC236}">
                <a16:creationId xmlns:a16="http://schemas.microsoft.com/office/drawing/2014/main" id="{2EAD9089-B9A6-9198-B0D1-81DEB7D76408}"/>
              </a:ext>
            </a:extLst>
          </p:cNvPr>
          <p:cNvPicPr>
            <a:picLocks noChangeAspect="1"/>
          </p:cNvPicPr>
          <p:nvPr/>
        </p:nvPicPr>
        <p:blipFill>
          <a:blip r:embed="rId2"/>
          <a:stretch>
            <a:fillRect/>
          </a:stretch>
        </p:blipFill>
        <p:spPr>
          <a:xfrm>
            <a:off x="1651829" y="3181853"/>
            <a:ext cx="726400" cy="557611"/>
          </a:xfrm>
          <a:prstGeom prst="rect">
            <a:avLst/>
          </a:prstGeom>
        </p:spPr>
      </p:pic>
      <p:pic>
        <p:nvPicPr>
          <p:cNvPr id="16" name="図 15">
            <a:extLst>
              <a:ext uri="{FF2B5EF4-FFF2-40B4-BE49-F238E27FC236}">
                <a16:creationId xmlns:a16="http://schemas.microsoft.com/office/drawing/2014/main" id="{1A82A66D-B9F2-276B-F92D-7B2BB8F445F2}"/>
              </a:ext>
            </a:extLst>
          </p:cNvPr>
          <p:cNvPicPr>
            <a:picLocks noChangeAspect="1"/>
          </p:cNvPicPr>
          <p:nvPr/>
        </p:nvPicPr>
        <p:blipFill>
          <a:blip r:embed="rId3"/>
          <a:stretch>
            <a:fillRect/>
          </a:stretch>
        </p:blipFill>
        <p:spPr>
          <a:xfrm>
            <a:off x="1663582" y="3907436"/>
            <a:ext cx="726400" cy="407190"/>
          </a:xfrm>
          <a:prstGeom prst="rect">
            <a:avLst/>
          </a:prstGeom>
        </p:spPr>
      </p:pic>
      <p:pic>
        <p:nvPicPr>
          <p:cNvPr id="17" name="図 16">
            <a:extLst>
              <a:ext uri="{FF2B5EF4-FFF2-40B4-BE49-F238E27FC236}">
                <a16:creationId xmlns:a16="http://schemas.microsoft.com/office/drawing/2014/main" id="{CB0B4A92-16F1-DF18-FD7B-C28D6318899D}"/>
              </a:ext>
            </a:extLst>
          </p:cNvPr>
          <p:cNvPicPr>
            <a:picLocks noChangeAspect="1"/>
          </p:cNvPicPr>
          <p:nvPr/>
        </p:nvPicPr>
        <p:blipFill>
          <a:blip r:embed="rId4"/>
          <a:stretch>
            <a:fillRect/>
          </a:stretch>
        </p:blipFill>
        <p:spPr>
          <a:xfrm>
            <a:off x="1624690" y="4518220"/>
            <a:ext cx="753539" cy="473487"/>
          </a:xfrm>
          <a:prstGeom prst="rect">
            <a:avLst/>
          </a:prstGeom>
        </p:spPr>
      </p:pic>
      <p:pic>
        <p:nvPicPr>
          <p:cNvPr id="18" name="図 17">
            <a:extLst>
              <a:ext uri="{FF2B5EF4-FFF2-40B4-BE49-F238E27FC236}">
                <a16:creationId xmlns:a16="http://schemas.microsoft.com/office/drawing/2014/main" id="{C87B7E18-A42F-F4DF-628B-4DDEBD3F44CD}"/>
              </a:ext>
            </a:extLst>
          </p:cNvPr>
          <p:cNvPicPr>
            <a:picLocks noChangeAspect="1"/>
          </p:cNvPicPr>
          <p:nvPr/>
        </p:nvPicPr>
        <p:blipFill>
          <a:blip r:embed="rId5"/>
          <a:stretch>
            <a:fillRect/>
          </a:stretch>
        </p:blipFill>
        <p:spPr>
          <a:xfrm>
            <a:off x="1663582" y="5091002"/>
            <a:ext cx="753401" cy="631327"/>
          </a:xfrm>
          <a:prstGeom prst="rect">
            <a:avLst/>
          </a:prstGeom>
        </p:spPr>
      </p:pic>
      <p:pic>
        <p:nvPicPr>
          <p:cNvPr id="22" name="図 21">
            <a:extLst>
              <a:ext uri="{FF2B5EF4-FFF2-40B4-BE49-F238E27FC236}">
                <a16:creationId xmlns:a16="http://schemas.microsoft.com/office/drawing/2014/main" id="{16E59F25-9447-EF07-BB68-8576D965F90E}"/>
              </a:ext>
            </a:extLst>
          </p:cNvPr>
          <p:cNvPicPr>
            <a:picLocks noChangeAspect="1"/>
          </p:cNvPicPr>
          <p:nvPr/>
        </p:nvPicPr>
        <p:blipFill>
          <a:blip r:embed="rId6"/>
          <a:stretch>
            <a:fillRect/>
          </a:stretch>
        </p:blipFill>
        <p:spPr>
          <a:xfrm>
            <a:off x="1695092" y="5880155"/>
            <a:ext cx="573855" cy="514674"/>
          </a:xfrm>
          <a:prstGeom prst="rect">
            <a:avLst/>
          </a:prstGeom>
        </p:spPr>
      </p:pic>
    </p:spTree>
    <p:extLst>
      <p:ext uri="{BB962C8B-B14F-4D97-AF65-F5344CB8AC3E}">
        <p14:creationId xmlns:p14="http://schemas.microsoft.com/office/powerpoint/2010/main" val="9634246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Words>1089</Words>
  <PresentationFormat>A4 210 x 297 mm</PresentationFormat>
  <Paragraphs>60</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AR P丸ゴシック体M</vt:lpstr>
      <vt:lpstr>Meiryo UI</vt:lpstr>
      <vt:lpstr>游ゴシック 本文</vt:lpstr>
      <vt:lpstr>Aptos</vt:lpstr>
      <vt:lpstr>Aptos Display</vt:lpstr>
      <vt:lpstr>Arial</vt:lpstr>
      <vt:lpstr>Office テーマ</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