
<file path=[Content_Types].xml><?xml version="1.0" encoding="utf-8"?>
<Types xmlns="http://schemas.openxmlformats.org/package/2006/content-types">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Lst>
  <p:notesMasterIdLst>
    <p:notesMasterId r:id="rId6"/>
  </p:notesMasterIdLst>
  <p:sldIdLst>
    <p:sldId id="2147482982" r:id="rId2"/>
    <p:sldId id="2147482980" r:id="rId3"/>
    <p:sldId id="2147482983" r:id="rId4"/>
    <p:sldId id="2147482984" r:id="rId5"/>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藤井 香里" initials="藤井" lastIdx="8" clrIdx="0">
    <p:extLst>
      <p:ext uri="{19B8F6BF-5375-455C-9EA6-DF929625EA0E}">
        <p15:presenceInfo xmlns:p15="http://schemas.microsoft.com/office/powerpoint/2012/main" userId="S::fujii-k59ao@mlit.go.jp::113b38cf-b52b-4a7e-ac1c-15839c340df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4E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333" autoAdjust="0"/>
  </p:normalViewPr>
  <p:slideViewPr>
    <p:cSldViewPr snapToGrid="0">
      <p:cViewPr>
        <p:scale>
          <a:sx n="82" d="100"/>
          <a:sy n="82" d="100"/>
        </p:scale>
        <p:origin x="1722" y="732"/>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heme/theme1.xml" Type="http://schemas.openxmlformats.org/officeDocument/2006/relationships/theme"/><Relationship Id="rId11"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notesMasters/notesMaster1.xml" Type="http://schemas.openxmlformats.org/officeDocument/2006/relationships/notesMaster"/><Relationship Id="rId7" Target="commentAuthors.xml" Type="http://schemas.openxmlformats.org/officeDocument/2006/relationships/commentAuthors"/><Relationship Id="rId8" Target="presProps.xml" Type="http://schemas.openxmlformats.org/officeDocument/2006/relationships/presProps"/><Relationship Id="rId9" Target="viewProps.xml" Type="http://schemas.openxmlformats.org/officeDocument/2006/relationships/viewProp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52DBEBAC-F40E-4352-8B7E-EA2517538801}" type="datetimeFigureOut">
              <a:rPr kumimoji="1" lang="ja-JP" altLang="en-US" smtClean="0"/>
              <a:t>2026/2/17</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F341CA35-A4A4-4EFE-A324-0AC0255880EE}" type="slidenum">
              <a:rPr kumimoji="1" lang="ja-JP" altLang="en-US" smtClean="0"/>
              <a:t>‹#›</a:t>
            </a:fld>
            <a:endParaRPr kumimoji="1" lang="ja-JP" altLang="en-US"/>
          </a:p>
        </p:txBody>
      </p:sp>
    </p:spTree>
    <p:extLst>
      <p:ext uri="{BB962C8B-B14F-4D97-AF65-F5344CB8AC3E}">
        <p14:creationId xmlns:p14="http://schemas.microsoft.com/office/powerpoint/2010/main" val="401965860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6" name="スライド イメージ プレースホルダー 1"/>
          <p:cNvSpPr>
            <a:spLocks noGrp="1" noRot="1" noChangeAspect="1" noTextEdit="1"/>
          </p:cNvSpPr>
          <p:nvPr>
            <p:ph type="sldImg"/>
          </p:nvPr>
        </p:nvSpPr>
        <p:spPr>
          <a:ln/>
        </p:spPr>
      </p:sp>
      <p:sp>
        <p:nvSpPr>
          <p:cNvPr id="2657" name="ノート プレースホルダー 2"/>
          <p:cNvSpPr>
            <a:spLocks noGrp="1"/>
          </p:cNvSpPr>
          <p:nvPr>
            <p:ph type="body" idx="1"/>
          </p:nvPr>
        </p:nvSpPr>
        <p:spPr>
          <a:noFill/>
          <a:ln/>
        </p:spPr>
        <p:txBody>
          <a:bodyPr/>
          <a:lstStyle/>
          <a:p>
            <a:endParaRPr lang="ja-JP" altLang="en-US">
              <a:latin typeface="Arial" panose="020B0604020202020204" pitchFamily="34" charset="0"/>
            </a:endParaRPr>
          </a:p>
        </p:txBody>
      </p:sp>
      <p:sp>
        <p:nvSpPr>
          <p:cNvPr id="2658"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75451" indent="-298250">
              <a:defRPr kumimoji="1">
                <a:solidFill>
                  <a:schemeClr val="tx1"/>
                </a:solidFill>
                <a:latin typeface="Arial" panose="020B0604020202020204" pitchFamily="34" charset="0"/>
                <a:ea typeface="ＭＳ Ｐゴシック" panose="020B0600070205080204" pitchFamily="50" charset="-128"/>
              </a:defRPr>
            </a:lvl2pPr>
            <a:lvl3pPr marL="1193001" indent="-238601">
              <a:defRPr kumimoji="1">
                <a:solidFill>
                  <a:schemeClr val="tx1"/>
                </a:solidFill>
                <a:latin typeface="Arial" panose="020B0604020202020204" pitchFamily="34" charset="0"/>
                <a:ea typeface="ＭＳ Ｐゴシック" panose="020B0600070205080204" pitchFamily="50" charset="-128"/>
              </a:defRPr>
            </a:lvl3pPr>
            <a:lvl4pPr marL="1670201" indent="-238601">
              <a:defRPr kumimoji="1">
                <a:solidFill>
                  <a:schemeClr val="tx1"/>
                </a:solidFill>
                <a:latin typeface="Arial" panose="020B0604020202020204" pitchFamily="34" charset="0"/>
                <a:ea typeface="ＭＳ Ｐゴシック" panose="020B0600070205080204" pitchFamily="50" charset="-128"/>
              </a:defRPr>
            </a:lvl4pPr>
            <a:lvl5pPr marL="2147402" indent="-238601">
              <a:defRPr kumimoji="1">
                <a:solidFill>
                  <a:schemeClr val="tx1"/>
                </a:solidFill>
                <a:latin typeface="Arial" panose="020B0604020202020204" pitchFamily="34" charset="0"/>
                <a:ea typeface="ＭＳ Ｐゴシック" panose="020B0600070205080204" pitchFamily="50" charset="-128"/>
              </a:defRPr>
            </a:lvl5pPr>
            <a:lvl6pPr marL="26246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1018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790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562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54401" rtl="0" eaLnBrk="1" fontAlgn="auto" latinLnBrk="0" hangingPunct="1">
              <a:lnSpc>
                <a:spcPct val="100000"/>
              </a:lnSpc>
              <a:spcBef>
                <a:spcPts val="0"/>
              </a:spcBef>
              <a:spcAft>
                <a:spcPts val="0"/>
              </a:spcAft>
              <a:buClrTx/>
              <a:buSzTx/>
              <a:buFontTx/>
              <a:buNone/>
              <a:tabLst/>
              <a:defRPr/>
            </a:pPr>
            <a:fld id="{1761FD5B-0AE5-4493-BC92-D9B57F7CBF3E}"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54401" rtl="0" eaLnBrk="1" fontAlgn="auto" latinLnBrk="0" hangingPunct="1">
                <a:lnSpc>
                  <a:spcPct val="100000"/>
                </a:lnSpc>
                <a:spcBef>
                  <a:spcPts val="0"/>
                </a:spcBef>
                <a:spcAft>
                  <a:spcPts val="0"/>
                </a:spcAft>
                <a:buClrTx/>
                <a:buSzTx/>
                <a:buFontTx/>
                <a:buNone/>
                <a:tabLst/>
                <a:defRPr/>
              </a:pPr>
              <a:t>1</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1525075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6" name="スライド イメージ プレースホルダー 1"/>
          <p:cNvSpPr>
            <a:spLocks noGrp="1" noRot="1" noChangeAspect="1" noTextEdit="1"/>
          </p:cNvSpPr>
          <p:nvPr>
            <p:ph type="sldImg"/>
          </p:nvPr>
        </p:nvSpPr>
        <p:spPr>
          <a:ln/>
        </p:spPr>
      </p:sp>
      <p:sp>
        <p:nvSpPr>
          <p:cNvPr id="2657" name="ノート プレースホルダー 2"/>
          <p:cNvSpPr>
            <a:spLocks noGrp="1"/>
          </p:cNvSpPr>
          <p:nvPr>
            <p:ph type="body" idx="1"/>
          </p:nvPr>
        </p:nvSpPr>
        <p:spPr>
          <a:noFill/>
          <a:ln/>
        </p:spPr>
        <p:txBody>
          <a:bodyPr/>
          <a:lstStyle/>
          <a:p>
            <a:endParaRPr lang="ja-JP" altLang="en-US">
              <a:latin typeface="Arial" panose="020B0604020202020204" pitchFamily="34" charset="0"/>
            </a:endParaRPr>
          </a:p>
        </p:txBody>
      </p:sp>
      <p:sp>
        <p:nvSpPr>
          <p:cNvPr id="2658"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75451" indent="-298250">
              <a:defRPr kumimoji="1">
                <a:solidFill>
                  <a:schemeClr val="tx1"/>
                </a:solidFill>
                <a:latin typeface="Arial" panose="020B0604020202020204" pitchFamily="34" charset="0"/>
                <a:ea typeface="ＭＳ Ｐゴシック" panose="020B0600070205080204" pitchFamily="50" charset="-128"/>
              </a:defRPr>
            </a:lvl2pPr>
            <a:lvl3pPr marL="1193001" indent="-238601">
              <a:defRPr kumimoji="1">
                <a:solidFill>
                  <a:schemeClr val="tx1"/>
                </a:solidFill>
                <a:latin typeface="Arial" panose="020B0604020202020204" pitchFamily="34" charset="0"/>
                <a:ea typeface="ＭＳ Ｐゴシック" panose="020B0600070205080204" pitchFamily="50" charset="-128"/>
              </a:defRPr>
            </a:lvl3pPr>
            <a:lvl4pPr marL="1670201" indent="-238601">
              <a:defRPr kumimoji="1">
                <a:solidFill>
                  <a:schemeClr val="tx1"/>
                </a:solidFill>
                <a:latin typeface="Arial" panose="020B0604020202020204" pitchFamily="34" charset="0"/>
                <a:ea typeface="ＭＳ Ｐゴシック" panose="020B0600070205080204" pitchFamily="50" charset="-128"/>
              </a:defRPr>
            </a:lvl4pPr>
            <a:lvl5pPr marL="2147402" indent="-238601">
              <a:defRPr kumimoji="1">
                <a:solidFill>
                  <a:schemeClr val="tx1"/>
                </a:solidFill>
                <a:latin typeface="Arial" panose="020B0604020202020204" pitchFamily="34" charset="0"/>
                <a:ea typeface="ＭＳ Ｐゴシック" panose="020B0600070205080204" pitchFamily="50" charset="-128"/>
              </a:defRPr>
            </a:lvl5pPr>
            <a:lvl6pPr marL="26246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1018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790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562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54401" rtl="0" eaLnBrk="1" fontAlgn="auto" latinLnBrk="0" hangingPunct="1">
              <a:lnSpc>
                <a:spcPct val="100000"/>
              </a:lnSpc>
              <a:spcBef>
                <a:spcPts val="0"/>
              </a:spcBef>
              <a:spcAft>
                <a:spcPts val="0"/>
              </a:spcAft>
              <a:buClrTx/>
              <a:buSzTx/>
              <a:buFontTx/>
              <a:buNone/>
              <a:tabLst/>
              <a:defRPr/>
            </a:pPr>
            <a:fld id="{1761FD5B-0AE5-4493-BC92-D9B57F7CBF3E}"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54401" rtl="0" eaLnBrk="1" fontAlgn="auto" latinLnBrk="0" hangingPunct="1">
                <a:lnSpc>
                  <a:spcPct val="100000"/>
                </a:lnSpc>
                <a:spcBef>
                  <a:spcPts val="0"/>
                </a:spcBef>
                <a:spcAft>
                  <a:spcPts val="0"/>
                </a:spcAft>
                <a:buClrTx/>
                <a:buSzTx/>
                <a:buFontTx/>
                <a:buNone/>
                <a:tabLst/>
                <a:defRPr/>
              </a:pPr>
              <a:t>2</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1692984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6" name="スライド イメージ プレースホルダー 1"/>
          <p:cNvSpPr>
            <a:spLocks noGrp="1" noRot="1" noChangeAspect="1" noTextEdit="1"/>
          </p:cNvSpPr>
          <p:nvPr>
            <p:ph type="sldImg"/>
          </p:nvPr>
        </p:nvSpPr>
        <p:spPr>
          <a:ln/>
        </p:spPr>
      </p:sp>
      <p:sp>
        <p:nvSpPr>
          <p:cNvPr id="2657" name="ノート プレースホルダー 2"/>
          <p:cNvSpPr>
            <a:spLocks noGrp="1"/>
          </p:cNvSpPr>
          <p:nvPr>
            <p:ph type="body" idx="1"/>
          </p:nvPr>
        </p:nvSpPr>
        <p:spPr>
          <a:noFill/>
          <a:ln/>
        </p:spPr>
        <p:txBody>
          <a:bodyPr/>
          <a:lstStyle/>
          <a:p>
            <a:endParaRPr lang="ja-JP" altLang="en-US" dirty="0">
              <a:latin typeface="Arial" panose="020B0604020202020204" pitchFamily="34" charset="0"/>
            </a:endParaRPr>
          </a:p>
        </p:txBody>
      </p:sp>
      <p:sp>
        <p:nvSpPr>
          <p:cNvPr id="2658"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75451" indent="-298250">
              <a:defRPr kumimoji="1">
                <a:solidFill>
                  <a:schemeClr val="tx1"/>
                </a:solidFill>
                <a:latin typeface="Arial" panose="020B0604020202020204" pitchFamily="34" charset="0"/>
                <a:ea typeface="ＭＳ Ｐゴシック" panose="020B0600070205080204" pitchFamily="50" charset="-128"/>
              </a:defRPr>
            </a:lvl2pPr>
            <a:lvl3pPr marL="1193001" indent="-238601">
              <a:defRPr kumimoji="1">
                <a:solidFill>
                  <a:schemeClr val="tx1"/>
                </a:solidFill>
                <a:latin typeface="Arial" panose="020B0604020202020204" pitchFamily="34" charset="0"/>
                <a:ea typeface="ＭＳ Ｐゴシック" panose="020B0600070205080204" pitchFamily="50" charset="-128"/>
              </a:defRPr>
            </a:lvl3pPr>
            <a:lvl4pPr marL="1670201" indent="-238601">
              <a:defRPr kumimoji="1">
                <a:solidFill>
                  <a:schemeClr val="tx1"/>
                </a:solidFill>
                <a:latin typeface="Arial" panose="020B0604020202020204" pitchFamily="34" charset="0"/>
                <a:ea typeface="ＭＳ Ｐゴシック" panose="020B0600070205080204" pitchFamily="50" charset="-128"/>
              </a:defRPr>
            </a:lvl4pPr>
            <a:lvl5pPr marL="2147402" indent="-238601">
              <a:defRPr kumimoji="1">
                <a:solidFill>
                  <a:schemeClr val="tx1"/>
                </a:solidFill>
                <a:latin typeface="Arial" panose="020B0604020202020204" pitchFamily="34" charset="0"/>
                <a:ea typeface="ＭＳ Ｐゴシック" panose="020B0600070205080204" pitchFamily="50" charset="-128"/>
              </a:defRPr>
            </a:lvl5pPr>
            <a:lvl6pPr marL="26246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1018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790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562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54401" rtl="0" eaLnBrk="1" fontAlgn="auto" latinLnBrk="0" hangingPunct="1">
              <a:lnSpc>
                <a:spcPct val="100000"/>
              </a:lnSpc>
              <a:spcBef>
                <a:spcPts val="0"/>
              </a:spcBef>
              <a:spcAft>
                <a:spcPts val="0"/>
              </a:spcAft>
              <a:buClrTx/>
              <a:buSzTx/>
              <a:buFontTx/>
              <a:buNone/>
              <a:tabLst/>
              <a:defRPr/>
            </a:pPr>
            <a:fld id="{1761FD5B-0AE5-4493-BC92-D9B57F7CBF3E}"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54401" rtl="0" eaLnBrk="1" fontAlgn="auto" latinLnBrk="0" hangingPunct="1">
                <a:lnSpc>
                  <a:spcPct val="100000"/>
                </a:lnSpc>
                <a:spcBef>
                  <a:spcPts val="0"/>
                </a:spcBef>
                <a:spcAft>
                  <a:spcPts val="0"/>
                </a:spcAft>
                <a:buClrTx/>
                <a:buSzTx/>
                <a:buFontTx/>
                <a:buNone/>
                <a:tabLst/>
                <a:defRPr/>
              </a:pPr>
              <a:t>3</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1326771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6" name="スライド イメージ プレースホルダー 1"/>
          <p:cNvSpPr>
            <a:spLocks noGrp="1" noRot="1" noChangeAspect="1" noTextEdit="1"/>
          </p:cNvSpPr>
          <p:nvPr>
            <p:ph type="sldImg"/>
          </p:nvPr>
        </p:nvSpPr>
        <p:spPr>
          <a:ln/>
        </p:spPr>
      </p:sp>
      <p:sp>
        <p:nvSpPr>
          <p:cNvPr id="2657" name="ノート プレースホルダー 2"/>
          <p:cNvSpPr>
            <a:spLocks noGrp="1"/>
          </p:cNvSpPr>
          <p:nvPr>
            <p:ph type="body" idx="1"/>
          </p:nvPr>
        </p:nvSpPr>
        <p:spPr>
          <a:noFill/>
          <a:ln/>
        </p:spPr>
        <p:txBody>
          <a:bodyPr/>
          <a:lstStyle/>
          <a:p>
            <a:endParaRPr lang="ja-JP" altLang="en-US">
              <a:latin typeface="Arial" panose="020B0604020202020204" pitchFamily="34" charset="0"/>
            </a:endParaRPr>
          </a:p>
        </p:txBody>
      </p:sp>
      <p:sp>
        <p:nvSpPr>
          <p:cNvPr id="2658"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75451" indent="-298250">
              <a:defRPr kumimoji="1">
                <a:solidFill>
                  <a:schemeClr val="tx1"/>
                </a:solidFill>
                <a:latin typeface="Arial" panose="020B0604020202020204" pitchFamily="34" charset="0"/>
                <a:ea typeface="ＭＳ Ｐゴシック" panose="020B0600070205080204" pitchFamily="50" charset="-128"/>
              </a:defRPr>
            </a:lvl2pPr>
            <a:lvl3pPr marL="1193001" indent="-238601">
              <a:defRPr kumimoji="1">
                <a:solidFill>
                  <a:schemeClr val="tx1"/>
                </a:solidFill>
                <a:latin typeface="Arial" panose="020B0604020202020204" pitchFamily="34" charset="0"/>
                <a:ea typeface="ＭＳ Ｐゴシック" panose="020B0600070205080204" pitchFamily="50" charset="-128"/>
              </a:defRPr>
            </a:lvl3pPr>
            <a:lvl4pPr marL="1670201" indent="-238601">
              <a:defRPr kumimoji="1">
                <a:solidFill>
                  <a:schemeClr val="tx1"/>
                </a:solidFill>
                <a:latin typeface="Arial" panose="020B0604020202020204" pitchFamily="34" charset="0"/>
                <a:ea typeface="ＭＳ Ｐゴシック" panose="020B0600070205080204" pitchFamily="50" charset="-128"/>
              </a:defRPr>
            </a:lvl4pPr>
            <a:lvl5pPr marL="2147402" indent="-238601">
              <a:defRPr kumimoji="1">
                <a:solidFill>
                  <a:schemeClr val="tx1"/>
                </a:solidFill>
                <a:latin typeface="Arial" panose="020B0604020202020204" pitchFamily="34" charset="0"/>
                <a:ea typeface="ＭＳ Ｐゴシック" panose="020B0600070205080204" pitchFamily="50" charset="-128"/>
              </a:defRPr>
            </a:lvl5pPr>
            <a:lvl6pPr marL="26246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1018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790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562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54401" rtl="0" eaLnBrk="1" fontAlgn="auto" latinLnBrk="0" hangingPunct="1">
              <a:lnSpc>
                <a:spcPct val="100000"/>
              </a:lnSpc>
              <a:spcBef>
                <a:spcPts val="0"/>
              </a:spcBef>
              <a:spcAft>
                <a:spcPts val="0"/>
              </a:spcAft>
              <a:buClrTx/>
              <a:buSzTx/>
              <a:buFontTx/>
              <a:buNone/>
              <a:tabLst/>
              <a:defRPr/>
            </a:pPr>
            <a:fld id="{1761FD5B-0AE5-4493-BC92-D9B57F7CBF3E}"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54401" rtl="0" eaLnBrk="1" fontAlgn="auto" latinLnBrk="0" hangingPunct="1">
                <a:lnSpc>
                  <a:spcPct val="100000"/>
                </a:lnSpc>
                <a:spcBef>
                  <a:spcPts val="0"/>
                </a:spcBef>
                <a:spcAft>
                  <a:spcPts val="0"/>
                </a:spcAft>
                <a:buClrTx/>
                <a:buSzTx/>
                <a:buFontTx/>
                <a:buNone/>
                <a:tabLst/>
                <a:defRPr/>
              </a:pPr>
              <a:t>4</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923983616"/>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634B0D6D-57E1-EB24-44F6-14CAEE878342}"/>
              </a:ext>
            </a:extLst>
          </p:cNvPr>
          <p:cNvSpPr txBox="1">
            <a:spLocks/>
          </p:cNvSpPr>
          <p:nvPr userDrawn="1"/>
        </p:nvSpPr>
        <p:spPr>
          <a:xfrm>
            <a:off x="169068" y="2"/>
            <a:ext cx="9736932" cy="534952"/>
          </a:xfrm>
          <a:prstGeom prst="rect">
            <a:avLst/>
          </a:prstGeom>
        </p:spPr>
        <p:txBody>
          <a:bodyPr vert="horz" lIns="91440" tIns="45720" rIns="91440" bIns="45720" rtlCol="0" anchor="ctr">
            <a:normAutofit/>
          </a:bodyPr>
          <a:lstStyle>
            <a:lvl1pPr marL="0" indent="88900" algn="l" defTabSz="914400" rtl="0" eaLnBrk="1" latinLnBrk="0" hangingPunct="1">
              <a:lnSpc>
                <a:spcPct val="90000"/>
              </a:lnSpc>
              <a:spcBef>
                <a:spcPct val="0"/>
              </a:spcBef>
              <a:buNone/>
              <a:defRPr kumimoji="1" sz="2000" b="1" kern="1200">
                <a:solidFill>
                  <a:schemeClr val="tx1"/>
                </a:solidFill>
                <a:latin typeface="Meiryo UI" panose="020B0604030504040204" pitchFamily="50" charset="-128"/>
                <a:ea typeface="Meiryo UI" panose="020B0604030504040204" pitchFamily="50" charset="-128"/>
                <a:cs typeface="+mj-cs"/>
              </a:defRPr>
            </a:lvl1pPr>
          </a:lstStyle>
          <a:p>
            <a:pPr marL="0" marR="0" lvl="0" indent="88900" algn="l" defTabSz="914400" rtl="0" eaLnBrk="1" fontAlgn="auto" latinLnBrk="0" hangingPunct="1">
              <a:lnSpc>
                <a:spcPct val="90000"/>
              </a:lnSpc>
              <a:spcBef>
                <a:spcPct val="0"/>
              </a:spcBef>
              <a:spcAft>
                <a:spcPts val="0"/>
              </a:spcAft>
              <a:buClrTx/>
              <a:buSzTx/>
              <a:buFontTx/>
              <a:buNone/>
              <a:tabLst/>
              <a:defRPr/>
            </a:pPr>
            <a:endParaRPr kumimoji="1" lang="ja-JP" altLang="en-US" sz="20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endParaRPr>
          </a:p>
        </p:txBody>
      </p:sp>
      <p:pic>
        <p:nvPicPr>
          <p:cNvPr id="7" name="図 6">
            <a:extLst>
              <a:ext uri="{FF2B5EF4-FFF2-40B4-BE49-F238E27FC236}">
                <a16:creationId xmlns:a16="http://schemas.microsoft.com/office/drawing/2014/main" id="{34BF8441-A15B-5187-6454-192D3F6C0EE0}"/>
              </a:ext>
            </a:extLst>
          </p:cNvPr>
          <p:cNvPicPr>
            <a:picLocks noChangeAspect="1"/>
          </p:cNvPicPr>
          <p:nvPr userDrawn="1"/>
        </p:nvPicPr>
        <p:blipFill>
          <a:blip r:embed="rId2"/>
          <a:stretch>
            <a:fillRect/>
          </a:stretch>
        </p:blipFill>
        <p:spPr>
          <a:xfrm>
            <a:off x="8656628" y="91572"/>
            <a:ext cx="1161958" cy="351811"/>
          </a:xfrm>
          <a:prstGeom prst="rect">
            <a:avLst/>
          </a:prstGeom>
        </p:spPr>
      </p:pic>
      <p:sp>
        <p:nvSpPr>
          <p:cNvPr id="8" name="Slide Number Placeholder 5">
            <a:extLst>
              <a:ext uri="{FF2B5EF4-FFF2-40B4-BE49-F238E27FC236}">
                <a16:creationId xmlns:a16="http://schemas.microsoft.com/office/drawing/2014/main" id="{D1E712D7-3133-5F8C-9CB4-B3A30E05ED50}"/>
              </a:ext>
            </a:extLst>
          </p:cNvPr>
          <p:cNvSpPr>
            <a:spLocks noGrp="1"/>
          </p:cNvSpPr>
          <p:nvPr>
            <p:ph type="sldNum" sz="quarter" idx="12"/>
          </p:nvPr>
        </p:nvSpPr>
        <p:spPr>
          <a:xfrm>
            <a:off x="7559358" y="6419850"/>
            <a:ext cx="2303780" cy="258150"/>
          </a:xfrm>
        </p:spPr>
        <p:txBody>
          <a:bodyPr/>
          <a:lstStyle>
            <a:lvl1pPr>
              <a:defRPr>
                <a:latin typeface="Meiryo UI" panose="020B0604030504040204" pitchFamily="50" charset="-128"/>
                <a:ea typeface="Meiryo UI" panose="020B0604030504040204" pitchFamily="50" charset="-128"/>
              </a:defRPr>
            </a:lvl1pPr>
          </a:lstStyle>
          <a:p>
            <a:fld id="{6EF5D042-AEC7-4948-B261-1C816D8BE607}" type="slidenum">
              <a:rPr kumimoji="1" lang="ja-JP" altLang="en-US" smtClean="0"/>
              <a:pPr/>
              <a:t>‹#›</a:t>
            </a:fld>
            <a:endParaRPr kumimoji="1" lang="ja-JP" altLang="en-US"/>
          </a:p>
        </p:txBody>
      </p:sp>
      <p:sp>
        <p:nvSpPr>
          <p:cNvPr id="9" name="正方形/長方形 8">
            <a:extLst>
              <a:ext uri="{FF2B5EF4-FFF2-40B4-BE49-F238E27FC236}">
                <a16:creationId xmlns:a16="http://schemas.microsoft.com/office/drawing/2014/main" id="{C15ADCAC-DAC3-25F4-A261-CC921A695335}"/>
              </a:ext>
            </a:extLst>
          </p:cNvPr>
          <p:cNvSpPr/>
          <p:nvPr userDrawn="1"/>
        </p:nvSpPr>
        <p:spPr>
          <a:xfrm>
            <a:off x="169068" y="516954"/>
            <a:ext cx="468000" cy="36000"/>
          </a:xfrm>
          <a:prstGeom prst="rect">
            <a:avLst/>
          </a:prstGeom>
          <a:solidFill>
            <a:schemeClr val="accent5"/>
          </a:solid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844AE854-30BA-AC0A-5FCF-B66322505027}"/>
              </a:ext>
            </a:extLst>
          </p:cNvPr>
          <p:cNvSpPr/>
          <p:nvPr userDrawn="1"/>
        </p:nvSpPr>
        <p:spPr>
          <a:xfrm>
            <a:off x="654842" y="516954"/>
            <a:ext cx="9252000" cy="36000"/>
          </a:xfrm>
          <a:prstGeom prst="rect">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Title Placeholder 1">
            <a:extLst>
              <a:ext uri="{FF2B5EF4-FFF2-40B4-BE49-F238E27FC236}">
                <a16:creationId xmlns:a16="http://schemas.microsoft.com/office/drawing/2014/main" id="{F387B7BB-9EEA-07AD-17F2-755DF06F3B00}"/>
              </a:ext>
            </a:extLst>
          </p:cNvPr>
          <p:cNvSpPr>
            <a:spLocks noGrp="1"/>
          </p:cNvSpPr>
          <p:nvPr>
            <p:ph type="title"/>
          </p:nvPr>
        </p:nvSpPr>
        <p:spPr>
          <a:xfrm>
            <a:off x="169069" y="1"/>
            <a:ext cx="8400146" cy="516953"/>
          </a:xfrm>
          <a:prstGeom prst="rect">
            <a:avLst/>
          </a:prstGeom>
        </p:spPr>
        <p:txBody>
          <a:bodyPr vert="horz" lIns="91440" tIns="45720" rIns="91440" bIns="45720" rtlCol="0" anchor="ctr">
            <a:normAutofit/>
          </a:bodyPr>
          <a:lstStyle>
            <a:lvl1pPr>
              <a:defRPr sz="2000" b="1">
                <a:latin typeface="Meiryo UI" panose="020B0604030504040204" pitchFamily="50" charset="-128"/>
                <a:ea typeface="Meiryo UI" panose="020B0604030504040204" pitchFamily="50" charset="-128"/>
              </a:defRPr>
            </a:lvl1pPr>
          </a:lstStyle>
          <a:p>
            <a:r>
              <a:rPr lang="ja-JP" altLang="en-US"/>
              <a:t>マスター タイトルの書式設定</a:t>
            </a:r>
            <a:endParaRPr lang="en-US"/>
          </a:p>
        </p:txBody>
      </p:sp>
    </p:spTree>
    <p:extLst>
      <p:ext uri="{BB962C8B-B14F-4D97-AF65-F5344CB8AC3E}">
        <p14:creationId xmlns:p14="http://schemas.microsoft.com/office/powerpoint/2010/main" val="1391614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1143" name="タイトル 1"/>
          <p:cNvSpPr>
            <a:spLocks noGrp="1"/>
          </p:cNvSpPr>
          <p:nvPr>
            <p:ph type="title"/>
          </p:nvPr>
        </p:nvSpPr>
        <p:spPr>
          <a:xfrm>
            <a:off x="0" y="0"/>
            <a:ext cx="8266113" cy="349250"/>
          </a:xfrm>
        </p:spPr>
        <p:txBody>
          <a:bodyPr/>
          <a:lstStyle/>
          <a:p>
            <a:r>
              <a:rPr lang="ja-JP" altLang="en-US"/>
              <a:t>マスター タイトルの書式設定</a:t>
            </a:r>
          </a:p>
        </p:txBody>
      </p:sp>
      <p:sp>
        <p:nvSpPr>
          <p:cNvPr id="1144"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5" name="日付プレースホルダー 3"/>
          <p:cNvSpPr>
            <a:spLocks noGrp="1"/>
          </p:cNvSpPr>
          <p:nvPr>
            <p:ph type="dt" sz="half" idx="10"/>
          </p:nvPr>
        </p:nvSpPr>
        <p:spPr/>
        <p:txBody>
          <a:bodyPr/>
          <a:lstStyle>
            <a:lvl1pPr>
              <a:defRPr/>
            </a:lvl1pPr>
          </a:lstStyle>
          <a:p>
            <a:endParaRPr lang="en-US" altLang="ja-JP"/>
          </a:p>
        </p:txBody>
      </p:sp>
      <p:sp>
        <p:nvSpPr>
          <p:cNvPr id="1146" name="フッター プレースホルダー 4"/>
          <p:cNvSpPr>
            <a:spLocks noGrp="1"/>
          </p:cNvSpPr>
          <p:nvPr>
            <p:ph type="ftr" sz="quarter" idx="11"/>
          </p:nvPr>
        </p:nvSpPr>
        <p:spPr/>
        <p:txBody>
          <a:bodyPr/>
          <a:lstStyle>
            <a:lvl1pPr>
              <a:defRPr/>
            </a:lvl1pPr>
          </a:lstStyle>
          <a:p>
            <a:endParaRPr lang="en-US" altLang="ja-JP"/>
          </a:p>
        </p:txBody>
      </p:sp>
      <p:sp>
        <p:nvSpPr>
          <p:cNvPr id="1147" name="スライド番号プレースホルダー 5"/>
          <p:cNvSpPr>
            <a:spLocks noGrp="1"/>
          </p:cNvSpPr>
          <p:nvPr>
            <p:ph type="sldNum" sz="quarter" idx="12"/>
          </p:nvPr>
        </p:nvSpPr>
        <p:spPr/>
        <p:txBody>
          <a:bodyPr/>
          <a:lstStyle>
            <a:lvl1pPr>
              <a:defRPr/>
            </a:lvl1pPr>
          </a:lstStyle>
          <a:p>
            <a:fld id="{A55D6372-79B3-44A9-9559-35B0E06D676F}" type="slidenum">
              <a:rPr lang="en-US" altLang="ja-JP"/>
              <a:pPr/>
              <a:t>‹#›</a:t>
            </a:fld>
            <a:endParaRPr lang="en-US" altLang="ja-JP"/>
          </a:p>
        </p:txBody>
      </p:sp>
    </p:spTree>
    <p:extLst>
      <p:ext uri="{BB962C8B-B14F-4D97-AF65-F5344CB8AC3E}">
        <p14:creationId xmlns:p14="http://schemas.microsoft.com/office/powerpoint/2010/main" val="778191063"/>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45F8C1A-82E0-4CBD-BC54-122ED46CEAF7}" type="datetimeFigureOut">
              <a:rPr lang="ja-JP" altLang="en-US" smtClean="0"/>
              <a:pPr/>
              <a:t>2026/2/17</a:t>
            </a:fld>
            <a:endParaRPr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EF5D042-AEC7-4948-B261-1C816D8BE607}" type="slidenum">
              <a:rPr lang="ja-JP" altLang="en-US" smtClean="0"/>
              <a:pPr/>
              <a:t>‹#›</a:t>
            </a:fld>
            <a:endParaRPr lang="ja-JP" altLang="en-US"/>
          </a:p>
        </p:txBody>
      </p:sp>
    </p:spTree>
    <p:extLst>
      <p:ext uri="{BB962C8B-B14F-4D97-AF65-F5344CB8AC3E}">
        <p14:creationId xmlns:p14="http://schemas.microsoft.com/office/powerpoint/2010/main" val="3806962148"/>
      </p:ext>
    </p:extLst>
  </p:cSld>
  <p:clrMap bg1="lt1" tx1="dk1" bg2="lt2" tx2="dk2" accent1="accent1" accent2="accent2" accent3="accent3" accent4="accent4" accent5="accent5" accent6="accent6" hlink="hlink" folHlink="folHlink"/>
  <p:sldLayoutIdLst>
    <p:sldLayoutId id="2147483662" r:id="rId1"/>
    <p:sldLayoutId id="2147483708" r:id="rId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四角形: 角を丸くする 9">
            <a:extLst>
              <a:ext uri="{FF2B5EF4-FFF2-40B4-BE49-F238E27FC236}">
                <a16:creationId xmlns:a16="http://schemas.microsoft.com/office/drawing/2014/main" id="{AD2DDBC9-BAAF-96BE-233D-5F887DBAA43F}"/>
              </a:ext>
            </a:extLst>
          </p:cNvPr>
          <p:cNvSpPr/>
          <p:nvPr/>
        </p:nvSpPr>
        <p:spPr>
          <a:xfrm>
            <a:off x="54768" y="997142"/>
            <a:ext cx="9737072" cy="1767768"/>
          </a:xfrm>
          <a:prstGeom prst="rect">
            <a:avLst/>
          </a:prstGeom>
          <a:solidFill>
            <a:schemeClr val="bg1">
              <a:lumMod val="95000"/>
            </a:schemeClr>
          </a:solidFill>
          <a:ln w="19050">
            <a:solidFill>
              <a:schemeClr val="accent1"/>
            </a:solidFill>
          </a:ln>
          <a:effectLst/>
        </p:spPr>
        <p:txBody>
          <a:bodyPr vertOverflow="overflow" horzOverflow="overflow" wrap="square" numCol="2" rtlCol="0" anchor="t" anchorCtr="0" compatLnSpc="1"/>
          <a:lstStyle/>
          <a:p>
            <a:pPr defTabSz="914400">
              <a:defRPr/>
            </a:pPr>
            <a:r>
              <a:rPr kumimoji="1" lang="ja-JP" altLang="en-US" sz="1050" b="1" kern="0" dirty="0">
                <a:solidFill>
                  <a:prstClr val="black"/>
                </a:solidFill>
                <a:latin typeface="Meiryo UI" panose="020B0604030504040204" pitchFamily="50" charset="-128"/>
                <a:ea typeface="Meiryo UI" panose="020B0604030504040204" pitchFamily="50" charset="-128"/>
              </a:rPr>
              <a:t>■観光客の動向</a:t>
            </a:r>
            <a:endParaRPr kumimoji="1" lang="en-US" altLang="ja-JP" sz="1050" b="1" kern="0" dirty="0">
              <a:solidFill>
                <a:prstClr val="black"/>
              </a:solidFill>
              <a:latin typeface="Meiryo UI" panose="020B0604030504040204" pitchFamily="50" charset="-128"/>
              <a:ea typeface="Meiryo UI" panose="020B0604030504040204" pitchFamily="50" charset="-128"/>
            </a:endParaRPr>
          </a:p>
          <a:p>
            <a:pPr defTabSz="914400">
              <a:defRPr/>
            </a:pPr>
            <a:r>
              <a:rPr lang="ja-JP" altLang="en-US" sz="1050" u="sng" kern="0" dirty="0">
                <a:latin typeface="Meiryo UI" panose="020B0604030504040204" pitchFamily="50" charset="-128"/>
                <a:ea typeface="Meiryo UI" panose="020B0604030504040204" pitchFamily="50" charset="-128"/>
              </a:rPr>
              <a:t>・</a:t>
            </a:r>
            <a:r>
              <a:rPr lang="en-US" altLang="ja-JP" sz="1050" u="sng" kern="0" dirty="0">
                <a:latin typeface="Meiryo UI" panose="020B0604030504040204" pitchFamily="50" charset="-128"/>
                <a:ea typeface="Meiryo UI" panose="020B0604030504040204" pitchFamily="50" charset="-128"/>
              </a:rPr>
              <a:t>XXXXXXXX</a:t>
            </a:r>
          </a:p>
          <a:p>
            <a:pPr defTabSz="914400">
              <a:defRPr/>
            </a:pPr>
            <a:r>
              <a:rPr lang="ja-JP" altLang="en-US" sz="1050" u="sng" kern="0" dirty="0">
                <a:latin typeface="Meiryo UI" panose="020B0604030504040204" pitchFamily="50" charset="-128"/>
                <a:ea typeface="Meiryo UI" panose="020B0604030504040204" pitchFamily="50" charset="-128"/>
              </a:rPr>
              <a:t>・</a:t>
            </a:r>
            <a:r>
              <a:rPr lang="en-US" altLang="ja-JP" sz="1050" u="sng" kern="0" dirty="0">
                <a:latin typeface="Meiryo UI" panose="020B0604030504040204" pitchFamily="50" charset="-128"/>
                <a:ea typeface="Meiryo UI" panose="020B0604030504040204" pitchFamily="50" charset="-128"/>
              </a:rPr>
              <a:t>XXXXXXXX</a:t>
            </a:r>
          </a:p>
          <a:p>
            <a:pPr marR="0" lvl="0" defTabSz="914400" rtl="0" eaLnBrk="1" fontAlgn="auto" latinLnBrk="0" hangingPunct="1">
              <a:lnSpc>
                <a:spcPct val="100000"/>
              </a:lnSpc>
              <a:spcBef>
                <a:spcPts val="0"/>
              </a:spcBef>
              <a:spcAft>
                <a:spcPts val="0"/>
              </a:spcAft>
              <a:buClrTx/>
              <a:buSzTx/>
              <a:tabLst/>
              <a:defRPr/>
            </a:pPr>
            <a:endParaRPr kumimoji="0" lang="en-US" altLang="ja-JP" sz="105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defTabSz="914400">
              <a:defRPr/>
            </a:pPr>
            <a:r>
              <a:rPr kumimoji="1" lang="ja-JP" altLang="en-US" sz="1050" b="1" kern="0" dirty="0">
                <a:latin typeface="Meiryo UI" panose="020B0604030504040204" pitchFamily="50" charset="-128"/>
                <a:ea typeface="Meiryo UI" panose="020B0604030504040204" pitchFamily="50" charset="-128"/>
              </a:rPr>
              <a:t>■現状の分析・課題</a:t>
            </a:r>
            <a:endParaRPr kumimoji="1" lang="en-US" altLang="ja-JP" sz="1050" b="1" kern="0" dirty="0">
              <a:latin typeface="Meiryo UI" panose="020B0604030504040204" pitchFamily="50" charset="-128"/>
              <a:ea typeface="Meiryo UI" panose="020B0604030504040204" pitchFamily="50" charset="-128"/>
            </a:endParaRPr>
          </a:p>
          <a:p>
            <a:pPr defTabSz="914400">
              <a:defRPr/>
            </a:pPr>
            <a:r>
              <a:rPr lang="ja-JP" altLang="en-US" sz="1050" u="sng" kern="0" dirty="0">
                <a:latin typeface="Meiryo UI" panose="020B0604030504040204" pitchFamily="50" charset="-128"/>
                <a:ea typeface="Meiryo UI" panose="020B0604030504040204" pitchFamily="50" charset="-128"/>
              </a:rPr>
              <a:t>・</a:t>
            </a:r>
            <a:r>
              <a:rPr lang="en-US" altLang="ja-JP" sz="1050" u="sng" kern="0" dirty="0">
                <a:latin typeface="Meiryo UI" panose="020B0604030504040204" pitchFamily="50" charset="-128"/>
                <a:ea typeface="Meiryo UI" panose="020B0604030504040204" pitchFamily="50" charset="-128"/>
              </a:rPr>
              <a:t>XXXXXXXX</a:t>
            </a:r>
          </a:p>
          <a:p>
            <a:pPr defTabSz="914400">
              <a:defRPr/>
            </a:pPr>
            <a:r>
              <a:rPr lang="ja-JP" altLang="en-US" sz="1050" u="sng" kern="0" dirty="0">
                <a:latin typeface="Meiryo UI" panose="020B0604030504040204" pitchFamily="50" charset="-128"/>
                <a:ea typeface="Meiryo UI" panose="020B0604030504040204" pitchFamily="50" charset="-128"/>
              </a:rPr>
              <a:t>・</a:t>
            </a:r>
            <a:r>
              <a:rPr lang="en-US" altLang="ja-JP" sz="1050" u="sng" kern="0" dirty="0">
                <a:latin typeface="Meiryo UI" panose="020B0604030504040204" pitchFamily="50" charset="-128"/>
                <a:ea typeface="Meiryo UI" panose="020B0604030504040204" pitchFamily="50" charset="-128"/>
              </a:rPr>
              <a:t>XXXXXXXX</a:t>
            </a:r>
            <a:endParaRPr kumimoji="1" lang="ja-JP" altLang="en-US" sz="1050" b="1" kern="0" dirty="0">
              <a:latin typeface="Meiryo UI" panose="020B0604030504040204" pitchFamily="50" charset="-128"/>
              <a:ea typeface="Meiryo UI" panose="020B0604030504040204" pitchFamily="50" charset="-128"/>
            </a:endParaRPr>
          </a:p>
        </p:txBody>
      </p:sp>
      <p:sp>
        <p:nvSpPr>
          <p:cNvPr id="2611" name="タイトル 1"/>
          <p:cNvSpPr>
            <a:spLocks noGrp="1"/>
          </p:cNvSpPr>
          <p:nvPr>
            <p:ph type="title"/>
          </p:nvPr>
        </p:nvSpPr>
        <p:spPr>
          <a:xfrm>
            <a:off x="1" y="0"/>
            <a:ext cx="9905999" cy="193419"/>
          </a:xfrm>
          <a:solidFill>
            <a:schemeClr val="accent1"/>
          </a:solidFill>
        </p:spPr>
        <p:txBody>
          <a:bodyPr>
            <a:noAutofit/>
          </a:bodyPr>
          <a:lstStyle/>
          <a:p>
            <a:pPr>
              <a:defRPr/>
            </a:pPr>
            <a:r>
              <a:rPr lang="ja-JP" altLang="en-US" sz="1100" b="1" dirty="0">
                <a:solidFill>
                  <a:schemeClr val="bg1"/>
                </a:solidFill>
                <a:latin typeface="Meiryo UI" panose="020B0604030504040204" pitchFamily="50" charset="-128"/>
                <a:ea typeface="Meiryo UI" panose="020B0604030504040204" pitchFamily="50" charset="-128"/>
              </a:rPr>
              <a:t>令和８年度</a:t>
            </a:r>
            <a:r>
              <a:rPr lang="en-US" altLang="ja-JP" sz="1100" b="1" dirty="0">
                <a:solidFill>
                  <a:schemeClr val="bg1"/>
                </a:solidFill>
                <a:latin typeface="Meiryo UI" panose="020B0604030504040204" pitchFamily="50" charset="-128"/>
                <a:ea typeface="Meiryo UI" panose="020B0604030504040204" pitchFamily="50" charset="-128"/>
              </a:rPr>
              <a:t>_</a:t>
            </a:r>
            <a:r>
              <a:rPr lang="ja-JP" altLang="en-US" sz="1100" b="1" dirty="0">
                <a:solidFill>
                  <a:schemeClr val="bg1"/>
                </a:solidFill>
                <a:latin typeface="Meiryo UI" panose="020B0604030504040204" pitchFamily="50" charset="-128"/>
                <a:ea typeface="Meiryo UI" panose="020B0604030504040204" pitchFamily="50" charset="-128"/>
              </a:rPr>
              <a:t>オーバーツーリズムの未然防止・抑制をはじめとする観光地の面的受入環境整備促進事業</a:t>
            </a:r>
          </a:p>
        </p:txBody>
      </p:sp>
      <p:sp>
        <p:nvSpPr>
          <p:cNvPr id="3" name="タイトル 1">
            <a:extLst>
              <a:ext uri="{FF2B5EF4-FFF2-40B4-BE49-F238E27FC236}">
                <a16:creationId xmlns:a16="http://schemas.microsoft.com/office/drawing/2014/main" id="{A56D666B-40A4-9930-015D-FCFE8C4FC0BA}"/>
              </a:ext>
            </a:extLst>
          </p:cNvPr>
          <p:cNvSpPr txBox="1">
            <a:spLocks/>
          </p:cNvSpPr>
          <p:nvPr/>
        </p:nvSpPr>
        <p:spPr>
          <a:xfrm>
            <a:off x="7476798" y="-1"/>
            <a:ext cx="2429202" cy="193419"/>
          </a:xfrm>
          <a:prstGeom prst="rect">
            <a:avLst/>
          </a:prstGeom>
          <a:solidFill>
            <a:schemeClr val="accent1"/>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defRPr/>
            </a:pPr>
            <a:r>
              <a:rPr lang="ja-JP" altLang="en-US" sz="1100" b="1" dirty="0">
                <a:solidFill>
                  <a:schemeClr val="bg1"/>
                </a:solidFill>
                <a:latin typeface="Meiryo UI" panose="020B0604030504040204" pitchFamily="50" charset="-128"/>
                <a:ea typeface="Meiryo UI" panose="020B0604030504040204" pitchFamily="50" charset="-128"/>
              </a:rPr>
              <a:t>地域一体型・一般型共通</a:t>
            </a:r>
            <a:r>
              <a:rPr lang="en-US" altLang="ja-JP" sz="1100" b="1" dirty="0">
                <a:solidFill>
                  <a:schemeClr val="bg1"/>
                </a:solidFill>
                <a:latin typeface="Meiryo UI" panose="020B0604030504040204" pitchFamily="50" charset="-128"/>
                <a:ea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rPr>
              <a:t>様式２</a:t>
            </a:r>
            <a:r>
              <a:rPr lang="en-US" altLang="ja-JP" sz="1100" b="1" dirty="0">
                <a:solidFill>
                  <a:schemeClr val="bg1"/>
                </a:solidFill>
                <a:latin typeface="Meiryo UI" panose="020B0604030504040204" pitchFamily="50" charset="-128"/>
                <a:ea typeface="Meiryo UI" panose="020B0604030504040204" pitchFamily="50" charset="-128"/>
              </a:rPr>
              <a:t>】</a:t>
            </a:r>
            <a:endParaRPr lang="ja-JP" altLang="en-US" sz="1100" b="1" dirty="0">
              <a:solidFill>
                <a:schemeClr val="bg1"/>
              </a:solidFill>
              <a:latin typeface="Meiryo UI" panose="020B0604030504040204" pitchFamily="50" charset="-128"/>
              <a:ea typeface="Meiryo UI" panose="020B0604030504040204" pitchFamily="50" charset="-128"/>
            </a:endParaRPr>
          </a:p>
        </p:txBody>
      </p:sp>
      <p:sp>
        <p:nvSpPr>
          <p:cNvPr id="4" name="四角形: 角を丸くする 9">
            <a:extLst>
              <a:ext uri="{FF2B5EF4-FFF2-40B4-BE49-F238E27FC236}">
                <a16:creationId xmlns:a16="http://schemas.microsoft.com/office/drawing/2014/main" id="{1C932E2D-85AC-19DD-1FFE-73E21AC5162E}"/>
              </a:ext>
            </a:extLst>
          </p:cNvPr>
          <p:cNvSpPr/>
          <p:nvPr/>
        </p:nvSpPr>
        <p:spPr>
          <a:xfrm>
            <a:off x="0" y="193417"/>
            <a:ext cx="9906000" cy="565106"/>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indent="92075" defTabSz="914400">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対策計画名：</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XXXXX</a:t>
            </a:r>
            <a:endParaRPr lang="en-US" altLang="ja-JP" sz="1400" kern="0" dirty="0">
              <a:solidFill>
                <a:srgbClr val="000000"/>
              </a:solidFill>
              <a:latin typeface="Meiryo UI" panose="020B0604030504040204" pitchFamily="50" charset="-128"/>
              <a:ea typeface="Meiryo UI" panose="020B0604030504040204" pitchFamily="50" charset="-128"/>
            </a:endParaRPr>
          </a:p>
          <a:p>
            <a:pPr marR="0" lvl="0" indent="92075" algn="l" defTabSz="914400" rtl="0" eaLnBrk="1" fontAlgn="auto" latinLnBrk="0" hangingPunct="1">
              <a:lnSpc>
                <a:spcPct val="100000"/>
              </a:lnSpc>
              <a:spcBef>
                <a:spcPts val="0"/>
              </a:spcBef>
              <a:spcAft>
                <a:spcPts val="0"/>
              </a:spcAft>
              <a:buClrTx/>
              <a:buSzTx/>
              <a:tabLst/>
              <a:defRPr/>
            </a:pPr>
            <a:r>
              <a:rPr lang="ja-JP" altLang="en-US" sz="1200" kern="0" dirty="0">
                <a:solidFill>
                  <a:srgbClr val="000000"/>
                </a:solidFill>
                <a:latin typeface="Meiryo UI" panose="020B0604030504040204" pitchFamily="50" charset="-128"/>
                <a:ea typeface="Meiryo UI" panose="020B0604030504040204" pitchFamily="50" charset="-128"/>
              </a:rPr>
              <a:t>申請主体：</a:t>
            </a:r>
            <a:r>
              <a:rPr lang="en-US" altLang="ja-JP" sz="1200" kern="0" dirty="0">
                <a:solidFill>
                  <a:srgbClr val="000000"/>
                </a:solidFill>
                <a:latin typeface="Meiryo UI" panose="020B0604030504040204" pitchFamily="50" charset="-128"/>
                <a:ea typeface="Meiryo UI" panose="020B0604030504040204" pitchFamily="50" charset="-128"/>
              </a:rPr>
              <a:t>XXXXX</a:t>
            </a:r>
            <a:r>
              <a:rPr lang="ja-JP" altLang="en-US" sz="1200" kern="0" dirty="0">
                <a:solidFill>
                  <a:srgbClr val="000000"/>
                </a:solidFill>
                <a:latin typeface="Meiryo UI" panose="020B0604030504040204" pitchFamily="50" charset="-128"/>
                <a:ea typeface="Meiryo UI" panose="020B0604030504040204" pitchFamily="50" charset="-128"/>
              </a:rPr>
              <a:t>　、　対象地域：</a:t>
            </a:r>
            <a:r>
              <a:rPr lang="en-US" altLang="ja-JP" sz="1200" kern="0" dirty="0">
                <a:solidFill>
                  <a:srgbClr val="000000"/>
                </a:solidFill>
                <a:latin typeface="Meiryo UI" panose="020B0604030504040204" pitchFamily="50" charset="-128"/>
                <a:ea typeface="Meiryo UI" panose="020B0604030504040204" pitchFamily="50" charset="-128"/>
              </a:rPr>
              <a:t> XXXXX </a:t>
            </a:r>
            <a:r>
              <a:rPr lang="ja-JP" altLang="en-US" sz="1200" kern="0" dirty="0">
                <a:solidFill>
                  <a:srgbClr val="000000"/>
                </a:solidFill>
                <a:latin typeface="Meiryo UI" panose="020B0604030504040204" pitchFamily="50" charset="-128"/>
                <a:ea typeface="Meiryo UI" panose="020B0604030504040204" pitchFamily="50" charset="-128"/>
              </a:rPr>
              <a:t>　</a:t>
            </a:r>
            <a:endParaRPr lang="en-US" altLang="ja-JP" sz="1200" kern="0" dirty="0">
              <a:solidFill>
                <a:srgbClr val="000000"/>
              </a:solidFill>
              <a:latin typeface="Meiryo UI" panose="020B0604030504040204" pitchFamily="50" charset="-128"/>
              <a:ea typeface="Meiryo UI" panose="020B0604030504040204" pitchFamily="50" charset="-128"/>
            </a:endParaRPr>
          </a:p>
        </p:txBody>
      </p:sp>
      <p:sp>
        <p:nvSpPr>
          <p:cNvPr id="5" name="四角形: 角を丸くする 9">
            <a:extLst>
              <a:ext uri="{FF2B5EF4-FFF2-40B4-BE49-F238E27FC236}">
                <a16:creationId xmlns:a16="http://schemas.microsoft.com/office/drawing/2014/main" id="{3973856B-6DF8-EC09-3E96-9B81714DB74E}"/>
              </a:ext>
            </a:extLst>
          </p:cNvPr>
          <p:cNvSpPr/>
          <p:nvPr/>
        </p:nvSpPr>
        <p:spPr>
          <a:xfrm>
            <a:off x="7488928" y="241417"/>
            <a:ext cx="2393259" cy="216000"/>
          </a:xfrm>
          <a:prstGeom prst="rect">
            <a:avLst/>
          </a:prstGeom>
          <a:solidFill>
            <a:schemeClr val="bg1"/>
          </a:solidFill>
          <a:ln w="190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補助対象経費 総額：</a:t>
            </a:r>
            <a:r>
              <a:rPr lang="en-US" altLang="ja-JP" sz="900" kern="0" dirty="0">
                <a:solidFill>
                  <a:srgbClr val="000000"/>
                </a:solidFill>
                <a:latin typeface="Meiryo UI" panose="020B0604030504040204" pitchFamily="50" charset="-128"/>
                <a:ea typeface="Meiryo UI" panose="020B0604030504040204" pitchFamily="50" charset="-128"/>
              </a:rPr>
              <a:t>X,000,0000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6" name="四角形: 角を丸くする 9">
            <a:extLst>
              <a:ext uri="{FF2B5EF4-FFF2-40B4-BE49-F238E27FC236}">
                <a16:creationId xmlns:a16="http://schemas.microsoft.com/office/drawing/2014/main" id="{F82F608E-6EFC-79AE-2538-F5F7DE2DC5C5}"/>
              </a:ext>
            </a:extLst>
          </p:cNvPr>
          <p:cNvSpPr/>
          <p:nvPr/>
        </p:nvSpPr>
        <p:spPr>
          <a:xfrm>
            <a:off x="7488928" y="505434"/>
            <a:ext cx="2393259" cy="216000"/>
          </a:xfrm>
          <a:prstGeom prst="rect">
            <a:avLst/>
          </a:prstGeom>
          <a:solidFill>
            <a:schemeClr val="bg1"/>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申請補助金額 総額：</a:t>
            </a:r>
            <a:r>
              <a:rPr lang="en-US" altLang="ja-JP" sz="900" kern="0" dirty="0">
                <a:solidFill>
                  <a:srgbClr val="000000"/>
                </a:solidFill>
                <a:latin typeface="Meiryo UI" panose="020B0604030504040204" pitchFamily="50" charset="-128"/>
                <a:ea typeface="Meiryo UI" panose="020B0604030504040204" pitchFamily="50" charset="-128"/>
              </a:rPr>
              <a:t>X,000,0000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7" name="四角形: 角を丸くする 9">
            <a:extLst>
              <a:ext uri="{FF2B5EF4-FFF2-40B4-BE49-F238E27FC236}">
                <a16:creationId xmlns:a16="http://schemas.microsoft.com/office/drawing/2014/main" id="{CA2A0F9B-D4FB-346F-548B-6EAB692BA31D}"/>
              </a:ext>
            </a:extLst>
          </p:cNvPr>
          <p:cNvSpPr/>
          <p:nvPr/>
        </p:nvSpPr>
        <p:spPr>
          <a:xfrm>
            <a:off x="54769" y="790811"/>
            <a:ext cx="1512000"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10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現状・課題</a:t>
            </a:r>
            <a:endParaRPr kumimoji="0" lang="en-US" altLang="ja-JP" sz="10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11" name="四角形: 角を丸くする 9">
            <a:extLst>
              <a:ext uri="{FF2B5EF4-FFF2-40B4-BE49-F238E27FC236}">
                <a16:creationId xmlns:a16="http://schemas.microsoft.com/office/drawing/2014/main" id="{B72C64E6-828C-7323-520D-6FB46A9DA3DD}"/>
              </a:ext>
            </a:extLst>
          </p:cNvPr>
          <p:cNvSpPr/>
          <p:nvPr/>
        </p:nvSpPr>
        <p:spPr>
          <a:xfrm>
            <a:off x="4991256" y="2830149"/>
            <a:ext cx="1304286" cy="173380"/>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105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実施体制</a:t>
            </a:r>
            <a:endParaRPr kumimoji="0" lang="en-US" altLang="ja-JP" sz="105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55" name="四角形: 角を丸くする 9">
            <a:extLst>
              <a:ext uri="{FF2B5EF4-FFF2-40B4-BE49-F238E27FC236}">
                <a16:creationId xmlns:a16="http://schemas.microsoft.com/office/drawing/2014/main" id="{D9ED0165-381E-0F23-81A1-44A5DBC3F097}"/>
              </a:ext>
            </a:extLst>
          </p:cNvPr>
          <p:cNvSpPr/>
          <p:nvPr/>
        </p:nvSpPr>
        <p:spPr>
          <a:xfrm>
            <a:off x="4991256" y="2986952"/>
            <a:ext cx="4859978" cy="3837104"/>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kumimoji="0" lang="ja-JP" altLang="en-US"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rPr>
              <a:t>■協議の場</a:t>
            </a: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r>
              <a:rPr lang="ja-JP" altLang="en-US" sz="1050" b="1" u="sng" kern="0" dirty="0">
                <a:latin typeface="Meiryo UI" panose="020B0604030504040204" pitchFamily="50" charset="-128"/>
                <a:ea typeface="Meiryo UI" panose="020B0604030504040204" pitchFamily="50" charset="-128"/>
              </a:rPr>
              <a:t>■協議計画</a:t>
            </a:r>
            <a:endParaRPr lang="en-US" altLang="ja-JP" sz="1050" b="1" u="sng" kern="0" dirty="0">
              <a:latin typeface="Meiryo UI" panose="020B0604030504040204" pitchFamily="50" charset="-128"/>
              <a:ea typeface="Meiryo UI" panose="020B0604030504040204" pitchFamily="50" charset="-128"/>
            </a:endParaRPr>
          </a:p>
        </p:txBody>
      </p:sp>
      <p:graphicFrame>
        <p:nvGraphicFramePr>
          <p:cNvPr id="38" name="表 37">
            <a:extLst>
              <a:ext uri="{FF2B5EF4-FFF2-40B4-BE49-F238E27FC236}">
                <a16:creationId xmlns:a16="http://schemas.microsoft.com/office/drawing/2014/main" id="{C938073C-FFF3-6AF1-280C-458A313C63BB}"/>
              </a:ext>
            </a:extLst>
          </p:cNvPr>
          <p:cNvGraphicFramePr>
            <a:graphicFrameLocks noGrp="1"/>
          </p:cNvGraphicFramePr>
          <p:nvPr>
            <p:extLst>
              <p:ext uri="{D42A27DB-BD31-4B8C-83A1-F6EECF244321}">
                <p14:modId xmlns:p14="http://schemas.microsoft.com/office/powerpoint/2010/main" val="797817582"/>
              </p:ext>
            </p:extLst>
          </p:nvPr>
        </p:nvGraphicFramePr>
        <p:xfrm>
          <a:off x="5075827" y="5831923"/>
          <a:ext cx="4709014" cy="925866"/>
        </p:xfrm>
        <a:graphic>
          <a:graphicData uri="http://schemas.openxmlformats.org/drawingml/2006/table">
            <a:tbl>
              <a:tblPr firstRow="1" bandRow="1">
                <a:tableStyleId>{5C22544A-7EE6-4342-B048-85BDC9FD1C3A}</a:tableStyleId>
              </a:tblPr>
              <a:tblGrid>
                <a:gridCol w="656451">
                  <a:extLst>
                    <a:ext uri="{9D8B030D-6E8A-4147-A177-3AD203B41FA5}">
                      <a16:colId xmlns:a16="http://schemas.microsoft.com/office/drawing/2014/main" val="3559197824"/>
                    </a:ext>
                  </a:extLst>
                </a:gridCol>
                <a:gridCol w="3011077">
                  <a:extLst>
                    <a:ext uri="{9D8B030D-6E8A-4147-A177-3AD203B41FA5}">
                      <a16:colId xmlns:a16="http://schemas.microsoft.com/office/drawing/2014/main" val="2726071596"/>
                    </a:ext>
                  </a:extLst>
                </a:gridCol>
                <a:gridCol w="1041486">
                  <a:extLst>
                    <a:ext uri="{9D8B030D-6E8A-4147-A177-3AD203B41FA5}">
                      <a16:colId xmlns:a16="http://schemas.microsoft.com/office/drawing/2014/main" val="2138279705"/>
                    </a:ext>
                  </a:extLst>
                </a:gridCol>
              </a:tblGrid>
              <a:tr h="204889">
                <a:tc>
                  <a:txBody>
                    <a:bodyPr/>
                    <a:lstStyle/>
                    <a:p>
                      <a:pPr algn="ct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協議事項</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実施時期</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335122624"/>
                  </a:ext>
                </a:extLst>
              </a:tr>
              <a:tr h="204889">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1</a:t>
                      </a:r>
                      <a:r>
                        <a:rPr kumimoji="1" lang="ja-JP" altLang="en-US" sz="900" b="0" dirty="0">
                          <a:solidFill>
                            <a:schemeClr val="tx1"/>
                          </a:solidFill>
                          <a:latin typeface="Meiryo UI" panose="020B0604030504040204" pitchFamily="50" charset="-128"/>
                          <a:ea typeface="Meiryo UI" panose="020B0604030504040204" pitchFamily="50" charset="-128"/>
                        </a:rPr>
                        <a:t>回目</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171450" marR="0" lvl="0" indent="-171450" algn="l" defTabSz="68288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288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2026</a:t>
                      </a: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a:t>
                      </a: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月</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35794796"/>
                  </a:ext>
                </a:extLst>
              </a:tr>
              <a:tr h="249663">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2</a:t>
                      </a:r>
                      <a:r>
                        <a:rPr kumimoji="1" lang="ja-JP" altLang="en-US" sz="900" b="0" dirty="0">
                          <a:solidFill>
                            <a:schemeClr val="tx1"/>
                          </a:solidFill>
                          <a:latin typeface="Meiryo UI" panose="020B0604030504040204" pitchFamily="50" charset="-128"/>
                          <a:ea typeface="Meiryo UI" panose="020B0604030504040204" pitchFamily="50" charset="-128"/>
                        </a:rPr>
                        <a:t>回目</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171450" marR="0" lvl="0" indent="-171450" algn="l" defTabSz="68288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288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XXXX</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17817062"/>
                  </a:ext>
                </a:extLst>
              </a:tr>
              <a:tr h="249663">
                <a:tc>
                  <a:txBody>
                    <a:bodyPr/>
                    <a:lstStyle/>
                    <a:p>
                      <a:pPr algn="ctr"/>
                      <a:r>
                        <a:rPr kumimoji="1" lang="en-US" altLang="ja-JP" sz="900" b="0">
                          <a:solidFill>
                            <a:schemeClr val="tx1"/>
                          </a:solidFill>
                          <a:latin typeface="Meiryo UI" panose="020B0604030504040204" pitchFamily="50" charset="-128"/>
                          <a:ea typeface="Meiryo UI" panose="020B0604030504040204" pitchFamily="50" charset="-128"/>
                        </a:rPr>
                        <a:t>3</a:t>
                      </a:r>
                      <a:r>
                        <a:rPr kumimoji="1" lang="ja-JP" altLang="en-US" sz="900" b="0">
                          <a:solidFill>
                            <a:schemeClr val="tx1"/>
                          </a:solidFill>
                          <a:latin typeface="Meiryo UI" panose="020B0604030504040204" pitchFamily="50" charset="-128"/>
                          <a:ea typeface="Meiryo UI" panose="020B0604030504040204" pitchFamily="50" charset="-128"/>
                        </a:rPr>
                        <a:t>回目</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171450" marR="0" lvl="0" indent="-171450" algn="l" defTabSz="68288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288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XXXX</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8643946"/>
                  </a:ext>
                </a:extLst>
              </a:tr>
            </a:tbl>
          </a:graphicData>
        </a:graphic>
      </p:graphicFrame>
      <p:graphicFrame>
        <p:nvGraphicFramePr>
          <p:cNvPr id="40" name="表 39">
            <a:extLst>
              <a:ext uri="{FF2B5EF4-FFF2-40B4-BE49-F238E27FC236}">
                <a16:creationId xmlns:a16="http://schemas.microsoft.com/office/drawing/2014/main" id="{2C3E0290-19DD-15BF-CC5C-29D981277B31}"/>
              </a:ext>
            </a:extLst>
          </p:cNvPr>
          <p:cNvGraphicFramePr>
            <a:graphicFrameLocks noGrp="1"/>
          </p:cNvGraphicFramePr>
          <p:nvPr>
            <p:extLst>
              <p:ext uri="{D42A27DB-BD31-4B8C-83A1-F6EECF244321}">
                <p14:modId xmlns:p14="http://schemas.microsoft.com/office/powerpoint/2010/main" val="1447549590"/>
              </p:ext>
            </p:extLst>
          </p:nvPr>
        </p:nvGraphicFramePr>
        <p:xfrm>
          <a:off x="5062518" y="3256410"/>
          <a:ext cx="4732666" cy="2282109"/>
        </p:xfrm>
        <a:graphic>
          <a:graphicData uri="http://schemas.openxmlformats.org/drawingml/2006/table">
            <a:tbl>
              <a:tblPr firstRow="1" bandRow="1">
                <a:tableStyleId>{5C22544A-7EE6-4342-B048-85BDC9FD1C3A}</a:tableStyleId>
              </a:tblPr>
              <a:tblGrid>
                <a:gridCol w="658135">
                  <a:extLst>
                    <a:ext uri="{9D8B030D-6E8A-4147-A177-3AD203B41FA5}">
                      <a16:colId xmlns:a16="http://schemas.microsoft.com/office/drawing/2014/main" val="3559197824"/>
                    </a:ext>
                  </a:extLst>
                </a:gridCol>
                <a:gridCol w="4074531">
                  <a:extLst>
                    <a:ext uri="{9D8B030D-6E8A-4147-A177-3AD203B41FA5}">
                      <a16:colId xmlns:a16="http://schemas.microsoft.com/office/drawing/2014/main" val="2726071596"/>
                    </a:ext>
                  </a:extLst>
                </a:gridCol>
              </a:tblGrid>
              <a:tr h="297858">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協議会名</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68288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XXXX</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35794796"/>
                  </a:ext>
                </a:extLst>
              </a:tr>
              <a:tr h="297858">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実施方法</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68288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（新規会議</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lang="ja-JP" altLang="en-US" sz="1050" kern="0" dirty="0">
                          <a:solidFill>
                            <a:srgbClr val="000000"/>
                          </a:solidFill>
                          <a:latin typeface="Meiryo UI" panose="020B0604030504040204" pitchFamily="50" charset="-128"/>
                          <a:ea typeface="Meiryo UI" panose="020B0604030504040204" pitchFamily="50" charset="-128"/>
                        </a:rPr>
                        <a:t>既存会議</a:t>
                      </a:r>
                      <a:r>
                        <a:rPr lang="en-US" altLang="ja-JP" sz="1050" kern="0" dirty="0">
                          <a:solidFill>
                            <a:srgbClr val="000000"/>
                          </a:solidFill>
                          <a:latin typeface="Meiryo UI" panose="020B0604030504040204" pitchFamily="50" charset="-128"/>
                          <a:ea typeface="Meiryo UI" panose="020B0604030504040204" pitchFamily="50" charset="-128"/>
                        </a:rPr>
                        <a:t>/</a:t>
                      </a:r>
                      <a:r>
                        <a:rPr lang="ja-JP" altLang="en-US" sz="1050" kern="0" dirty="0">
                          <a:solidFill>
                            <a:srgbClr val="000000"/>
                          </a:solidFill>
                          <a:latin typeface="Meiryo UI" panose="020B0604030504040204" pitchFamily="50" charset="-128"/>
                          <a:ea typeface="Meiryo UI" panose="020B0604030504040204" pitchFamily="50" charset="-128"/>
                        </a:rPr>
                        <a:t>既存会議の組み合わせ</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個別協議　等）</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98157294"/>
                  </a:ext>
                </a:extLst>
              </a:tr>
              <a:tr h="1037981">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参画者</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700" u="none" kern="0" dirty="0">
                          <a:solidFill>
                            <a:schemeClr val="accent5"/>
                          </a:solidFill>
                          <a:latin typeface="Meiryo UI" panose="020B0604030504040204" pitchFamily="50" charset="-128"/>
                          <a:ea typeface="Meiryo UI" panose="020B0604030504040204" pitchFamily="50" charset="-128"/>
                        </a:rPr>
                        <a:t>※</a:t>
                      </a:r>
                      <a:r>
                        <a:rPr kumimoji="1" lang="ja-JP" altLang="en-US" sz="700" b="0" i="0" u="none" strike="noStrike" kern="1200" cap="none" spc="0" normalizeH="0" baseline="0" noProof="0" dirty="0">
                          <a:ln>
                            <a:noFill/>
                          </a:ln>
                          <a:solidFill>
                            <a:schemeClr val="accent5"/>
                          </a:solidFill>
                          <a:effectLst/>
                          <a:uLnTx/>
                          <a:uFillTx/>
                          <a:latin typeface="Meiryo UI" panose="020B0604030504040204" pitchFamily="50" charset="-128"/>
                          <a:ea typeface="Meiryo UI" panose="020B0604030504040204" pitchFamily="50" charset="-128"/>
                          <a:cs typeface="+mn-cs"/>
                        </a:rPr>
                        <a:t>＜行政機関＞＜事業者＞＜住民関係者＞＜有識者等＞　等記載してください</a:t>
                      </a:r>
                      <a:endParaRPr kumimoji="1" lang="en-US" altLang="ja-JP" sz="700" b="0" i="0" u="none" strike="noStrike" kern="1200" cap="none" spc="0" normalizeH="0" baseline="0" noProof="0" dirty="0">
                        <a:ln>
                          <a:noFill/>
                        </a:ln>
                        <a:solidFill>
                          <a:schemeClr val="accent5"/>
                        </a:solidFill>
                        <a:effectLst/>
                        <a:uLnTx/>
                        <a:uFillTx/>
                        <a:latin typeface="Meiryo UI" panose="020B0604030504040204" pitchFamily="50" charset="-128"/>
                        <a:ea typeface="Meiryo UI" panose="020B0604030504040204" pitchFamily="50" charset="-128"/>
                        <a:cs typeface="+mn-cs"/>
                      </a:endParaRPr>
                    </a:p>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XXXX</a:t>
                      </a:r>
                    </a:p>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2727" marR="32727" marT="38055" marB="38055">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17817062"/>
                  </a:ext>
                </a:extLst>
              </a:tr>
              <a:tr h="648412">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住民参画手法</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b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XXXX</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2727" marR="32727" marT="38055" marB="38055">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8643946"/>
                  </a:ext>
                </a:extLst>
              </a:tr>
            </a:tbl>
          </a:graphicData>
        </a:graphic>
      </p:graphicFrame>
      <p:graphicFrame>
        <p:nvGraphicFramePr>
          <p:cNvPr id="45" name="表 44">
            <a:extLst>
              <a:ext uri="{FF2B5EF4-FFF2-40B4-BE49-F238E27FC236}">
                <a16:creationId xmlns:a16="http://schemas.microsoft.com/office/drawing/2014/main" id="{1DA954AB-E454-A56D-6EDB-CD8A062F91E6}"/>
              </a:ext>
            </a:extLst>
          </p:cNvPr>
          <p:cNvGraphicFramePr>
            <a:graphicFrameLocks noGrp="1"/>
          </p:cNvGraphicFramePr>
          <p:nvPr>
            <p:extLst>
              <p:ext uri="{D42A27DB-BD31-4B8C-83A1-F6EECF244321}">
                <p14:modId xmlns:p14="http://schemas.microsoft.com/office/powerpoint/2010/main" val="1498387881"/>
              </p:ext>
            </p:extLst>
          </p:nvPr>
        </p:nvGraphicFramePr>
        <p:xfrm>
          <a:off x="6096000" y="234104"/>
          <a:ext cx="1337945" cy="504000"/>
        </p:xfrm>
        <a:graphic>
          <a:graphicData uri="http://schemas.openxmlformats.org/drawingml/2006/table">
            <a:tbl>
              <a:tblPr firstRow="1" bandRow="1">
                <a:tableStyleId>{5C22544A-7EE6-4342-B048-85BDC9FD1C3A}</a:tableStyleId>
              </a:tblPr>
              <a:tblGrid>
                <a:gridCol w="1337945">
                  <a:extLst>
                    <a:ext uri="{9D8B030D-6E8A-4147-A177-3AD203B41FA5}">
                      <a16:colId xmlns:a16="http://schemas.microsoft.com/office/drawing/2014/main" val="821479726"/>
                    </a:ext>
                  </a:extLst>
                </a:gridCol>
              </a:tblGrid>
              <a:tr h="2271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類型</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356369489"/>
                  </a:ext>
                </a:extLst>
              </a:tr>
              <a:tr h="276801">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（地域一体型</a:t>
                      </a: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一般型）</a:t>
                      </a:r>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graphicFrame>
        <p:nvGraphicFramePr>
          <p:cNvPr id="21" name="表 20">
            <a:extLst>
              <a:ext uri="{FF2B5EF4-FFF2-40B4-BE49-F238E27FC236}">
                <a16:creationId xmlns:a16="http://schemas.microsoft.com/office/drawing/2014/main" id="{9A24700A-2CD1-159D-8B7F-958CD4CCE93D}"/>
              </a:ext>
            </a:extLst>
          </p:cNvPr>
          <p:cNvGraphicFramePr>
            <a:graphicFrameLocks noGrp="1"/>
          </p:cNvGraphicFramePr>
          <p:nvPr>
            <p:extLst>
              <p:ext uri="{D42A27DB-BD31-4B8C-83A1-F6EECF244321}">
                <p14:modId xmlns:p14="http://schemas.microsoft.com/office/powerpoint/2010/main" val="3378136802"/>
              </p:ext>
            </p:extLst>
          </p:nvPr>
        </p:nvGraphicFramePr>
        <p:xfrm>
          <a:off x="186895" y="1560003"/>
          <a:ext cx="4445775" cy="1133545"/>
        </p:xfrm>
        <a:graphic>
          <a:graphicData uri="http://schemas.openxmlformats.org/drawingml/2006/table">
            <a:tbl>
              <a:tblPr firstRow="1" bandRow="1">
                <a:tableStyleId>{5C22544A-7EE6-4342-B048-85BDC9FD1C3A}</a:tableStyleId>
              </a:tblPr>
              <a:tblGrid>
                <a:gridCol w="989961">
                  <a:extLst>
                    <a:ext uri="{9D8B030D-6E8A-4147-A177-3AD203B41FA5}">
                      <a16:colId xmlns:a16="http://schemas.microsoft.com/office/drawing/2014/main" val="3559197824"/>
                    </a:ext>
                  </a:extLst>
                </a:gridCol>
                <a:gridCol w="1151938">
                  <a:extLst>
                    <a:ext uri="{9D8B030D-6E8A-4147-A177-3AD203B41FA5}">
                      <a16:colId xmlns:a16="http://schemas.microsoft.com/office/drawing/2014/main" val="2726071596"/>
                    </a:ext>
                  </a:extLst>
                </a:gridCol>
                <a:gridCol w="1151938">
                  <a:extLst>
                    <a:ext uri="{9D8B030D-6E8A-4147-A177-3AD203B41FA5}">
                      <a16:colId xmlns:a16="http://schemas.microsoft.com/office/drawing/2014/main" val="2472737929"/>
                    </a:ext>
                  </a:extLst>
                </a:gridCol>
                <a:gridCol w="1151938">
                  <a:extLst>
                    <a:ext uri="{9D8B030D-6E8A-4147-A177-3AD203B41FA5}">
                      <a16:colId xmlns:a16="http://schemas.microsoft.com/office/drawing/2014/main" val="2345826440"/>
                    </a:ext>
                  </a:extLst>
                </a:gridCol>
              </a:tblGrid>
              <a:tr h="293276">
                <a:tc>
                  <a:txBody>
                    <a:bodyPr/>
                    <a:lstStyle/>
                    <a:p>
                      <a:pPr algn="ct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dirty="0">
                          <a:solidFill>
                            <a:schemeClr val="tx1"/>
                          </a:solidFill>
                          <a:latin typeface="Meiryo UI" panose="020B0604030504040204" pitchFamily="50" charset="-128"/>
                          <a:ea typeface="Meiryo UI" panose="020B0604030504040204" pitchFamily="50" charset="-128"/>
                        </a:rPr>
                        <a:t>2019</a:t>
                      </a:r>
                      <a:r>
                        <a:rPr kumimoji="1" lang="ja-JP" altLang="en-US" sz="900" dirty="0">
                          <a:solidFill>
                            <a:schemeClr val="tx1"/>
                          </a:solidFill>
                          <a:latin typeface="Meiryo UI" panose="020B0604030504040204" pitchFamily="50" charset="-128"/>
                          <a:ea typeface="Meiryo UI" panose="020B0604030504040204" pitchFamily="50" charset="-128"/>
                        </a:rPr>
                        <a:t>年</a:t>
                      </a:r>
                    </a:p>
                  </a:txBody>
                  <a:tcPr marL="45720" marR="4572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dirty="0">
                          <a:solidFill>
                            <a:schemeClr val="tx1"/>
                          </a:solidFill>
                          <a:latin typeface="Meiryo UI" panose="020B0604030504040204" pitchFamily="50" charset="-128"/>
                          <a:ea typeface="Meiryo UI" panose="020B0604030504040204" pitchFamily="50" charset="-128"/>
                        </a:rPr>
                        <a:t>2024</a:t>
                      </a:r>
                      <a:r>
                        <a:rPr kumimoji="1" lang="ja-JP" altLang="en-US" sz="900" dirty="0">
                          <a:solidFill>
                            <a:schemeClr val="tx1"/>
                          </a:solidFill>
                          <a:latin typeface="Meiryo UI" panose="020B0604030504040204" pitchFamily="50" charset="-128"/>
                          <a:ea typeface="Meiryo UI" panose="020B0604030504040204" pitchFamily="50" charset="-128"/>
                        </a:rPr>
                        <a:t>年</a:t>
                      </a:r>
                    </a:p>
                  </a:txBody>
                  <a:tcPr marL="45720" marR="4572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dirty="0">
                          <a:solidFill>
                            <a:schemeClr val="tx1"/>
                          </a:solidFill>
                          <a:latin typeface="Meiryo UI" panose="020B0604030504040204" pitchFamily="50" charset="-128"/>
                          <a:ea typeface="Meiryo UI" panose="020B0604030504040204" pitchFamily="50" charset="-128"/>
                        </a:rPr>
                        <a:t>2025</a:t>
                      </a:r>
                      <a:r>
                        <a:rPr kumimoji="1" lang="ja-JP" altLang="en-US" sz="900" dirty="0">
                          <a:solidFill>
                            <a:schemeClr val="tx1"/>
                          </a:solidFill>
                          <a:latin typeface="Meiryo UI" panose="020B0604030504040204" pitchFamily="50" charset="-128"/>
                          <a:ea typeface="Meiryo UI" panose="020B0604030504040204" pitchFamily="50" charset="-128"/>
                        </a:rPr>
                        <a:t>年</a:t>
                      </a: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335122624"/>
                  </a:ext>
                </a:extLst>
              </a:tr>
              <a:tr h="284388">
                <a:tc>
                  <a:txBody>
                    <a:bodyP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入込観光客数</a:t>
                      </a: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r"/>
                      <a:r>
                        <a:rPr kumimoji="1" lang="en-US" altLang="ja-JP" sz="900" dirty="0">
                          <a:solidFill>
                            <a:schemeClr val="tx1"/>
                          </a:solidFill>
                          <a:latin typeface="Meiryo UI" panose="020B0604030504040204" pitchFamily="50" charset="-128"/>
                          <a:ea typeface="Meiryo UI" panose="020B0604030504040204" pitchFamily="50" charset="-128"/>
                        </a:rPr>
                        <a:t>XX</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45720" marR="4572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35794796"/>
                  </a:ext>
                </a:extLst>
              </a:tr>
              <a:tr h="284388">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国内（人）</a:t>
                      </a: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r"/>
                      <a:r>
                        <a:rPr kumimoji="1" lang="en-US" altLang="ja-JP" sz="900">
                          <a:solidFill>
                            <a:schemeClr val="tx1"/>
                          </a:solidFill>
                          <a:latin typeface="Meiryo UI" panose="020B0604030504040204" pitchFamily="50" charset="-128"/>
                          <a:ea typeface="Meiryo UI" panose="020B0604030504040204" pitchFamily="50" charset="-128"/>
                        </a:rPr>
                        <a:t>XX</a:t>
                      </a:r>
                      <a:endParaRPr kumimoji="1" lang="ja-JP" altLang="en-US" sz="900">
                        <a:solidFill>
                          <a:schemeClr val="tx1"/>
                        </a:solidFill>
                        <a:latin typeface="Meiryo UI" panose="020B0604030504040204" pitchFamily="50" charset="-128"/>
                        <a:ea typeface="Meiryo UI" panose="020B0604030504040204" pitchFamily="50" charset="-128"/>
                      </a:endParaRPr>
                    </a:p>
                  </a:txBody>
                  <a:tcPr marL="45720" marR="4572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17817062"/>
                  </a:ext>
                </a:extLst>
              </a:tr>
              <a:tr h="271493">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インバウンド（人）</a:t>
                      </a: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r"/>
                      <a:r>
                        <a:rPr kumimoji="1" lang="en-US" altLang="ja-JP" sz="900" dirty="0">
                          <a:solidFill>
                            <a:schemeClr val="tx1"/>
                          </a:solidFill>
                          <a:latin typeface="Meiryo UI" panose="020B0604030504040204" pitchFamily="50" charset="-128"/>
                          <a:ea typeface="Meiryo UI" panose="020B0604030504040204" pitchFamily="50" charset="-128"/>
                        </a:rPr>
                        <a:t>XX</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45720" marR="4572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68643946"/>
                  </a:ext>
                </a:extLst>
              </a:tr>
            </a:tbl>
          </a:graphicData>
        </a:graphic>
      </p:graphicFrame>
      <p:sp>
        <p:nvSpPr>
          <p:cNvPr id="28" name="四角形: 角を丸くする 9">
            <a:extLst>
              <a:ext uri="{FF2B5EF4-FFF2-40B4-BE49-F238E27FC236}">
                <a16:creationId xmlns:a16="http://schemas.microsoft.com/office/drawing/2014/main" id="{5A25241B-45B8-B684-4381-3D29206DF258}"/>
              </a:ext>
            </a:extLst>
          </p:cNvPr>
          <p:cNvSpPr/>
          <p:nvPr/>
        </p:nvSpPr>
        <p:spPr>
          <a:xfrm>
            <a:off x="54769" y="2838216"/>
            <a:ext cx="1512000"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10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目指す姿・</a:t>
            </a:r>
            <a:r>
              <a:rPr kumimoji="0" lang="en-US" altLang="ja-JP" sz="10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KGI</a:t>
            </a:r>
          </a:p>
        </p:txBody>
      </p:sp>
      <p:graphicFrame>
        <p:nvGraphicFramePr>
          <p:cNvPr id="29" name="表 28">
            <a:extLst>
              <a:ext uri="{FF2B5EF4-FFF2-40B4-BE49-F238E27FC236}">
                <a16:creationId xmlns:a16="http://schemas.microsoft.com/office/drawing/2014/main" id="{267482B9-8FE4-C34A-1EC9-72062451EE4D}"/>
              </a:ext>
            </a:extLst>
          </p:cNvPr>
          <p:cNvGraphicFramePr>
            <a:graphicFrameLocks noGrp="1"/>
          </p:cNvGraphicFramePr>
          <p:nvPr>
            <p:extLst>
              <p:ext uri="{D42A27DB-BD31-4B8C-83A1-F6EECF244321}">
                <p14:modId xmlns:p14="http://schemas.microsoft.com/office/powerpoint/2010/main" val="3476503323"/>
              </p:ext>
            </p:extLst>
          </p:nvPr>
        </p:nvGraphicFramePr>
        <p:xfrm>
          <a:off x="5018857" y="1560004"/>
          <a:ext cx="4583090" cy="1133544"/>
        </p:xfrm>
        <a:graphic>
          <a:graphicData uri="http://schemas.openxmlformats.org/drawingml/2006/table">
            <a:tbl>
              <a:tblPr firstRow="1" bandRow="1">
                <a:tableStyleId>{5C22544A-7EE6-4342-B048-85BDC9FD1C3A}</a:tableStyleId>
              </a:tblPr>
              <a:tblGrid>
                <a:gridCol w="879141">
                  <a:extLst>
                    <a:ext uri="{9D8B030D-6E8A-4147-A177-3AD203B41FA5}">
                      <a16:colId xmlns:a16="http://schemas.microsoft.com/office/drawing/2014/main" val="3559197824"/>
                    </a:ext>
                  </a:extLst>
                </a:gridCol>
                <a:gridCol w="2808652">
                  <a:extLst>
                    <a:ext uri="{9D8B030D-6E8A-4147-A177-3AD203B41FA5}">
                      <a16:colId xmlns:a16="http://schemas.microsoft.com/office/drawing/2014/main" val="2726071596"/>
                    </a:ext>
                  </a:extLst>
                </a:gridCol>
                <a:gridCol w="895297">
                  <a:extLst>
                    <a:ext uri="{9D8B030D-6E8A-4147-A177-3AD203B41FA5}">
                      <a16:colId xmlns:a16="http://schemas.microsoft.com/office/drawing/2014/main" val="2393010626"/>
                    </a:ext>
                  </a:extLst>
                </a:gridCol>
              </a:tblGrid>
              <a:tr h="320222">
                <a:tc gridSpan="2">
                  <a:txBody>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現状・問題点</a:t>
                      </a: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800">
                          <a:solidFill>
                            <a:schemeClr val="tx1"/>
                          </a:solidFill>
                          <a:latin typeface="Meiryo UI" panose="020B0604030504040204" pitchFamily="50" charset="-128"/>
                          <a:ea typeface="Meiryo UI" panose="020B0604030504040204" pitchFamily="50" charset="-128"/>
                        </a:rPr>
                        <a:t>影響を受けている</a:t>
                      </a:r>
                      <a:endParaRPr kumimoji="1" lang="en-US" altLang="ja-JP" sz="800">
                        <a:solidFill>
                          <a:schemeClr val="tx1"/>
                        </a:solidFill>
                        <a:latin typeface="Meiryo UI" panose="020B0604030504040204" pitchFamily="50" charset="-128"/>
                        <a:ea typeface="Meiryo UI" panose="020B0604030504040204" pitchFamily="50" charset="-128"/>
                      </a:endParaRPr>
                    </a:p>
                    <a:p>
                      <a:pPr algn="ctr"/>
                      <a:r>
                        <a:rPr kumimoji="1" lang="ja-JP" altLang="en-US" sz="800">
                          <a:solidFill>
                            <a:schemeClr val="tx1"/>
                          </a:solidFill>
                          <a:latin typeface="Meiryo UI" panose="020B0604030504040204" pitchFamily="50" charset="-128"/>
                          <a:ea typeface="Meiryo UI" panose="020B0604030504040204" pitchFamily="50" charset="-128"/>
                        </a:rPr>
                        <a:t>主な対象</a:t>
                      </a: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335122624"/>
                  </a:ext>
                </a:extLst>
              </a:tr>
              <a:tr h="368370">
                <a:tc>
                  <a:txBody>
                    <a:bodyPr/>
                    <a:lstStyle/>
                    <a:p>
                      <a:pPr algn="ctr"/>
                      <a:r>
                        <a:rPr kumimoji="1" lang="en-US" altLang="ja-JP" sz="900" b="1">
                          <a:solidFill>
                            <a:schemeClr val="tx1"/>
                          </a:solidFill>
                          <a:latin typeface="Meiryo UI" panose="020B0604030504040204" pitchFamily="50" charset="-128"/>
                          <a:ea typeface="Meiryo UI" panose="020B0604030504040204" pitchFamily="50" charset="-128"/>
                        </a:rPr>
                        <a:t>XX</a:t>
                      </a:r>
                      <a:endParaRPr kumimoji="1" lang="ja-JP" altLang="en-US" sz="900" b="1">
                        <a:solidFill>
                          <a:schemeClr val="tx1"/>
                        </a:solidFill>
                        <a:latin typeface="Meiryo UI" panose="020B0604030504040204" pitchFamily="50" charset="-128"/>
                        <a:ea typeface="Meiryo UI" panose="020B0604030504040204" pitchFamily="50" charset="-128"/>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171450" indent="-171450" algn="l">
                        <a:buFont typeface="Arial" panose="020B0604020202020204" pitchFamily="34" charset="0"/>
                        <a:buChar char="•"/>
                      </a:pPr>
                      <a:r>
                        <a:rPr kumimoji="1" lang="en-US" altLang="ja-JP" sz="900" dirty="0">
                          <a:solidFill>
                            <a:schemeClr val="tx1"/>
                          </a:solidFill>
                          <a:latin typeface="Meiryo UI" panose="020B0604030504040204" pitchFamily="50" charset="-128"/>
                          <a:ea typeface="Meiryo UI" panose="020B0604030504040204" pitchFamily="50" charset="-128"/>
                        </a:rPr>
                        <a:t>XXX</a:t>
                      </a:r>
                    </a:p>
                    <a:p>
                      <a:pPr marL="171450" indent="-171450" algn="l">
                        <a:buFont typeface="Arial" panose="020B0604020202020204" pitchFamily="34" charset="0"/>
                        <a:buChar char="•"/>
                      </a:pPr>
                      <a:r>
                        <a:rPr kumimoji="1" lang="en-US" altLang="ja-JP" sz="900" dirty="0">
                          <a:solidFill>
                            <a:schemeClr val="tx1"/>
                          </a:solidFill>
                          <a:latin typeface="Meiryo UI" panose="020B0604030504040204" pitchFamily="50" charset="-128"/>
                          <a:ea typeface="Meiryo UI" panose="020B0604030504040204" pitchFamily="50" charset="-128"/>
                        </a:rPr>
                        <a:t>XXX</a:t>
                      </a: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en-US" altLang="ja-JP" sz="900" dirty="0">
                          <a:solidFill>
                            <a:schemeClr val="tx1"/>
                          </a:solidFill>
                          <a:latin typeface="Meiryo UI" panose="020B0604030504040204" pitchFamily="50" charset="-128"/>
                          <a:ea typeface="Meiryo UI" panose="020B0604030504040204" pitchFamily="50" charset="-128"/>
                        </a:rPr>
                        <a:t>XX</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35794796"/>
                  </a:ext>
                </a:extLst>
              </a:tr>
              <a:tr h="222476">
                <a:tc>
                  <a:txBody>
                    <a:bodyPr/>
                    <a:lstStyle/>
                    <a:p>
                      <a:pPr algn="ctr"/>
                      <a:r>
                        <a:rPr kumimoji="1" lang="en-US" altLang="ja-JP" sz="900" b="1">
                          <a:solidFill>
                            <a:schemeClr val="tx1"/>
                          </a:solidFill>
                          <a:latin typeface="Meiryo UI" panose="020B0604030504040204" pitchFamily="50" charset="-128"/>
                          <a:ea typeface="Meiryo UI" panose="020B0604030504040204" pitchFamily="50" charset="-128"/>
                        </a:rPr>
                        <a:t>XX</a:t>
                      </a:r>
                      <a:endParaRPr kumimoji="1" lang="ja-JP" altLang="en-US" sz="900" b="1">
                        <a:solidFill>
                          <a:schemeClr val="tx1"/>
                        </a:solidFill>
                        <a:latin typeface="Meiryo UI" panose="020B0604030504040204" pitchFamily="50" charset="-128"/>
                        <a:ea typeface="Meiryo UI" panose="020B0604030504040204" pitchFamily="50" charset="-128"/>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171450" indent="-171450" algn="l">
                        <a:buFont typeface="Arial" panose="020B0604020202020204" pitchFamily="34" charset="0"/>
                        <a:buChar char="•"/>
                      </a:pPr>
                      <a:r>
                        <a:rPr kumimoji="1"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XXX</a:t>
                      </a:r>
                      <a:endParaRPr kumimoji="1"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en-US" altLang="ja-JP" sz="900">
                          <a:solidFill>
                            <a:schemeClr val="tx1"/>
                          </a:solidFill>
                          <a:latin typeface="Meiryo UI" panose="020B0604030504040204" pitchFamily="50" charset="-128"/>
                          <a:ea typeface="Meiryo UI" panose="020B0604030504040204" pitchFamily="50" charset="-128"/>
                        </a:rPr>
                        <a:t>XX</a:t>
                      </a: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17817062"/>
                  </a:ext>
                </a:extLst>
              </a:tr>
              <a:tr h="222476">
                <a:tc>
                  <a:txBody>
                    <a:bodyPr/>
                    <a:lstStyle/>
                    <a:p>
                      <a:pPr algn="ctr"/>
                      <a:r>
                        <a:rPr kumimoji="1" lang="en-US" altLang="ja-JP" sz="900" b="1">
                          <a:solidFill>
                            <a:schemeClr val="tx1"/>
                          </a:solidFill>
                          <a:latin typeface="Meiryo UI" panose="020B0604030504040204" pitchFamily="50" charset="-128"/>
                          <a:ea typeface="Meiryo UI" panose="020B0604030504040204" pitchFamily="50" charset="-128"/>
                        </a:rPr>
                        <a:t>XX</a:t>
                      </a:r>
                      <a:endParaRPr kumimoji="1" lang="ja-JP" altLang="en-US" sz="900" b="1">
                        <a:solidFill>
                          <a:schemeClr val="tx1"/>
                        </a:solidFill>
                        <a:latin typeface="Meiryo UI" panose="020B0604030504040204" pitchFamily="50" charset="-128"/>
                        <a:ea typeface="Meiryo UI" panose="020B0604030504040204" pitchFamily="50" charset="-128"/>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171450" indent="-171450" algn="l">
                        <a:buFont typeface="Arial" panose="020B0604020202020204" pitchFamily="34" charset="0"/>
                        <a:buChar char="•"/>
                      </a:pP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XXX</a:t>
                      </a:r>
                      <a:endPar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en-US" altLang="ja-JP" sz="900" dirty="0">
                          <a:solidFill>
                            <a:schemeClr val="tx1"/>
                          </a:solidFill>
                          <a:latin typeface="Meiryo UI" panose="020B0604030504040204" pitchFamily="50" charset="-128"/>
                          <a:ea typeface="Meiryo UI" panose="020B0604030504040204" pitchFamily="50" charset="-128"/>
                        </a:rPr>
                        <a:t>XX</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68643946"/>
                  </a:ext>
                </a:extLst>
              </a:tr>
            </a:tbl>
          </a:graphicData>
        </a:graphic>
      </p:graphicFrame>
      <p:sp>
        <p:nvSpPr>
          <p:cNvPr id="31" name="四角形: 角を丸くする 9">
            <a:extLst>
              <a:ext uri="{FF2B5EF4-FFF2-40B4-BE49-F238E27FC236}">
                <a16:creationId xmlns:a16="http://schemas.microsoft.com/office/drawing/2014/main" id="{9DC7D3E5-240E-C383-0B87-A829DB5BFC08}"/>
              </a:ext>
            </a:extLst>
          </p:cNvPr>
          <p:cNvSpPr/>
          <p:nvPr/>
        </p:nvSpPr>
        <p:spPr>
          <a:xfrm>
            <a:off x="54766" y="3031635"/>
            <a:ext cx="4898232" cy="2465994"/>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defTabSz="914400">
              <a:defRPr/>
            </a:pPr>
            <a:r>
              <a:rPr lang="ja-JP" altLang="en-US" sz="1050" b="1" kern="0" dirty="0">
                <a:latin typeface="Meiryo UI" panose="020B0604030504040204" pitchFamily="50" charset="-128"/>
                <a:ea typeface="Meiryo UI" panose="020B0604030504040204" pitchFamily="50" charset="-128"/>
              </a:rPr>
              <a:t>■目指す姿</a:t>
            </a:r>
            <a:endParaRPr lang="en-US" altLang="ja-JP" sz="1050" b="1" kern="0" dirty="0">
              <a:latin typeface="Meiryo UI" panose="020B0604030504040204" pitchFamily="50" charset="-128"/>
              <a:ea typeface="Meiryo UI" panose="020B0604030504040204" pitchFamily="50" charset="-128"/>
            </a:endParaRPr>
          </a:p>
          <a:p>
            <a:pPr marL="216000" marR="0" lvl="0" indent="-88900" defTabSz="914400" rtl="0" eaLnBrk="1" fontAlgn="auto" latinLnBrk="0" hangingPunct="1">
              <a:lnSpc>
                <a:spcPct val="100000"/>
              </a:lnSpc>
              <a:spcBef>
                <a:spcPts val="0"/>
              </a:spcBef>
              <a:spcAft>
                <a:spcPts val="0"/>
              </a:spcAft>
              <a:buClrTx/>
              <a:buSzTx/>
              <a:tabLst/>
              <a:defRPr/>
            </a:pPr>
            <a:r>
              <a:rPr lang="en-US" altLang="ja-JP" sz="1050" u="sng" kern="0" dirty="0">
                <a:latin typeface="Meiryo UI" panose="020B0604030504040204" pitchFamily="50" charset="-128"/>
                <a:ea typeface="Meiryo UI" panose="020B0604030504040204" pitchFamily="50" charset="-128"/>
              </a:rPr>
              <a:t>XXXXXXXX</a:t>
            </a:r>
          </a:p>
          <a:p>
            <a:pPr defTabSz="914400">
              <a:defRPr/>
            </a:pPr>
            <a:endParaRPr lang="en-US" altLang="ja-JP" sz="1050" kern="0" dirty="0">
              <a:latin typeface="Meiryo UI" panose="020B0604030504040204" pitchFamily="50" charset="-128"/>
              <a:ea typeface="Meiryo UI" panose="020B0604030504040204" pitchFamily="50" charset="-128"/>
            </a:endParaRPr>
          </a:p>
          <a:p>
            <a:pPr defTabSz="914400">
              <a:defRPr/>
            </a:pPr>
            <a:r>
              <a:rPr lang="ja-JP" altLang="en-US" sz="1050" b="1" kern="0" dirty="0">
                <a:latin typeface="Meiryo UI" panose="020B0604030504040204" pitchFamily="50" charset="-128"/>
                <a:ea typeface="Meiryo UI" panose="020B0604030504040204" pitchFamily="50" charset="-128"/>
              </a:rPr>
              <a:t>■</a:t>
            </a:r>
            <a:r>
              <a:rPr lang="en-US" altLang="ja-JP" sz="1050" b="1" kern="0" dirty="0">
                <a:latin typeface="Meiryo UI" panose="020B0604030504040204" pitchFamily="50" charset="-128"/>
                <a:ea typeface="Meiryo UI" panose="020B0604030504040204" pitchFamily="50" charset="-128"/>
              </a:rPr>
              <a:t>KGI</a:t>
            </a: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latin typeface="Meiryo UI" panose="020B0604030504040204" pitchFamily="50" charset="-128"/>
                <a:ea typeface="Meiryo UI" panose="020B0604030504040204" pitchFamily="50" charset="-128"/>
              </a:rPr>
              <a:t>XXXXXXXX</a:t>
            </a:r>
          </a:p>
          <a:p>
            <a:pPr marL="216000" marR="0" lvl="0" indent="-88900" defTabSz="914400" rtl="0" eaLnBrk="1" fontAlgn="auto" latinLnBrk="0" hangingPunct="1">
              <a:lnSpc>
                <a:spcPct val="100000"/>
              </a:lnSpc>
              <a:spcBef>
                <a:spcPts val="0"/>
              </a:spcBef>
              <a:spcAft>
                <a:spcPts val="0"/>
              </a:spcAft>
              <a:buClrTx/>
              <a:buSzTx/>
              <a:tabLst/>
              <a:defRPr/>
            </a:pPr>
            <a:r>
              <a:rPr lang="ja-JP" altLang="en-US" sz="1000" u="sng" kern="0" dirty="0">
                <a:latin typeface="Meiryo UI" panose="020B0604030504040204" pitchFamily="50" charset="-128"/>
                <a:ea typeface="Meiryo UI" panose="020B0604030504040204" pitchFamily="50" charset="-128"/>
              </a:rPr>
              <a:t>現状値：</a:t>
            </a:r>
            <a:r>
              <a:rPr lang="en-US" altLang="ja-JP" sz="1000" u="sng" kern="0" dirty="0">
                <a:latin typeface="Meiryo UI" panose="020B0604030504040204" pitchFamily="50" charset="-128"/>
                <a:ea typeface="Meiryo UI" panose="020B0604030504040204" pitchFamily="50" charset="-128"/>
              </a:rPr>
              <a:t>XXXXXX</a:t>
            </a:r>
          </a:p>
          <a:p>
            <a:pPr marL="216000" marR="0" lvl="0" indent="-88900" defTabSz="914400" rtl="0" eaLnBrk="1" fontAlgn="auto" latinLnBrk="0" hangingPunct="1">
              <a:lnSpc>
                <a:spcPct val="100000"/>
              </a:lnSpc>
              <a:spcBef>
                <a:spcPts val="0"/>
              </a:spcBef>
              <a:spcAft>
                <a:spcPts val="0"/>
              </a:spcAft>
              <a:buClrTx/>
              <a:buSzTx/>
              <a:tabLst/>
              <a:defRPr/>
            </a:pPr>
            <a:r>
              <a:rPr lang="ja-JP" altLang="en-US" sz="1000" u="sng" kern="0" dirty="0">
                <a:latin typeface="Meiryo UI" panose="020B0604030504040204" pitchFamily="50" charset="-128"/>
                <a:ea typeface="Meiryo UI" panose="020B0604030504040204" pitchFamily="50" charset="-128"/>
              </a:rPr>
              <a:t>目標値：</a:t>
            </a:r>
            <a:r>
              <a:rPr lang="en-US" altLang="ja-JP" sz="1000" u="sng" kern="0" dirty="0">
                <a:latin typeface="Meiryo UI" panose="020B0604030504040204" pitchFamily="50" charset="-128"/>
                <a:ea typeface="Meiryo UI" panose="020B0604030504040204" pitchFamily="50" charset="-128"/>
              </a:rPr>
              <a:t>XXXXXX</a:t>
            </a:r>
          </a:p>
          <a:p>
            <a:pPr marL="216000" marR="0" lvl="0" indent="-88900" defTabSz="914400" rtl="0" eaLnBrk="1" fontAlgn="auto" latinLnBrk="0" hangingPunct="1">
              <a:lnSpc>
                <a:spcPct val="100000"/>
              </a:lnSpc>
              <a:spcBef>
                <a:spcPts val="0"/>
              </a:spcBef>
              <a:spcAft>
                <a:spcPts val="0"/>
              </a:spcAft>
              <a:buClrTx/>
              <a:buSzTx/>
              <a:tabLst/>
              <a:defRPr/>
            </a:pPr>
            <a:endParaRPr lang="en-US" altLang="ja-JP" sz="1000" u="sng" kern="0" dirty="0">
              <a:solidFill>
                <a:srgbClr val="FF0000"/>
              </a:solidFill>
              <a:latin typeface="Meiryo UI" panose="020B0604030504040204" pitchFamily="50" charset="-128"/>
              <a:ea typeface="Meiryo UI" panose="020B0604030504040204" pitchFamily="50" charset="-128"/>
            </a:endParaRP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latin typeface="Meiryo UI" panose="020B0604030504040204" pitchFamily="50" charset="-128"/>
                <a:ea typeface="Meiryo UI" panose="020B0604030504040204" pitchFamily="50" charset="-128"/>
              </a:rPr>
              <a:t>KGI</a:t>
            </a:r>
            <a:r>
              <a:rPr lang="ja-JP" altLang="en-US" sz="1000" u="sng" kern="0" dirty="0">
                <a:latin typeface="Meiryo UI" panose="020B0604030504040204" pitchFamily="50" charset="-128"/>
                <a:ea typeface="Meiryo UI" panose="020B0604030504040204" pitchFamily="50" charset="-128"/>
              </a:rPr>
              <a:t>の設定理由：</a:t>
            </a:r>
            <a:endParaRPr lang="en-US" altLang="ja-JP" sz="1000" u="sng" kern="0" dirty="0">
              <a:latin typeface="Meiryo UI" panose="020B0604030504040204" pitchFamily="50" charset="-128"/>
              <a:ea typeface="Meiryo UI" panose="020B0604030504040204" pitchFamily="50" charset="-128"/>
            </a:endParaRP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latin typeface="Meiryo UI" panose="020B0604030504040204" pitchFamily="50" charset="-128"/>
                <a:ea typeface="Meiryo UI" panose="020B0604030504040204" pitchFamily="50" charset="-128"/>
              </a:rPr>
              <a:t>XXXXXXXXXXXXXXXXXXXXXX</a:t>
            </a:r>
          </a:p>
          <a:p>
            <a:pPr marL="216000" marR="0" lvl="0" indent="-88900" defTabSz="914400" rtl="0" eaLnBrk="1" fontAlgn="auto" latinLnBrk="0" hangingPunct="1">
              <a:lnSpc>
                <a:spcPct val="100000"/>
              </a:lnSpc>
              <a:spcBef>
                <a:spcPts val="0"/>
              </a:spcBef>
              <a:spcAft>
                <a:spcPts val="0"/>
              </a:spcAft>
              <a:buClrTx/>
              <a:buSzTx/>
              <a:tabLst/>
              <a:defRPr/>
            </a:pPr>
            <a:endParaRPr lang="en-US" altLang="ja-JP" sz="1000" u="sng" kern="0" dirty="0">
              <a:solidFill>
                <a:srgbClr val="FF0000"/>
              </a:solidFill>
              <a:latin typeface="Meiryo UI" panose="020B0604030504040204" pitchFamily="50" charset="-128"/>
              <a:ea typeface="Meiryo UI" panose="020B0604030504040204" pitchFamily="50" charset="-128"/>
            </a:endParaRP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latin typeface="Meiryo UI" panose="020B0604030504040204" pitchFamily="50" charset="-128"/>
                <a:ea typeface="Meiryo UI" panose="020B0604030504040204" pitchFamily="50" charset="-128"/>
              </a:rPr>
              <a:t>KGI</a:t>
            </a:r>
            <a:r>
              <a:rPr lang="ja-JP" altLang="en-US" sz="1000" u="sng" kern="0" dirty="0">
                <a:latin typeface="Meiryo UI" panose="020B0604030504040204" pitchFamily="50" charset="-128"/>
                <a:ea typeface="Meiryo UI" panose="020B0604030504040204" pitchFamily="50" charset="-128"/>
              </a:rPr>
              <a:t>の測定方法：</a:t>
            </a:r>
            <a:endParaRPr lang="en-US" altLang="ja-JP" sz="1000" u="sng" kern="0" dirty="0">
              <a:latin typeface="Meiryo UI" panose="020B0604030504040204" pitchFamily="50" charset="-128"/>
              <a:ea typeface="Meiryo UI" panose="020B0604030504040204" pitchFamily="50" charset="-128"/>
            </a:endParaRP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latin typeface="Meiryo UI" panose="020B0604030504040204" pitchFamily="50" charset="-128"/>
                <a:ea typeface="Meiryo UI" panose="020B0604030504040204" pitchFamily="50" charset="-128"/>
              </a:rPr>
              <a:t>XXXXXXX</a:t>
            </a: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latin typeface="Meiryo UI" panose="020B0604030504040204" pitchFamily="50" charset="-128"/>
                <a:ea typeface="Meiryo UI" panose="020B0604030504040204" pitchFamily="50" charset="-128"/>
              </a:rPr>
              <a:t>※KPI</a:t>
            </a:r>
            <a:r>
              <a:rPr lang="ja-JP" altLang="en-US" sz="1000" u="sng" kern="0" dirty="0">
                <a:latin typeface="Meiryo UI" panose="020B0604030504040204" pitchFamily="50" charset="-128"/>
                <a:ea typeface="Meiryo UI" panose="020B0604030504040204" pitchFamily="50" charset="-128"/>
              </a:rPr>
              <a:t>の設定については、その効果測定に係る費用を本事業の経費として計上することが可能です。そのため、取組内容と直結する値の意欲的な設定を推奨します。</a:t>
            </a:r>
            <a:endParaRPr lang="en-US" altLang="ja-JP" sz="1000" u="sng" kern="0" dirty="0">
              <a:latin typeface="Meiryo UI" panose="020B0604030504040204" pitchFamily="50" charset="-128"/>
              <a:ea typeface="Meiryo UI" panose="020B0604030504040204" pitchFamily="50" charset="-128"/>
            </a:endParaRPr>
          </a:p>
          <a:p>
            <a:pPr defTabSz="914400">
              <a:defRPr/>
            </a:pPr>
            <a:endParaRPr lang="en-US" altLang="ja-JP" sz="1050" kern="0" dirty="0">
              <a:latin typeface="Meiryo UI" panose="020B0604030504040204" pitchFamily="50" charset="-128"/>
              <a:ea typeface="Meiryo UI" panose="020B0604030504040204" pitchFamily="50" charset="-128"/>
            </a:endParaRPr>
          </a:p>
          <a:p>
            <a:pPr defTabSz="914400">
              <a:defRPr/>
            </a:pPr>
            <a:endParaRPr lang="en-US" altLang="ja-JP" sz="1050" kern="0" dirty="0">
              <a:latin typeface="Meiryo UI" panose="020B0604030504040204" pitchFamily="50" charset="-128"/>
              <a:ea typeface="Meiryo UI" panose="020B0604030504040204" pitchFamily="50" charset="-128"/>
            </a:endParaRPr>
          </a:p>
          <a:p>
            <a:pPr defTabSz="914400">
              <a:defRPr/>
            </a:pPr>
            <a:endParaRPr lang="en-US" altLang="ja-JP" sz="1050" kern="0" dirty="0">
              <a:latin typeface="Meiryo UI" panose="020B0604030504040204" pitchFamily="50" charset="-128"/>
              <a:ea typeface="Meiryo UI" panose="020B0604030504040204" pitchFamily="50" charset="-128"/>
            </a:endParaRPr>
          </a:p>
        </p:txBody>
      </p:sp>
      <p:sp>
        <p:nvSpPr>
          <p:cNvPr id="32" name="四角形: 角を丸くする 9">
            <a:extLst>
              <a:ext uri="{FF2B5EF4-FFF2-40B4-BE49-F238E27FC236}">
                <a16:creationId xmlns:a16="http://schemas.microsoft.com/office/drawing/2014/main" id="{12C4FF43-3073-C18C-86F7-34C376AAC5A0}"/>
              </a:ext>
            </a:extLst>
          </p:cNvPr>
          <p:cNvSpPr/>
          <p:nvPr/>
        </p:nvSpPr>
        <p:spPr>
          <a:xfrm>
            <a:off x="63995" y="5568766"/>
            <a:ext cx="1296000"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1000" b="1" kern="0">
                <a:solidFill>
                  <a:schemeClr val="bg1"/>
                </a:solidFill>
                <a:latin typeface="Meiryo UI" panose="020B0604030504040204" pitchFamily="50" charset="-128"/>
                <a:ea typeface="Meiryo UI" panose="020B0604030504040204" pitchFamily="50" charset="-128"/>
              </a:rPr>
              <a:t>過年度の取組概要</a:t>
            </a:r>
            <a:endParaRPr kumimoji="0" lang="en-US" altLang="ja-JP" sz="1000" b="1" i="0"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33" name="四角形: 角を丸くする 9">
            <a:extLst>
              <a:ext uri="{FF2B5EF4-FFF2-40B4-BE49-F238E27FC236}">
                <a16:creationId xmlns:a16="http://schemas.microsoft.com/office/drawing/2014/main" id="{DFF88DB9-6B96-BEAB-E95A-A19DF50F20F9}"/>
              </a:ext>
            </a:extLst>
          </p:cNvPr>
          <p:cNvSpPr/>
          <p:nvPr/>
        </p:nvSpPr>
        <p:spPr>
          <a:xfrm>
            <a:off x="54766" y="5762186"/>
            <a:ext cx="4898232" cy="1061870"/>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700" u="sng" kern="0" dirty="0">
                <a:solidFill>
                  <a:schemeClr val="accent5"/>
                </a:solidFill>
                <a:latin typeface="Meiryo UI" panose="020B0604030504040204" pitchFamily="50" charset="-128"/>
                <a:ea typeface="Meiryo UI" panose="020B0604030504040204" pitchFamily="50" charset="-128"/>
              </a:rPr>
              <a:t>※20XX</a:t>
            </a:r>
            <a:r>
              <a:rPr lang="ja-JP" altLang="en-US" sz="700" u="sng" kern="0" dirty="0">
                <a:solidFill>
                  <a:schemeClr val="accent5"/>
                </a:solidFill>
                <a:latin typeface="Meiryo UI" panose="020B0604030504040204" pitchFamily="50" charset="-128"/>
                <a:ea typeface="Meiryo UI" panose="020B0604030504040204" pitchFamily="50" charset="-128"/>
              </a:rPr>
              <a:t>年度に、特段渋滞が顕著な</a:t>
            </a:r>
            <a:r>
              <a:rPr lang="en-US" altLang="ja-JP" sz="700" u="sng" kern="0" dirty="0">
                <a:solidFill>
                  <a:schemeClr val="accent5"/>
                </a:solidFill>
                <a:latin typeface="Meiryo UI" panose="020B0604030504040204" pitchFamily="50" charset="-128"/>
                <a:ea typeface="Meiryo UI" panose="020B0604030504040204" pitchFamily="50" charset="-128"/>
              </a:rPr>
              <a:t>AM8:00-9:30</a:t>
            </a:r>
            <a:r>
              <a:rPr lang="ja-JP" altLang="en-US" sz="700" u="sng" kern="0" dirty="0">
                <a:solidFill>
                  <a:schemeClr val="accent5"/>
                </a:solidFill>
                <a:latin typeface="Meiryo UI" panose="020B0604030504040204" pitchFamily="50" charset="-128"/>
                <a:ea typeface="Meiryo UI" panose="020B0604030504040204" pitchFamily="50" charset="-128"/>
              </a:rPr>
              <a:t>の時間帯で、</a:t>
            </a:r>
            <a:r>
              <a:rPr lang="en-US" altLang="ja-JP" sz="700" u="sng" kern="0" dirty="0">
                <a:solidFill>
                  <a:schemeClr val="accent5"/>
                </a:solidFill>
                <a:latin typeface="Meiryo UI" panose="020B0604030504040204" pitchFamily="50" charset="-128"/>
                <a:ea typeface="Meiryo UI" panose="020B0604030504040204" pitchFamily="50" charset="-128"/>
              </a:rPr>
              <a:t>XXXX</a:t>
            </a:r>
            <a:r>
              <a:rPr lang="ja-JP" altLang="en-US" sz="700" u="sng" kern="0" dirty="0">
                <a:solidFill>
                  <a:schemeClr val="accent5"/>
                </a:solidFill>
                <a:latin typeface="Meiryo UI" panose="020B0604030504040204" pitchFamily="50" charset="-128"/>
                <a:ea typeface="Meiryo UI" panose="020B0604030504040204" pitchFamily="50" charset="-128"/>
              </a:rPr>
              <a:t>を実施。一定の成果はあったものの、</a:t>
            </a:r>
            <a:r>
              <a:rPr lang="en-US" altLang="ja-JP" sz="700" u="sng" kern="0" dirty="0">
                <a:solidFill>
                  <a:schemeClr val="accent5"/>
                </a:solidFill>
                <a:latin typeface="Meiryo UI" panose="020B0604030504040204" pitchFamily="50" charset="-128"/>
                <a:ea typeface="Meiryo UI" panose="020B0604030504040204" pitchFamily="50" charset="-128"/>
              </a:rPr>
              <a:t>XXXXX</a:t>
            </a:r>
            <a:r>
              <a:rPr lang="ja-JP" altLang="en-US" sz="700" u="sng" kern="0" dirty="0">
                <a:solidFill>
                  <a:schemeClr val="accent5"/>
                </a:solidFill>
                <a:latin typeface="Meiryo UI" panose="020B0604030504040204" pitchFamily="50" charset="-128"/>
                <a:ea typeface="Meiryo UI" panose="020B0604030504040204" pitchFamily="50" charset="-128"/>
              </a:rPr>
              <a:t>等の課題が残る（参考：過去に観光庁補助金事業を活用して取組を実施していることがあれば、当該補助金事業の名称を記載）</a:t>
            </a:r>
            <a:endParaRPr lang="en-US" altLang="ja-JP" sz="700" u="sng" kern="0" dirty="0">
              <a:solidFill>
                <a:schemeClr val="accent5"/>
              </a:solidFill>
              <a:latin typeface="Meiryo UI" panose="020B0604030504040204" pitchFamily="50" charset="-128"/>
              <a:ea typeface="Meiryo UI" panose="020B0604030504040204" pitchFamily="50" charset="-128"/>
            </a:endParaRPr>
          </a:p>
          <a:p>
            <a:pPr defTabSz="914400">
              <a:defRPr/>
            </a:pPr>
            <a:r>
              <a:rPr lang="en-US" altLang="ja-JP" sz="1050" kern="0" dirty="0">
                <a:latin typeface="Meiryo UI" panose="020B0604030504040204" pitchFamily="50" charset="-128"/>
                <a:ea typeface="Meiryo UI" panose="020B0604030504040204" pitchFamily="50" charset="-128"/>
              </a:rPr>
              <a:t>XXXXXXXXXXXXXXX</a:t>
            </a:r>
          </a:p>
          <a:p>
            <a:pPr marR="0" lvl="0" defTabSz="914400" rtl="0" eaLnBrk="1" fontAlgn="auto" latinLnBrk="0" hangingPunct="1">
              <a:lnSpc>
                <a:spcPct val="100000"/>
              </a:lnSpc>
              <a:spcBef>
                <a:spcPts val="0"/>
              </a:spcBef>
              <a:spcAft>
                <a:spcPts val="0"/>
              </a:spcAft>
              <a:buClrTx/>
              <a:buSzTx/>
              <a:tabLst/>
              <a:defRPr/>
            </a:pPr>
            <a:endParaRPr lang="ja-JP" altLang="en-US" sz="700" u="sng" kern="0" dirty="0">
              <a:solidFill>
                <a:srgbClr val="FF0000"/>
              </a:solidFill>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700" u="sng" kern="0" dirty="0">
              <a:latin typeface="Meiryo UI" panose="020B0604030504040204" pitchFamily="50" charset="-128"/>
              <a:ea typeface="Meiryo UI" panose="020B0604030504040204" pitchFamily="50" charset="-128"/>
            </a:endParaRPr>
          </a:p>
        </p:txBody>
      </p:sp>
      <p:sp>
        <p:nvSpPr>
          <p:cNvPr id="36" name="四角形: 角を丸くする 9">
            <a:extLst>
              <a:ext uri="{FF2B5EF4-FFF2-40B4-BE49-F238E27FC236}">
                <a16:creationId xmlns:a16="http://schemas.microsoft.com/office/drawing/2014/main" id="{68B29B63-832E-B11C-D352-2FAA95DD8A56}"/>
              </a:ext>
            </a:extLst>
          </p:cNvPr>
          <p:cNvSpPr/>
          <p:nvPr/>
        </p:nvSpPr>
        <p:spPr>
          <a:xfrm>
            <a:off x="10065140" y="2986951"/>
            <a:ext cx="1304286" cy="173380"/>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105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実施体制</a:t>
            </a:r>
            <a:endParaRPr kumimoji="0" lang="en-US" altLang="ja-JP" sz="105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39" name="四角形: 角を丸くする 9">
            <a:extLst>
              <a:ext uri="{FF2B5EF4-FFF2-40B4-BE49-F238E27FC236}">
                <a16:creationId xmlns:a16="http://schemas.microsoft.com/office/drawing/2014/main" id="{F0468E50-1529-F222-1295-5796C533F956}"/>
              </a:ext>
            </a:extLst>
          </p:cNvPr>
          <p:cNvSpPr/>
          <p:nvPr/>
        </p:nvSpPr>
        <p:spPr>
          <a:xfrm>
            <a:off x="10065139" y="3152067"/>
            <a:ext cx="4859978" cy="3659685"/>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p:txBody>
      </p:sp>
      <p:grpSp>
        <p:nvGrpSpPr>
          <p:cNvPr id="2582" name="グループ化 2581">
            <a:extLst>
              <a:ext uri="{FF2B5EF4-FFF2-40B4-BE49-F238E27FC236}">
                <a16:creationId xmlns:a16="http://schemas.microsoft.com/office/drawing/2014/main" id="{F244F88F-F8F2-8334-28F1-B2A2841BAF6B}"/>
              </a:ext>
            </a:extLst>
          </p:cNvPr>
          <p:cNvGrpSpPr/>
          <p:nvPr/>
        </p:nvGrpSpPr>
        <p:grpSpPr>
          <a:xfrm>
            <a:off x="10267193" y="3739708"/>
            <a:ext cx="4455870" cy="2478152"/>
            <a:chOff x="5236380" y="3282309"/>
            <a:chExt cx="4455870" cy="2478152"/>
          </a:xfrm>
        </p:grpSpPr>
        <p:sp>
          <p:nvSpPr>
            <p:cNvPr id="2566" name="四角形: 角を丸くする 9">
              <a:extLst>
                <a:ext uri="{FF2B5EF4-FFF2-40B4-BE49-F238E27FC236}">
                  <a16:creationId xmlns:a16="http://schemas.microsoft.com/office/drawing/2014/main" id="{7775E3C6-A379-C6CD-AE1B-E5E348FD77E2}"/>
                </a:ext>
              </a:extLst>
            </p:cNvPr>
            <p:cNvSpPr/>
            <p:nvPr/>
          </p:nvSpPr>
          <p:spPr>
            <a:xfrm>
              <a:off x="5236380" y="3429000"/>
              <a:ext cx="883583" cy="329175"/>
            </a:xfrm>
            <a:prstGeom prst="rect">
              <a:avLst/>
            </a:prstGeom>
            <a:solidFill>
              <a:schemeClr val="bg1"/>
            </a:solidFill>
            <a:ln w="9525">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700" i="0" strike="noStrike" kern="0" cap="none" spc="0" normalizeH="0" baseline="0" noProof="0">
                  <a:ln>
                    <a:noFill/>
                  </a:ln>
                  <a:effectLst/>
                  <a:uLnTx/>
                  <a:uFillTx/>
                  <a:latin typeface="Meiryo UI" panose="020B0604030504040204" pitchFamily="50" charset="-128"/>
                  <a:ea typeface="Meiryo UI" panose="020B0604030504040204" pitchFamily="50" charset="-128"/>
                </a:rPr>
                <a:t>〇〇市</a:t>
              </a:r>
              <a:endPar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2567" name="四角形: 角を丸くする 9">
              <a:extLst>
                <a:ext uri="{FF2B5EF4-FFF2-40B4-BE49-F238E27FC236}">
                  <a16:creationId xmlns:a16="http://schemas.microsoft.com/office/drawing/2014/main" id="{3735AC75-7DBB-4DC0-CD5E-6CBBB7A710DE}"/>
                </a:ext>
              </a:extLst>
            </p:cNvPr>
            <p:cNvSpPr/>
            <p:nvPr/>
          </p:nvSpPr>
          <p:spPr>
            <a:xfrm>
              <a:off x="5236380" y="3282309"/>
              <a:ext cx="883583" cy="119844"/>
            </a:xfrm>
            <a:prstGeom prst="rect">
              <a:avLst/>
            </a:prstGeom>
            <a:solidFill>
              <a:schemeClr val="bg1"/>
            </a:solid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600" kern="0">
                  <a:latin typeface="Meiryo UI" panose="020B0604030504040204" pitchFamily="50" charset="-128"/>
                  <a:ea typeface="Meiryo UI" panose="020B0604030504040204" pitchFamily="50" charset="-128"/>
                </a:rPr>
                <a:t>申請者</a:t>
              </a:r>
              <a:endPar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2568" name="四角形: 角を丸くする 9">
              <a:extLst>
                <a:ext uri="{FF2B5EF4-FFF2-40B4-BE49-F238E27FC236}">
                  <a16:creationId xmlns:a16="http://schemas.microsoft.com/office/drawing/2014/main" id="{CD698DEB-5089-5326-D8CD-71784DD122FC}"/>
                </a:ext>
              </a:extLst>
            </p:cNvPr>
            <p:cNvSpPr/>
            <p:nvPr/>
          </p:nvSpPr>
          <p:spPr>
            <a:xfrm>
              <a:off x="6487169" y="4265190"/>
              <a:ext cx="883583" cy="329175"/>
            </a:xfrm>
            <a:prstGeom prst="rect">
              <a:avLst/>
            </a:prstGeom>
            <a:solidFill>
              <a:schemeClr val="bg1"/>
            </a:solidFill>
            <a:ln w="9525">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700" kern="0">
                  <a:latin typeface="Meiryo UI" panose="020B0604030504040204" pitchFamily="50" charset="-128"/>
                  <a:ea typeface="Meiryo UI" panose="020B0604030504040204" pitchFamily="50" charset="-128"/>
                </a:rPr>
                <a:t>〇〇市</a:t>
              </a:r>
              <a:r>
                <a:rPr lang="en-US" altLang="ja-JP" sz="700" kern="0">
                  <a:latin typeface="Meiryo UI" panose="020B0604030504040204" pitchFamily="50" charset="-128"/>
                  <a:ea typeface="Meiryo UI" panose="020B0604030504040204" pitchFamily="50" charset="-128"/>
                </a:rPr>
                <a:t>DMO</a:t>
              </a:r>
              <a:endPar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2569" name="四角形: 角を丸くする 9">
              <a:extLst>
                <a:ext uri="{FF2B5EF4-FFF2-40B4-BE49-F238E27FC236}">
                  <a16:creationId xmlns:a16="http://schemas.microsoft.com/office/drawing/2014/main" id="{1243CA9A-78B9-04DF-F229-DC1EF5ABEAC5}"/>
                </a:ext>
              </a:extLst>
            </p:cNvPr>
            <p:cNvSpPr/>
            <p:nvPr/>
          </p:nvSpPr>
          <p:spPr>
            <a:xfrm>
              <a:off x="6534711" y="5256316"/>
              <a:ext cx="883583" cy="329175"/>
            </a:xfrm>
            <a:prstGeom prst="rect">
              <a:avLst/>
            </a:prstGeom>
            <a:solidFill>
              <a:schemeClr val="bg1"/>
            </a:solidFill>
            <a:ln w="9525">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en-US" altLang="ja-JP" sz="700" i="0" strike="noStrike" kern="0" cap="none" spc="0" normalizeH="0" baseline="0" noProof="0">
                  <a:ln>
                    <a:noFill/>
                  </a:ln>
                  <a:effectLst/>
                  <a:uLnTx/>
                  <a:uFillTx/>
                  <a:latin typeface="Meiryo UI" panose="020B0604030504040204" pitchFamily="50" charset="-128"/>
                  <a:ea typeface="Meiryo UI" panose="020B0604030504040204" pitchFamily="50" charset="-128"/>
                </a:rPr>
                <a:t>A</a:t>
              </a:r>
              <a:r>
                <a:rPr kumimoji="0" lang="ja-JP" altLang="en-US" sz="700" i="0" strike="noStrike" kern="0" cap="none" spc="0" normalizeH="0" baseline="0" noProof="0">
                  <a:ln>
                    <a:noFill/>
                  </a:ln>
                  <a:effectLst/>
                  <a:uLnTx/>
                  <a:uFillTx/>
                  <a:latin typeface="Meiryo UI" panose="020B0604030504040204" pitchFamily="50" charset="-128"/>
                  <a:ea typeface="Meiryo UI" panose="020B0604030504040204" pitchFamily="50" charset="-128"/>
                </a:rPr>
                <a:t>社</a:t>
              </a:r>
              <a:endPar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cxnSp>
          <p:nvCxnSpPr>
            <p:cNvPr id="2570" name="コネクタ: カギ線 2569">
              <a:extLst>
                <a:ext uri="{FF2B5EF4-FFF2-40B4-BE49-F238E27FC236}">
                  <a16:creationId xmlns:a16="http://schemas.microsoft.com/office/drawing/2014/main" id="{0161CCCE-F7DB-3752-E8E7-2B7C3611CB98}"/>
                </a:ext>
              </a:extLst>
            </p:cNvPr>
            <p:cNvCxnSpPr>
              <a:cxnSpLocks/>
              <a:stCxn id="2566" idx="2"/>
              <a:endCxn id="2568" idx="1"/>
            </p:cNvCxnSpPr>
            <p:nvPr/>
          </p:nvCxnSpPr>
          <p:spPr>
            <a:xfrm rot="16200000" flipH="1">
              <a:off x="5746869" y="3689477"/>
              <a:ext cx="671603" cy="808997"/>
            </a:xfrm>
            <a:prstGeom prst="bentConnector2">
              <a:avLst/>
            </a:prstGeom>
            <a:ln w="9525">
              <a:solidFill>
                <a:schemeClr val="tx1"/>
              </a:solidFill>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2571" name="コネクタ: カギ線 2570">
              <a:extLst>
                <a:ext uri="{FF2B5EF4-FFF2-40B4-BE49-F238E27FC236}">
                  <a16:creationId xmlns:a16="http://schemas.microsoft.com/office/drawing/2014/main" id="{384D6E19-E6AF-68DC-B633-A49066ED86F0}"/>
                </a:ext>
              </a:extLst>
            </p:cNvPr>
            <p:cNvCxnSpPr>
              <a:cxnSpLocks/>
              <a:stCxn id="2566" idx="2"/>
              <a:endCxn id="2569" idx="1"/>
            </p:cNvCxnSpPr>
            <p:nvPr/>
          </p:nvCxnSpPr>
          <p:spPr>
            <a:xfrm rot="16200000" flipH="1">
              <a:off x="5275077" y="4161269"/>
              <a:ext cx="1662729" cy="856539"/>
            </a:xfrm>
            <a:prstGeom prst="bentConnector2">
              <a:avLst/>
            </a:prstGeom>
            <a:ln w="9525">
              <a:solidFill>
                <a:schemeClr val="tx1"/>
              </a:solidFill>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2572" name="四角形: 角を丸くする 9">
              <a:extLst>
                <a:ext uri="{FF2B5EF4-FFF2-40B4-BE49-F238E27FC236}">
                  <a16:creationId xmlns:a16="http://schemas.microsoft.com/office/drawing/2014/main" id="{7E264382-5CA4-4B4A-46FF-59B058105F6F}"/>
                </a:ext>
              </a:extLst>
            </p:cNvPr>
            <p:cNvSpPr/>
            <p:nvPr/>
          </p:nvSpPr>
          <p:spPr>
            <a:xfrm>
              <a:off x="5728263" y="4265190"/>
              <a:ext cx="544474" cy="119844"/>
            </a:xfrm>
            <a:prstGeom prst="rect">
              <a:avLst/>
            </a:prstGeom>
            <a:solidFill>
              <a:schemeClr val="bg1"/>
            </a:solid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600" kern="0">
                  <a:latin typeface="Meiryo UI" panose="020B0604030504040204" pitchFamily="50" charset="-128"/>
                  <a:ea typeface="Meiryo UI" panose="020B0604030504040204" pitchFamily="50" charset="-128"/>
                </a:rPr>
                <a:t>連携・委託</a:t>
              </a:r>
              <a:endPar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2573" name="四角形: 角を丸くする 9">
              <a:extLst>
                <a:ext uri="{FF2B5EF4-FFF2-40B4-BE49-F238E27FC236}">
                  <a16:creationId xmlns:a16="http://schemas.microsoft.com/office/drawing/2014/main" id="{EE8B5ABD-1475-A944-4443-7BB7FCE6A558}"/>
                </a:ext>
              </a:extLst>
            </p:cNvPr>
            <p:cNvSpPr/>
            <p:nvPr/>
          </p:nvSpPr>
          <p:spPr>
            <a:xfrm>
              <a:off x="5775805" y="5186087"/>
              <a:ext cx="544474" cy="119844"/>
            </a:xfrm>
            <a:prstGeom prst="rect">
              <a:avLst/>
            </a:prstGeom>
            <a:solidFill>
              <a:schemeClr val="bg1"/>
            </a:solid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600" kern="0">
                  <a:latin typeface="Meiryo UI" panose="020B0604030504040204" pitchFamily="50" charset="-128"/>
                  <a:ea typeface="Meiryo UI" panose="020B0604030504040204" pitchFamily="50" charset="-128"/>
                </a:rPr>
                <a:t>連携・委託</a:t>
              </a:r>
              <a:endPar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2574" name="四角形: 角を丸くする 9">
              <a:extLst>
                <a:ext uri="{FF2B5EF4-FFF2-40B4-BE49-F238E27FC236}">
                  <a16:creationId xmlns:a16="http://schemas.microsoft.com/office/drawing/2014/main" id="{A284A197-A152-7371-2F3D-4DA910511F77}"/>
                </a:ext>
              </a:extLst>
            </p:cNvPr>
            <p:cNvSpPr/>
            <p:nvPr/>
          </p:nvSpPr>
          <p:spPr>
            <a:xfrm>
              <a:off x="6184196" y="3483653"/>
              <a:ext cx="1758545" cy="216432"/>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600" kern="0">
                  <a:latin typeface="Meiryo UI" panose="020B0604030504040204" pitchFamily="50" charset="-128"/>
                  <a:ea typeface="Meiryo UI" panose="020B0604030504040204" pitchFamily="50" charset="-128"/>
                </a:rPr>
                <a:t>〇〇駅前の公衆トイレ整備</a:t>
              </a:r>
              <a:r>
                <a:rPr lang="en-US" altLang="ja-JP" sz="600" kern="0">
                  <a:latin typeface="Meiryo UI" panose="020B0604030504040204" pitchFamily="50" charset="-128"/>
                  <a:ea typeface="Meiryo UI" panose="020B0604030504040204" pitchFamily="50" charset="-128"/>
                </a:rPr>
                <a:t>【</a:t>
              </a:r>
              <a:r>
                <a:rPr lang="ja-JP" altLang="en-US" sz="600" kern="0">
                  <a:latin typeface="Meiryo UI" panose="020B0604030504040204" pitchFamily="50" charset="-128"/>
                  <a:ea typeface="Meiryo UI" panose="020B0604030504040204" pitchFamily="50" charset="-128"/>
                </a:rPr>
                <a:t>事業①</a:t>
              </a:r>
              <a:r>
                <a:rPr lang="en-US" altLang="ja-JP" sz="600" kern="0">
                  <a:latin typeface="Meiryo UI" panose="020B0604030504040204" pitchFamily="50" charset="-128"/>
                  <a:ea typeface="Meiryo UI" panose="020B0604030504040204" pitchFamily="50" charset="-128"/>
                </a:rPr>
                <a:t>】</a:t>
              </a:r>
            </a:p>
            <a:p>
              <a:pPr marL="88900" marR="0" lvl="0" indent="-8890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600" i="0" strike="noStrike" kern="0" cap="none" spc="0" normalizeH="0" baseline="0" noProof="0">
                  <a:ln>
                    <a:noFill/>
                  </a:ln>
                  <a:effectLst/>
                  <a:uLnTx/>
                  <a:uFillTx/>
                  <a:latin typeface="Meiryo UI" panose="020B0604030504040204" pitchFamily="50" charset="-128"/>
                  <a:ea typeface="Meiryo UI" panose="020B0604030504040204" pitchFamily="50" charset="-128"/>
                </a:rPr>
                <a:t>〇〇駅前の公衆トイレの保守・運用</a:t>
              </a:r>
              <a:r>
                <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rPr>
                <a:t>【</a:t>
              </a:r>
              <a:r>
                <a:rPr kumimoji="0" lang="ja-JP" altLang="en-US" sz="600" i="0" strike="noStrike" kern="0" cap="none" spc="0" normalizeH="0" baseline="0" noProof="0">
                  <a:ln>
                    <a:noFill/>
                  </a:ln>
                  <a:effectLst/>
                  <a:uLnTx/>
                  <a:uFillTx/>
                  <a:latin typeface="Meiryo UI" panose="020B0604030504040204" pitchFamily="50" charset="-128"/>
                  <a:ea typeface="Meiryo UI" panose="020B0604030504040204" pitchFamily="50" charset="-128"/>
                </a:rPr>
                <a:t>事業②</a:t>
              </a:r>
              <a:r>
                <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rPr>
                <a:t>】</a:t>
              </a:r>
            </a:p>
          </p:txBody>
        </p:sp>
        <p:sp>
          <p:nvSpPr>
            <p:cNvPr id="2575" name="四角形: 角を丸くする 9">
              <a:extLst>
                <a:ext uri="{FF2B5EF4-FFF2-40B4-BE49-F238E27FC236}">
                  <a16:creationId xmlns:a16="http://schemas.microsoft.com/office/drawing/2014/main" id="{FB15C1EC-9FDD-A5CC-F41E-35CB25B75BB8}"/>
                </a:ext>
              </a:extLst>
            </p:cNvPr>
            <p:cNvSpPr/>
            <p:nvPr/>
          </p:nvSpPr>
          <p:spPr>
            <a:xfrm>
              <a:off x="6487169" y="4616838"/>
              <a:ext cx="1627105" cy="150596"/>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600" kern="0">
                  <a:latin typeface="Meiryo UI" panose="020B0604030504040204" pitchFamily="50" charset="-128"/>
                  <a:ea typeface="Meiryo UI" panose="020B0604030504040204" pitchFamily="50" charset="-128"/>
                </a:rPr>
                <a:t>マナー啓発コンテンツの作成・周知</a:t>
              </a:r>
              <a:r>
                <a:rPr lang="en-US" altLang="ja-JP" sz="600" kern="0">
                  <a:latin typeface="Meiryo UI" panose="020B0604030504040204" pitchFamily="50" charset="-128"/>
                  <a:ea typeface="Meiryo UI" panose="020B0604030504040204" pitchFamily="50" charset="-128"/>
                </a:rPr>
                <a:t>【</a:t>
              </a:r>
              <a:r>
                <a:rPr lang="ja-JP" altLang="en-US" sz="600" kern="0">
                  <a:latin typeface="Meiryo UI" panose="020B0604030504040204" pitchFamily="50" charset="-128"/>
                  <a:ea typeface="Meiryo UI" panose="020B0604030504040204" pitchFamily="50" charset="-128"/>
                </a:rPr>
                <a:t>事業③</a:t>
              </a:r>
              <a:r>
                <a:rPr lang="en-US" altLang="ja-JP" sz="600" kern="0">
                  <a:latin typeface="Meiryo UI" panose="020B0604030504040204" pitchFamily="50" charset="-128"/>
                  <a:ea typeface="Meiryo UI" panose="020B0604030504040204" pitchFamily="50" charset="-128"/>
                </a:rPr>
                <a:t>】</a:t>
              </a:r>
              <a:endPar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2576" name="四角形: 角を丸くする 9">
              <a:extLst>
                <a:ext uri="{FF2B5EF4-FFF2-40B4-BE49-F238E27FC236}">
                  <a16:creationId xmlns:a16="http://schemas.microsoft.com/office/drawing/2014/main" id="{3361F5A0-703F-C650-9C72-514B97B90C35}"/>
                </a:ext>
              </a:extLst>
            </p:cNvPr>
            <p:cNvSpPr/>
            <p:nvPr/>
          </p:nvSpPr>
          <p:spPr>
            <a:xfrm>
              <a:off x="6534711" y="5609865"/>
              <a:ext cx="2170030" cy="150596"/>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600" i="0" strike="noStrike" kern="0" cap="none" spc="0" normalizeH="0" baseline="0" noProof="0">
                  <a:ln>
                    <a:noFill/>
                  </a:ln>
                  <a:effectLst/>
                  <a:uLnTx/>
                  <a:uFillTx/>
                  <a:latin typeface="Meiryo UI" panose="020B0604030504040204" pitchFamily="50" charset="-128"/>
                  <a:ea typeface="Meiryo UI" panose="020B0604030504040204" pitchFamily="50" charset="-128"/>
                </a:rPr>
                <a:t>〇〇駅前の公衆トイレの使用に係る警備員の配置</a:t>
              </a:r>
              <a:r>
                <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rPr>
                <a:t>【</a:t>
              </a:r>
              <a:r>
                <a:rPr kumimoji="0" lang="ja-JP" altLang="en-US" sz="600" i="0" strike="noStrike" kern="0" cap="none" spc="0" normalizeH="0" baseline="0" noProof="0">
                  <a:ln>
                    <a:noFill/>
                  </a:ln>
                  <a:effectLst/>
                  <a:uLnTx/>
                  <a:uFillTx/>
                  <a:latin typeface="Meiryo UI" panose="020B0604030504040204" pitchFamily="50" charset="-128"/>
                  <a:ea typeface="Meiryo UI" panose="020B0604030504040204" pitchFamily="50" charset="-128"/>
                </a:rPr>
                <a:t>事業④</a:t>
              </a:r>
              <a:r>
                <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rPr>
                <a:t>】</a:t>
              </a:r>
            </a:p>
          </p:txBody>
        </p:sp>
        <p:sp>
          <p:nvSpPr>
            <p:cNvPr id="2577" name="四角形: 角を丸くする 9">
              <a:extLst>
                <a:ext uri="{FF2B5EF4-FFF2-40B4-BE49-F238E27FC236}">
                  <a16:creationId xmlns:a16="http://schemas.microsoft.com/office/drawing/2014/main" id="{75EA1365-6777-A973-EA2B-1FCDE3314F1D}"/>
                </a:ext>
              </a:extLst>
            </p:cNvPr>
            <p:cNvSpPr/>
            <p:nvPr/>
          </p:nvSpPr>
          <p:spPr>
            <a:xfrm>
              <a:off x="8314771" y="4265190"/>
              <a:ext cx="883583" cy="329175"/>
            </a:xfrm>
            <a:prstGeom prst="rect">
              <a:avLst/>
            </a:prstGeom>
            <a:solidFill>
              <a:schemeClr val="bg1"/>
            </a:solidFill>
            <a:ln w="9525">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en-US" altLang="ja-JP" sz="700" kern="0">
                  <a:latin typeface="Meiryo UI" panose="020B0604030504040204" pitchFamily="50" charset="-128"/>
                  <a:ea typeface="Meiryo UI" panose="020B0604030504040204" pitchFamily="50" charset="-128"/>
                </a:rPr>
                <a:t>B</a:t>
              </a:r>
              <a:r>
                <a:rPr lang="ja-JP" altLang="en-US" sz="700" kern="0">
                  <a:latin typeface="Meiryo UI" panose="020B0604030504040204" pitchFamily="50" charset="-128"/>
                  <a:ea typeface="Meiryo UI" panose="020B0604030504040204" pitchFamily="50" charset="-128"/>
                </a:rPr>
                <a:t>社</a:t>
              </a:r>
              <a:endPar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2578" name="四角形: 角を丸くする 9">
              <a:extLst>
                <a:ext uri="{FF2B5EF4-FFF2-40B4-BE49-F238E27FC236}">
                  <a16:creationId xmlns:a16="http://schemas.microsoft.com/office/drawing/2014/main" id="{26E9D37E-5CFC-49B5-E735-68FA92B4BF34}"/>
                </a:ext>
              </a:extLst>
            </p:cNvPr>
            <p:cNvSpPr/>
            <p:nvPr/>
          </p:nvSpPr>
          <p:spPr>
            <a:xfrm>
              <a:off x="8314772" y="4628926"/>
              <a:ext cx="1377478" cy="150596"/>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600" kern="0">
                  <a:latin typeface="Meiryo UI" panose="020B0604030504040204" pitchFamily="50" charset="-128"/>
                  <a:ea typeface="Meiryo UI" panose="020B0604030504040204" pitchFamily="50" charset="-128"/>
                </a:rPr>
                <a:t>マナー啓発コンテンツのデザイン業務</a:t>
              </a:r>
              <a:r>
                <a:rPr lang="en-US" altLang="ja-JP" sz="600" kern="0">
                  <a:latin typeface="Meiryo UI" panose="020B0604030504040204" pitchFamily="50" charset="-128"/>
                  <a:ea typeface="Meiryo UI" panose="020B0604030504040204" pitchFamily="50" charset="-128"/>
                </a:rPr>
                <a:t>【</a:t>
              </a:r>
              <a:r>
                <a:rPr lang="ja-JP" altLang="en-US" sz="600" kern="0">
                  <a:latin typeface="Meiryo UI" panose="020B0604030504040204" pitchFamily="50" charset="-128"/>
                  <a:ea typeface="Meiryo UI" panose="020B0604030504040204" pitchFamily="50" charset="-128"/>
                </a:rPr>
                <a:t>事業③</a:t>
              </a:r>
              <a:r>
                <a:rPr lang="en-US" altLang="ja-JP" sz="600" kern="0">
                  <a:latin typeface="Meiryo UI" panose="020B0604030504040204" pitchFamily="50" charset="-128"/>
                  <a:ea typeface="Meiryo UI" panose="020B0604030504040204" pitchFamily="50" charset="-128"/>
                </a:rPr>
                <a:t>】</a:t>
              </a:r>
              <a:endPar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cxnSp>
          <p:nvCxnSpPr>
            <p:cNvPr id="2579" name="コネクタ: カギ線 2578">
              <a:extLst>
                <a:ext uri="{FF2B5EF4-FFF2-40B4-BE49-F238E27FC236}">
                  <a16:creationId xmlns:a16="http://schemas.microsoft.com/office/drawing/2014/main" id="{6520B4AA-9EE7-A667-9A40-DBCAE2C69D15}"/>
                </a:ext>
              </a:extLst>
            </p:cNvPr>
            <p:cNvCxnSpPr>
              <a:cxnSpLocks/>
              <a:stCxn id="2568" idx="3"/>
              <a:endCxn id="2577" idx="1"/>
            </p:cNvCxnSpPr>
            <p:nvPr/>
          </p:nvCxnSpPr>
          <p:spPr>
            <a:xfrm>
              <a:off x="7370752" y="4429778"/>
              <a:ext cx="944019" cy="12700"/>
            </a:xfrm>
            <a:prstGeom prst="bentConnector3">
              <a:avLst>
                <a:gd name="adj1" fmla="val 50000"/>
              </a:avLst>
            </a:prstGeom>
            <a:ln w="9525">
              <a:solidFill>
                <a:schemeClr val="tx1"/>
              </a:solidFill>
              <a:headEnd type="non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2580" name="四角形: 角を丸くする 9">
              <a:extLst>
                <a:ext uri="{FF2B5EF4-FFF2-40B4-BE49-F238E27FC236}">
                  <a16:creationId xmlns:a16="http://schemas.microsoft.com/office/drawing/2014/main" id="{230153D1-BAAF-03F7-F06C-5BA4421D5703}"/>
                </a:ext>
              </a:extLst>
            </p:cNvPr>
            <p:cNvSpPr/>
            <p:nvPr/>
          </p:nvSpPr>
          <p:spPr>
            <a:xfrm>
              <a:off x="7585638" y="4265190"/>
              <a:ext cx="544474" cy="119844"/>
            </a:xfrm>
            <a:prstGeom prst="rect">
              <a:avLst/>
            </a:prstGeom>
            <a:solidFill>
              <a:schemeClr val="bg1"/>
            </a:solid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600" kern="0">
                  <a:latin typeface="Meiryo UI" panose="020B0604030504040204" pitchFamily="50" charset="-128"/>
                  <a:ea typeface="Meiryo UI" panose="020B0604030504040204" pitchFamily="50" charset="-128"/>
                </a:rPr>
                <a:t>再委託</a:t>
              </a:r>
              <a:endPar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2581" name="四角形: 角を丸くする 9">
              <a:extLst>
                <a:ext uri="{FF2B5EF4-FFF2-40B4-BE49-F238E27FC236}">
                  <a16:creationId xmlns:a16="http://schemas.microsoft.com/office/drawing/2014/main" id="{20C54E29-818B-6872-198B-F3C52EC132E0}"/>
                </a:ext>
              </a:extLst>
            </p:cNvPr>
            <p:cNvSpPr/>
            <p:nvPr/>
          </p:nvSpPr>
          <p:spPr>
            <a:xfrm>
              <a:off x="6487168" y="4100602"/>
              <a:ext cx="883583" cy="119844"/>
            </a:xfrm>
            <a:prstGeom prst="rect">
              <a:avLst/>
            </a:prstGeom>
            <a:solidFill>
              <a:schemeClr val="bg1"/>
            </a:solid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a:ln>
                    <a:noFill/>
                  </a:ln>
                  <a:effectLst/>
                  <a:uLnTx/>
                  <a:uFillTx/>
                  <a:latin typeface="Meiryo UI" panose="020B0604030504040204" pitchFamily="50" charset="-128"/>
                  <a:ea typeface="Meiryo UI" panose="020B0604030504040204" pitchFamily="50" charset="-128"/>
                </a:rPr>
                <a:t>個別事業者</a:t>
              </a:r>
              <a:endPar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581724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四角形: 角を丸くする 9">
            <a:extLst>
              <a:ext uri="{FF2B5EF4-FFF2-40B4-BE49-F238E27FC236}">
                <a16:creationId xmlns:a16="http://schemas.microsoft.com/office/drawing/2014/main" id="{A168E069-9420-298E-39BA-793268BC638D}"/>
              </a:ext>
            </a:extLst>
          </p:cNvPr>
          <p:cNvSpPr/>
          <p:nvPr/>
        </p:nvSpPr>
        <p:spPr>
          <a:xfrm>
            <a:off x="0" y="193417"/>
            <a:ext cx="9906000" cy="565106"/>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indent="92075" defTabSz="914400">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対策計画名：</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XXXXX</a:t>
            </a:r>
            <a:endParaRPr lang="en-US" altLang="ja-JP" sz="1400" kern="0" dirty="0">
              <a:solidFill>
                <a:srgbClr val="000000"/>
              </a:solidFill>
              <a:latin typeface="Meiryo UI" panose="020B0604030504040204" pitchFamily="50" charset="-128"/>
              <a:ea typeface="Meiryo UI" panose="020B0604030504040204" pitchFamily="50" charset="-128"/>
            </a:endParaRPr>
          </a:p>
          <a:p>
            <a:pPr marR="0" lvl="0" indent="92075" algn="l" defTabSz="914400" rtl="0" eaLnBrk="1" fontAlgn="auto" latinLnBrk="0" hangingPunct="1">
              <a:lnSpc>
                <a:spcPct val="100000"/>
              </a:lnSpc>
              <a:spcBef>
                <a:spcPts val="0"/>
              </a:spcBef>
              <a:spcAft>
                <a:spcPts val="0"/>
              </a:spcAft>
              <a:buClrTx/>
              <a:buSzTx/>
              <a:tabLst/>
              <a:defRPr/>
            </a:pPr>
            <a:r>
              <a:rPr lang="ja-JP" altLang="en-US" sz="1200" kern="0" dirty="0">
                <a:solidFill>
                  <a:srgbClr val="000000"/>
                </a:solidFill>
                <a:latin typeface="Meiryo UI" panose="020B0604030504040204" pitchFamily="50" charset="-128"/>
                <a:ea typeface="Meiryo UI" panose="020B0604030504040204" pitchFamily="50" charset="-128"/>
              </a:rPr>
              <a:t>申請主体：</a:t>
            </a:r>
            <a:r>
              <a:rPr lang="en-US" altLang="ja-JP" sz="1200" kern="0" dirty="0">
                <a:solidFill>
                  <a:srgbClr val="000000"/>
                </a:solidFill>
                <a:latin typeface="Meiryo UI" panose="020B0604030504040204" pitchFamily="50" charset="-128"/>
                <a:ea typeface="Meiryo UI" panose="020B0604030504040204" pitchFamily="50" charset="-128"/>
              </a:rPr>
              <a:t>XXXXX</a:t>
            </a:r>
            <a:r>
              <a:rPr lang="ja-JP" altLang="en-US" sz="1200" kern="0" dirty="0">
                <a:solidFill>
                  <a:srgbClr val="000000"/>
                </a:solidFill>
                <a:latin typeface="Meiryo UI" panose="020B0604030504040204" pitchFamily="50" charset="-128"/>
                <a:ea typeface="Meiryo UI" panose="020B0604030504040204" pitchFamily="50" charset="-128"/>
              </a:rPr>
              <a:t>　、　対象地域：</a:t>
            </a:r>
            <a:r>
              <a:rPr lang="en-US" altLang="ja-JP" sz="1200" kern="0" dirty="0">
                <a:solidFill>
                  <a:srgbClr val="000000"/>
                </a:solidFill>
                <a:latin typeface="Meiryo UI" panose="020B0604030504040204" pitchFamily="50" charset="-128"/>
                <a:ea typeface="Meiryo UI" panose="020B0604030504040204" pitchFamily="50" charset="-128"/>
              </a:rPr>
              <a:t> XXXXX </a:t>
            </a:r>
            <a:r>
              <a:rPr lang="ja-JP" altLang="en-US" sz="1200" kern="0" dirty="0">
                <a:solidFill>
                  <a:srgbClr val="000000"/>
                </a:solidFill>
                <a:latin typeface="Meiryo UI" panose="020B0604030504040204" pitchFamily="50" charset="-128"/>
                <a:ea typeface="Meiryo UI" panose="020B0604030504040204" pitchFamily="50" charset="-128"/>
              </a:rPr>
              <a:t>　</a:t>
            </a:r>
            <a:endParaRPr lang="en-US" altLang="ja-JP" sz="1200" kern="0" dirty="0">
              <a:solidFill>
                <a:srgbClr val="000000"/>
              </a:solidFill>
              <a:latin typeface="Meiryo UI" panose="020B0604030504040204" pitchFamily="50" charset="-128"/>
              <a:ea typeface="Meiryo UI" panose="020B0604030504040204" pitchFamily="50" charset="-128"/>
            </a:endParaRPr>
          </a:p>
        </p:txBody>
      </p:sp>
      <p:sp>
        <p:nvSpPr>
          <p:cNvPr id="41" name="四角形: 角を丸くする 9">
            <a:extLst>
              <a:ext uri="{FF2B5EF4-FFF2-40B4-BE49-F238E27FC236}">
                <a16:creationId xmlns:a16="http://schemas.microsoft.com/office/drawing/2014/main" id="{AD2DDBC9-BAAF-96BE-233D-5F887DBAA43F}"/>
              </a:ext>
            </a:extLst>
          </p:cNvPr>
          <p:cNvSpPr/>
          <p:nvPr/>
        </p:nvSpPr>
        <p:spPr>
          <a:xfrm>
            <a:off x="34978" y="1180176"/>
            <a:ext cx="9827419" cy="5604965"/>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700" u="sng" kern="0" dirty="0">
                <a:latin typeface="Meiryo UI" panose="020B0604030504040204" pitchFamily="50" charset="-128"/>
                <a:ea typeface="Meiryo UI" panose="020B0604030504040204" pitchFamily="50" charset="-128"/>
              </a:rPr>
              <a:t>※</a:t>
            </a:r>
            <a:r>
              <a:rPr lang="ja-JP" altLang="en-US" sz="700" u="sng" kern="0" dirty="0">
                <a:latin typeface="Meiryo UI" panose="020B0604030504040204" pitchFamily="50" charset="-128"/>
                <a:ea typeface="Meiryo UI" panose="020B0604030504040204" pitchFamily="50" charset="-128"/>
              </a:rPr>
              <a:t>地図、観光案内図などを添付し、事業を実施するスポット・エリアについて、明記するようにしてください。</a:t>
            </a:r>
            <a:endParaRPr lang="en-US" altLang="ja-JP" sz="700"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r>
              <a:rPr lang="en-US" altLang="ja-JP" sz="700" u="sng" kern="0" dirty="0">
                <a:latin typeface="Meiryo UI" panose="020B0604030504040204" pitchFamily="50" charset="-128"/>
                <a:ea typeface="Meiryo UI" panose="020B0604030504040204" pitchFamily="50" charset="-128"/>
              </a:rPr>
              <a:t>※</a:t>
            </a:r>
            <a:r>
              <a:rPr lang="ja-JP" altLang="en-US" sz="700" u="sng" kern="0" dirty="0">
                <a:latin typeface="Meiryo UI" panose="020B0604030504040204" pitchFamily="50" charset="-128"/>
                <a:ea typeface="Meiryo UI" panose="020B0604030504040204" pitchFamily="50" charset="-128"/>
              </a:rPr>
              <a:t>また、過度な混雑やマナー違反行為等の観光課題が確認される場所が分かるように明示していただく他、生じている課題について簡単に解説するようにしてください。</a:t>
            </a:r>
            <a:endParaRPr lang="en-US" altLang="ja-JP" sz="700" u="sng" kern="0" dirty="0">
              <a:latin typeface="Meiryo UI" panose="020B0604030504040204" pitchFamily="50" charset="-128"/>
              <a:ea typeface="Meiryo UI" panose="020B0604030504040204" pitchFamily="50" charset="-128"/>
            </a:endParaRPr>
          </a:p>
        </p:txBody>
      </p:sp>
      <p:sp>
        <p:nvSpPr>
          <p:cNvPr id="2611" name="タイトル 1"/>
          <p:cNvSpPr>
            <a:spLocks noGrp="1"/>
          </p:cNvSpPr>
          <p:nvPr>
            <p:ph type="title"/>
          </p:nvPr>
        </p:nvSpPr>
        <p:spPr>
          <a:xfrm>
            <a:off x="1" y="0"/>
            <a:ext cx="9905999" cy="193419"/>
          </a:xfrm>
          <a:solidFill>
            <a:schemeClr val="accent1"/>
          </a:solidFill>
        </p:spPr>
        <p:txBody>
          <a:bodyPr>
            <a:noAutofit/>
          </a:bodyPr>
          <a:lstStyle/>
          <a:p>
            <a:pPr>
              <a:defRPr/>
            </a:pPr>
            <a:r>
              <a:rPr lang="ja-JP" altLang="en-US" sz="1100" b="1" dirty="0">
                <a:solidFill>
                  <a:schemeClr val="bg1"/>
                </a:solidFill>
                <a:latin typeface="Meiryo UI" panose="020B0604030504040204" pitchFamily="50" charset="-128"/>
                <a:ea typeface="Meiryo UI" panose="020B0604030504040204" pitchFamily="50" charset="-128"/>
              </a:rPr>
              <a:t>令和８年度</a:t>
            </a:r>
            <a:r>
              <a:rPr lang="en-US" altLang="ja-JP" sz="1100" b="1" dirty="0">
                <a:solidFill>
                  <a:schemeClr val="bg1"/>
                </a:solidFill>
                <a:latin typeface="Meiryo UI" panose="020B0604030504040204" pitchFamily="50" charset="-128"/>
                <a:ea typeface="Meiryo UI" panose="020B0604030504040204" pitchFamily="50" charset="-128"/>
              </a:rPr>
              <a:t>_</a:t>
            </a:r>
            <a:r>
              <a:rPr lang="ja-JP" altLang="en-US" sz="1100" b="1" dirty="0">
                <a:solidFill>
                  <a:schemeClr val="bg1"/>
                </a:solidFill>
                <a:latin typeface="Meiryo UI" panose="020B0604030504040204" pitchFamily="50" charset="-128"/>
                <a:ea typeface="Meiryo UI" panose="020B0604030504040204" pitchFamily="50" charset="-128"/>
              </a:rPr>
              <a:t>オーバーツーリズムの未然防止・抑制をはじめとする観光地の面的受入環境整備促進事業</a:t>
            </a:r>
          </a:p>
        </p:txBody>
      </p:sp>
      <p:sp>
        <p:nvSpPr>
          <p:cNvPr id="3" name="タイトル 1">
            <a:extLst>
              <a:ext uri="{FF2B5EF4-FFF2-40B4-BE49-F238E27FC236}">
                <a16:creationId xmlns:a16="http://schemas.microsoft.com/office/drawing/2014/main" id="{A56D666B-40A4-9930-015D-FCFE8C4FC0BA}"/>
              </a:ext>
            </a:extLst>
          </p:cNvPr>
          <p:cNvSpPr txBox="1">
            <a:spLocks/>
          </p:cNvSpPr>
          <p:nvPr/>
        </p:nvSpPr>
        <p:spPr>
          <a:xfrm>
            <a:off x="7476798" y="-1"/>
            <a:ext cx="2429202" cy="193419"/>
          </a:xfrm>
          <a:prstGeom prst="rect">
            <a:avLst/>
          </a:prstGeom>
          <a:solidFill>
            <a:schemeClr val="accent1"/>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defRPr/>
            </a:pPr>
            <a:r>
              <a:rPr lang="ja-JP" altLang="en-US" sz="1100" b="1">
                <a:solidFill>
                  <a:schemeClr val="bg1"/>
                </a:solidFill>
                <a:latin typeface="Meiryo UI" panose="020B0604030504040204" pitchFamily="50" charset="-128"/>
                <a:ea typeface="Meiryo UI" panose="020B0604030504040204" pitchFamily="50" charset="-128"/>
              </a:rPr>
              <a:t>地域一体型・一般型共通</a:t>
            </a:r>
            <a:r>
              <a:rPr lang="en-US" altLang="ja-JP" sz="1100" b="1">
                <a:solidFill>
                  <a:schemeClr val="bg1"/>
                </a:solidFill>
                <a:latin typeface="Meiryo UI" panose="020B0604030504040204" pitchFamily="50" charset="-128"/>
                <a:ea typeface="Meiryo UI" panose="020B0604030504040204" pitchFamily="50" charset="-128"/>
              </a:rPr>
              <a:t>【</a:t>
            </a:r>
            <a:r>
              <a:rPr lang="ja-JP" altLang="en-US" sz="1100" b="1">
                <a:solidFill>
                  <a:schemeClr val="bg1"/>
                </a:solidFill>
                <a:latin typeface="Meiryo UI" panose="020B0604030504040204" pitchFamily="50" charset="-128"/>
                <a:ea typeface="Meiryo UI" panose="020B0604030504040204" pitchFamily="50" charset="-128"/>
              </a:rPr>
              <a:t>様式２</a:t>
            </a:r>
            <a:r>
              <a:rPr lang="en-US" altLang="ja-JP" sz="1100" b="1">
                <a:solidFill>
                  <a:schemeClr val="bg1"/>
                </a:solidFill>
                <a:latin typeface="Meiryo UI" panose="020B0604030504040204" pitchFamily="50" charset="-128"/>
                <a:ea typeface="Meiryo UI" panose="020B0604030504040204" pitchFamily="50" charset="-128"/>
              </a:rPr>
              <a:t>】</a:t>
            </a:r>
            <a:endParaRPr lang="ja-JP" altLang="en-US" sz="1100" b="1">
              <a:solidFill>
                <a:schemeClr val="bg1"/>
              </a:solidFill>
              <a:latin typeface="Meiryo UI" panose="020B0604030504040204" pitchFamily="50" charset="-128"/>
              <a:ea typeface="Meiryo UI" panose="020B0604030504040204" pitchFamily="50" charset="-128"/>
            </a:endParaRPr>
          </a:p>
        </p:txBody>
      </p:sp>
      <p:sp>
        <p:nvSpPr>
          <p:cNvPr id="7" name="四角形: 角を丸くする 9">
            <a:extLst>
              <a:ext uri="{FF2B5EF4-FFF2-40B4-BE49-F238E27FC236}">
                <a16:creationId xmlns:a16="http://schemas.microsoft.com/office/drawing/2014/main" id="{CA2A0F9B-D4FB-346F-548B-6EAB692BA31D}"/>
              </a:ext>
            </a:extLst>
          </p:cNvPr>
          <p:cNvSpPr/>
          <p:nvPr/>
        </p:nvSpPr>
        <p:spPr>
          <a:xfrm>
            <a:off x="54769" y="986757"/>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panose="020B0604030504040204" pitchFamily="50" charset="-128"/>
                <a:ea typeface="Meiryo UI" panose="020B0604030504040204" pitchFamily="50" charset="-128"/>
              </a:rPr>
              <a:t>事業実施地域・エリア</a:t>
            </a:r>
            <a:endParaRPr kumimoji="0" lang="en-US" altLang="ja-JP" sz="800" b="1" i="0" u="sng"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8" name="四角形: 角を丸くする 9">
            <a:extLst>
              <a:ext uri="{FF2B5EF4-FFF2-40B4-BE49-F238E27FC236}">
                <a16:creationId xmlns:a16="http://schemas.microsoft.com/office/drawing/2014/main" id="{AB77412B-2ED4-CC79-3173-73471B310844}"/>
              </a:ext>
            </a:extLst>
          </p:cNvPr>
          <p:cNvSpPr/>
          <p:nvPr/>
        </p:nvSpPr>
        <p:spPr>
          <a:xfrm>
            <a:off x="1715223" y="1581151"/>
            <a:ext cx="6356722" cy="5001956"/>
          </a:xfrm>
          <a:prstGeom prst="rect">
            <a:avLst/>
          </a:prstGeom>
          <a:solidFill>
            <a:schemeClr val="bg1"/>
          </a:solidFill>
          <a:ln w="63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en-US" altLang="ja-JP" sz="700" i="0" strike="noStrike" kern="0" cap="none" spc="0" normalizeH="0" baseline="0" noProof="0" dirty="0">
                <a:ln>
                  <a:noFill/>
                </a:ln>
                <a:effectLst/>
                <a:uLnTx/>
                <a:uFillTx/>
                <a:latin typeface="Meiryo UI" panose="020B0604030504040204" pitchFamily="50" charset="-128"/>
                <a:ea typeface="Meiryo UI" panose="020B0604030504040204" pitchFamily="50" charset="-128"/>
              </a:rPr>
              <a:t>※</a:t>
            </a:r>
            <a:r>
              <a:rPr kumimoji="0" lang="ja-JP" altLang="en-US" sz="700" i="0" strike="noStrike" kern="0" cap="none" spc="0" normalizeH="0" baseline="0" noProof="0" dirty="0">
                <a:ln>
                  <a:noFill/>
                </a:ln>
                <a:effectLst/>
                <a:uLnTx/>
                <a:uFillTx/>
                <a:latin typeface="Meiryo UI" panose="020B0604030504040204" pitchFamily="50" charset="-128"/>
                <a:ea typeface="Meiryo UI" panose="020B0604030504040204" pitchFamily="50" charset="-128"/>
              </a:rPr>
              <a:t>事業を実施するエリアのマップに、課題が発生している箇所と本事業で対策を実施する箇所を記載</a:t>
            </a:r>
            <a:endParaRPr kumimoji="0" lang="en-US" altLang="ja-JP" sz="700" i="0"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algn="ctr" defTabSz="914400" rtl="0" eaLnBrk="1" fontAlgn="auto" latinLnBrk="0" hangingPunct="1">
              <a:lnSpc>
                <a:spcPct val="100000"/>
              </a:lnSpc>
              <a:spcBef>
                <a:spcPts val="0"/>
              </a:spcBef>
              <a:spcAft>
                <a:spcPts val="0"/>
              </a:spcAft>
              <a:buClrTx/>
              <a:buSzTx/>
              <a:tabLst/>
              <a:defRPr/>
            </a:pPr>
            <a:r>
              <a:rPr kumimoji="0" lang="ja-JP" altLang="en-US" sz="700" i="0" strike="noStrike" kern="0" cap="none" spc="0" normalizeH="0" baseline="0" noProof="0" dirty="0">
                <a:ln>
                  <a:noFill/>
                </a:ln>
                <a:effectLst/>
                <a:uLnTx/>
                <a:uFillTx/>
                <a:latin typeface="Meiryo UI" panose="020B0604030504040204" pitchFamily="50" charset="-128"/>
                <a:ea typeface="Meiryo UI" panose="020B0604030504040204" pitchFamily="50" charset="-128"/>
              </a:rPr>
              <a:t>　（マップについては著作権に配慮すること</a:t>
            </a:r>
            <a:r>
              <a:rPr kumimoji="0" lang="en-US" altLang="ja-JP" sz="700" i="0" strike="noStrike" kern="0" cap="none" spc="0" normalizeH="0" baseline="0" noProof="0" dirty="0">
                <a:ln>
                  <a:noFill/>
                </a:ln>
                <a:effectLst/>
                <a:uLnTx/>
                <a:uFillTx/>
                <a:latin typeface="Meiryo UI" panose="020B0604030504040204" pitchFamily="50" charset="-128"/>
                <a:ea typeface="Meiryo UI" panose="020B0604030504040204" pitchFamily="50" charset="-128"/>
              </a:rPr>
              <a:t>)</a:t>
            </a:r>
          </a:p>
        </p:txBody>
      </p:sp>
      <p:cxnSp>
        <p:nvCxnSpPr>
          <p:cNvPr id="9" name="直線矢印コネクタ 8">
            <a:extLst>
              <a:ext uri="{FF2B5EF4-FFF2-40B4-BE49-F238E27FC236}">
                <a16:creationId xmlns:a16="http://schemas.microsoft.com/office/drawing/2014/main" id="{BFFCE792-811C-2AE2-B5B2-8728A0A77749}"/>
              </a:ext>
            </a:extLst>
          </p:cNvPr>
          <p:cNvCxnSpPr>
            <a:cxnSpLocks/>
          </p:cNvCxnSpPr>
          <p:nvPr/>
        </p:nvCxnSpPr>
        <p:spPr>
          <a:xfrm flipH="1">
            <a:off x="6277510" y="2145015"/>
            <a:ext cx="1313915" cy="152285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 name="四角形: 角を丸くする 9">
            <a:extLst>
              <a:ext uri="{FF2B5EF4-FFF2-40B4-BE49-F238E27FC236}">
                <a16:creationId xmlns:a16="http://schemas.microsoft.com/office/drawing/2014/main" id="{4DE27970-11EE-60D8-C6CB-D56515024CE5}"/>
              </a:ext>
            </a:extLst>
          </p:cNvPr>
          <p:cNvSpPr/>
          <p:nvPr/>
        </p:nvSpPr>
        <p:spPr>
          <a:xfrm>
            <a:off x="8148007" y="1507034"/>
            <a:ext cx="1638328" cy="288000"/>
          </a:xfrm>
          <a:prstGeom prst="rect">
            <a:avLst/>
          </a:prstGeom>
          <a:noFill/>
          <a:ln w="19050">
            <a:noFill/>
          </a:ln>
          <a:effectLst/>
        </p:spPr>
        <p:txBody>
          <a:bodyPr vertOverflow="overflow" horzOverflow="overflow" wrap="square" numCol="1" rtlCol="0" anchor="ctr" anchorCtr="0" compatLnSpc="1"/>
          <a:lstStyle/>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補助対象経費：</a:t>
            </a:r>
            <a:r>
              <a:rPr lang="en-US" altLang="ja-JP" sz="800" kern="0" dirty="0">
                <a:solidFill>
                  <a:srgbClr val="000000"/>
                </a:solidFill>
                <a:latin typeface="Meiryo UI" panose="020B0604030504040204" pitchFamily="50" charset="-128"/>
                <a:ea typeface="Meiryo UI" panose="020B0604030504040204" pitchFamily="50" charset="-128"/>
              </a:rPr>
              <a:t>X,000,0000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lang="en-US" altLang="ja-JP" sz="800" kern="0" dirty="0">
              <a:solidFill>
                <a:srgbClr val="000000"/>
              </a:solidFill>
              <a:latin typeface="Meiryo UI" panose="020B0604030504040204" pitchFamily="50" charset="-128"/>
              <a:ea typeface="Meiryo UI" panose="020B0604030504040204" pitchFamily="50" charset="-128"/>
            </a:endParaRPr>
          </a:p>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申請補助金額：</a:t>
            </a:r>
            <a:r>
              <a:rPr lang="en-US" altLang="ja-JP" sz="800" kern="0" dirty="0">
                <a:solidFill>
                  <a:srgbClr val="000000"/>
                </a:solidFill>
                <a:latin typeface="Meiryo UI" panose="020B0604030504040204" pitchFamily="50" charset="-128"/>
                <a:ea typeface="Meiryo UI" panose="020B0604030504040204" pitchFamily="50" charset="-128"/>
              </a:rPr>
              <a:t>X,000,0000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cxnSp>
        <p:nvCxnSpPr>
          <p:cNvPr id="19" name="直線矢印コネクタ 18">
            <a:extLst>
              <a:ext uri="{FF2B5EF4-FFF2-40B4-BE49-F238E27FC236}">
                <a16:creationId xmlns:a16="http://schemas.microsoft.com/office/drawing/2014/main" id="{FF0D22EF-C2BA-CA4B-EDF9-F564710E8AF3}"/>
              </a:ext>
            </a:extLst>
          </p:cNvPr>
          <p:cNvCxnSpPr>
            <a:cxnSpLocks/>
            <a:stCxn id="45" idx="1"/>
          </p:cNvCxnSpPr>
          <p:nvPr/>
        </p:nvCxnSpPr>
        <p:spPr>
          <a:xfrm flipH="1">
            <a:off x="5644892" y="4680444"/>
            <a:ext cx="1098821" cy="21930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0" name="四角形: 角を丸くする 9">
            <a:extLst>
              <a:ext uri="{FF2B5EF4-FFF2-40B4-BE49-F238E27FC236}">
                <a16:creationId xmlns:a16="http://schemas.microsoft.com/office/drawing/2014/main" id="{F65102C7-EF4E-8450-5DBA-126EFBFDC955}"/>
              </a:ext>
            </a:extLst>
          </p:cNvPr>
          <p:cNvSpPr/>
          <p:nvPr/>
        </p:nvSpPr>
        <p:spPr>
          <a:xfrm>
            <a:off x="8148007" y="4116746"/>
            <a:ext cx="1638328" cy="288000"/>
          </a:xfrm>
          <a:prstGeom prst="rect">
            <a:avLst/>
          </a:prstGeom>
          <a:noFill/>
          <a:ln w="19050">
            <a:noFill/>
          </a:ln>
          <a:effectLst/>
        </p:spPr>
        <p:txBody>
          <a:bodyPr vertOverflow="overflow" horzOverflow="overflow" wrap="square" numCol="1" rtlCol="0" anchor="ctr" anchorCtr="0" compatLnSpc="1"/>
          <a:lstStyle/>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補助対象経費：</a:t>
            </a:r>
            <a:r>
              <a:rPr lang="en-US" altLang="ja-JP" sz="800" kern="0" dirty="0">
                <a:solidFill>
                  <a:srgbClr val="000000"/>
                </a:solidFill>
                <a:latin typeface="Meiryo UI" panose="020B0604030504040204" pitchFamily="50" charset="-128"/>
                <a:ea typeface="Meiryo UI" panose="020B0604030504040204" pitchFamily="50" charset="-128"/>
              </a:rPr>
              <a:t>X,000,0000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lang="en-US" altLang="ja-JP" sz="800" kern="0" dirty="0">
              <a:solidFill>
                <a:srgbClr val="000000"/>
              </a:solidFill>
              <a:latin typeface="Meiryo UI" panose="020B0604030504040204" pitchFamily="50" charset="-128"/>
              <a:ea typeface="Meiryo UI" panose="020B0604030504040204" pitchFamily="50" charset="-128"/>
            </a:endParaRPr>
          </a:p>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申請補助金額：</a:t>
            </a:r>
            <a:r>
              <a:rPr lang="en-US" altLang="ja-JP" sz="800" kern="0" dirty="0">
                <a:solidFill>
                  <a:srgbClr val="000000"/>
                </a:solidFill>
                <a:latin typeface="Meiryo UI" panose="020B0604030504040204" pitchFamily="50" charset="-128"/>
                <a:ea typeface="Meiryo UI" panose="020B0604030504040204" pitchFamily="50" charset="-128"/>
              </a:rPr>
              <a:t>X,000,0000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cxnSp>
        <p:nvCxnSpPr>
          <p:cNvPr id="24" name="直線矢印コネクタ 23">
            <a:extLst>
              <a:ext uri="{FF2B5EF4-FFF2-40B4-BE49-F238E27FC236}">
                <a16:creationId xmlns:a16="http://schemas.microsoft.com/office/drawing/2014/main" id="{D233226E-F84D-0591-B4F2-A21204DFF4C9}"/>
              </a:ext>
            </a:extLst>
          </p:cNvPr>
          <p:cNvCxnSpPr>
            <a:cxnSpLocks/>
          </p:cNvCxnSpPr>
          <p:nvPr/>
        </p:nvCxnSpPr>
        <p:spPr>
          <a:xfrm>
            <a:off x="3599958" y="2391797"/>
            <a:ext cx="1068720" cy="108479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5" name="四角形: 角を丸くする 9">
            <a:extLst>
              <a:ext uri="{FF2B5EF4-FFF2-40B4-BE49-F238E27FC236}">
                <a16:creationId xmlns:a16="http://schemas.microsoft.com/office/drawing/2014/main" id="{F619BD9D-4A3A-C051-19FD-8D54A2261E1A}"/>
              </a:ext>
            </a:extLst>
          </p:cNvPr>
          <p:cNvSpPr/>
          <p:nvPr/>
        </p:nvSpPr>
        <p:spPr>
          <a:xfrm>
            <a:off x="1990162" y="1681646"/>
            <a:ext cx="1638328" cy="288000"/>
          </a:xfrm>
          <a:prstGeom prst="rect">
            <a:avLst/>
          </a:prstGeom>
          <a:noFill/>
          <a:ln w="19050">
            <a:noFill/>
          </a:ln>
          <a:effectLst/>
        </p:spPr>
        <p:txBody>
          <a:bodyPr vertOverflow="overflow" horzOverflow="overflow" wrap="square" numCol="1" rtlCol="0" anchor="ctr" anchorCtr="0" compatLnSpc="1"/>
          <a:lstStyle/>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補助対象経費：</a:t>
            </a:r>
            <a:r>
              <a:rPr lang="en-US" altLang="ja-JP" sz="800" kern="0" dirty="0">
                <a:solidFill>
                  <a:srgbClr val="000000"/>
                </a:solidFill>
                <a:latin typeface="Meiryo UI" panose="020B0604030504040204" pitchFamily="50" charset="-128"/>
                <a:ea typeface="Meiryo UI" panose="020B0604030504040204" pitchFamily="50" charset="-128"/>
              </a:rPr>
              <a:t>X,000,0000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lang="en-US" altLang="ja-JP" sz="800" kern="0" dirty="0">
              <a:solidFill>
                <a:srgbClr val="000000"/>
              </a:solidFill>
              <a:latin typeface="Meiryo UI" panose="020B0604030504040204" pitchFamily="50" charset="-128"/>
              <a:ea typeface="Meiryo UI" panose="020B0604030504040204" pitchFamily="50" charset="-128"/>
            </a:endParaRPr>
          </a:p>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申請補助金額：</a:t>
            </a:r>
            <a:r>
              <a:rPr lang="en-US" altLang="ja-JP" sz="800" kern="0" dirty="0">
                <a:solidFill>
                  <a:srgbClr val="000000"/>
                </a:solidFill>
                <a:latin typeface="Meiryo UI" panose="020B0604030504040204" pitchFamily="50" charset="-128"/>
                <a:ea typeface="Meiryo UI" panose="020B0604030504040204" pitchFamily="50" charset="-128"/>
              </a:rPr>
              <a:t>X,000,0000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27" name="四角形: 角を丸くする 9">
            <a:extLst>
              <a:ext uri="{FF2B5EF4-FFF2-40B4-BE49-F238E27FC236}">
                <a16:creationId xmlns:a16="http://schemas.microsoft.com/office/drawing/2014/main" id="{43D8CC1E-B6BD-391E-F684-C2E482C9F7F1}"/>
              </a:ext>
            </a:extLst>
          </p:cNvPr>
          <p:cNvSpPr/>
          <p:nvPr/>
        </p:nvSpPr>
        <p:spPr>
          <a:xfrm>
            <a:off x="591481" y="1953184"/>
            <a:ext cx="3008477" cy="438614"/>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rgbClr val="FF0000"/>
              </a:solidFill>
              <a:latin typeface="Meiryo UI" panose="020B0604030504040204" pitchFamily="50" charset="-128"/>
              <a:ea typeface="Meiryo UI" panose="020B0604030504040204" pitchFamily="50" charset="-128"/>
            </a:endParaRPr>
          </a:p>
          <a:p>
            <a:pPr marL="88900" indent="-88900" defTabSz="914400">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XXXX</a:t>
            </a:r>
          </a:p>
        </p:txBody>
      </p:sp>
      <p:sp>
        <p:nvSpPr>
          <p:cNvPr id="28" name="四角形: 角を丸くする 9">
            <a:extLst>
              <a:ext uri="{FF2B5EF4-FFF2-40B4-BE49-F238E27FC236}">
                <a16:creationId xmlns:a16="http://schemas.microsoft.com/office/drawing/2014/main" id="{88182CD5-209B-B73F-BDB3-274B4808A580}"/>
              </a:ext>
            </a:extLst>
          </p:cNvPr>
          <p:cNvSpPr/>
          <p:nvPr/>
        </p:nvSpPr>
        <p:spPr>
          <a:xfrm>
            <a:off x="591481" y="1953183"/>
            <a:ext cx="651599" cy="193104"/>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panose="020B0604030504040204" pitchFamily="50" charset="-128"/>
                <a:ea typeface="Meiryo UI" panose="020B0604030504040204" pitchFamily="50" charset="-128"/>
              </a:rPr>
              <a:t>取組内容</a:t>
            </a:r>
            <a:endParaRPr kumimoji="0" lang="en-US" altLang="ja-JP" sz="8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cxnSp>
        <p:nvCxnSpPr>
          <p:cNvPr id="29" name="直線矢印コネクタ 28">
            <a:extLst>
              <a:ext uri="{FF2B5EF4-FFF2-40B4-BE49-F238E27FC236}">
                <a16:creationId xmlns:a16="http://schemas.microsoft.com/office/drawing/2014/main" id="{DEA00650-5731-00EE-0CEB-E9917500FB9C}"/>
              </a:ext>
            </a:extLst>
          </p:cNvPr>
          <p:cNvCxnSpPr>
            <a:cxnSpLocks/>
          </p:cNvCxnSpPr>
          <p:nvPr/>
        </p:nvCxnSpPr>
        <p:spPr>
          <a:xfrm flipV="1">
            <a:off x="3573272" y="5577318"/>
            <a:ext cx="422137" cy="49502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0" name="四角形: 角を丸くする 9">
            <a:extLst>
              <a:ext uri="{FF2B5EF4-FFF2-40B4-BE49-F238E27FC236}">
                <a16:creationId xmlns:a16="http://schemas.microsoft.com/office/drawing/2014/main" id="{886181E3-D899-EC83-F325-EE6F9541E505}"/>
              </a:ext>
            </a:extLst>
          </p:cNvPr>
          <p:cNvSpPr/>
          <p:nvPr/>
        </p:nvSpPr>
        <p:spPr>
          <a:xfrm>
            <a:off x="1990162" y="5591244"/>
            <a:ext cx="1638328" cy="288000"/>
          </a:xfrm>
          <a:prstGeom prst="rect">
            <a:avLst/>
          </a:prstGeom>
          <a:noFill/>
          <a:ln w="19050">
            <a:noFill/>
          </a:ln>
          <a:effectLst/>
        </p:spPr>
        <p:txBody>
          <a:bodyPr vertOverflow="overflow" horzOverflow="overflow" wrap="square" numCol="1" rtlCol="0" anchor="ctr" anchorCtr="0" compatLnSpc="1"/>
          <a:lstStyle/>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補助対象経費：</a:t>
            </a:r>
            <a:r>
              <a:rPr lang="en-US" altLang="ja-JP" sz="800" kern="0" dirty="0">
                <a:solidFill>
                  <a:srgbClr val="000000"/>
                </a:solidFill>
                <a:latin typeface="Meiryo UI" panose="020B0604030504040204" pitchFamily="50" charset="-128"/>
                <a:ea typeface="Meiryo UI" panose="020B0604030504040204" pitchFamily="50" charset="-128"/>
              </a:rPr>
              <a:t>X,000,0000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lang="en-US" altLang="ja-JP" sz="800" kern="0" dirty="0">
              <a:solidFill>
                <a:srgbClr val="000000"/>
              </a:solidFill>
              <a:latin typeface="Meiryo UI" panose="020B0604030504040204" pitchFamily="50" charset="-128"/>
              <a:ea typeface="Meiryo UI" panose="020B0604030504040204" pitchFamily="50" charset="-128"/>
            </a:endParaRPr>
          </a:p>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申請補助金額：</a:t>
            </a:r>
            <a:r>
              <a:rPr lang="en-US" altLang="ja-JP" sz="800" kern="0" dirty="0">
                <a:solidFill>
                  <a:srgbClr val="000000"/>
                </a:solidFill>
                <a:latin typeface="Meiryo UI" panose="020B0604030504040204" pitchFamily="50" charset="-128"/>
                <a:ea typeface="Meiryo UI" panose="020B0604030504040204" pitchFamily="50" charset="-128"/>
              </a:rPr>
              <a:t>X,000,0000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38" name="四角形: 角を丸くする 9">
            <a:extLst>
              <a:ext uri="{FF2B5EF4-FFF2-40B4-BE49-F238E27FC236}">
                <a16:creationId xmlns:a16="http://schemas.microsoft.com/office/drawing/2014/main" id="{856A16B6-5849-58B5-6AD7-F419FC0E6BBC}"/>
              </a:ext>
            </a:extLst>
          </p:cNvPr>
          <p:cNvSpPr/>
          <p:nvPr/>
        </p:nvSpPr>
        <p:spPr>
          <a:xfrm>
            <a:off x="7488928" y="241417"/>
            <a:ext cx="2393259" cy="216000"/>
          </a:xfrm>
          <a:prstGeom prst="rect">
            <a:avLst/>
          </a:prstGeom>
          <a:solidFill>
            <a:schemeClr val="bg1"/>
          </a:solidFill>
          <a:ln w="190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補助対象経費 総額：</a:t>
            </a:r>
            <a:r>
              <a:rPr lang="en-US" altLang="ja-JP" sz="900" kern="0" dirty="0">
                <a:solidFill>
                  <a:srgbClr val="000000"/>
                </a:solidFill>
                <a:latin typeface="Meiryo UI" panose="020B0604030504040204" pitchFamily="50" charset="-128"/>
                <a:ea typeface="Meiryo UI" panose="020B0604030504040204" pitchFamily="50" charset="-128"/>
              </a:rPr>
              <a:t>X,000,0000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39" name="四角形: 角を丸くする 9">
            <a:extLst>
              <a:ext uri="{FF2B5EF4-FFF2-40B4-BE49-F238E27FC236}">
                <a16:creationId xmlns:a16="http://schemas.microsoft.com/office/drawing/2014/main" id="{4DD8220D-17C5-1CD3-0F92-1C9DAC4312C8}"/>
              </a:ext>
            </a:extLst>
          </p:cNvPr>
          <p:cNvSpPr/>
          <p:nvPr/>
        </p:nvSpPr>
        <p:spPr>
          <a:xfrm>
            <a:off x="7488928" y="505434"/>
            <a:ext cx="2393259" cy="216000"/>
          </a:xfrm>
          <a:prstGeom prst="rect">
            <a:avLst/>
          </a:prstGeom>
          <a:solidFill>
            <a:schemeClr val="bg1"/>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申請補助金額 総額：</a:t>
            </a:r>
            <a:r>
              <a:rPr lang="en-US" altLang="ja-JP" sz="900" kern="0" dirty="0">
                <a:solidFill>
                  <a:srgbClr val="000000"/>
                </a:solidFill>
                <a:latin typeface="Meiryo UI" panose="020B0604030504040204" pitchFamily="50" charset="-128"/>
                <a:ea typeface="Meiryo UI" panose="020B0604030504040204" pitchFamily="50" charset="-128"/>
              </a:rPr>
              <a:t>X,000,0000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graphicFrame>
        <p:nvGraphicFramePr>
          <p:cNvPr id="40" name="表 39">
            <a:extLst>
              <a:ext uri="{FF2B5EF4-FFF2-40B4-BE49-F238E27FC236}">
                <a16:creationId xmlns:a16="http://schemas.microsoft.com/office/drawing/2014/main" id="{EC3135FA-B769-C306-DF2B-076876CEB2AF}"/>
              </a:ext>
            </a:extLst>
          </p:cNvPr>
          <p:cNvGraphicFramePr>
            <a:graphicFrameLocks noGrp="1"/>
          </p:cNvGraphicFramePr>
          <p:nvPr>
            <p:extLst>
              <p:ext uri="{D42A27DB-BD31-4B8C-83A1-F6EECF244321}">
                <p14:modId xmlns:p14="http://schemas.microsoft.com/office/powerpoint/2010/main" val="3540040901"/>
              </p:ext>
            </p:extLst>
          </p:nvPr>
        </p:nvGraphicFramePr>
        <p:xfrm>
          <a:off x="6096000" y="234104"/>
          <a:ext cx="1337945" cy="504000"/>
        </p:xfrm>
        <a:graphic>
          <a:graphicData uri="http://schemas.openxmlformats.org/drawingml/2006/table">
            <a:tbl>
              <a:tblPr firstRow="1" bandRow="1">
                <a:tableStyleId>{5C22544A-7EE6-4342-B048-85BDC9FD1C3A}</a:tableStyleId>
              </a:tblPr>
              <a:tblGrid>
                <a:gridCol w="1337945">
                  <a:extLst>
                    <a:ext uri="{9D8B030D-6E8A-4147-A177-3AD203B41FA5}">
                      <a16:colId xmlns:a16="http://schemas.microsoft.com/office/drawing/2014/main" val="821479726"/>
                    </a:ext>
                  </a:extLst>
                </a:gridCol>
              </a:tblGrid>
              <a:tr h="2271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類型</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356369489"/>
                  </a:ext>
                </a:extLst>
              </a:tr>
              <a:tr h="276801">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（地域一体型</a:t>
                      </a: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一般型）</a:t>
                      </a:r>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sp>
        <p:nvSpPr>
          <p:cNvPr id="43" name="四角形: 角を丸くする 9">
            <a:extLst>
              <a:ext uri="{FF2B5EF4-FFF2-40B4-BE49-F238E27FC236}">
                <a16:creationId xmlns:a16="http://schemas.microsoft.com/office/drawing/2014/main" id="{99E3ADC8-C614-BC72-D569-4C9735FB3077}"/>
              </a:ext>
            </a:extLst>
          </p:cNvPr>
          <p:cNvSpPr/>
          <p:nvPr/>
        </p:nvSpPr>
        <p:spPr>
          <a:xfrm>
            <a:off x="591481" y="5879244"/>
            <a:ext cx="3008477" cy="438614"/>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rgbClr val="FF0000"/>
              </a:solidFill>
              <a:latin typeface="Meiryo UI" panose="020B0604030504040204" pitchFamily="50" charset="-128"/>
              <a:ea typeface="Meiryo UI" panose="020B0604030504040204" pitchFamily="50" charset="-128"/>
            </a:endParaRPr>
          </a:p>
          <a:p>
            <a:pPr marL="88900" indent="-88900" defTabSz="914400">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XXXX</a:t>
            </a:r>
          </a:p>
        </p:txBody>
      </p:sp>
      <p:sp>
        <p:nvSpPr>
          <p:cNvPr id="44" name="四角形: 角を丸くする 9">
            <a:extLst>
              <a:ext uri="{FF2B5EF4-FFF2-40B4-BE49-F238E27FC236}">
                <a16:creationId xmlns:a16="http://schemas.microsoft.com/office/drawing/2014/main" id="{3CD926B3-8197-2636-38D0-4856E6751758}"/>
              </a:ext>
            </a:extLst>
          </p:cNvPr>
          <p:cNvSpPr/>
          <p:nvPr/>
        </p:nvSpPr>
        <p:spPr>
          <a:xfrm>
            <a:off x="591481" y="5879243"/>
            <a:ext cx="651599" cy="193104"/>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panose="020B0604030504040204" pitchFamily="50" charset="-128"/>
                <a:ea typeface="Meiryo UI" panose="020B0604030504040204" pitchFamily="50" charset="-128"/>
              </a:rPr>
              <a:t>取組内容</a:t>
            </a:r>
            <a:endParaRPr kumimoji="0" lang="en-US" altLang="ja-JP" sz="8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45" name="四角形: 角を丸くする 9">
            <a:extLst>
              <a:ext uri="{FF2B5EF4-FFF2-40B4-BE49-F238E27FC236}">
                <a16:creationId xmlns:a16="http://schemas.microsoft.com/office/drawing/2014/main" id="{7A17A4C9-5BED-BD34-C688-0A4E6E3ED5C9}"/>
              </a:ext>
            </a:extLst>
          </p:cNvPr>
          <p:cNvSpPr/>
          <p:nvPr/>
        </p:nvSpPr>
        <p:spPr>
          <a:xfrm>
            <a:off x="6743713" y="4461137"/>
            <a:ext cx="3008477" cy="438614"/>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rgbClr val="FF0000"/>
              </a:solidFill>
              <a:latin typeface="Meiryo UI" panose="020B0604030504040204" pitchFamily="50" charset="-128"/>
              <a:ea typeface="Meiryo UI" panose="020B0604030504040204" pitchFamily="50" charset="-128"/>
            </a:endParaRPr>
          </a:p>
          <a:p>
            <a:pPr marL="88900" indent="-88900" defTabSz="914400">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XXXX</a:t>
            </a:r>
          </a:p>
        </p:txBody>
      </p:sp>
      <p:sp>
        <p:nvSpPr>
          <p:cNvPr id="46" name="四角形: 角を丸くする 9">
            <a:extLst>
              <a:ext uri="{FF2B5EF4-FFF2-40B4-BE49-F238E27FC236}">
                <a16:creationId xmlns:a16="http://schemas.microsoft.com/office/drawing/2014/main" id="{C63262D9-5990-613A-63F1-18014713E655}"/>
              </a:ext>
            </a:extLst>
          </p:cNvPr>
          <p:cNvSpPr/>
          <p:nvPr/>
        </p:nvSpPr>
        <p:spPr>
          <a:xfrm>
            <a:off x="6743713" y="4461136"/>
            <a:ext cx="651599" cy="193104"/>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panose="020B0604030504040204" pitchFamily="50" charset="-128"/>
                <a:ea typeface="Meiryo UI" panose="020B0604030504040204" pitchFamily="50" charset="-128"/>
              </a:rPr>
              <a:t>取組内容</a:t>
            </a:r>
            <a:endParaRPr kumimoji="0" lang="en-US" altLang="ja-JP" sz="8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47" name="四角形: 角を丸くする 9">
            <a:extLst>
              <a:ext uri="{FF2B5EF4-FFF2-40B4-BE49-F238E27FC236}">
                <a16:creationId xmlns:a16="http://schemas.microsoft.com/office/drawing/2014/main" id="{7A5B778A-AF76-0480-4F25-0C896992A1E8}"/>
              </a:ext>
            </a:extLst>
          </p:cNvPr>
          <p:cNvSpPr/>
          <p:nvPr/>
        </p:nvSpPr>
        <p:spPr>
          <a:xfrm>
            <a:off x="6743713" y="1799525"/>
            <a:ext cx="3008477" cy="438614"/>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rgbClr val="FF0000"/>
              </a:solidFill>
              <a:latin typeface="Meiryo UI" panose="020B0604030504040204" pitchFamily="50" charset="-128"/>
              <a:ea typeface="Meiryo UI" panose="020B0604030504040204" pitchFamily="50" charset="-128"/>
            </a:endParaRPr>
          </a:p>
          <a:p>
            <a:pPr marL="88900" indent="-88900" defTabSz="914400">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XXXX</a:t>
            </a:r>
          </a:p>
        </p:txBody>
      </p:sp>
      <p:sp>
        <p:nvSpPr>
          <p:cNvPr id="48" name="四角形: 角を丸くする 9">
            <a:extLst>
              <a:ext uri="{FF2B5EF4-FFF2-40B4-BE49-F238E27FC236}">
                <a16:creationId xmlns:a16="http://schemas.microsoft.com/office/drawing/2014/main" id="{48868B9A-ED64-4BDC-EB8F-F6A8D64D1F73}"/>
              </a:ext>
            </a:extLst>
          </p:cNvPr>
          <p:cNvSpPr/>
          <p:nvPr/>
        </p:nvSpPr>
        <p:spPr>
          <a:xfrm>
            <a:off x="6743713" y="1799524"/>
            <a:ext cx="651599" cy="193104"/>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panose="020B0604030504040204" pitchFamily="50" charset="-128"/>
                <a:ea typeface="Meiryo UI" panose="020B0604030504040204" pitchFamily="50" charset="-128"/>
              </a:rPr>
              <a:t>取組内容</a:t>
            </a:r>
            <a:endParaRPr kumimoji="0" lang="en-US" altLang="ja-JP" sz="8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25452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四角形: 角を丸くする 9">
            <a:extLst>
              <a:ext uri="{FF2B5EF4-FFF2-40B4-BE49-F238E27FC236}">
                <a16:creationId xmlns:a16="http://schemas.microsoft.com/office/drawing/2014/main" id="{AD2DDBC9-BAAF-96BE-233D-5F887DBAA43F}"/>
              </a:ext>
            </a:extLst>
          </p:cNvPr>
          <p:cNvSpPr/>
          <p:nvPr/>
        </p:nvSpPr>
        <p:spPr>
          <a:xfrm>
            <a:off x="54768" y="997142"/>
            <a:ext cx="9737072" cy="1767768"/>
          </a:xfrm>
          <a:prstGeom prst="rect">
            <a:avLst/>
          </a:prstGeom>
          <a:solidFill>
            <a:schemeClr val="bg1">
              <a:lumMod val="95000"/>
            </a:schemeClr>
          </a:solidFill>
          <a:ln w="19050">
            <a:solidFill>
              <a:schemeClr val="accent1"/>
            </a:solidFill>
          </a:ln>
          <a:effectLst/>
        </p:spPr>
        <p:txBody>
          <a:bodyPr vertOverflow="overflow" horzOverflow="overflow" wrap="square" numCol="2" rtlCol="0" anchor="t" anchorCtr="0" compatLnSpc="1"/>
          <a:lstStyle/>
          <a:p>
            <a:pPr defTabSz="914400">
              <a:defRPr/>
            </a:pPr>
            <a:r>
              <a:rPr kumimoji="1" lang="ja-JP" altLang="en-US" sz="1050" b="1" kern="0" dirty="0">
                <a:solidFill>
                  <a:prstClr val="black"/>
                </a:solidFill>
                <a:latin typeface="Meiryo UI" panose="020B0604030504040204" pitchFamily="50" charset="-128"/>
                <a:ea typeface="Meiryo UI" panose="020B0604030504040204" pitchFamily="50" charset="-128"/>
              </a:rPr>
              <a:t>■観光客の動向</a:t>
            </a:r>
            <a:endParaRPr kumimoji="1" lang="en-US" altLang="ja-JP" sz="1050" b="1" kern="0" dirty="0">
              <a:solidFill>
                <a:prstClr val="black"/>
              </a:solidFill>
              <a:latin typeface="Meiryo UI" panose="020B0604030504040204" pitchFamily="50" charset="-128"/>
              <a:ea typeface="Meiryo UI" panose="020B0604030504040204" pitchFamily="50" charset="-128"/>
            </a:endParaRPr>
          </a:p>
          <a:p>
            <a:pPr defTabSz="914400">
              <a:defRPr/>
            </a:pPr>
            <a:r>
              <a:rPr lang="ja-JP" altLang="en-US" sz="1050" u="sng" kern="0" dirty="0">
                <a:latin typeface="Meiryo UI" panose="020B0604030504040204" pitchFamily="50" charset="-128"/>
                <a:ea typeface="Meiryo UI" panose="020B0604030504040204" pitchFamily="50" charset="-128"/>
              </a:rPr>
              <a:t>・</a:t>
            </a:r>
            <a:r>
              <a:rPr lang="en-US" altLang="ja-JP" sz="1050" u="sng" kern="0" dirty="0">
                <a:latin typeface="Meiryo UI" panose="020B0604030504040204" pitchFamily="50" charset="-128"/>
                <a:ea typeface="Meiryo UI" panose="020B0604030504040204" pitchFamily="50" charset="-128"/>
              </a:rPr>
              <a:t>XXXXXXXX</a:t>
            </a:r>
          </a:p>
          <a:p>
            <a:pPr defTabSz="914400">
              <a:defRPr/>
            </a:pPr>
            <a:r>
              <a:rPr lang="ja-JP" altLang="en-US" sz="1050" u="sng" kern="0" dirty="0">
                <a:latin typeface="Meiryo UI" panose="020B0604030504040204" pitchFamily="50" charset="-128"/>
                <a:ea typeface="Meiryo UI" panose="020B0604030504040204" pitchFamily="50" charset="-128"/>
              </a:rPr>
              <a:t>・</a:t>
            </a:r>
            <a:r>
              <a:rPr lang="en-US" altLang="ja-JP" sz="1050" u="sng" kern="0" dirty="0">
                <a:latin typeface="Meiryo UI" panose="020B0604030504040204" pitchFamily="50" charset="-128"/>
                <a:ea typeface="Meiryo UI" panose="020B0604030504040204" pitchFamily="50" charset="-128"/>
              </a:rPr>
              <a:t>XXXXXXXX</a:t>
            </a:r>
          </a:p>
          <a:p>
            <a:pPr marR="0" lvl="0" defTabSz="914400" rtl="0" eaLnBrk="1" fontAlgn="auto" latinLnBrk="0" hangingPunct="1">
              <a:lnSpc>
                <a:spcPct val="100000"/>
              </a:lnSpc>
              <a:spcBef>
                <a:spcPts val="0"/>
              </a:spcBef>
              <a:spcAft>
                <a:spcPts val="0"/>
              </a:spcAft>
              <a:buClrTx/>
              <a:buSzTx/>
              <a:tabLst/>
              <a:defRPr/>
            </a:pPr>
            <a:endParaRPr kumimoji="0" lang="en-US" altLang="ja-JP" sz="105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defTabSz="914400">
              <a:defRPr/>
            </a:pPr>
            <a:r>
              <a:rPr kumimoji="1" lang="ja-JP" altLang="en-US" sz="1050" b="1" kern="0" dirty="0">
                <a:solidFill>
                  <a:prstClr val="black"/>
                </a:solidFill>
                <a:latin typeface="Meiryo UI" panose="020B0604030504040204" pitchFamily="50" charset="-128"/>
                <a:ea typeface="Meiryo UI" panose="020B0604030504040204" pitchFamily="50" charset="-128"/>
              </a:rPr>
              <a:t>■現状の分析・課題</a:t>
            </a:r>
            <a:endParaRPr kumimoji="1" lang="en-US" altLang="ja-JP" sz="1050" b="1" kern="0" dirty="0">
              <a:solidFill>
                <a:prstClr val="black"/>
              </a:solidFill>
              <a:latin typeface="Meiryo UI" panose="020B0604030504040204" pitchFamily="50" charset="-128"/>
              <a:ea typeface="Meiryo UI" panose="020B0604030504040204" pitchFamily="50" charset="-128"/>
            </a:endParaRPr>
          </a:p>
          <a:p>
            <a:pPr defTabSz="914400">
              <a:defRPr/>
            </a:pPr>
            <a:r>
              <a:rPr lang="ja-JP" altLang="en-US" sz="1050" u="sng" kern="0" dirty="0">
                <a:latin typeface="Meiryo UI" panose="020B0604030504040204" pitchFamily="50" charset="-128"/>
                <a:ea typeface="Meiryo UI" panose="020B0604030504040204" pitchFamily="50" charset="-128"/>
              </a:rPr>
              <a:t>・</a:t>
            </a:r>
            <a:r>
              <a:rPr lang="en-US" altLang="ja-JP" sz="1050" u="sng" kern="0" dirty="0">
                <a:latin typeface="Meiryo UI" panose="020B0604030504040204" pitchFamily="50" charset="-128"/>
                <a:ea typeface="Meiryo UI" panose="020B0604030504040204" pitchFamily="50" charset="-128"/>
              </a:rPr>
              <a:t>XXXXXXXX</a:t>
            </a:r>
          </a:p>
          <a:p>
            <a:pPr defTabSz="914400">
              <a:defRPr/>
            </a:pPr>
            <a:r>
              <a:rPr lang="ja-JP" altLang="en-US" sz="1050" u="sng" kern="0" dirty="0">
                <a:latin typeface="Meiryo UI" panose="020B0604030504040204" pitchFamily="50" charset="-128"/>
                <a:ea typeface="Meiryo UI" panose="020B0604030504040204" pitchFamily="50" charset="-128"/>
              </a:rPr>
              <a:t>・</a:t>
            </a:r>
            <a:r>
              <a:rPr lang="en-US" altLang="ja-JP" sz="1050" u="sng" kern="0" dirty="0">
                <a:latin typeface="Meiryo UI" panose="020B0604030504040204" pitchFamily="50" charset="-128"/>
                <a:ea typeface="Meiryo UI" panose="020B0604030504040204" pitchFamily="50" charset="-128"/>
              </a:rPr>
              <a:t>XXXXXXXX</a:t>
            </a:r>
            <a:endParaRPr kumimoji="1" lang="ja-JP" altLang="en-US" sz="1050" b="1" kern="0" dirty="0">
              <a:latin typeface="Meiryo UI" panose="020B0604030504040204" pitchFamily="50" charset="-128"/>
              <a:ea typeface="Meiryo UI" panose="020B0604030504040204" pitchFamily="50" charset="-128"/>
            </a:endParaRPr>
          </a:p>
        </p:txBody>
      </p:sp>
      <p:sp>
        <p:nvSpPr>
          <p:cNvPr id="2611" name="タイトル 1"/>
          <p:cNvSpPr>
            <a:spLocks noGrp="1"/>
          </p:cNvSpPr>
          <p:nvPr>
            <p:ph type="title"/>
          </p:nvPr>
        </p:nvSpPr>
        <p:spPr>
          <a:xfrm>
            <a:off x="1" y="0"/>
            <a:ext cx="9905999" cy="193419"/>
          </a:xfrm>
          <a:solidFill>
            <a:schemeClr val="accent1"/>
          </a:solidFill>
        </p:spPr>
        <p:txBody>
          <a:bodyPr>
            <a:noAutofit/>
          </a:bodyPr>
          <a:lstStyle/>
          <a:p>
            <a:pPr>
              <a:defRPr/>
            </a:pPr>
            <a:r>
              <a:rPr lang="ja-JP" altLang="en-US" sz="1100" b="1" dirty="0">
                <a:solidFill>
                  <a:schemeClr val="bg1"/>
                </a:solidFill>
                <a:latin typeface="Meiryo UI" panose="020B0604030504040204" pitchFamily="50" charset="-128"/>
                <a:ea typeface="Meiryo UI" panose="020B0604030504040204" pitchFamily="50" charset="-128"/>
              </a:rPr>
              <a:t>令和８年度</a:t>
            </a:r>
            <a:r>
              <a:rPr lang="en-US" altLang="ja-JP" sz="1100" b="1" dirty="0">
                <a:solidFill>
                  <a:schemeClr val="bg1"/>
                </a:solidFill>
                <a:latin typeface="Meiryo UI" panose="020B0604030504040204" pitchFamily="50" charset="-128"/>
                <a:ea typeface="Meiryo UI" panose="020B0604030504040204" pitchFamily="50" charset="-128"/>
              </a:rPr>
              <a:t>_</a:t>
            </a:r>
            <a:r>
              <a:rPr lang="ja-JP" altLang="en-US" sz="1100" b="1" dirty="0">
                <a:solidFill>
                  <a:schemeClr val="bg1"/>
                </a:solidFill>
                <a:latin typeface="Meiryo UI" panose="020B0604030504040204" pitchFamily="50" charset="-128"/>
                <a:ea typeface="Meiryo UI" panose="020B0604030504040204" pitchFamily="50" charset="-128"/>
              </a:rPr>
              <a:t>オーバーツーリズムの未然防止・抑制をはじめとする観光地の面的受入環境整備促進事業</a:t>
            </a:r>
          </a:p>
        </p:txBody>
      </p:sp>
      <p:sp>
        <p:nvSpPr>
          <p:cNvPr id="3" name="タイトル 1">
            <a:extLst>
              <a:ext uri="{FF2B5EF4-FFF2-40B4-BE49-F238E27FC236}">
                <a16:creationId xmlns:a16="http://schemas.microsoft.com/office/drawing/2014/main" id="{A56D666B-40A4-9930-015D-FCFE8C4FC0BA}"/>
              </a:ext>
            </a:extLst>
          </p:cNvPr>
          <p:cNvSpPr txBox="1">
            <a:spLocks/>
          </p:cNvSpPr>
          <p:nvPr/>
        </p:nvSpPr>
        <p:spPr>
          <a:xfrm>
            <a:off x="7476798" y="-1"/>
            <a:ext cx="2429202" cy="193419"/>
          </a:xfrm>
          <a:prstGeom prst="rect">
            <a:avLst/>
          </a:prstGeom>
          <a:solidFill>
            <a:schemeClr val="accent1"/>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defRPr/>
            </a:pPr>
            <a:r>
              <a:rPr lang="ja-JP" altLang="en-US" sz="1100" b="1" dirty="0">
                <a:solidFill>
                  <a:schemeClr val="bg1"/>
                </a:solidFill>
                <a:latin typeface="Meiryo UI" panose="020B0604030504040204" pitchFamily="50" charset="-128"/>
                <a:ea typeface="Meiryo UI" panose="020B0604030504040204" pitchFamily="50" charset="-128"/>
              </a:rPr>
              <a:t>地域一体型・一般型共通</a:t>
            </a:r>
            <a:r>
              <a:rPr lang="en-US" altLang="ja-JP" sz="1100" b="1" dirty="0">
                <a:solidFill>
                  <a:schemeClr val="bg1"/>
                </a:solidFill>
                <a:latin typeface="Meiryo UI" panose="020B0604030504040204" pitchFamily="50" charset="-128"/>
                <a:ea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rPr>
              <a:t>様式２</a:t>
            </a:r>
            <a:r>
              <a:rPr lang="en-US" altLang="ja-JP" sz="1100" b="1" dirty="0">
                <a:solidFill>
                  <a:schemeClr val="bg1"/>
                </a:solidFill>
                <a:latin typeface="Meiryo UI" panose="020B0604030504040204" pitchFamily="50" charset="-128"/>
                <a:ea typeface="Meiryo UI" panose="020B0604030504040204" pitchFamily="50" charset="-128"/>
              </a:rPr>
              <a:t>】</a:t>
            </a:r>
            <a:endParaRPr lang="ja-JP" altLang="en-US" sz="1100" b="1" dirty="0">
              <a:solidFill>
                <a:schemeClr val="bg1"/>
              </a:solidFill>
              <a:latin typeface="Meiryo UI" panose="020B0604030504040204" pitchFamily="50" charset="-128"/>
              <a:ea typeface="Meiryo UI" panose="020B0604030504040204" pitchFamily="50" charset="-128"/>
            </a:endParaRPr>
          </a:p>
        </p:txBody>
      </p:sp>
      <p:sp>
        <p:nvSpPr>
          <p:cNvPr id="4" name="四角形: 角を丸くする 9">
            <a:extLst>
              <a:ext uri="{FF2B5EF4-FFF2-40B4-BE49-F238E27FC236}">
                <a16:creationId xmlns:a16="http://schemas.microsoft.com/office/drawing/2014/main" id="{1C932E2D-85AC-19DD-1FFE-73E21AC5162E}"/>
              </a:ext>
            </a:extLst>
          </p:cNvPr>
          <p:cNvSpPr/>
          <p:nvPr/>
        </p:nvSpPr>
        <p:spPr>
          <a:xfrm>
            <a:off x="0" y="193417"/>
            <a:ext cx="9906000" cy="565106"/>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indent="92075" defTabSz="914400">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対策計画名：</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XXXXXXXXXXXXXXXX</a:t>
            </a:r>
            <a:endParaRPr lang="en-US" altLang="ja-JP" sz="1400" kern="0" dirty="0">
              <a:solidFill>
                <a:srgbClr val="000000"/>
              </a:solidFill>
              <a:latin typeface="Meiryo UI" panose="020B0604030504040204" pitchFamily="50" charset="-128"/>
              <a:ea typeface="Meiryo UI" panose="020B0604030504040204" pitchFamily="50" charset="-128"/>
            </a:endParaRPr>
          </a:p>
          <a:p>
            <a:pPr marR="0" lvl="0" indent="92075" algn="l" defTabSz="914400" rtl="0" eaLnBrk="1" fontAlgn="auto" latinLnBrk="0" hangingPunct="1">
              <a:lnSpc>
                <a:spcPct val="100000"/>
              </a:lnSpc>
              <a:spcBef>
                <a:spcPts val="0"/>
              </a:spcBef>
              <a:spcAft>
                <a:spcPts val="0"/>
              </a:spcAft>
              <a:buClrTx/>
              <a:buSzTx/>
              <a:tabLst/>
              <a:defRPr/>
            </a:pPr>
            <a:r>
              <a:rPr lang="ja-JP" altLang="en-US" sz="1200" kern="0" dirty="0">
                <a:solidFill>
                  <a:srgbClr val="000000"/>
                </a:solidFill>
                <a:latin typeface="Meiryo UI" panose="020B0604030504040204" pitchFamily="50" charset="-128"/>
                <a:ea typeface="Meiryo UI" panose="020B0604030504040204" pitchFamily="50" charset="-128"/>
              </a:rPr>
              <a:t>申請主体：</a:t>
            </a:r>
            <a:r>
              <a:rPr lang="en-US" altLang="ja-JP" sz="1200" kern="0" dirty="0">
                <a:solidFill>
                  <a:srgbClr val="000000"/>
                </a:solidFill>
                <a:latin typeface="Meiryo UI" panose="020B0604030504040204" pitchFamily="50" charset="-128"/>
                <a:ea typeface="Meiryo UI" panose="020B0604030504040204" pitchFamily="50" charset="-128"/>
              </a:rPr>
              <a:t>XXXX</a:t>
            </a:r>
            <a:r>
              <a:rPr lang="ja-JP" altLang="en-US" sz="1200" kern="0" dirty="0">
                <a:solidFill>
                  <a:srgbClr val="000000"/>
                </a:solidFill>
                <a:latin typeface="Meiryo UI" panose="020B0604030504040204" pitchFamily="50" charset="-128"/>
                <a:ea typeface="Meiryo UI" panose="020B0604030504040204" pitchFamily="50" charset="-128"/>
              </a:rPr>
              <a:t>市　、　対象地域：</a:t>
            </a:r>
            <a:r>
              <a:rPr lang="en-US" altLang="ja-JP" sz="1200" kern="0" dirty="0">
                <a:solidFill>
                  <a:srgbClr val="000000"/>
                </a:solidFill>
                <a:latin typeface="Meiryo UI" panose="020B0604030504040204" pitchFamily="50" charset="-128"/>
                <a:ea typeface="Meiryo UI" panose="020B0604030504040204" pitchFamily="50" charset="-128"/>
              </a:rPr>
              <a:t> XXXX</a:t>
            </a:r>
            <a:r>
              <a:rPr lang="ja-JP" altLang="en-US" sz="1200" kern="0" dirty="0">
                <a:solidFill>
                  <a:srgbClr val="000000"/>
                </a:solidFill>
                <a:latin typeface="Meiryo UI" panose="020B0604030504040204" pitchFamily="50" charset="-128"/>
                <a:ea typeface="Meiryo UI" panose="020B0604030504040204" pitchFamily="50" charset="-128"/>
              </a:rPr>
              <a:t>県　</a:t>
            </a:r>
            <a:r>
              <a:rPr lang="en-US" altLang="ja-JP" sz="1200" kern="0" dirty="0">
                <a:solidFill>
                  <a:srgbClr val="000000"/>
                </a:solidFill>
                <a:latin typeface="Meiryo UI" panose="020B0604030504040204" pitchFamily="50" charset="-128"/>
                <a:ea typeface="Meiryo UI" panose="020B0604030504040204" pitchFamily="50" charset="-128"/>
              </a:rPr>
              <a:t>XXXX</a:t>
            </a:r>
            <a:r>
              <a:rPr lang="ja-JP" altLang="en-US" sz="1200" kern="0" dirty="0">
                <a:solidFill>
                  <a:srgbClr val="000000"/>
                </a:solidFill>
                <a:latin typeface="Meiryo UI" panose="020B0604030504040204" pitchFamily="50" charset="-128"/>
                <a:ea typeface="Meiryo UI" panose="020B0604030504040204" pitchFamily="50" charset="-128"/>
              </a:rPr>
              <a:t>市　</a:t>
            </a:r>
            <a:r>
              <a:rPr lang="en-US" altLang="ja-JP" sz="1200" kern="0" dirty="0">
                <a:solidFill>
                  <a:srgbClr val="000000"/>
                </a:solidFill>
                <a:latin typeface="Meiryo UI" panose="020B0604030504040204" pitchFamily="50" charset="-128"/>
                <a:ea typeface="Meiryo UI" panose="020B0604030504040204" pitchFamily="50" charset="-128"/>
              </a:rPr>
              <a:t>XXXX</a:t>
            </a:r>
            <a:r>
              <a:rPr lang="ja-JP" altLang="en-US" sz="1200" kern="0" dirty="0">
                <a:solidFill>
                  <a:srgbClr val="000000"/>
                </a:solidFill>
                <a:latin typeface="Meiryo UI" panose="020B0604030504040204" pitchFamily="50" charset="-128"/>
                <a:ea typeface="Meiryo UI" panose="020B0604030504040204" pitchFamily="50" charset="-128"/>
              </a:rPr>
              <a:t>エリア　</a:t>
            </a:r>
            <a:endParaRPr lang="en-US" altLang="ja-JP" sz="1200" kern="0" dirty="0">
              <a:solidFill>
                <a:srgbClr val="000000"/>
              </a:solidFill>
              <a:latin typeface="Meiryo UI" panose="020B0604030504040204" pitchFamily="50" charset="-128"/>
              <a:ea typeface="Meiryo UI" panose="020B0604030504040204" pitchFamily="50" charset="-128"/>
            </a:endParaRPr>
          </a:p>
        </p:txBody>
      </p:sp>
      <p:sp>
        <p:nvSpPr>
          <p:cNvPr id="5" name="四角形: 角を丸くする 9">
            <a:extLst>
              <a:ext uri="{FF2B5EF4-FFF2-40B4-BE49-F238E27FC236}">
                <a16:creationId xmlns:a16="http://schemas.microsoft.com/office/drawing/2014/main" id="{3973856B-6DF8-EC09-3E96-9B81714DB74E}"/>
              </a:ext>
            </a:extLst>
          </p:cNvPr>
          <p:cNvSpPr/>
          <p:nvPr/>
        </p:nvSpPr>
        <p:spPr>
          <a:xfrm>
            <a:off x="7488928" y="241417"/>
            <a:ext cx="2393259" cy="216000"/>
          </a:xfrm>
          <a:prstGeom prst="rect">
            <a:avLst/>
          </a:prstGeom>
          <a:solidFill>
            <a:schemeClr val="bg1"/>
          </a:solidFill>
          <a:ln w="190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補助対象経費 総額：</a:t>
            </a:r>
            <a:r>
              <a:rPr lang="en-US" altLang="ja-JP" sz="900" kern="0" dirty="0">
                <a:solidFill>
                  <a:srgbClr val="000000"/>
                </a:solidFill>
                <a:latin typeface="Meiryo UI" panose="020B0604030504040204" pitchFamily="50" charset="-128"/>
                <a:ea typeface="Meiryo UI" panose="020B0604030504040204" pitchFamily="50" charset="-128"/>
              </a:rPr>
              <a:t>X,000,0000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6" name="四角形: 角を丸くする 9">
            <a:extLst>
              <a:ext uri="{FF2B5EF4-FFF2-40B4-BE49-F238E27FC236}">
                <a16:creationId xmlns:a16="http://schemas.microsoft.com/office/drawing/2014/main" id="{F82F608E-6EFC-79AE-2538-F5F7DE2DC5C5}"/>
              </a:ext>
            </a:extLst>
          </p:cNvPr>
          <p:cNvSpPr/>
          <p:nvPr/>
        </p:nvSpPr>
        <p:spPr>
          <a:xfrm>
            <a:off x="7488928" y="505434"/>
            <a:ext cx="2393259" cy="216000"/>
          </a:xfrm>
          <a:prstGeom prst="rect">
            <a:avLst/>
          </a:prstGeom>
          <a:solidFill>
            <a:schemeClr val="bg1"/>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申請補助金額 総額：</a:t>
            </a:r>
            <a:r>
              <a:rPr lang="en-US" altLang="ja-JP" sz="900" kern="0" dirty="0">
                <a:solidFill>
                  <a:srgbClr val="000000"/>
                </a:solidFill>
                <a:latin typeface="Meiryo UI" panose="020B0604030504040204" pitchFamily="50" charset="-128"/>
                <a:ea typeface="Meiryo UI" panose="020B0604030504040204" pitchFamily="50" charset="-128"/>
              </a:rPr>
              <a:t>X,000,0000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7" name="四角形: 角を丸くする 9">
            <a:extLst>
              <a:ext uri="{FF2B5EF4-FFF2-40B4-BE49-F238E27FC236}">
                <a16:creationId xmlns:a16="http://schemas.microsoft.com/office/drawing/2014/main" id="{CA2A0F9B-D4FB-346F-548B-6EAB692BA31D}"/>
              </a:ext>
            </a:extLst>
          </p:cNvPr>
          <p:cNvSpPr/>
          <p:nvPr/>
        </p:nvSpPr>
        <p:spPr>
          <a:xfrm>
            <a:off x="54769" y="790811"/>
            <a:ext cx="1512000"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10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現状・課題</a:t>
            </a:r>
            <a:endParaRPr kumimoji="0" lang="en-US" altLang="ja-JP" sz="10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11" name="四角形: 角を丸くする 9">
            <a:extLst>
              <a:ext uri="{FF2B5EF4-FFF2-40B4-BE49-F238E27FC236}">
                <a16:creationId xmlns:a16="http://schemas.microsoft.com/office/drawing/2014/main" id="{B72C64E6-828C-7323-520D-6FB46A9DA3DD}"/>
              </a:ext>
            </a:extLst>
          </p:cNvPr>
          <p:cNvSpPr/>
          <p:nvPr/>
        </p:nvSpPr>
        <p:spPr>
          <a:xfrm>
            <a:off x="4991256" y="2830149"/>
            <a:ext cx="1304286" cy="173380"/>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105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実施体制</a:t>
            </a:r>
            <a:endParaRPr kumimoji="0" lang="en-US" altLang="ja-JP" sz="105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55" name="四角形: 角を丸くする 9">
            <a:extLst>
              <a:ext uri="{FF2B5EF4-FFF2-40B4-BE49-F238E27FC236}">
                <a16:creationId xmlns:a16="http://schemas.microsoft.com/office/drawing/2014/main" id="{D9ED0165-381E-0F23-81A1-44A5DBC3F097}"/>
              </a:ext>
            </a:extLst>
          </p:cNvPr>
          <p:cNvSpPr/>
          <p:nvPr/>
        </p:nvSpPr>
        <p:spPr>
          <a:xfrm>
            <a:off x="4991256" y="2986952"/>
            <a:ext cx="4859978" cy="3837104"/>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kumimoji="0" lang="ja-JP" altLang="en-US"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rPr>
              <a:t>■協議の場</a:t>
            </a: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r>
              <a:rPr lang="ja-JP" altLang="en-US" sz="1050" b="1" u="sng" kern="0" dirty="0">
                <a:latin typeface="Meiryo UI" panose="020B0604030504040204" pitchFamily="50" charset="-128"/>
                <a:ea typeface="Meiryo UI" panose="020B0604030504040204" pitchFamily="50" charset="-128"/>
              </a:rPr>
              <a:t>■協議計画</a:t>
            </a:r>
            <a:endParaRPr lang="en-US" altLang="ja-JP" sz="1050" b="1" u="sng" kern="0" dirty="0">
              <a:latin typeface="Meiryo UI" panose="020B0604030504040204" pitchFamily="50" charset="-128"/>
              <a:ea typeface="Meiryo UI" panose="020B0604030504040204" pitchFamily="50" charset="-128"/>
            </a:endParaRPr>
          </a:p>
        </p:txBody>
      </p:sp>
      <p:graphicFrame>
        <p:nvGraphicFramePr>
          <p:cNvPr id="38" name="表 37">
            <a:extLst>
              <a:ext uri="{FF2B5EF4-FFF2-40B4-BE49-F238E27FC236}">
                <a16:creationId xmlns:a16="http://schemas.microsoft.com/office/drawing/2014/main" id="{C938073C-FFF3-6AF1-280C-458A313C63BB}"/>
              </a:ext>
            </a:extLst>
          </p:cNvPr>
          <p:cNvGraphicFramePr>
            <a:graphicFrameLocks noGrp="1"/>
          </p:cNvGraphicFramePr>
          <p:nvPr>
            <p:extLst>
              <p:ext uri="{D42A27DB-BD31-4B8C-83A1-F6EECF244321}">
                <p14:modId xmlns:p14="http://schemas.microsoft.com/office/powerpoint/2010/main" val="1543779254"/>
              </p:ext>
            </p:extLst>
          </p:nvPr>
        </p:nvGraphicFramePr>
        <p:xfrm>
          <a:off x="5075827" y="5831923"/>
          <a:ext cx="4709014" cy="925866"/>
        </p:xfrm>
        <a:graphic>
          <a:graphicData uri="http://schemas.openxmlformats.org/drawingml/2006/table">
            <a:tbl>
              <a:tblPr firstRow="1" bandRow="1">
                <a:tableStyleId>{5C22544A-7EE6-4342-B048-85BDC9FD1C3A}</a:tableStyleId>
              </a:tblPr>
              <a:tblGrid>
                <a:gridCol w="656451">
                  <a:extLst>
                    <a:ext uri="{9D8B030D-6E8A-4147-A177-3AD203B41FA5}">
                      <a16:colId xmlns:a16="http://schemas.microsoft.com/office/drawing/2014/main" val="3559197824"/>
                    </a:ext>
                  </a:extLst>
                </a:gridCol>
                <a:gridCol w="3011077">
                  <a:extLst>
                    <a:ext uri="{9D8B030D-6E8A-4147-A177-3AD203B41FA5}">
                      <a16:colId xmlns:a16="http://schemas.microsoft.com/office/drawing/2014/main" val="2726071596"/>
                    </a:ext>
                  </a:extLst>
                </a:gridCol>
                <a:gridCol w="1041486">
                  <a:extLst>
                    <a:ext uri="{9D8B030D-6E8A-4147-A177-3AD203B41FA5}">
                      <a16:colId xmlns:a16="http://schemas.microsoft.com/office/drawing/2014/main" val="2138279705"/>
                    </a:ext>
                  </a:extLst>
                </a:gridCol>
              </a:tblGrid>
              <a:tr h="204889">
                <a:tc>
                  <a:txBody>
                    <a:bodyPr/>
                    <a:lstStyle/>
                    <a:p>
                      <a:pPr algn="ct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協議事項</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実施時期</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335122624"/>
                  </a:ext>
                </a:extLst>
              </a:tr>
              <a:tr h="204889">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1</a:t>
                      </a:r>
                      <a:r>
                        <a:rPr kumimoji="1" lang="ja-JP" altLang="en-US" sz="900" b="0" dirty="0">
                          <a:solidFill>
                            <a:schemeClr val="tx1"/>
                          </a:solidFill>
                          <a:latin typeface="Meiryo UI" panose="020B0604030504040204" pitchFamily="50" charset="-128"/>
                          <a:ea typeface="Meiryo UI" panose="020B0604030504040204" pitchFamily="50" charset="-128"/>
                        </a:rPr>
                        <a:t>回目</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171450" marR="0" lvl="0" indent="-171450" algn="l" defTabSz="68288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288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2026</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9</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35794796"/>
                  </a:ext>
                </a:extLst>
              </a:tr>
              <a:tr h="249663">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2</a:t>
                      </a:r>
                      <a:r>
                        <a:rPr kumimoji="1" lang="ja-JP" altLang="en-US" sz="900" b="0" dirty="0">
                          <a:solidFill>
                            <a:schemeClr val="tx1"/>
                          </a:solidFill>
                          <a:latin typeface="Meiryo UI" panose="020B0604030504040204" pitchFamily="50" charset="-128"/>
                          <a:ea typeface="Meiryo UI" panose="020B0604030504040204" pitchFamily="50" charset="-128"/>
                        </a:rPr>
                        <a:t>回目</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171450" marR="0" lvl="0" indent="-171450" algn="l" defTabSz="68288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288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2026</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17817062"/>
                  </a:ext>
                </a:extLst>
              </a:tr>
              <a:tr h="249663">
                <a:tc>
                  <a:txBody>
                    <a:bodyPr/>
                    <a:lstStyle/>
                    <a:p>
                      <a:pPr algn="ctr"/>
                      <a:r>
                        <a:rPr kumimoji="1" lang="en-US" altLang="ja-JP" sz="900" b="0">
                          <a:solidFill>
                            <a:schemeClr val="tx1"/>
                          </a:solidFill>
                          <a:latin typeface="Meiryo UI" panose="020B0604030504040204" pitchFamily="50" charset="-128"/>
                          <a:ea typeface="Meiryo UI" panose="020B0604030504040204" pitchFamily="50" charset="-128"/>
                        </a:rPr>
                        <a:t>3</a:t>
                      </a:r>
                      <a:r>
                        <a:rPr kumimoji="1" lang="ja-JP" altLang="en-US" sz="900" b="0">
                          <a:solidFill>
                            <a:schemeClr val="tx1"/>
                          </a:solidFill>
                          <a:latin typeface="Meiryo UI" panose="020B0604030504040204" pitchFamily="50" charset="-128"/>
                          <a:ea typeface="Meiryo UI" panose="020B0604030504040204" pitchFamily="50" charset="-128"/>
                        </a:rPr>
                        <a:t>回目</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171450" marR="0" lvl="0" indent="-171450" algn="l" defTabSz="68288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288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2027</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年２月</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8643946"/>
                  </a:ext>
                </a:extLst>
              </a:tr>
            </a:tbl>
          </a:graphicData>
        </a:graphic>
      </p:graphicFrame>
      <p:graphicFrame>
        <p:nvGraphicFramePr>
          <p:cNvPr id="40" name="表 39">
            <a:extLst>
              <a:ext uri="{FF2B5EF4-FFF2-40B4-BE49-F238E27FC236}">
                <a16:creationId xmlns:a16="http://schemas.microsoft.com/office/drawing/2014/main" id="{2C3E0290-19DD-15BF-CC5C-29D981277B31}"/>
              </a:ext>
            </a:extLst>
          </p:cNvPr>
          <p:cNvGraphicFramePr>
            <a:graphicFrameLocks noGrp="1"/>
          </p:cNvGraphicFramePr>
          <p:nvPr>
            <p:extLst>
              <p:ext uri="{D42A27DB-BD31-4B8C-83A1-F6EECF244321}">
                <p14:modId xmlns:p14="http://schemas.microsoft.com/office/powerpoint/2010/main" val="2793234528"/>
              </p:ext>
            </p:extLst>
          </p:nvPr>
        </p:nvGraphicFramePr>
        <p:xfrm>
          <a:off x="5062518" y="3256410"/>
          <a:ext cx="4732666" cy="2473656"/>
        </p:xfrm>
        <a:graphic>
          <a:graphicData uri="http://schemas.openxmlformats.org/drawingml/2006/table">
            <a:tbl>
              <a:tblPr firstRow="1" bandRow="1">
                <a:tableStyleId>{5C22544A-7EE6-4342-B048-85BDC9FD1C3A}</a:tableStyleId>
              </a:tblPr>
              <a:tblGrid>
                <a:gridCol w="658135">
                  <a:extLst>
                    <a:ext uri="{9D8B030D-6E8A-4147-A177-3AD203B41FA5}">
                      <a16:colId xmlns:a16="http://schemas.microsoft.com/office/drawing/2014/main" val="3559197824"/>
                    </a:ext>
                  </a:extLst>
                </a:gridCol>
                <a:gridCol w="4074531">
                  <a:extLst>
                    <a:ext uri="{9D8B030D-6E8A-4147-A177-3AD203B41FA5}">
                      <a16:colId xmlns:a16="http://schemas.microsoft.com/office/drawing/2014/main" val="2726071596"/>
                    </a:ext>
                  </a:extLst>
                </a:gridCol>
              </a:tblGrid>
              <a:tr h="271163">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協議会名</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68288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XXXX</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協議会</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35794796"/>
                  </a:ext>
                </a:extLst>
              </a:tr>
              <a:tr h="271163">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実施方法</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68288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（新規会議</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lang="ja-JP" altLang="en-US" sz="1050" kern="0" dirty="0">
                          <a:solidFill>
                            <a:srgbClr val="000000"/>
                          </a:solidFill>
                          <a:latin typeface="Meiryo UI" panose="020B0604030504040204" pitchFamily="50" charset="-128"/>
                          <a:ea typeface="Meiryo UI" panose="020B0604030504040204" pitchFamily="50" charset="-128"/>
                        </a:rPr>
                        <a:t>既存会議</a:t>
                      </a:r>
                      <a:r>
                        <a:rPr lang="en-US" altLang="ja-JP" sz="1050" kern="0" dirty="0">
                          <a:solidFill>
                            <a:srgbClr val="000000"/>
                          </a:solidFill>
                          <a:latin typeface="Meiryo UI" panose="020B0604030504040204" pitchFamily="50" charset="-128"/>
                          <a:ea typeface="Meiryo UI" panose="020B0604030504040204" pitchFamily="50" charset="-128"/>
                        </a:rPr>
                        <a:t>/</a:t>
                      </a:r>
                      <a:r>
                        <a:rPr lang="ja-JP" altLang="en-US" sz="1050" kern="0" dirty="0">
                          <a:solidFill>
                            <a:srgbClr val="000000"/>
                          </a:solidFill>
                          <a:latin typeface="Meiryo UI" panose="020B0604030504040204" pitchFamily="50" charset="-128"/>
                          <a:ea typeface="Meiryo UI" panose="020B0604030504040204" pitchFamily="50" charset="-128"/>
                        </a:rPr>
                        <a:t>既存会議の組み合わせ</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個別協議　等）</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98157294"/>
                  </a:ext>
                </a:extLst>
              </a:tr>
              <a:tr h="1220844">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参画者</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0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＜行政機関＞</a:t>
                      </a:r>
                      <a:endParaRPr kumimoji="1" lang="en-US" altLang="ja-JP" sz="100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endParaRPr>
                    </a:p>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0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XXXX</a:t>
                      </a:r>
                      <a:r>
                        <a:rPr kumimoji="1" lang="ja-JP" altLang="en-US" sz="100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市</a:t>
                      </a:r>
                      <a:endPar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endParaRPr>
                    </a:p>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＜事業者＞</a:t>
                      </a:r>
                      <a:endPar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endParaRPr>
                    </a:p>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　</a:t>
                      </a:r>
                      <a:r>
                        <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XXXX</a:t>
                      </a: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観光協会、</a:t>
                      </a:r>
                      <a:r>
                        <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XXXX</a:t>
                      </a: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株式会社、</a:t>
                      </a:r>
                      <a:r>
                        <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XXX</a:t>
                      </a: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株式会社</a:t>
                      </a:r>
                      <a:endPar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endParaRPr>
                    </a:p>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＜住民関係者＞</a:t>
                      </a:r>
                      <a:endPar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endParaRPr>
                    </a:p>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　</a:t>
                      </a:r>
                      <a:r>
                        <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XXXX</a:t>
                      </a: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町内会、</a:t>
                      </a:r>
                      <a:r>
                        <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XXXX</a:t>
                      </a: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市民団体、</a:t>
                      </a:r>
                      <a:endPar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endParaRPr>
                    </a:p>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＜有識者等＞</a:t>
                      </a:r>
                      <a:endPar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endParaRPr>
                    </a:p>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　</a:t>
                      </a:r>
                      <a:r>
                        <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XX</a:t>
                      </a: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大学</a:t>
                      </a:r>
                      <a:r>
                        <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XXXX</a:t>
                      </a: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教授</a:t>
                      </a:r>
                      <a:endPar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endParaRPr>
                    </a:p>
                  </a:txBody>
                  <a:tcPr marL="32727" marR="32727" marT="38055" marB="38055">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17817062"/>
                  </a:ext>
                </a:extLst>
              </a:tr>
              <a:tr h="590300">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住民参画手法</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b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zh-CN"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XXXX</a:t>
                      </a:r>
                      <a:r>
                        <a:rPr kumimoji="1" lang="zh-CN"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町内会</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会長と</a:t>
                      </a:r>
                      <a:r>
                        <a:rPr kumimoji="1" lang="en-US" altLang="zh-CN"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XXXX</a:t>
                      </a:r>
                      <a:r>
                        <a:rPr kumimoji="1" lang="zh-CN"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市民団体</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代表が、</a:t>
                      </a:r>
                      <a:r>
                        <a:rPr lang="ja-JP" altLang="en-US" sz="1050" kern="0" dirty="0">
                          <a:solidFill>
                            <a:srgbClr val="000000"/>
                          </a:solidFill>
                          <a:latin typeface="Meiryo UI" panose="020B0604030504040204" pitchFamily="50" charset="-128"/>
                          <a:ea typeface="Meiryo UI" panose="020B0604030504040204" pitchFamily="50" charset="-128"/>
                        </a:rPr>
                        <a:t>協議会の構成員として参画</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2727" marR="32727" marT="38055" marB="38055">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8643946"/>
                  </a:ext>
                </a:extLst>
              </a:tr>
            </a:tbl>
          </a:graphicData>
        </a:graphic>
      </p:graphicFrame>
      <p:graphicFrame>
        <p:nvGraphicFramePr>
          <p:cNvPr id="45" name="表 44">
            <a:extLst>
              <a:ext uri="{FF2B5EF4-FFF2-40B4-BE49-F238E27FC236}">
                <a16:creationId xmlns:a16="http://schemas.microsoft.com/office/drawing/2014/main" id="{1DA954AB-E454-A56D-6EDB-CD8A062F91E6}"/>
              </a:ext>
            </a:extLst>
          </p:cNvPr>
          <p:cNvGraphicFramePr>
            <a:graphicFrameLocks noGrp="1"/>
          </p:cNvGraphicFramePr>
          <p:nvPr/>
        </p:nvGraphicFramePr>
        <p:xfrm>
          <a:off x="6096000" y="234104"/>
          <a:ext cx="1337945" cy="504000"/>
        </p:xfrm>
        <a:graphic>
          <a:graphicData uri="http://schemas.openxmlformats.org/drawingml/2006/table">
            <a:tbl>
              <a:tblPr firstRow="1" bandRow="1">
                <a:tableStyleId>{5C22544A-7EE6-4342-B048-85BDC9FD1C3A}</a:tableStyleId>
              </a:tblPr>
              <a:tblGrid>
                <a:gridCol w="1337945">
                  <a:extLst>
                    <a:ext uri="{9D8B030D-6E8A-4147-A177-3AD203B41FA5}">
                      <a16:colId xmlns:a16="http://schemas.microsoft.com/office/drawing/2014/main" val="821479726"/>
                    </a:ext>
                  </a:extLst>
                </a:gridCol>
              </a:tblGrid>
              <a:tr h="2271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類型</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356369489"/>
                  </a:ext>
                </a:extLst>
              </a:tr>
              <a:tr h="276801">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（地域一体型</a:t>
                      </a: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一般型）</a:t>
                      </a:r>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graphicFrame>
        <p:nvGraphicFramePr>
          <p:cNvPr id="21" name="表 20">
            <a:extLst>
              <a:ext uri="{FF2B5EF4-FFF2-40B4-BE49-F238E27FC236}">
                <a16:creationId xmlns:a16="http://schemas.microsoft.com/office/drawing/2014/main" id="{9A24700A-2CD1-159D-8B7F-958CD4CCE93D}"/>
              </a:ext>
            </a:extLst>
          </p:cNvPr>
          <p:cNvGraphicFramePr>
            <a:graphicFrameLocks noGrp="1"/>
          </p:cNvGraphicFramePr>
          <p:nvPr>
            <p:extLst>
              <p:ext uri="{D42A27DB-BD31-4B8C-83A1-F6EECF244321}">
                <p14:modId xmlns:p14="http://schemas.microsoft.com/office/powerpoint/2010/main" val="2279791411"/>
              </p:ext>
            </p:extLst>
          </p:nvPr>
        </p:nvGraphicFramePr>
        <p:xfrm>
          <a:off x="186895" y="1560003"/>
          <a:ext cx="4445775" cy="1133545"/>
        </p:xfrm>
        <a:graphic>
          <a:graphicData uri="http://schemas.openxmlformats.org/drawingml/2006/table">
            <a:tbl>
              <a:tblPr firstRow="1" bandRow="1">
                <a:tableStyleId>{5C22544A-7EE6-4342-B048-85BDC9FD1C3A}</a:tableStyleId>
              </a:tblPr>
              <a:tblGrid>
                <a:gridCol w="989961">
                  <a:extLst>
                    <a:ext uri="{9D8B030D-6E8A-4147-A177-3AD203B41FA5}">
                      <a16:colId xmlns:a16="http://schemas.microsoft.com/office/drawing/2014/main" val="3559197824"/>
                    </a:ext>
                  </a:extLst>
                </a:gridCol>
                <a:gridCol w="1151938">
                  <a:extLst>
                    <a:ext uri="{9D8B030D-6E8A-4147-A177-3AD203B41FA5}">
                      <a16:colId xmlns:a16="http://schemas.microsoft.com/office/drawing/2014/main" val="2726071596"/>
                    </a:ext>
                  </a:extLst>
                </a:gridCol>
                <a:gridCol w="1151938">
                  <a:extLst>
                    <a:ext uri="{9D8B030D-6E8A-4147-A177-3AD203B41FA5}">
                      <a16:colId xmlns:a16="http://schemas.microsoft.com/office/drawing/2014/main" val="2472737929"/>
                    </a:ext>
                  </a:extLst>
                </a:gridCol>
                <a:gridCol w="1151938">
                  <a:extLst>
                    <a:ext uri="{9D8B030D-6E8A-4147-A177-3AD203B41FA5}">
                      <a16:colId xmlns:a16="http://schemas.microsoft.com/office/drawing/2014/main" val="2345826440"/>
                    </a:ext>
                  </a:extLst>
                </a:gridCol>
              </a:tblGrid>
              <a:tr h="293276">
                <a:tc>
                  <a:txBody>
                    <a:bodyPr/>
                    <a:lstStyle/>
                    <a:p>
                      <a:pPr algn="ct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dirty="0">
                          <a:solidFill>
                            <a:schemeClr val="tx1"/>
                          </a:solidFill>
                          <a:latin typeface="Meiryo UI" panose="020B0604030504040204" pitchFamily="50" charset="-128"/>
                          <a:ea typeface="Meiryo UI" panose="020B0604030504040204" pitchFamily="50" charset="-128"/>
                        </a:rPr>
                        <a:t>2019</a:t>
                      </a:r>
                      <a:r>
                        <a:rPr kumimoji="1" lang="ja-JP" altLang="en-US" sz="900" dirty="0">
                          <a:solidFill>
                            <a:schemeClr val="tx1"/>
                          </a:solidFill>
                          <a:latin typeface="Meiryo UI" panose="020B0604030504040204" pitchFamily="50" charset="-128"/>
                          <a:ea typeface="Meiryo UI" panose="020B0604030504040204" pitchFamily="50" charset="-128"/>
                        </a:rPr>
                        <a:t>年</a:t>
                      </a:r>
                    </a:p>
                  </a:txBody>
                  <a:tcPr marL="45720" marR="4572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dirty="0">
                          <a:solidFill>
                            <a:schemeClr val="tx1"/>
                          </a:solidFill>
                          <a:latin typeface="Meiryo UI" panose="020B0604030504040204" pitchFamily="50" charset="-128"/>
                          <a:ea typeface="Meiryo UI" panose="020B0604030504040204" pitchFamily="50" charset="-128"/>
                        </a:rPr>
                        <a:t>2024</a:t>
                      </a:r>
                      <a:r>
                        <a:rPr kumimoji="1" lang="ja-JP" altLang="en-US" sz="900" dirty="0">
                          <a:solidFill>
                            <a:schemeClr val="tx1"/>
                          </a:solidFill>
                          <a:latin typeface="Meiryo UI" panose="020B0604030504040204" pitchFamily="50" charset="-128"/>
                          <a:ea typeface="Meiryo UI" panose="020B0604030504040204" pitchFamily="50" charset="-128"/>
                        </a:rPr>
                        <a:t>年</a:t>
                      </a:r>
                    </a:p>
                  </a:txBody>
                  <a:tcPr marL="45720" marR="4572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dirty="0">
                          <a:solidFill>
                            <a:schemeClr val="tx1"/>
                          </a:solidFill>
                          <a:latin typeface="Meiryo UI" panose="020B0604030504040204" pitchFamily="50" charset="-128"/>
                          <a:ea typeface="Meiryo UI" panose="020B0604030504040204" pitchFamily="50" charset="-128"/>
                        </a:rPr>
                        <a:t>2025</a:t>
                      </a:r>
                      <a:r>
                        <a:rPr kumimoji="1" lang="ja-JP" altLang="en-US" sz="900" dirty="0">
                          <a:solidFill>
                            <a:schemeClr val="tx1"/>
                          </a:solidFill>
                          <a:latin typeface="Meiryo UI" panose="020B0604030504040204" pitchFamily="50" charset="-128"/>
                          <a:ea typeface="Meiryo UI" panose="020B0604030504040204" pitchFamily="50" charset="-128"/>
                        </a:rPr>
                        <a:t>年</a:t>
                      </a: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335122624"/>
                  </a:ext>
                </a:extLst>
              </a:tr>
              <a:tr h="284388">
                <a:tc>
                  <a:txBody>
                    <a:bodyP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入込観光客数</a:t>
                      </a: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r"/>
                      <a:r>
                        <a:rPr kumimoji="1" lang="en-US" altLang="ja-JP" sz="900" dirty="0">
                          <a:solidFill>
                            <a:schemeClr val="tx1"/>
                          </a:solidFill>
                          <a:latin typeface="Meiryo UI" panose="020B0604030504040204" pitchFamily="50" charset="-128"/>
                          <a:ea typeface="Meiryo UI" panose="020B0604030504040204" pitchFamily="50" charset="-128"/>
                        </a:rPr>
                        <a:t>XX</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45720" marR="4572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35794796"/>
                  </a:ext>
                </a:extLst>
              </a:tr>
              <a:tr h="284388">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国内（人）</a:t>
                      </a: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r"/>
                      <a:r>
                        <a:rPr kumimoji="1" lang="en-US" altLang="ja-JP" sz="900">
                          <a:solidFill>
                            <a:schemeClr val="tx1"/>
                          </a:solidFill>
                          <a:latin typeface="Meiryo UI" panose="020B0604030504040204" pitchFamily="50" charset="-128"/>
                          <a:ea typeface="Meiryo UI" panose="020B0604030504040204" pitchFamily="50" charset="-128"/>
                        </a:rPr>
                        <a:t>XX</a:t>
                      </a:r>
                      <a:endParaRPr kumimoji="1" lang="ja-JP" altLang="en-US" sz="900">
                        <a:solidFill>
                          <a:schemeClr val="tx1"/>
                        </a:solidFill>
                        <a:latin typeface="Meiryo UI" panose="020B0604030504040204" pitchFamily="50" charset="-128"/>
                        <a:ea typeface="Meiryo UI" panose="020B0604030504040204" pitchFamily="50" charset="-128"/>
                      </a:endParaRPr>
                    </a:p>
                  </a:txBody>
                  <a:tcPr marL="45720" marR="4572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17817062"/>
                  </a:ext>
                </a:extLst>
              </a:tr>
              <a:tr h="271493">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インバウンド（人）</a:t>
                      </a: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r"/>
                      <a:r>
                        <a:rPr kumimoji="1" lang="en-US" altLang="ja-JP" sz="900" dirty="0">
                          <a:solidFill>
                            <a:schemeClr val="tx1"/>
                          </a:solidFill>
                          <a:latin typeface="Meiryo UI" panose="020B0604030504040204" pitchFamily="50" charset="-128"/>
                          <a:ea typeface="Meiryo UI" panose="020B0604030504040204" pitchFamily="50" charset="-128"/>
                        </a:rPr>
                        <a:t>XX</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45720" marR="4572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68643946"/>
                  </a:ext>
                </a:extLst>
              </a:tr>
            </a:tbl>
          </a:graphicData>
        </a:graphic>
      </p:graphicFrame>
      <p:sp>
        <p:nvSpPr>
          <p:cNvPr id="28" name="四角形: 角を丸くする 9">
            <a:extLst>
              <a:ext uri="{FF2B5EF4-FFF2-40B4-BE49-F238E27FC236}">
                <a16:creationId xmlns:a16="http://schemas.microsoft.com/office/drawing/2014/main" id="{5A25241B-45B8-B684-4381-3D29206DF258}"/>
              </a:ext>
            </a:extLst>
          </p:cNvPr>
          <p:cNvSpPr/>
          <p:nvPr/>
        </p:nvSpPr>
        <p:spPr>
          <a:xfrm>
            <a:off x="54769" y="2838216"/>
            <a:ext cx="1512000"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10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目指す姿・</a:t>
            </a:r>
            <a:r>
              <a:rPr kumimoji="0" lang="en-US" altLang="ja-JP" sz="10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KGI</a:t>
            </a:r>
          </a:p>
        </p:txBody>
      </p:sp>
      <p:graphicFrame>
        <p:nvGraphicFramePr>
          <p:cNvPr id="29" name="表 28">
            <a:extLst>
              <a:ext uri="{FF2B5EF4-FFF2-40B4-BE49-F238E27FC236}">
                <a16:creationId xmlns:a16="http://schemas.microsoft.com/office/drawing/2014/main" id="{267482B9-8FE4-C34A-1EC9-72062451EE4D}"/>
              </a:ext>
            </a:extLst>
          </p:cNvPr>
          <p:cNvGraphicFramePr>
            <a:graphicFrameLocks noGrp="1"/>
          </p:cNvGraphicFramePr>
          <p:nvPr>
            <p:extLst>
              <p:ext uri="{D42A27DB-BD31-4B8C-83A1-F6EECF244321}">
                <p14:modId xmlns:p14="http://schemas.microsoft.com/office/powerpoint/2010/main" val="720059937"/>
              </p:ext>
            </p:extLst>
          </p:nvPr>
        </p:nvGraphicFramePr>
        <p:xfrm>
          <a:off x="4920710" y="1731552"/>
          <a:ext cx="4583090" cy="911068"/>
        </p:xfrm>
        <a:graphic>
          <a:graphicData uri="http://schemas.openxmlformats.org/drawingml/2006/table">
            <a:tbl>
              <a:tblPr firstRow="1" bandRow="1">
                <a:tableStyleId>{5C22544A-7EE6-4342-B048-85BDC9FD1C3A}</a:tableStyleId>
              </a:tblPr>
              <a:tblGrid>
                <a:gridCol w="879141">
                  <a:extLst>
                    <a:ext uri="{9D8B030D-6E8A-4147-A177-3AD203B41FA5}">
                      <a16:colId xmlns:a16="http://schemas.microsoft.com/office/drawing/2014/main" val="3559197824"/>
                    </a:ext>
                  </a:extLst>
                </a:gridCol>
                <a:gridCol w="2808652">
                  <a:extLst>
                    <a:ext uri="{9D8B030D-6E8A-4147-A177-3AD203B41FA5}">
                      <a16:colId xmlns:a16="http://schemas.microsoft.com/office/drawing/2014/main" val="2726071596"/>
                    </a:ext>
                  </a:extLst>
                </a:gridCol>
                <a:gridCol w="895297">
                  <a:extLst>
                    <a:ext uri="{9D8B030D-6E8A-4147-A177-3AD203B41FA5}">
                      <a16:colId xmlns:a16="http://schemas.microsoft.com/office/drawing/2014/main" val="2393010626"/>
                    </a:ext>
                  </a:extLst>
                </a:gridCol>
              </a:tblGrid>
              <a:tr h="320222">
                <a:tc gridSpan="2">
                  <a:txBody>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現状・問題点</a:t>
                      </a: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800">
                          <a:solidFill>
                            <a:schemeClr val="tx1"/>
                          </a:solidFill>
                          <a:latin typeface="Meiryo UI" panose="020B0604030504040204" pitchFamily="50" charset="-128"/>
                          <a:ea typeface="Meiryo UI" panose="020B0604030504040204" pitchFamily="50" charset="-128"/>
                        </a:rPr>
                        <a:t>影響を受けている</a:t>
                      </a:r>
                      <a:endParaRPr kumimoji="1" lang="en-US" altLang="ja-JP" sz="800">
                        <a:solidFill>
                          <a:schemeClr val="tx1"/>
                        </a:solidFill>
                        <a:latin typeface="Meiryo UI" panose="020B0604030504040204" pitchFamily="50" charset="-128"/>
                        <a:ea typeface="Meiryo UI" panose="020B0604030504040204" pitchFamily="50" charset="-128"/>
                      </a:endParaRPr>
                    </a:p>
                    <a:p>
                      <a:pPr algn="ctr"/>
                      <a:r>
                        <a:rPr kumimoji="1" lang="ja-JP" altLang="en-US" sz="800">
                          <a:solidFill>
                            <a:schemeClr val="tx1"/>
                          </a:solidFill>
                          <a:latin typeface="Meiryo UI" panose="020B0604030504040204" pitchFamily="50" charset="-128"/>
                          <a:ea typeface="Meiryo UI" panose="020B0604030504040204" pitchFamily="50" charset="-128"/>
                        </a:rPr>
                        <a:t>主な対象</a:t>
                      </a: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335122624"/>
                  </a:ext>
                </a:extLst>
              </a:tr>
              <a:tr h="368370">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公共交通の混雑</a:t>
                      </a: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171450" indent="-171450" algn="l">
                        <a:buFont typeface="Arial" panose="020B0604020202020204" pitchFamily="34" charset="0"/>
                        <a:buChar char="•"/>
                      </a:pPr>
                      <a:r>
                        <a:rPr kumimoji="1" lang="en-US" altLang="ja-JP" sz="900" dirty="0">
                          <a:solidFill>
                            <a:schemeClr val="tx1"/>
                          </a:solidFill>
                          <a:latin typeface="Meiryo UI" panose="020B0604030504040204" pitchFamily="50" charset="-128"/>
                          <a:ea typeface="Meiryo UI" panose="020B0604030504040204" pitchFamily="50" charset="-128"/>
                        </a:rPr>
                        <a:t>XXX</a:t>
                      </a:r>
                    </a:p>
                    <a:p>
                      <a:pPr marL="171450" indent="-171450" algn="l">
                        <a:buFont typeface="Arial" panose="020B0604020202020204" pitchFamily="34" charset="0"/>
                        <a:buChar char="•"/>
                      </a:pPr>
                      <a:r>
                        <a:rPr kumimoji="1" lang="en-US" altLang="ja-JP" sz="900" dirty="0">
                          <a:solidFill>
                            <a:schemeClr val="tx1"/>
                          </a:solidFill>
                          <a:latin typeface="Meiryo UI" panose="020B0604030504040204" pitchFamily="50" charset="-128"/>
                          <a:ea typeface="Meiryo UI" panose="020B0604030504040204" pitchFamily="50" charset="-128"/>
                        </a:rPr>
                        <a:t>XXX</a:t>
                      </a: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住民・観光客</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35794796"/>
                  </a:ext>
                </a:extLst>
              </a:tr>
              <a:tr h="222476">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人手不足</a:t>
                      </a: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171450" indent="-171450" algn="l">
                        <a:buFont typeface="Arial" panose="020B0604020202020204" pitchFamily="34" charset="0"/>
                        <a:buChar char="•"/>
                      </a:pPr>
                      <a:r>
                        <a:rPr kumimoji="1"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XXX</a:t>
                      </a:r>
                      <a:endParaRPr kumimoji="1"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住民・観光客</a:t>
                      </a: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17817062"/>
                  </a:ext>
                </a:extLst>
              </a:tr>
            </a:tbl>
          </a:graphicData>
        </a:graphic>
      </p:graphicFrame>
      <p:sp>
        <p:nvSpPr>
          <p:cNvPr id="31" name="四角形: 角を丸くする 9">
            <a:extLst>
              <a:ext uri="{FF2B5EF4-FFF2-40B4-BE49-F238E27FC236}">
                <a16:creationId xmlns:a16="http://schemas.microsoft.com/office/drawing/2014/main" id="{9DC7D3E5-240E-C383-0B87-A829DB5BFC08}"/>
              </a:ext>
            </a:extLst>
          </p:cNvPr>
          <p:cNvSpPr/>
          <p:nvPr/>
        </p:nvSpPr>
        <p:spPr>
          <a:xfrm>
            <a:off x="54766" y="3031635"/>
            <a:ext cx="4898232" cy="2465994"/>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defTabSz="914400">
              <a:defRPr/>
            </a:pPr>
            <a:r>
              <a:rPr lang="ja-JP" altLang="en-US" sz="1050" b="1" kern="0" dirty="0">
                <a:latin typeface="Meiryo UI" panose="020B0604030504040204" pitchFamily="50" charset="-128"/>
                <a:ea typeface="Meiryo UI" panose="020B0604030504040204" pitchFamily="50" charset="-128"/>
              </a:rPr>
              <a:t>■目指す姿</a:t>
            </a:r>
            <a:endParaRPr lang="en-US" altLang="ja-JP" sz="1050" b="1" kern="0" dirty="0">
              <a:latin typeface="Meiryo UI" panose="020B0604030504040204" pitchFamily="50" charset="-128"/>
              <a:ea typeface="Meiryo UI" panose="020B0604030504040204" pitchFamily="50" charset="-128"/>
            </a:endParaRPr>
          </a:p>
          <a:p>
            <a:pPr marL="216000" marR="0" lvl="0" indent="-88900" defTabSz="914400" rtl="0" eaLnBrk="1" fontAlgn="auto" latinLnBrk="0" hangingPunct="1">
              <a:lnSpc>
                <a:spcPct val="100000"/>
              </a:lnSpc>
              <a:spcBef>
                <a:spcPts val="0"/>
              </a:spcBef>
              <a:spcAft>
                <a:spcPts val="0"/>
              </a:spcAft>
              <a:buClrTx/>
              <a:buSzTx/>
              <a:tabLst/>
              <a:defRPr/>
            </a:pPr>
            <a:r>
              <a:rPr lang="en-US" altLang="ja-JP" sz="1050" u="sng" kern="0" dirty="0">
                <a:latin typeface="Meiryo UI" panose="020B0604030504040204" pitchFamily="50" charset="-128"/>
                <a:ea typeface="Meiryo UI" panose="020B0604030504040204" pitchFamily="50" charset="-128"/>
              </a:rPr>
              <a:t>XXXXXXXX</a:t>
            </a:r>
          </a:p>
          <a:p>
            <a:pPr defTabSz="914400">
              <a:defRPr/>
            </a:pPr>
            <a:endParaRPr lang="en-US" altLang="ja-JP" sz="1050" kern="0" dirty="0">
              <a:latin typeface="Meiryo UI" panose="020B0604030504040204" pitchFamily="50" charset="-128"/>
              <a:ea typeface="Meiryo UI" panose="020B0604030504040204" pitchFamily="50" charset="-128"/>
            </a:endParaRPr>
          </a:p>
          <a:p>
            <a:pPr defTabSz="914400">
              <a:defRPr/>
            </a:pPr>
            <a:r>
              <a:rPr lang="ja-JP" altLang="en-US" sz="1050" b="1" kern="0" dirty="0">
                <a:latin typeface="Meiryo UI" panose="020B0604030504040204" pitchFamily="50" charset="-128"/>
                <a:ea typeface="Meiryo UI" panose="020B0604030504040204" pitchFamily="50" charset="-128"/>
              </a:rPr>
              <a:t>■</a:t>
            </a:r>
            <a:r>
              <a:rPr lang="en-US" altLang="ja-JP" sz="1050" b="1" kern="0" dirty="0">
                <a:latin typeface="Meiryo UI" panose="020B0604030504040204" pitchFamily="50" charset="-128"/>
                <a:ea typeface="Meiryo UI" panose="020B0604030504040204" pitchFamily="50" charset="-128"/>
              </a:rPr>
              <a:t>KGI</a:t>
            </a: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latin typeface="Meiryo UI" panose="020B0604030504040204" pitchFamily="50" charset="-128"/>
                <a:ea typeface="Meiryo UI" panose="020B0604030504040204" pitchFamily="50" charset="-128"/>
              </a:rPr>
              <a:t>XXXXXXXX</a:t>
            </a:r>
          </a:p>
          <a:p>
            <a:pPr marL="216000" marR="0" lvl="0" indent="-88900" defTabSz="914400" rtl="0" eaLnBrk="1" fontAlgn="auto" latinLnBrk="0" hangingPunct="1">
              <a:lnSpc>
                <a:spcPct val="100000"/>
              </a:lnSpc>
              <a:spcBef>
                <a:spcPts val="0"/>
              </a:spcBef>
              <a:spcAft>
                <a:spcPts val="0"/>
              </a:spcAft>
              <a:buClrTx/>
              <a:buSzTx/>
              <a:tabLst/>
              <a:defRPr/>
            </a:pPr>
            <a:r>
              <a:rPr lang="ja-JP" altLang="en-US" sz="1000" u="sng" kern="0" dirty="0">
                <a:latin typeface="Meiryo UI" panose="020B0604030504040204" pitchFamily="50" charset="-128"/>
                <a:ea typeface="Meiryo UI" panose="020B0604030504040204" pitchFamily="50" charset="-128"/>
              </a:rPr>
              <a:t>現状値：</a:t>
            </a:r>
            <a:r>
              <a:rPr lang="en-US" altLang="ja-JP" sz="1000" u="sng" kern="0" dirty="0">
                <a:latin typeface="Meiryo UI" panose="020B0604030504040204" pitchFamily="50" charset="-128"/>
                <a:ea typeface="Meiryo UI" panose="020B0604030504040204" pitchFamily="50" charset="-128"/>
              </a:rPr>
              <a:t>XXXXXX</a:t>
            </a:r>
          </a:p>
          <a:p>
            <a:pPr marL="216000" marR="0" lvl="0" indent="-88900" defTabSz="914400" rtl="0" eaLnBrk="1" fontAlgn="auto" latinLnBrk="0" hangingPunct="1">
              <a:lnSpc>
                <a:spcPct val="100000"/>
              </a:lnSpc>
              <a:spcBef>
                <a:spcPts val="0"/>
              </a:spcBef>
              <a:spcAft>
                <a:spcPts val="0"/>
              </a:spcAft>
              <a:buClrTx/>
              <a:buSzTx/>
              <a:tabLst/>
              <a:defRPr/>
            </a:pPr>
            <a:r>
              <a:rPr lang="ja-JP" altLang="en-US" sz="1000" u="sng" kern="0" dirty="0">
                <a:latin typeface="Meiryo UI" panose="020B0604030504040204" pitchFamily="50" charset="-128"/>
                <a:ea typeface="Meiryo UI" panose="020B0604030504040204" pitchFamily="50" charset="-128"/>
              </a:rPr>
              <a:t>目標値：</a:t>
            </a:r>
            <a:r>
              <a:rPr lang="en-US" altLang="ja-JP" sz="1000" u="sng" kern="0" dirty="0">
                <a:latin typeface="Meiryo UI" panose="020B0604030504040204" pitchFamily="50" charset="-128"/>
                <a:ea typeface="Meiryo UI" panose="020B0604030504040204" pitchFamily="50" charset="-128"/>
              </a:rPr>
              <a:t>XXXXXX</a:t>
            </a:r>
          </a:p>
          <a:p>
            <a:pPr marL="216000" marR="0" lvl="0" indent="-88900" defTabSz="914400" rtl="0" eaLnBrk="1" fontAlgn="auto" latinLnBrk="0" hangingPunct="1">
              <a:lnSpc>
                <a:spcPct val="100000"/>
              </a:lnSpc>
              <a:spcBef>
                <a:spcPts val="0"/>
              </a:spcBef>
              <a:spcAft>
                <a:spcPts val="0"/>
              </a:spcAft>
              <a:buClrTx/>
              <a:buSzTx/>
              <a:tabLst/>
              <a:defRPr/>
            </a:pPr>
            <a:endParaRPr lang="en-US" altLang="ja-JP" sz="1000" u="sng" kern="0" dirty="0">
              <a:latin typeface="Meiryo UI" panose="020B0604030504040204" pitchFamily="50" charset="-128"/>
              <a:ea typeface="Meiryo UI" panose="020B0604030504040204" pitchFamily="50" charset="-128"/>
            </a:endParaRP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latin typeface="Meiryo UI" panose="020B0604030504040204" pitchFamily="50" charset="-128"/>
                <a:ea typeface="Meiryo UI" panose="020B0604030504040204" pitchFamily="50" charset="-128"/>
              </a:rPr>
              <a:t>KGI</a:t>
            </a:r>
            <a:r>
              <a:rPr lang="ja-JP" altLang="en-US" sz="1000" u="sng" kern="0" dirty="0">
                <a:latin typeface="Meiryo UI" panose="020B0604030504040204" pitchFamily="50" charset="-128"/>
                <a:ea typeface="Meiryo UI" panose="020B0604030504040204" pitchFamily="50" charset="-128"/>
              </a:rPr>
              <a:t>の設定理由：</a:t>
            </a:r>
            <a:endParaRPr lang="en-US" altLang="ja-JP" sz="1000" u="sng" kern="0" dirty="0">
              <a:latin typeface="Meiryo UI" panose="020B0604030504040204" pitchFamily="50" charset="-128"/>
              <a:ea typeface="Meiryo UI" panose="020B0604030504040204" pitchFamily="50" charset="-128"/>
            </a:endParaRP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latin typeface="Meiryo UI" panose="020B0604030504040204" pitchFamily="50" charset="-128"/>
                <a:ea typeface="Meiryo UI" panose="020B0604030504040204" pitchFamily="50" charset="-128"/>
              </a:rPr>
              <a:t>XXXXXXXXXXXXXXXXXXXXXX</a:t>
            </a:r>
          </a:p>
          <a:p>
            <a:pPr marL="216000" marR="0" lvl="0" indent="-88900" defTabSz="914400" rtl="0" eaLnBrk="1" fontAlgn="auto" latinLnBrk="0" hangingPunct="1">
              <a:lnSpc>
                <a:spcPct val="100000"/>
              </a:lnSpc>
              <a:spcBef>
                <a:spcPts val="0"/>
              </a:spcBef>
              <a:spcAft>
                <a:spcPts val="0"/>
              </a:spcAft>
              <a:buClrTx/>
              <a:buSzTx/>
              <a:tabLst/>
              <a:defRPr/>
            </a:pPr>
            <a:endParaRPr lang="en-US" altLang="ja-JP" sz="1000" u="sng" kern="0" dirty="0">
              <a:latin typeface="Meiryo UI" panose="020B0604030504040204" pitchFamily="50" charset="-128"/>
              <a:ea typeface="Meiryo UI" panose="020B0604030504040204" pitchFamily="50" charset="-128"/>
            </a:endParaRP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latin typeface="Meiryo UI" panose="020B0604030504040204" pitchFamily="50" charset="-128"/>
                <a:ea typeface="Meiryo UI" panose="020B0604030504040204" pitchFamily="50" charset="-128"/>
              </a:rPr>
              <a:t>KGI</a:t>
            </a:r>
            <a:r>
              <a:rPr lang="ja-JP" altLang="en-US" sz="1000" u="sng" kern="0" dirty="0">
                <a:latin typeface="Meiryo UI" panose="020B0604030504040204" pitchFamily="50" charset="-128"/>
                <a:ea typeface="Meiryo UI" panose="020B0604030504040204" pitchFamily="50" charset="-128"/>
              </a:rPr>
              <a:t>の測定方法：</a:t>
            </a:r>
            <a:endParaRPr lang="en-US" altLang="ja-JP" sz="1000" u="sng" kern="0" dirty="0">
              <a:latin typeface="Meiryo UI" panose="020B0604030504040204" pitchFamily="50" charset="-128"/>
              <a:ea typeface="Meiryo UI" panose="020B0604030504040204" pitchFamily="50" charset="-128"/>
            </a:endParaRP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latin typeface="Meiryo UI" panose="020B0604030504040204" pitchFamily="50" charset="-128"/>
                <a:ea typeface="Meiryo UI" panose="020B0604030504040204" pitchFamily="50" charset="-128"/>
              </a:rPr>
              <a:t>XXXXXXX</a:t>
            </a: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solidFill>
                  <a:srgbClr val="C00000"/>
                </a:solidFill>
                <a:latin typeface="Meiryo UI" panose="020B0604030504040204" pitchFamily="50" charset="-128"/>
                <a:ea typeface="Meiryo UI" panose="020B0604030504040204" pitchFamily="50" charset="-128"/>
              </a:rPr>
              <a:t>※KPI</a:t>
            </a:r>
            <a:r>
              <a:rPr lang="ja-JP" altLang="en-US" sz="1000" u="sng" kern="0" dirty="0">
                <a:solidFill>
                  <a:srgbClr val="C00000"/>
                </a:solidFill>
                <a:latin typeface="Meiryo UI" panose="020B0604030504040204" pitchFamily="50" charset="-128"/>
                <a:ea typeface="Meiryo UI" panose="020B0604030504040204" pitchFamily="50" charset="-128"/>
              </a:rPr>
              <a:t>の設定については、その効果測定に係る費用を本事業の経費として計上することが可能です。そのため、取組内容と直結する値の意欲的な設定を推奨します。</a:t>
            </a:r>
            <a:endParaRPr lang="en-US" altLang="ja-JP" sz="1000" u="sng" kern="0" dirty="0">
              <a:solidFill>
                <a:srgbClr val="C00000"/>
              </a:solidFill>
              <a:latin typeface="Meiryo UI" panose="020B0604030504040204" pitchFamily="50" charset="-128"/>
              <a:ea typeface="Meiryo UI" panose="020B0604030504040204" pitchFamily="50" charset="-128"/>
            </a:endParaRPr>
          </a:p>
          <a:p>
            <a:pPr defTabSz="914400">
              <a:defRPr/>
            </a:pPr>
            <a:endParaRPr lang="en-US" altLang="ja-JP" sz="1050" kern="0" dirty="0">
              <a:latin typeface="Meiryo UI" panose="020B0604030504040204" pitchFamily="50" charset="-128"/>
              <a:ea typeface="Meiryo UI" panose="020B0604030504040204" pitchFamily="50" charset="-128"/>
            </a:endParaRPr>
          </a:p>
          <a:p>
            <a:pPr defTabSz="914400">
              <a:defRPr/>
            </a:pPr>
            <a:endParaRPr lang="en-US" altLang="ja-JP" sz="1050" kern="0" dirty="0">
              <a:latin typeface="Meiryo UI" panose="020B0604030504040204" pitchFamily="50" charset="-128"/>
              <a:ea typeface="Meiryo UI" panose="020B0604030504040204" pitchFamily="50" charset="-128"/>
            </a:endParaRPr>
          </a:p>
          <a:p>
            <a:pPr defTabSz="914400">
              <a:defRPr/>
            </a:pPr>
            <a:endParaRPr lang="en-US" altLang="ja-JP" sz="1050" kern="0" dirty="0">
              <a:latin typeface="Meiryo UI" panose="020B0604030504040204" pitchFamily="50" charset="-128"/>
              <a:ea typeface="Meiryo UI" panose="020B0604030504040204" pitchFamily="50" charset="-128"/>
            </a:endParaRPr>
          </a:p>
        </p:txBody>
      </p:sp>
      <p:sp>
        <p:nvSpPr>
          <p:cNvPr id="32" name="四角形: 角を丸くする 9">
            <a:extLst>
              <a:ext uri="{FF2B5EF4-FFF2-40B4-BE49-F238E27FC236}">
                <a16:creationId xmlns:a16="http://schemas.microsoft.com/office/drawing/2014/main" id="{12C4FF43-3073-C18C-86F7-34C376AAC5A0}"/>
              </a:ext>
            </a:extLst>
          </p:cNvPr>
          <p:cNvSpPr/>
          <p:nvPr/>
        </p:nvSpPr>
        <p:spPr>
          <a:xfrm>
            <a:off x="63995" y="5568766"/>
            <a:ext cx="1296000"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1000" b="1" kern="0">
                <a:solidFill>
                  <a:schemeClr val="bg1"/>
                </a:solidFill>
                <a:latin typeface="Meiryo UI" panose="020B0604030504040204" pitchFamily="50" charset="-128"/>
                <a:ea typeface="Meiryo UI" panose="020B0604030504040204" pitchFamily="50" charset="-128"/>
              </a:rPr>
              <a:t>過年度の取組概要</a:t>
            </a:r>
            <a:endParaRPr kumimoji="0" lang="en-US" altLang="ja-JP" sz="1000" b="1" i="0"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33" name="四角形: 角を丸くする 9">
            <a:extLst>
              <a:ext uri="{FF2B5EF4-FFF2-40B4-BE49-F238E27FC236}">
                <a16:creationId xmlns:a16="http://schemas.microsoft.com/office/drawing/2014/main" id="{DFF88DB9-6B96-BEAB-E95A-A19DF50F20F9}"/>
              </a:ext>
            </a:extLst>
          </p:cNvPr>
          <p:cNvSpPr/>
          <p:nvPr/>
        </p:nvSpPr>
        <p:spPr>
          <a:xfrm>
            <a:off x="54766" y="5762186"/>
            <a:ext cx="4898232" cy="1061870"/>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1000" u="sng" kern="0" dirty="0">
                <a:solidFill>
                  <a:srgbClr val="C00000"/>
                </a:solidFill>
                <a:latin typeface="Meiryo UI" panose="020B0604030504040204" pitchFamily="50" charset="-128"/>
                <a:ea typeface="Meiryo UI" panose="020B0604030504040204" pitchFamily="50" charset="-128"/>
              </a:rPr>
              <a:t>※20XX</a:t>
            </a:r>
            <a:r>
              <a:rPr lang="ja-JP" altLang="en-US" sz="1000" u="sng" kern="0" dirty="0">
                <a:solidFill>
                  <a:srgbClr val="C00000"/>
                </a:solidFill>
                <a:latin typeface="Meiryo UI" panose="020B0604030504040204" pitchFamily="50" charset="-128"/>
                <a:ea typeface="Meiryo UI" panose="020B0604030504040204" pitchFamily="50" charset="-128"/>
              </a:rPr>
              <a:t>年度に、特段渋滞が顕著な</a:t>
            </a:r>
            <a:r>
              <a:rPr lang="en-US" altLang="ja-JP" sz="1000" u="sng" kern="0" dirty="0">
                <a:solidFill>
                  <a:srgbClr val="C00000"/>
                </a:solidFill>
                <a:latin typeface="Meiryo UI" panose="020B0604030504040204" pitchFamily="50" charset="-128"/>
                <a:ea typeface="Meiryo UI" panose="020B0604030504040204" pitchFamily="50" charset="-128"/>
              </a:rPr>
              <a:t>AM8:00-9:30</a:t>
            </a:r>
            <a:r>
              <a:rPr lang="ja-JP" altLang="en-US" sz="1000" u="sng" kern="0" dirty="0">
                <a:solidFill>
                  <a:srgbClr val="C00000"/>
                </a:solidFill>
                <a:latin typeface="Meiryo UI" panose="020B0604030504040204" pitchFamily="50" charset="-128"/>
                <a:ea typeface="Meiryo UI" panose="020B0604030504040204" pitchFamily="50" charset="-128"/>
              </a:rPr>
              <a:t>の時間帯で、</a:t>
            </a:r>
            <a:r>
              <a:rPr lang="en-US" altLang="ja-JP" sz="1000" u="sng" kern="0" dirty="0">
                <a:solidFill>
                  <a:srgbClr val="C00000"/>
                </a:solidFill>
                <a:latin typeface="Meiryo UI" panose="020B0604030504040204" pitchFamily="50" charset="-128"/>
                <a:ea typeface="Meiryo UI" panose="020B0604030504040204" pitchFamily="50" charset="-128"/>
              </a:rPr>
              <a:t>XXXX</a:t>
            </a:r>
            <a:r>
              <a:rPr lang="ja-JP" altLang="en-US" sz="1000" u="sng" kern="0" dirty="0">
                <a:solidFill>
                  <a:srgbClr val="C00000"/>
                </a:solidFill>
                <a:latin typeface="Meiryo UI" panose="020B0604030504040204" pitchFamily="50" charset="-128"/>
                <a:ea typeface="Meiryo UI" panose="020B0604030504040204" pitchFamily="50" charset="-128"/>
              </a:rPr>
              <a:t>を実施。一定の成果はあったものの、</a:t>
            </a:r>
            <a:r>
              <a:rPr lang="en-US" altLang="ja-JP" sz="1000" u="sng" kern="0" dirty="0">
                <a:solidFill>
                  <a:srgbClr val="C00000"/>
                </a:solidFill>
                <a:latin typeface="Meiryo UI" panose="020B0604030504040204" pitchFamily="50" charset="-128"/>
                <a:ea typeface="Meiryo UI" panose="020B0604030504040204" pitchFamily="50" charset="-128"/>
              </a:rPr>
              <a:t>XXXXX</a:t>
            </a:r>
            <a:r>
              <a:rPr lang="ja-JP" altLang="en-US" sz="1000" u="sng" kern="0" dirty="0">
                <a:solidFill>
                  <a:srgbClr val="C00000"/>
                </a:solidFill>
                <a:latin typeface="Meiryo UI" panose="020B0604030504040204" pitchFamily="50" charset="-128"/>
                <a:ea typeface="Meiryo UI" panose="020B0604030504040204" pitchFamily="50" charset="-128"/>
              </a:rPr>
              <a:t>等の課題が残る（参考：過去に観光庁補助金事業を活用して取組を実施していることがあれば、当該補助金事業の名称を記載）</a:t>
            </a:r>
            <a:endParaRPr lang="en-US" altLang="ja-JP" sz="1000" u="sng" kern="0" dirty="0">
              <a:solidFill>
                <a:srgbClr val="C00000"/>
              </a:solidFill>
              <a:latin typeface="Meiryo UI" panose="020B0604030504040204" pitchFamily="50" charset="-128"/>
              <a:ea typeface="Meiryo UI" panose="020B0604030504040204" pitchFamily="50" charset="-128"/>
            </a:endParaRPr>
          </a:p>
          <a:p>
            <a:pPr defTabSz="914400">
              <a:defRPr/>
            </a:pPr>
            <a:r>
              <a:rPr lang="en-US" altLang="ja-JP" sz="1050" kern="0" dirty="0">
                <a:latin typeface="Meiryo UI" panose="020B0604030504040204" pitchFamily="50" charset="-128"/>
                <a:ea typeface="Meiryo UI" panose="020B0604030504040204" pitchFamily="50" charset="-128"/>
              </a:rPr>
              <a:t>XXXXXXXXXXXXXXX</a:t>
            </a:r>
          </a:p>
          <a:p>
            <a:pPr marR="0" lvl="0" defTabSz="914400" rtl="0" eaLnBrk="1" fontAlgn="auto" latinLnBrk="0" hangingPunct="1">
              <a:lnSpc>
                <a:spcPct val="100000"/>
              </a:lnSpc>
              <a:spcBef>
                <a:spcPts val="0"/>
              </a:spcBef>
              <a:spcAft>
                <a:spcPts val="0"/>
              </a:spcAft>
              <a:buClrTx/>
              <a:buSzTx/>
              <a:tabLst/>
              <a:defRPr/>
            </a:pPr>
            <a:endParaRPr lang="ja-JP" altLang="en-US" sz="700" u="sng" kern="0" dirty="0">
              <a:solidFill>
                <a:srgbClr val="FF0000"/>
              </a:solidFill>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700" u="sng" kern="0" dirty="0">
              <a:latin typeface="Meiryo UI" panose="020B0604030504040204" pitchFamily="50" charset="-128"/>
              <a:ea typeface="Meiryo UI" panose="020B0604030504040204" pitchFamily="50" charset="-128"/>
            </a:endParaRPr>
          </a:p>
        </p:txBody>
      </p:sp>
      <p:sp>
        <p:nvSpPr>
          <p:cNvPr id="36" name="四角形: 角を丸くする 9">
            <a:extLst>
              <a:ext uri="{FF2B5EF4-FFF2-40B4-BE49-F238E27FC236}">
                <a16:creationId xmlns:a16="http://schemas.microsoft.com/office/drawing/2014/main" id="{68B29B63-832E-B11C-D352-2FAA95DD8A56}"/>
              </a:ext>
            </a:extLst>
          </p:cNvPr>
          <p:cNvSpPr/>
          <p:nvPr/>
        </p:nvSpPr>
        <p:spPr>
          <a:xfrm>
            <a:off x="10065140" y="2986951"/>
            <a:ext cx="1304286" cy="173380"/>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105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実施体制</a:t>
            </a:r>
            <a:endParaRPr kumimoji="0" lang="en-US" altLang="ja-JP" sz="105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39" name="四角形: 角を丸くする 9">
            <a:extLst>
              <a:ext uri="{FF2B5EF4-FFF2-40B4-BE49-F238E27FC236}">
                <a16:creationId xmlns:a16="http://schemas.microsoft.com/office/drawing/2014/main" id="{F0468E50-1529-F222-1295-5796C533F956}"/>
              </a:ext>
            </a:extLst>
          </p:cNvPr>
          <p:cNvSpPr/>
          <p:nvPr/>
        </p:nvSpPr>
        <p:spPr>
          <a:xfrm>
            <a:off x="10019118" y="3198315"/>
            <a:ext cx="4859978" cy="3659685"/>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Yu Gothic UI" panose="020B0500000000000000" pitchFamily="50" charset="-128"/>
              <a:ea typeface="Yu Gothic UI" panose="020B0500000000000000" pitchFamily="50" charset="-128"/>
            </a:endParaRPr>
          </a:p>
        </p:txBody>
      </p:sp>
      <p:grpSp>
        <p:nvGrpSpPr>
          <p:cNvPr id="2582" name="グループ化 2581">
            <a:extLst>
              <a:ext uri="{FF2B5EF4-FFF2-40B4-BE49-F238E27FC236}">
                <a16:creationId xmlns:a16="http://schemas.microsoft.com/office/drawing/2014/main" id="{F244F88F-F8F2-8334-28F1-B2A2841BAF6B}"/>
              </a:ext>
            </a:extLst>
          </p:cNvPr>
          <p:cNvGrpSpPr/>
          <p:nvPr/>
        </p:nvGrpSpPr>
        <p:grpSpPr>
          <a:xfrm>
            <a:off x="10267193" y="3739708"/>
            <a:ext cx="4455870" cy="2478152"/>
            <a:chOff x="5236380" y="3282309"/>
            <a:chExt cx="4455870" cy="2478152"/>
          </a:xfrm>
        </p:grpSpPr>
        <p:sp>
          <p:nvSpPr>
            <p:cNvPr id="2566" name="四角形: 角を丸くする 9">
              <a:extLst>
                <a:ext uri="{FF2B5EF4-FFF2-40B4-BE49-F238E27FC236}">
                  <a16:creationId xmlns:a16="http://schemas.microsoft.com/office/drawing/2014/main" id="{7775E3C6-A379-C6CD-AE1B-E5E348FD77E2}"/>
                </a:ext>
              </a:extLst>
            </p:cNvPr>
            <p:cNvSpPr/>
            <p:nvPr/>
          </p:nvSpPr>
          <p:spPr>
            <a:xfrm>
              <a:off x="5236380" y="3429000"/>
              <a:ext cx="883583" cy="329175"/>
            </a:xfrm>
            <a:prstGeom prst="rect">
              <a:avLst/>
            </a:prstGeom>
            <a:solidFill>
              <a:schemeClr val="bg1"/>
            </a:solidFill>
            <a:ln w="9525">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700" i="0" strike="noStrike" kern="0" cap="none" spc="0" normalizeH="0" baseline="0" noProof="0">
                  <a:ln>
                    <a:noFill/>
                  </a:ln>
                  <a:effectLst/>
                  <a:uLnTx/>
                  <a:uFillTx/>
                  <a:latin typeface="Meiryo UI"/>
                  <a:ea typeface="Meiryo UI"/>
                  <a:cs typeface="+mn-cs"/>
                </a:rPr>
                <a:t>〇〇市</a:t>
              </a:r>
              <a:endParaRPr kumimoji="0" lang="en-US" altLang="ja-JP" sz="600" i="0" strike="noStrike" kern="0" cap="none" spc="0" normalizeH="0" baseline="0" noProof="0">
                <a:ln>
                  <a:noFill/>
                </a:ln>
                <a:effectLst/>
                <a:uLnTx/>
                <a:uFillTx/>
                <a:latin typeface="Meiryo UI"/>
                <a:ea typeface="Meiryo UI"/>
                <a:cs typeface="+mn-cs"/>
              </a:endParaRPr>
            </a:p>
          </p:txBody>
        </p:sp>
        <p:sp>
          <p:nvSpPr>
            <p:cNvPr id="2567" name="四角形: 角を丸くする 9">
              <a:extLst>
                <a:ext uri="{FF2B5EF4-FFF2-40B4-BE49-F238E27FC236}">
                  <a16:creationId xmlns:a16="http://schemas.microsoft.com/office/drawing/2014/main" id="{3735AC75-7DBB-4DC0-CD5E-6CBBB7A710DE}"/>
                </a:ext>
              </a:extLst>
            </p:cNvPr>
            <p:cNvSpPr/>
            <p:nvPr/>
          </p:nvSpPr>
          <p:spPr>
            <a:xfrm>
              <a:off x="5236380" y="3282309"/>
              <a:ext cx="883583" cy="119844"/>
            </a:xfrm>
            <a:prstGeom prst="rect">
              <a:avLst/>
            </a:prstGeom>
            <a:solidFill>
              <a:schemeClr val="bg1"/>
            </a:solid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600" kern="0">
                  <a:latin typeface="Meiryo UI"/>
                  <a:ea typeface="Meiryo UI"/>
                </a:rPr>
                <a:t>申請者</a:t>
              </a:r>
              <a:endParaRPr kumimoji="0" lang="en-US" altLang="ja-JP" sz="600" i="0" strike="noStrike" kern="0" cap="none" spc="0" normalizeH="0" baseline="0" noProof="0">
                <a:ln>
                  <a:noFill/>
                </a:ln>
                <a:effectLst/>
                <a:uLnTx/>
                <a:uFillTx/>
                <a:latin typeface="Meiryo UI"/>
                <a:ea typeface="Meiryo UI"/>
                <a:cs typeface="+mn-cs"/>
              </a:endParaRPr>
            </a:p>
          </p:txBody>
        </p:sp>
        <p:sp>
          <p:nvSpPr>
            <p:cNvPr id="2568" name="四角形: 角を丸くする 9">
              <a:extLst>
                <a:ext uri="{FF2B5EF4-FFF2-40B4-BE49-F238E27FC236}">
                  <a16:creationId xmlns:a16="http://schemas.microsoft.com/office/drawing/2014/main" id="{CD698DEB-5089-5326-D8CD-71784DD122FC}"/>
                </a:ext>
              </a:extLst>
            </p:cNvPr>
            <p:cNvSpPr/>
            <p:nvPr/>
          </p:nvSpPr>
          <p:spPr>
            <a:xfrm>
              <a:off x="6487169" y="4265190"/>
              <a:ext cx="883583" cy="329175"/>
            </a:xfrm>
            <a:prstGeom prst="rect">
              <a:avLst/>
            </a:prstGeom>
            <a:solidFill>
              <a:schemeClr val="bg1"/>
            </a:solidFill>
            <a:ln w="9525">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700" kern="0">
                  <a:latin typeface="Meiryo UI"/>
                  <a:ea typeface="Meiryo UI"/>
                </a:rPr>
                <a:t>〇〇市</a:t>
              </a:r>
              <a:r>
                <a:rPr lang="en-US" altLang="ja-JP" sz="700" kern="0">
                  <a:latin typeface="Meiryo UI"/>
                  <a:ea typeface="Meiryo UI"/>
                </a:rPr>
                <a:t>DMO</a:t>
              </a:r>
              <a:endParaRPr kumimoji="0" lang="en-US" altLang="ja-JP" sz="600" i="0" strike="noStrike" kern="0" cap="none" spc="0" normalizeH="0" baseline="0" noProof="0">
                <a:ln>
                  <a:noFill/>
                </a:ln>
                <a:effectLst/>
                <a:uLnTx/>
                <a:uFillTx/>
                <a:latin typeface="Meiryo UI"/>
                <a:ea typeface="Meiryo UI"/>
                <a:cs typeface="+mn-cs"/>
              </a:endParaRPr>
            </a:p>
          </p:txBody>
        </p:sp>
        <p:sp>
          <p:nvSpPr>
            <p:cNvPr id="2569" name="四角形: 角を丸くする 9">
              <a:extLst>
                <a:ext uri="{FF2B5EF4-FFF2-40B4-BE49-F238E27FC236}">
                  <a16:creationId xmlns:a16="http://schemas.microsoft.com/office/drawing/2014/main" id="{1243CA9A-78B9-04DF-F229-DC1EF5ABEAC5}"/>
                </a:ext>
              </a:extLst>
            </p:cNvPr>
            <p:cNvSpPr/>
            <p:nvPr/>
          </p:nvSpPr>
          <p:spPr>
            <a:xfrm>
              <a:off x="6534711" y="5256316"/>
              <a:ext cx="883583" cy="329175"/>
            </a:xfrm>
            <a:prstGeom prst="rect">
              <a:avLst/>
            </a:prstGeom>
            <a:solidFill>
              <a:schemeClr val="bg1"/>
            </a:solidFill>
            <a:ln w="9525">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en-US" altLang="ja-JP" sz="700" i="0" strike="noStrike" kern="0" cap="none" spc="0" normalizeH="0" baseline="0" noProof="0">
                  <a:ln>
                    <a:noFill/>
                  </a:ln>
                  <a:effectLst/>
                  <a:uLnTx/>
                  <a:uFillTx/>
                  <a:latin typeface="Meiryo UI"/>
                  <a:ea typeface="Meiryo UI"/>
                  <a:cs typeface="+mn-cs"/>
                </a:rPr>
                <a:t>A</a:t>
              </a:r>
              <a:r>
                <a:rPr kumimoji="0" lang="ja-JP" altLang="en-US" sz="700" i="0" strike="noStrike" kern="0" cap="none" spc="0" normalizeH="0" baseline="0" noProof="0">
                  <a:ln>
                    <a:noFill/>
                  </a:ln>
                  <a:effectLst/>
                  <a:uLnTx/>
                  <a:uFillTx/>
                  <a:latin typeface="Meiryo UI"/>
                  <a:ea typeface="Meiryo UI"/>
                  <a:cs typeface="+mn-cs"/>
                </a:rPr>
                <a:t>社</a:t>
              </a:r>
              <a:endParaRPr kumimoji="0" lang="en-US" altLang="ja-JP" sz="600" i="0" strike="noStrike" kern="0" cap="none" spc="0" normalizeH="0" baseline="0" noProof="0">
                <a:ln>
                  <a:noFill/>
                </a:ln>
                <a:effectLst/>
                <a:uLnTx/>
                <a:uFillTx/>
                <a:latin typeface="Meiryo UI"/>
                <a:ea typeface="Meiryo UI"/>
                <a:cs typeface="+mn-cs"/>
              </a:endParaRPr>
            </a:p>
          </p:txBody>
        </p:sp>
        <p:cxnSp>
          <p:nvCxnSpPr>
            <p:cNvPr id="2570" name="コネクタ: カギ線 2569">
              <a:extLst>
                <a:ext uri="{FF2B5EF4-FFF2-40B4-BE49-F238E27FC236}">
                  <a16:creationId xmlns:a16="http://schemas.microsoft.com/office/drawing/2014/main" id="{0161CCCE-F7DB-3752-E8E7-2B7C3611CB98}"/>
                </a:ext>
              </a:extLst>
            </p:cNvPr>
            <p:cNvCxnSpPr>
              <a:cxnSpLocks/>
              <a:stCxn id="2566" idx="2"/>
              <a:endCxn id="2568" idx="1"/>
            </p:cNvCxnSpPr>
            <p:nvPr/>
          </p:nvCxnSpPr>
          <p:spPr>
            <a:xfrm rot="16200000" flipH="1">
              <a:off x="5746869" y="3689477"/>
              <a:ext cx="671603" cy="808997"/>
            </a:xfrm>
            <a:prstGeom prst="bentConnector2">
              <a:avLst/>
            </a:prstGeom>
            <a:ln w="9525">
              <a:solidFill>
                <a:schemeClr val="tx1"/>
              </a:solidFill>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2571" name="コネクタ: カギ線 2570">
              <a:extLst>
                <a:ext uri="{FF2B5EF4-FFF2-40B4-BE49-F238E27FC236}">
                  <a16:creationId xmlns:a16="http://schemas.microsoft.com/office/drawing/2014/main" id="{384D6E19-E6AF-68DC-B633-A49066ED86F0}"/>
                </a:ext>
              </a:extLst>
            </p:cNvPr>
            <p:cNvCxnSpPr>
              <a:cxnSpLocks/>
              <a:stCxn id="2566" idx="2"/>
              <a:endCxn id="2569" idx="1"/>
            </p:cNvCxnSpPr>
            <p:nvPr/>
          </p:nvCxnSpPr>
          <p:spPr>
            <a:xfrm rot="16200000" flipH="1">
              <a:off x="5275077" y="4161269"/>
              <a:ext cx="1662729" cy="856539"/>
            </a:xfrm>
            <a:prstGeom prst="bentConnector2">
              <a:avLst/>
            </a:prstGeom>
            <a:ln w="9525">
              <a:solidFill>
                <a:schemeClr val="tx1"/>
              </a:solidFill>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2572" name="四角形: 角を丸くする 9">
              <a:extLst>
                <a:ext uri="{FF2B5EF4-FFF2-40B4-BE49-F238E27FC236}">
                  <a16:creationId xmlns:a16="http://schemas.microsoft.com/office/drawing/2014/main" id="{7E264382-5CA4-4B4A-46FF-59B058105F6F}"/>
                </a:ext>
              </a:extLst>
            </p:cNvPr>
            <p:cNvSpPr/>
            <p:nvPr/>
          </p:nvSpPr>
          <p:spPr>
            <a:xfrm>
              <a:off x="5728263" y="4265190"/>
              <a:ext cx="544474" cy="119844"/>
            </a:xfrm>
            <a:prstGeom prst="rect">
              <a:avLst/>
            </a:prstGeom>
            <a:solidFill>
              <a:schemeClr val="bg1"/>
            </a:solid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600" kern="0">
                  <a:latin typeface="Meiryo UI"/>
                  <a:ea typeface="Meiryo UI"/>
                </a:rPr>
                <a:t>連携・委託</a:t>
              </a:r>
              <a:endParaRPr kumimoji="0" lang="en-US" altLang="ja-JP" sz="600" i="0" strike="noStrike" kern="0" cap="none" spc="0" normalizeH="0" baseline="0" noProof="0">
                <a:ln>
                  <a:noFill/>
                </a:ln>
                <a:effectLst/>
                <a:uLnTx/>
                <a:uFillTx/>
                <a:latin typeface="Meiryo UI"/>
                <a:ea typeface="Meiryo UI"/>
                <a:cs typeface="+mn-cs"/>
              </a:endParaRPr>
            </a:p>
          </p:txBody>
        </p:sp>
        <p:sp>
          <p:nvSpPr>
            <p:cNvPr id="2573" name="四角形: 角を丸くする 9">
              <a:extLst>
                <a:ext uri="{FF2B5EF4-FFF2-40B4-BE49-F238E27FC236}">
                  <a16:creationId xmlns:a16="http://schemas.microsoft.com/office/drawing/2014/main" id="{EE8B5ABD-1475-A944-4443-7BB7FCE6A558}"/>
                </a:ext>
              </a:extLst>
            </p:cNvPr>
            <p:cNvSpPr/>
            <p:nvPr/>
          </p:nvSpPr>
          <p:spPr>
            <a:xfrm>
              <a:off x="5775805" y="5186087"/>
              <a:ext cx="544474" cy="119844"/>
            </a:xfrm>
            <a:prstGeom prst="rect">
              <a:avLst/>
            </a:prstGeom>
            <a:solidFill>
              <a:schemeClr val="bg1"/>
            </a:solid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600" kern="0">
                  <a:latin typeface="Meiryo UI"/>
                  <a:ea typeface="Meiryo UI"/>
                </a:rPr>
                <a:t>連携・委託</a:t>
              </a:r>
              <a:endParaRPr kumimoji="0" lang="en-US" altLang="ja-JP" sz="600" i="0" strike="noStrike" kern="0" cap="none" spc="0" normalizeH="0" baseline="0" noProof="0">
                <a:ln>
                  <a:noFill/>
                </a:ln>
                <a:effectLst/>
                <a:uLnTx/>
                <a:uFillTx/>
                <a:latin typeface="Meiryo UI"/>
                <a:ea typeface="Meiryo UI"/>
                <a:cs typeface="+mn-cs"/>
              </a:endParaRPr>
            </a:p>
          </p:txBody>
        </p:sp>
        <p:sp>
          <p:nvSpPr>
            <p:cNvPr id="2574" name="四角形: 角を丸くする 9">
              <a:extLst>
                <a:ext uri="{FF2B5EF4-FFF2-40B4-BE49-F238E27FC236}">
                  <a16:creationId xmlns:a16="http://schemas.microsoft.com/office/drawing/2014/main" id="{A284A197-A152-7371-2F3D-4DA910511F77}"/>
                </a:ext>
              </a:extLst>
            </p:cNvPr>
            <p:cNvSpPr/>
            <p:nvPr/>
          </p:nvSpPr>
          <p:spPr>
            <a:xfrm>
              <a:off x="6184196" y="3483653"/>
              <a:ext cx="1758545" cy="216432"/>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600" kern="0">
                  <a:latin typeface="Meiryo UI"/>
                  <a:ea typeface="Meiryo UI"/>
                </a:rPr>
                <a:t>〇〇駅前の公衆トイレ整備</a:t>
              </a:r>
              <a:r>
                <a:rPr lang="en-US" altLang="ja-JP" sz="600" kern="0">
                  <a:latin typeface="Meiryo UI"/>
                  <a:ea typeface="Meiryo UI"/>
                </a:rPr>
                <a:t>【</a:t>
              </a:r>
              <a:r>
                <a:rPr lang="ja-JP" altLang="en-US" sz="600" kern="0">
                  <a:latin typeface="Meiryo UI"/>
                  <a:ea typeface="Meiryo UI"/>
                </a:rPr>
                <a:t>事業①</a:t>
              </a:r>
              <a:r>
                <a:rPr lang="en-US" altLang="ja-JP" sz="600" kern="0">
                  <a:latin typeface="Meiryo UI"/>
                  <a:ea typeface="Meiryo UI"/>
                </a:rPr>
                <a:t>】</a:t>
              </a:r>
            </a:p>
            <a:p>
              <a:pPr marL="88900" marR="0" lvl="0" indent="-8890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600" i="0" strike="noStrike" kern="0" cap="none" spc="0" normalizeH="0" baseline="0" noProof="0">
                  <a:ln>
                    <a:noFill/>
                  </a:ln>
                  <a:effectLst/>
                  <a:uLnTx/>
                  <a:uFillTx/>
                  <a:latin typeface="Meiryo UI"/>
                  <a:ea typeface="Meiryo UI"/>
                  <a:cs typeface="+mn-cs"/>
                </a:rPr>
                <a:t>〇〇駅前の公衆トイレの保守・運用</a:t>
              </a:r>
              <a:r>
                <a:rPr kumimoji="0" lang="en-US" altLang="ja-JP" sz="600" i="0" strike="noStrike" kern="0" cap="none" spc="0" normalizeH="0" baseline="0" noProof="0">
                  <a:ln>
                    <a:noFill/>
                  </a:ln>
                  <a:effectLst/>
                  <a:uLnTx/>
                  <a:uFillTx/>
                  <a:latin typeface="Meiryo UI"/>
                  <a:ea typeface="Meiryo UI"/>
                  <a:cs typeface="+mn-cs"/>
                </a:rPr>
                <a:t>【</a:t>
              </a:r>
              <a:r>
                <a:rPr kumimoji="0" lang="ja-JP" altLang="en-US" sz="600" i="0" strike="noStrike" kern="0" cap="none" spc="0" normalizeH="0" baseline="0" noProof="0">
                  <a:ln>
                    <a:noFill/>
                  </a:ln>
                  <a:effectLst/>
                  <a:uLnTx/>
                  <a:uFillTx/>
                  <a:latin typeface="Meiryo UI"/>
                  <a:ea typeface="Meiryo UI"/>
                  <a:cs typeface="+mn-cs"/>
                </a:rPr>
                <a:t>事業②</a:t>
              </a:r>
              <a:r>
                <a:rPr kumimoji="0" lang="en-US" altLang="ja-JP" sz="600" i="0" strike="noStrike" kern="0" cap="none" spc="0" normalizeH="0" baseline="0" noProof="0">
                  <a:ln>
                    <a:noFill/>
                  </a:ln>
                  <a:effectLst/>
                  <a:uLnTx/>
                  <a:uFillTx/>
                  <a:latin typeface="Meiryo UI"/>
                  <a:ea typeface="Meiryo UI"/>
                  <a:cs typeface="+mn-cs"/>
                </a:rPr>
                <a:t>】</a:t>
              </a:r>
            </a:p>
          </p:txBody>
        </p:sp>
        <p:sp>
          <p:nvSpPr>
            <p:cNvPr id="2575" name="四角形: 角を丸くする 9">
              <a:extLst>
                <a:ext uri="{FF2B5EF4-FFF2-40B4-BE49-F238E27FC236}">
                  <a16:creationId xmlns:a16="http://schemas.microsoft.com/office/drawing/2014/main" id="{FB15C1EC-9FDD-A5CC-F41E-35CB25B75BB8}"/>
                </a:ext>
              </a:extLst>
            </p:cNvPr>
            <p:cNvSpPr/>
            <p:nvPr/>
          </p:nvSpPr>
          <p:spPr>
            <a:xfrm>
              <a:off x="6487169" y="4616838"/>
              <a:ext cx="1627105" cy="150596"/>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600" kern="0">
                  <a:latin typeface="Meiryo UI"/>
                  <a:ea typeface="Meiryo UI"/>
                </a:rPr>
                <a:t>マナー啓発コンテンツの作成・周知</a:t>
              </a:r>
              <a:r>
                <a:rPr lang="en-US" altLang="ja-JP" sz="600" kern="0">
                  <a:latin typeface="Meiryo UI"/>
                  <a:ea typeface="Meiryo UI"/>
                </a:rPr>
                <a:t>【</a:t>
              </a:r>
              <a:r>
                <a:rPr lang="ja-JP" altLang="en-US" sz="600" kern="0">
                  <a:latin typeface="Meiryo UI"/>
                  <a:ea typeface="Meiryo UI"/>
                </a:rPr>
                <a:t>事業③</a:t>
              </a:r>
              <a:r>
                <a:rPr lang="en-US" altLang="ja-JP" sz="600" kern="0">
                  <a:latin typeface="Meiryo UI"/>
                  <a:ea typeface="Meiryo UI"/>
                </a:rPr>
                <a:t>】</a:t>
              </a:r>
              <a:endParaRPr kumimoji="0" lang="en-US" altLang="ja-JP" sz="600" i="0" strike="noStrike" kern="0" cap="none" spc="0" normalizeH="0" baseline="0" noProof="0">
                <a:ln>
                  <a:noFill/>
                </a:ln>
                <a:effectLst/>
                <a:uLnTx/>
                <a:uFillTx/>
                <a:latin typeface="Meiryo UI"/>
                <a:ea typeface="Meiryo UI"/>
                <a:cs typeface="+mn-cs"/>
              </a:endParaRPr>
            </a:p>
          </p:txBody>
        </p:sp>
        <p:sp>
          <p:nvSpPr>
            <p:cNvPr id="2576" name="四角形: 角を丸くする 9">
              <a:extLst>
                <a:ext uri="{FF2B5EF4-FFF2-40B4-BE49-F238E27FC236}">
                  <a16:creationId xmlns:a16="http://schemas.microsoft.com/office/drawing/2014/main" id="{3361F5A0-703F-C650-9C72-514B97B90C35}"/>
                </a:ext>
              </a:extLst>
            </p:cNvPr>
            <p:cNvSpPr/>
            <p:nvPr/>
          </p:nvSpPr>
          <p:spPr>
            <a:xfrm>
              <a:off x="6534711" y="5609865"/>
              <a:ext cx="2170030" cy="150596"/>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600" i="0" strike="noStrike" kern="0" cap="none" spc="0" normalizeH="0" baseline="0" noProof="0">
                  <a:ln>
                    <a:noFill/>
                  </a:ln>
                  <a:effectLst/>
                  <a:uLnTx/>
                  <a:uFillTx/>
                  <a:latin typeface="Meiryo UI"/>
                  <a:ea typeface="Meiryo UI"/>
                  <a:cs typeface="+mn-cs"/>
                </a:rPr>
                <a:t>〇〇駅前の公衆トイレの使用に係る警備員の配置</a:t>
              </a:r>
              <a:r>
                <a:rPr kumimoji="0" lang="en-US" altLang="ja-JP" sz="600" i="0" strike="noStrike" kern="0" cap="none" spc="0" normalizeH="0" baseline="0" noProof="0">
                  <a:ln>
                    <a:noFill/>
                  </a:ln>
                  <a:effectLst/>
                  <a:uLnTx/>
                  <a:uFillTx/>
                  <a:latin typeface="Meiryo UI"/>
                  <a:ea typeface="Meiryo UI"/>
                  <a:cs typeface="+mn-cs"/>
                </a:rPr>
                <a:t>【</a:t>
              </a:r>
              <a:r>
                <a:rPr kumimoji="0" lang="ja-JP" altLang="en-US" sz="600" i="0" strike="noStrike" kern="0" cap="none" spc="0" normalizeH="0" baseline="0" noProof="0">
                  <a:ln>
                    <a:noFill/>
                  </a:ln>
                  <a:effectLst/>
                  <a:uLnTx/>
                  <a:uFillTx/>
                  <a:latin typeface="Meiryo UI"/>
                  <a:ea typeface="Meiryo UI"/>
                  <a:cs typeface="+mn-cs"/>
                </a:rPr>
                <a:t>事業④</a:t>
              </a:r>
              <a:r>
                <a:rPr kumimoji="0" lang="en-US" altLang="ja-JP" sz="600" i="0" strike="noStrike" kern="0" cap="none" spc="0" normalizeH="0" baseline="0" noProof="0">
                  <a:ln>
                    <a:noFill/>
                  </a:ln>
                  <a:effectLst/>
                  <a:uLnTx/>
                  <a:uFillTx/>
                  <a:latin typeface="Meiryo UI"/>
                  <a:ea typeface="Meiryo UI"/>
                  <a:cs typeface="+mn-cs"/>
                </a:rPr>
                <a:t>】</a:t>
              </a:r>
            </a:p>
          </p:txBody>
        </p:sp>
        <p:sp>
          <p:nvSpPr>
            <p:cNvPr id="2577" name="四角形: 角を丸くする 9">
              <a:extLst>
                <a:ext uri="{FF2B5EF4-FFF2-40B4-BE49-F238E27FC236}">
                  <a16:creationId xmlns:a16="http://schemas.microsoft.com/office/drawing/2014/main" id="{75EA1365-6777-A973-EA2B-1FCDE3314F1D}"/>
                </a:ext>
              </a:extLst>
            </p:cNvPr>
            <p:cNvSpPr/>
            <p:nvPr/>
          </p:nvSpPr>
          <p:spPr>
            <a:xfrm>
              <a:off x="8314771" y="4265190"/>
              <a:ext cx="883583" cy="329175"/>
            </a:xfrm>
            <a:prstGeom prst="rect">
              <a:avLst/>
            </a:prstGeom>
            <a:solidFill>
              <a:schemeClr val="bg1"/>
            </a:solidFill>
            <a:ln w="9525">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en-US" altLang="ja-JP" sz="700" kern="0">
                  <a:latin typeface="Meiryo UI"/>
                  <a:ea typeface="Meiryo UI"/>
                </a:rPr>
                <a:t>B</a:t>
              </a:r>
              <a:r>
                <a:rPr lang="ja-JP" altLang="en-US" sz="700" kern="0">
                  <a:latin typeface="Meiryo UI"/>
                  <a:ea typeface="Meiryo UI"/>
                </a:rPr>
                <a:t>社</a:t>
              </a:r>
              <a:endParaRPr kumimoji="0" lang="en-US" altLang="ja-JP" sz="600" i="0" strike="noStrike" kern="0" cap="none" spc="0" normalizeH="0" baseline="0" noProof="0">
                <a:ln>
                  <a:noFill/>
                </a:ln>
                <a:effectLst/>
                <a:uLnTx/>
                <a:uFillTx/>
                <a:latin typeface="Meiryo UI"/>
                <a:ea typeface="Meiryo UI"/>
                <a:cs typeface="+mn-cs"/>
              </a:endParaRPr>
            </a:p>
          </p:txBody>
        </p:sp>
        <p:sp>
          <p:nvSpPr>
            <p:cNvPr id="2578" name="四角形: 角を丸くする 9">
              <a:extLst>
                <a:ext uri="{FF2B5EF4-FFF2-40B4-BE49-F238E27FC236}">
                  <a16:creationId xmlns:a16="http://schemas.microsoft.com/office/drawing/2014/main" id="{26E9D37E-5CFC-49B5-E735-68FA92B4BF34}"/>
                </a:ext>
              </a:extLst>
            </p:cNvPr>
            <p:cNvSpPr/>
            <p:nvPr/>
          </p:nvSpPr>
          <p:spPr>
            <a:xfrm>
              <a:off x="8314772" y="4628926"/>
              <a:ext cx="1377478" cy="150596"/>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600" kern="0">
                  <a:latin typeface="Meiryo UI"/>
                  <a:ea typeface="Meiryo UI"/>
                </a:rPr>
                <a:t>マナー啓発コンテンツのデザイン業務</a:t>
              </a:r>
              <a:r>
                <a:rPr lang="en-US" altLang="ja-JP" sz="600" kern="0">
                  <a:latin typeface="Meiryo UI"/>
                  <a:ea typeface="Meiryo UI"/>
                </a:rPr>
                <a:t>【</a:t>
              </a:r>
              <a:r>
                <a:rPr lang="ja-JP" altLang="en-US" sz="600" kern="0">
                  <a:latin typeface="Meiryo UI"/>
                  <a:ea typeface="Meiryo UI"/>
                </a:rPr>
                <a:t>事業③</a:t>
              </a:r>
              <a:r>
                <a:rPr lang="en-US" altLang="ja-JP" sz="600" kern="0">
                  <a:latin typeface="Meiryo UI"/>
                  <a:ea typeface="Meiryo UI"/>
                </a:rPr>
                <a:t>】</a:t>
              </a:r>
              <a:endParaRPr kumimoji="0" lang="en-US" altLang="ja-JP" sz="600" i="0" strike="noStrike" kern="0" cap="none" spc="0" normalizeH="0" baseline="0" noProof="0">
                <a:ln>
                  <a:noFill/>
                </a:ln>
                <a:effectLst/>
                <a:uLnTx/>
                <a:uFillTx/>
                <a:latin typeface="Meiryo UI"/>
                <a:ea typeface="Meiryo UI"/>
                <a:cs typeface="+mn-cs"/>
              </a:endParaRPr>
            </a:p>
          </p:txBody>
        </p:sp>
        <p:cxnSp>
          <p:nvCxnSpPr>
            <p:cNvPr id="2579" name="コネクタ: カギ線 2578">
              <a:extLst>
                <a:ext uri="{FF2B5EF4-FFF2-40B4-BE49-F238E27FC236}">
                  <a16:creationId xmlns:a16="http://schemas.microsoft.com/office/drawing/2014/main" id="{6520B4AA-9EE7-A667-9A40-DBCAE2C69D15}"/>
                </a:ext>
              </a:extLst>
            </p:cNvPr>
            <p:cNvCxnSpPr>
              <a:cxnSpLocks/>
              <a:stCxn id="2568" idx="3"/>
              <a:endCxn id="2577" idx="1"/>
            </p:cNvCxnSpPr>
            <p:nvPr/>
          </p:nvCxnSpPr>
          <p:spPr>
            <a:xfrm>
              <a:off x="7370752" y="4429778"/>
              <a:ext cx="944019" cy="12700"/>
            </a:xfrm>
            <a:prstGeom prst="bentConnector3">
              <a:avLst>
                <a:gd name="adj1" fmla="val 50000"/>
              </a:avLst>
            </a:prstGeom>
            <a:ln w="9525">
              <a:solidFill>
                <a:schemeClr val="tx1"/>
              </a:solidFill>
              <a:headEnd type="non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2580" name="四角形: 角を丸くする 9">
              <a:extLst>
                <a:ext uri="{FF2B5EF4-FFF2-40B4-BE49-F238E27FC236}">
                  <a16:creationId xmlns:a16="http://schemas.microsoft.com/office/drawing/2014/main" id="{230153D1-BAAF-03F7-F06C-5BA4421D5703}"/>
                </a:ext>
              </a:extLst>
            </p:cNvPr>
            <p:cNvSpPr/>
            <p:nvPr/>
          </p:nvSpPr>
          <p:spPr>
            <a:xfrm>
              <a:off x="7585638" y="4265190"/>
              <a:ext cx="544474" cy="119844"/>
            </a:xfrm>
            <a:prstGeom prst="rect">
              <a:avLst/>
            </a:prstGeom>
            <a:solidFill>
              <a:schemeClr val="bg1"/>
            </a:solid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600" kern="0">
                  <a:latin typeface="Meiryo UI"/>
                  <a:ea typeface="Meiryo UI"/>
                </a:rPr>
                <a:t>再委託</a:t>
              </a:r>
              <a:endParaRPr kumimoji="0" lang="en-US" altLang="ja-JP" sz="600" i="0" strike="noStrike" kern="0" cap="none" spc="0" normalizeH="0" baseline="0" noProof="0">
                <a:ln>
                  <a:noFill/>
                </a:ln>
                <a:effectLst/>
                <a:uLnTx/>
                <a:uFillTx/>
                <a:latin typeface="Meiryo UI"/>
                <a:ea typeface="Meiryo UI"/>
                <a:cs typeface="+mn-cs"/>
              </a:endParaRPr>
            </a:p>
          </p:txBody>
        </p:sp>
        <p:sp>
          <p:nvSpPr>
            <p:cNvPr id="2581" name="四角形: 角を丸くする 9">
              <a:extLst>
                <a:ext uri="{FF2B5EF4-FFF2-40B4-BE49-F238E27FC236}">
                  <a16:creationId xmlns:a16="http://schemas.microsoft.com/office/drawing/2014/main" id="{20C54E29-818B-6872-198B-F3C52EC132E0}"/>
                </a:ext>
              </a:extLst>
            </p:cNvPr>
            <p:cNvSpPr/>
            <p:nvPr/>
          </p:nvSpPr>
          <p:spPr>
            <a:xfrm>
              <a:off x="6487168" y="4100602"/>
              <a:ext cx="883583" cy="119844"/>
            </a:xfrm>
            <a:prstGeom prst="rect">
              <a:avLst/>
            </a:prstGeom>
            <a:solidFill>
              <a:schemeClr val="bg1"/>
            </a:solid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a:ln>
                    <a:noFill/>
                  </a:ln>
                  <a:effectLst/>
                  <a:uLnTx/>
                  <a:uFillTx/>
                  <a:latin typeface="Meiryo UI"/>
                  <a:ea typeface="Meiryo UI"/>
                  <a:cs typeface="+mn-cs"/>
                </a:rPr>
                <a:t>個別事業者</a:t>
              </a:r>
              <a:endParaRPr kumimoji="0" lang="en-US" altLang="ja-JP" sz="600" i="0" strike="noStrike" kern="0" cap="none" spc="0" normalizeH="0" baseline="0" noProof="0">
                <a:ln>
                  <a:noFill/>
                </a:ln>
                <a:effectLst/>
                <a:uLnTx/>
                <a:uFillTx/>
                <a:latin typeface="Meiryo UI"/>
                <a:ea typeface="Meiryo UI"/>
                <a:cs typeface="+mn-cs"/>
              </a:endParaRPr>
            </a:p>
          </p:txBody>
        </p:sp>
      </p:grpSp>
      <p:sp>
        <p:nvSpPr>
          <p:cNvPr id="2" name="正方形/長方形 1">
            <a:extLst>
              <a:ext uri="{FF2B5EF4-FFF2-40B4-BE49-F238E27FC236}">
                <a16:creationId xmlns:a16="http://schemas.microsoft.com/office/drawing/2014/main" id="{8A546E32-8454-495B-A205-CB69A153CC41}"/>
              </a:ext>
            </a:extLst>
          </p:cNvPr>
          <p:cNvSpPr/>
          <p:nvPr/>
        </p:nvSpPr>
        <p:spPr>
          <a:xfrm>
            <a:off x="-3397398" y="18499"/>
            <a:ext cx="3342415" cy="1066467"/>
          </a:xfrm>
          <a:prstGeom prst="rect">
            <a:avLst/>
          </a:prstGeom>
          <a:solidFill>
            <a:schemeClr val="accent1">
              <a:lumMod val="20000"/>
              <a:lumOff val="80000"/>
            </a:schemeClr>
          </a:solid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800" b="1" dirty="0">
                <a:solidFill>
                  <a:schemeClr val="tx1"/>
                </a:solidFill>
                <a:latin typeface="Yu Gothic UI" panose="020B0500000000000000" pitchFamily="50" charset="-128"/>
                <a:ea typeface="Yu Gothic UI" panose="020B0500000000000000" pitchFamily="50" charset="-128"/>
              </a:rPr>
              <a:t>記入例・留意事項</a:t>
            </a:r>
            <a:endParaRPr kumimoji="1" lang="en-US" altLang="ja-JP" sz="1800" b="1" dirty="0">
              <a:solidFill>
                <a:schemeClr val="tx1"/>
              </a:solidFill>
              <a:latin typeface="Yu Gothic UI" panose="020B0500000000000000" pitchFamily="50" charset="-128"/>
              <a:ea typeface="Yu Gothic UI" panose="020B0500000000000000" pitchFamily="50" charset="-128"/>
            </a:endParaRPr>
          </a:p>
          <a:p>
            <a:pPr algn="ctr"/>
            <a:r>
              <a:rPr kumimoji="1" lang="ja-JP" altLang="en-US" sz="1800" b="0" dirty="0">
                <a:solidFill>
                  <a:schemeClr val="tx1"/>
                </a:solidFill>
                <a:latin typeface="Yu Gothic UI" panose="020B0500000000000000" pitchFamily="50" charset="-128"/>
                <a:ea typeface="Yu Gothic UI" panose="020B0500000000000000" pitchFamily="50" charset="-128"/>
              </a:rPr>
              <a:t>申請時本シートは削除すること</a:t>
            </a:r>
          </a:p>
        </p:txBody>
      </p:sp>
      <p:sp>
        <p:nvSpPr>
          <p:cNvPr id="8" name="正方形/長方形 7">
            <a:extLst>
              <a:ext uri="{FF2B5EF4-FFF2-40B4-BE49-F238E27FC236}">
                <a16:creationId xmlns:a16="http://schemas.microsoft.com/office/drawing/2014/main" id="{07E42073-E856-67D5-01CF-763623D78415}"/>
              </a:ext>
            </a:extLst>
          </p:cNvPr>
          <p:cNvSpPr/>
          <p:nvPr/>
        </p:nvSpPr>
        <p:spPr bwMode="gray">
          <a:xfrm>
            <a:off x="1838122" y="1077278"/>
            <a:ext cx="2883857" cy="432000"/>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Ø"/>
              <a:tabLst/>
            </a:pPr>
            <a:r>
              <a:rPr kumimoji="1" lang="ja-JP" altLang="en-US" sz="1050" b="1" dirty="0">
                <a:latin typeface="Meiryo UI" panose="020B0604030504040204" pitchFamily="50" charset="-128"/>
                <a:ea typeface="Meiryo UI" panose="020B0604030504040204" pitchFamily="50" charset="-128"/>
              </a:rPr>
              <a:t>把握している最新動向を記載すること</a:t>
            </a:r>
            <a:endParaRPr kumimoji="1" lang="en-US" altLang="ja-JP" sz="1050" b="1" dirty="0">
              <a:latin typeface="Meiryo UI" panose="020B0604030504040204" pitchFamily="50" charset="-128"/>
              <a:ea typeface="Meiryo UI" panose="020B0604030504040204" pitchFamily="50" charset="-128"/>
            </a:endParaRPr>
          </a:p>
          <a:p>
            <a:pPr marR="0" defTabSz="990564" rtl="0" eaLnBrk="1" fontAlgn="auto" latinLnBrk="0" hangingPunct="1">
              <a:lnSpc>
                <a:spcPct val="100000"/>
              </a:lnSpc>
              <a:spcBef>
                <a:spcPts val="0"/>
              </a:spcBef>
              <a:spcAft>
                <a:spcPts val="0"/>
              </a:spcAft>
              <a:buClrTx/>
              <a:buSzPct val="100000"/>
              <a:tabLst/>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記載年は変更して構わない</a:t>
            </a:r>
            <a:endParaRPr kumimoji="1" lang="en-US" altLang="ja-JP" sz="1050" b="1"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8E52F161-89AE-D7FD-07C3-0DF04EBBEFE7}"/>
              </a:ext>
            </a:extLst>
          </p:cNvPr>
          <p:cNvSpPr/>
          <p:nvPr/>
        </p:nvSpPr>
        <p:spPr bwMode="gray">
          <a:xfrm>
            <a:off x="8952225" y="748511"/>
            <a:ext cx="4021329" cy="801480"/>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050" b="1" dirty="0">
                <a:latin typeface="Meiryo UI" panose="020B0604030504040204" pitchFamily="50" charset="-128"/>
                <a:ea typeface="Meiryo UI" panose="020B0604030504040204" pitchFamily="50" charset="-128"/>
              </a:rPr>
              <a:t>以下を参考に記載</a:t>
            </a:r>
            <a:endParaRPr kumimoji="1" lang="en-US" altLang="ja-JP" sz="1050" b="1" dirty="0">
              <a:latin typeface="Meiryo UI" panose="020B0604030504040204" pitchFamily="50" charset="-128"/>
              <a:ea typeface="Meiryo UI" panose="020B0604030504040204" pitchFamily="50" charset="-128"/>
            </a:endParaRPr>
          </a:p>
          <a:p>
            <a:pPr marL="171450" indent="-171450" defTabSz="990564" fontAlgn="auto">
              <a:spcBef>
                <a:spcPts val="0"/>
              </a:spcBef>
              <a:spcAft>
                <a:spcPts val="0"/>
              </a:spcAft>
              <a:buSzPct val="100000"/>
              <a:buFont typeface="Wingdings" panose="05000000000000000000" pitchFamily="2" charset="2"/>
              <a:buChar char="Ø"/>
            </a:pPr>
            <a:r>
              <a:rPr kumimoji="1" lang="ja-JP" altLang="en-US" sz="1050" b="1" dirty="0">
                <a:latin typeface="Meiryo UI" panose="020B0604030504040204" pitchFamily="50" charset="-128"/>
                <a:ea typeface="Meiryo UI" panose="020B0604030504040204" pitchFamily="50" charset="-128"/>
              </a:rPr>
              <a:t>公共交通の混雑、道路渋滞・混雑、マナー問題、観光地の混雑、観光資源の悪化、人手不足、特定の時間帯への集中、特定の場所への集中 等</a:t>
            </a:r>
            <a:endParaRPr kumimoji="1" lang="en-US" altLang="ja-JP" sz="1050" b="1" dirty="0">
              <a:latin typeface="Meiryo UI" panose="020B0604030504040204" pitchFamily="50" charset="-128"/>
              <a:ea typeface="Meiryo UI" panose="020B0604030504040204" pitchFamily="50" charset="-128"/>
            </a:endParaRPr>
          </a:p>
          <a:p>
            <a:pPr defTabSz="990564" fontAlgn="auto">
              <a:spcBef>
                <a:spcPts val="0"/>
              </a:spcBef>
              <a:spcAft>
                <a:spcPts val="0"/>
              </a:spcAft>
              <a:buSzPct val="100000"/>
            </a:pPr>
            <a:r>
              <a:rPr kumimoji="1" lang="en-US" altLang="ja-JP" sz="1050" b="1" dirty="0">
                <a:latin typeface="Meiryo UI" panose="020B0604030504040204" pitchFamily="50" charset="-128"/>
                <a:ea typeface="Meiryo UI" panose="020B0604030504040204" pitchFamily="50" charset="-128"/>
              </a:rPr>
              <a:t>※ </a:t>
            </a:r>
            <a:r>
              <a:rPr kumimoji="1" lang="ja-JP" altLang="en-US" sz="1050" b="1" dirty="0">
                <a:latin typeface="Meiryo UI" panose="020B0604030504040204" pitchFamily="50" charset="-128"/>
                <a:ea typeface="Meiryo UI" panose="020B0604030504040204" pitchFamily="50" charset="-128"/>
              </a:rPr>
              <a:t>独自に設定しても構わない</a:t>
            </a:r>
            <a:endParaRPr kumimoji="1" lang="en-US" altLang="ja-JP" sz="1050" b="1" dirty="0">
              <a:latin typeface="Meiryo UI" panose="020B0604030504040204" pitchFamily="50" charset="-128"/>
              <a:ea typeface="Meiryo UI" panose="020B0604030504040204" pitchFamily="50" charset="-128"/>
            </a:endParaRPr>
          </a:p>
        </p:txBody>
      </p:sp>
      <p:cxnSp>
        <p:nvCxnSpPr>
          <p:cNvPr id="15" name="直線矢印コネクタ 14">
            <a:extLst>
              <a:ext uri="{FF2B5EF4-FFF2-40B4-BE49-F238E27FC236}">
                <a16:creationId xmlns:a16="http://schemas.microsoft.com/office/drawing/2014/main" id="{016B636C-A3A9-26A4-C10B-07148E56134F}"/>
              </a:ext>
            </a:extLst>
          </p:cNvPr>
          <p:cNvCxnSpPr>
            <a:cxnSpLocks/>
            <a:stCxn id="9" idx="1"/>
          </p:cNvCxnSpPr>
          <p:nvPr/>
        </p:nvCxnSpPr>
        <p:spPr>
          <a:xfrm flipH="1">
            <a:off x="5443369" y="1149251"/>
            <a:ext cx="3508856" cy="95583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9" name="正方形/長方形 18">
            <a:extLst>
              <a:ext uri="{FF2B5EF4-FFF2-40B4-BE49-F238E27FC236}">
                <a16:creationId xmlns:a16="http://schemas.microsoft.com/office/drawing/2014/main" id="{4716DD4B-C980-54BB-EDFF-CF876498CEAD}"/>
              </a:ext>
            </a:extLst>
          </p:cNvPr>
          <p:cNvSpPr/>
          <p:nvPr/>
        </p:nvSpPr>
        <p:spPr bwMode="gray">
          <a:xfrm>
            <a:off x="-2966414" y="5831923"/>
            <a:ext cx="3002051" cy="754443"/>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indent="-171450" defTabSz="990564" fontAlgn="auto">
              <a:spcBef>
                <a:spcPts val="0"/>
              </a:spcBef>
              <a:spcAft>
                <a:spcPts val="0"/>
              </a:spcAft>
              <a:buSzPct val="100000"/>
              <a:buFont typeface="Wingdings" panose="05000000000000000000" pitchFamily="2" charset="2"/>
              <a:buChar char="Ø"/>
            </a:pPr>
            <a:r>
              <a:rPr kumimoji="1" lang="ja-JP" altLang="en-US" sz="1050" b="1" dirty="0">
                <a:solidFill>
                  <a:prstClr val="black"/>
                </a:solidFill>
                <a:latin typeface="Meiryo UI" panose="020B0604030504040204" pitchFamily="50" charset="-128"/>
                <a:ea typeface="Meiryo UI" panose="020B0604030504040204" pitchFamily="50" charset="-128"/>
              </a:rPr>
              <a:t>オーバーツーリズムの未然防止に係る取組は、継続的な取組が必要とされる</a:t>
            </a:r>
            <a:endParaRPr kumimoji="1" lang="en-US" altLang="ja-JP" sz="1050" b="1" dirty="0">
              <a:solidFill>
                <a:prstClr val="black"/>
              </a:solidFill>
              <a:latin typeface="Meiryo UI" panose="020B0604030504040204" pitchFamily="50" charset="-128"/>
              <a:ea typeface="Meiryo UI" panose="020B0604030504040204" pitchFamily="50" charset="-128"/>
            </a:endParaRPr>
          </a:p>
          <a:p>
            <a:pPr marL="171450" indent="-171450" defTabSz="990564" fontAlgn="auto">
              <a:spcBef>
                <a:spcPts val="0"/>
              </a:spcBef>
              <a:spcAft>
                <a:spcPts val="0"/>
              </a:spcAft>
              <a:buSzPct val="100000"/>
              <a:buFont typeface="Wingdings" panose="05000000000000000000" pitchFamily="2" charset="2"/>
              <a:buChar char="Ø"/>
            </a:pPr>
            <a:r>
              <a:rPr kumimoji="1" lang="ja-JP" altLang="en-US" sz="1050" b="1" dirty="0">
                <a:solidFill>
                  <a:prstClr val="black"/>
                </a:solidFill>
                <a:latin typeface="Meiryo UI" panose="020B0604030504040204" pitchFamily="50" charset="-128"/>
                <a:ea typeface="Meiryo UI" panose="020B0604030504040204" pitchFamily="50" charset="-128"/>
              </a:rPr>
              <a:t>本事業に限らず、過年度で実施してきた取組があれば、記載すること</a:t>
            </a:r>
          </a:p>
        </p:txBody>
      </p:sp>
      <p:sp>
        <p:nvSpPr>
          <p:cNvPr id="20" name="正方形/長方形 19">
            <a:extLst>
              <a:ext uri="{FF2B5EF4-FFF2-40B4-BE49-F238E27FC236}">
                <a16:creationId xmlns:a16="http://schemas.microsoft.com/office/drawing/2014/main" id="{2FC45FF6-B6F8-32B9-C68D-8B79BFD6D304}"/>
              </a:ext>
            </a:extLst>
          </p:cNvPr>
          <p:cNvSpPr/>
          <p:nvPr/>
        </p:nvSpPr>
        <p:spPr bwMode="gray">
          <a:xfrm>
            <a:off x="3219771" y="211126"/>
            <a:ext cx="3029077" cy="271947"/>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indent="-171450" defTabSz="990564" fontAlgn="auto">
              <a:spcBef>
                <a:spcPts val="0"/>
              </a:spcBef>
              <a:spcAft>
                <a:spcPts val="0"/>
              </a:spcAft>
              <a:buSzPct val="100000"/>
              <a:buFont typeface="Wingdings" panose="05000000000000000000" pitchFamily="2" charset="2"/>
              <a:buChar char="Ø"/>
            </a:pPr>
            <a:r>
              <a:rPr kumimoji="1" lang="ja-JP" altLang="en-US" sz="1050" b="1" dirty="0">
                <a:solidFill>
                  <a:prstClr val="black"/>
                </a:solidFill>
                <a:latin typeface="Meiryo UI" panose="020B0604030504040204" pitchFamily="50" charset="-128"/>
                <a:ea typeface="Meiryo UI" panose="020B0604030504040204" pitchFamily="50" charset="-128"/>
              </a:rPr>
              <a:t>補助事業を総括する対策計画名を記載</a:t>
            </a:r>
            <a:endParaRPr kumimoji="1" lang="en-US" altLang="ja-JP" sz="1050" b="1" dirty="0">
              <a:solidFill>
                <a:prstClr val="black"/>
              </a:solidFill>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17B62958-0F68-C256-C6BA-ACDE20F23E48}"/>
              </a:ext>
            </a:extLst>
          </p:cNvPr>
          <p:cNvSpPr/>
          <p:nvPr/>
        </p:nvSpPr>
        <p:spPr bwMode="gray">
          <a:xfrm>
            <a:off x="10117329" y="1925409"/>
            <a:ext cx="4021329" cy="801480"/>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一般型の記載内容について</a:t>
            </a:r>
            <a:r>
              <a:rPr kumimoji="1" lang="en-US" altLang="ja-JP" sz="1050" b="1" dirty="0">
                <a:latin typeface="Meiryo UI" panose="020B0604030504040204" pitchFamily="50" charset="-128"/>
                <a:ea typeface="Meiryo UI" panose="020B0604030504040204" pitchFamily="50" charset="-128"/>
              </a:rPr>
              <a:t>】</a:t>
            </a:r>
          </a:p>
          <a:p>
            <a:r>
              <a:rPr kumimoji="1" lang="ja-JP" altLang="en-US" sz="1050" b="1" dirty="0">
                <a:latin typeface="Meiryo UI" panose="020B0604030504040204" pitchFamily="50" charset="-128"/>
                <a:ea typeface="Meiryo UI" panose="020B0604030504040204" pitchFamily="50" charset="-128"/>
              </a:rPr>
              <a:t>一般型について、協議会がない場合は、</a:t>
            </a:r>
            <a:endParaRPr kumimoji="1" lang="en-US" altLang="ja-JP" sz="1050" b="1" dirty="0">
              <a:latin typeface="Meiryo UI" panose="020B0604030504040204" pitchFamily="50" charset="-128"/>
              <a:ea typeface="Meiryo UI" panose="020B0604030504040204" pitchFamily="50" charset="-128"/>
            </a:endParaRPr>
          </a:p>
          <a:p>
            <a:r>
              <a:rPr kumimoji="1" lang="ja-JP" altLang="en-US" sz="1050" b="1" dirty="0">
                <a:latin typeface="Meiryo UI" panose="020B0604030504040204" pitchFamily="50" charset="-128"/>
                <a:ea typeface="Meiryo UI" panose="020B0604030504040204" pitchFamily="50" charset="-128"/>
              </a:rPr>
              <a:t>表を削除の上、</a:t>
            </a:r>
            <a:r>
              <a:rPr lang="ja-JP" altLang="en-US" sz="1050" b="1" kern="0" dirty="0">
                <a:latin typeface="Meiryo UI" panose="020B0604030504040204" pitchFamily="50" charset="-128"/>
                <a:ea typeface="Meiryo UI" panose="020B0604030504040204" pitchFamily="50" charset="-128"/>
              </a:rPr>
              <a:t>申請主体と個別事業実施者との関係性、委託部分アド、事業の実施概形が分かるように、図もしくは箇条書きで記載してください。（下記例参照）</a:t>
            </a:r>
            <a:endParaRPr kumimoji="1" lang="en-US" altLang="ja-JP" sz="1050" b="1" dirty="0"/>
          </a:p>
        </p:txBody>
      </p:sp>
      <p:cxnSp>
        <p:nvCxnSpPr>
          <p:cNvPr id="23" name="直線矢印コネクタ 22">
            <a:extLst>
              <a:ext uri="{FF2B5EF4-FFF2-40B4-BE49-F238E27FC236}">
                <a16:creationId xmlns:a16="http://schemas.microsoft.com/office/drawing/2014/main" id="{DC2402D7-6713-D683-5BE5-202889142702}"/>
              </a:ext>
            </a:extLst>
          </p:cNvPr>
          <p:cNvCxnSpPr>
            <a:cxnSpLocks/>
          </p:cNvCxnSpPr>
          <p:nvPr/>
        </p:nvCxnSpPr>
        <p:spPr>
          <a:xfrm flipH="1">
            <a:off x="9458475" y="2693548"/>
            <a:ext cx="652732" cy="71898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D66F39E7-86CD-586B-09A9-38C0A113E10E}"/>
              </a:ext>
            </a:extLst>
          </p:cNvPr>
          <p:cNvSpPr/>
          <p:nvPr/>
        </p:nvSpPr>
        <p:spPr bwMode="gray">
          <a:xfrm>
            <a:off x="5968808" y="-622195"/>
            <a:ext cx="2683188" cy="485922"/>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050" b="1" dirty="0">
                <a:latin typeface="Yu Gothic UI" panose="020B0500000000000000" pitchFamily="50" charset="-128"/>
                <a:ea typeface="Yu Gothic UI" panose="020B0500000000000000" pitchFamily="50" charset="-128"/>
                <a:cs typeface="+mn-cs"/>
              </a:rPr>
              <a:t>類型：該当していない方を削除すること</a:t>
            </a:r>
            <a:endParaRPr kumimoji="1" lang="en-US" altLang="ja-JP" sz="1050" b="1" dirty="0">
              <a:latin typeface="Yu Gothic UI" panose="020B0500000000000000" pitchFamily="50" charset="-128"/>
              <a:ea typeface="Yu Gothic UI" panose="020B0500000000000000" pitchFamily="50" charset="-128"/>
              <a:cs typeface="+mn-cs"/>
            </a:endParaRPr>
          </a:p>
        </p:txBody>
      </p:sp>
      <p:cxnSp>
        <p:nvCxnSpPr>
          <p:cNvPr id="26" name="直線矢印コネクタ 25">
            <a:extLst>
              <a:ext uri="{FF2B5EF4-FFF2-40B4-BE49-F238E27FC236}">
                <a16:creationId xmlns:a16="http://schemas.microsoft.com/office/drawing/2014/main" id="{CBE288A0-1CE9-EC0D-8B46-43BAD8AA6D08}"/>
              </a:ext>
            </a:extLst>
          </p:cNvPr>
          <p:cNvCxnSpPr>
            <a:cxnSpLocks/>
            <a:stCxn id="24" idx="1"/>
          </p:cNvCxnSpPr>
          <p:nvPr/>
        </p:nvCxnSpPr>
        <p:spPr>
          <a:xfrm>
            <a:off x="5968808" y="-379234"/>
            <a:ext cx="326734" cy="93582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0" name="直線矢印コネクタ 9">
            <a:extLst>
              <a:ext uri="{FF2B5EF4-FFF2-40B4-BE49-F238E27FC236}">
                <a16:creationId xmlns:a16="http://schemas.microsoft.com/office/drawing/2014/main" id="{7BEF5FAE-CD70-745D-56ED-925B81E027E1}"/>
              </a:ext>
            </a:extLst>
          </p:cNvPr>
          <p:cNvCxnSpPr>
            <a:cxnSpLocks/>
          </p:cNvCxnSpPr>
          <p:nvPr/>
        </p:nvCxnSpPr>
        <p:spPr>
          <a:xfrm>
            <a:off x="-355542" y="6365966"/>
            <a:ext cx="1166311" cy="29861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64991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四角形: 角を丸くする 9">
            <a:extLst>
              <a:ext uri="{FF2B5EF4-FFF2-40B4-BE49-F238E27FC236}">
                <a16:creationId xmlns:a16="http://schemas.microsoft.com/office/drawing/2014/main" id="{A168E069-9420-298E-39BA-793268BC638D}"/>
              </a:ext>
            </a:extLst>
          </p:cNvPr>
          <p:cNvSpPr/>
          <p:nvPr/>
        </p:nvSpPr>
        <p:spPr>
          <a:xfrm>
            <a:off x="0" y="193417"/>
            <a:ext cx="9906000" cy="565106"/>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indent="92075" defTabSz="914400">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対策計画名：</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XXXXX</a:t>
            </a:r>
            <a:endParaRPr lang="en-US" altLang="ja-JP" sz="1400" kern="0" dirty="0">
              <a:solidFill>
                <a:srgbClr val="000000"/>
              </a:solidFill>
              <a:latin typeface="Meiryo UI" panose="020B0604030504040204" pitchFamily="50" charset="-128"/>
              <a:ea typeface="Meiryo UI" panose="020B0604030504040204" pitchFamily="50" charset="-128"/>
            </a:endParaRPr>
          </a:p>
          <a:p>
            <a:pPr marR="0" lvl="0" indent="92075" algn="l" defTabSz="914400" rtl="0" eaLnBrk="1" fontAlgn="auto" latinLnBrk="0" hangingPunct="1">
              <a:lnSpc>
                <a:spcPct val="100000"/>
              </a:lnSpc>
              <a:spcBef>
                <a:spcPts val="0"/>
              </a:spcBef>
              <a:spcAft>
                <a:spcPts val="0"/>
              </a:spcAft>
              <a:buClrTx/>
              <a:buSzTx/>
              <a:tabLst/>
              <a:defRPr/>
            </a:pPr>
            <a:r>
              <a:rPr lang="ja-JP" altLang="en-US" sz="1200" kern="0" dirty="0">
                <a:solidFill>
                  <a:srgbClr val="000000"/>
                </a:solidFill>
                <a:latin typeface="Meiryo UI" panose="020B0604030504040204" pitchFamily="50" charset="-128"/>
                <a:ea typeface="Meiryo UI" panose="020B0604030504040204" pitchFamily="50" charset="-128"/>
              </a:rPr>
              <a:t>申請主体：</a:t>
            </a:r>
            <a:r>
              <a:rPr lang="en-US" altLang="ja-JP" sz="1200" kern="0" dirty="0">
                <a:solidFill>
                  <a:srgbClr val="000000"/>
                </a:solidFill>
                <a:latin typeface="Meiryo UI" panose="020B0604030504040204" pitchFamily="50" charset="-128"/>
                <a:ea typeface="Meiryo UI" panose="020B0604030504040204" pitchFamily="50" charset="-128"/>
              </a:rPr>
              <a:t>XXXXX</a:t>
            </a:r>
            <a:r>
              <a:rPr lang="ja-JP" altLang="en-US" sz="1200" kern="0" dirty="0">
                <a:solidFill>
                  <a:srgbClr val="000000"/>
                </a:solidFill>
                <a:latin typeface="Meiryo UI" panose="020B0604030504040204" pitchFamily="50" charset="-128"/>
                <a:ea typeface="Meiryo UI" panose="020B0604030504040204" pitchFamily="50" charset="-128"/>
              </a:rPr>
              <a:t>　、　対象地域：</a:t>
            </a:r>
            <a:r>
              <a:rPr lang="en-US" altLang="ja-JP" sz="1200" kern="0" dirty="0">
                <a:solidFill>
                  <a:srgbClr val="000000"/>
                </a:solidFill>
                <a:latin typeface="Meiryo UI" panose="020B0604030504040204" pitchFamily="50" charset="-128"/>
                <a:ea typeface="Meiryo UI" panose="020B0604030504040204" pitchFamily="50" charset="-128"/>
              </a:rPr>
              <a:t> XXXXX </a:t>
            </a:r>
            <a:r>
              <a:rPr lang="ja-JP" altLang="en-US" sz="1200" kern="0" dirty="0">
                <a:solidFill>
                  <a:srgbClr val="000000"/>
                </a:solidFill>
                <a:latin typeface="Meiryo UI" panose="020B0604030504040204" pitchFamily="50" charset="-128"/>
                <a:ea typeface="Meiryo UI" panose="020B0604030504040204" pitchFamily="50" charset="-128"/>
              </a:rPr>
              <a:t>　</a:t>
            </a:r>
            <a:endParaRPr lang="en-US" altLang="ja-JP" sz="1200" kern="0" dirty="0">
              <a:solidFill>
                <a:srgbClr val="000000"/>
              </a:solidFill>
              <a:latin typeface="Meiryo UI" panose="020B0604030504040204" pitchFamily="50" charset="-128"/>
              <a:ea typeface="Meiryo UI" panose="020B0604030504040204" pitchFamily="50" charset="-128"/>
            </a:endParaRPr>
          </a:p>
        </p:txBody>
      </p:sp>
      <p:sp>
        <p:nvSpPr>
          <p:cNvPr id="41" name="四角形: 角を丸くする 9">
            <a:extLst>
              <a:ext uri="{FF2B5EF4-FFF2-40B4-BE49-F238E27FC236}">
                <a16:creationId xmlns:a16="http://schemas.microsoft.com/office/drawing/2014/main" id="{AD2DDBC9-BAAF-96BE-233D-5F887DBAA43F}"/>
              </a:ext>
            </a:extLst>
          </p:cNvPr>
          <p:cNvSpPr/>
          <p:nvPr/>
        </p:nvSpPr>
        <p:spPr>
          <a:xfrm>
            <a:off x="34978" y="1180176"/>
            <a:ext cx="9827419" cy="5604965"/>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700" u="sng" kern="0" dirty="0">
                <a:latin typeface="Meiryo UI" panose="020B0604030504040204" pitchFamily="50" charset="-128"/>
                <a:ea typeface="Meiryo UI" panose="020B0604030504040204" pitchFamily="50" charset="-128"/>
              </a:rPr>
              <a:t>※</a:t>
            </a:r>
            <a:r>
              <a:rPr lang="ja-JP" altLang="en-US" sz="700" u="sng" kern="0" dirty="0">
                <a:latin typeface="Meiryo UI" panose="020B0604030504040204" pitchFamily="50" charset="-128"/>
                <a:ea typeface="Meiryo UI" panose="020B0604030504040204" pitchFamily="50" charset="-128"/>
              </a:rPr>
              <a:t>地図、観光案内図などを添付し、事業を実施するスポット・エリアについて、明記するようにしてください。</a:t>
            </a:r>
            <a:endParaRPr lang="en-US" altLang="ja-JP" sz="700"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r>
              <a:rPr lang="en-US" altLang="ja-JP" sz="700" u="sng" kern="0" dirty="0">
                <a:latin typeface="Meiryo UI" panose="020B0604030504040204" pitchFamily="50" charset="-128"/>
                <a:ea typeface="Meiryo UI" panose="020B0604030504040204" pitchFamily="50" charset="-128"/>
              </a:rPr>
              <a:t>※</a:t>
            </a:r>
            <a:r>
              <a:rPr lang="ja-JP" altLang="en-US" sz="700" u="sng" kern="0" dirty="0">
                <a:latin typeface="Meiryo UI" panose="020B0604030504040204" pitchFamily="50" charset="-128"/>
                <a:ea typeface="Meiryo UI" panose="020B0604030504040204" pitchFamily="50" charset="-128"/>
              </a:rPr>
              <a:t>また、過度な混雑やマナー違反行為等の観光課題が確認される場所が分かるように明示していただく他、生じている課題について簡単に解説するようにしてください。</a:t>
            </a:r>
            <a:endParaRPr lang="en-US" altLang="ja-JP" sz="700" u="sng" kern="0" dirty="0">
              <a:latin typeface="Meiryo UI" panose="020B0604030504040204" pitchFamily="50" charset="-128"/>
              <a:ea typeface="Meiryo UI" panose="020B0604030504040204" pitchFamily="50" charset="-128"/>
            </a:endParaRPr>
          </a:p>
        </p:txBody>
      </p:sp>
      <p:sp>
        <p:nvSpPr>
          <p:cNvPr id="2611" name="タイトル 1"/>
          <p:cNvSpPr>
            <a:spLocks noGrp="1"/>
          </p:cNvSpPr>
          <p:nvPr>
            <p:ph type="title"/>
          </p:nvPr>
        </p:nvSpPr>
        <p:spPr>
          <a:xfrm>
            <a:off x="1" y="0"/>
            <a:ext cx="9905999" cy="193419"/>
          </a:xfrm>
          <a:solidFill>
            <a:schemeClr val="accent1"/>
          </a:solidFill>
        </p:spPr>
        <p:txBody>
          <a:bodyPr>
            <a:noAutofit/>
          </a:bodyPr>
          <a:lstStyle/>
          <a:p>
            <a:pPr>
              <a:defRPr/>
            </a:pPr>
            <a:r>
              <a:rPr lang="ja-JP" altLang="en-US" sz="1100" b="1" dirty="0">
                <a:solidFill>
                  <a:schemeClr val="bg1"/>
                </a:solidFill>
                <a:latin typeface="Meiryo UI" panose="020B0604030504040204" pitchFamily="50" charset="-128"/>
                <a:ea typeface="Meiryo UI" panose="020B0604030504040204" pitchFamily="50" charset="-128"/>
              </a:rPr>
              <a:t>令和８年度</a:t>
            </a:r>
            <a:r>
              <a:rPr lang="en-US" altLang="ja-JP" sz="1100" b="1" dirty="0">
                <a:solidFill>
                  <a:schemeClr val="bg1"/>
                </a:solidFill>
                <a:latin typeface="Meiryo UI" panose="020B0604030504040204" pitchFamily="50" charset="-128"/>
                <a:ea typeface="Meiryo UI" panose="020B0604030504040204" pitchFamily="50" charset="-128"/>
              </a:rPr>
              <a:t>_</a:t>
            </a:r>
            <a:r>
              <a:rPr lang="ja-JP" altLang="en-US" sz="1100" b="1" dirty="0">
                <a:solidFill>
                  <a:schemeClr val="bg1"/>
                </a:solidFill>
                <a:latin typeface="Meiryo UI" panose="020B0604030504040204" pitchFamily="50" charset="-128"/>
                <a:ea typeface="Meiryo UI" panose="020B0604030504040204" pitchFamily="50" charset="-128"/>
              </a:rPr>
              <a:t>オーバーツーリズムの未然防止・抑制をはじめとする観光地の面的受入環境整備促進事業</a:t>
            </a:r>
          </a:p>
        </p:txBody>
      </p:sp>
      <p:sp>
        <p:nvSpPr>
          <p:cNvPr id="3" name="タイトル 1">
            <a:extLst>
              <a:ext uri="{FF2B5EF4-FFF2-40B4-BE49-F238E27FC236}">
                <a16:creationId xmlns:a16="http://schemas.microsoft.com/office/drawing/2014/main" id="{A56D666B-40A4-9930-015D-FCFE8C4FC0BA}"/>
              </a:ext>
            </a:extLst>
          </p:cNvPr>
          <p:cNvSpPr txBox="1">
            <a:spLocks/>
          </p:cNvSpPr>
          <p:nvPr/>
        </p:nvSpPr>
        <p:spPr>
          <a:xfrm>
            <a:off x="7476798" y="-1"/>
            <a:ext cx="2429202" cy="193419"/>
          </a:xfrm>
          <a:prstGeom prst="rect">
            <a:avLst/>
          </a:prstGeom>
          <a:solidFill>
            <a:schemeClr val="accent1"/>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defRPr/>
            </a:pPr>
            <a:r>
              <a:rPr lang="ja-JP" altLang="en-US" sz="1100" b="1">
                <a:solidFill>
                  <a:schemeClr val="bg1"/>
                </a:solidFill>
                <a:latin typeface="Meiryo UI" panose="020B0604030504040204" pitchFamily="50" charset="-128"/>
                <a:ea typeface="Meiryo UI" panose="020B0604030504040204" pitchFamily="50" charset="-128"/>
              </a:rPr>
              <a:t>地域一体型・一般型共通</a:t>
            </a:r>
            <a:r>
              <a:rPr lang="en-US" altLang="ja-JP" sz="1100" b="1">
                <a:solidFill>
                  <a:schemeClr val="bg1"/>
                </a:solidFill>
                <a:latin typeface="Meiryo UI" panose="020B0604030504040204" pitchFamily="50" charset="-128"/>
                <a:ea typeface="Meiryo UI" panose="020B0604030504040204" pitchFamily="50" charset="-128"/>
              </a:rPr>
              <a:t>【</a:t>
            </a:r>
            <a:r>
              <a:rPr lang="ja-JP" altLang="en-US" sz="1100" b="1">
                <a:solidFill>
                  <a:schemeClr val="bg1"/>
                </a:solidFill>
                <a:latin typeface="Meiryo UI" panose="020B0604030504040204" pitchFamily="50" charset="-128"/>
                <a:ea typeface="Meiryo UI" panose="020B0604030504040204" pitchFamily="50" charset="-128"/>
              </a:rPr>
              <a:t>様式２</a:t>
            </a:r>
            <a:r>
              <a:rPr lang="en-US" altLang="ja-JP" sz="1100" b="1">
                <a:solidFill>
                  <a:schemeClr val="bg1"/>
                </a:solidFill>
                <a:latin typeface="Meiryo UI" panose="020B0604030504040204" pitchFamily="50" charset="-128"/>
                <a:ea typeface="Meiryo UI" panose="020B0604030504040204" pitchFamily="50" charset="-128"/>
              </a:rPr>
              <a:t>】</a:t>
            </a:r>
            <a:endParaRPr lang="ja-JP" altLang="en-US" sz="1100" b="1">
              <a:solidFill>
                <a:schemeClr val="bg1"/>
              </a:solidFill>
              <a:latin typeface="Meiryo UI" panose="020B0604030504040204" pitchFamily="50" charset="-128"/>
              <a:ea typeface="Meiryo UI" panose="020B0604030504040204" pitchFamily="50" charset="-128"/>
            </a:endParaRPr>
          </a:p>
        </p:txBody>
      </p:sp>
      <p:sp>
        <p:nvSpPr>
          <p:cNvPr id="7" name="四角形: 角を丸くする 9">
            <a:extLst>
              <a:ext uri="{FF2B5EF4-FFF2-40B4-BE49-F238E27FC236}">
                <a16:creationId xmlns:a16="http://schemas.microsoft.com/office/drawing/2014/main" id="{CA2A0F9B-D4FB-346F-548B-6EAB692BA31D}"/>
              </a:ext>
            </a:extLst>
          </p:cNvPr>
          <p:cNvSpPr/>
          <p:nvPr/>
        </p:nvSpPr>
        <p:spPr>
          <a:xfrm>
            <a:off x="54769" y="986757"/>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panose="020B0604030504040204" pitchFamily="50" charset="-128"/>
                <a:ea typeface="Meiryo UI" panose="020B0604030504040204" pitchFamily="50" charset="-128"/>
              </a:rPr>
              <a:t>事業実施地域・エリア</a:t>
            </a:r>
            <a:endParaRPr kumimoji="0" lang="en-US" altLang="ja-JP" sz="800" b="1" i="0" u="sng"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8" name="四角形: 角を丸くする 9">
            <a:extLst>
              <a:ext uri="{FF2B5EF4-FFF2-40B4-BE49-F238E27FC236}">
                <a16:creationId xmlns:a16="http://schemas.microsoft.com/office/drawing/2014/main" id="{AB77412B-2ED4-CC79-3173-73471B310844}"/>
              </a:ext>
            </a:extLst>
          </p:cNvPr>
          <p:cNvSpPr/>
          <p:nvPr/>
        </p:nvSpPr>
        <p:spPr>
          <a:xfrm>
            <a:off x="1715223" y="1581151"/>
            <a:ext cx="6356722" cy="5001956"/>
          </a:xfrm>
          <a:prstGeom prst="rect">
            <a:avLst/>
          </a:prstGeom>
          <a:solidFill>
            <a:schemeClr val="bg1"/>
          </a:solidFill>
          <a:ln w="63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en-US" altLang="ja-JP" sz="700" i="0" strike="noStrike" kern="0" cap="none" spc="0" normalizeH="0" baseline="0" noProof="0" dirty="0">
                <a:ln>
                  <a:noFill/>
                </a:ln>
                <a:effectLst/>
                <a:uLnTx/>
                <a:uFillTx/>
                <a:latin typeface="Meiryo UI" panose="020B0604030504040204" pitchFamily="50" charset="-128"/>
                <a:ea typeface="Meiryo UI" panose="020B0604030504040204" pitchFamily="50" charset="-128"/>
              </a:rPr>
              <a:t>※</a:t>
            </a:r>
            <a:r>
              <a:rPr kumimoji="0" lang="ja-JP" altLang="en-US" sz="700" i="0" strike="noStrike" kern="0" cap="none" spc="0" normalizeH="0" baseline="0" noProof="0" dirty="0">
                <a:ln>
                  <a:noFill/>
                </a:ln>
                <a:effectLst/>
                <a:uLnTx/>
                <a:uFillTx/>
                <a:latin typeface="Meiryo UI" panose="020B0604030504040204" pitchFamily="50" charset="-128"/>
                <a:ea typeface="Meiryo UI" panose="020B0604030504040204" pitchFamily="50" charset="-128"/>
              </a:rPr>
              <a:t>事業を実施するエリアのマップに、課題が発生している箇所と本事業で対策を実施する箇所を記載</a:t>
            </a:r>
            <a:endParaRPr kumimoji="0" lang="en-US" altLang="ja-JP" sz="700" i="0"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algn="ctr" defTabSz="914400" rtl="0" eaLnBrk="1" fontAlgn="auto" latinLnBrk="0" hangingPunct="1">
              <a:lnSpc>
                <a:spcPct val="100000"/>
              </a:lnSpc>
              <a:spcBef>
                <a:spcPts val="0"/>
              </a:spcBef>
              <a:spcAft>
                <a:spcPts val="0"/>
              </a:spcAft>
              <a:buClrTx/>
              <a:buSzTx/>
              <a:tabLst/>
              <a:defRPr/>
            </a:pPr>
            <a:r>
              <a:rPr kumimoji="0" lang="ja-JP" altLang="en-US" sz="700" i="0" strike="noStrike" kern="0" cap="none" spc="0" normalizeH="0" baseline="0" noProof="0" dirty="0">
                <a:ln>
                  <a:noFill/>
                </a:ln>
                <a:effectLst/>
                <a:uLnTx/>
                <a:uFillTx/>
                <a:latin typeface="Meiryo UI" panose="020B0604030504040204" pitchFamily="50" charset="-128"/>
                <a:ea typeface="Meiryo UI" panose="020B0604030504040204" pitchFamily="50" charset="-128"/>
              </a:rPr>
              <a:t>　（マップについては著作権に配慮すること</a:t>
            </a:r>
            <a:r>
              <a:rPr kumimoji="0" lang="en-US" altLang="ja-JP" sz="700" i="0" strike="noStrike" kern="0" cap="none" spc="0" normalizeH="0" baseline="0" noProof="0" dirty="0">
                <a:ln>
                  <a:noFill/>
                </a:ln>
                <a:effectLst/>
                <a:uLnTx/>
                <a:uFillTx/>
                <a:latin typeface="Meiryo UI" panose="020B0604030504040204" pitchFamily="50" charset="-128"/>
                <a:ea typeface="Meiryo UI" panose="020B0604030504040204" pitchFamily="50" charset="-128"/>
              </a:rPr>
              <a:t>)</a:t>
            </a:r>
          </a:p>
        </p:txBody>
      </p:sp>
      <p:cxnSp>
        <p:nvCxnSpPr>
          <p:cNvPr id="9" name="直線矢印コネクタ 8">
            <a:extLst>
              <a:ext uri="{FF2B5EF4-FFF2-40B4-BE49-F238E27FC236}">
                <a16:creationId xmlns:a16="http://schemas.microsoft.com/office/drawing/2014/main" id="{BFFCE792-811C-2AE2-B5B2-8728A0A77749}"/>
              </a:ext>
            </a:extLst>
          </p:cNvPr>
          <p:cNvCxnSpPr>
            <a:cxnSpLocks/>
          </p:cNvCxnSpPr>
          <p:nvPr/>
        </p:nvCxnSpPr>
        <p:spPr>
          <a:xfrm flipH="1">
            <a:off x="6277510" y="2145015"/>
            <a:ext cx="1313915" cy="152285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 name="四角形: 角を丸くする 9">
            <a:extLst>
              <a:ext uri="{FF2B5EF4-FFF2-40B4-BE49-F238E27FC236}">
                <a16:creationId xmlns:a16="http://schemas.microsoft.com/office/drawing/2014/main" id="{4DE27970-11EE-60D8-C6CB-D56515024CE5}"/>
              </a:ext>
            </a:extLst>
          </p:cNvPr>
          <p:cNvSpPr/>
          <p:nvPr/>
        </p:nvSpPr>
        <p:spPr>
          <a:xfrm>
            <a:off x="8148007" y="1507034"/>
            <a:ext cx="1638328" cy="288000"/>
          </a:xfrm>
          <a:prstGeom prst="rect">
            <a:avLst/>
          </a:prstGeom>
          <a:noFill/>
          <a:ln w="19050">
            <a:noFill/>
          </a:ln>
          <a:effectLst/>
        </p:spPr>
        <p:txBody>
          <a:bodyPr vertOverflow="overflow" horzOverflow="overflow" wrap="square" numCol="1" rtlCol="0" anchor="ctr" anchorCtr="0" compatLnSpc="1"/>
          <a:lstStyle/>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補助対象経費：</a:t>
            </a:r>
            <a:r>
              <a:rPr lang="en-US" altLang="ja-JP" sz="800" kern="0" dirty="0">
                <a:solidFill>
                  <a:srgbClr val="000000"/>
                </a:solidFill>
                <a:latin typeface="Meiryo UI" panose="020B0604030504040204" pitchFamily="50" charset="-128"/>
                <a:ea typeface="Meiryo UI" panose="020B0604030504040204" pitchFamily="50" charset="-128"/>
              </a:rPr>
              <a:t>X,000,0000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lang="en-US" altLang="ja-JP" sz="800" kern="0" dirty="0">
              <a:solidFill>
                <a:srgbClr val="000000"/>
              </a:solidFill>
              <a:latin typeface="Meiryo UI" panose="020B0604030504040204" pitchFamily="50" charset="-128"/>
              <a:ea typeface="Meiryo UI" panose="020B0604030504040204" pitchFamily="50" charset="-128"/>
            </a:endParaRPr>
          </a:p>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申請補助金額：</a:t>
            </a:r>
            <a:r>
              <a:rPr lang="en-US" altLang="ja-JP" sz="800" kern="0" dirty="0">
                <a:solidFill>
                  <a:srgbClr val="000000"/>
                </a:solidFill>
                <a:latin typeface="Meiryo UI" panose="020B0604030504040204" pitchFamily="50" charset="-128"/>
                <a:ea typeface="Meiryo UI" panose="020B0604030504040204" pitchFamily="50" charset="-128"/>
              </a:rPr>
              <a:t>X,000,0000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cxnSp>
        <p:nvCxnSpPr>
          <p:cNvPr id="19" name="直線矢印コネクタ 18">
            <a:extLst>
              <a:ext uri="{FF2B5EF4-FFF2-40B4-BE49-F238E27FC236}">
                <a16:creationId xmlns:a16="http://schemas.microsoft.com/office/drawing/2014/main" id="{FF0D22EF-C2BA-CA4B-EDF9-F564710E8AF3}"/>
              </a:ext>
            </a:extLst>
          </p:cNvPr>
          <p:cNvCxnSpPr>
            <a:cxnSpLocks/>
            <a:stCxn id="45" idx="1"/>
          </p:cNvCxnSpPr>
          <p:nvPr/>
        </p:nvCxnSpPr>
        <p:spPr>
          <a:xfrm flipH="1">
            <a:off x="5644892" y="4680444"/>
            <a:ext cx="1098821" cy="21930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0" name="四角形: 角を丸くする 9">
            <a:extLst>
              <a:ext uri="{FF2B5EF4-FFF2-40B4-BE49-F238E27FC236}">
                <a16:creationId xmlns:a16="http://schemas.microsoft.com/office/drawing/2014/main" id="{F65102C7-EF4E-8450-5DBA-126EFBFDC955}"/>
              </a:ext>
            </a:extLst>
          </p:cNvPr>
          <p:cNvSpPr/>
          <p:nvPr/>
        </p:nvSpPr>
        <p:spPr>
          <a:xfrm>
            <a:off x="8148007" y="4116746"/>
            <a:ext cx="1638328" cy="288000"/>
          </a:xfrm>
          <a:prstGeom prst="rect">
            <a:avLst/>
          </a:prstGeom>
          <a:noFill/>
          <a:ln w="19050">
            <a:noFill/>
          </a:ln>
          <a:effectLst/>
        </p:spPr>
        <p:txBody>
          <a:bodyPr vertOverflow="overflow" horzOverflow="overflow" wrap="square" numCol="1" rtlCol="0" anchor="ctr" anchorCtr="0" compatLnSpc="1"/>
          <a:lstStyle/>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補助対象経費：</a:t>
            </a:r>
            <a:r>
              <a:rPr lang="en-US" altLang="ja-JP" sz="800" kern="0" dirty="0">
                <a:solidFill>
                  <a:srgbClr val="000000"/>
                </a:solidFill>
                <a:latin typeface="Meiryo UI" panose="020B0604030504040204" pitchFamily="50" charset="-128"/>
                <a:ea typeface="Meiryo UI" panose="020B0604030504040204" pitchFamily="50" charset="-128"/>
              </a:rPr>
              <a:t>X,000,0000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lang="en-US" altLang="ja-JP" sz="800" kern="0" dirty="0">
              <a:solidFill>
                <a:srgbClr val="000000"/>
              </a:solidFill>
              <a:latin typeface="Meiryo UI" panose="020B0604030504040204" pitchFamily="50" charset="-128"/>
              <a:ea typeface="Meiryo UI" panose="020B0604030504040204" pitchFamily="50" charset="-128"/>
            </a:endParaRPr>
          </a:p>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申請補助金額：</a:t>
            </a:r>
            <a:r>
              <a:rPr lang="en-US" altLang="ja-JP" sz="800" kern="0" dirty="0">
                <a:solidFill>
                  <a:srgbClr val="000000"/>
                </a:solidFill>
                <a:latin typeface="Meiryo UI" panose="020B0604030504040204" pitchFamily="50" charset="-128"/>
                <a:ea typeface="Meiryo UI" panose="020B0604030504040204" pitchFamily="50" charset="-128"/>
              </a:rPr>
              <a:t>X,000,0000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cxnSp>
        <p:nvCxnSpPr>
          <p:cNvPr id="24" name="直線矢印コネクタ 23">
            <a:extLst>
              <a:ext uri="{FF2B5EF4-FFF2-40B4-BE49-F238E27FC236}">
                <a16:creationId xmlns:a16="http://schemas.microsoft.com/office/drawing/2014/main" id="{D233226E-F84D-0591-B4F2-A21204DFF4C9}"/>
              </a:ext>
            </a:extLst>
          </p:cNvPr>
          <p:cNvCxnSpPr>
            <a:cxnSpLocks/>
          </p:cNvCxnSpPr>
          <p:nvPr/>
        </p:nvCxnSpPr>
        <p:spPr>
          <a:xfrm>
            <a:off x="3599958" y="2391797"/>
            <a:ext cx="1068720" cy="108479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5" name="四角形: 角を丸くする 9">
            <a:extLst>
              <a:ext uri="{FF2B5EF4-FFF2-40B4-BE49-F238E27FC236}">
                <a16:creationId xmlns:a16="http://schemas.microsoft.com/office/drawing/2014/main" id="{F619BD9D-4A3A-C051-19FD-8D54A2261E1A}"/>
              </a:ext>
            </a:extLst>
          </p:cNvPr>
          <p:cNvSpPr/>
          <p:nvPr/>
        </p:nvSpPr>
        <p:spPr>
          <a:xfrm>
            <a:off x="1990162" y="1681646"/>
            <a:ext cx="1638328" cy="288000"/>
          </a:xfrm>
          <a:prstGeom prst="rect">
            <a:avLst/>
          </a:prstGeom>
          <a:noFill/>
          <a:ln w="19050">
            <a:noFill/>
          </a:ln>
          <a:effectLst/>
        </p:spPr>
        <p:txBody>
          <a:bodyPr vertOverflow="overflow" horzOverflow="overflow" wrap="square" numCol="1" rtlCol="0" anchor="ctr" anchorCtr="0" compatLnSpc="1"/>
          <a:lstStyle/>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補助対象経費：</a:t>
            </a:r>
            <a:r>
              <a:rPr lang="en-US" altLang="ja-JP" sz="800" kern="0" dirty="0">
                <a:solidFill>
                  <a:srgbClr val="000000"/>
                </a:solidFill>
                <a:latin typeface="Meiryo UI" panose="020B0604030504040204" pitchFamily="50" charset="-128"/>
                <a:ea typeface="Meiryo UI" panose="020B0604030504040204" pitchFamily="50" charset="-128"/>
              </a:rPr>
              <a:t>X,000,0000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lang="en-US" altLang="ja-JP" sz="800" kern="0" dirty="0">
              <a:solidFill>
                <a:srgbClr val="000000"/>
              </a:solidFill>
              <a:latin typeface="Meiryo UI" panose="020B0604030504040204" pitchFamily="50" charset="-128"/>
              <a:ea typeface="Meiryo UI" panose="020B0604030504040204" pitchFamily="50" charset="-128"/>
            </a:endParaRPr>
          </a:p>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申請補助金額：</a:t>
            </a:r>
            <a:r>
              <a:rPr lang="en-US" altLang="ja-JP" sz="800" kern="0" dirty="0">
                <a:solidFill>
                  <a:srgbClr val="000000"/>
                </a:solidFill>
                <a:latin typeface="Meiryo UI" panose="020B0604030504040204" pitchFamily="50" charset="-128"/>
                <a:ea typeface="Meiryo UI" panose="020B0604030504040204" pitchFamily="50" charset="-128"/>
              </a:rPr>
              <a:t>X,000,0000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27" name="四角形: 角を丸くする 9">
            <a:extLst>
              <a:ext uri="{FF2B5EF4-FFF2-40B4-BE49-F238E27FC236}">
                <a16:creationId xmlns:a16="http://schemas.microsoft.com/office/drawing/2014/main" id="{43D8CC1E-B6BD-391E-F684-C2E482C9F7F1}"/>
              </a:ext>
            </a:extLst>
          </p:cNvPr>
          <p:cNvSpPr/>
          <p:nvPr/>
        </p:nvSpPr>
        <p:spPr>
          <a:xfrm>
            <a:off x="591481" y="1953184"/>
            <a:ext cx="3008477" cy="438614"/>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rgbClr val="FF0000"/>
              </a:solidFill>
              <a:latin typeface="Meiryo UI" panose="020B0604030504040204" pitchFamily="50" charset="-128"/>
              <a:ea typeface="Meiryo UI" panose="020B0604030504040204" pitchFamily="50" charset="-128"/>
            </a:endParaRPr>
          </a:p>
          <a:p>
            <a:pPr marL="88900" indent="-88900" defTabSz="914400">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XXXX</a:t>
            </a:r>
          </a:p>
        </p:txBody>
      </p:sp>
      <p:sp>
        <p:nvSpPr>
          <p:cNvPr id="28" name="四角形: 角を丸くする 9">
            <a:extLst>
              <a:ext uri="{FF2B5EF4-FFF2-40B4-BE49-F238E27FC236}">
                <a16:creationId xmlns:a16="http://schemas.microsoft.com/office/drawing/2014/main" id="{88182CD5-209B-B73F-BDB3-274B4808A580}"/>
              </a:ext>
            </a:extLst>
          </p:cNvPr>
          <p:cNvSpPr/>
          <p:nvPr/>
        </p:nvSpPr>
        <p:spPr>
          <a:xfrm>
            <a:off x="591481" y="1953183"/>
            <a:ext cx="651599" cy="193104"/>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panose="020B0604030504040204" pitchFamily="50" charset="-128"/>
                <a:ea typeface="Meiryo UI" panose="020B0604030504040204" pitchFamily="50" charset="-128"/>
              </a:rPr>
              <a:t>取組内容</a:t>
            </a:r>
            <a:endParaRPr kumimoji="0" lang="en-US" altLang="ja-JP" sz="8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cxnSp>
        <p:nvCxnSpPr>
          <p:cNvPr id="29" name="直線矢印コネクタ 28">
            <a:extLst>
              <a:ext uri="{FF2B5EF4-FFF2-40B4-BE49-F238E27FC236}">
                <a16:creationId xmlns:a16="http://schemas.microsoft.com/office/drawing/2014/main" id="{DEA00650-5731-00EE-0CEB-E9917500FB9C}"/>
              </a:ext>
            </a:extLst>
          </p:cNvPr>
          <p:cNvCxnSpPr>
            <a:cxnSpLocks/>
          </p:cNvCxnSpPr>
          <p:nvPr/>
        </p:nvCxnSpPr>
        <p:spPr>
          <a:xfrm flipV="1">
            <a:off x="3573272" y="5577318"/>
            <a:ext cx="422137" cy="49502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0" name="四角形: 角を丸くする 9">
            <a:extLst>
              <a:ext uri="{FF2B5EF4-FFF2-40B4-BE49-F238E27FC236}">
                <a16:creationId xmlns:a16="http://schemas.microsoft.com/office/drawing/2014/main" id="{886181E3-D899-EC83-F325-EE6F9541E505}"/>
              </a:ext>
            </a:extLst>
          </p:cNvPr>
          <p:cNvSpPr/>
          <p:nvPr/>
        </p:nvSpPr>
        <p:spPr>
          <a:xfrm>
            <a:off x="1990162" y="5591244"/>
            <a:ext cx="1638328" cy="288000"/>
          </a:xfrm>
          <a:prstGeom prst="rect">
            <a:avLst/>
          </a:prstGeom>
          <a:noFill/>
          <a:ln w="19050">
            <a:noFill/>
          </a:ln>
          <a:effectLst/>
        </p:spPr>
        <p:txBody>
          <a:bodyPr vertOverflow="overflow" horzOverflow="overflow" wrap="square" numCol="1" rtlCol="0" anchor="ctr" anchorCtr="0" compatLnSpc="1"/>
          <a:lstStyle/>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補助対象経費：</a:t>
            </a:r>
            <a:r>
              <a:rPr lang="en-US" altLang="ja-JP" sz="800" kern="0" dirty="0">
                <a:solidFill>
                  <a:srgbClr val="000000"/>
                </a:solidFill>
                <a:latin typeface="Meiryo UI" panose="020B0604030504040204" pitchFamily="50" charset="-128"/>
                <a:ea typeface="Meiryo UI" panose="020B0604030504040204" pitchFamily="50" charset="-128"/>
              </a:rPr>
              <a:t>X,000,0000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lang="en-US" altLang="ja-JP" sz="800" kern="0" dirty="0">
              <a:solidFill>
                <a:srgbClr val="000000"/>
              </a:solidFill>
              <a:latin typeface="Meiryo UI" panose="020B0604030504040204" pitchFamily="50" charset="-128"/>
              <a:ea typeface="Meiryo UI" panose="020B0604030504040204" pitchFamily="50" charset="-128"/>
            </a:endParaRPr>
          </a:p>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申請補助金額：</a:t>
            </a:r>
            <a:r>
              <a:rPr lang="en-US" altLang="ja-JP" sz="800" kern="0" dirty="0">
                <a:solidFill>
                  <a:srgbClr val="000000"/>
                </a:solidFill>
                <a:latin typeface="Meiryo UI" panose="020B0604030504040204" pitchFamily="50" charset="-128"/>
                <a:ea typeface="Meiryo UI" panose="020B0604030504040204" pitchFamily="50" charset="-128"/>
              </a:rPr>
              <a:t>X,000,0000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38" name="四角形: 角を丸くする 9">
            <a:extLst>
              <a:ext uri="{FF2B5EF4-FFF2-40B4-BE49-F238E27FC236}">
                <a16:creationId xmlns:a16="http://schemas.microsoft.com/office/drawing/2014/main" id="{856A16B6-5849-58B5-6AD7-F419FC0E6BBC}"/>
              </a:ext>
            </a:extLst>
          </p:cNvPr>
          <p:cNvSpPr/>
          <p:nvPr/>
        </p:nvSpPr>
        <p:spPr>
          <a:xfrm>
            <a:off x="7488928" y="241417"/>
            <a:ext cx="2393259" cy="216000"/>
          </a:xfrm>
          <a:prstGeom prst="rect">
            <a:avLst/>
          </a:prstGeom>
          <a:solidFill>
            <a:schemeClr val="bg1"/>
          </a:solidFill>
          <a:ln w="190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補助対象経費 総額：</a:t>
            </a:r>
            <a:r>
              <a:rPr lang="en-US" altLang="ja-JP" sz="900" kern="0" dirty="0">
                <a:solidFill>
                  <a:srgbClr val="000000"/>
                </a:solidFill>
                <a:latin typeface="Meiryo UI" panose="020B0604030504040204" pitchFamily="50" charset="-128"/>
                <a:ea typeface="Meiryo UI" panose="020B0604030504040204" pitchFamily="50" charset="-128"/>
              </a:rPr>
              <a:t>X,000,0000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39" name="四角形: 角を丸くする 9">
            <a:extLst>
              <a:ext uri="{FF2B5EF4-FFF2-40B4-BE49-F238E27FC236}">
                <a16:creationId xmlns:a16="http://schemas.microsoft.com/office/drawing/2014/main" id="{4DD8220D-17C5-1CD3-0F92-1C9DAC4312C8}"/>
              </a:ext>
            </a:extLst>
          </p:cNvPr>
          <p:cNvSpPr/>
          <p:nvPr/>
        </p:nvSpPr>
        <p:spPr>
          <a:xfrm>
            <a:off x="7488928" y="505434"/>
            <a:ext cx="2393259" cy="216000"/>
          </a:xfrm>
          <a:prstGeom prst="rect">
            <a:avLst/>
          </a:prstGeom>
          <a:solidFill>
            <a:schemeClr val="bg1"/>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申請補助金額 総額：</a:t>
            </a:r>
            <a:r>
              <a:rPr lang="en-US" altLang="ja-JP" sz="900" kern="0" dirty="0">
                <a:solidFill>
                  <a:srgbClr val="000000"/>
                </a:solidFill>
                <a:latin typeface="Meiryo UI" panose="020B0604030504040204" pitchFamily="50" charset="-128"/>
                <a:ea typeface="Meiryo UI" panose="020B0604030504040204" pitchFamily="50" charset="-128"/>
              </a:rPr>
              <a:t>X,000,0000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graphicFrame>
        <p:nvGraphicFramePr>
          <p:cNvPr id="40" name="表 39">
            <a:extLst>
              <a:ext uri="{FF2B5EF4-FFF2-40B4-BE49-F238E27FC236}">
                <a16:creationId xmlns:a16="http://schemas.microsoft.com/office/drawing/2014/main" id="{EC3135FA-B769-C306-DF2B-076876CEB2AF}"/>
              </a:ext>
            </a:extLst>
          </p:cNvPr>
          <p:cNvGraphicFramePr>
            <a:graphicFrameLocks noGrp="1"/>
          </p:cNvGraphicFramePr>
          <p:nvPr/>
        </p:nvGraphicFramePr>
        <p:xfrm>
          <a:off x="6096000" y="234104"/>
          <a:ext cx="1337945" cy="504000"/>
        </p:xfrm>
        <a:graphic>
          <a:graphicData uri="http://schemas.openxmlformats.org/drawingml/2006/table">
            <a:tbl>
              <a:tblPr firstRow="1" bandRow="1">
                <a:tableStyleId>{5C22544A-7EE6-4342-B048-85BDC9FD1C3A}</a:tableStyleId>
              </a:tblPr>
              <a:tblGrid>
                <a:gridCol w="1337945">
                  <a:extLst>
                    <a:ext uri="{9D8B030D-6E8A-4147-A177-3AD203B41FA5}">
                      <a16:colId xmlns:a16="http://schemas.microsoft.com/office/drawing/2014/main" val="821479726"/>
                    </a:ext>
                  </a:extLst>
                </a:gridCol>
              </a:tblGrid>
              <a:tr h="2271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類型</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356369489"/>
                  </a:ext>
                </a:extLst>
              </a:tr>
              <a:tr h="276801">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（地域一体型</a:t>
                      </a: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一般型）</a:t>
                      </a:r>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sp>
        <p:nvSpPr>
          <p:cNvPr id="43" name="四角形: 角を丸くする 9">
            <a:extLst>
              <a:ext uri="{FF2B5EF4-FFF2-40B4-BE49-F238E27FC236}">
                <a16:creationId xmlns:a16="http://schemas.microsoft.com/office/drawing/2014/main" id="{99E3ADC8-C614-BC72-D569-4C9735FB3077}"/>
              </a:ext>
            </a:extLst>
          </p:cNvPr>
          <p:cNvSpPr/>
          <p:nvPr/>
        </p:nvSpPr>
        <p:spPr>
          <a:xfrm>
            <a:off x="591481" y="5879244"/>
            <a:ext cx="3008477" cy="438614"/>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indent="-88900" defTabSz="914400">
              <a:defRPr/>
            </a:pPr>
            <a:endPar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8900" indent="-88900" defTabSz="914400">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XXXX</a:t>
            </a:r>
          </a:p>
        </p:txBody>
      </p:sp>
      <p:sp>
        <p:nvSpPr>
          <p:cNvPr id="44" name="四角形: 角を丸くする 9">
            <a:extLst>
              <a:ext uri="{FF2B5EF4-FFF2-40B4-BE49-F238E27FC236}">
                <a16:creationId xmlns:a16="http://schemas.microsoft.com/office/drawing/2014/main" id="{3CD926B3-8197-2636-38D0-4856E6751758}"/>
              </a:ext>
            </a:extLst>
          </p:cNvPr>
          <p:cNvSpPr/>
          <p:nvPr/>
        </p:nvSpPr>
        <p:spPr>
          <a:xfrm>
            <a:off x="591481" y="5879243"/>
            <a:ext cx="651599" cy="193104"/>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panose="020B0604030504040204" pitchFamily="50" charset="-128"/>
                <a:ea typeface="Meiryo UI" panose="020B0604030504040204" pitchFamily="50" charset="-128"/>
              </a:rPr>
              <a:t>取組内容</a:t>
            </a:r>
            <a:endParaRPr kumimoji="0" lang="en-US" altLang="ja-JP" sz="8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45" name="四角形: 角を丸くする 9">
            <a:extLst>
              <a:ext uri="{FF2B5EF4-FFF2-40B4-BE49-F238E27FC236}">
                <a16:creationId xmlns:a16="http://schemas.microsoft.com/office/drawing/2014/main" id="{7A17A4C9-5BED-BD34-C688-0A4E6E3ED5C9}"/>
              </a:ext>
            </a:extLst>
          </p:cNvPr>
          <p:cNvSpPr/>
          <p:nvPr/>
        </p:nvSpPr>
        <p:spPr>
          <a:xfrm>
            <a:off x="6743713" y="4461137"/>
            <a:ext cx="3008477" cy="438614"/>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rgbClr val="FF0000"/>
              </a:solidFill>
              <a:latin typeface="Meiryo UI" panose="020B0604030504040204" pitchFamily="50" charset="-128"/>
              <a:ea typeface="Meiryo UI" panose="020B0604030504040204" pitchFamily="50" charset="-128"/>
            </a:endParaRPr>
          </a:p>
          <a:p>
            <a:pPr marL="88900" indent="-88900" defTabSz="914400">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XXXX</a:t>
            </a:r>
          </a:p>
        </p:txBody>
      </p:sp>
      <p:sp>
        <p:nvSpPr>
          <p:cNvPr id="46" name="四角形: 角を丸くする 9">
            <a:extLst>
              <a:ext uri="{FF2B5EF4-FFF2-40B4-BE49-F238E27FC236}">
                <a16:creationId xmlns:a16="http://schemas.microsoft.com/office/drawing/2014/main" id="{C63262D9-5990-613A-63F1-18014713E655}"/>
              </a:ext>
            </a:extLst>
          </p:cNvPr>
          <p:cNvSpPr/>
          <p:nvPr/>
        </p:nvSpPr>
        <p:spPr>
          <a:xfrm>
            <a:off x="6743713" y="4461136"/>
            <a:ext cx="651599" cy="193104"/>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panose="020B0604030504040204" pitchFamily="50" charset="-128"/>
                <a:ea typeface="Meiryo UI" panose="020B0604030504040204" pitchFamily="50" charset="-128"/>
              </a:rPr>
              <a:t>取組内容</a:t>
            </a:r>
            <a:endParaRPr kumimoji="0" lang="en-US" altLang="ja-JP" sz="8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47" name="四角形: 角を丸くする 9">
            <a:extLst>
              <a:ext uri="{FF2B5EF4-FFF2-40B4-BE49-F238E27FC236}">
                <a16:creationId xmlns:a16="http://schemas.microsoft.com/office/drawing/2014/main" id="{7A5B778A-AF76-0480-4F25-0C896992A1E8}"/>
              </a:ext>
            </a:extLst>
          </p:cNvPr>
          <p:cNvSpPr/>
          <p:nvPr/>
        </p:nvSpPr>
        <p:spPr>
          <a:xfrm>
            <a:off x="6743713" y="1799525"/>
            <a:ext cx="3008477" cy="438614"/>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indent="-88900" defTabSz="914400">
              <a:defRPr/>
            </a:pPr>
            <a:endPar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8900" indent="-88900" defTabSz="914400">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XXXX</a:t>
            </a:r>
          </a:p>
        </p:txBody>
      </p:sp>
      <p:sp>
        <p:nvSpPr>
          <p:cNvPr id="48" name="四角形: 角を丸くする 9">
            <a:extLst>
              <a:ext uri="{FF2B5EF4-FFF2-40B4-BE49-F238E27FC236}">
                <a16:creationId xmlns:a16="http://schemas.microsoft.com/office/drawing/2014/main" id="{48868B9A-ED64-4BDC-EB8F-F6A8D64D1F73}"/>
              </a:ext>
            </a:extLst>
          </p:cNvPr>
          <p:cNvSpPr/>
          <p:nvPr/>
        </p:nvSpPr>
        <p:spPr>
          <a:xfrm>
            <a:off x="6743713" y="1799524"/>
            <a:ext cx="651599" cy="193104"/>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panose="020B0604030504040204" pitchFamily="50" charset="-128"/>
                <a:ea typeface="Meiryo UI" panose="020B0604030504040204" pitchFamily="50" charset="-128"/>
              </a:rPr>
              <a:t>取組内容</a:t>
            </a:r>
            <a:endParaRPr kumimoji="0" lang="en-US" altLang="ja-JP" sz="8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7FD858D8-7B0F-61ED-9F21-0CF2BE034367}"/>
              </a:ext>
            </a:extLst>
          </p:cNvPr>
          <p:cNvSpPr/>
          <p:nvPr/>
        </p:nvSpPr>
        <p:spPr>
          <a:xfrm>
            <a:off x="-3397398" y="18499"/>
            <a:ext cx="3342415" cy="1066467"/>
          </a:xfrm>
          <a:prstGeom prst="rect">
            <a:avLst/>
          </a:prstGeom>
          <a:solidFill>
            <a:schemeClr val="accent1">
              <a:lumMod val="20000"/>
              <a:lumOff val="80000"/>
            </a:schemeClr>
          </a:solid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800" b="1" dirty="0">
                <a:solidFill>
                  <a:schemeClr val="tx1"/>
                </a:solidFill>
                <a:latin typeface="Yu Gothic UI" panose="020B0500000000000000" pitchFamily="50" charset="-128"/>
                <a:ea typeface="Yu Gothic UI" panose="020B0500000000000000" pitchFamily="50" charset="-128"/>
              </a:rPr>
              <a:t>記入例・留意事項</a:t>
            </a:r>
            <a:endParaRPr kumimoji="1" lang="en-US" altLang="ja-JP" sz="1800" b="1" dirty="0">
              <a:solidFill>
                <a:schemeClr val="tx1"/>
              </a:solidFill>
              <a:latin typeface="Yu Gothic UI" panose="020B0500000000000000" pitchFamily="50" charset="-128"/>
              <a:ea typeface="Yu Gothic UI" panose="020B0500000000000000" pitchFamily="50" charset="-128"/>
            </a:endParaRPr>
          </a:p>
          <a:p>
            <a:pPr algn="ctr"/>
            <a:r>
              <a:rPr kumimoji="1" lang="ja-JP" altLang="en-US" sz="1800" b="0" dirty="0">
                <a:solidFill>
                  <a:schemeClr val="tx1"/>
                </a:solidFill>
                <a:latin typeface="Yu Gothic UI" panose="020B0500000000000000" pitchFamily="50" charset="-128"/>
                <a:ea typeface="Yu Gothic UI" panose="020B0500000000000000" pitchFamily="50" charset="-128"/>
              </a:rPr>
              <a:t>申請時本シートは削除すること</a:t>
            </a:r>
          </a:p>
        </p:txBody>
      </p:sp>
      <p:sp>
        <p:nvSpPr>
          <p:cNvPr id="5" name="正方形/長方形 4">
            <a:extLst>
              <a:ext uri="{FF2B5EF4-FFF2-40B4-BE49-F238E27FC236}">
                <a16:creationId xmlns:a16="http://schemas.microsoft.com/office/drawing/2014/main" id="{CBA9865E-E651-450A-50A3-C5D7F47F19FD}"/>
              </a:ext>
            </a:extLst>
          </p:cNvPr>
          <p:cNvSpPr/>
          <p:nvPr/>
        </p:nvSpPr>
        <p:spPr bwMode="gray">
          <a:xfrm>
            <a:off x="3219771" y="211126"/>
            <a:ext cx="3029077" cy="271947"/>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indent="-171450" defTabSz="990564" fontAlgn="auto">
              <a:spcBef>
                <a:spcPts val="0"/>
              </a:spcBef>
              <a:spcAft>
                <a:spcPts val="0"/>
              </a:spcAft>
              <a:buSzPct val="100000"/>
              <a:buFont typeface="Wingdings" panose="05000000000000000000" pitchFamily="2" charset="2"/>
              <a:buChar char="Ø"/>
            </a:pPr>
            <a:r>
              <a:rPr kumimoji="1" lang="ja-JP" altLang="en-US" sz="1050" b="1" dirty="0">
                <a:solidFill>
                  <a:prstClr val="black"/>
                </a:solidFill>
                <a:latin typeface="Meiryo UI" panose="020B0604030504040204" pitchFamily="50" charset="-128"/>
                <a:ea typeface="Meiryo UI" panose="020B0604030504040204" pitchFamily="50" charset="-128"/>
              </a:rPr>
              <a:t>補助事業を総括する対策計画名を記載</a:t>
            </a:r>
            <a:endParaRPr kumimoji="1" lang="en-US" altLang="ja-JP" sz="1050" b="1" dirty="0">
              <a:solidFill>
                <a:prstClr val="black"/>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DC836B80-7809-95EF-370A-7EE21A64F78E}"/>
              </a:ext>
            </a:extLst>
          </p:cNvPr>
          <p:cNvSpPr/>
          <p:nvPr/>
        </p:nvSpPr>
        <p:spPr bwMode="gray">
          <a:xfrm>
            <a:off x="5968808" y="-622195"/>
            <a:ext cx="2683188" cy="485922"/>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050" b="1" dirty="0">
                <a:latin typeface="Yu Gothic UI" panose="020B0500000000000000" pitchFamily="50" charset="-128"/>
                <a:ea typeface="Yu Gothic UI" panose="020B0500000000000000" pitchFamily="50" charset="-128"/>
                <a:cs typeface="+mn-cs"/>
              </a:rPr>
              <a:t>類型：該当していない方を削除すること</a:t>
            </a:r>
            <a:endParaRPr kumimoji="1" lang="en-US" altLang="ja-JP" sz="1050" b="1" dirty="0">
              <a:latin typeface="Yu Gothic UI" panose="020B0500000000000000" pitchFamily="50" charset="-128"/>
              <a:ea typeface="Yu Gothic UI" panose="020B0500000000000000" pitchFamily="50" charset="-128"/>
              <a:cs typeface="+mn-cs"/>
            </a:endParaRPr>
          </a:p>
        </p:txBody>
      </p:sp>
      <p:cxnSp>
        <p:nvCxnSpPr>
          <p:cNvPr id="11" name="直線矢印コネクタ 10">
            <a:extLst>
              <a:ext uri="{FF2B5EF4-FFF2-40B4-BE49-F238E27FC236}">
                <a16:creationId xmlns:a16="http://schemas.microsoft.com/office/drawing/2014/main" id="{64A41192-AE9F-6F4E-E682-8B231EE20973}"/>
              </a:ext>
            </a:extLst>
          </p:cNvPr>
          <p:cNvCxnSpPr>
            <a:cxnSpLocks/>
            <a:stCxn id="10" idx="1"/>
          </p:cNvCxnSpPr>
          <p:nvPr/>
        </p:nvCxnSpPr>
        <p:spPr>
          <a:xfrm>
            <a:off x="5968808" y="-379234"/>
            <a:ext cx="326734" cy="93582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17966336"/>
      </p:ext>
    </p:extLst>
  </p:cSld>
  <p:clrMapOvr>
    <a:masterClrMapping/>
  </p:clrMapOvr>
</p:sld>
</file>

<file path=ppt/theme/theme1.xml><?xml version="1.0" encoding="utf-8"?>
<a:theme xmlns:a="http://schemas.openxmlformats.org/drawingml/2006/main" name="Office テーマ">
  <a:themeElements>
    <a:clrScheme name="ユーザー定義 5">
      <a:dk1>
        <a:srgbClr val="000000"/>
      </a:dk1>
      <a:lt1>
        <a:srgbClr val="FFFFFF"/>
      </a:lt1>
      <a:dk2>
        <a:srgbClr val="000000"/>
      </a:dk2>
      <a:lt2>
        <a:srgbClr val="808080"/>
      </a:lt2>
      <a:accent1>
        <a:srgbClr val="14518E"/>
      </a:accent1>
      <a:accent2>
        <a:srgbClr val="BBC8D8"/>
      </a:accent2>
      <a:accent3>
        <a:srgbClr val="C59650"/>
      </a:accent3>
      <a:accent4>
        <a:srgbClr val="EAEFF3"/>
      </a:accent4>
      <a:accent5>
        <a:srgbClr val="D1314A"/>
      </a:accent5>
      <a:accent6>
        <a:srgbClr val="404040"/>
      </a:accent6>
      <a:hlink>
        <a:srgbClr val="323366"/>
      </a:hlink>
      <a:folHlink>
        <a:srgbClr val="F44E2E"/>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Words>1653</Words>
  <PresentationFormat>A4 210 x 297 mm</PresentationFormat>
  <Paragraphs>358</Paragraphs>
  <Slides>4</Slides>
  <Notes>4</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Meiryo UI</vt:lpstr>
      <vt:lpstr>Yu Gothic UI</vt:lpstr>
      <vt:lpstr>游ゴシック</vt:lpstr>
      <vt:lpstr>Aptos</vt:lpstr>
      <vt:lpstr>Aptos Display</vt:lpstr>
      <vt:lpstr>Arial</vt:lpstr>
      <vt:lpstr>Wingdings</vt:lpstr>
      <vt:lpstr>Office テーマ</vt:lpstr>
      <vt:lpstr>令和８年度_オーバーツーリズムの未然防止・抑制をはじめとする観光地の面的受入環境整備促進事業</vt:lpstr>
      <vt:lpstr>令和８年度_オーバーツーリズムの未然防止・抑制をはじめとする観光地の面的受入環境整備促進事業</vt:lpstr>
      <vt:lpstr>令和８年度_オーバーツーリズムの未然防止・抑制をはじめとする観光地の面的受入環境整備促進事業</vt:lpstr>
      <vt:lpstr>令和８年度_オーバーツーリズムの未然防止・抑制をはじめとする観光地の面的受入環境整備促進事業</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