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6"/>
  </p:notesMasterIdLst>
  <p:sldIdLst>
    <p:sldId id="2147482983" r:id="rId2"/>
    <p:sldId id="2147482987" r:id="rId3"/>
    <p:sldId id="2147482988" r:id="rId4"/>
    <p:sldId id="2147482989"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井 香里" initials="藤井" lastIdx="8" clrIdx="0">
    <p:extLst>
      <p:ext uri="{19B8F6BF-5375-455C-9EA6-DF929625EA0E}">
        <p15:presenceInfo xmlns:p15="http://schemas.microsoft.com/office/powerpoint/2012/main" userId="S::fujii-k59ao@mlit.go.jp::113b38cf-b52b-4a7e-ac1c-15839c340d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4E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340" y="13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2DBEBAC-F40E-4352-8B7E-EA2517538801}"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341CA35-A4A4-4EFE-A324-0AC0255880EE}" type="slidenum">
              <a:rPr kumimoji="1" lang="ja-JP" altLang="en-US" smtClean="0"/>
              <a:t>‹#›</a:t>
            </a:fld>
            <a:endParaRPr kumimoji="1" lang="ja-JP" altLang="en-US"/>
          </a:p>
        </p:txBody>
      </p:sp>
    </p:spTree>
    <p:extLst>
      <p:ext uri="{BB962C8B-B14F-4D97-AF65-F5344CB8AC3E}">
        <p14:creationId xmlns:p14="http://schemas.microsoft.com/office/powerpoint/2010/main" val="4019658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93696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237257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31052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72746143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Tree>
    <p:extLst>
      <p:ext uri="{BB962C8B-B14F-4D97-AF65-F5344CB8AC3E}">
        <p14:creationId xmlns:p14="http://schemas.microsoft.com/office/powerpoint/2010/main" val="139161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77819106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2026/2/19</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3806962148"/>
      </p:ext>
    </p:extLst>
  </p:cSld>
  <p:clrMap bg1="lt1" tx1="dk1" bg2="lt2" tx2="dk2" accent1="accent1" accent2="accent2" accent3="accent3" accent4="accent4" accent5="accent5" accent6="accent6" hlink="hlink" folHlink="folHlink"/>
  <p:sldLayoutIdLst>
    <p:sldLayoutId id="2147483662" r:id="rId1"/>
    <p:sldLayoutId id="2147483708"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1164512"/>
            <a:ext cx="4898232" cy="1204095"/>
          </a:xfrm>
          <a:prstGeom prst="rect">
            <a:avLst/>
          </a:prstGeom>
          <a:solidFill>
            <a:schemeClr val="bg1">
              <a:lumMod val="95000"/>
            </a:schemeClr>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a:t>
            </a:r>
            <a:r>
              <a:rPr lang="en-US" altLang="ja-JP" sz="1100" b="1" dirty="0">
                <a:solidFill>
                  <a:schemeClr val="bg1"/>
                </a:solidFill>
                <a:latin typeface="Meiryo UI" panose="020B0604030504040204" pitchFamily="50" charset="-128"/>
                <a:ea typeface="Meiryo UI" panose="020B0604030504040204" pitchFamily="50" charset="-128"/>
              </a:rPr>
              <a:t>A】</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58182"/>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事業目的</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75045" y="241974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事業概要</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98495" y="5899818"/>
            <a:ext cx="1583268" cy="238618"/>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過年度の同様の取組の有無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5027682" y="954721"/>
            <a:ext cx="144145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a:ln>
                  <a:noFill/>
                </a:ln>
                <a:solidFill>
                  <a:schemeClr val="bg1"/>
                </a:solidFill>
                <a:effectLst/>
                <a:uLnTx/>
                <a:uFillTx/>
                <a:latin typeface="Meiryo UI"/>
                <a:ea typeface="Meiryo UI"/>
                <a:cs typeface="+mn-cs"/>
              </a:rPr>
              <a:t>（事業目標設定）</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98495" y="6152729"/>
            <a:ext cx="4854505" cy="653429"/>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a:ea typeface="Meiryo UI"/>
                <a:cs typeface="+mn-cs"/>
              </a:rPr>
              <a:t>XXXXXXXXXXXXXXXXXXXXXXXXXX</a:t>
            </a:r>
          </a:p>
        </p:txBody>
      </p:sp>
      <p:sp>
        <p:nvSpPr>
          <p:cNvPr id="49" name="四角形: 角を丸くする 9">
            <a:extLst>
              <a:ext uri="{FF2B5EF4-FFF2-40B4-BE49-F238E27FC236}">
                <a16:creationId xmlns:a16="http://schemas.microsoft.com/office/drawing/2014/main" id="{2A99073C-A656-4636-914E-36FCED2D42C5}"/>
              </a:ext>
            </a:extLst>
          </p:cNvPr>
          <p:cNvSpPr/>
          <p:nvPr/>
        </p:nvSpPr>
        <p:spPr>
          <a:xfrm>
            <a:off x="1681763" y="5899818"/>
            <a:ext cx="3206219"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申請者（又は実施体制内に記載された者）が実施地域において過去２年以内に実施した取組を中心に記載すること。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75044" y="2613167"/>
            <a:ext cx="9794442" cy="319886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実施する事業について、どこで、いつ、だれが、何を目的に、どのように実施するかを明記するようにしてください。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また、特に実証事業に当たっては、今回申請する手段・手法を選択した背景・考え方について、明記するようにしてください。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実施するに当たって、他事業者による取組と比較して本事業が有意であると考えるポイントについて、あれば明記するようにしてください。</a:t>
            </a: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565" name="四角形: 角を丸くする 9">
            <a:extLst>
              <a:ext uri="{FF2B5EF4-FFF2-40B4-BE49-F238E27FC236}">
                <a16:creationId xmlns:a16="http://schemas.microsoft.com/office/drawing/2014/main" id="{1ACDFED6-3FE8-157E-E3A9-940F67CF8BFE}"/>
              </a:ext>
            </a:extLst>
          </p:cNvPr>
          <p:cNvSpPr/>
          <p:nvPr/>
        </p:nvSpPr>
        <p:spPr>
          <a:xfrm>
            <a:off x="5027682" y="1148141"/>
            <a:ext cx="4841804" cy="1220468"/>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現状値：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目標値：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の設定理由：</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XXXXXXXXXXXXXXXXXXXXXX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の測定方法：</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a:t>
            </a: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rgbClr val="FF0000"/>
                </a:solidFill>
                <a:latin typeface="Meiryo UI"/>
                <a:ea typeface="Meiryo UI"/>
              </a:rPr>
              <a:t>※KPI</a:t>
            </a:r>
            <a:r>
              <a:rPr lang="ja-JP" altLang="en-US" sz="700" u="sng" kern="0" dirty="0">
                <a:solidFill>
                  <a:srgbClr val="FF0000"/>
                </a:solidFill>
                <a:latin typeface="Meiryo UI"/>
                <a:ea typeface="Meiryo UI"/>
              </a:rPr>
              <a:t>の設定については、その効果測定に係る費用を本事業の経費として計上することが可能です。そのため、取組内容と直結する値の意欲的な設定を推奨します。</a:t>
            </a:r>
            <a:endParaRPr lang="en-US" altLang="ja-JP" sz="700" u="sng" kern="0" dirty="0">
              <a:solidFill>
                <a:srgbClr val="FF0000"/>
              </a:solidFill>
              <a:latin typeface="Meiryo UI"/>
              <a:ea typeface="Meiryo UI"/>
            </a:endParaRPr>
          </a:p>
        </p:txBody>
      </p:sp>
      <p:sp>
        <p:nvSpPr>
          <p:cNvPr id="8" name="四角形: 角を丸くする 9">
            <a:extLst>
              <a:ext uri="{FF2B5EF4-FFF2-40B4-BE49-F238E27FC236}">
                <a16:creationId xmlns:a16="http://schemas.microsoft.com/office/drawing/2014/main" id="{9B4FC382-EBB7-A0D4-D076-33C785C2FE96}"/>
              </a:ext>
            </a:extLst>
          </p:cNvPr>
          <p:cNvSpPr/>
          <p:nvPr/>
        </p:nvSpPr>
        <p:spPr>
          <a:xfrm>
            <a:off x="5692844" y="2693898"/>
            <a:ext cx="4124325" cy="2987222"/>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algn="ctr" defTabSz="914400">
              <a:defRPr/>
            </a:pPr>
            <a:r>
              <a:rPr kumimoji="0" lang="ja-JP" altLang="en-US" sz="6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事業を実施するエリアのマップに、本事業で対策を実施する箇所を記載</a:t>
            </a:r>
            <a:endParaRPr lang="en-US" altLang="ja-JP" sz="600" kern="0" dirty="0">
              <a:latin typeface="Meiryo UI"/>
              <a:ea typeface="Meiryo UI"/>
            </a:endParaRPr>
          </a:p>
          <a:p>
            <a:pPr marR="0" lvl="0" algn="ctr" defTabSz="914400" rtl="0" eaLnBrk="1" fontAlgn="auto" latinLnBrk="0" hangingPunct="1">
              <a:lnSpc>
                <a:spcPct val="100000"/>
              </a:lnSpc>
              <a:spcBef>
                <a:spcPts val="0"/>
              </a:spcBef>
              <a:spcAft>
                <a:spcPts val="0"/>
              </a:spcAft>
              <a:buClrTx/>
              <a:buSzTx/>
              <a:tabLst/>
              <a:defRPr/>
            </a:pPr>
            <a:endParaRPr kumimoji="0" lang="en-US" altLang="ja-JP" sz="600" i="0" strike="noStrike" kern="0" cap="none" spc="0" normalizeH="0" baseline="0" noProof="0" dirty="0">
              <a:ln>
                <a:noFill/>
              </a:ln>
              <a:effectLst/>
              <a:uLnTx/>
              <a:uFillTx/>
              <a:latin typeface="Meiryo UI"/>
              <a:ea typeface="Meiryo UI"/>
              <a:cs typeface="+mn-cs"/>
            </a:endParaRPr>
          </a:p>
        </p:txBody>
      </p:sp>
      <p:sp>
        <p:nvSpPr>
          <p:cNvPr id="15" name="四角形: 角を丸くする 9">
            <a:extLst>
              <a:ext uri="{FF2B5EF4-FFF2-40B4-BE49-F238E27FC236}">
                <a16:creationId xmlns:a16="http://schemas.microsoft.com/office/drawing/2014/main" id="{D969D1DE-4203-69BE-8FDF-162DAE305A1F}"/>
              </a:ext>
            </a:extLst>
          </p:cNvPr>
          <p:cNvSpPr/>
          <p:nvPr/>
        </p:nvSpPr>
        <p:spPr>
          <a:xfrm>
            <a:off x="5027682" y="5879637"/>
            <a:ext cx="1296000" cy="16067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dirty="0">
                <a:solidFill>
                  <a:schemeClr val="bg1"/>
                </a:solidFill>
                <a:latin typeface="Meiryo UI"/>
                <a:ea typeface="Meiryo UI"/>
              </a:rPr>
              <a:t>その他の事項</a:t>
            </a:r>
            <a:endParaRPr kumimoji="0" lang="en-US" altLang="ja-JP" sz="1000" b="1" i="0" strike="noStrike" kern="0" cap="none" spc="0" normalizeH="0" baseline="0" noProof="0" dirty="0">
              <a:ln>
                <a:noFill/>
              </a:ln>
              <a:solidFill>
                <a:schemeClr val="bg1"/>
              </a:solidFill>
              <a:effectLst/>
              <a:uLnTx/>
              <a:uFillTx/>
              <a:latin typeface="Meiryo UI"/>
              <a:ea typeface="Meiryo UI"/>
              <a:cs typeface="+mn-cs"/>
            </a:endParaRPr>
          </a:p>
        </p:txBody>
      </p:sp>
      <p:graphicFrame>
        <p:nvGraphicFramePr>
          <p:cNvPr id="21" name="表 20">
            <a:extLst>
              <a:ext uri="{FF2B5EF4-FFF2-40B4-BE49-F238E27FC236}">
                <a16:creationId xmlns:a16="http://schemas.microsoft.com/office/drawing/2014/main" id="{454818CD-2AB0-4B39-739D-6C0E62EA9FEC}"/>
              </a:ext>
            </a:extLst>
          </p:cNvPr>
          <p:cNvGraphicFramePr>
            <a:graphicFrameLocks noGrp="1"/>
          </p:cNvGraphicFramePr>
          <p:nvPr>
            <p:extLst>
              <p:ext uri="{D42A27DB-BD31-4B8C-83A1-F6EECF244321}">
                <p14:modId xmlns:p14="http://schemas.microsoft.com/office/powerpoint/2010/main" val="619933926"/>
              </p:ext>
            </p:extLst>
          </p:nvPr>
        </p:nvGraphicFramePr>
        <p:xfrm>
          <a:off x="5027683" y="6056592"/>
          <a:ext cx="4794211" cy="749566"/>
        </p:xfrm>
        <a:graphic>
          <a:graphicData uri="http://schemas.openxmlformats.org/drawingml/2006/table">
            <a:tbl>
              <a:tblPr firstRow="1" bandRow="1">
                <a:tableStyleId>{5940675A-B579-460E-94D1-54222C63F5DA}</a:tableStyleId>
              </a:tblPr>
              <a:tblGrid>
                <a:gridCol w="1316611">
                  <a:extLst>
                    <a:ext uri="{9D8B030D-6E8A-4147-A177-3AD203B41FA5}">
                      <a16:colId xmlns:a16="http://schemas.microsoft.com/office/drawing/2014/main" val="2555743191"/>
                    </a:ext>
                  </a:extLst>
                </a:gridCol>
                <a:gridCol w="1080000">
                  <a:extLst>
                    <a:ext uri="{9D8B030D-6E8A-4147-A177-3AD203B41FA5}">
                      <a16:colId xmlns:a16="http://schemas.microsoft.com/office/drawing/2014/main" val="2774219855"/>
                    </a:ext>
                  </a:extLst>
                </a:gridCol>
                <a:gridCol w="1317600">
                  <a:extLst>
                    <a:ext uri="{9D8B030D-6E8A-4147-A177-3AD203B41FA5}">
                      <a16:colId xmlns:a16="http://schemas.microsoft.com/office/drawing/2014/main" val="514779634"/>
                    </a:ext>
                  </a:extLst>
                </a:gridCol>
                <a:gridCol w="1080000">
                  <a:extLst>
                    <a:ext uri="{9D8B030D-6E8A-4147-A177-3AD203B41FA5}">
                      <a16:colId xmlns:a16="http://schemas.microsoft.com/office/drawing/2014/main" val="212166479"/>
                    </a:ext>
                  </a:extLst>
                </a:gridCol>
              </a:tblGrid>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a:ln>
                            <a:noFill/>
                          </a:ln>
                          <a:solidFill>
                            <a:schemeClr val="bg1"/>
                          </a:solidFill>
                          <a:effectLst/>
                          <a:uLnTx/>
                          <a:uFillTx/>
                          <a:latin typeface="Meiryo UI"/>
                          <a:ea typeface="Meiryo UI"/>
                          <a:cs typeface="+mn-cs"/>
                        </a:rPr>
                        <a:t>広域連携観光戦略への記載</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a:t>
                      </a:r>
                      <a:r>
                        <a:rPr kumimoji="1" lang="en-US" altLang="ja-JP" sz="800" b="0" dirty="0">
                          <a:solidFill>
                            <a:schemeClr val="tx1"/>
                          </a:solidFill>
                          <a:latin typeface="Meiryo UI" panose="020B0604030504040204" pitchFamily="50" charset="-128"/>
                          <a:ea typeface="Meiryo UI" panose="020B0604030504040204" pitchFamily="50" charset="-128"/>
                        </a:rPr>
                        <a:t>p.</a:t>
                      </a: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地域一体型との連携</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〇（〇〇県〇〇市）／－</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80144307"/>
                  </a:ext>
                </a:extLst>
              </a:tr>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1" kern="0">
                          <a:solidFill>
                            <a:schemeClr val="bg1"/>
                          </a:solidFill>
                          <a:latin typeface="Meiryo UI"/>
                          <a:ea typeface="Meiryo UI"/>
                        </a:rPr>
                        <a:t>複数年度の計画申請</a:t>
                      </a:r>
                      <a:endParaRPr kumimoji="0" lang="en-US" altLang="ja-JP" sz="6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〇（○年）／ー</a:t>
                      </a:r>
                    </a:p>
                  </a:txBody>
                  <a:tcPr anchor="ctr"/>
                </a:tc>
                <a:extLst>
                  <a:ext uri="{0D108BD9-81ED-4DB2-BD59-A6C34878D82A}">
                    <a16:rowId xmlns:a16="http://schemas.microsoft.com/office/drawing/2014/main" val="109167434"/>
                  </a:ext>
                </a:extLst>
              </a:tr>
            </a:tbl>
          </a:graphicData>
        </a:graphic>
      </p:graphicFrame>
      <p:cxnSp>
        <p:nvCxnSpPr>
          <p:cNvPr id="23" name="直線矢印コネクタ 22">
            <a:extLst>
              <a:ext uri="{FF2B5EF4-FFF2-40B4-BE49-F238E27FC236}">
                <a16:creationId xmlns:a16="http://schemas.microsoft.com/office/drawing/2014/main" id="{4DB267DB-FC1F-EE3D-E6C3-092248AF9EB2}"/>
              </a:ext>
            </a:extLst>
          </p:cNvPr>
          <p:cNvCxnSpPr>
            <a:cxnSpLocks/>
          </p:cNvCxnSpPr>
          <p:nvPr/>
        </p:nvCxnSpPr>
        <p:spPr>
          <a:xfrm flipV="1">
            <a:off x="7328969" y="4453899"/>
            <a:ext cx="266935" cy="8406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四角形: 角を丸くする 9">
            <a:extLst>
              <a:ext uri="{FF2B5EF4-FFF2-40B4-BE49-F238E27FC236}">
                <a16:creationId xmlns:a16="http://schemas.microsoft.com/office/drawing/2014/main" id="{2DF782C5-E33D-FF95-9374-0C58814621C7}"/>
              </a:ext>
            </a:extLst>
          </p:cNvPr>
          <p:cNvSpPr/>
          <p:nvPr/>
        </p:nvSpPr>
        <p:spPr>
          <a:xfrm>
            <a:off x="6010883" y="4959175"/>
            <a:ext cx="1718488"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rgbClr val="FF0000"/>
                </a:solidFill>
                <a:latin typeface="Meiryo UI"/>
                <a:ea typeface="Meiryo UI"/>
              </a:rPr>
              <a:t>〇～～～～</a:t>
            </a:r>
            <a:endParaRPr lang="en-US" altLang="ja-JP" sz="700" u="sng" kern="0" dirty="0">
              <a:solidFill>
                <a:srgbClr val="FF0000"/>
              </a:solidFill>
              <a:latin typeface="Meiryo UI"/>
              <a:ea typeface="Meiryo UI"/>
            </a:endParaRPr>
          </a:p>
        </p:txBody>
      </p:sp>
      <p:sp>
        <p:nvSpPr>
          <p:cNvPr id="27" name="四角形: 角を丸くする 9">
            <a:extLst>
              <a:ext uri="{FF2B5EF4-FFF2-40B4-BE49-F238E27FC236}">
                <a16:creationId xmlns:a16="http://schemas.microsoft.com/office/drawing/2014/main" id="{BE0016C2-2BC5-2120-E868-C1564EF322FA}"/>
              </a:ext>
            </a:extLst>
          </p:cNvPr>
          <p:cNvSpPr/>
          <p:nvPr/>
        </p:nvSpPr>
        <p:spPr>
          <a:xfrm>
            <a:off x="6010882" y="4766071"/>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取組内容</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44" name="四角形: 角を丸くする 9">
            <a:extLst>
              <a:ext uri="{FF2B5EF4-FFF2-40B4-BE49-F238E27FC236}">
                <a16:creationId xmlns:a16="http://schemas.microsoft.com/office/drawing/2014/main" id="{EFB806D5-FD46-F5D6-4D21-F69134D2E2C6}"/>
              </a:ext>
            </a:extLst>
          </p:cNvPr>
          <p:cNvSpPr/>
          <p:nvPr/>
        </p:nvSpPr>
        <p:spPr>
          <a:xfrm>
            <a:off x="0" y="193417"/>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5" name="四角形: 角を丸くする 9">
            <a:extLst>
              <a:ext uri="{FF2B5EF4-FFF2-40B4-BE49-F238E27FC236}">
                <a16:creationId xmlns:a16="http://schemas.microsoft.com/office/drawing/2014/main" id="{9384E173-94B0-3079-027D-C0B969B4DE21}"/>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補助対象経費：</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46" name="四角形: 角を丸くする 9">
            <a:extLst>
              <a:ext uri="{FF2B5EF4-FFF2-40B4-BE49-F238E27FC236}">
                <a16:creationId xmlns:a16="http://schemas.microsoft.com/office/drawing/2014/main" id="{93778F42-768F-0F14-D307-A32C60B9B7BA}"/>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申請補助金額：</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graphicFrame>
        <p:nvGraphicFramePr>
          <p:cNvPr id="47" name="表 46">
            <a:extLst>
              <a:ext uri="{FF2B5EF4-FFF2-40B4-BE49-F238E27FC236}">
                <a16:creationId xmlns:a16="http://schemas.microsoft.com/office/drawing/2014/main" id="{66EF7382-7AD8-9FA5-7027-DEE9037B7C90}"/>
              </a:ext>
            </a:extLst>
          </p:cNvPr>
          <p:cNvGraphicFramePr>
            <a:graphicFrameLocks noGrp="1"/>
          </p:cNvGraphicFramePr>
          <p:nvPr>
            <p:extLst>
              <p:ext uri="{D42A27DB-BD31-4B8C-83A1-F6EECF244321}">
                <p14:modId xmlns:p14="http://schemas.microsoft.com/office/powerpoint/2010/main" val="4201044818"/>
              </p:ext>
            </p:extLst>
          </p:nvPr>
        </p:nvGraphicFramePr>
        <p:xfrm>
          <a:off x="6010882" y="32207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Tree>
    <p:extLst>
      <p:ext uri="{BB962C8B-B14F-4D97-AF65-F5344CB8AC3E}">
        <p14:creationId xmlns:p14="http://schemas.microsoft.com/office/powerpoint/2010/main" val="3329313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9">
            <a:extLst>
              <a:ext uri="{FF2B5EF4-FFF2-40B4-BE49-F238E27FC236}">
                <a16:creationId xmlns:a16="http://schemas.microsoft.com/office/drawing/2014/main" id="{F3F6C103-7976-8399-0642-8DC6126469B1}"/>
              </a:ext>
            </a:extLst>
          </p:cNvPr>
          <p:cNvSpPr/>
          <p:nvPr/>
        </p:nvSpPr>
        <p:spPr>
          <a:xfrm>
            <a:off x="0" y="193418"/>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54767" y="1193087"/>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複数年度の計画認定について、その申請をする場合については、本シートを併せて提出するようにしてください。</a:t>
            </a:r>
            <a:endParaRPr lang="en-US" altLang="ja-JP" sz="700" u="sng" kern="0">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486164"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複数年にわたる事業計画</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9" name="四角形: 角を丸くする 9">
            <a:extLst>
              <a:ext uri="{FF2B5EF4-FFF2-40B4-BE49-F238E27FC236}">
                <a16:creationId xmlns:a16="http://schemas.microsoft.com/office/drawing/2014/main" id="{67F30B33-E761-B0A2-0CB7-A014CB10B252}"/>
              </a:ext>
            </a:extLst>
          </p:cNvPr>
          <p:cNvSpPr/>
          <p:nvPr/>
        </p:nvSpPr>
        <p:spPr>
          <a:xfrm>
            <a:off x="130969"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事業概要（１年目）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0F4E48AB-489E-186E-7324-D7D2D02B34AE}"/>
              </a:ext>
            </a:extLst>
          </p:cNvPr>
          <p:cNvSpPr/>
          <p:nvPr/>
        </p:nvSpPr>
        <p:spPr>
          <a:xfrm>
            <a:off x="130968" y="1664283"/>
            <a:ext cx="4898232" cy="484305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１枚目の記載をコピー＆ペーストしていただいて構いません。</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実施する事業について、どこで、いつ、だれが、何を目的に、どのように実施するかを明記するようにしてください。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また、特に実証事業に当たっては、今回申請する手段・手法を選択した背景・考え方について、明記するようにしてください。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実施するに当たって、他事業者による取組と比較して本事業が有意であると考えるポイントについて、あれば明記するようにしてください。</a:t>
            </a:r>
            <a:endParaRPr lang="en-US" altLang="ja-JP" sz="700" u="sng" kern="0">
              <a:latin typeface="Meiryo UI" panose="020B0604030504040204" pitchFamily="50" charset="-128"/>
              <a:ea typeface="Meiryo UI" panose="020B0604030504040204" pitchFamily="50" charset="-128"/>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XXXXXXXXXXXXXXXXXXXXXXXXXXXXX</a:t>
            </a:r>
            <a:endPar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四角形: 角を丸くする 9">
            <a:extLst>
              <a:ext uri="{FF2B5EF4-FFF2-40B4-BE49-F238E27FC236}">
                <a16:creationId xmlns:a16="http://schemas.microsoft.com/office/drawing/2014/main" id="{65B3D41F-E9F7-276E-3B9E-F99094503ABD}"/>
              </a:ext>
            </a:extLst>
          </p:cNvPr>
          <p:cNvSpPr/>
          <p:nvPr/>
        </p:nvSpPr>
        <p:spPr>
          <a:xfrm>
            <a:off x="5280242"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事業概要（２年目）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0" name="四角形: 角を丸くする 9">
            <a:extLst>
              <a:ext uri="{FF2B5EF4-FFF2-40B4-BE49-F238E27FC236}">
                <a16:creationId xmlns:a16="http://schemas.microsoft.com/office/drawing/2014/main" id="{EF3ACF5C-8E3D-5AF4-3840-A3D239CCC165}"/>
              </a:ext>
            </a:extLst>
          </p:cNvPr>
          <p:cNvSpPr/>
          <p:nvPr/>
        </p:nvSpPr>
        <p:spPr>
          <a:xfrm>
            <a:off x="5280241" y="1664283"/>
            <a:ext cx="4494790" cy="2464372"/>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1" name="四角形: 角を丸くする 9">
            <a:extLst>
              <a:ext uri="{FF2B5EF4-FFF2-40B4-BE49-F238E27FC236}">
                <a16:creationId xmlns:a16="http://schemas.microsoft.com/office/drawing/2014/main" id="{451C46DC-8150-18C9-458E-06DD1CD7CF50}"/>
              </a:ext>
            </a:extLst>
          </p:cNvPr>
          <p:cNvSpPr/>
          <p:nvPr/>
        </p:nvSpPr>
        <p:spPr>
          <a:xfrm>
            <a:off x="5280242" y="44151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事業概要（３年目）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2" name="四角形: 角を丸くする 9">
            <a:extLst>
              <a:ext uri="{FF2B5EF4-FFF2-40B4-BE49-F238E27FC236}">
                <a16:creationId xmlns:a16="http://schemas.microsoft.com/office/drawing/2014/main" id="{06A6CCDA-E80F-4BDD-0F4D-32826B52EC63}"/>
              </a:ext>
            </a:extLst>
          </p:cNvPr>
          <p:cNvSpPr/>
          <p:nvPr/>
        </p:nvSpPr>
        <p:spPr>
          <a:xfrm>
            <a:off x="5280241" y="4608576"/>
            <a:ext cx="4494790" cy="189875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3" name="二等辺三角形 22">
            <a:extLst>
              <a:ext uri="{FF2B5EF4-FFF2-40B4-BE49-F238E27FC236}">
                <a16:creationId xmlns:a16="http://schemas.microsoft.com/office/drawing/2014/main" id="{2D4A6848-FB05-B131-B12B-65367B9D659A}"/>
              </a:ext>
            </a:extLst>
          </p:cNvPr>
          <p:cNvSpPr/>
          <p:nvPr/>
        </p:nvSpPr>
        <p:spPr>
          <a:xfrm rot="5400000">
            <a:off x="4806560" y="2817093"/>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二等辺三角形 23">
            <a:extLst>
              <a:ext uri="{FF2B5EF4-FFF2-40B4-BE49-F238E27FC236}">
                <a16:creationId xmlns:a16="http://schemas.microsoft.com/office/drawing/2014/main" id="{DBAFC271-CA8F-2F20-BF5C-0D5939FF3EB0}"/>
              </a:ext>
            </a:extLst>
          </p:cNvPr>
          <p:cNvSpPr/>
          <p:nvPr/>
        </p:nvSpPr>
        <p:spPr>
          <a:xfrm rot="10800000">
            <a:off x="7179475" y="4209864"/>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C9979A2D-7E5B-ADCD-8E93-4A09335535CA}"/>
              </a:ext>
            </a:extLst>
          </p:cNvPr>
          <p:cNvSpPr txBox="1">
            <a:spLocks/>
          </p:cNvSpPr>
          <p:nvPr/>
        </p:nvSpPr>
        <p:spPr>
          <a:xfrm>
            <a:off x="1" y="0"/>
            <a:ext cx="9905999" cy="193419"/>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8" name="タイトル 1">
            <a:extLst>
              <a:ext uri="{FF2B5EF4-FFF2-40B4-BE49-F238E27FC236}">
                <a16:creationId xmlns:a16="http://schemas.microsoft.com/office/drawing/2014/main" id="{F8E0A996-3F20-1628-33B7-AC1E730CB821}"/>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様式４ー</a:t>
            </a:r>
            <a:r>
              <a:rPr lang="en-US" altLang="ja-JP" sz="1100" b="1" dirty="0">
                <a:solidFill>
                  <a:schemeClr val="bg1"/>
                </a:solidFill>
                <a:latin typeface="Meiryo UI" panose="020B0604030504040204" pitchFamily="50" charset="-128"/>
                <a:ea typeface="Meiryo UI" panose="020B0604030504040204" pitchFamily="50" charset="-128"/>
              </a:rPr>
              <a:t>B】</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E64B95B3-C499-9A52-DC95-CD139158CB8C}"/>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 name="四角形: 角を丸くする 9">
            <a:extLst>
              <a:ext uri="{FF2B5EF4-FFF2-40B4-BE49-F238E27FC236}">
                <a16:creationId xmlns:a16="http://schemas.microsoft.com/office/drawing/2014/main" id="{5BB1A997-F4C3-9920-27CE-59A3AA0CE870}"/>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A8DF4CA3-E174-54F6-E8A3-1B5646570EDD}"/>
              </a:ext>
            </a:extLst>
          </p:cNvPr>
          <p:cNvGraphicFramePr>
            <a:graphicFrameLocks noGrp="1"/>
          </p:cNvGraphicFramePr>
          <p:nvPr>
            <p:extLst>
              <p:ext uri="{D42A27DB-BD31-4B8C-83A1-F6EECF244321}">
                <p14:modId xmlns:p14="http://schemas.microsoft.com/office/powerpoint/2010/main" val="1866312557"/>
              </p:ext>
            </p:extLst>
          </p:nvPr>
        </p:nvGraphicFramePr>
        <p:xfrm>
          <a:off x="6018664" y="32446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3" name="四角形: 角を丸くする 9">
            <a:extLst>
              <a:ext uri="{FF2B5EF4-FFF2-40B4-BE49-F238E27FC236}">
                <a16:creationId xmlns:a16="http://schemas.microsoft.com/office/drawing/2014/main" id="{875A428B-E250-A4B8-2B4A-33BF8800D59C}"/>
              </a:ext>
            </a:extLst>
          </p:cNvPr>
          <p:cNvSpPr/>
          <p:nvPr/>
        </p:nvSpPr>
        <p:spPr>
          <a:xfrm>
            <a:off x="6018665" y="895800"/>
            <a:ext cx="3850822" cy="477763"/>
          </a:xfrm>
          <a:prstGeom prst="rect">
            <a:avLst/>
          </a:prstGeom>
          <a:solidFill>
            <a:schemeClr val="bg1"/>
          </a:solidFill>
          <a:ln w="19050">
            <a:solidFill>
              <a:schemeClr val="accent5"/>
            </a:solidFill>
            <a:prstDash val="dash"/>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900" kern="0" dirty="0">
                <a:solidFill>
                  <a:srgbClr val="FF0000"/>
                </a:solidFill>
                <a:highlight>
                  <a:srgbClr val="FFFF00"/>
                </a:highlight>
                <a:latin typeface="Meiryo UI"/>
                <a:ea typeface="Meiryo UI"/>
              </a:rPr>
              <a:t>【</a:t>
            </a:r>
            <a:r>
              <a:rPr lang="ja-JP" altLang="en-US" sz="900" kern="0" dirty="0">
                <a:solidFill>
                  <a:srgbClr val="FF0000"/>
                </a:solidFill>
                <a:highlight>
                  <a:srgbClr val="FFFF00"/>
                </a:highlight>
                <a:latin typeface="Meiryo UI"/>
                <a:ea typeface="Meiryo UI"/>
              </a:rPr>
              <a:t>留意事項</a:t>
            </a:r>
            <a:r>
              <a:rPr lang="en-US" altLang="ja-JP" sz="900" kern="0" dirty="0">
                <a:solidFill>
                  <a:srgbClr val="FF0000"/>
                </a:solidFill>
                <a:highlight>
                  <a:srgbClr val="FFFF00"/>
                </a:highlight>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ja-JP" altLang="en-US" sz="900" kern="0" dirty="0">
                <a:solidFill>
                  <a:srgbClr val="FF0000"/>
                </a:solidFill>
                <a:highlight>
                  <a:srgbClr val="FFFF00"/>
                </a:highlight>
                <a:latin typeface="Meiryo UI"/>
                <a:ea typeface="Meiryo UI"/>
              </a:rPr>
              <a:t>大規模な施設改修などをはじめとする単年度では完了が不可能な取組に限って、（最大３年間の）複数年度計画認定制度に申請することができます。</a:t>
            </a:r>
            <a:endParaRPr kumimoji="0" lang="en-US" altLang="ja-JP" sz="800" b="1" i="0" u="sng" strike="noStrike" kern="0" cap="none" spc="0" normalizeH="0" baseline="0" noProof="0" dirty="0">
              <a:ln>
                <a:noFill/>
              </a:ln>
              <a:solidFill>
                <a:srgbClr val="FF0000"/>
              </a:solidFill>
              <a:effectLst/>
              <a:highlight>
                <a:srgbClr val="FFFF00"/>
              </a:highlight>
              <a:uLnTx/>
              <a:uFillTx/>
              <a:latin typeface="Meiryo UI"/>
              <a:ea typeface="Meiryo UI"/>
              <a:cs typeface="+mn-cs"/>
            </a:endParaRPr>
          </a:p>
        </p:txBody>
      </p:sp>
    </p:spTree>
    <p:extLst>
      <p:ext uri="{BB962C8B-B14F-4D97-AF65-F5344CB8AC3E}">
        <p14:creationId xmlns:p14="http://schemas.microsoft.com/office/powerpoint/2010/main" val="794181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1164512"/>
            <a:ext cx="4898232" cy="1204095"/>
          </a:xfrm>
          <a:prstGeom prst="rect">
            <a:avLst/>
          </a:prstGeom>
          <a:solidFill>
            <a:schemeClr val="bg1">
              <a:lumMod val="95000"/>
            </a:schemeClr>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a:t>
            </a:r>
            <a:r>
              <a:rPr lang="en-US" altLang="ja-JP" sz="1100" b="1" dirty="0">
                <a:solidFill>
                  <a:schemeClr val="bg1"/>
                </a:solidFill>
                <a:latin typeface="Meiryo UI" panose="020B0604030504040204" pitchFamily="50" charset="-128"/>
                <a:ea typeface="Meiryo UI" panose="020B0604030504040204" pitchFamily="50" charset="-128"/>
              </a:rPr>
              <a:t>A】</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58182"/>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事業目的</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75045" y="241974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a:ea typeface="Meiryo UI"/>
              </a:rPr>
              <a:t>事業概要</a:t>
            </a:r>
            <a:endParaRPr kumimoji="0" lang="en-US" altLang="ja-JP" sz="800" b="1" i="0" u="sng" strike="noStrike" kern="0" cap="none" spc="0" normalizeH="0" baseline="0" noProof="0">
              <a:ln>
                <a:noFill/>
              </a:ln>
              <a:solidFill>
                <a:schemeClr val="bg1"/>
              </a:solidFill>
              <a:effectLst/>
              <a:uLnTx/>
              <a:uFillTx/>
              <a:latin typeface="Meiryo UI"/>
              <a:ea typeface="Meiryo UI"/>
              <a:cs typeface="+mn-cs"/>
            </a:endParaRPr>
          </a:p>
        </p:txBody>
      </p:sp>
      <p:sp>
        <p:nvSpPr>
          <p:cNvPr id="10" name="四角形: 角を丸くする 9">
            <a:extLst>
              <a:ext uri="{FF2B5EF4-FFF2-40B4-BE49-F238E27FC236}">
                <a16:creationId xmlns:a16="http://schemas.microsoft.com/office/drawing/2014/main" id="{C55C186F-D233-42FE-B1E7-619C27A38D96}"/>
              </a:ext>
            </a:extLst>
          </p:cNvPr>
          <p:cNvSpPr/>
          <p:nvPr/>
        </p:nvSpPr>
        <p:spPr>
          <a:xfrm>
            <a:off x="98495" y="5899818"/>
            <a:ext cx="1583268" cy="238618"/>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過年度の同様の取組の有無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13" name="四角形: 角を丸くする 9">
            <a:extLst>
              <a:ext uri="{FF2B5EF4-FFF2-40B4-BE49-F238E27FC236}">
                <a16:creationId xmlns:a16="http://schemas.microsoft.com/office/drawing/2014/main" id="{435CD1BF-EEA8-1301-01E2-4A533E0D0AAD}"/>
              </a:ext>
            </a:extLst>
          </p:cNvPr>
          <p:cNvSpPr/>
          <p:nvPr/>
        </p:nvSpPr>
        <p:spPr>
          <a:xfrm>
            <a:off x="5027682" y="954721"/>
            <a:ext cx="1441451"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900" b="1" i="0" strike="noStrike" kern="0" cap="none" spc="0" normalizeH="0" baseline="0" noProof="0">
                <a:ln>
                  <a:noFill/>
                </a:ln>
                <a:solidFill>
                  <a:schemeClr val="bg1"/>
                </a:solidFill>
                <a:effectLst/>
                <a:uLnTx/>
                <a:uFillTx/>
                <a:latin typeface="Meiryo UI"/>
                <a:ea typeface="Meiryo UI"/>
                <a:cs typeface="+mn-cs"/>
              </a:rPr>
              <a:t>KPI</a:t>
            </a:r>
            <a:r>
              <a:rPr kumimoji="0" lang="ja-JP" altLang="en-US" sz="900" b="1" i="0" strike="noStrike" kern="0" cap="none" spc="0" normalizeH="0" baseline="0" noProof="0">
                <a:ln>
                  <a:noFill/>
                </a:ln>
                <a:solidFill>
                  <a:schemeClr val="bg1"/>
                </a:solidFill>
                <a:effectLst/>
                <a:uLnTx/>
                <a:uFillTx/>
                <a:latin typeface="Meiryo UI"/>
                <a:ea typeface="Meiryo UI"/>
                <a:cs typeface="+mn-cs"/>
              </a:rPr>
              <a:t>（事業目標設定）</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p:txBody>
      </p:sp>
      <p:sp>
        <p:nvSpPr>
          <p:cNvPr id="48" name="四角形: 角を丸くする 9">
            <a:extLst>
              <a:ext uri="{FF2B5EF4-FFF2-40B4-BE49-F238E27FC236}">
                <a16:creationId xmlns:a16="http://schemas.microsoft.com/office/drawing/2014/main" id="{B3259FEB-E33C-0108-05C4-98FA2530F8E4}"/>
              </a:ext>
            </a:extLst>
          </p:cNvPr>
          <p:cNvSpPr/>
          <p:nvPr/>
        </p:nvSpPr>
        <p:spPr>
          <a:xfrm>
            <a:off x="98495" y="6152729"/>
            <a:ext cx="4854505" cy="653429"/>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a:ea typeface="Meiryo UI"/>
                <a:cs typeface="+mn-cs"/>
              </a:rPr>
              <a:t>XXXXXXXXXXXXXXXXXXXXXXXXXX</a:t>
            </a:r>
          </a:p>
        </p:txBody>
      </p:sp>
      <p:sp>
        <p:nvSpPr>
          <p:cNvPr id="49" name="四角形: 角を丸くする 9">
            <a:extLst>
              <a:ext uri="{FF2B5EF4-FFF2-40B4-BE49-F238E27FC236}">
                <a16:creationId xmlns:a16="http://schemas.microsoft.com/office/drawing/2014/main" id="{2A99073C-A656-4636-914E-36FCED2D42C5}"/>
              </a:ext>
            </a:extLst>
          </p:cNvPr>
          <p:cNvSpPr/>
          <p:nvPr/>
        </p:nvSpPr>
        <p:spPr>
          <a:xfrm>
            <a:off x="1681763" y="5899818"/>
            <a:ext cx="3206219"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申請者（又は実施体制内に記載された者）が実施地域において過去２年以内に実施した取組を中心に記載すること。</a:t>
            </a:r>
            <a:endParaRPr kumimoji="0" lang="en-US" altLang="ja-JP" sz="600" i="0" u="sng" strike="noStrike" kern="0" cap="none" spc="0" normalizeH="0" baseline="0" noProof="0" dirty="0">
              <a:ln>
                <a:noFill/>
              </a:ln>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75044" y="2613167"/>
            <a:ext cx="9794442" cy="319886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実施する事業について、どこで、いつ、だれが、何を目的に、どのように実施するかを明記するようにしてください。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また、特に実証事業に当たっては、今回申請する手段・手法を選択した背景・考え方について、明記するようにしてください。</a:t>
            </a:r>
            <a:endParaRPr lang="en-US" altLang="ja-JP" sz="700" u="sng" kern="0" dirty="0">
              <a:latin typeface="Meiryo UI"/>
              <a:ea typeface="Meiryo UI"/>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a:ea typeface="Meiryo UI"/>
              </a:rPr>
              <a:t>※</a:t>
            </a:r>
            <a:r>
              <a:rPr lang="ja-JP" altLang="en-US" sz="700" u="sng" kern="0" dirty="0">
                <a:latin typeface="Meiryo UI"/>
                <a:ea typeface="Meiryo UI"/>
              </a:rPr>
              <a:t>実施するに当たって、他事業者による取組と比較して本事業が有意であると考えるポイントについて、あれば明記するようにしてください。</a:t>
            </a:r>
            <a:endParaRPr lang="en-US" altLang="ja-JP" sz="700" u="sng" kern="0" dirty="0">
              <a:latin typeface="Meiryo UI"/>
              <a:ea typeface="Meiryo UI"/>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dirty="0">
                <a:ln>
                  <a:noFill/>
                </a:ln>
                <a:effectLst/>
                <a:uLnTx/>
                <a:uFillTx/>
                <a:latin typeface="Meiryo UI"/>
                <a:ea typeface="Meiryo UI"/>
                <a:cs typeface="+mn-cs"/>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dirty="0">
                <a:latin typeface="Meiryo UI"/>
                <a:ea typeface="Meiryo UI"/>
              </a:rPr>
              <a:t>XXXXXXXXXXXXXXXXXXXXXXXXXXXXX</a:t>
            </a: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2565" name="四角形: 角を丸くする 9">
            <a:extLst>
              <a:ext uri="{FF2B5EF4-FFF2-40B4-BE49-F238E27FC236}">
                <a16:creationId xmlns:a16="http://schemas.microsoft.com/office/drawing/2014/main" id="{1ACDFED6-3FE8-157E-E3A9-940F67CF8BFE}"/>
              </a:ext>
            </a:extLst>
          </p:cNvPr>
          <p:cNvSpPr/>
          <p:nvPr/>
        </p:nvSpPr>
        <p:spPr>
          <a:xfrm>
            <a:off x="5027682" y="1148141"/>
            <a:ext cx="4841804" cy="1220468"/>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現状値：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chemeClr val="accent6"/>
                </a:solidFill>
                <a:latin typeface="Meiryo UI"/>
                <a:ea typeface="Meiryo UI"/>
              </a:rPr>
              <a:t>目標値：</a:t>
            </a:r>
            <a:r>
              <a:rPr lang="en-US" altLang="ja-JP" sz="700" u="sng" kern="0" dirty="0">
                <a:solidFill>
                  <a:schemeClr val="accent6"/>
                </a:solidFill>
                <a:latin typeface="Meiryo UI"/>
                <a:ea typeface="Meiryo UI"/>
              </a:rPr>
              <a:t>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の設定理由：</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XXXXXXXXXXXXXXXXXXXXXX</a:t>
            </a:r>
          </a:p>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KPI</a:t>
            </a:r>
            <a:r>
              <a:rPr lang="ja-JP" altLang="en-US" sz="700" u="sng" kern="0" dirty="0">
                <a:solidFill>
                  <a:schemeClr val="accent6"/>
                </a:solidFill>
                <a:latin typeface="Meiryo UI"/>
                <a:ea typeface="Meiryo UI"/>
              </a:rPr>
              <a:t>の測定方法：</a:t>
            </a:r>
            <a:endParaRPr lang="en-US" altLang="ja-JP" sz="700" u="sng" kern="0" dirty="0">
              <a:solidFill>
                <a:schemeClr val="accent6"/>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6"/>
                </a:solidFill>
                <a:latin typeface="Meiryo UI"/>
                <a:ea typeface="Meiryo UI"/>
              </a:rPr>
              <a:t>XXXXXXX</a:t>
            </a:r>
          </a:p>
          <a:p>
            <a:pPr marL="88900" marR="0" lvl="0" indent="-88900" defTabSz="914400" rtl="0" eaLnBrk="1" fontAlgn="auto" latinLnBrk="0" hangingPunct="1">
              <a:lnSpc>
                <a:spcPct val="100000"/>
              </a:lnSpc>
              <a:spcBef>
                <a:spcPts val="0"/>
              </a:spcBef>
              <a:spcAft>
                <a:spcPts val="0"/>
              </a:spcAft>
              <a:buClrTx/>
              <a:buSzTx/>
              <a:tabLst/>
              <a:defRPr/>
            </a:pPr>
            <a:r>
              <a:rPr lang="en-US" altLang="ja-JP" sz="700" u="sng" kern="0" dirty="0">
                <a:solidFill>
                  <a:srgbClr val="FF0000"/>
                </a:solidFill>
                <a:latin typeface="Meiryo UI"/>
                <a:ea typeface="Meiryo UI"/>
              </a:rPr>
              <a:t>※KPI</a:t>
            </a:r>
            <a:r>
              <a:rPr lang="ja-JP" altLang="en-US" sz="700" u="sng" kern="0" dirty="0">
                <a:solidFill>
                  <a:srgbClr val="FF0000"/>
                </a:solidFill>
                <a:latin typeface="Meiryo UI"/>
                <a:ea typeface="Meiryo UI"/>
              </a:rPr>
              <a:t>の設定については、その効果測定に係る費用を本事業の経費として計上することが可能です。そのため、取組内容と直結する値の意欲的な設定を推奨します。</a:t>
            </a:r>
            <a:endParaRPr lang="en-US" altLang="ja-JP" sz="700" u="sng" kern="0" dirty="0">
              <a:solidFill>
                <a:srgbClr val="FF0000"/>
              </a:solidFill>
              <a:latin typeface="Meiryo UI"/>
              <a:ea typeface="Meiryo UI"/>
            </a:endParaRPr>
          </a:p>
        </p:txBody>
      </p:sp>
      <p:sp>
        <p:nvSpPr>
          <p:cNvPr id="8" name="四角形: 角を丸くする 9">
            <a:extLst>
              <a:ext uri="{FF2B5EF4-FFF2-40B4-BE49-F238E27FC236}">
                <a16:creationId xmlns:a16="http://schemas.microsoft.com/office/drawing/2014/main" id="{9B4FC382-EBB7-A0D4-D076-33C785C2FE96}"/>
              </a:ext>
            </a:extLst>
          </p:cNvPr>
          <p:cNvSpPr/>
          <p:nvPr/>
        </p:nvSpPr>
        <p:spPr>
          <a:xfrm>
            <a:off x="5692844" y="2693898"/>
            <a:ext cx="4124325" cy="2987222"/>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事業を実施するエリアのマップに、本事業で対策を実施する箇所を記載</a:t>
            </a:r>
            <a:endParaRPr lang="en-US" altLang="ja-JP" sz="600" kern="0" dirty="0">
              <a:latin typeface="Meiryo UI"/>
              <a:ea typeface="Meiryo UI"/>
            </a:endParaRPr>
          </a:p>
        </p:txBody>
      </p:sp>
      <p:sp>
        <p:nvSpPr>
          <p:cNvPr id="15" name="四角形: 角を丸くする 9">
            <a:extLst>
              <a:ext uri="{FF2B5EF4-FFF2-40B4-BE49-F238E27FC236}">
                <a16:creationId xmlns:a16="http://schemas.microsoft.com/office/drawing/2014/main" id="{D969D1DE-4203-69BE-8FDF-162DAE305A1F}"/>
              </a:ext>
            </a:extLst>
          </p:cNvPr>
          <p:cNvSpPr/>
          <p:nvPr/>
        </p:nvSpPr>
        <p:spPr>
          <a:xfrm>
            <a:off x="5027682" y="5879637"/>
            <a:ext cx="1296000" cy="16067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dirty="0">
                <a:solidFill>
                  <a:schemeClr val="bg1"/>
                </a:solidFill>
                <a:latin typeface="Meiryo UI"/>
                <a:ea typeface="Meiryo UI"/>
              </a:rPr>
              <a:t>その他の事項</a:t>
            </a:r>
            <a:endParaRPr kumimoji="0" lang="en-US" altLang="ja-JP" sz="1000" b="1" i="0" strike="noStrike" kern="0" cap="none" spc="0" normalizeH="0" baseline="0" noProof="0" dirty="0">
              <a:ln>
                <a:noFill/>
              </a:ln>
              <a:solidFill>
                <a:schemeClr val="bg1"/>
              </a:solidFill>
              <a:effectLst/>
              <a:uLnTx/>
              <a:uFillTx/>
              <a:latin typeface="Meiryo UI"/>
              <a:ea typeface="Meiryo UI"/>
              <a:cs typeface="+mn-cs"/>
            </a:endParaRPr>
          </a:p>
        </p:txBody>
      </p:sp>
      <p:graphicFrame>
        <p:nvGraphicFramePr>
          <p:cNvPr id="21" name="表 20">
            <a:extLst>
              <a:ext uri="{FF2B5EF4-FFF2-40B4-BE49-F238E27FC236}">
                <a16:creationId xmlns:a16="http://schemas.microsoft.com/office/drawing/2014/main" id="{454818CD-2AB0-4B39-739D-6C0E62EA9FEC}"/>
              </a:ext>
            </a:extLst>
          </p:cNvPr>
          <p:cNvGraphicFramePr>
            <a:graphicFrameLocks noGrp="1"/>
          </p:cNvGraphicFramePr>
          <p:nvPr/>
        </p:nvGraphicFramePr>
        <p:xfrm>
          <a:off x="5027683" y="6056592"/>
          <a:ext cx="4794211" cy="749566"/>
        </p:xfrm>
        <a:graphic>
          <a:graphicData uri="http://schemas.openxmlformats.org/drawingml/2006/table">
            <a:tbl>
              <a:tblPr firstRow="1" bandRow="1">
                <a:tableStyleId>{5940675A-B579-460E-94D1-54222C63F5DA}</a:tableStyleId>
              </a:tblPr>
              <a:tblGrid>
                <a:gridCol w="1316611">
                  <a:extLst>
                    <a:ext uri="{9D8B030D-6E8A-4147-A177-3AD203B41FA5}">
                      <a16:colId xmlns:a16="http://schemas.microsoft.com/office/drawing/2014/main" val="2555743191"/>
                    </a:ext>
                  </a:extLst>
                </a:gridCol>
                <a:gridCol w="1080000">
                  <a:extLst>
                    <a:ext uri="{9D8B030D-6E8A-4147-A177-3AD203B41FA5}">
                      <a16:colId xmlns:a16="http://schemas.microsoft.com/office/drawing/2014/main" val="2774219855"/>
                    </a:ext>
                  </a:extLst>
                </a:gridCol>
                <a:gridCol w="1317600">
                  <a:extLst>
                    <a:ext uri="{9D8B030D-6E8A-4147-A177-3AD203B41FA5}">
                      <a16:colId xmlns:a16="http://schemas.microsoft.com/office/drawing/2014/main" val="514779634"/>
                    </a:ext>
                  </a:extLst>
                </a:gridCol>
                <a:gridCol w="1080000">
                  <a:extLst>
                    <a:ext uri="{9D8B030D-6E8A-4147-A177-3AD203B41FA5}">
                      <a16:colId xmlns:a16="http://schemas.microsoft.com/office/drawing/2014/main" val="212166479"/>
                    </a:ext>
                  </a:extLst>
                </a:gridCol>
              </a:tblGrid>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a:ln>
                            <a:noFill/>
                          </a:ln>
                          <a:solidFill>
                            <a:schemeClr val="bg1"/>
                          </a:solidFill>
                          <a:effectLst/>
                          <a:uLnTx/>
                          <a:uFillTx/>
                          <a:latin typeface="Meiryo UI"/>
                          <a:ea typeface="Meiryo UI"/>
                          <a:cs typeface="+mn-cs"/>
                        </a:rPr>
                        <a:t>広域連携観光戦略への記載</a:t>
                      </a:r>
                      <a:endParaRPr kumimoji="0" lang="en-US" altLang="ja-JP" sz="8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a:t>
                      </a:r>
                      <a:r>
                        <a:rPr kumimoji="1" lang="en-US" altLang="ja-JP" sz="800" b="0" dirty="0">
                          <a:solidFill>
                            <a:schemeClr val="tx1"/>
                          </a:solidFill>
                          <a:latin typeface="Meiryo UI" panose="020B0604030504040204" pitchFamily="50" charset="-128"/>
                          <a:ea typeface="Meiryo UI" panose="020B0604030504040204" pitchFamily="50" charset="-128"/>
                        </a:rPr>
                        <a:t>p.</a:t>
                      </a: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地域一体型との連携</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〇（〇〇県〇〇市）／－</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80144307"/>
                  </a:ext>
                </a:extLst>
              </a:tr>
              <a:tr h="37478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事前着手の有無</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〇／ー</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b="1" kern="0">
                          <a:solidFill>
                            <a:schemeClr val="bg1"/>
                          </a:solidFill>
                          <a:latin typeface="Meiryo UI"/>
                          <a:ea typeface="Meiryo UI"/>
                        </a:rPr>
                        <a:t>複数年度の計画申請</a:t>
                      </a:r>
                      <a:endParaRPr kumimoji="0" lang="en-US" altLang="ja-JP" sz="600" b="1" i="0" strike="noStrike" kern="0" cap="none" spc="0" normalizeH="0" baseline="0" noProof="0">
                        <a:ln>
                          <a:noFill/>
                        </a:ln>
                        <a:solidFill>
                          <a:schemeClr val="bg1"/>
                        </a:solidFill>
                        <a:effectLst/>
                        <a:uLnTx/>
                        <a:uFillTx/>
                        <a:latin typeface="Meiryo UI"/>
                        <a:ea typeface="Meiryo UI"/>
                        <a:cs typeface="+mn-cs"/>
                      </a:endParaRP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Meiryo UI" panose="020B0604030504040204" pitchFamily="50" charset="-128"/>
                          <a:ea typeface="Meiryo UI" panose="020B0604030504040204" pitchFamily="50" charset="-128"/>
                        </a:rPr>
                        <a:t>〇（○年）／ー</a:t>
                      </a:r>
                    </a:p>
                  </a:txBody>
                  <a:tcPr anchor="ctr"/>
                </a:tc>
                <a:extLst>
                  <a:ext uri="{0D108BD9-81ED-4DB2-BD59-A6C34878D82A}">
                    <a16:rowId xmlns:a16="http://schemas.microsoft.com/office/drawing/2014/main" val="109167434"/>
                  </a:ext>
                </a:extLst>
              </a:tr>
            </a:tbl>
          </a:graphicData>
        </a:graphic>
      </p:graphicFrame>
      <p:cxnSp>
        <p:nvCxnSpPr>
          <p:cNvPr id="23" name="直線矢印コネクタ 22">
            <a:extLst>
              <a:ext uri="{FF2B5EF4-FFF2-40B4-BE49-F238E27FC236}">
                <a16:creationId xmlns:a16="http://schemas.microsoft.com/office/drawing/2014/main" id="{4DB267DB-FC1F-EE3D-E6C3-092248AF9EB2}"/>
              </a:ext>
            </a:extLst>
          </p:cNvPr>
          <p:cNvCxnSpPr>
            <a:cxnSpLocks/>
          </p:cNvCxnSpPr>
          <p:nvPr/>
        </p:nvCxnSpPr>
        <p:spPr>
          <a:xfrm flipV="1">
            <a:off x="7328969" y="4453899"/>
            <a:ext cx="266935" cy="8406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四角形: 角を丸くする 9">
            <a:extLst>
              <a:ext uri="{FF2B5EF4-FFF2-40B4-BE49-F238E27FC236}">
                <a16:creationId xmlns:a16="http://schemas.microsoft.com/office/drawing/2014/main" id="{2DF782C5-E33D-FF95-9374-0C58814621C7}"/>
              </a:ext>
            </a:extLst>
          </p:cNvPr>
          <p:cNvSpPr/>
          <p:nvPr/>
        </p:nvSpPr>
        <p:spPr>
          <a:xfrm>
            <a:off x="6010883" y="4959175"/>
            <a:ext cx="1718488"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a:ea typeface="Meiryo UI"/>
            </a:endParaRPr>
          </a:p>
          <a:p>
            <a:pPr marL="88900" marR="0" lvl="0" indent="-88900" defTabSz="914400" rtl="0" eaLnBrk="1" fontAlgn="auto" latinLnBrk="0" hangingPunct="1">
              <a:lnSpc>
                <a:spcPct val="100000"/>
              </a:lnSpc>
              <a:spcBef>
                <a:spcPts val="0"/>
              </a:spcBef>
              <a:spcAft>
                <a:spcPts val="0"/>
              </a:spcAft>
              <a:buClrTx/>
              <a:buSzTx/>
              <a:tabLst/>
              <a:defRPr/>
            </a:pPr>
            <a:r>
              <a:rPr lang="ja-JP" altLang="en-US" sz="700" u="sng" kern="0" dirty="0">
                <a:solidFill>
                  <a:srgbClr val="FF0000"/>
                </a:solidFill>
                <a:latin typeface="Meiryo UI"/>
                <a:ea typeface="Meiryo UI"/>
              </a:rPr>
              <a:t>〇～～～～</a:t>
            </a:r>
            <a:endParaRPr lang="en-US" altLang="ja-JP" sz="700" u="sng" kern="0" dirty="0">
              <a:solidFill>
                <a:srgbClr val="FF0000"/>
              </a:solidFill>
              <a:latin typeface="Meiryo UI"/>
              <a:ea typeface="Meiryo UI"/>
            </a:endParaRPr>
          </a:p>
        </p:txBody>
      </p:sp>
      <p:sp>
        <p:nvSpPr>
          <p:cNvPr id="27" name="四角形: 角を丸くする 9">
            <a:extLst>
              <a:ext uri="{FF2B5EF4-FFF2-40B4-BE49-F238E27FC236}">
                <a16:creationId xmlns:a16="http://schemas.microsoft.com/office/drawing/2014/main" id="{BE0016C2-2BC5-2120-E868-C1564EF322FA}"/>
              </a:ext>
            </a:extLst>
          </p:cNvPr>
          <p:cNvSpPr/>
          <p:nvPr/>
        </p:nvSpPr>
        <p:spPr>
          <a:xfrm>
            <a:off x="6010882" y="4766071"/>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a:ea typeface="Meiryo UI"/>
              </a:rPr>
              <a:t>取組内容</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p:txBody>
      </p:sp>
      <p:sp>
        <p:nvSpPr>
          <p:cNvPr id="44" name="四角形: 角を丸くする 9">
            <a:extLst>
              <a:ext uri="{FF2B5EF4-FFF2-40B4-BE49-F238E27FC236}">
                <a16:creationId xmlns:a16="http://schemas.microsoft.com/office/drawing/2014/main" id="{EFB806D5-FD46-F5D6-4D21-F69134D2E2C6}"/>
              </a:ext>
            </a:extLst>
          </p:cNvPr>
          <p:cNvSpPr/>
          <p:nvPr/>
        </p:nvSpPr>
        <p:spPr>
          <a:xfrm>
            <a:off x="0" y="193417"/>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観光協会</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 XXXXXXXXXXXXXXXX</a:t>
            </a:r>
            <a:endParaRPr lang="en-US" altLang="ja-JP" sz="12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　対象地域：</a:t>
            </a:r>
            <a:r>
              <a:rPr lang="en-US" altLang="ja-JP" sz="1200" kern="0" dirty="0">
                <a:solidFill>
                  <a:srgbClr val="000000"/>
                </a:solidFill>
                <a:latin typeface="Meiryo UI" panose="020B0604030504040204" pitchFamily="50" charset="-128"/>
                <a:ea typeface="Meiryo UI" panose="020B0604030504040204" pitchFamily="50" charset="-128"/>
              </a:rPr>
              <a:t> XXXX</a:t>
            </a:r>
            <a:r>
              <a:rPr lang="ja-JP" altLang="en-US" sz="1200" kern="0" dirty="0">
                <a:solidFill>
                  <a:srgbClr val="000000"/>
                </a:solidFill>
                <a:latin typeface="Meiryo UI" panose="020B0604030504040204" pitchFamily="50" charset="-128"/>
                <a:ea typeface="Meiryo UI" panose="020B0604030504040204" pitchFamily="50" charset="-128"/>
              </a:rPr>
              <a:t>県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エリア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9384E173-94B0-3079-027D-C0B969B4DE21}"/>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補助対象経費：</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46" name="四角形: 角を丸くする 9">
            <a:extLst>
              <a:ext uri="{FF2B5EF4-FFF2-40B4-BE49-F238E27FC236}">
                <a16:creationId xmlns:a16="http://schemas.microsoft.com/office/drawing/2014/main" id="{93778F42-768F-0F14-D307-A32C60B9B7BA}"/>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a:ea typeface="Meiryo UI"/>
              </a:rPr>
              <a:t>申請補助金額：</a:t>
            </a:r>
            <a:r>
              <a:rPr lang="en-US" altLang="ja-JP" sz="900" kern="0" dirty="0">
                <a:solidFill>
                  <a:srgbClr val="000000"/>
                </a:solidFill>
                <a:latin typeface="Meiryo UI"/>
                <a:ea typeface="Meiryo UI"/>
              </a:rPr>
              <a:t>X,000,0000</a:t>
            </a:r>
            <a:r>
              <a:rPr lang="ja-JP" altLang="en-US" sz="900" kern="0" dirty="0">
                <a:solidFill>
                  <a:srgbClr val="000000"/>
                </a:solidFill>
                <a:latin typeface="Meiryo UI"/>
                <a:ea typeface="Meiryo UI"/>
              </a:rPr>
              <a:t>円</a:t>
            </a:r>
            <a:endParaRPr kumimoji="0" lang="en-US" altLang="ja-JP" sz="800" b="1" i="0" u="sng" strike="noStrike" kern="0" cap="none" spc="0" normalizeH="0" baseline="0" noProof="0" dirty="0">
              <a:ln>
                <a:noFill/>
              </a:ln>
              <a:solidFill>
                <a:srgbClr val="000000"/>
              </a:solidFill>
              <a:effectLst/>
              <a:uLnTx/>
              <a:uFillTx/>
              <a:latin typeface="Meiryo UI"/>
              <a:ea typeface="Meiryo UI"/>
              <a:cs typeface="+mn-cs"/>
            </a:endParaRPr>
          </a:p>
        </p:txBody>
      </p:sp>
      <p:graphicFrame>
        <p:nvGraphicFramePr>
          <p:cNvPr id="47" name="表 46">
            <a:extLst>
              <a:ext uri="{FF2B5EF4-FFF2-40B4-BE49-F238E27FC236}">
                <a16:creationId xmlns:a16="http://schemas.microsoft.com/office/drawing/2014/main" id="{66EF7382-7AD8-9FA5-7027-DEE9037B7C90}"/>
              </a:ext>
            </a:extLst>
          </p:cNvPr>
          <p:cNvGraphicFramePr>
            <a:graphicFrameLocks noGrp="1"/>
          </p:cNvGraphicFramePr>
          <p:nvPr/>
        </p:nvGraphicFramePr>
        <p:xfrm>
          <a:off x="6010882" y="32207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2" name="正方形/長方形 1">
            <a:extLst>
              <a:ext uri="{FF2B5EF4-FFF2-40B4-BE49-F238E27FC236}">
                <a16:creationId xmlns:a16="http://schemas.microsoft.com/office/drawing/2014/main" id="{CE367BB7-7CD5-2716-CEA0-F06E34C09291}"/>
              </a:ext>
            </a:extLst>
          </p:cNvPr>
          <p:cNvSpPr/>
          <p:nvPr/>
        </p:nvSpPr>
        <p:spPr>
          <a:xfrm>
            <a:off x="-3589943" y="40835"/>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4" name="正方形/長方形 3">
            <a:extLst>
              <a:ext uri="{FF2B5EF4-FFF2-40B4-BE49-F238E27FC236}">
                <a16:creationId xmlns:a16="http://schemas.microsoft.com/office/drawing/2014/main" id="{9F06F785-48A3-5FA8-5E13-128D0B40574A}"/>
              </a:ext>
            </a:extLst>
          </p:cNvPr>
          <p:cNvSpPr/>
          <p:nvPr/>
        </p:nvSpPr>
        <p:spPr bwMode="gray">
          <a:xfrm>
            <a:off x="-3075490" y="5981921"/>
            <a:ext cx="3002051" cy="754443"/>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オーバーツーリズムの未然防止に係る取組は、継続的な取組が必要とされる</a:t>
            </a:r>
            <a:endParaRPr kumimoji="1" lang="en-US" altLang="ja-JP" sz="1050" b="1" dirty="0">
              <a:solidFill>
                <a:prstClr val="black"/>
              </a:solidFill>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本事業に限らず、過年度で実施してきた取組があれば、記載すること</a:t>
            </a:r>
          </a:p>
        </p:txBody>
      </p:sp>
      <p:sp>
        <p:nvSpPr>
          <p:cNvPr id="5" name="正方形/長方形 4">
            <a:extLst>
              <a:ext uri="{FF2B5EF4-FFF2-40B4-BE49-F238E27FC236}">
                <a16:creationId xmlns:a16="http://schemas.microsoft.com/office/drawing/2014/main" id="{51EC2DFC-BA8B-C7A7-C718-00FDCB3FCAEF}"/>
              </a:ext>
            </a:extLst>
          </p:cNvPr>
          <p:cNvSpPr/>
          <p:nvPr/>
        </p:nvSpPr>
        <p:spPr bwMode="gray">
          <a:xfrm>
            <a:off x="2935473" y="4982616"/>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その他の事項：該当していない方を削除すること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6" name="直線矢印コネクタ 5">
            <a:extLst>
              <a:ext uri="{FF2B5EF4-FFF2-40B4-BE49-F238E27FC236}">
                <a16:creationId xmlns:a16="http://schemas.microsoft.com/office/drawing/2014/main" id="{B0345868-5570-B86E-33B4-7F6D9ADDFD3B}"/>
              </a:ext>
            </a:extLst>
          </p:cNvPr>
          <p:cNvCxnSpPr>
            <a:cxnSpLocks/>
            <a:endCxn id="15" idx="0"/>
          </p:cNvCxnSpPr>
          <p:nvPr/>
        </p:nvCxnSpPr>
        <p:spPr>
          <a:xfrm>
            <a:off x="4277067" y="5482831"/>
            <a:ext cx="1398615" cy="3968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正方形/長方形 13">
            <a:extLst>
              <a:ext uri="{FF2B5EF4-FFF2-40B4-BE49-F238E27FC236}">
                <a16:creationId xmlns:a16="http://schemas.microsoft.com/office/drawing/2014/main" id="{EFD663C4-1551-26AF-3661-E2E415DBB0AB}"/>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16" name="直線矢印コネクタ 15">
            <a:extLst>
              <a:ext uri="{FF2B5EF4-FFF2-40B4-BE49-F238E27FC236}">
                <a16:creationId xmlns:a16="http://schemas.microsoft.com/office/drawing/2014/main" id="{5B2A1146-53D8-758E-8599-99C795CB7B6C}"/>
              </a:ext>
            </a:extLst>
          </p:cNvPr>
          <p:cNvCxnSpPr>
            <a:cxnSpLocks/>
            <a:stCxn id="1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31912D3F-9DAB-10F3-57CA-BC86A082D8F7}"/>
              </a:ext>
            </a:extLst>
          </p:cNvPr>
          <p:cNvSpPr/>
          <p:nvPr/>
        </p:nvSpPr>
        <p:spPr bwMode="gray">
          <a:xfrm>
            <a:off x="-3446030" y="1146074"/>
            <a:ext cx="3198502" cy="1009221"/>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solidFill>
                  <a:srgbClr val="C00000"/>
                </a:solidFill>
                <a:latin typeface="+mj-ea"/>
                <a:ea typeface="+mj-ea"/>
                <a:cs typeface="+mn-cs"/>
              </a:rPr>
              <a:t>補助対象事業者が、補助事業ごとに記載</a:t>
            </a:r>
            <a:r>
              <a:rPr kumimoji="1" lang="ja-JP" altLang="en-US" sz="1050" b="1" dirty="0">
                <a:solidFill>
                  <a:prstClr val="black"/>
                </a:solidFill>
                <a:latin typeface="+mj-ea"/>
                <a:ea typeface="+mj-ea"/>
                <a:cs typeface="+mn-cs"/>
              </a:rPr>
              <a:t>。同一の補助対象事業者が、補助事業を複数実施する場合、当該様式は、補助事業ごとに分けて提出する必要</a:t>
            </a:r>
            <a:endParaRPr kumimoji="1" lang="en-US" altLang="ja-JP" sz="1050" b="1" dirty="0">
              <a:solidFill>
                <a:prstClr val="black"/>
              </a:solidFill>
              <a:latin typeface="+mj-ea"/>
              <a:ea typeface="+mj-ea"/>
              <a:cs typeface="+mn-cs"/>
            </a:endParaRPr>
          </a:p>
        </p:txBody>
      </p:sp>
    </p:spTree>
    <p:extLst>
      <p:ext uri="{BB962C8B-B14F-4D97-AF65-F5344CB8AC3E}">
        <p14:creationId xmlns:p14="http://schemas.microsoft.com/office/powerpoint/2010/main" val="3530241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9">
            <a:extLst>
              <a:ext uri="{FF2B5EF4-FFF2-40B4-BE49-F238E27FC236}">
                <a16:creationId xmlns:a16="http://schemas.microsoft.com/office/drawing/2014/main" id="{F3F6C103-7976-8399-0642-8DC6126469B1}"/>
              </a:ext>
            </a:extLst>
          </p:cNvPr>
          <p:cNvSpPr/>
          <p:nvPr/>
        </p:nvSpPr>
        <p:spPr>
          <a:xfrm>
            <a:off x="0" y="193418"/>
            <a:ext cx="9906000" cy="761304"/>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lang="ja-JP" altLang="en-US" sz="1400" kern="0" dirty="0">
                <a:solidFill>
                  <a:srgbClr val="000000"/>
                </a:solidFill>
                <a:latin typeface="Meiryo UI"/>
                <a:ea typeface="Meiryo UI"/>
              </a:rPr>
              <a:t>補助事業名：</a:t>
            </a:r>
            <a:r>
              <a:rPr lang="en-US" altLang="ja-JP" sz="1400" kern="0" dirty="0">
                <a:solidFill>
                  <a:srgbClr val="000000"/>
                </a:solidFill>
                <a:latin typeface="Meiryo UI"/>
                <a:ea typeface="Meiryo UI"/>
              </a:rPr>
              <a:t>XXXXXXXXXXXXXXXX </a:t>
            </a:r>
            <a:r>
              <a:rPr lang="ja-JP" altLang="en-US" sz="1400" kern="0" dirty="0">
                <a:solidFill>
                  <a:srgbClr val="000000"/>
                </a:solidFill>
                <a:latin typeface="Meiryo UI"/>
                <a:ea typeface="Meiryo UI"/>
              </a:rPr>
              <a:t>　</a:t>
            </a:r>
            <a:endParaRPr lang="en-US" altLang="ja-JP" sz="1400" kern="0" dirty="0">
              <a:solidFill>
                <a:srgbClr val="000000"/>
              </a:solidFill>
              <a:latin typeface="Meiryo UI"/>
              <a:ea typeface="Meiryo UI"/>
            </a:endParaRPr>
          </a:p>
          <a:p>
            <a:pPr indent="92075" defTabSz="914400">
              <a:defRPr/>
            </a:pPr>
            <a:r>
              <a:rPr lang="ja-JP" altLang="en-US" sz="1200" kern="0" dirty="0">
                <a:solidFill>
                  <a:srgbClr val="000000"/>
                </a:solidFill>
                <a:latin typeface="Meiryo UI"/>
                <a:ea typeface="Meiryo UI"/>
              </a:rPr>
              <a:t>補助対象事業者名：</a:t>
            </a:r>
            <a:r>
              <a:rPr lang="en-US" altLang="ja-JP" sz="1200" kern="0" dirty="0">
                <a:solidFill>
                  <a:srgbClr val="000000"/>
                </a:solidFill>
                <a:latin typeface="Meiryo UI"/>
                <a:ea typeface="Meiryo UI"/>
              </a:rPr>
              <a:t>XXXXXXXXXXXX</a:t>
            </a:r>
            <a:r>
              <a:rPr lang="ja-JP" altLang="en-US" sz="1200" kern="0" dirty="0">
                <a:solidFill>
                  <a:srgbClr val="000000"/>
                </a:solidFill>
                <a:latin typeface="Meiryo UI"/>
                <a:ea typeface="Meiryo UI"/>
              </a:rPr>
              <a:t>　</a:t>
            </a:r>
            <a:endParaRPr lang="en-US" altLang="ja-JP" sz="1200" kern="0" dirty="0">
              <a:solidFill>
                <a:srgbClr val="000000"/>
              </a:solidFill>
              <a:latin typeface="Meiryo UI"/>
              <a:ea typeface="Meiryo UI"/>
            </a:endParaRPr>
          </a:p>
          <a:p>
            <a:pPr indent="92075" defTabSz="914400">
              <a:defRPr/>
            </a:pPr>
            <a:r>
              <a:rPr kumimoji="0" lang="ja-JP" altLang="en-US" sz="1200" b="0" i="0" u="none" strike="noStrike" kern="0" cap="none" spc="0" normalizeH="0" baseline="0" noProof="0" dirty="0">
                <a:ln>
                  <a:noFill/>
                </a:ln>
                <a:solidFill>
                  <a:srgbClr val="000000"/>
                </a:solidFill>
                <a:effectLst/>
                <a:uLnTx/>
                <a:uFillTx/>
                <a:latin typeface="Meiryo UI"/>
                <a:ea typeface="Meiryo UI"/>
                <a:cs typeface="+mn-cs"/>
              </a:rPr>
              <a:t>対策計画名：</a:t>
            </a:r>
            <a:r>
              <a:rPr kumimoji="0" lang="en-US" altLang="ja-JP" sz="1200" b="0" i="0" u="none" strike="noStrike" kern="0" cap="none" spc="0" normalizeH="0" baseline="0" noProof="0" dirty="0">
                <a:ln>
                  <a:noFill/>
                </a:ln>
                <a:solidFill>
                  <a:srgbClr val="000000"/>
                </a:solidFill>
                <a:effectLst/>
                <a:uLnTx/>
                <a:uFillTx/>
                <a:latin typeface="Meiryo UI"/>
                <a:ea typeface="Meiryo UI"/>
                <a:cs typeface="+mn-cs"/>
              </a:rPr>
              <a:t>XXXXX</a:t>
            </a:r>
            <a:endParaRPr lang="en-US" altLang="ja-JP" sz="1200" kern="0" dirty="0">
              <a:solidFill>
                <a:srgbClr val="000000"/>
              </a:solidFill>
              <a:latin typeface="Meiryo UI"/>
              <a:ea typeface="Meiryo UI"/>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a:ea typeface="Meiryo UI"/>
              </a:rPr>
              <a:t>申請主体：</a:t>
            </a:r>
            <a:r>
              <a:rPr lang="en-US" altLang="ja-JP" sz="1200" kern="0" dirty="0">
                <a:solidFill>
                  <a:srgbClr val="000000"/>
                </a:solidFill>
                <a:latin typeface="Meiryo UI"/>
                <a:ea typeface="Meiryo UI"/>
              </a:rPr>
              <a:t>XXXXX</a:t>
            </a:r>
            <a:r>
              <a:rPr lang="ja-JP" altLang="en-US" sz="1200" kern="0" dirty="0">
                <a:solidFill>
                  <a:srgbClr val="000000"/>
                </a:solidFill>
                <a:latin typeface="Meiryo UI"/>
                <a:ea typeface="Meiryo UI"/>
              </a:rPr>
              <a:t>　、　対象地域：</a:t>
            </a:r>
            <a:r>
              <a:rPr lang="en-US" altLang="ja-JP" sz="1200" kern="0" dirty="0">
                <a:solidFill>
                  <a:srgbClr val="000000"/>
                </a:solidFill>
                <a:latin typeface="Meiryo UI"/>
                <a:ea typeface="Meiryo UI"/>
              </a:rPr>
              <a:t> XXXXX</a:t>
            </a: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54767" y="1193087"/>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複数年度の計画認定について、その申請をする場合については、本シートを併せて提出するようにしてください。</a:t>
            </a:r>
            <a:endParaRPr lang="en-US" altLang="ja-JP" sz="700" u="sng" kern="0">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486164"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複数年にわたる事業計画</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9" name="四角形: 角を丸くする 9">
            <a:extLst>
              <a:ext uri="{FF2B5EF4-FFF2-40B4-BE49-F238E27FC236}">
                <a16:creationId xmlns:a16="http://schemas.microsoft.com/office/drawing/2014/main" id="{67F30B33-E761-B0A2-0CB7-A014CB10B252}"/>
              </a:ext>
            </a:extLst>
          </p:cNvPr>
          <p:cNvSpPr/>
          <p:nvPr/>
        </p:nvSpPr>
        <p:spPr>
          <a:xfrm>
            <a:off x="130969"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事業概要（１年目）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0F4E48AB-489E-186E-7324-D7D2D02B34AE}"/>
              </a:ext>
            </a:extLst>
          </p:cNvPr>
          <p:cNvSpPr/>
          <p:nvPr/>
        </p:nvSpPr>
        <p:spPr>
          <a:xfrm>
            <a:off x="130968" y="1664283"/>
            <a:ext cx="4898232" cy="484305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１枚目の記載をコピー＆ペーストしていただいて構いません。</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実施する事業について、どこで、いつ、だれが、何を目的に、どのように実施するかを明記するようにしてください。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また、特に実証事業に当たっては、今回申請する手段・手法を選択した背景・考え方について、明記するようにしてください。</a:t>
            </a:r>
            <a:endParaRPr lang="en-US" altLang="ja-JP" sz="700" u="sng" kern="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a:latin typeface="Meiryo UI" panose="020B0604030504040204" pitchFamily="50" charset="-128"/>
                <a:ea typeface="Meiryo UI" panose="020B0604030504040204" pitchFamily="50" charset="-128"/>
              </a:rPr>
              <a:t>※</a:t>
            </a:r>
            <a:r>
              <a:rPr lang="ja-JP" altLang="en-US" sz="700" u="sng" kern="0">
                <a:latin typeface="Meiryo UI" panose="020B0604030504040204" pitchFamily="50" charset="-128"/>
                <a:ea typeface="Meiryo UI" panose="020B0604030504040204" pitchFamily="50" charset="-128"/>
              </a:rPr>
              <a:t>実施するに当たって、他事業者による取組と比較して本事業が有意であると考えるポイントについて、あれば明記するようにしてください。</a:t>
            </a:r>
            <a:endParaRPr lang="en-US" altLang="ja-JP" sz="700" u="sng" kern="0">
              <a:latin typeface="Meiryo UI" panose="020B0604030504040204" pitchFamily="50" charset="-128"/>
              <a:ea typeface="Meiryo UI" panose="020B0604030504040204" pitchFamily="50" charset="-128"/>
            </a:endParaRP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rPr>
              <a:t>XXXXXXXXXXXXXXXXXXXXXXXXXX</a:t>
            </a:r>
          </a:p>
          <a:p>
            <a:pPr marL="171450" marR="0" lvl="0" indent="-17145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altLang="ja-JP" sz="700" u="sng" kern="0">
                <a:latin typeface="Meiryo UI" panose="020B0604030504040204" pitchFamily="50" charset="-128"/>
                <a:ea typeface="Meiryo UI" panose="020B0604030504040204" pitchFamily="50" charset="-128"/>
              </a:rPr>
              <a:t>XXXXXXXXXXXXXXXXXXXXXXXXXXXXX</a:t>
            </a:r>
            <a:endParaRPr kumimoji="0" lang="en-US" altLang="ja-JP" sz="700" i="0" u="sng"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四角形: 角を丸くする 9">
            <a:extLst>
              <a:ext uri="{FF2B5EF4-FFF2-40B4-BE49-F238E27FC236}">
                <a16:creationId xmlns:a16="http://schemas.microsoft.com/office/drawing/2014/main" id="{65B3D41F-E9F7-276E-3B9E-F99094503ABD}"/>
              </a:ext>
            </a:extLst>
          </p:cNvPr>
          <p:cNvSpPr/>
          <p:nvPr/>
        </p:nvSpPr>
        <p:spPr>
          <a:xfrm>
            <a:off x="5280242" y="1470864"/>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事業概要（２年目）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0" name="四角形: 角を丸くする 9">
            <a:extLst>
              <a:ext uri="{FF2B5EF4-FFF2-40B4-BE49-F238E27FC236}">
                <a16:creationId xmlns:a16="http://schemas.microsoft.com/office/drawing/2014/main" id="{EF3ACF5C-8E3D-5AF4-3840-A3D239CCC165}"/>
              </a:ext>
            </a:extLst>
          </p:cNvPr>
          <p:cNvSpPr/>
          <p:nvPr/>
        </p:nvSpPr>
        <p:spPr>
          <a:xfrm>
            <a:off x="5280241" y="1664283"/>
            <a:ext cx="4494790" cy="2464372"/>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1" name="四角形: 角を丸くする 9">
            <a:extLst>
              <a:ext uri="{FF2B5EF4-FFF2-40B4-BE49-F238E27FC236}">
                <a16:creationId xmlns:a16="http://schemas.microsoft.com/office/drawing/2014/main" id="{451C46DC-8150-18C9-458E-06DD1CD7CF50}"/>
              </a:ext>
            </a:extLst>
          </p:cNvPr>
          <p:cNvSpPr/>
          <p:nvPr/>
        </p:nvSpPr>
        <p:spPr>
          <a:xfrm>
            <a:off x="5280242" y="44151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a:solidFill>
                  <a:schemeClr val="bg1"/>
                </a:solidFill>
                <a:latin typeface="Meiryo UI" panose="020B0604030504040204" pitchFamily="50" charset="-128"/>
                <a:ea typeface="Meiryo UI" panose="020B0604030504040204" pitchFamily="50" charset="-128"/>
              </a:rPr>
              <a:t>事業概要（３年目）</a:t>
            </a:r>
            <a:endParaRPr kumimoji="0" lang="en-US" altLang="ja-JP" sz="800" b="1" i="0" u="sng"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22" name="四角形: 角を丸くする 9">
            <a:extLst>
              <a:ext uri="{FF2B5EF4-FFF2-40B4-BE49-F238E27FC236}">
                <a16:creationId xmlns:a16="http://schemas.microsoft.com/office/drawing/2014/main" id="{06A6CCDA-E80F-4BDD-0F4D-32826B52EC63}"/>
              </a:ext>
            </a:extLst>
          </p:cNvPr>
          <p:cNvSpPr/>
          <p:nvPr/>
        </p:nvSpPr>
        <p:spPr>
          <a:xfrm>
            <a:off x="5280241" y="4608576"/>
            <a:ext cx="4494790" cy="1898757"/>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3" name="二等辺三角形 22">
            <a:extLst>
              <a:ext uri="{FF2B5EF4-FFF2-40B4-BE49-F238E27FC236}">
                <a16:creationId xmlns:a16="http://schemas.microsoft.com/office/drawing/2014/main" id="{2D4A6848-FB05-B131-B12B-65367B9D659A}"/>
              </a:ext>
            </a:extLst>
          </p:cNvPr>
          <p:cNvSpPr/>
          <p:nvPr/>
        </p:nvSpPr>
        <p:spPr>
          <a:xfrm rot="5400000">
            <a:off x="4806560" y="2817093"/>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二等辺三角形 23">
            <a:extLst>
              <a:ext uri="{FF2B5EF4-FFF2-40B4-BE49-F238E27FC236}">
                <a16:creationId xmlns:a16="http://schemas.microsoft.com/office/drawing/2014/main" id="{DBAFC271-CA8F-2F20-BF5C-0D5939FF3EB0}"/>
              </a:ext>
            </a:extLst>
          </p:cNvPr>
          <p:cNvSpPr/>
          <p:nvPr/>
        </p:nvSpPr>
        <p:spPr>
          <a:xfrm rot="10800000">
            <a:off x="7179475" y="4209864"/>
            <a:ext cx="696321" cy="158751"/>
          </a:xfrm>
          <a:prstGeom prst="triangle">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タイトル 1">
            <a:extLst>
              <a:ext uri="{FF2B5EF4-FFF2-40B4-BE49-F238E27FC236}">
                <a16:creationId xmlns:a16="http://schemas.microsoft.com/office/drawing/2014/main" id="{C9979A2D-7E5B-ADCD-8E93-4A09335535CA}"/>
              </a:ext>
            </a:extLst>
          </p:cNvPr>
          <p:cNvSpPr txBox="1">
            <a:spLocks/>
          </p:cNvSpPr>
          <p:nvPr/>
        </p:nvSpPr>
        <p:spPr>
          <a:xfrm>
            <a:off x="1" y="0"/>
            <a:ext cx="9905999" cy="193419"/>
          </a:xfrm>
          <a:prstGeom prst="rect">
            <a:avLst/>
          </a:prstGeom>
          <a:solidFill>
            <a:schemeClr val="accent1"/>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defRPr/>
            </a:pPr>
            <a:r>
              <a:rPr lang="ja-JP" altLang="en-US" sz="1100" b="1">
                <a:solidFill>
                  <a:schemeClr val="bg1"/>
                </a:solidFill>
                <a:latin typeface="Meiryo UI" panose="020B0604030504040204" pitchFamily="50" charset="-128"/>
                <a:ea typeface="Meiryo UI" panose="020B0604030504040204" pitchFamily="50" charset="-128"/>
              </a:rPr>
              <a:t>令和８年度</a:t>
            </a:r>
            <a:r>
              <a:rPr lang="en-US" altLang="ja-JP" sz="1100" b="1">
                <a:solidFill>
                  <a:schemeClr val="bg1"/>
                </a:solidFill>
                <a:latin typeface="Meiryo UI" panose="020B0604030504040204" pitchFamily="50" charset="-128"/>
                <a:ea typeface="Meiryo UI" panose="020B0604030504040204" pitchFamily="50" charset="-128"/>
              </a:rPr>
              <a:t>_</a:t>
            </a:r>
            <a:r>
              <a:rPr lang="ja-JP" altLang="en-US" sz="1100" b="1">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8" name="タイトル 1">
            <a:extLst>
              <a:ext uri="{FF2B5EF4-FFF2-40B4-BE49-F238E27FC236}">
                <a16:creationId xmlns:a16="http://schemas.microsoft.com/office/drawing/2014/main" id="{F8E0A996-3F20-1628-33B7-AC1E730CB821}"/>
              </a:ext>
            </a:extLst>
          </p:cNvPr>
          <p:cNvSpPr txBox="1">
            <a:spLocks/>
          </p:cNvSpPr>
          <p:nvPr/>
        </p:nvSpPr>
        <p:spPr>
          <a:xfrm>
            <a:off x="6981825" y="0"/>
            <a:ext cx="2924175" cy="193418"/>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様式４ー</a:t>
            </a:r>
            <a:r>
              <a:rPr lang="en-US" altLang="ja-JP" sz="1100" b="1" dirty="0">
                <a:solidFill>
                  <a:schemeClr val="bg1"/>
                </a:solidFill>
                <a:latin typeface="Meiryo UI" panose="020B0604030504040204" pitchFamily="50" charset="-128"/>
                <a:ea typeface="Meiryo UI" panose="020B0604030504040204" pitchFamily="50" charset="-128"/>
              </a:rPr>
              <a:t>B】</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12" name="四角形: 角を丸くする 9">
            <a:extLst>
              <a:ext uri="{FF2B5EF4-FFF2-40B4-BE49-F238E27FC236}">
                <a16:creationId xmlns:a16="http://schemas.microsoft.com/office/drawing/2014/main" id="{E64B95B3-C499-9A52-DC95-CD139158CB8C}"/>
              </a:ext>
            </a:extLst>
          </p:cNvPr>
          <p:cNvSpPr/>
          <p:nvPr/>
        </p:nvSpPr>
        <p:spPr>
          <a:xfrm>
            <a:off x="7476798" y="334575"/>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 name="四角形: 角を丸くする 9">
            <a:extLst>
              <a:ext uri="{FF2B5EF4-FFF2-40B4-BE49-F238E27FC236}">
                <a16:creationId xmlns:a16="http://schemas.microsoft.com/office/drawing/2014/main" id="{5BB1A997-F4C3-9920-27CE-59A3AA0CE870}"/>
              </a:ext>
            </a:extLst>
          </p:cNvPr>
          <p:cNvSpPr/>
          <p:nvPr/>
        </p:nvSpPr>
        <p:spPr>
          <a:xfrm>
            <a:off x="7476798" y="598592"/>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A8DF4CA3-E174-54F6-E8A3-1B5646570EDD}"/>
              </a:ext>
            </a:extLst>
          </p:cNvPr>
          <p:cNvGraphicFramePr>
            <a:graphicFrameLocks noGrp="1"/>
          </p:cNvGraphicFramePr>
          <p:nvPr/>
        </p:nvGraphicFramePr>
        <p:xfrm>
          <a:off x="6018664" y="324460"/>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3" name="正方形/長方形 2">
            <a:extLst>
              <a:ext uri="{FF2B5EF4-FFF2-40B4-BE49-F238E27FC236}">
                <a16:creationId xmlns:a16="http://schemas.microsoft.com/office/drawing/2014/main" id="{278B7054-7A33-96A6-DE8A-DFBE9AD1EC57}"/>
              </a:ext>
            </a:extLst>
          </p:cNvPr>
          <p:cNvSpPr/>
          <p:nvPr/>
        </p:nvSpPr>
        <p:spPr>
          <a:xfrm>
            <a:off x="-3589943" y="40835"/>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4" name="正方形/長方形 3">
            <a:extLst>
              <a:ext uri="{FF2B5EF4-FFF2-40B4-BE49-F238E27FC236}">
                <a16:creationId xmlns:a16="http://schemas.microsoft.com/office/drawing/2014/main" id="{1E10846D-3434-8161-4C3A-B05C7008BFF4}"/>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5" name="直線矢印コネクタ 4">
            <a:extLst>
              <a:ext uri="{FF2B5EF4-FFF2-40B4-BE49-F238E27FC236}">
                <a16:creationId xmlns:a16="http://schemas.microsoft.com/office/drawing/2014/main" id="{6F5103CD-C9D0-A057-595A-8A985097C817}"/>
              </a:ext>
            </a:extLst>
          </p:cNvPr>
          <p:cNvCxnSpPr>
            <a:cxnSpLocks/>
            <a:stCxn id="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正方形/長方形 10">
            <a:extLst>
              <a:ext uri="{FF2B5EF4-FFF2-40B4-BE49-F238E27FC236}">
                <a16:creationId xmlns:a16="http://schemas.microsoft.com/office/drawing/2014/main" id="{565E503C-8EA5-E684-9618-22695B6EC267}"/>
              </a:ext>
            </a:extLst>
          </p:cNvPr>
          <p:cNvSpPr/>
          <p:nvPr/>
        </p:nvSpPr>
        <p:spPr bwMode="gray">
          <a:xfrm>
            <a:off x="-3446030" y="1146074"/>
            <a:ext cx="3198502" cy="1009221"/>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solidFill>
                  <a:srgbClr val="C00000"/>
                </a:solidFill>
                <a:latin typeface="+mj-ea"/>
                <a:ea typeface="+mj-ea"/>
                <a:cs typeface="+mn-cs"/>
              </a:rPr>
              <a:t>補助対象事業者が、補助事業ごとに記載</a:t>
            </a:r>
            <a:r>
              <a:rPr kumimoji="1" lang="ja-JP" altLang="en-US" sz="1050" b="1" dirty="0">
                <a:solidFill>
                  <a:prstClr val="black"/>
                </a:solidFill>
                <a:latin typeface="+mj-ea"/>
                <a:ea typeface="+mj-ea"/>
                <a:cs typeface="+mn-cs"/>
              </a:rPr>
              <a:t>。同一の補助対象事業者が、補助事業を複数実施する場合、当該様式は、補助事業ごとに分けて提出する必要</a:t>
            </a:r>
            <a:endParaRPr kumimoji="1" lang="en-US" altLang="ja-JP" sz="1050" b="1" dirty="0">
              <a:solidFill>
                <a:prstClr val="black"/>
              </a:solidFill>
              <a:latin typeface="+mj-ea"/>
              <a:ea typeface="+mj-ea"/>
              <a:cs typeface="+mn-cs"/>
            </a:endParaRPr>
          </a:p>
        </p:txBody>
      </p:sp>
      <p:sp>
        <p:nvSpPr>
          <p:cNvPr id="14" name="四角形: 角を丸くする 9">
            <a:extLst>
              <a:ext uri="{FF2B5EF4-FFF2-40B4-BE49-F238E27FC236}">
                <a16:creationId xmlns:a16="http://schemas.microsoft.com/office/drawing/2014/main" id="{4564B34C-21E8-BBB0-1E18-B5C117E51665}"/>
              </a:ext>
            </a:extLst>
          </p:cNvPr>
          <p:cNvSpPr/>
          <p:nvPr/>
        </p:nvSpPr>
        <p:spPr>
          <a:xfrm>
            <a:off x="6018665" y="895800"/>
            <a:ext cx="3850822" cy="477763"/>
          </a:xfrm>
          <a:prstGeom prst="rect">
            <a:avLst/>
          </a:prstGeom>
          <a:solidFill>
            <a:schemeClr val="bg1"/>
          </a:solidFill>
          <a:ln w="19050">
            <a:solidFill>
              <a:schemeClr val="accent5"/>
            </a:solidFill>
            <a:prstDash val="dash"/>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900" kern="0" dirty="0">
                <a:solidFill>
                  <a:srgbClr val="FF0000"/>
                </a:solidFill>
                <a:highlight>
                  <a:srgbClr val="FFFF00"/>
                </a:highlight>
                <a:latin typeface="Meiryo UI"/>
                <a:ea typeface="Meiryo UI"/>
              </a:rPr>
              <a:t>【</a:t>
            </a:r>
            <a:r>
              <a:rPr lang="ja-JP" altLang="en-US" sz="900" kern="0" dirty="0">
                <a:solidFill>
                  <a:srgbClr val="FF0000"/>
                </a:solidFill>
                <a:highlight>
                  <a:srgbClr val="FFFF00"/>
                </a:highlight>
                <a:latin typeface="Meiryo UI"/>
                <a:ea typeface="Meiryo UI"/>
              </a:rPr>
              <a:t>留意事項</a:t>
            </a:r>
            <a:r>
              <a:rPr lang="en-US" altLang="ja-JP" sz="900" kern="0" dirty="0">
                <a:solidFill>
                  <a:srgbClr val="FF0000"/>
                </a:solidFill>
                <a:highlight>
                  <a:srgbClr val="FFFF00"/>
                </a:highlight>
                <a:latin typeface="Meiryo UI"/>
                <a:ea typeface="Meiryo UI"/>
              </a:rPr>
              <a:t>】</a:t>
            </a:r>
          </a:p>
          <a:p>
            <a:pPr marR="0" lvl="0" defTabSz="914400" rtl="0" eaLnBrk="1" fontAlgn="auto" latinLnBrk="0" hangingPunct="1">
              <a:lnSpc>
                <a:spcPct val="100000"/>
              </a:lnSpc>
              <a:spcBef>
                <a:spcPts val="0"/>
              </a:spcBef>
              <a:spcAft>
                <a:spcPts val="0"/>
              </a:spcAft>
              <a:buClrTx/>
              <a:buSzTx/>
              <a:tabLst/>
              <a:defRPr/>
            </a:pPr>
            <a:r>
              <a:rPr lang="ja-JP" altLang="en-US" sz="900" kern="0" dirty="0">
                <a:solidFill>
                  <a:srgbClr val="FF0000"/>
                </a:solidFill>
                <a:highlight>
                  <a:srgbClr val="FFFF00"/>
                </a:highlight>
                <a:latin typeface="Meiryo UI"/>
                <a:ea typeface="Meiryo UI"/>
              </a:rPr>
              <a:t>大規模な施設改修などをはじめとする単年度では完了が不可能な取組に限って、（最大３年間の）複数年度計画認定制度に申請することができます。</a:t>
            </a:r>
            <a:endParaRPr kumimoji="0" lang="en-US" altLang="ja-JP" sz="800" b="1" i="0" u="sng" strike="noStrike" kern="0" cap="none" spc="0" normalizeH="0" baseline="0" noProof="0" dirty="0">
              <a:ln>
                <a:noFill/>
              </a:ln>
              <a:solidFill>
                <a:srgbClr val="FF0000"/>
              </a:solidFill>
              <a:effectLst/>
              <a:highlight>
                <a:srgbClr val="FFFF00"/>
              </a:highlight>
              <a:uLnTx/>
              <a:uFillTx/>
              <a:latin typeface="Meiryo UI"/>
              <a:ea typeface="Meiryo UI"/>
              <a:cs typeface="+mn-cs"/>
            </a:endParaRPr>
          </a:p>
        </p:txBody>
      </p:sp>
    </p:spTree>
    <p:extLst>
      <p:ext uri="{BB962C8B-B14F-4D97-AF65-F5344CB8AC3E}">
        <p14:creationId xmlns:p14="http://schemas.microsoft.com/office/powerpoint/2010/main" val="3307535637"/>
      </p:ext>
    </p:extLst>
  </p:cSld>
  <p:clrMapOvr>
    <a:masterClrMapping/>
  </p:clrMapOvr>
</p:sld>
</file>

<file path=ppt/theme/theme1.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1474</Words>
  <PresentationFormat>A4 210 x 297 mm</PresentationFormat>
  <Paragraphs>161</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Yu Gothic UI</vt:lpstr>
      <vt:lpstr>游ゴシック</vt:lpstr>
      <vt:lpstr>Aptos</vt:lpstr>
      <vt:lpstr>Aptos Display</vt:lpstr>
      <vt:lpstr>Arial</vt:lpstr>
      <vt:lpstr>Wingdings</vt:lpstr>
      <vt:lpstr>Office テーマ</vt:lpstr>
      <vt:lpstr>令和８年度_オーバーツーリズムの未然防止・抑制をはじめとする観光地の面的受入環境整備促進事業</vt:lpstr>
      <vt:lpstr>PowerPoint プレゼンテーション</vt:lpstr>
      <vt:lpstr>令和８年度_オーバーツーリズムの未然防止・抑制をはじめとする観光地の面的受入環境整備促進事業</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