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7"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個人版第２のふるさとづくりモデル" id="{92303DCD-5D4D-48D3-AB54-D0DDB8DA7622}">
          <p14:sldIdLst>
            <p14:sldId id="257"/>
          </p14:sldIdLst>
        </p14:section>
      </p14:sectionLst>
    </p:ext>
    <p:ext uri="{EFAFB233-063F-42B5-8137-9DF3F51BA10A}">
      <p15:sldGuideLst xmlns:p15="http://schemas.microsoft.com/office/powerpoint/2012/main">
        <p15:guide id="1" orient="horz" pos="3407" userDrawn="1">
          <p15:clr>
            <a:srgbClr val="A4A3A4"/>
          </p15:clr>
        </p15:guide>
        <p15:guide id="2" pos="3120">
          <p15:clr>
            <a:srgbClr val="A4A3A4"/>
          </p15:clr>
        </p15:guide>
      </p15:sldGuideLst>
    </p:ext>
    <p:ext uri="http://customooxmlschemas.google.com/"/>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A911C5-06B2-59B3-447B-919DBAB2057E}" name="宮原 健" initials="健宮" userId="S::miyahara-k27m@mlit.go.jp::6d5b4fdf-2f78-4f55-ac48-7652ce61cbc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DEA90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56"/>
    <p:restoredTop sz="96229" autoAdjust="0"/>
  </p:normalViewPr>
  <p:slideViewPr>
    <p:cSldViewPr snapToGrid="0">
      <p:cViewPr>
        <p:scale>
          <a:sx n="100" d="100"/>
          <a:sy n="100" d="100"/>
        </p:scale>
        <p:origin x="1872" y="318"/>
      </p:cViewPr>
      <p:guideLst>
        <p:guide orient="horz" pos="3407"/>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authors.xml" Type="http://schemas.microsoft.com/office/2018/10/relationships/author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94"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5"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6"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97"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098"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9"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lang="ja-JP" altLang="en-US" dirty="0"/>
          </a:p>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06252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FEEEBAFA-2B48-A1BA-F9B1-4C2B2486AF31}"/>
              </a:ext>
            </a:extLst>
          </p:cNvPr>
          <p:cNvSpPr txBox="1"/>
          <p:nvPr/>
        </p:nvSpPr>
        <p:spPr>
          <a:xfrm>
            <a:off x="38099" y="581024"/>
            <a:ext cx="9829802" cy="1159292"/>
          </a:xfrm>
          <a:prstGeom prst="rect">
            <a:avLst/>
          </a:prstGeom>
          <a:noFill/>
          <a:ln>
            <a:solidFill>
              <a:schemeClr val="tx1"/>
            </a:solidFill>
          </a:ln>
        </p:spPr>
        <p:txBody>
          <a:bodyPr wrap="square" rtlCol="0">
            <a:spAutoFit/>
          </a:bodyPr>
          <a:lstStyle/>
          <a:p>
            <a:pPr marL="0" lvl="0" indent="0" algn="l" rtl="0">
              <a:spcBef>
                <a:spcPts val="360"/>
              </a:spcBef>
              <a:spcAft>
                <a:spcPts val="0"/>
              </a:spcAft>
              <a:buNone/>
            </a:pPr>
            <a:endParaRPr kumimoji="1" lang="en-US" altLang="ja-JP" sz="900" dirty="0">
              <a:latin typeface="Meiryo UI" panose="020B0604030504040204" pitchFamily="50" charset="-128"/>
              <a:ea typeface="Meiryo UI" panose="020B0604030504040204" pitchFamily="50" charset="-128"/>
            </a:endParaRPr>
          </a:p>
          <a:p>
            <a:pPr marL="0" lvl="0" indent="0" algn="l" rtl="0">
              <a:spcBef>
                <a:spcPts val="360"/>
              </a:spcBef>
              <a:spcAft>
                <a:spcPts val="0"/>
              </a:spcAft>
              <a:buNone/>
            </a:pPr>
            <a:r>
              <a:rPr lang="ja-JP" altLang="en-US" sz="1200" dirty="0">
                <a:solidFill>
                  <a:schemeClr val="bg1">
                    <a:lumMod val="50000"/>
                  </a:schemeClr>
                </a:solidFill>
                <a:latin typeface="Meiryo UI" panose="020B0604030504040204" pitchFamily="50" charset="-128"/>
                <a:ea typeface="Meiryo UI" panose="020B0604030504040204" pitchFamily="50" charset="-128"/>
              </a:rPr>
              <a:t>事業の実施背景（課題認識）や目的（課題解決）、本事業を実施することで伝えたいストーリーや誘客戦略などの事業概要を記載すること</a:t>
            </a:r>
            <a:r>
              <a:rPr lang="ja-JP" altLang="en-US" sz="900" dirty="0">
                <a:solidFill>
                  <a:schemeClr val="bg1">
                    <a:lumMod val="50000"/>
                  </a:schemeClr>
                </a:solidFill>
                <a:latin typeface="Meiryo UI" panose="020B0604030504040204" pitchFamily="50" charset="-128"/>
                <a:ea typeface="Meiryo UI" panose="020B0604030504040204" pitchFamily="50" charset="-128"/>
              </a:rPr>
              <a:t>。</a:t>
            </a:r>
            <a:endParaRPr kumimoji="1" lang="en-US" altLang="ja-JP" sz="900" dirty="0">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ja-JP" altLang="en-US" sz="900" dirty="0">
              <a:latin typeface="Meiryo UI" panose="020B0604030504040204" pitchFamily="50" charset="-128"/>
              <a:ea typeface="Meiryo UI" panose="020B0604030504040204" pitchFamily="50" charset="-128"/>
            </a:endParaRPr>
          </a:p>
        </p:txBody>
      </p:sp>
      <p:sp>
        <p:nvSpPr>
          <p:cNvPr id="1101" name="Google Shape;92;p1"/>
          <p:cNvSpPr txBox="1">
            <a:spLocks noGrp="1"/>
          </p:cNvSpPr>
          <p:nvPr>
            <p:ph type="title"/>
          </p:nvPr>
        </p:nvSpPr>
        <p:spPr>
          <a:xfrm>
            <a:off x="1785850" y="-29489"/>
            <a:ext cx="6085387" cy="4762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Meiryo UI" panose="020B0604030504040204" pitchFamily="50" charset="-128"/>
                <a:ea typeface="Meiryo UI" panose="020B0604030504040204" pitchFamily="50" charset="-128"/>
                <a:cs typeface="Meiryo"/>
                <a:sym typeface="Meiryo"/>
              </a:rPr>
              <a:t>事業名</a:t>
            </a:r>
            <a:r>
              <a:rPr lang="ja-JP" sz="1900" dirty="0">
                <a:latin typeface="Meiryo UI" panose="020B0604030504040204" pitchFamily="50" charset="-128"/>
                <a:ea typeface="Meiryo UI" panose="020B0604030504040204" pitchFamily="50" charset="-128"/>
                <a:cs typeface="Meiryo"/>
                <a:sym typeface="Meiryo"/>
              </a:rPr>
              <a:t>：○○○○【○○県○○市】 　</a:t>
            </a:r>
            <a:endParaRPr dirty="0">
              <a:latin typeface="Meiryo UI" panose="020B0604030504040204" pitchFamily="50" charset="-128"/>
              <a:ea typeface="Meiryo UI" panose="020B0604030504040204" pitchFamily="50" charset="-128"/>
            </a:endParaRPr>
          </a:p>
        </p:txBody>
      </p:sp>
      <p:sp>
        <p:nvSpPr>
          <p:cNvPr id="2" name="Google Shape;103;p1">
            <a:extLst>
              <a:ext uri="{FF2B5EF4-FFF2-40B4-BE49-F238E27FC236}">
                <a16:creationId xmlns:a16="http://schemas.microsoft.com/office/drawing/2014/main" id="{A40B1E53-C3CC-D990-B90E-D46B64C37459}"/>
              </a:ext>
            </a:extLst>
          </p:cNvPr>
          <p:cNvSpPr txBox="1"/>
          <p:nvPr/>
        </p:nvSpPr>
        <p:spPr>
          <a:xfrm>
            <a:off x="8787204" y="13388"/>
            <a:ext cx="1114744" cy="230792"/>
          </a:xfrm>
          <a:prstGeom prst="rect">
            <a:avLst/>
          </a:prstGeom>
          <a:noFill/>
          <a:ln>
            <a:solidFill>
              <a:schemeClr val="tx1"/>
            </a:solidFill>
          </a:ln>
        </p:spPr>
        <p:txBody>
          <a:bodyPr spcFirstLastPara="1" wrap="square" lIns="91425" tIns="45700" rIns="91425" bIns="45700"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r>
              <a:rPr kumimoji="0" lang="ja-JP" altLang="en-US" sz="900" b="0" i="0" u="none" strike="noStrike" kern="0" cap="none" spc="0" normalizeH="0" baseline="0" noProof="0">
                <a:ln>
                  <a:noFill/>
                </a:ln>
                <a:solidFill>
                  <a:srgbClr val="000000"/>
                </a:solidFill>
                <a:effectLst/>
                <a:uLnTx/>
                <a:uFillTx/>
                <a:latin typeface="Meiryo UI"/>
                <a:ea typeface="Meiryo UI"/>
                <a:cs typeface="Meiryo"/>
                <a:sym typeface="Meiryo"/>
              </a:rPr>
              <a:t>事業概要説明書</a:t>
            </a: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endParaRPr kumimoji="0" sz="900" b="0" i="0" u="none" strike="noStrike" kern="0" cap="none" spc="0" normalizeH="0" baseline="0" noProof="0" dirty="0">
              <a:ln>
                <a:noFill/>
              </a:ln>
              <a:solidFill>
                <a:srgbClr val="000000"/>
              </a:solidFill>
              <a:effectLst/>
              <a:uLnTx/>
              <a:uFillTx/>
              <a:latin typeface="Meiryo UI"/>
              <a:ea typeface="Meiryo UI"/>
              <a:cs typeface="Arial"/>
              <a:sym typeface="Arial"/>
            </a:endParaRPr>
          </a:p>
        </p:txBody>
      </p:sp>
      <p:graphicFrame>
        <p:nvGraphicFramePr>
          <p:cNvPr id="17" name="表 16">
            <a:extLst>
              <a:ext uri="{FF2B5EF4-FFF2-40B4-BE49-F238E27FC236}">
                <a16:creationId xmlns:a16="http://schemas.microsoft.com/office/drawing/2014/main" id="{B1C756B9-672C-C2BE-544E-76B76F4FB98D}"/>
              </a:ext>
            </a:extLst>
          </p:cNvPr>
          <p:cNvGraphicFramePr>
            <a:graphicFrameLocks noGrp="1"/>
          </p:cNvGraphicFramePr>
          <p:nvPr>
            <p:extLst>
              <p:ext uri="{D42A27DB-BD31-4B8C-83A1-F6EECF244321}">
                <p14:modId xmlns:p14="http://schemas.microsoft.com/office/powerpoint/2010/main" val="18776881"/>
              </p:ext>
            </p:extLst>
          </p:nvPr>
        </p:nvGraphicFramePr>
        <p:xfrm>
          <a:off x="71672" y="1780189"/>
          <a:ext cx="8450778" cy="5046782"/>
        </p:xfrm>
        <a:graphic>
          <a:graphicData uri="http://schemas.openxmlformats.org/drawingml/2006/table">
            <a:tbl>
              <a:tblPr>
                <a:tableStyleId>{5940675A-B579-460E-94D1-54222C63F5DA}</a:tableStyleId>
              </a:tblPr>
              <a:tblGrid>
                <a:gridCol w="1434517">
                  <a:extLst>
                    <a:ext uri="{9D8B030D-6E8A-4147-A177-3AD203B41FA5}">
                      <a16:colId xmlns:a16="http://schemas.microsoft.com/office/drawing/2014/main" val="723497204"/>
                    </a:ext>
                  </a:extLst>
                </a:gridCol>
                <a:gridCol w="7016261">
                  <a:extLst>
                    <a:ext uri="{9D8B030D-6E8A-4147-A177-3AD203B41FA5}">
                      <a16:colId xmlns:a16="http://schemas.microsoft.com/office/drawing/2014/main" val="3506979741"/>
                    </a:ext>
                  </a:extLst>
                </a:gridCol>
              </a:tblGrid>
              <a:tr h="583579">
                <a:tc>
                  <a:txBody>
                    <a:bodyPr/>
                    <a:lstStyle/>
                    <a:p>
                      <a:pPr algn="ctr" fontAlgn="ctr"/>
                      <a:r>
                        <a:rPr lang="ja-JP" altLang="en-US" sz="1100" b="1" u="none" strike="noStrike" dirty="0">
                          <a:solidFill>
                            <a:schemeClr val="bg1"/>
                          </a:solidFill>
                          <a:effectLst/>
                          <a:latin typeface="Meiryo UI" panose="020B0604030504040204" pitchFamily="50" charset="-128"/>
                          <a:ea typeface="Meiryo UI" panose="020B0604030504040204" pitchFamily="50" charset="-128"/>
                        </a:rPr>
                        <a:t>実施体制</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rtl="0">
                        <a:spcBef>
                          <a:spcPts val="0"/>
                        </a:spcBef>
                        <a:spcAft>
                          <a:spcPts val="0"/>
                        </a:spcAft>
                        <a:buNone/>
                      </a:pP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　</a:t>
                      </a:r>
                      <a:endParaRPr lang="en-US" altLang="ja-JP" sz="1200" b="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rtl="0">
                        <a:spcBef>
                          <a:spcPts val="0"/>
                        </a:spcBef>
                        <a:spcAft>
                          <a:spcPts val="0"/>
                        </a:spcAft>
                        <a:buNone/>
                      </a:pPr>
                      <a:r>
                        <a:rPr kumimoji="1" lang="ja-JP" altLang="en-US" sz="1200" dirty="0">
                          <a:ln>
                            <a:noFill/>
                          </a:ln>
                          <a:solidFill>
                            <a:schemeClr val="bg1">
                              <a:lumMod val="50000"/>
                            </a:schemeClr>
                          </a:solidFill>
                          <a:latin typeface="Meiryo UI" panose="020B0604030504040204" pitchFamily="50" charset="-128"/>
                          <a:ea typeface="Meiryo UI" panose="020B0604030504040204" pitchFamily="50" charset="-128"/>
                        </a:rPr>
                        <a:t>実施主体：〇〇（設立年月日：△△年△月△日）、連携先：〇〇、〇〇等　を記載すること</a:t>
                      </a:r>
                      <a:endParaRPr lang="ja-JP" altLang="en-US" sz="1200" u="none" strike="noStrike" dirty="0">
                        <a:solidFill>
                          <a:schemeClr val="bg1">
                            <a:lumMod val="50000"/>
                          </a:schemeClr>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839578511"/>
                  </a:ext>
                </a:extLst>
              </a:tr>
              <a:tr h="502276">
                <a:tc>
                  <a:txBody>
                    <a:bodyPr/>
                    <a:lstStyle/>
                    <a:p>
                      <a:pPr marL="0" marR="0" lvl="0" indent="0" algn="ctr" rtl="0" fontAlgn="ctr">
                        <a:lnSpc>
                          <a:spcPct val="100000"/>
                        </a:lnSpc>
                        <a:spcBef>
                          <a:spcPts val="0"/>
                        </a:spcBef>
                        <a:spcAft>
                          <a:spcPts val="0"/>
                        </a:spcAft>
                        <a:buClr>
                          <a:srgbClr val="000000"/>
                        </a:buClr>
                        <a:buFont typeface="Arial"/>
                        <a:buNone/>
                      </a:pPr>
                      <a:r>
                        <a:rPr lang="ja-JP" altLang="en-US"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事業目標（</a:t>
                      </a:r>
                      <a:r>
                        <a:rPr lang="en-US" altLang="ja-JP"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KPI</a:t>
                      </a:r>
                      <a:r>
                        <a:rPr lang="ja-JP" altLang="en-US"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a:t>
                      </a:r>
                      <a:endParaRPr lang="en-US" altLang="ja-JP"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12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具体的かつ、定量的な目標設定の内容を記載すること</a:t>
                      </a:r>
                      <a:endPar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207174055"/>
                  </a:ext>
                </a:extLst>
              </a:tr>
              <a:tr h="3452266">
                <a:tc>
                  <a:txBody>
                    <a:bodyPr/>
                    <a:lstStyle/>
                    <a:p>
                      <a:pPr marL="0" marR="0" lvl="0" indent="0" algn="ctr" rtl="0" fontAlgn="ctr">
                        <a:lnSpc>
                          <a:spcPct val="100000"/>
                        </a:lnSpc>
                        <a:spcBef>
                          <a:spcPts val="0"/>
                        </a:spcBef>
                        <a:spcAft>
                          <a:spcPts val="0"/>
                        </a:spcAft>
                        <a:buClr>
                          <a:srgbClr val="000000"/>
                        </a:buClr>
                        <a:buFont typeface="Arial"/>
                        <a:buNone/>
                      </a:pPr>
                      <a:r>
                        <a:rPr lang="ja-JP" altLang="en-US"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主な取組内容</a:t>
                      </a:r>
                      <a:endParaRPr lang="en-US" altLang="ja-JP"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p>
                      <a:pPr marL="0" marR="0" lvl="0" indent="0" algn="ctr" rtl="0" fontAlgn="ctr">
                        <a:lnSpc>
                          <a:spcPct val="100000"/>
                        </a:lnSpc>
                        <a:spcBef>
                          <a:spcPts val="0"/>
                        </a:spcBef>
                        <a:spcAft>
                          <a:spcPts val="0"/>
                        </a:spcAft>
                        <a:buClr>
                          <a:srgbClr val="000000"/>
                        </a:buClr>
                        <a:buFont typeface="Arial"/>
                        <a:buNone/>
                      </a:pPr>
                      <a:r>
                        <a:rPr lang="ja-JP" altLang="en-US" sz="11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（造成するプログラム等）</a:t>
                      </a:r>
                      <a:endPar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反復継続した来訪を促すための旅マエ・旅ナカ・旅アトの取組の内容や、滞在環境・移動環境の整備・検証など、地域を「第</a:t>
                      </a:r>
                      <a:r>
                        <a:rPr lang="en-US" altLang="ja-JP" sz="12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2</a:t>
                      </a:r>
                      <a:r>
                        <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のふるさと」とするためにプログラムに関連して取り組む内容について記載すること</a:t>
                      </a: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algn="ctr" fontAlgn="ct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p>
                      <a:pPr algn="ctr" fontAlgn="ctr"/>
                      <a:endPar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85140796"/>
                  </a:ext>
                </a:extLst>
              </a:tr>
              <a:tr h="496421">
                <a:tc>
                  <a:txBody>
                    <a:bodyPr/>
                    <a:lstStyle/>
                    <a:p>
                      <a:pPr algn="ctr" fontAlgn="ctr"/>
                      <a:r>
                        <a:rPr lang="ja-JP" altLang="en-US" sz="1100" b="1" u="none" strike="noStrike" dirty="0">
                          <a:solidFill>
                            <a:schemeClr val="bg1"/>
                          </a:solidFill>
                          <a:effectLst/>
                          <a:latin typeface="Meiryo UI" panose="020B0604030504040204" pitchFamily="50" charset="-128"/>
                          <a:ea typeface="Meiryo UI" panose="020B0604030504040204" pitchFamily="50" charset="-128"/>
                        </a:rPr>
                        <a:t>事業スケジュール</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002060"/>
                    </a:solidFill>
                  </a:tcPr>
                </a:tc>
                <a:tc>
                  <a:txBody>
                    <a:bodyPr/>
                    <a:lstStyle/>
                    <a:p>
                      <a:pPr marL="0" marR="0" lvl="0" indent="0" algn="l" rtl="0">
                        <a:spcBef>
                          <a:spcPts val="0"/>
                        </a:spcBef>
                        <a:spcAft>
                          <a:spcPts val="0"/>
                        </a:spcAft>
                        <a:buNone/>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（例）令和８年６月受入体制の構築・誘客戦略の策定、８～</a:t>
                      </a:r>
                      <a:r>
                        <a:rPr lang="en-US" altLang="ja-JP" sz="12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11</a:t>
                      </a:r>
                      <a:r>
                        <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月　モニターツアーの実施、</a:t>
                      </a:r>
                      <a:r>
                        <a:rPr lang="en-US" altLang="ja-JP" sz="12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12</a:t>
                      </a:r>
                      <a:r>
                        <a:rPr lang="ja-JP" altLang="en-US" sz="12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月ー１月　アンケートヒアリング結果の分析</a:t>
                      </a: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302210034"/>
                  </a:ext>
                </a:extLst>
              </a:tr>
            </a:tbl>
          </a:graphicData>
        </a:graphic>
      </p:graphicFrame>
      <p:sp>
        <p:nvSpPr>
          <p:cNvPr id="20" name="Google Shape;104;p1">
            <a:extLst>
              <a:ext uri="{FF2B5EF4-FFF2-40B4-BE49-F238E27FC236}">
                <a16:creationId xmlns:a16="http://schemas.microsoft.com/office/drawing/2014/main" id="{F4254099-5881-E028-0F1B-2318F5E5CE06}"/>
              </a:ext>
            </a:extLst>
          </p:cNvPr>
          <p:cNvSpPr/>
          <p:nvPr/>
        </p:nvSpPr>
        <p:spPr>
          <a:xfrm>
            <a:off x="38099" y="585170"/>
            <a:ext cx="806451" cy="146306"/>
          </a:xfrm>
          <a:prstGeom prst="rect">
            <a:avLst/>
          </a:prstGeom>
          <a:solidFill>
            <a:srgbClr val="002060"/>
          </a:solidFill>
          <a:ln w="6350" cap="flat" cmpd="sng">
            <a:solidFill>
              <a:schemeClr val="tx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900" b="1" dirty="0">
                <a:solidFill>
                  <a:schemeClr val="bg1"/>
                </a:solidFill>
                <a:latin typeface="Meiryo UI" panose="020B0604030504040204" pitchFamily="50" charset="-128"/>
                <a:ea typeface="Meiryo UI" panose="020B0604030504040204" pitchFamily="50" charset="-128"/>
                <a:cs typeface="Meiryo"/>
                <a:sym typeface="Meiryo"/>
              </a:rPr>
              <a:t>事業</a:t>
            </a:r>
            <a:r>
              <a:rPr lang="ja-JP" altLang="en-US" sz="1000" b="1" dirty="0">
                <a:solidFill>
                  <a:schemeClr val="bg1"/>
                </a:solidFill>
                <a:latin typeface="Meiryo UI" panose="020B0604030504040204" pitchFamily="50" charset="-128"/>
                <a:ea typeface="Meiryo UI" panose="020B0604030504040204" pitchFamily="50" charset="-128"/>
                <a:cs typeface="Meiryo"/>
                <a:sym typeface="Meiryo"/>
              </a:rPr>
              <a:t>概要</a:t>
            </a:r>
            <a:endParaRPr sz="1000" b="1" dirty="0">
              <a:solidFill>
                <a:schemeClr val="bg1"/>
              </a:solidFill>
              <a:latin typeface="Meiryo UI" panose="020B0604030504040204" pitchFamily="50" charset="-128"/>
              <a:ea typeface="Meiryo UI" panose="020B0604030504040204" pitchFamily="50" charset="-128"/>
              <a:cs typeface="Meiryo"/>
              <a:sym typeface="Meiryo"/>
            </a:endParaRPr>
          </a:p>
        </p:txBody>
      </p:sp>
      <p:sp>
        <p:nvSpPr>
          <p:cNvPr id="22" name="正方形/長方形 21">
            <a:extLst>
              <a:ext uri="{FF2B5EF4-FFF2-40B4-BE49-F238E27FC236}">
                <a16:creationId xmlns:a16="http://schemas.microsoft.com/office/drawing/2014/main" id="{31587018-3E50-00C3-1633-91791932A551}"/>
              </a:ext>
            </a:extLst>
          </p:cNvPr>
          <p:cNvSpPr/>
          <p:nvPr/>
        </p:nvSpPr>
        <p:spPr>
          <a:xfrm>
            <a:off x="8552216" y="1780189"/>
            <a:ext cx="1311193" cy="5046776"/>
          </a:xfrm>
          <a:prstGeom prst="rect">
            <a:avLst/>
          </a:prstGeom>
          <a:ln w="12700">
            <a:solidFill>
              <a:schemeClr val="tx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3" name="直線コネクタ 2">
            <a:extLst>
              <a:ext uri="{FF2B5EF4-FFF2-40B4-BE49-F238E27FC236}">
                <a16:creationId xmlns:a16="http://schemas.microsoft.com/office/drawing/2014/main" id="{80D8E9CC-39F6-F1EB-149D-FE0154BE49BB}"/>
              </a:ext>
            </a:extLst>
          </p:cNvPr>
          <p:cNvCxnSpPr>
            <a:cxnSpLocks/>
          </p:cNvCxnSpPr>
          <p:nvPr/>
        </p:nvCxnSpPr>
        <p:spPr>
          <a:xfrm>
            <a:off x="1853129" y="445382"/>
            <a:ext cx="6573030" cy="0"/>
          </a:xfrm>
          <a:prstGeom prst="line">
            <a:avLst/>
          </a:prstGeom>
          <a:solidFill>
            <a:srgbClr val="0066CC"/>
          </a:solidFill>
          <a:ln w="28575">
            <a:solidFill>
              <a:srgbClr val="002060"/>
            </a:solidFill>
          </a:ln>
          <a:effectLst/>
        </p:spPr>
      </p:cxnSp>
      <p:sp>
        <p:nvSpPr>
          <p:cNvPr id="4" name="楕円 3">
            <a:extLst>
              <a:ext uri="{FF2B5EF4-FFF2-40B4-BE49-F238E27FC236}">
                <a16:creationId xmlns:a16="http://schemas.microsoft.com/office/drawing/2014/main" id="{07E813EC-1009-722F-F5EB-F08EB01BA1BC}"/>
              </a:ext>
            </a:extLst>
          </p:cNvPr>
          <p:cNvSpPr/>
          <p:nvPr/>
        </p:nvSpPr>
        <p:spPr>
          <a:xfrm>
            <a:off x="1785850" y="406417"/>
            <a:ext cx="77929" cy="77929"/>
          </a:xfrm>
          <a:prstGeom prst="ellipse">
            <a:avLst/>
          </a:prstGeom>
          <a:solidFill>
            <a:srgbClr val="002060"/>
          </a:solidFill>
          <a:ln>
            <a:solidFill>
              <a:srgbClr val="00206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6" name="楕円 5">
            <a:extLst>
              <a:ext uri="{FF2B5EF4-FFF2-40B4-BE49-F238E27FC236}">
                <a16:creationId xmlns:a16="http://schemas.microsoft.com/office/drawing/2014/main" id="{7BE4CBE8-F206-A1DA-C7B5-BF3BF180A37D}"/>
              </a:ext>
            </a:extLst>
          </p:cNvPr>
          <p:cNvSpPr/>
          <p:nvPr/>
        </p:nvSpPr>
        <p:spPr>
          <a:xfrm>
            <a:off x="8348230" y="392624"/>
            <a:ext cx="77929" cy="77929"/>
          </a:xfrm>
          <a:prstGeom prst="ellipse">
            <a:avLst/>
          </a:prstGeom>
          <a:solidFill>
            <a:srgbClr val="002060"/>
          </a:solidFill>
          <a:ln>
            <a:solidFill>
              <a:srgbClr val="00206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7" name="正方形/長方形 6">
            <a:extLst>
              <a:ext uri="{FF2B5EF4-FFF2-40B4-BE49-F238E27FC236}">
                <a16:creationId xmlns:a16="http://schemas.microsoft.com/office/drawing/2014/main" id="{9CBB58A6-2477-B7E9-7D53-C27ADE9D6CD3}"/>
              </a:ext>
            </a:extLst>
          </p:cNvPr>
          <p:cNvSpPr/>
          <p:nvPr/>
        </p:nvSpPr>
        <p:spPr>
          <a:xfrm>
            <a:off x="38100" y="0"/>
            <a:ext cx="1198275" cy="52406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920C959-1CBE-2BDA-9EF3-0CD476074BC7}"/>
              </a:ext>
            </a:extLst>
          </p:cNvPr>
          <p:cNvSpPr txBox="1"/>
          <p:nvPr/>
        </p:nvSpPr>
        <p:spPr>
          <a:xfrm>
            <a:off x="71672" y="43269"/>
            <a:ext cx="1286852" cy="415498"/>
          </a:xfrm>
          <a:prstGeom prst="rect">
            <a:avLst/>
          </a:prstGeom>
          <a:noFill/>
        </p:spPr>
        <p:txBody>
          <a:bodyPr wrap="square" rtlCol="0">
            <a:spAutoFit/>
          </a:bodyPr>
          <a:lstStyle/>
          <a:p>
            <a:r>
              <a:rPr kumimoji="1" lang="ja-JP" altLang="en-US" sz="1050" b="1" dirty="0">
                <a:solidFill>
                  <a:schemeClr val="bg1"/>
                </a:solidFill>
                <a:latin typeface="Meiryo UI" panose="020B0604030504040204" pitchFamily="50" charset="-128"/>
                <a:ea typeface="Meiryo UI" panose="020B0604030504040204" pitchFamily="50" charset="-128"/>
              </a:rPr>
              <a:t>個人版第</a:t>
            </a:r>
            <a:r>
              <a:rPr kumimoji="1" lang="en-US" altLang="ja-JP" sz="1050" b="1" dirty="0">
                <a:solidFill>
                  <a:schemeClr val="bg1"/>
                </a:solidFill>
                <a:latin typeface="Meiryo UI" panose="020B0604030504040204" pitchFamily="50" charset="-128"/>
                <a:ea typeface="Meiryo UI" panose="020B0604030504040204" pitchFamily="50" charset="-128"/>
              </a:rPr>
              <a:t>2</a:t>
            </a:r>
            <a:r>
              <a:rPr kumimoji="1" lang="ja-JP" altLang="en-US" sz="1050" b="1" dirty="0">
                <a:solidFill>
                  <a:schemeClr val="bg1"/>
                </a:solidFill>
                <a:latin typeface="Meiryo UI" panose="020B0604030504040204" pitchFamily="50" charset="-128"/>
                <a:ea typeface="Meiryo UI" panose="020B0604030504040204" pitchFamily="50" charset="-128"/>
              </a:rPr>
              <a:t>の　　　ふるさとづくりモデル</a:t>
            </a:r>
          </a:p>
        </p:txBody>
      </p:sp>
      <p:sp>
        <p:nvSpPr>
          <p:cNvPr id="9" name="正方形/長方形 8">
            <a:extLst>
              <a:ext uri="{FF2B5EF4-FFF2-40B4-BE49-F238E27FC236}">
                <a16:creationId xmlns:a16="http://schemas.microsoft.com/office/drawing/2014/main" id="{A323AD73-C5BE-6F60-F179-B876AA54AC42}"/>
              </a:ext>
            </a:extLst>
          </p:cNvPr>
          <p:cNvSpPr/>
          <p:nvPr/>
        </p:nvSpPr>
        <p:spPr>
          <a:xfrm>
            <a:off x="1243833" y="-8815"/>
            <a:ext cx="158248" cy="551739"/>
          </a:xfrm>
          <a:prstGeom prst="rect">
            <a:avLst/>
          </a:prstGeom>
          <a:solidFill>
            <a:srgbClr val="DEA900"/>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sp>
        <p:nvSpPr>
          <p:cNvPr id="5" name="Google Shape;93;p1">
            <a:extLst>
              <a:ext uri="{FF2B5EF4-FFF2-40B4-BE49-F238E27FC236}">
                <a16:creationId xmlns:a16="http://schemas.microsoft.com/office/drawing/2014/main" id="{266E06C1-922D-97B9-A59A-6C7BC5A8ACAC}"/>
              </a:ext>
            </a:extLst>
          </p:cNvPr>
          <p:cNvSpPr txBox="1"/>
          <p:nvPr/>
        </p:nvSpPr>
        <p:spPr>
          <a:xfrm>
            <a:off x="8590084" y="2435112"/>
            <a:ext cx="1262575" cy="2277506"/>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ja-JP"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事業</a:t>
            </a:r>
            <a:r>
              <a:rPr lang="ja-JP" altLang="en-US"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の内容が分かる</a:t>
            </a:r>
            <a:r>
              <a:rPr lang="ja-JP"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イメージ図、</a:t>
            </a:r>
            <a:r>
              <a:rPr lang="ja-JP" altLang="en-US"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画像</a:t>
            </a:r>
            <a:r>
              <a:rPr lang="ja-JP"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等を</a:t>
            </a:r>
            <a:r>
              <a:rPr lang="en-US"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3</a:t>
            </a:r>
            <a:r>
              <a:rPr lang="ja-JP" altLang="en-US"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en-US"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4</a:t>
            </a:r>
            <a:r>
              <a:rPr lang="ja-JP" altLang="en-US"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点添付</a:t>
            </a:r>
            <a:r>
              <a:rPr lang="ja-JP"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してください。</a:t>
            </a:r>
            <a:endParaRPr lang="en-US"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・公表可能なデータで一目で見て何が映っているのか　分かりやすい画像を添付してください。　</a:t>
            </a:r>
            <a:endParaRPr lang="en-US"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100" dirty="0">
                <a:solidFill>
                  <a:schemeClr val="bg1">
                    <a:lumMod val="50000"/>
                  </a:schemeClr>
                </a:solidFill>
                <a:latin typeface="Meiryo UI" panose="020B0604030504040204" pitchFamily="50" charset="-128"/>
                <a:ea typeface="Meiryo UI" panose="020B0604030504040204" pitchFamily="50" charset="-128"/>
                <a:cs typeface="Meiryo"/>
                <a:sym typeface="Meiryo"/>
              </a:rPr>
              <a:t>（キャプションをつけてください）</a:t>
            </a:r>
            <a:endParaRPr lang="en-US" altLang="ja-JP" sz="11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p:txBody>
      </p:sp>
      <p:sp>
        <p:nvSpPr>
          <p:cNvPr id="12" name="テキスト ボックス 7">
            <a:extLst>
              <a:ext uri="{FF2B5EF4-FFF2-40B4-BE49-F238E27FC236}">
                <a16:creationId xmlns:a16="http://schemas.microsoft.com/office/drawing/2014/main" id="{FD27F479-0D0A-5267-69DB-2389A7EDD0A0}"/>
              </a:ext>
            </a:extLst>
          </p:cNvPr>
          <p:cNvSpPr txBox="1"/>
          <p:nvPr/>
        </p:nvSpPr>
        <p:spPr>
          <a:xfrm>
            <a:off x="-3175" y="-360487"/>
            <a:ext cx="8301738" cy="369332"/>
          </a:xfrm>
          <a:prstGeom prst="rect">
            <a:avLst/>
          </a:prstGeom>
          <a:noFill/>
        </p:spPr>
        <p:txBody>
          <a:bodyPr wrap="square" rtlCol="0" anchor="ctr">
            <a:spAutoFit/>
          </a:bodyPr>
          <a:lstStyle/>
          <a:p>
            <a:r>
              <a:rPr lang="ja-JP" altLang="en-US" sz="900" b="1"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b="1" u="sng" dirty="0">
                <a:solidFill>
                  <a:srgbClr val="FF0000"/>
                </a:solidFill>
                <a:latin typeface="BIZ UDPゴシック" panose="020B0400000000000000" pitchFamily="50" charset="-128"/>
                <a:ea typeface="BIZ UDPゴシック" panose="020B0400000000000000" pitchFamily="50" charset="-128"/>
              </a:rPr>
              <a:t>１枚</a:t>
            </a:r>
            <a:r>
              <a:rPr lang="ja-JP" altLang="en-US" sz="900" b="1" dirty="0">
                <a:latin typeface="BIZ UDPゴシック" panose="020B0400000000000000" pitchFamily="50" charset="-128"/>
                <a:ea typeface="BIZ UDPゴシック" panose="020B0400000000000000" pitchFamily="50" charset="-128"/>
              </a:rPr>
              <a:t>で分かるように簡潔に記載し、適宜、写真等を使用して下さい。</a:t>
            </a:r>
            <a:endParaRPr lang="en-US" altLang="ja-JP" sz="900" b="1" dirty="0">
              <a:latin typeface="BIZ UDPゴシック" panose="020B0400000000000000" pitchFamily="50" charset="-128"/>
              <a:ea typeface="BIZ UDPゴシック" panose="020B0400000000000000" pitchFamily="50" charset="-128"/>
            </a:endParaRPr>
          </a:p>
          <a:p>
            <a:r>
              <a:rPr lang="ja-JP" altLang="en-US" sz="900" b="1" dirty="0">
                <a:latin typeface="BIZ UDPゴシック" panose="020B0400000000000000" pitchFamily="50" charset="-128"/>
                <a:ea typeface="BIZ UDPゴシック" panose="020B0400000000000000" pitchFamily="50" charset="-128"/>
              </a:rPr>
              <a:t>注３：</a:t>
            </a:r>
            <a:r>
              <a:rPr lang="ja-JP" altLang="en-US" sz="900" b="1" dirty="0">
                <a:solidFill>
                  <a:schemeClr val="tx1"/>
                </a:solidFill>
                <a:latin typeface="BIZ UDPゴシック" panose="020B0400000000000000" pitchFamily="50" charset="-128"/>
                <a:ea typeface="BIZ UDPゴシック" panose="020B0400000000000000" pitchFamily="50" charset="-128"/>
              </a:rPr>
              <a:t>グレーの記入要領等</a:t>
            </a:r>
            <a:r>
              <a:rPr lang="ja-JP" altLang="en-US" sz="900" b="1"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b="1" dirty="0">
                <a:latin typeface="BIZ UDPゴシック" panose="020B0400000000000000" pitchFamily="50" charset="-128"/>
                <a:ea typeface="BIZ UDPゴシック" panose="020B0400000000000000" pitchFamily="50" charset="-128"/>
              </a:rPr>
              <a:t>【</a:t>
            </a:r>
            <a:r>
              <a:rPr lang="ja-JP" altLang="en-US" sz="900" b="1" dirty="0">
                <a:latin typeface="BIZ UDPゴシック" panose="020B0400000000000000" pitchFamily="50" charset="-128"/>
                <a:ea typeface="BIZ UDPゴシック" panose="020B0400000000000000" pitchFamily="50" charset="-128"/>
              </a:rPr>
              <a:t>１２ポイント以上</a:t>
            </a:r>
            <a:r>
              <a:rPr lang="en-US" altLang="ja-JP" sz="900" b="1" dirty="0">
                <a:latin typeface="BIZ UDPゴシック" panose="020B0400000000000000" pitchFamily="50" charset="-128"/>
                <a:ea typeface="BIZ UDPゴシック" panose="020B0400000000000000" pitchFamily="50" charset="-128"/>
              </a:rPr>
              <a:t>】</a:t>
            </a:r>
            <a:r>
              <a:rPr lang="ja-JP" altLang="en-US" sz="900" b="1" dirty="0">
                <a:latin typeface="BIZ UDPゴシック" panose="020B0400000000000000" pitchFamily="50" charset="-128"/>
                <a:ea typeface="BIZ UDPゴシック" panose="020B0400000000000000" pitchFamily="50" charset="-128"/>
              </a:rPr>
              <a:t>とし、</a:t>
            </a:r>
            <a:r>
              <a:rPr lang="ja-JP" altLang="en-US" sz="900" b="1"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b="1"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b="1" dirty="0">
                <a:solidFill>
                  <a:srgbClr val="FF0000"/>
                </a:solidFill>
                <a:latin typeface="BIZ UDPゴシック" panose="020B0400000000000000" pitchFamily="50" charset="-128"/>
                <a:ea typeface="BIZ UDPゴシック" panose="020B0400000000000000" pitchFamily="50" charset="-128"/>
              </a:rPr>
              <a:t>で記載</a:t>
            </a:r>
            <a:r>
              <a:rPr lang="ja-JP" altLang="en-US" sz="900" b="1" dirty="0">
                <a:latin typeface="BIZ UDPゴシック" panose="020B0400000000000000" pitchFamily="50" charset="-128"/>
                <a:ea typeface="BIZ UDPゴシック" panose="020B0400000000000000" pitchFamily="50" charset="-128"/>
              </a:rPr>
              <a:t>してください。</a:t>
            </a:r>
          </a:p>
        </p:txBody>
      </p:sp>
    </p:spTree>
    <p:extLst>
      <p:ext uri="{BB962C8B-B14F-4D97-AF65-F5344CB8AC3E}">
        <p14:creationId xmlns:p14="http://schemas.microsoft.com/office/powerpoint/2010/main" val="1543905440"/>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331</Words>
  <PresentationFormat>A4 210 x 297 mm</PresentationFormat>
  <Paragraphs>32</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Meiryo UI</vt:lpstr>
      <vt:lpstr>Meiryo</vt:lpstr>
      <vt:lpstr>Arial</vt:lpstr>
      <vt:lpstr>Office テーマ</vt:lpstr>
      <vt:lpstr>事業名：○○○○【○○県○○市】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