
<file path=[Content_Types].xml><?xml version="1.0" encoding="utf-8"?>
<Types xmlns="http://schemas.openxmlformats.org/package/2006/content-types"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powerpoint.authors+xml" PartName="/ppt/authors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9" r:id="rId2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企業版第2のふるさとづくりモデル" id="{2ED29AB1-00C6-4F5C-9D33-5A2FE4879DF6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407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/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6A911C5-06B2-59B3-447B-919DBAB2057E}" name="宮原 健" initials="健宮" userId="S::miyahara-k27m@mlit.go.jp::6d5b4fdf-2f78-4f55-ac48-7652ce61cbc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DEA90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87100E-9E72-4B87-95BE-F7812ED01617}" v="3" dt="2025-02-28T06:17:27.767"/>
    <p1510:client id="{F06BBC88-9C33-485F-A6E4-B27F87D582B2}" v="12" dt="2025-02-28T06:16:08.285"/>
  </p1510:revLst>
</p1510:revInfo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56"/>
    <p:restoredTop sz="96229" autoAdjust="0"/>
  </p:normalViewPr>
  <p:slideViewPr>
    <p:cSldViewPr snapToGrid="0">
      <p:cViewPr>
        <p:scale>
          <a:sx n="100" d="100"/>
          <a:sy n="100" d="100"/>
        </p:scale>
        <p:origin x="1872" y="318"/>
      </p:cViewPr>
      <p:guideLst>
        <p:guide orient="horz" pos="3407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authors.xml" Type="http://schemas.microsoft.com/office/2018/10/relationships/authors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Relationship Id="rId8" Target="changesInfos/changesInfo1.xml" Type="http://schemas.microsoft.com/office/2016/11/relationships/changesInfo"/><Relationship Id="rId9" Target="revisionInfo.xml" Type="http://schemas.microsoft.com/office/2015/10/relationships/revisionInfo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安部 学" userId="S::abe-m262@mlit.go.jp::b7280c66-0c93-4af2-96e1-d27f704202e2" providerId="AD" clId="Web-{F06BBC88-9C33-485F-A6E4-B27F87D582B2}"/>
    <pc:docChg chg="modSld">
      <pc:chgData name="安部 学" userId="S::abe-m262@mlit.go.jp::b7280c66-0c93-4af2-96e1-d27f704202e2" providerId="AD" clId="Web-{F06BBC88-9C33-485F-A6E4-B27F87D582B2}" dt="2025-02-28T06:16:07.535" v="3" actId="20577"/>
      <pc:docMkLst>
        <pc:docMk/>
      </pc:docMkLst>
      <pc:sldChg chg="modSp">
        <pc:chgData name="安部 学" userId="S::abe-m262@mlit.go.jp::b7280c66-0c93-4af2-96e1-d27f704202e2" providerId="AD" clId="Web-{F06BBC88-9C33-485F-A6E4-B27F87D582B2}" dt="2025-02-28T06:16:00.269" v="0" actId="20577"/>
        <pc:sldMkLst>
          <pc:docMk/>
          <pc:sldMk cId="1543905440" sldId="257"/>
        </pc:sldMkLst>
        <pc:spChg chg="mod">
          <ac:chgData name="安部 学" userId="S::abe-m262@mlit.go.jp::b7280c66-0c93-4af2-96e1-d27f704202e2" providerId="AD" clId="Web-{F06BBC88-9C33-485F-A6E4-B27F87D582B2}" dt="2025-02-28T06:16:00.269" v="0" actId="20577"/>
          <ac:spMkLst>
            <pc:docMk/>
            <pc:sldMk cId="1543905440" sldId="257"/>
            <ac:spMk id="2" creationId="{A40B1E53-C3CC-D990-B90E-D46B64C37459}"/>
          </ac:spMkLst>
        </pc:spChg>
      </pc:sldChg>
      <pc:sldChg chg="modSp">
        <pc:chgData name="安部 学" userId="S::abe-m262@mlit.go.jp::b7280c66-0c93-4af2-96e1-d27f704202e2" providerId="AD" clId="Web-{F06BBC88-9C33-485F-A6E4-B27F87D582B2}" dt="2025-02-28T06:16:07.535" v="3" actId="20577"/>
        <pc:sldMkLst>
          <pc:docMk/>
          <pc:sldMk cId="2687732443" sldId="259"/>
        </pc:sldMkLst>
        <pc:spChg chg="mod">
          <ac:chgData name="安部 学" userId="S::abe-m262@mlit.go.jp::b7280c66-0c93-4af2-96e1-d27f704202e2" providerId="AD" clId="Web-{F06BBC88-9C33-485F-A6E4-B27F87D582B2}" dt="2025-02-28T06:16:07.535" v="3" actId="20577"/>
          <ac:spMkLst>
            <pc:docMk/>
            <pc:sldMk cId="2687732443" sldId="259"/>
            <ac:spMk id="13" creationId="{D7453333-4C3D-AE32-52A4-73619F1417AC}"/>
          </ac:spMkLst>
        </pc:spChg>
      </pc:sldChg>
    </pc:docChg>
  </pc:docChgLst>
  <pc:docChgLst>
    <pc:chgData name="安部 学" userId="S::abe-m262@mlit.go.jp::b7280c66-0c93-4af2-96e1-d27f704202e2" providerId="AD" clId="Web-{0987100E-9E72-4B87-95BE-F7812ED01617}"/>
    <pc:docChg chg="modSld">
      <pc:chgData name="安部 学" userId="S::abe-m262@mlit.go.jp::b7280c66-0c93-4af2-96e1-d27f704202e2" providerId="AD" clId="Web-{0987100E-9E72-4B87-95BE-F7812ED01617}" dt="2025-02-28T06:17:27.767" v="2" actId="14100"/>
      <pc:docMkLst>
        <pc:docMk/>
      </pc:docMkLst>
      <pc:sldChg chg="modSp">
        <pc:chgData name="安部 学" userId="S::abe-m262@mlit.go.jp::b7280c66-0c93-4af2-96e1-d27f704202e2" providerId="AD" clId="Web-{0987100E-9E72-4B87-95BE-F7812ED01617}" dt="2025-02-28T06:17:07.969" v="0" actId="14100"/>
        <pc:sldMkLst>
          <pc:docMk/>
          <pc:sldMk cId="1543905440" sldId="257"/>
        </pc:sldMkLst>
        <pc:spChg chg="mod">
          <ac:chgData name="安部 学" userId="S::abe-m262@mlit.go.jp::b7280c66-0c93-4af2-96e1-d27f704202e2" providerId="AD" clId="Web-{0987100E-9E72-4B87-95BE-F7812ED01617}" dt="2025-02-28T06:17:07.969" v="0" actId="14100"/>
          <ac:spMkLst>
            <pc:docMk/>
            <pc:sldMk cId="1543905440" sldId="257"/>
            <ac:spMk id="2" creationId="{A40B1E53-C3CC-D990-B90E-D46B64C37459}"/>
          </ac:spMkLst>
        </pc:spChg>
      </pc:sldChg>
      <pc:sldChg chg="modSp">
        <pc:chgData name="安部 学" userId="S::abe-m262@mlit.go.jp::b7280c66-0c93-4af2-96e1-d27f704202e2" providerId="AD" clId="Web-{0987100E-9E72-4B87-95BE-F7812ED01617}" dt="2025-02-28T06:17:27.767" v="2" actId="14100"/>
        <pc:sldMkLst>
          <pc:docMk/>
          <pc:sldMk cId="2687732443" sldId="259"/>
        </pc:sldMkLst>
        <pc:spChg chg="mod">
          <ac:chgData name="安部 学" userId="S::abe-m262@mlit.go.jp::b7280c66-0c93-4af2-96e1-d27f704202e2" providerId="AD" clId="Web-{0987100E-9E72-4B87-95BE-F7812ED01617}" dt="2025-02-28T06:17:27.767" v="2" actId="14100"/>
          <ac:spMkLst>
            <pc:docMk/>
            <pc:sldMk cId="2687732443" sldId="259"/>
            <ac:spMk id="13" creationId="{D7453333-4C3D-AE32-52A4-73619F1417AC}"/>
          </ac:spMkLst>
        </pc:sp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95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96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97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8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99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lang="ja-JP" altLang="en-US"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20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94307377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6;p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2" name="Google Shape;17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3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34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35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0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91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92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28;p7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8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39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0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1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4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5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6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7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8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1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2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3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4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5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56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57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0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1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2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5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6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9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1070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1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72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73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6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77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8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79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80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3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4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85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86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6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7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28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29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4244570-1CE9-FBBE-F92D-46F9D636DCB8}"/>
              </a:ext>
            </a:extLst>
          </p:cNvPr>
          <p:cNvSpPr txBox="1"/>
          <p:nvPr/>
        </p:nvSpPr>
        <p:spPr>
          <a:xfrm>
            <a:off x="38099" y="546099"/>
            <a:ext cx="9814560" cy="11131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事業の実施背景（課題認識）や目的（課題解決）、本事業を実施することで伝えたいストーリーや誘客戦略などの事業概要を記載すること。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01" name="Google Shape;92;p1"/>
          <p:cNvSpPr txBox="1">
            <a:spLocks noGrp="1"/>
          </p:cNvSpPr>
          <p:nvPr>
            <p:ph type="title"/>
          </p:nvPr>
        </p:nvSpPr>
        <p:spPr>
          <a:xfrm>
            <a:off x="1785850" y="-29489"/>
            <a:ext cx="6085387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eiryo"/>
              <a:buNone/>
            </a:pPr>
            <a:r>
              <a:rPr lang="ja-JP" altLang="en-US" sz="19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事業名</a:t>
            </a:r>
            <a:r>
              <a:rPr lang="ja-JP" sz="19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：○○○○【○○県○○市】 　</a:t>
            </a:r>
            <a:endParaRPr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B1C756B9-672C-C2BE-544E-76B76F4FB9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311389"/>
              </p:ext>
            </p:extLst>
          </p:nvPr>
        </p:nvGraphicFramePr>
        <p:xfrm>
          <a:off x="38099" y="1716008"/>
          <a:ext cx="8469563" cy="513807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72972">
                  <a:extLst>
                    <a:ext uri="{9D8B030D-6E8A-4147-A177-3AD203B41FA5}">
                      <a16:colId xmlns:a16="http://schemas.microsoft.com/office/drawing/2014/main" val="723497204"/>
                    </a:ext>
                  </a:extLst>
                </a:gridCol>
                <a:gridCol w="7096591">
                  <a:extLst>
                    <a:ext uri="{9D8B030D-6E8A-4147-A177-3AD203B41FA5}">
                      <a16:colId xmlns:a16="http://schemas.microsoft.com/office/drawing/2014/main" val="3506979741"/>
                    </a:ext>
                  </a:extLst>
                </a:gridCol>
              </a:tblGrid>
              <a:tr h="54969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実施体制</a:t>
                      </a:r>
                    </a:p>
                  </a:txBody>
                  <a:tcPr marL="5741" marR="5741" marT="57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9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　</a:t>
                      </a:r>
                      <a:endParaRPr lang="en-US" altLang="ja-JP" sz="9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1" lang="ja-JP" altLang="en-US" sz="120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実施主体：〇〇（設立年月日：△△年△月△日）、連携先：〇〇、〇〇等　を記載すること</a:t>
                      </a:r>
                      <a:endParaRPr lang="ja-JP" altLang="en-US" sz="120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9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5741" marR="5741" marT="5741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39578511"/>
                  </a:ext>
                </a:extLst>
              </a:tr>
              <a:tr h="494663"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ja-JP" altLang="en-US" sz="1100" b="1" i="0" u="none" strike="noStrike" cap="non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  <a:sym typeface="Arial"/>
                        </a:rPr>
                        <a:t>事業目標（</a:t>
                      </a:r>
                      <a:r>
                        <a:rPr lang="en-US" altLang="ja-JP" sz="1100" b="1" i="0" u="none" strike="noStrike" cap="non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  <a:sym typeface="Arial"/>
                        </a:rPr>
                        <a:t>KPI</a:t>
                      </a:r>
                      <a:r>
                        <a:rPr lang="ja-JP" altLang="en-US" sz="1100" b="1" i="0" u="none" strike="noStrike" cap="non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  <a:sym typeface="Arial"/>
                        </a:rPr>
                        <a:t>）</a:t>
                      </a:r>
                      <a:endParaRPr lang="en-US" altLang="ja-JP" sz="1100" b="1" i="0" u="none" strike="noStrike" cap="none" dirty="0">
                        <a:solidFill>
                          <a:schemeClr val="bg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  <a:sym typeface="Arial"/>
                      </a:endParaRPr>
                    </a:p>
                  </a:txBody>
                  <a:tcPr marL="5741" marR="5741" marT="57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altLang="ja-JP" sz="900" b="0" i="0" u="none" strike="noStrike" cap="none" dirty="0"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0" i="0" u="none" strike="noStrike" cap="none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具体的かつ、定量的な目標設定の内容を記載すること</a:t>
                      </a:r>
                      <a:endParaRPr lang="ja-JP" altLang="en-US" sz="1200" b="0" i="0" u="none" strike="noStrike" cap="none" dirty="0"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sym typeface="Arial"/>
                      </a:endParaRPr>
                    </a:p>
                  </a:txBody>
                  <a:tcPr marL="5741" marR="5741" marT="5741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7174055"/>
                  </a:ext>
                </a:extLst>
              </a:tr>
              <a:tr h="706091"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ja-JP" altLang="en-US" sz="1100" b="1" i="0" u="none" strike="noStrike" cap="non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  <a:sym typeface="Arial"/>
                        </a:rPr>
                        <a:t>企業との関係人口化を通してめざす姿とその実現のためにターゲットとする企業像</a:t>
                      </a:r>
                      <a:endParaRPr lang="en-US" altLang="ja-JP" sz="1100" b="1" i="0" u="none" strike="noStrike" cap="none" dirty="0">
                        <a:solidFill>
                          <a:schemeClr val="bg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  <a:sym typeface="Arial"/>
                      </a:endParaRPr>
                    </a:p>
                  </a:txBody>
                  <a:tcPr marL="5741" marR="5741" marT="57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cap="none" dirty="0"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sym typeface="Arial"/>
                      </a:endParaRPr>
                    </a:p>
                  </a:txBody>
                  <a:tcPr marL="5741" marR="5741" marT="5741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5265754"/>
                  </a:ext>
                </a:extLst>
              </a:tr>
              <a:tr h="2955159">
                <a:tc>
                  <a:txBody>
                    <a:bodyPr/>
                    <a:lstStyle/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ja-JP" altLang="en-US" sz="1100" b="1" i="0" u="none" strike="noStrike" cap="non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  <a:sym typeface="Arial"/>
                        </a:rPr>
                        <a:t>主な取組内容</a:t>
                      </a:r>
                      <a:endParaRPr lang="en-US" altLang="ja-JP" sz="1100" b="1" i="0" u="none" strike="noStrike" cap="none" dirty="0">
                        <a:solidFill>
                          <a:schemeClr val="bg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  <a:sym typeface="Arial"/>
                      </a:endParaRPr>
                    </a:p>
                    <a:p>
                      <a:pPr marL="0" marR="0" lvl="0" indent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ja-JP" altLang="en-US" sz="1100" b="1" i="0" u="none" strike="noStrike" cap="non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  <a:sym typeface="Arial"/>
                        </a:rPr>
                        <a:t>（造成するプログラム等）</a:t>
                      </a:r>
                    </a:p>
                  </a:txBody>
                  <a:tcPr marL="5741" marR="5741" marT="57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0" i="0" u="none" strike="noStrike" cap="none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反復継続した来訪を促すため、どの様な企業ニーズに対応したプログラムなのか、地域を「第</a:t>
                      </a:r>
                      <a:r>
                        <a:rPr lang="en-US" altLang="ja-JP" sz="1200" b="0" i="0" u="none" strike="noStrike" cap="none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2</a:t>
                      </a:r>
                      <a:r>
                        <a:rPr lang="ja-JP" altLang="en-US" sz="1200" b="0" i="0" u="none" strike="noStrike" cap="none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のふるさと」とするための仕組みがどの様なものか、また、地域内コーディネーターの育成手法について、詳細記載すること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altLang="ja-JP" sz="900" b="0" i="0" u="none" strike="noStrike" cap="none" dirty="0"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altLang="ja-JP" sz="900" b="0" i="0" u="none" strike="noStrike" cap="none" dirty="0"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altLang="ja-JP" sz="900" b="0" i="0" u="none" strike="noStrike" cap="none" dirty="0"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5741" marR="5741" marT="5741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5140796"/>
                  </a:ext>
                </a:extLst>
              </a:tr>
              <a:tr h="41010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事業スケジュール</a:t>
                      </a:r>
                    </a:p>
                  </a:txBody>
                  <a:tcPr marL="5741" marR="5741" marT="57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altLang="ja-JP" sz="900" b="0" i="0" u="none" strike="noStrike" cap="none" dirty="0"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000" b="0" i="0" u="none" strike="noStrike" cap="none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Arial"/>
                        </a:rPr>
                        <a:t>（例）令和８年６月受入体制の構築・誘客戦略の策定、８～</a:t>
                      </a:r>
                      <a:r>
                        <a:rPr lang="en-US" altLang="ja-JP" sz="1000" b="0" i="0" u="none" strike="noStrike" cap="none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Arial"/>
                        </a:rPr>
                        <a:t>11</a:t>
                      </a:r>
                      <a:r>
                        <a:rPr lang="ja-JP" altLang="en-US" sz="1000" b="0" i="0" u="none" strike="noStrike" cap="none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Arial"/>
                        </a:rPr>
                        <a:t>月　モニターツアーの実施、</a:t>
                      </a:r>
                      <a:r>
                        <a:rPr lang="en-US" altLang="ja-JP" sz="1000" b="0" i="0" u="none" strike="noStrike" cap="none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Arial"/>
                        </a:rPr>
                        <a:t>12</a:t>
                      </a:r>
                      <a:r>
                        <a:rPr lang="ja-JP" altLang="en-US" sz="1000" b="0" i="0" u="none" strike="noStrike" cap="none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Arial"/>
                        </a:rPr>
                        <a:t>月ー１月　アンケートヒアリング結果の分析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ja-JP" altLang="en-US" sz="900" b="0" i="0" u="none" strike="noStrike" cap="none" dirty="0"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sym typeface="Arial"/>
                      </a:endParaRPr>
                    </a:p>
                  </a:txBody>
                  <a:tcPr marL="5741" marR="5741" marT="5741" marB="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2210034"/>
                  </a:ext>
                </a:extLst>
              </a:tr>
            </a:tbl>
          </a:graphicData>
        </a:graphic>
      </p:graphicFrame>
      <p:sp>
        <p:nvSpPr>
          <p:cNvPr id="20" name="Google Shape;104;p1">
            <a:extLst>
              <a:ext uri="{FF2B5EF4-FFF2-40B4-BE49-F238E27FC236}">
                <a16:creationId xmlns:a16="http://schemas.microsoft.com/office/drawing/2014/main" id="{F4254099-5881-E028-0F1B-2318F5E5CE06}"/>
              </a:ext>
            </a:extLst>
          </p:cNvPr>
          <p:cNvSpPr/>
          <p:nvPr/>
        </p:nvSpPr>
        <p:spPr>
          <a:xfrm>
            <a:off x="38099" y="558157"/>
            <a:ext cx="806451" cy="146306"/>
          </a:xfrm>
          <a:prstGeom prst="rect">
            <a:avLst/>
          </a:prstGeom>
          <a:solidFill>
            <a:srgbClr val="FFC000"/>
          </a:solidFill>
          <a:ln w="635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事業</a:t>
            </a:r>
            <a:r>
              <a:rPr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概要</a:t>
            </a:r>
            <a:endParaRPr sz="11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31587018-3E50-00C3-1633-91791932A551}"/>
              </a:ext>
            </a:extLst>
          </p:cNvPr>
          <p:cNvSpPr/>
          <p:nvPr/>
        </p:nvSpPr>
        <p:spPr>
          <a:xfrm>
            <a:off x="8570321" y="1717384"/>
            <a:ext cx="1262576" cy="5115718"/>
          </a:xfrm>
          <a:prstGeom prst="rect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0D8E9CC-39F6-F1EB-149D-FE0154BE49BB}"/>
              </a:ext>
            </a:extLst>
          </p:cNvPr>
          <p:cNvCxnSpPr>
            <a:cxnSpLocks/>
          </p:cNvCxnSpPr>
          <p:nvPr/>
        </p:nvCxnSpPr>
        <p:spPr>
          <a:xfrm>
            <a:off x="1853129" y="445382"/>
            <a:ext cx="6573030" cy="0"/>
          </a:xfrm>
          <a:prstGeom prst="line">
            <a:avLst/>
          </a:prstGeom>
          <a:solidFill>
            <a:srgbClr val="0066CC"/>
          </a:solidFill>
          <a:ln w="28575">
            <a:solidFill>
              <a:srgbClr val="002060"/>
            </a:solidFill>
          </a:ln>
          <a:effectLst/>
        </p:spPr>
      </p:cxnSp>
      <p:sp>
        <p:nvSpPr>
          <p:cNvPr id="4" name="楕円 3">
            <a:extLst>
              <a:ext uri="{FF2B5EF4-FFF2-40B4-BE49-F238E27FC236}">
                <a16:creationId xmlns:a16="http://schemas.microsoft.com/office/drawing/2014/main" id="{07E813EC-1009-722F-F5EB-F08EB01BA1BC}"/>
              </a:ext>
            </a:extLst>
          </p:cNvPr>
          <p:cNvSpPr/>
          <p:nvPr/>
        </p:nvSpPr>
        <p:spPr>
          <a:xfrm>
            <a:off x="1785850" y="406417"/>
            <a:ext cx="77929" cy="77929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/>
        </p:spPr>
        <p:txBody>
          <a:bodyPr vertOverflow="overflow" horzOverflow="overflow" wrap="none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1" lang="ja-JP" altLang="en-US" sz="1800" b="0" i="0" u="none" strike="noStrike" cap="none" normalizeH="0" baseline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/>
              <a:ea typeface="ＭＳ Ｐゴシック"/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7BE4CBE8-F206-A1DA-C7B5-BF3BF180A37D}"/>
              </a:ext>
            </a:extLst>
          </p:cNvPr>
          <p:cNvSpPr/>
          <p:nvPr/>
        </p:nvSpPr>
        <p:spPr>
          <a:xfrm>
            <a:off x="8348230" y="392624"/>
            <a:ext cx="77929" cy="77929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/>
        </p:spPr>
        <p:txBody>
          <a:bodyPr vertOverflow="overflow" horzOverflow="overflow" wrap="none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1" lang="ja-JP" altLang="en-US" sz="1800" b="0" i="0" u="none" strike="noStrike" cap="none" normalizeH="0" baseline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/>
              <a:ea typeface="ＭＳ Ｐゴシック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CBB58A6-2477-B7E9-7D53-C27ADE9D6CD3}"/>
              </a:ext>
            </a:extLst>
          </p:cNvPr>
          <p:cNvSpPr/>
          <p:nvPr/>
        </p:nvSpPr>
        <p:spPr>
          <a:xfrm>
            <a:off x="38100" y="0"/>
            <a:ext cx="1198275" cy="5240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920C959-1CBE-2BDA-9EF3-0CD476074BC7}"/>
              </a:ext>
            </a:extLst>
          </p:cNvPr>
          <p:cNvSpPr txBox="1"/>
          <p:nvPr/>
        </p:nvSpPr>
        <p:spPr>
          <a:xfrm>
            <a:off x="70995" y="26274"/>
            <a:ext cx="12519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企業版第</a:t>
            </a:r>
            <a:r>
              <a:rPr kumimoji="1" lang="en-US" altLang="ja-JP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のふるさとづくりモデル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323AD73-C5BE-6F60-F179-B876AA54AC42}"/>
              </a:ext>
            </a:extLst>
          </p:cNvPr>
          <p:cNvSpPr/>
          <p:nvPr/>
        </p:nvSpPr>
        <p:spPr>
          <a:xfrm>
            <a:off x="1243833" y="-8815"/>
            <a:ext cx="158248" cy="551739"/>
          </a:xfrm>
          <a:prstGeom prst="rect">
            <a:avLst/>
          </a:prstGeom>
          <a:solidFill>
            <a:srgbClr val="DEA900"/>
          </a:solidFill>
          <a:ln>
            <a:noFill/>
          </a:ln>
          <a:effectLst/>
        </p:spPr>
        <p:txBody>
          <a:bodyPr vertOverflow="overflow" horzOverflow="overflow" wrap="none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1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Google Shape;93;p1">
            <a:extLst>
              <a:ext uri="{FF2B5EF4-FFF2-40B4-BE49-F238E27FC236}">
                <a16:creationId xmlns:a16="http://schemas.microsoft.com/office/drawing/2014/main" id="{266E06C1-922D-97B9-A59A-6C7BC5A8ACAC}"/>
              </a:ext>
            </a:extLst>
          </p:cNvPr>
          <p:cNvSpPr txBox="1"/>
          <p:nvPr/>
        </p:nvSpPr>
        <p:spPr>
          <a:xfrm>
            <a:off x="8590084" y="2435112"/>
            <a:ext cx="1262575" cy="2277506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lvl="0"/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・</a:t>
            </a:r>
            <a:r>
              <a:rPr lang="ja-JP" altLang="ja-JP" sz="11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事業</a:t>
            </a:r>
            <a:r>
              <a:rPr lang="ja-JP" altLang="en-US" sz="11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の内容が分かる</a:t>
            </a:r>
            <a:r>
              <a:rPr lang="ja-JP" altLang="ja-JP" sz="11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イメージ図、</a:t>
            </a:r>
            <a:r>
              <a:rPr lang="ja-JP" altLang="en-US" sz="11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画像</a:t>
            </a:r>
            <a:r>
              <a:rPr lang="ja-JP" altLang="ja-JP" sz="11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等を</a:t>
            </a:r>
            <a:r>
              <a:rPr lang="en-US" altLang="ja-JP" sz="11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3</a:t>
            </a:r>
            <a:r>
              <a:rPr lang="ja-JP" altLang="en-US" sz="11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～</a:t>
            </a:r>
            <a:r>
              <a:rPr lang="en-US" altLang="ja-JP" sz="11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4</a:t>
            </a:r>
            <a:r>
              <a:rPr lang="ja-JP" altLang="en-US" sz="11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点添付</a:t>
            </a:r>
            <a:r>
              <a:rPr lang="ja-JP" altLang="ja-JP" sz="11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してください。</a:t>
            </a:r>
            <a:endParaRPr lang="en-US" altLang="ja-JP" sz="11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lvl="0"/>
            <a:endParaRPr lang="en-US" altLang="ja-JP" sz="11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1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・公表可能なデータで一目で見て何が映っているのか　分かりやすい画像を添付してください。　</a:t>
            </a:r>
            <a:endParaRPr lang="en-US" altLang="ja-JP" sz="11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1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（キャプションをつけてください）</a:t>
            </a:r>
            <a:endParaRPr lang="en-US" altLang="ja-JP" sz="11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lvl="0"/>
            <a:endParaRPr lang="en-US" altLang="ja-JP" sz="10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0" name="テキスト ボックス 7">
            <a:extLst>
              <a:ext uri="{FF2B5EF4-FFF2-40B4-BE49-F238E27FC236}">
                <a16:creationId xmlns:a16="http://schemas.microsoft.com/office/drawing/2014/main" id="{897C05E9-91D0-3A07-F844-596597E98DB3}"/>
              </a:ext>
            </a:extLst>
          </p:cNvPr>
          <p:cNvSpPr txBox="1"/>
          <p:nvPr/>
        </p:nvSpPr>
        <p:spPr>
          <a:xfrm>
            <a:off x="-3175" y="-360487"/>
            <a:ext cx="830173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注１：公表される前提で作成してください。注２：実証事業の概要が本事業概要説明書</a:t>
            </a:r>
            <a:r>
              <a:rPr lang="ja-JP" altLang="en-US" sz="9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１枚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で分かるように簡潔に記載し、適宜、写真等を使用して下さい。</a:t>
            </a:r>
            <a:endParaRPr lang="en-US" altLang="ja-JP" sz="9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注３：</a:t>
            </a:r>
            <a:r>
              <a:rPr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グレーの記入要領等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を削除の上、記載してください。フォントサイズは</a:t>
            </a:r>
            <a:r>
              <a:rPr lang="en-US" altLang="ja-JP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１２ポイント以上</a:t>
            </a:r>
            <a:r>
              <a:rPr lang="en-US" altLang="ja-JP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とし、</a:t>
            </a:r>
            <a:r>
              <a:rPr lang="ja-JP" altLang="en-US" sz="9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重要な箇所は</a:t>
            </a:r>
            <a:r>
              <a:rPr lang="ja-JP" altLang="en-US" sz="9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下線付きの赤字</a:t>
            </a:r>
            <a:r>
              <a:rPr lang="ja-JP" altLang="en-US" sz="9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で記載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してください。</a:t>
            </a:r>
          </a:p>
        </p:txBody>
      </p:sp>
      <p:sp>
        <p:nvSpPr>
          <p:cNvPr id="13" name="Google Shape;103;p1">
            <a:extLst>
              <a:ext uri="{FF2B5EF4-FFF2-40B4-BE49-F238E27FC236}">
                <a16:creationId xmlns:a16="http://schemas.microsoft.com/office/drawing/2014/main" id="{D7453333-4C3D-AE32-52A4-73619F1417AC}"/>
              </a:ext>
            </a:extLst>
          </p:cNvPr>
          <p:cNvSpPr txBox="1"/>
          <p:nvPr/>
        </p:nvSpPr>
        <p:spPr>
          <a:xfrm>
            <a:off x="8743411" y="14209"/>
            <a:ext cx="1120230" cy="2307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altLang="ja-JP" sz="900" dirty="0">
                <a:latin typeface="Meiryo UI"/>
                <a:ea typeface="Meiryo UI"/>
                <a:cs typeface="Meiryo"/>
                <a:sym typeface="Meiryo"/>
              </a:rPr>
              <a:t>【</a:t>
            </a:r>
            <a:r>
              <a:rPr kumimoji="0" lang="ja-JP" altLang="en-US" sz="9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/>
                <a:ea typeface="Meiryo UI"/>
                <a:cs typeface="Meiryo"/>
                <a:sym typeface="Meiryo"/>
              </a:rPr>
              <a:t>事業概要説明書</a:t>
            </a:r>
            <a:r>
              <a: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/>
                <a:ea typeface="Meiryo UI"/>
                <a:cs typeface="Meiryo"/>
                <a:sym typeface="Meiryo"/>
              </a:rPr>
              <a:t>】</a:t>
            </a:r>
            <a:endParaRPr kumimoji="0" sz="9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/>
              <a:ea typeface="Meiryo UI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7732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350</Words>
  <PresentationFormat>A4 210 x 297 mm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Meiryo UI</vt:lpstr>
      <vt:lpstr>Meiryo</vt:lpstr>
      <vt:lpstr>Arial</vt:lpstr>
      <vt:lpstr>Office テーマ</vt:lpstr>
      <vt:lpstr>事業名：○○○○【○○県○○市】 　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