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ms-powerpoint.authors+xml" PartName="/ppt/authors.xml"/>
  <Override ContentType="application/vnd.openxmlformats-officedocument.presentationml.commentAuthors+xml" PartName="/ppt/commentAuthors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6"/>
  </p:notesMasterIdLst>
  <p:sldIdLst>
    <p:sldId id="270" r:id="rId5"/>
  </p:sldIdLst>
  <p:sldSz cx="9906000" cy="6858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>
          <p15:clr>
            <a:srgbClr val="A4A3A4"/>
          </p15:clr>
        </p15:guide>
        <p15:guide id="2" pos="3119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09FCA95-2FF9-3783-C6DE-C81F72D50822}" name="稲本 雄一" initials="雄稲" userId="S::inamoto-y86uw@mlit.go.jp::869086cf-183b-4652-8caa-45f623882e3f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橿原 義信" initials="橿原" lastIdx="1" clrIdx="0"/>
  <p:cmAuthor id="2" name="観光庁加藤" initials="加藤" lastIdx="2" clrIdx="1"/>
  <p:cmAuthor id="3" name="ㅤ" initials="ㅤ" lastIdx="2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C59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191" autoAdjust="0"/>
    <p:restoredTop sz="93788" autoAdjust="0"/>
  </p:normalViewPr>
  <p:slideViewPr>
    <p:cSldViewPr snapToGrid="0" showGuides="1">
      <p:cViewPr varScale="1">
        <p:scale>
          <a:sx n="120" d="100"/>
          <a:sy n="120" d="100"/>
        </p:scale>
        <p:origin x="1344" y="132"/>
      </p:cViewPr>
      <p:guideLst>
        <p:guide orient="horz" pos="2161"/>
        <p:guide pos="311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../customXml/item1.xml" Type="http://schemas.openxmlformats.org/officeDocument/2006/relationships/customXml"/><Relationship Id="rId10" Target="theme/theme1.xml" Type="http://schemas.openxmlformats.org/officeDocument/2006/relationships/theme"/><Relationship Id="rId11" Target="tableStyles.xml" Type="http://schemas.openxmlformats.org/officeDocument/2006/relationships/tableStyles"/><Relationship Id="rId12" Target="authors.xml" Type="http://schemas.microsoft.com/office/2018/10/relationships/authors"/><Relationship Id="rId2" Target="../customXml/item2.xml" Type="http://schemas.openxmlformats.org/officeDocument/2006/relationships/customXml"/><Relationship Id="rId3" Target="../customXml/item3.xml" Type="http://schemas.openxmlformats.org/officeDocument/2006/relationships/customXml"/><Relationship Id="rId4" Target="slideMasters/slideMaster1.xml" Type="http://schemas.openxmlformats.org/officeDocument/2006/relationships/slideMaster"/><Relationship Id="rId5" Target="slides/slide1.xml" Type="http://schemas.openxmlformats.org/officeDocument/2006/relationships/slide"/><Relationship Id="rId6" Target="notesMasters/notesMaster1.xml" Type="http://schemas.openxmlformats.org/officeDocument/2006/relationships/notesMaster"/><Relationship Id="rId7" Target="commentAuthors.xml" Type="http://schemas.openxmlformats.org/officeDocument/2006/relationships/commentAuthors"/><Relationship Id="rId8" Target="presProps.xml" Type="http://schemas.openxmlformats.org/officeDocument/2006/relationships/presProps"/><Relationship Id="rId9" Target="viewProps.xml" Type="http://schemas.openxmlformats.org/officeDocument/2006/relationships/viewProps"/></Relationships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25" tIns="45712" rIns="91425" bIns="4571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04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5" y="0"/>
            <a:ext cx="2918831" cy="493316"/>
          </a:xfrm>
          <a:prstGeom prst="rect">
            <a:avLst/>
          </a:prstGeom>
        </p:spPr>
        <p:txBody>
          <a:bodyPr vert="horz" lIns="91425" tIns="45712" rIns="91425" bIns="45712" rtlCol="0"/>
          <a:lstStyle>
            <a:lvl1pPr algn="r">
              <a:defRPr sz="1200"/>
            </a:lvl1pPr>
          </a:lstStyle>
          <a:p>
            <a:fld id="{46D06EA9-14B5-4F31-95CC-6AD91D20700D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104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95325" y="739775"/>
            <a:ext cx="53451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5" tIns="45712" rIns="91425" bIns="45712" rtlCol="0" anchor="ctr"/>
          <a:lstStyle/>
          <a:p>
            <a:endParaRPr lang="ja-JP" altLang="en-US"/>
          </a:p>
        </p:txBody>
      </p:sp>
      <p:sp>
        <p:nvSpPr>
          <p:cNvPr id="104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6" y="4686500"/>
            <a:ext cx="5388610" cy="4439841"/>
          </a:xfrm>
          <a:prstGeom prst="rect">
            <a:avLst/>
          </a:prstGeom>
        </p:spPr>
        <p:txBody>
          <a:bodyPr vert="horz" lIns="91425" tIns="45712" rIns="91425" bIns="45712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4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25" tIns="45712" rIns="91425" bIns="4571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04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5" y="9371285"/>
            <a:ext cx="2918831" cy="493316"/>
          </a:xfrm>
          <a:prstGeom prst="rect">
            <a:avLst/>
          </a:prstGeom>
        </p:spPr>
        <p:txBody>
          <a:bodyPr vert="horz" lIns="91425" tIns="45712" rIns="91425" bIns="45712" rtlCol="0" anchor="b"/>
          <a:lstStyle>
            <a:lvl1pPr algn="r">
              <a:defRPr sz="1200"/>
            </a:lvl1pPr>
          </a:lstStyle>
          <a:p>
            <a:fld id="{58807EA6-0398-4990-8029-A74DB74122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.xml" Type="http://schemas.openxmlformats.org/officeDocument/2006/relationships/slide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8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73102" y="4686300"/>
            <a:ext cx="5389563" cy="4440238"/>
          </a:xfrm>
          <a:prstGeom prst="rect">
            <a:avLst/>
          </a:prstGeom>
        </p:spPr>
        <p:txBody>
          <a:bodyPr spcFirstLastPara="1" wrap="square" lIns="91400" tIns="45700" rIns="91400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9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95325" y="739775"/>
            <a:ext cx="5345113" cy="37004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95020127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38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39" name="Rectangle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1040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theme/theme1.xml" Type="http://schemas.openxmlformats.org/officeDocument/2006/relationships/theme"/><Relationship Id="rId3" Target="../media/image1.jpeg" Type="http://schemas.openxmlformats.org/officeDocument/2006/relationships/image"/><Relationship Id="rId4" Target="../media/image2.jpeg" Type="http://schemas.openxmlformats.org/officeDocument/2006/relationships/image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95300" y="1600204"/>
            <a:ext cx="8915400" cy="45259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1026" name="Rectangle 3"/>
          <p:cNvSpPr>
            <a:spLocks noGrp="1" noChangeArrowheads="1"/>
          </p:cNvSpPr>
          <p:nvPr>
            <p:ph type="dt" sz="half" idx="2"/>
          </p:nvPr>
        </p:nvSpPr>
        <p:spPr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l">
              <a:defRPr sz="14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ftr" sz="quarter" idx="3"/>
          </p:nvPr>
        </p:nvSpPr>
        <p:spPr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028" name="Rectangle 6"/>
          <p:cNvSpPr>
            <a:spLocks noChangeArrowheads="1"/>
          </p:cNvSpPr>
          <p:nvPr/>
        </p:nvSpPr>
        <p:spPr>
          <a:xfrm>
            <a:off x="0" y="1"/>
            <a:ext cx="9906000" cy="366713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ja-JP" altLang="en-US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1029" name="Group 27"/>
          <p:cNvGrpSpPr/>
          <p:nvPr/>
        </p:nvGrpSpPr>
        <p:grpSpPr>
          <a:xfrm>
            <a:off x="0" y="333378"/>
            <a:ext cx="9906000" cy="214313"/>
            <a:chOff x="0" y="255"/>
            <a:chExt cx="6240" cy="135"/>
          </a:xfrm>
        </p:grpSpPr>
        <p:sp>
          <p:nvSpPr>
            <p:cNvPr id="1030" name="Rectangle 28"/>
            <p:cNvSpPr>
              <a:spLocks noChangeArrowheads="1"/>
            </p:cNvSpPr>
            <p:nvPr/>
          </p:nvSpPr>
          <p:spPr>
            <a:xfrm>
              <a:off x="0" y="345"/>
              <a:ext cx="6240" cy="45"/>
            </a:xfrm>
            <a:prstGeom prst="rect">
              <a:avLst/>
            </a:prstGeom>
            <a:solidFill>
              <a:srgbClr val="FF0000"/>
            </a:solidFill>
            <a:ln w="9525" algn="ctr">
              <a:noFill/>
              <a:miter lim="800000"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ja-JP" altLang="en-US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031" name="Rectangle 29"/>
            <p:cNvSpPr>
              <a:spLocks noChangeArrowheads="1"/>
            </p:cNvSpPr>
            <p:nvPr/>
          </p:nvSpPr>
          <p:spPr>
            <a:xfrm>
              <a:off x="0" y="300"/>
              <a:ext cx="6240" cy="45"/>
            </a:xfrm>
            <a:prstGeom prst="rect">
              <a:avLst/>
            </a:prstGeom>
            <a:solidFill>
              <a:srgbClr val="FF3399"/>
            </a:solidFill>
            <a:ln w="9525" algn="ctr">
              <a:noFill/>
              <a:miter lim="800000"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ja-JP" altLang="en-US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032" name="Rectangle 30"/>
            <p:cNvSpPr>
              <a:spLocks noChangeArrowheads="1"/>
            </p:cNvSpPr>
            <p:nvPr/>
          </p:nvSpPr>
          <p:spPr>
            <a:xfrm>
              <a:off x="0" y="255"/>
              <a:ext cx="6240" cy="45"/>
            </a:xfrm>
            <a:prstGeom prst="rect">
              <a:avLst/>
            </a:prstGeom>
            <a:solidFill>
              <a:srgbClr val="FFCCFF"/>
            </a:solidFill>
            <a:ln w="9525" algn="ctr">
              <a:noFill/>
              <a:miter lim="800000"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ja-JP" altLang="en-US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1033" name="Rectangle 22"/>
          <p:cNvSpPr>
            <a:spLocks noGrp="1" noChangeArrowheads="1"/>
          </p:cNvSpPr>
          <p:nvPr>
            <p:ph type="title"/>
          </p:nvPr>
        </p:nvSpPr>
        <p:spPr>
          <a:xfrm>
            <a:off x="1" y="0"/>
            <a:ext cx="8266113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ja-JP" altLang="en-US" dirty="0"/>
              <a:t>マスタ タイトルの書式設定</a:t>
            </a:r>
          </a:p>
        </p:txBody>
      </p:sp>
      <p:pic>
        <p:nvPicPr>
          <p:cNvPr id="1034" name="Picture 32" descr="ppjtitle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97916" y="1"/>
            <a:ext cx="1208087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5" name="Picture 32" descr="ppjtitle"/>
          <p:cNvPicPr>
            <a:picLocks noChangeAspect="1" noChangeArrowheads="1"/>
          </p:cNvPicPr>
          <p:nvPr userDrawn="1"/>
        </p:nvPicPr>
        <p:blipFill>
          <a:blip r:embed="rId4"/>
          <a:srcRect l="1756" r="81940" b="42691"/>
          <a:stretch>
            <a:fillRect/>
          </a:stretch>
        </p:blipFill>
        <p:spPr>
          <a:xfrm>
            <a:off x="8697916" y="6"/>
            <a:ext cx="1208087" cy="334963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anose="020B0A00000000000000" pitchFamily="50" charset="-128"/>
          <a:ea typeface="HGP創英角ｺﾞｼｯｸUB" panose="020B0A00000000000000" pitchFamily="5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anose="020B0A00000000000000" pitchFamily="50" charset="-128"/>
          <a:ea typeface="HGP創英角ｺﾞｼｯｸUB" panose="020B0A00000000000000" pitchFamily="5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anose="020B0A00000000000000" pitchFamily="50" charset="-128"/>
          <a:ea typeface="HGP創英角ｺﾞｼｯｸUB" panose="020B0A00000000000000" pitchFamily="5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anose="020B0A00000000000000" pitchFamily="50" charset="-128"/>
          <a:ea typeface="HGP創英角ｺﾞｼｯｸUB" panose="020B0A00000000000000" pitchFamily="50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anose="020B0A00000000000000" pitchFamily="50" charset="-128"/>
          <a:ea typeface="HGP創英角ｺﾞｼｯｸUB" panose="020B0A00000000000000" pitchFamily="50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anose="020B0A00000000000000" pitchFamily="50" charset="-128"/>
          <a:ea typeface="HGP創英角ｺﾞｼｯｸUB" panose="020B0A00000000000000" pitchFamily="50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anose="020B0A00000000000000" pitchFamily="50" charset="-128"/>
          <a:ea typeface="HGP創英角ｺﾞｼｯｸUB" panose="020B0A00000000000000" pitchFamily="50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anose="020B0A00000000000000" pitchFamily="50" charset="-128"/>
          <a:ea typeface="HGP創英角ｺﾞｼｯｸUB" panose="020B0A00000000000000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1.xml" Type="http://schemas.openxmlformats.org/officeDocument/2006/relationships/notesSlid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93;p1">
            <a:extLst>
              <a:ext uri="{FF2B5EF4-FFF2-40B4-BE49-F238E27FC236}">
                <a16:creationId xmlns:a16="http://schemas.microsoft.com/office/drawing/2014/main" id="{0807C656-B4B3-6284-EF9E-F3F05A7C6569}"/>
              </a:ext>
            </a:extLst>
          </p:cNvPr>
          <p:cNvSpPr txBox="1"/>
          <p:nvPr/>
        </p:nvSpPr>
        <p:spPr>
          <a:xfrm>
            <a:off x="4953000" y="1289607"/>
            <a:ext cx="4789317" cy="2160000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050" b="1" dirty="0">
              <a:solidFill>
                <a:srgbClr val="0070C0"/>
              </a:solidFill>
              <a:latin typeface="+mn-ea"/>
              <a:cs typeface="メイリオ" panose="020B0604030504040204" charset="-128"/>
              <a:sym typeface="メイリオ" panose="020B0604030504040204" charset="-128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050" dirty="0">
              <a:solidFill>
                <a:schemeClr val="dk1"/>
              </a:solidFill>
              <a:latin typeface="+mn-ea"/>
              <a:cs typeface="メイリオ" panose="020B0604030504040204" charset="-128"/>
              <a:sym typeface="メイリオ" panose="020B0604030504040204" charset="-128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050" dirty="0">
              <a:solidFill>
                <a:schemeClr val="dk1"/>
              </a:solidFill>
              <a:latin typeface="+mn-ea"/>
              <a:cs typeface="メイリオ" panose="020B0604030504040204" charset="-128"/>
              <a:sym typeface="メイリオ" panose="020B0604030504040204" charset="-128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050" dirty="0">
              <a:solidFill>
                <a:schemeClr val="dk1"/>
              </a:solidFill>
              <a:latin typeface="+mn-ea"/>
              <a:cs typeface="メイリオ" panose="020B0604030504040204" charset="-128"/>
              <a:sym typeface="メイリオ" panose="020B0604030504040204" charset="-128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050" dirty="0">
              <a:solidFill>
                <a:schemeClr val="dk1"/>
              </a:solidFill>
              <a:latin typeface="+mn-ea"/>
              <a:cs typeface="メイリオ" panose="020B0604030504040204" charset="-128"/>
              <a:sym typeface="メイリオ" panose="020B0604030504040204" charset="-128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050" dirty="0">
              <a:solidFill>
                <a:schemeClr val="dk1"/>
              </a:solidFill>
              <a:latin typeface="+mn-ea"/>
              <a:cs typeface="メイリオ" panose="020B0604030504040204" charset="-128"/>
              <a:sym typeface="メイリオ" panose="020B0604030504040204" charset="-128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050" dirty="0">
              <a:solidFill>
                <a:schemeClr val="dk1"/>
              </a:solidFill>
              <a:latin typeface="+mn-ea"/>
              <a:cs typeface="メイリオ" panose="020B0604030504040204" charset="-128"/>
              <a:sym typeface="メイリオ" panose="020B0604030504040204" charset="-128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050" dirty="0">
              <a:solidFill>
                <a:schemeClr val="dk1"/>
              </a:solidFill>
              <a:latin typeface="+mn-ea"/>
              <a:cs typeface="メイリオ" panose="020B0604030504040204" charset="-128"/>
              <a:sym typeface="メイリオ" panose="020B0604030504040204" charset="-128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>
              <a:solidFill>
                <a:schemeClr val="dk1"/>
              </a:solidFill>
              <a:latin typeface="+mn-ea"/>
              <a:cs typeface="メイリオ" panose="020B0604030504040204" charset="-128"/>
              <a:sym typeface="メイリオ" panose="020B0604030504040204" charset="-128"/>
            </a:endParaRPr>
          </a:p>
        </p:txBody>
      </p:sp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5D28167B-4CA2-40CB-110A-25D7ABA3AE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185139"/>
              </p:ext>
            </p:extLst>
          </p:nvPr>
        </p:nvGraphicFramePr>
        <p:xfrm>
          <a:off x="4953000" y="1262684"/>
          <a:ext cx="4845424" cy="35403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454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5173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本</a:t>
                      </a:r>
                      <a:r>
                        <a:rPr lang="ja-JP" altLang="en-US" sz="1050" b="0" strike="noStrike" baseline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メイリオ" panose="020B0604030504040204" charset="-128"/>
                          <a:sym typeface="メイリオ" panose="020B0604030504040204" charset="-128"/>
                        </a:rPr>
                        <a:t>事業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の</a:t>
                      </a:r>
                      <a:r>
                        <a:rPr kumimoji="1" lang="ja-JP" altLang="en-US" sz="1050" b="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+mn-ea"/>
                          <a:ea typeface="+mn-ea"/>
                        </a:rPr>
                        <a:t>イメージ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88648">
                <a:tc>
                  <a:txBody>
                    <a:bodyPr/>
                    <a:lstStyle/>
                    <a:p>
                      <a:pPr algn="l"/>
                      <a:endParaRPr kumimoji="1" lang="ja-JP" altLang="en-US" sz="105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106" name="Google Shape;92;p1"/>
          <p:cNvSpPr txBox="1">
            <a:spLocks noGrp="1"/>
          </p:cNvSpPr>
          <p:nvPr>
            <p:ph type="title"/>
          </p:nvPr>
        </p:nvSpPr>
        <p:spPr>
          <a:xfrm>
            <a:off x="591257" y="65379"/>
            <a:ext cx="4973519" cy="267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メイリオ" panose="020B0604030504040204" charset="-128"/>
              <a:buNone/>
            </a:pPr>
            <a:r>
              <a:rPr lang="en-US" altLang="ja-JP" sz="1800" b="1" dirty="0">
                <a:latin typeface="+mn-ea"/>
                <a:ea typeface="+mn-ea"/>
                <a:cs typeface="Meiryo UI" panose="020B0604030504040204" pitchFamily="50" charset="-128"/>
                <a:sym typeface="メイリオ" panose="020B0604030504040204" charset="-128"/>
              </a:rPr>
              <a:t>【</a:t>
            </a:r>
            <a:r>
              <a:rPr lang="ja-JP" altLang="en-US" sz="1800" b="1" dirty="0">
                <a:latin typeface="+mn-ea"/>
                <a:ea typeface="+mn-ea"/>
                <a:cs typeface="Meiryo UI" panose="020B0604030504040204" pitchFamily="50" charset="-128"/>
                <a:sym typeface="メイリオ" panose="020B0604030504040204" charset="-128"/>
              </a:rPr>
              <a:t>Ｒ８補助</a:t>
            </a:r>
            <a:r>
              <a:rPr lang="en-US" altLang="ja-JP" sz="1800" b="1" dirty="0">
                <a:latin typeface="+mn-ea"/>
                <a:ea typeface="+mn-ea"/>
                <a:cs typeface="Meiryo UI" panose="020B0604030504040204" pitchFamily="50" charset="-128"/>
                <a:sym typeface="メイリオ" panose="020B0604030504040204" charset="-128"/>
              </a:rPr>
              <a:t>】</a:t>
            </a:r>
            <a:r>
              <a:rPr lang="ja-JP" sz="1800" b="1" dirty="0">
                <a:latin typeface="+mn-ea"/>
                <a:ea typeface="+mn-ea"/>
                <a:cs typeface="Meiryo UI" panose="020B0604030504040204" pitchFamily="50" charset="-128"/>
                <a:sym typeface="メイリオ" panose="020B0604030504040204" charset="-128"/>
              </a:rPr>
              <a:t>事業名：○○○○</a:t>
            </a:r>
            <a:r>
              <a:rPr lang="ja-JP" sz="1800" dirty="0">
                <a:latin typeface="+mn-ea"/>
                <a:ea typeface="+mn-ea"/>
                <a:cs typeface="Meiryo UI" panose="020B0604030504040204" pitchFamily="50" charset="-128"/>
                <a:sym typeface="メイリオ" panose="020B0604030504040204" charset="-128"/>
              </a:rPr>
              <a:t>【○○県○○市】</a:t>
            </a:r>
            <a:endParaRPr sz="2400" dirty="0">
              <a:latin typeface="+mn-ea"/>
              <a:ea typeface="+mn-ea"/>
              <a:cs typeface="Meiryo UI" panose="020B0604030504040204" pitchFamily="50" charset="-128"/>
            </a:endParaRPr>
          </a:p>
        </p:txBody>
      </p:sp>
      <p:sp>
        <p:nvSpPr>
          <p:cNvPr id="1114" name="Google Shape;103;p1"/>
          <p:cNvSpPr txBox="1"/>
          <p:nvPr/>
        </p:nvSpPr>
        <p:spPr>
          <a:xfrm>
            <a:off x="-15912" y="9869"/>
            <a:ext cx="76884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 dirty="0">
                <a:solidFill>
                  <a:schemeClr val="dk1"/>
                </a:solidFill>
                <a:latin typeface="+mn-ea"/>
                <a:cs typeface="メイリオ" panose="020B0604030504040204" charset="-128"/>
                <a:sym typeface="メイリオ" panose="020B0604030504040204" charset="-128"/>
              </a:rPr>
              <a:t>【様式４】</a:t>
            </a:r>
            <a:endParaRPr dirty="0">
              <a:latin typeface="+mn-ea"/>
            </a:endParaRPr>
          </a:p>
        </p:txBody>
      </p:sp>
      <p:sp>
        <p:nvSpPr>
          <p:cNvPr id="1126" name="テキスト ボックス 7"/>
          <p:cNvSpPr txBox="1"/>
          <p:nvPr/>
        </p:nvSpPr>
        <p:spPr>
          <a:xfrm>
            <a:off x="-61252" y="-380508"/>
            <a:ext cx="8301738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ja-JP" altLang="en-US" sz="900" b="1" dirty="0">
                <a:latin typeface="+mn-ea"/>
              </a:rPr>
              <a:t>注１：</a:t>
            </a:r>
            <a:r>
              <a:rPr lang="ja-JP" altLang="en-US" sz="900" b="1" dirty="0">
                <a:solidFill>
                  <a:srgbClr val="FF0000"/>
                </a:solidFill>
                <a:latin typeface="+mn-ea"/>
              </a:rPr>
              <a:t>公表される前提</a:t>
            </a:r>
            <a:r>
              <a:rPr lang="ja-JP" altLang="en-US" sz="900" b="1" dirty="0">
                <a:latin typeface="+mn-ea"/>
              </a:rPr>
              <a:t>で作成してください。注２：事業の概要が本事業概要説明書</a:t>
            </a:r>
            <a:r>
              <a:rPr lang="ja-JP" altLang="en-US" sz="900" b="1" u="sng" dirty="0">
                <a:solidFill>
                  <a:srgbClr val="FF0000"/>
                </a:solidFill>
                <a:latin typeface="+mn-ea"/>
              </a:rPr>
              <a:t>１枚</a:t>
            </a:r>
            <a:r>
              <a:rPr lang="ja-JP" altLang="en-US" sz="900" b="1" dirty="0">
                <a:latin typeface="+mn-ea"/>
              </a:rPr>
              <a:t>で分かるように簡潔に記載してください。</a:t>
            </a:r>
            <a:endParaRPr lang="en-US" altLang="ja-JP" sz="900" b="1" dirty="0">
              <a:latin typeface="+mn-ea"/>
            </a:endParaRPr>
          </a:p>
          <a:p>
            <a:r>
              <a:rPr lang="ja-JP" altLang="en-US" sz="900" b="1" dirty="0">
                <a:latin typeface="+mn-ea"/>
              </a:rPr>
              <a:t>注３：</a:t>
            </a:r>
            <a:r>
              <a:rPr lang="ja-JP" altLang="en-US" sz="900" b="1" dirty="0">
                <a:solidFill>
                  <a:srgbClr val="0070C0"/>
                </a:solidFill>
                <a:latin typeface="+mn-ea"/>
              </a:rPr>
              <a:t>青字の記入要領等</a:t>
            </a:r>
            <a:r>
              <a:rPr lang="ja-JP" altLang="en-US" sz="900" b="1" dirty="0">
                <a:latin typeface="+mn-ea"/>
              </a:rPr>
              <a:t>を削除の上、記載してください。フォントサイズは</a:t>
            </a:r>
            <a:r>
              <a:rPr lang="en-US" altLang="ja-JP" sz="900" b="1" dirty="0">
                <a:latin typeface="+mn-ea"/>
              </a:rPr>
              <a:t>【10.5</a:t>
            </a:r>
            <a:r>
              <a:rPr lang="ja-JP" altLang="en-US" sz="900" b="1" dirty="0">
                <a:latin typeface="+mn-ea"/>
              </a:rPr>
              <a:t>ポイント以上</a:t>
            </a:r>
            <a:r>
              <a:rPr lang="en-US" altLang="ja-JP" sz="900" b="1" dirty="0">
                <a:latin typeface="+mn-ea"/>
              </a:rPr>
              <a:t>】</a:t>
            </a:r>
            <a:r>
              <a:rPr lang="ja-JP" altLang="en-US" sz="900" b="1" dirty="0">
                <a:latin typeface="+mn-ea"/>
              </a:rPr>
              <a:t>とし、</a:t>
            </a:r>
            <a:r>
              <a:rPr lang="ja-JP" altLang="en-US" sz="900" b="1" dirty="0">
                <a:solidFill>
                  <a:srgbClr val="FF0000"/>
                </a:solidFill>
                <a:latin typeface="+mn-ea"/>
              </a:rPr>
              <a:t>重要な箇所は</a:t>
            </a:r>
            <a:r>
              <a:rPr lang="ja-JP" altLang="en-US" sz="900" b="1" u="sng" dirty="0">
                <a:solidFill>
                  <a:srgbClr val="FF0000"/>
                </a:solidFill>
                <a:latin typeface="+mn-ea"/>
              </a:rPr>
              <a:t>下線付きの赤字</a:t>
            </a:r>
            <a:r>
              <a:rPr lang="ja-JP" altLang="en-US" sz="900" b="1" dirty="0">
                <a:solidFill>
                  <a:srgbClr val="FF0000"/>
                </a:solidFill>
                <a:latin typeface="+mn-ea"/>
              </a:rPr>
              <a:t>で記載</a:t>
            </a:r>
            <a:r>
              <a:rPr lang="ja-JP" altLang="en-US" sz="900" b="1" dirty="0">
                <a:latin typeface="+mn-ea"/>
              </a:rPr>
              <a:t>してください。</a:t>
            </a:r>
          </a:p>
        </p:txBody>
      </p:sp>
      <p:graphicFrame>
        <p:nvGraphicFramePr>
          <p:cNvPr id="7" name="表 1">
            <a:extLst>
              <a:ext uri="{FF2B5EF4-FFF2-40B4-BE49-F238E27FC236}">
                <a16:creationId xmlns:a16="http://schemas.microsoft.com/office/drawing/2014/main" id="{9DA7D599-5500-C154-B629-CA5A9FF610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6942879"/>
              </p:ext>
            </p:extLst>
          </p:nvPr>
        </p:nvGraphicFramePr>
        <p:xfrm>
          <a:off x="83185" y="587348"/>
          <a:ext cx="4798801" cy="20841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988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3876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ja-JP" altLang="en-US" sz="1050" b="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+mn-ea"/>
                          <a:ea typeface="+mn-ea"/>
                        </a:rPr>
                        <a:t>本事業で取り組む具体的な事業内容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32729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○・・・・。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l"/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○・・・・。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l"/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○・・・・。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8" name="表 1">
            <a:extLst>
              <a:ext uri="{FF2B5EF4-FFF2-40B4-BE49-F238E27FC236}">
                <a16:creationId xmlns:a16="http://schemas.microsoft.com/office/drawing/2014/main" id="{A0244533-F405-0395-4134-F851FA036E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3727637"/>
              </p:ext>
            </p:extLst>
          </p:nvPr>
        </p:nvGraphicFramePr>
        <p:xfrm>
          <a:off x="78210" y="2671538"/>
          <a:ext cx="4803776" cy="15627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037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5555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事業を通じて実現したい「地域観光のストーリー」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07187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○・・・・・。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l"/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○・・・・・。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3" name="表 12">
            <a:extLst>
              <a:ext uri="{FF2B5EF4-FFF2-40B4-BE49-F238E27FC236}">
                <a16:creationId xmlns:a16="http://schemas.microsoft.com/office/drawing/2014/main" id="{D6966A10-CE48-9BE7-D7B5-CECFDE90C1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7526965"/>
              </p:ext>
            </p:extLst>
          </p:nvPr>
        </p:nvGraphicFramePr>
        <p:xfrm>
          <a:off x="83186" y="4239775"/>
          <a:ext cx="4803776" cy="10136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018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018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ja-JP" alt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ＭＳ Ｐゴシック"/>
                          <a:ea typeface="+mn-ea"/>
                          <a:cs typeface="メイリオ" panose="020B0604030504040204" charset="-128"/>
                          <a:sym typeface="メイリオ" panose="020B0604030504040204" charset="-128"/>
                        </a:rPr>
                        <a:t>整備対象施設</a:t>
                      </a:r>
                      <a:r>
                        <a:rPr kumimoji="1" lang="ja-JP" altLang="en-US" sz="1050" b="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+mn-ea"/>
                          <a:ea typeface="+mn-ea"/>
                        </a:rPr>
                        <a:t>一覧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ja-JP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4047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altLang="en-US" sz="10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メイリオ" panose="020B0604030504040204" charset="-128"/>
                          <a:sym typeface="メイリオ" panose="020B0604030504040204" charset="-128"/>
                        </a:rPr>
                        <a:t>旧〇〇邸</a:t>
                      </a:r>
                      <a:endParaRPr kumimoji="1" lang="ja-JP" altLang="en-US" sz="105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旧△△住宅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4047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○○施設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kumimoji="1" lang="ja-JP" altLang="en-US" sz="105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4047"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kumimoji="1" lang="ja-JP" altLang="en-US" sz="105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kumimoji="1" lang="ja-JP" altLang="en-US" sz="105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44E035D6-4E3C-E27A-949B-6AA983E2D118}"/>
              </a:ext>
            </a:extLst>
          </p:cNvPr>
          <p:cNvSpPr/>
          <p:nvPr/>
        </p:nvSpPr>
        <p:spPr>
          <a:xfrm>
            <a:off x="5115661" y="3477492"/>
            <a:ext cx="2052000" cy="129325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sysDash"/>
            <a:round/>
          </a:ln>
        </p:spPr>
        <p:txBody>
          <a:bodyPr vertOverflow="overflow" horzOverflow="overflow" wrap="square" lIns="91422" tIns="45710" rIns="91422" bIns="45710" rtlCol="0" anchor="t" anchorCtr="0"/>
          <a:lstStyle/>
          <a:p>
            <a:pPr marL="1338580" algn="ctr">
              <a:lnSpc>
                <a:spcPct val="130000"/>
              </a:lnSpc>
              <a:tabLst>
                <a:tab pos="3136900" algn="ctr"/>
              </a:tabLst>
            </a:pPr>
            <a:endParaRPr kumimoji="1" lang="ja-JP" altLang="en-US" sz="1200" dirty="0">
              <a:latin typeface="+mn-ea"/>
            </a:endParaRP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4430BA05-6E8A-23C6-132C-01177FE805C7}"/>
              </a:ext>
            </a:extLst>
          </p:cNvPr>
          <p:cNvSpPr/>
          <p:nvPr/>
        </p:nvSpPr>
        <p:spPr>
          <a:xfrm>
            <a:off x="7690317" y="3480321"/>
            <a:ext cx="2052000" cy="129325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sysDash"/>
            <a:round/>
          </a:ln>
        </p:spPr>
        <p:txBody>
          <a:bodyPr vertOverflow="overflow" horzOverflow="overflow" wrap="square" lIns="91422" tIns="45710" rIns="91422" bIns="45710" rtlCol="0" anchor="t" anchorCtr="0"/>
          <a:lstStyle/>
          <a:p>
            <a:pPr marL="1338580" algn="ctr">
              <a:lnSpc>
                <a:spcPct val="130000"/>
              </a:lnSpc>
              <a:tabLst>
                <a:tab pos="3136900" algn="ctr"/>
              </a:tabLst>
            </a:pPr>
            <a:endParaRPr kumimoji="1" lang="ja-JP" altLang="en-US" sz="1200" dirty="0">
              <a:latin typeface="+mn-ea"/>
            </a:endParaRPr>
          </a:p>
        </p:txBody>
      </p:sp>
      <p:sp>
        <p:nvSpPr>
          <p:cNvPr id="24" name="矢印: 右 23">
            <a:extLst>
              <a:ext uri="{FF2B5EF4-FFF2-40B4-BE49-F238E27FC236}">
                <a16:creationId xmlns:a16="http://schemas.microsoft.com/office/drawing/2014/main" id="{E97B1C35-6F96-B23C-2F6C-11CF4E91061D}"/>
              </a:ext>
            </a:extLst>
          </p:cNvPr>
          <p:cNvSpPr/>
          <p:nvPr/>
        </p:nvSpPr>
        <p:spPr>
          <a:xfrm>
            <a:off x="7200439" y="3702181"/>
            <a:ext cx="321048" cy="856173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  <a:prstDash val="sysDash"/>
            <a:round/>
          </a:ln>
        </p:spPr>
        <p:txBody>
          <a:bodyPr vertOverflow="overflow" horzOverflow="overflow" wrap="square" lIns="91422" tIns="45710" rIns="91422" bIns="45710" rtlCol="0" anchor="t" anchorCtr="0"/>
          <a:lstStyle/>
          <a:p>
            <a:pPr marL="1338580" algn="ctr">
              <a:lnSpc>
                <a:spcPct val="130000"/>
              </a:lnSpc>
              <a:tabLst>
                <a:tab pos="3136900" algn="ctr"/>
              </a:tabLst>
            </a:pPr>
            <a:endParaRPr kumimoji="1" lang="ja-JP" altLang="en-US" sz="1200" dirty="0">
              <a:latin typeface="+mn-ea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62AFF65F-B692-AD01-ED49-BEA990FE36D8}"/>
              </a:ext>
            </a:extLst>
          </p:cNvPr>
          <p:cNvSpPr txBox="1"/>
          <p:nvPr/>
        </p:nvSpPr>
        <p:spPr>
          <a:xfrm>
            <a:off x="4942352" y="3471647"/>
            <a:ext cx="180000" cy="1296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  <a:prstDash val="dash"/>
          </a:ln>
        </p:spPr>
        <p:txBody>
          <a:bodyPr vert="eaVert" wrap="square" rtlCol="0" anchor="ctr">
            <a:spAutoFit/>
          </a:bodyPr>
          <a:lstStyle/>
          <a:p>
            <a:pPr algn="ctr"/>
            <a:r>
              <a:rPr kumimoji="1" lang="ja-JP" altLang="en-US" sz="900" dirty="0">
                <a:latin typeface="+mn-ea"/>
              </a:rPr>
              <a:t>改修前</a:t>
            </a:r>
          </a:p>
        </p:txBody>
      </p:sp>
      <p:graphicFrame>
        <p:nvGraphicFramePr>
          <p:cNvPr id="27" name="表 26">
            <a:extLst>
              <a:ext uri="{FF2B5EF4-FFF2-40B4-BE49-F238E27FC236}">
                <a16:creationId xmlns:a16="http://schemas.microsoft.com/office/drawing/2014/main" id="{B2C626AF-5B3C-4C71-1B7E-6501037D0AE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5657844"/>
              </p:ext>
            </p:extLst>
          </p:nvPr>
        </p:nvGraphicFramePr>
        <p:xfrm>
          <a:off x="83185" y="5268771"/>
          <a:ext cx="4803777" cy="14709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41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295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38529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ja-JP" altLang="en-US" sz="1050" b="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実施体制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ja-JP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0321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事業実施事業者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algn="l"/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（間接補助事業者）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株式会社○○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08050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連携団体との役割分担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kumimoji="1" lang="ja-JP" altLang="en-US" sz="1050" b="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9" name="表 1">
            <a:extLst>
              <a:ext uri="{FF2B5EF4-FFF2-40B4-BE49-F238E27FC236}">
                <a16:creationId xmlns:a16="http://schemas.microsoft.com/office/drawing/2014/main" id="{ACEE50E2-3257-C7C3-3C56-35D08E595B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1322710"/>
              </p:ext>
            </p:extLst>
          </p:nvPr>
        </p:nvGraphicFramePr>
        <p:xfrm>
          <a:off x="4952999" y="4803062"/>
          <a:ext cx="4789317" cy="9896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893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85716">
                <a:tc>
                  <a:txBody>
                    <a:bodyPr/>
                    <a:lstStyle/>
                    <a:p>
                      <a:pPr lvl="1" algn="ctr"/>
                      <a:r>
                        <a:rPr lang="ja-JP" altLang="en-US" sz="1050" b="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メイリオ" panose="020B0604030504040204" charset="-128"/>
                          <a:sym typeface="メイリオ" panose="020B0604030504040204" charset="-128"/>
                        </a:rPr>
                        <a:t>目標設定</a:t>
                      </a:r>
                      <a:r>
                        <a:rPr lang="ja-JP" sz="1050" b="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メイリオ" panose="020B0604030504040204" charset="-128"/>
                          <a:sym typeface="メイリオ" panose="020B0604030504040204" charset="-128"/>
                        </a:rPr>
                        <a:t>（</a:t>
                      </a:r>
                      <a:r>
                        <a:rPr lang="en-US" altLang="ja-JP" sz="1050" b="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メイリオ" panose="020B0604030504040204" charset="-128"/>
                          <a:sym typeface="メイリオ" panose="020B0604030504040204" charset="-128"/>
                        </a:rPr>
                        <a:t>KPI</a:t>
                      </a:r>
                      <a:r>
                        <a:rPr lang="ja-JP" altLang="en-US" sz="1050" b="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メイリオ" panose="020B0604030504040204" charset="-128"/>
                          <a:sym typeface="メイリオ" panose="020B0604030504040204" charset="-128"/>
                        </a:rPr>
                        <a:t>や</a:t>
                      </a:r>
                      <a:r>
                        <a:rPr lang="ja-JP" sz="1050" b="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メイリオ" panose="020B0604030504040204" charset="-128"/>
                          <a:sym typeface="メイリオ" panose="020B0604030504040204" charset="-128"/>
                        </a:rPr>
                        <a:t>期待される波及効果</a:t>
                      </a:r>
                      <a:r>
                        <a:rPr lang="ja-JP" altLang="en-US" sz="1050" b="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メイリオ" panose="020B0604030504040204" charset="-128"/>
                          <a:sym typeface="メイリオ" panose="020B0604030504040204" charset="-128"/>
                        </a:rPr>
                        <a:t>等</a:t>
                      </a:r>
                      <a:r>
                        <a:rPr lang="ja-JP" sz="1050" b="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メイリオ" panose="020B0604030504040204" charset="-128"/>
                          <a:sym typeface="メイリオ" panose="020B0604030504040204" charset="-128"/>
                        </a:rPr>
                        <a:t>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8209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例）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algn="l"/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○整備を行ったことにより新たに提供可能となるサービスなど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algn="l"/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〇地域への波及効果、利用者数や売上、住民満足度など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30" name="表 1">
            <a:extLst>
              <a:ext uri="{FF2B5EF4-FFF2-40B4-BE49-F238E27FC236}">
                <a16:creationId xmlns:a16="http://schemas.microsoft.com/office/drawing/2014/main" id="{2B6A7BAE-4C58-56F2-FD2B-2F211AFBC1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4816570"/>
              </p:ext>
            </p:extLst>
          </p:nvPr>
        </p:nvGraphicFramePr>
        <p:xfrm>
          <a:off x="4952998" y="5792731"/>
          <a:ext cx="4789317" cy="9470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893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52202">
                <a:tc>
                  <a:txBody>
                    <a:bodyPr/>
                    <a:lstStyle/>
                    <a:p>
                      <a:pPr lvl="1" algn="ctr"/>
                      <a:r>
                        <a:rPr lang="ja-JP" sz="1050" b="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メイリオ" panose="020B0604030504040204" charset="-128"/>
                          <a:sym typeface="メイリオ" panose="020B0604030504040204" charset="-128"/>
                        </a:rPr>
                        <a:t>本</a:t>
                      </a:r>
                      <a:r>
                        <a:rPr lang="ja-JP" altLang="en-US" sz="1050" b="0" strike="noStrike" baseline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メイリオ" panose="020B0604030504040204" charset="-128"/>
                          <a:sym typeface="メイリオ" panose="020B0604030504040204" charset="-128"/>
                        </a:rPr>
                        <a:t>事業</a:t>
                      </a:r>
                      <a:r>
                        <a:rPr lang="ja-JP" sz="1050" b="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メイリオ" panose="020B0604030504040204" charset="-128"/>
                          <a:sym typeface="メイリオ" panose="020B0604030504040204" charset="-128"/>
                        </a:rPr>
                        <a:t>終了後の計画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94828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○令和９年度、・・・・・。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algn="l"/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○令和</a:t>
                      </a: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10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年度、・・・・・。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7269214-9F3F-7000-3B79-6FAF76864CA7}"/>
              </a:ext>
            </a:extLst>
          </p:cNvPr>
          <p:cNvSpPr txBox="1"/>
          <p:nvPr/>
        </p:nvSpPr>
        <p:spPr>
          <a:xfrm>
            <a:off x="7417254" y="38936"/>
            <a:ext cx="2294611" cy="461665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1200" dirty="0"/>
              <a:t>総事業費：　　　　　　●●</a:t>
            </a:r>
            <a:r>
              <a:rPr kumimoji="1" lang="zh-TW" altLang="en-US" sz="1200" dirty="0"/>
              <a:t>●●円</a:t>
            </a:r>
            <a:endParaRPr kumimoji="1" lang="en-US" altLang="ja-JP" sz="1200" dirty="0"/>
          </a:p>
          <a:p>
            <a:pPr algn="r"/>
            <a:r>
              <a:rPr kumimoji="1" lang="zh-TW" altLang="en-US" sz="1200" dirty="0"/>
              <a:t>補助金交付申請額：</a:t>
            </a:r>
            <a:r>
              <a:rPr kumimoji="1" lang="ja-JP" altLang="en-US" sz="1200" dirty="0"/>
              <a:t>●●</a:t>
            </a:r>
            <a:r>
              <a:rPr kumimoji="1" lang="zh-TW" altLang="en-US" sz="1200" dirty="0"/>
              <a:t>●●円 　</a:t>
            </a:r>
            <a:endParaRPr kumimoji="1" lang="ja-JP" altLang="en-US" sz="1200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9F0B1FE-9220-526C-1D84-00034C46F91C}"/>
              </a:ext>
            </a:extLst>
          </p:cNvPr>
          <p:cNvSpPr txBox="1"/>
          <p:nvPr/>
        </p:nvSpPr>
        <p:spPr>
          <a:xfrm>
            <a:off x="7521487" y="3470161"/>
            <a:ext cx="180000" cy="1296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  <a:prstDash val="dash"/>
          </a:ln>
        </p:spPr>
        <p:txBody>
          <a:bodyPr vert="eaVert" wrap="square" rtlCol="0" anchor="ctr">
            <a:spAutoFit/>
          </a:bodyPr>
          <a:lstStyle/>
          <a:p>
            <a:pPr algn="ctr"/>
            <a:r>
              <a:rPr kumimoji="1" lang="ja-JP" altLang="en-US" sz="900" dirty="0">
                <a:latin typeface="+mn-ea"/>
              </a:rPr>
              <a:t>改修後</a:t>
            </a:r>
          </a:p>
        </p:txBody>
      </p:sp>
      <p:sp>
        <p:nvSpPr>
          <p:cNvPr id="14" name="吹き出し: 角を丸めた四角形 13">
            <a:extLst>
              <a:ext uri="{FF2B5EF4-FFF2-40B4-BE49-F238E27FC236}">
                <a16:creationId xmlns:a16="http://schemas.microsoft.com/office/drawing/2014/main" id="{D0D1E3BF-6930-BE05-92C6-634830EF858E}"/>
              </a:ext>
            </a:extLst>
          </p:cNvPr>
          <p:cNvSpPr/>
          <p:nvPr/>
        </p:nvSpPr>
        <p:spPr>
          <a:xfrm>
            <a:off x="5082883" y="4183244"/>
            <a:ext cx="2022287" cy="514238"/>
          </a:xfrm>
          <a:prstGeom prst="wedgeRoundRectCallout">
            <a:avLst>
              <a:gd name="adj1" fmla="val 41134"/>
              <a:gd name="adj2" fmla="val -80219"/>
              <a:gd name="adj3" fmla="val 16667"/>
            </a:avLst>
          </a:prstGeom>
          <a:solidFill>
            <a:schemeClr val="lt1">
              <a:alpha val="50000"/>
            </a:schemeClr>
          </a:solidFill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Overflow="overflow" horzOverflow="overflow" wrap="square" lIns="91422" tIns="45710" rIns="91422" bIns="45710" rtlCol="0" anchor="t" anchorCtr="0"/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050" dirty="0">
                <a:solidFill>
                  <a:srgbClr val="0070C0"/>
                </a:solidFill>
                <a:latin typeface="+mn-ea"/>
                <a:cs typeface="メイリオ" panose="020B0604030504040204" charset="-128"/>
                <a:sym typeface="メイリオ" panose="020B0604030504040204" charset="-128"/>
              </a:rPr>
              <a:t>主な整備対象施設の工事前、工事後イメージを入れてください。</a:t>
            </a:r>
            <a:endParaRPr lang="en-US" altLang="ja-JP" sz="1050" b="1" dirty="0">
              <a:solidFill>
                <a:srgbClr val="0070C0"/>
              </a:solidFill>
              <a:latin typeface="+mn-ea"/>
              <a:cs typeface="メイリオ" panose="020B0604030504040204" charset="-128"/>
              <a:sym typeface="メイリオ" panose="020B0604030504040204" charset="-128"/>
            </a:endParaRPr>
          </a:p>
        </p:txBody>
      </p:sp>
      <p:sp>
        <p:nvSpPr>
          <p:cNvPr id="17" name="吹き出し: 角を丸めた四角形 16">
            <a:extLst>
              <a:ext uri="{FF2B5EF4-FFF2-40B4-BE49-F238E27FC236}">
                <a16:creationId xmlns:a16="http://schemas.microsoft.com/office/drawing/2014/main" id="{59495747-065F-ECEF-4A04-FA7679835AE8}"/>
              </a:ext>
            </a:extLst>
          </p:cNvPr>
          <p:cNvSpPr/>
          <p:nvPr/>
        </p:nvSpPr>
        <p:spPr>
          <a:xfrm>
            <a:off x="2021900" y="6219235"/>
            <a:ext cx="2343514" cy="274628"/>
          </a:xfrm>
          <a:prstGeom prst="wedgeRoundRectCallout">
            <a:avLst>
              <a:gd name="adj1" fmla="val -13944"/>
              <a:gd name="adj2" fmla="val -49736"/>
              <a:gd name="adj3" fmla="val 16667"/>
            </a:avLst>
          </a:prstGeom>
          <a:solidFill>
            <a:schemeClr val="lt1">
              <a:alpha val="50000"/>
            </a:schemeClr>
          </a:solidFill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Overflow="overflow" horzOverflow="overflow" wrap="square" lIns="91422" tIns="45710" rIns="91422" bIns="45710" rtlCol="0" anchor="ctr" anchorCtr="0"/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050" dirty="0">
                <a:solidFill>
                  <a:srgbClr val="0070C0"/>
                </a:solidFill>
                <a:latin typeface="+mn-ea"/>
                <a:cs typeface="メイリオ" panose="020B0604030504040204" charset="-128"/>
                <a:sym typeface="メイリオ" panose="020B0604030504040204" charset="-128"/>
              </a:rPr>
              <a:t>連携体制を示した図でも構いません。</a:t>
            </a:r>
            <a:endParaRPr lang="en-US" altLang="ja-JP" sz="1050" b="1" dirty="0">
              <a:solidFill>
                <a:srgbClr val="0070C0"/>
              </a:solidFill>
              <a:latin typeface="+mn-ea"/>
              <a:cs typeface="メイリオ" panose="020B0604030504040204" charset="-128"/>
              <a:sym typeface="メイリオ" panose="020B0604030504040204" charset="-128"/>
            </a:endParaRPr>
          </a:p>
        </p:txBody>
      </p:sp>
      <p:sp>
        <p:nvSpPr>
          <p:cNvPr id="18" name="吹き出し: 角を丸めた四角形 17">
            <a:extLst>
              <a:ext uri="{FF2B5EF4-FFF2-40B4-BE49-F238E27FC236}">
                <a16:creationId xmlns:a16="http://schemas.microsoft.com/office/drawing/2014/main" id="{9261D7AD-50F2-99E9-8681-B29E1301C0B6}"/>
              </a:ext>
            </a:extLst>
          </p:cNvPr>
          <p:cNvSpPr/>
          <p:nvPr/>
        </p:nvSpPr>
        <p:spPr>
          <a:xfrm>
            <a:off x="8339297" y="5424030"/>
            <a:ext cx="1523058" cy="989669"/>
          </a:xfrm>
          <a:prstGeom prst="wedgeRoundRectCallout">
            <a:avLst>
              <a:gd name="adj1" fmla="val -59001"/>
              <a:gd name="adj2" fmla="val -32666"/>
              <a:gd name="adj3" fmla="val 16667"/>
            </a:avLst>
          </a:prstGeom>
          <a:solidFill>
            <a:schemeClr val="lt1">
              <a:alpha val="50000"/>
            </a:schemeClr>
          </a:solidFill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Overflow="overflow" horzOverflow="overflow" wrap="square" lIns="91422" tIns="45710" rIns="91422" bIns="45710" rtlCol="0" anchor="t" anchorCtr="0"/>
          <a:lstStyle/>
          <a:p>
            <a:pPr algn="l"/>
            <a:r>
              <a:rPr kumimoji="1" lang="ja-JP" altLang="en-US" sz="1050" b="0" dirty="0">
                <a:solidFill>
                  <a:srgbClr val="0070C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具体的かつ定量的な目標を記載してください。数値を記載する場合は、現状の数値と比較して記載ください。</a:t>
            </a:r>
          </a:p>
        </p:txBody>
      </p:sp>
      <p:sp>
        <p:nvSpPr>
          <p:cNvPr id="31" name="吹き出し: 角を丸めた四角形 30">
            <a:extLst>
              <a:ext uri="{FF2B5EF4-FFF2-40B4-BE49-F238E27FC236}">
                <a16:creationId xmlns:a16="http://schemas.microsoft.com/office/drawing/2014/main" id="{0475E0C6-7DD8-20FD-B853-7D5FBBE3A6E3}"/>
              </a:ext>
            </a:extLst>
          </p:cNvPr>
          <p:cNvSpPr/>
          <p:nvPr/>
        </p:nvSpPr>
        <p:spPr>
          <a:xfrm>
            <a:off x="5126309" y="2239957"/>
            <a:ext cx="4342981" cy="662940"/>
          </a:xfrm>
          <a:prstGeom prst="wedgeRoundRectCallout">
            <a:avLst>
              <a:gd name="adj1" fmla="val -49931"/>
              <a:gd name="adj2" fmla="val -6940"/>
              <a:gd name="adj3" fmla="val 16667"/>
            </a:avLst>
          </a:prstGeom>
          <a:solidFill>
            <a:schemeClr val="lt1">
              <a:alpha val="50000"/>
            </a:schemeClr>
          </a:solidFill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Overflow="overflow" horzOverflow="overflow" wrap="square" lIns="91422" tIns="45710" rIns="91422" bIns="45710" rtlCol="0" anchor="ctr" anchorCtr="0"/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ja-JP" sz="1050" dirty="0">
                <a:solidFill>
                  <a:srgbClr val="0070C0"/>
                </a:solidFill>
                <a:latin typeface="+mn-ea"/>
                <a:cs typeface="メイリオ" panose="020B0604030504040204" charset="-128"/>
                <a:sym typeface="メイリオ" panose="020B0604030504040204" charset="-128"/>
              </a:rPr>
              <a:t>事業実施対象地域の</a:t>
            </a:r>
            <a:r>
              <a:rPr lang="ja-JP" altLang="en-US" sz="1050" dirty="0">
                <a:solidFill>
                  <a:srgbClr val="0070C0"/>
                </a:solidFill>
                <a:latin typeface="+mn-ea"/>
                <a:cs typeface="メイリオ" panose="020B0604030504040204" charset="-128"/>
                <a:sym typeface="メイリオ" panose="020B0604030504040204" charset="-128"/>
              </a:rPr>
              <a:t>地図</a:t>
            </a:r>
            <a:r>
              <a:rPr lang="ja-JP" altLang="ja-JP" sz="1050" dirty="0">
                <a:solidFill>
                  <a:srgbClr val="0070C0"/>
                </a:solidFill>
                <a:latin typeface="+mn-ea"/>
                <a:cs typeface="メイリオ" panose="020B0604030504040204" charset="-128"/>
                <a:sym typeface="メイリオ" panose="020B0604030504040204" charset="-128"/>
              </a:rPr>
              <a:t>上に</a:t>
            </a:r>
            <a:r>
              <a:rPr lang="ja-JP" altLang="en-US" sz="1050" dirty="0">
                <a:solidFill>
                  <a:srgbClr val="0070C0"/>
                </a:solidFill>
                <a:latin typeface="+mn-ea"/>
                <a:cs typeface="メイリオ" panose="020B0604030504040204" charset="-128"/>
                <a:sym typeface="メイリオ" panose="020B0604030504040204" charset="-128"/>
              </a:rPr>
              <a:t>整備対象施設の位置関係</a:t>
            </a:r>
            <a:r>
              <a:rPr lang="ja-JP" altLang="ja-JP" sz="1050" dirty="0">
                <a:solidFill>
                  <a:srgbClr val="0070C0"/>
                </a:solidFill>
                <a:latin typeface="+mn-ea"/>
                <a:cs typeface="メイリオ" panose="020B0604030504040204" charset="-128"/>
                <a:sym typeface="メイリオ" panose="020B0604030504040204" charset="-128"/>
              </a:rPr>
              <a:t>を</a:t>
            </a:r>
            <a:r>
              <a:rPr lang="ja-JP" altLang="en-US" sz="1050" dirty="0">
                <a:solidFill>
                  <a:srgbClr val="0070C0"/>
                </a:solidFill>
                <a:latin typeface="+mn-ea"/>
                <a:cs typeface="メイリオ" panose="020B0604030504040204" charset="-128"/>
                <a:sym typeface="メイリオ" panose="020B0604030504040204" charset="-128"/>
              </a:rPr>
              <a:t>示してください</a:t>
            </a:r>
            <a:r>
              <a:rPr lang="ja-JP" altLang="ja-JP" sz="1050" dirty="0">
                <a:solidFill>
                  <a:srgbClr val="0070C0"/>
                </a:solidFill>
                <a:latin typeface="+mn-ea"/>
                <a:cs typeface="メイリオ" panose="020B0604030504040204" charset="-128"/>
                <a:sym typeface="メイリオ" panose="020B0604030504040204" charset="-128"/>
              </a:rPr>
              <a:t>。</a:t>
            </a:r>
            <a:endParaRPr lang="en-US" altLang="ja-JP" sz="1050" dirty="0">
              <a:solidFill>
                <a:srgbClr val="0070C0"/>
              </a:solidFill>
              <a:latin typeface="+mn-ea"/>
              <a:cs typeface="メイリオ" panose="020B0604030504040204" charset="-128"/>
              <a:sym typeface="メイリオ" panose="020B0604030504040204" charset="-128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050" dirty="0">
                <a:solidFill>
                  <a:srgbClr val="0070C0"/>
                </a:solidFill>
                <a:latin typeface="+mn-ea"/>
                <a:cs typeface="メイリオ" panose="020B0604030504040204" charset="-128"/>
                <a:sym typeface="メイリオ" panose="020B0604030504040204" charset="-128"/>
              </a:rPr>
              <a:t>その他、必要に応じて地域資源の写真を添付ください。</a:t>
            </a:r>
            <a:endParaRPr lang="en-US" altLang="ja-JP" sz="1050" dirty="0">
              <a:solidFill>
                <a:srgbClr val="0070C0"/>
              </a:solidFill>
              <a:latin typeface="+mn-ea"/>
              <a:cs typeface="メイリオ" panose="020B0604030504040204" charset="-128"/>
              <a:sym typeface="メイリオ" panose="020B0604030504040204" charset="-128"/>
            </a:endParaRPr>
          </a:p>
        </p:txBody>
      </p:sp>
      <p:graphicFrame>
        <p:nvGraphicFramePr>
          <p:cNvPr id="39" name="表 38">
            <a:extLst>
              <a:ext uri="{FF2B5EF4-FFF2-40B4-BE49-F238E27FC236}">
                <a16:creationId xmlns:a16="http://schemas.microsoft.com/office/drawing/2014/main" id="{D47F91D0-46B1-0196-DCDD-F2CA862E70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6224556"/>
              </p:ext>
            </p:extLst>
          </p:nvPr>
        </p:nvGraphicFramePr>
        <p:xfrm>
          <a:off x="4953000" y="587348"/>
          <a:ext cx="4803776" cy="6629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018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018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+mn-ea"/>
                        </a:rPr>
                        <a:t>補助金申請区分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ja-JP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404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+mn-ea"/>
                        </a:rPr>
                        <a:t>□ア　建造物等の新築、改修、除却、整備等に係る経費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+mn-ea"/>
                        </a:rPr>
                        <a:t>□イ　建造物等の周辺環境の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+mn-ea"/>
                      </a:endParaRPr>
                    </a:p>
                    <a:p>
                      <a:pPr algn="ctr"/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+mn-ea"/>
                        </a:rPr>
                        <a:t>整備等に係る経費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0" name="吹き出し: 角を丸めた四角形 39">
            <a:extLst>
              <a:ext uri="{FF2B5EF4-FFF2-40B4-BE49-F238E27FC236}">
                <a16:creationId xmlns:a16="http://schemas.microsoft.com/office/drawing/2014/main" id="{9D8E650A-BE25-1655-DC9C-D0E01A606476}"/>
              </a:ext>
            </a:extLst>
          </p:cNvPr>
          <p:cNvSpPr/>
          <p:nvPr/>
        </p:nvSpPr>
        <p:spPr>
          <a:xfrm>
            <a:off x="5282581" y="-10259"/>
            <a:ext cx="1920328" cy="460897"/>
          </a:xfrm>
          <a:prstGeom prst="wedgeRoundRectCallout">
            <a:avLst>
              <a:gd name="adj1" fmla="val 16280"/>
              <a:gd name="adj2" fmla="val 156111"/>
              <a:gd name="adj3" fmla="val 16667"/>
            </a:avLst>
          </a:prstGeom>
          <a:solidFill>
            <a:schemeClr val="lt1">
              <a:alpha val="50000"/>
            </a:schemeClr>
          </a:solidFill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Overflow="overflow" horzOverflow="overflow" wrap="square" lIns="91422" tIns="45710" rIns="91422" bIns="45710" rtlCol="0" anchor="t" anchorCtr="0"/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050" dirty="0">
                <a:solidFill>
                  <a:srgbClr val="0070C0"/>
                </a:solidFill>
                <a:latin typeface="+mn-ea"/>
                <a:cs typeface="メイリオ" panose="020B0604030504040204" charset="-128"/>
                <a:sym typeface="メイリオ" panose="020B0604030504040204" charset="-128"/>
              </a:rPr>
              <a:t>該当するものに☑をつけてください。</a:t>
            </a:r>
            <a:endParaRPr lang="en-US" altLang="ja-JP" sz="1050" b="1" dirty="0">
              <a:solidFill>
                <a:srgbClr val="0070C0"/>
              </a:solidFill>
              <a:latin typeface="+mn-ea"/>
              <a:cs typeface="メイリオ" panose="020B0604030504040204" charset="-128"/>
              <a:sym typeface="メイリオ" panose="020B060403050404020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37479517"/>
      </p:ext>
    </p:extLst>
  </p:cSld>
  <p:clrMapOvr>
    <a:masterClrMapping/>
  </p:clrMapOvr>
</p:sld>
</file>

<file path=ppt/theme/theme1.xml><?xml version="1.0" encoding="utf-8"?>
<a:theme xmlns:a="http://schemas.openxmlformats.org/drawingml/2006/main" name="テーマ1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2_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custGeom>
          <a:avLst/>
          <a:gdLst/>
          <a:ahLst/>
          <a:cxnLst/>
          <a:rect l="l" t="t" r="r" b="b"/>
          <a:pathLst/>
        </a:custGeom>
        <a:solidFill>
          <a:srgbClr val="FFFF00"/>
        </a:solidFill>
        <a:ln w="12700">
          <a:solidFill>
            <a:srgbClr val="FFFF00"/>
          </a:solidFill>
          <a:prstDash val="sysDash"/>
          <a:round/>
        </a:ln>
      </a:spPr>
      <a:bodyPr vertOverflow="overflow" horzOverflow="overflow" wrap="square" lIns="91422" tIns="45710" rIns="91422" bIns="45710" rtlCol="0" anchor="t" anchorCtr="0"/>
      <a:lstStyle>
        <a:defPPr marL="1338580">
          <a:lnSpc>
            <a:spcPct val="130000"/>
          </a:lnSpc>
          <a:tabLst>
            <a:tab pos="3136900" algn="ctr"/>
          </a:tabLst>
          <a:defRPr kumimoji="1" sz="1200" dirty="0" smtClean="0">
            <a:latin typeface="+mj-ea"/>
            <a:ea typeface="+mj-ea"/>
          </a:defRPr>
        </a:defPPr>
      </a:lstStyle>
    </a:spDef>
    <a:lnDef>
      <a:spPr>
        <a:custGeom>
          <a:avLst/>
          <a:gdLst/>
          <a:ahLst/>
          <a:cxnLst/>
          <a:rect l="0" t="0" r="0" b="0"/>
          <a:pathLst/>
        </a:custGeom>
        <a:solidFill>
          <a:srgbClr val="0066CC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</a:spPr>
      <a:bodyPr vertOverflow="overflow" horzOverflow="overflow" wrap="none" numCol="1" anchor="ctr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defRPr kumimoji="1" lang="ja-JP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/>
            <a:ea typeface="ＭＳ Ｐゴシック" panose="020B0600070205080204" charset="-128"/>
          </a:defRPr>
        </a:defPPr>
      </a:lst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標準">
  <a:themeElements>
    <a:clrScheme name="標準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標準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511AC251D6683E49A05237824C432954" ma:contentTypeVersion="3" ma:contentTypeDescription="新しいドキュメントを作成します。" ma:contentTypeScope="" ma:versionID="e347bf7273f8e3c56cc10cf773f66260">
  <xsd:schema xmlns:xsd="http://www.w3.org/2001/XMLSchema" xmlns:xs="http://www.w3.org/2001/XMLSchema" xmlns:p="http://schemas.microsoft.com/office/2006/metadata/properties" xmlns:ns2="53dd7291-344d-4b0d-9f29-56c963403a3f" targetNamespace="http://schemas.microsoft.com/office/2006/metadata/properties" ma:root="true" ma:fieldsID="ef62a7b6f5cd67ebda5c8e2daebf4220" ns2:_="">
    <xsd:import namespace="53dd7291-344d-4b0d-9f29-56c963403a3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dd7291-344d-4b0d-9f29-56c963403a3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1F87B76-0608-4145-9E09-3FDC644E6DA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C864E2E-1665-4075-8FA4-FE6A04268819}">
  <ds:schemaRefs>
    <ds:schemaRef ds:uri="http://schemas.openxmlformats.org/package/2006/metadata/core-properties"/>
    <ds:schemaRef ds:uri="http://schemas.microsoft.com/office/2006/metadata/properties"/>
    <ds:schemaRef ds:uri="http://purl.org/dc/dcmitype/"/>
    <ds:schemaRef ds:uri="http://purl.org/dc/terms/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ed859667-2623-4808-81b1-cdf61e975d75"/>
    <ds:schemaRef ds:uri="dfeda864-f912-40e2-b877-24092e6460ca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1B3300AF-5CF7-4DD8-A0CA-5D6610FE4FF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3dd7291-344d-4b0d-9f29-56c963403a3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Words>385</Words>
  <PresentationFormat>A4 210 x 297 mm</PresentationFormat>
  <Paragraphs>49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HGP創英角ｺﾞｼｯｸUB</vt:lpstr>
      <vt:lpstr>Meiryo UI</vt:lpstr>
      <vt:lpstr>ＭＳ Ｐゴシック</vt:lpstr>
      <vt:lpstr>メイリオ</vt:lpstr>
      <vt:lpstr>游ゴシック</vt:lpstr>
      <vt:lpstr>テーマ1</vt:lpstr>
      <vt:lpstr>【Ｒ８補助】事業名：○○○○【○○県○○市】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1041-11.8.2.8500</vt:lpwstr>
  </property>
  <property fmtid="{D5CDD505-2E9C-101B-9397-08002B2CF9AE}" pid="3" name="ContentTypeId">
    <vt:lpwstr>0x010100511AC251D6683E49A05237824C432954</vt:lpwstr>
  </property>
</Properties>
</file>