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調査事業" id="{92303DCD-5D4D-48D3-AB54-D0DDB8DA7622}">
          <p14:sldIdLst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E66680-7E4F-0B05-FBCC-38C3BA243864}" name="米本 剛士" initials="剛米" userId="S::yonemoto-t25c@mlit.go.jp::09b39450-7fbd-4adf-bb3f-2a237d4745b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D5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EA8328-DFC5-4EDA-B818-4A76C3F92338}" v="20" dt="2025-02-28T06:16:46.702"/>
  </p1510:revLst>
</p1510:revInfo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56"/>
    <p:restoredTop sz="92874" autoAdjust="0"/>
  </p:normalViewPr>
  <p:slideViewPr>
    <p:cSldViewPr snapToGrid="0">
      <p:cViewPr varScale="1">
        <p:scale>
          <a:sx n="55" d="100"/>
          <a:sy n="55" d="100"/>
        </p:scale>
        <p:origin x="1528" y="72"/>
      </p:cViewPr>
      <p:guideLst>
        <p:guide orient="horz" pos="340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revisionInfo.xml" Type="http://schemas.microsoft.com/office/2015/10/relationships/revisionInfo"/><Relationship Id="rId9" Target="authors.xml" Type="http://schemas.microsoft.com/office/2018/10/relationships/author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ja-JP" altLang="en-US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0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743595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03;p1">
            <a:extLst>
              <a:ext uri="{FF2B5EF4-FFF2-40B4-BE49-F238E27FC236}">
                <a16:creationId xmlns:a16="http://schemas.microsoft.com/office/drawing/2014/main" id="{E5576F4A-19E4-010D-49FA-4CD698A125AC}"/>
              </a:ext>
            </a:extLst>
          </p:cNvPr>
          <p:cNvSpPr txBox="1"/>
          <p:nvPr/>
        </p:nvSpPr>
        <p:spPr>
          <a:xfrm>
            <a:off x="8762317" y="15519"/>
            <a:ext cx="1104585" cy="2307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【</a:t>
            </a:r>
            <a:r>
              <a:rPr lang="ja-JP" altLang="en-US" sz="900" b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事業概要説明書</a:t>
            </a:r>
            <a:r>
              <a:rPr lang="ja-JP" altLang="en-US" sz="90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】</a:t>
            </a:r>
            <a:endParaRPr lang="en-US" altLang="ja-JP" sz="900" b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2" name="テキスト ボックス 7">
            <a:extLst>
              <a:ext uri="{FF2B5EF4-FFF2-40B4-BE49-F238E27FC236}">
                <a16:creationId xmlns:a16="http://schemas.microsoft.com/office/drawing/2014/main" id="{7CD192DC-732A-E066-EB45-0C2DB80C206B}"/>
              </a:ext>
            </a:extLst>
          </p:cNvPr>
          <p:cNvSpPr txBox="1"/>
          <p:nvPr/>
        </p:nvSpPr>
        <p:spPr>
          <a:xfrm>
            <a:off x="-3175" y="-360487"/>
            <a:ext cx="83017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で分かるように簡潔に記載し、適宜、写真等を使用して下さい。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グレーの記入要領等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【8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7D1AC8F-42E5-C03B-9FB0-1FB34F541EC8}"/>
              </a:ext>
            </a:extLst>
          </p:cNvPr>
          <p:cNvSpPr/>
          <p:nvPr/>
        </p:nvSpPr>
        <p:spPr>
          <a:xfrm>
            <a:off x="8585883" y="1674003"/>
            <a:ext cx="1235832" cy="51400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0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Google Shape;93;p1">
            <a:extLst>
              <a:ext uri="{FF2B5EF4-FFF2-40B4-BE49-F238E27FC236}">
                <a16:creationId xmlns:a16="http://schemas.microsoft.com/office/drawing/2014/main" id="{32AA0F4D-4499-1313-24A5-FF2F1A9698F1}"/>
              </a:ext>
            </a:extLst>
          </p:cNvPr>
          <p:cNvSpPr txBox="1"/>
          <p:nvPr/>
        </p:nvSpPr>
        <p:spPr>
          <a:xfrm>
            <a:off x="8597060" y="2665438"/>
            <a:ext cx="1235832" cy="2092840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/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・</a:t>
            </a:r>
            <a:r>
              <a:rPr lang="ja-JP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の内容が分かる</a:t>
            </a:r>
            <a:r>
              <a:rPr lang="ja-JP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イメージ図、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画像</a:t>
            </a:r>
            <a:r>
              <a:rPr lang="ja-JP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等を</a:t>
            </a:r>
            <a:r>
              <a:rPr lang="en-US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3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～</a:t>
            </a:r>
            <a:r>
              <a:rPr lang="en-US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4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点添付</a:t>
            </a:r>
            <a:r>
              <a:rPr lang="ja-JP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してください</a:t>
            </a:r>
            <a:endParaRPr lang="en-US" altLang="ja-JP" sz="10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0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・公表可能なデータで一目で見て何が映っているのか　分かりやすい画像を添付してください　</a:t>
            </a:r>
            <a:endParaRPr lang="en-US" altLang="ja-JP" sz="10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（キャプションをつけてください）</a:t>
            </a:r>
            <a:endParaRPr lang="en-US" altLang="ja-JP" sz="10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0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4" name="Google Shape;92;p1">
            <a:extLst>
              <a:ext uri="{FF2B5EF4-FFF2-40B4-BE49-F238E27FC236}">
                <a16:creationId xmlns:a16="http://schemas.microsoft.com/office/drawing/2014/main" id="{EB4A16DE-1596-044D-EFAF-667A167CB086}"/>
              </a:ext>
            </a:extLst>
          </p:cNvPr>
          <p:cNvSpPr txBox="1">
            <a:spLocks/>
          </p:cNvSpPr>
          <p:nvPr/>
        </p:nvSpPr>
        <p:spPr>
          <a:xfrm>
            <a:off x="2248731" y="43908"/>
            <a:ext cx="6085387" cy="400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1900"/>
              <a:buFont typeface="Meiryo"/>
              <a:buNone/>
            </a:pPr>
            <a:r>
              <a:rPr lang="zh-TW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事業名：○○○○</a:t>
            </a:r>
            <a:r>
              <a:rPr lang="en-US" altLang="zh-TW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【○○</a:t>
            </a:r>
            <a:r>
              <a:rPr lang="zh-TW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県○○市</a:t>
            </a:r>
            <a:r>
              <a:rPr lang="en-US" altLang="zh-TW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】 </a:t>
            </a:r>
            <a:r>
              <a:rPr lang="zh-TW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</a:t>
            </a:r>
            <a:endParaRPr lang="zh-TW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AC214FA-2BFB-7A2F-A80B-0268AEB23DF4}"/>
              </a:ext>
            </a:extLst>
          </p:cNvPr>
          <p:cNvSpPr/>
          <p:nvPr/>
        </p:nvSpPr>
        <p:spPr>
          <a:xfrm>
            <a:off x="78744" y="18214"/>
            <a:ext cx="1727199" cy="49592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910ED76-F7D8-7706-AA15-863584A61695}"/>
              </a:ext>
            </a:extLst>
          </p:cNvPr>
          <p:cNvSpPr txBox="1"/>
          <p:nvPr/>
        </p:nvSpPr>
        <p:spPr>
          <a:xfrm>
            <a:off x="-6167" y="-42640"/>
            <a:ext cx="197035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質の高い消費と投資を</a:t>
            </a:r>
            <a:endParaRPr kumimoji="1"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呼び込むためのデジタルノマド誘客促進事業（補助事業）</a:t>
            </a:r>
            <a:endParaRPr kumimoji="1"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226497E-C197-F9CD-6276-E6E4126E463A}"/>
              </a:ext>
            </a:extLst>
          </p:cNvPr>
          <p:cNvSpPr/>
          <p:nvPr/>
        </p:nvSpPr>
        <p:spPr>
          <a:xfrm>
            <a:off x="1805943" y="7373"/>
            <a:ext cx="158248" cy="51760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E6C3D53-ACD9-2864-3E99-3DECB24EA77A}"/>
              </a:ext>
            </a:extLst>
          </p:cNvPr>
          <p:cNvCxnSpPr>
            <a:cxnSpLocks/>
          </p:cNvCxnSpPr>
          <p:nvPr/>
        </p:nvCxnSpPr>
        <p:spPr>
          <a:xfrm>
            <a:off x="2300196" y="443383"/>
            <a:ext cx="6573030" cy="0"/>
          </a:xfrm>
          <a:prstGeom prst="line">
            <a:avLst/>
          </a:prstGeom>
          <a:solidFill>
            <a:srgbClr val="0066CC"/>
          </a:solidFill>
          <a:ln w="28575">
            <a:solidFill>
              <a:srgbClr val="C00000"/>
            </a:solidFill>
          </a:ln>
          <a:effectLst/>
        </p:spPr>
      </p:cxnSp>
      <p:sp>
        <p:nvSpPr>
          <p:cNvPr id="10" name="楕円 9">
            <a:extLst>
              <a:ext uri="{FF2B5EF4-FFF2-40B4-BE49-F238E27FC236}">
                <a16:creationId xmlns:a16="http://schemas.microsoft.com/office/drawing/2014/main" id="{19D6744A-60F2-C38D-46B3-C50BC6799E28}"/>
              </a:ext>
            </a:extLst>
          </p:cNvPr>
          <p:cNvSpPr/>
          <p:nvPr/>
        </p:nvSpPr>
        <p:spPr>
          <a:xfrm>
            <a:off x="2209767" y="392843"/>
            <a:ext cx="77929" cy="7792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/>
        </p:spPr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800" b="0" i="0" u="none" strike="noStrike" cap="none" normalizeH="0" baseline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/>
              <a:ea typeface="ＭＳ Ｐゴシック"/>
            </a:endParaRP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975DC49F-7F38-540C-1F68-BB5CE2DBB845}"/>
              </a:ext>
            </a:extLst>
          </p:cNvPr>
          <p:cNvSpPr/>
          <p:nvPr/>
        </p:nvSpPr>
        <p:spPr>
          <a:xfrm>
            <a:off x="8800060" y="400151"/>
            <a:ext cx="77929" cy="7792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/>
        </p:spPr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800" b="0" i="0" u="none" strike="noStrike" cap="none" normalizeH="0" baseline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/>
              <a:ea typeface="ＭＳ Ｐゴシック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03B2D8A-177B-922F-494F-9D9044A29FB6}"/>
              </a:ext>
            </a:extLst>
          </p:cNvPr>
          <p:cNvSpPr txBox="1"/>
          <p:nvPr/>
        </p:nvSpPr>
        <p:spPr>
          <a:xfrm>
            <a:off x="38099" y="552449"/>
            <a:ext cx="9829802" cy="1061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9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事業の実施背景（課題認識）や目的（課題解決）などを記載すること</a:t>
            </a:r>
            <a:endParaRPr kumimoji="1" lang="en-US" altLang="ja-JP" sz="9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本事業を実施することで伝えたいストーリーや誘客戦略、ターゲットとするデジタルノマド層などの事業概要を記載すること</a:t>
            </a:r>
            <a:endParaRPr kumimoji="1" lang="en-US" altLang="ja-JP" sz="9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DB73147-BE7A-995C-4A2C-49F2A2323798}"/>
              </a:ext>
            </a:extLst>
          </p:cNvPr>
          <p:cNvSpPr/>
          <p:nvPr/>
        </p:nvSpPr>
        <p:spPr>
          <a:xfrm>
            <a:off x="38099" y="552449"/>
            <a:ext cx="1080000" cy="16578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事業目的・課題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55F72B7-61C0-0935-47C5-456B6614A67F}"/>
              </a:ext>
            </a:extLst>
          </p:cNvPr>
          <p:cNvSpPr/>
          <p:nvPr/>
        </p:nvSpPr>
        <p:spPr>
          <a:xfrm>
            <a:off x="38099" y="1082246"/>
            <a:ext cx="1080000" cy="16578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</a:t>
            </a: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193E9DFA-0982-0A71-3000-B939E3393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986904"/>
              </p:ext>
            </p:extLst>
          </p:nvPr>
        </p:nvGraphicFramePr>
        <p:xfrm>
          <a:off x="104173" y="1695955"/>
          <a:ext cx="8403495" cy="5118864"/>
        </p:xfrm>
        <a:graphic>
          <a:graphicData uri="http://schemas.openxmlformats.org/drawingml/2006/table">
            <a:tbl>
              <a:tblPr firstRow="1" bandRow="1">
                <a:tableStyleId>{69F0F748-7AA5-4B90-91AD-3F4FFDBD375E}</a:tableStyleId>
              </a:tblPr>
              <a:tblGrid>
                <a:gridCol w="1258682">
                  <a:extLst>
                    <a:ext uri="{9D8B030D-6E8A-4147-A177-3AD203B41FA5}">
                      <a16:colId xmlns:a16="http://schemas.microsoft.com/office/drawing/2014/main" val="3388377021"/>
                    </a:ext>
                  </a:extLst>
                </a:gridCol>
                <a:gridCol w="7144813">
                  <a:extLst>
                    <a:ext uri="{9D8B030D-6E8A-4147-A177-3AD203B41FA5}">
                      <a16:colId xmlns:a16="http://schemas.microsoft.com/office/drawing/2014/main" val="2489911220"/>
                    </a:ext>
                  </a:extLst>
                </a:gridCol>
              </a:tblGrid>
              <a:tr h="422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実施主体：〇〇（設立年月日：△△年△月△日）、連携先：〇〇、〇〇等　</a:t>
                      </a:r>
                      <a:endParaRPr kumimoji="1" lang="en-US" altLang="ja-JP" sz="900" b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b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加えて外国語での対応体制（コミュニティマネージャー等）や受入地域側の連携先についても記載すること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686881"/>
                  </a:ext>
                </a:extLst>
              </a:tr>
              <a:tr h="4163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事業目標（</a:t>
                      </a:r>
                      <a:r>
                        <a:rPr kumimoji="1" lang="en-US" altLang="ja-JP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KPI</a:t>
                      </a:r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具体且つ、定量的な目標設定の内容を記載すること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579655"/>
                  </a:ext>
                </a:extLst>
              </a:tr>
              <a:tr h="11037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補助対象メニュー</a:t>
                      </a:r>
                      <a:endParaRPr kumimoji="1" lang="en-US" altLang="ja-JP" sz="9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該当メニューに●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008651"/>
                  </a:ext>
                </a:extLst>
              </a:tr>
              <a:tr h="19400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具体的な事業内容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本事業で取り組む内容について該当する補助対象メニューに応じてそれぞれ詳細を記載すること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805064"/>
                  </a:ext>
                </a:extLst>
              </a:tr>
              <a:tr h="7639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事業の継続性</a:t>
                      </a:r>
                      <a:endParaRPr kumimoji="1" lang="en-US" altLang="ja-JP" sz="9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（効果検証手法）</a:t>
                      </a:r>
                      <a:endParaRPr kumimoji="1" lang="en-US" altLang="ja-JP" sz="9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継続誘客に関する取組と効果検証手法の詳細を記載すること</a:t>
                      </a: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227844"/>
                  </a:ext>
                </a:extLst>
              </a:tr>
              <a:tr h="4718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事業スケジュール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（例）令和８年７～８月 改修工事及び</a:t>
                      </a:r>
                      <a:r>
                        <a:rPr lang="en-US" altLang="ja-JP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WEB</a:t>
                      </a: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サイト制作の発注、８～</a:t>
                      </a:r>
                      <a:r>
                        <a:rPr lang="en-US" altLang="ja-JP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12</a:t>
                      </a: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月 改修工事の実施及び</a:t>
                      </a:r>
                      <a:r>
                        <a:rPr lang="en-US" altLang="ja-JP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WEB</a:t>
                      </a: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サイトの制作、１月 家具の搬入及び</a:t>
                      </a:r>
                      <a:r>
                        <a:rPr lang="en-US" altLang="ja-JP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WEB</a:t>
                      </a: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サイトオープン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7208732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07EB833E-0168-3740-D767-08FB2B395C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863446"/>
              </p:ext>
            </p:extLst>
          </p:nvPr>
        </p:nvGraphicFramePr>
        <p:xfrm>
          <a:off x="1354393" y="2527086"/>
          <a:ext cx="7143751" cy="1100391"/>
        </p:xfrm>
        <a:graphic>
          <a:graphicData uri="http://schemas.openxmlformats.org/drawingml/2006/table">
            <a:tbl>
              <a:tblPr firstRow="1" bandRow="1">
                <a:tableStyleId>{69F0F748-7AA5-4B90-91AD-3F4FFDBD375E}</a:tableStyleId>
              </a:tblPr>
              <a:tblGrid>
                <a:gridCol w="401657">
                  <a:extLst>
                    <a:ext uri="{9D8B030D-6E8A-4147-A177-3AD203B41FA5}">
                      <a16:colId xmlns:a16="http://schemas.microsoft.com/office/drawing/2014/main" val="342306850"/>
                    </a:ext>
                  </a:extLst>
                </a:gridCol>
                <a:gridCol w="3170219">
                  <a:extLst>
                    <a:ext uri="{9D8B030D-6E8A-4147-A177-3AD203B41FA5}">
                      <a16:colId xmlns:a16="http://schemas.microsoft.com/office/drawing/2014/main" val="1580945989"/>
                    </a:ext>
                  </a:extLst>
                </a:gridCol>
                <a:gridCol w="425564">
                  <a:extLst>
                    <a:ext uri="{9D8B030D-6E8A-4147-A177-3AD203B41FA5}">
                      <a16:colId xmlns:a16="http://schemas.microsoft.com/office/drawing/2014/main" val="1342755185"/>
                    </a:ext>
                  </a:extLst>
                </a:gridCol>
                <a:gridCol w="3146311">
                  <a:extLst>
                    <a:ext uri="{9D8B030D-6E8A-4147-A177-3AD203B41FA5}">
                      <a16:colId xmlns:a16="http://schemas.microsoft.com/office/drawing/2014/main" val="818023944"/>
                    </a:ext>
                  </a:extLst>
                </a:gridCol>
              </a:tblGrid>
              <a:tr h="366797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（ア）受入環境整備の実施に向けた戦略の策定等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（イ）デジタルノマドのニーズに合わせた施設改修・整備等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479948"/>
                  </a:ext>
                </a:extLst>
              </a:tr>
              <a:tr h="3667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（ウ）デジタルノマドのニーズに合わせた設備導入・物品購入等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（エ）デジタルノマドの受入れに必要な滞在プログラム造成・効果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検証等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69508"/>
                  </a:ext>
                </a:extLst>
              </a:tr>
              <a:tr h="3667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（オ）デジタルノマドが必要とする受入環境に関する情報発信等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（カ）本事業の効果検証、課題分析等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945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5120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451</Words>
  <PresentationFormat>A4 210 x 297 mm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Meiryo</vt:lpstr>
      <vt:lpstr>游ゴシック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