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
  </p:notesMasterIdLst>
  <p:handoutMasterIdLst>
    <p:handoutMasterId r:id="rId5"/>
  </p:handoutMasterIdLst>
  <p:sldIdLst>
    <p:sldId id="489" r:id="rId2"/>
    <p:sldId id="490" r:id="rId3"/>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CCFF"/>
    <a:srgbClr val="FFCCCC"/>
    <a:srgbClr val="E8E8EF"/>
    <a:srgbClr val="FFFF99"/>
    <a:srgbClr val="FFFFCC"/>
    <a:srgbClr val="FF99CC"/>
    <a:srgbClr val="CCFF99"/>
    <a:srgbClr val="CCFF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淡色スタイル 2 - アクセント 2">
    <a:wholeTbl>
      <a:tcTxStyle>
        <a:fontRef idx="minor">
          <a:srgbClr val="00000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rgbClr val="000000"/>
        </a:fontRef>
        <a:schemeClr val="bg1"/>
      </a:tcTxStyle>
      <a:tcStyle>
        <a:tcBdr/>
        <a:fillRef idx="1">
          <a:schemeClr val="accent2"/>
        </a:fillRef>
      </a:tcStyle>
    </a:firstRow>
  </a:tblStyle>
  <a:tblStyle styleId="{912C8C85-51F0-491E-9774-3900AFEF0FD7}" styleName="淡色スタイル 2 - アクセント 6">
    <a:wholeTbl>
      <a:tcTxStyle>
        <a:fontRef idx="minor">
          <a:srgbClr val="00000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rgbClr val="000000"/>
        </a:fontRef>
        <a:schemeClr val="bg1"/>
      </a:tcTxStyle>
      <a:tcStyle>
        <a:tcBdr/>
        <a:fillRef idx="1">
          <a:schemeClr val="accent6"/>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中間スタイル 4 - アクセント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rgbClr val="00000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A488322-F2BA-4B5B-9748-0D474271808F}" styleName="中間スタイル 3 - アクセント 6">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6"/>
          </a:solidFill>
        </a:fill>
      </a:tcStyle>
    </a:lastCol>
    <a:firstCol>
      <a:tcTxStyle b="on">
        <a:fontRef idx="minor">
          <a:srgbClr val="00000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6"/>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rgbClr val="00000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rgbClr val="00000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淡色スタイル 1 - アクセント 2">
    <a:wholeTbl>
      <a:tcTxStyle>
        <a:fontRef idx="minor">
          <a:srgbClr val="00000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淡色スタイル 1 - アクセント 6">
    <a:wholeTbl>
      <a:tcTxStyle>
        <a:fontRef idx="minor">
          <a:srgbClr val="00000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rgbClr val="00000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中間スタイル 1 - アクセント 2">
    <a:wholeTbl>
      <a:tcTxStyle>
        <a:fontRef idx="minor">
          <a:srgbClr val="00000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rgbClr val="00000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37"/>
    <p:restoredTop sz="93804" autoAdjust="0"/>
  </p:normalViewPr>
  <p:slideViewPr>
    <p:cSldViewPr>
      <p:cViewPr varScale="1">
        <p:scale>
          <a:sx n="63" d="100"/>
          <a:sy n="63" d="100"/>
        </p:scale>
        <p:origin x="1420" y="5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956"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7957" name="日付プレースホルダー 2"/>
          <p:cNvSpPr>
            <a:spLocks noGrp="1"/>
          </p:cNvSpPr>
          <p:nvPr>
            <p:ph type="dt" sz="quarter" idx="1"/>
          </p:nvPr>
        </p:nvSpPr>
        <p:spPr>
          <a:xfrm>
            <a:off x="3814763" y="0"/>
            <a:ext cx="2919412" cy="495300"/>
          </a:xfrm>
          <a:prstGeom prst="rect">
            <a:avLst/>
          </a:prstGeom>
        </p:spPr>
        <p:txBody>
          <a:bodyPr vert="horz" lIns="91425" tIns="45713" rIns="91425" bIns="45713" rtlCol="0"/>
          <a:lstStyle>
            <a:lvl1pPr algn="r">
              <a:defRPr sz="1200"/>
            </a:lvl1pPr>
          </a:lstStyle>
          <a:p>
            <a:fld id="{ACF79091-CCEB-4953-80CA-6D3CFF823291}" type="datetimeFigureOut">
              <a:rPr kumimoji="1" lang="ja-JP" altLang="en-US" smtClean="0"/>
              <a:t>2026/3/26</a:t>
            </a:fld>
            <a:endParaRPr kumimoji="1" lang="ja-JP" altLang="en-US"/>
          </a:p>
        </p:txBody>
      </p:sp>
      <p:sp>
        <p:nvSpPr>
          <p:cNvPr id="7958" name="フッター プレースホルダー 3"/>
          <p:cNvSpPr>
            <a:spLocks noGrp="1"/>
          </p:cNvSpPr>
          <p:nvPr>
            <p:ph type="ftr" sz="quarter" idx="2"/>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959" name="スライド番号プレースホルダー 4"/>
          <p:cNvSpPr>
            <a:spLocks noGrp="1"/>
          </p:cNvSpPr>
          <p:nvPr>
            <p:ph type="sldNum" sz="quarter" idx="3"/>
          </p:nvPr>
        </p:nvSpPr>
        <p:spPr>
          <a:xfrm>
            <a:off x="3814763" y="9371014"/>
            <a:ext cx="2919412" cy="495300"/>
          </a:xfrm>
          <a:prstGeom prst="rect">
            <a:avLst/>
          </a:prstGeom>
        </p:spPr>
        <p:txBody>
          <a:bodyPr vert="horz" lIns="91425" tIns="45713" rIns="91425" bIns="45713" rtlCol="0" anchor="b"/>
          <a:lstStyle>
            <a:lvl1pPr algn="r">
              <a:defRPr sz="1200"/>
            </a:lvl1pPr>
          </a:lstStyle>
          <a:p>
            <a:fld id="{C2D7892C-552E-436D-B662-C70C70956292}" type="slidenum">
              <a:rPr kumimoji="1" lang="ja-JP" altLang="en-US" smtClean="0"/>
              <a:t>‹#›</a:t>
            </a:fld>
            <a:endParaRPr kumimoji="1" lang="ja-JP" altLang="en-US"/>
          </a:p>
        </p:txBody>
      </p:sp>
    </p:spTree>
    <p:extLst>
      <p:ext uri="{BB962C8B-B14F-4D97-AF65-F5344CB8AC3E}">
        <p14:creationId xmlns:p14="http://schemas.microsoft.com/office/powerpoint/2010/main" val="60295430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49" name="Rectangle 2"/>
          <p:cNvSpPr>
            <a:spLocks noGrp="1" noChangeArrowheads="1"/>
          </p:cNvSpPr>
          <p:nvPr>
            <p:ph type="hdr" sz="quarter"/>
          </p:nvPr>
        </p:nvSpPr>
        <p:spPr>
          <a:xfrm>
            <a:off x="2" y="2"/>
            <a:ext cx="2919413" cy="493713"/>
          </a:xfrm>
          <a:prstGeom prst="rect">
            <a:avLst/>
          </a:prstGeom>
          <a:noFill/>
          <a:ln w="9525">
            <a:noFill/>
            <a:miter lim="800000"/>
            <a:headEnd/>
            <a:tailEnd/>
          </a:ln>
          <a:effectLst/>
        </p:spPr>
        <p:txBody>
          <a:bodyPr vert="horz" wrap="square" lIns="91411" tIns="45705" rIns="91411" bIns="45705" numCol="1" anchor="t"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7950" name="Rectangle 3"/>
          <p:cNvSpPr>
            <a:spLocks noGrp="1" noChangeArrowheads="1"/>
          </p:cNvSpPr>
          <p:nvPr>
            <p:ph type="dt" idx="1"/>
          </p:nvPr>
        </p:nvSpPr>
        <p:spPr>
          <a:xfrm>
            <a:off x="3814763" y="2"/>
            <a:ext cx="2919412" cy="493713"/>
          </a:xfrm>
          <a:prstGeom prst="rect">
            <a:avLst/>
          </a:prstGeom>
          <a:noFill/>
          <a:ln w="9525">
            <a:noFill/>
            <a:miter lim="800000"/>
            <a:headEnd/>
            <a:tailEnd/>
          </a:ln>
          <a:effectLst/>
        </p:spPr>
        <p:txBody>
          <a:bodyPr vert="horz" wrap="square" lIns="91411" tIns="45705" rIns="91411" bIns="45705"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7951" name="Rectangle 4"/>
          <p:cNvSpPr>
            <a:spLocks noGrp="1" noRot="1" noChangeAspect="1" noChangeArrowheads="1" noTextEdit="1"/>
          </p:cNvSpPr>
          <p:nvPr>
            <p:ph type="sldImg" idx="2"/>
          </p:nvPr>
        </p:nvSpPr>
        <p:spPr>
          <a:xfrm>
            <a:off x="695325" y="739775"/>
            <a:ext cx="5345113" cy="3700463"/>
          </a:xfrm>
          <a:prstGeom prst="rect">
            <a:avLst/>
          </a:prstGeom>
          <a:noFill/>
          <a:ln w="9525">
            <a:solidFill>
              <a:srgbClr val="000000"/>
            </a:solidFill>
            <a:miter lim="800000"/>
            <a:headEnd/>
            <a:tailEnd/>
          </a:ln>
        </p:spPr>
      </p:sp>
      <p:sp>
        <p:nvSpPr>
          <p:cNvPr id="7952" name="Rectangle 5"/>
          <p:cNvSpPr>
            <a:spLocks noGrp="1" noChangeArrowheads="1"/>
          </p:cNvSpPr>
          <p:nvPr>
            <p:ph type="body" sz="quarter" idx="3"/>
          </p:nvPr>
        </p:nvSpPr>
        <p:spPr>
          <a:xfrm>
            <a:off x="673102" y="4686300"/>
            <a:ext cx="5389563" cy="4440238"/>
          </a:xfrm>
          <a:prstGeom prst="rect">
            <a:avLst/>
          </a:prstGeom>
          <a:noFill/>
          <a:ln w="9525">
            <a:noFill/>
            <a:miter lim="800000"/>
            <a:headEnd/>
            <a:tailEnd/>
          </a:ln>
          <a:effectLst/>
        </p:spPr>
        <p:txBody>
          <a:bodyPr vert="horz" wrap="square" lIns="91411" tIns="45705" rIns="91411" bIns="4570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7953" name="Rectangle 6"/>
          <p:cNvSpPr>
            <a:spLocks noGrp="1" noChangeArrowheads="1"/>
          </p:cNvSpPr>
          <p:nvPr>
            <p:ph type="ftr" sz="quarter" idx="4"/>
          </p:nvPr>
        </p:nvSpPr>
        <p:spPr>
          <a:xfrm>
            <a:off x="2" y="9371013"/>
            <a:ext cx="2919413" cy="493712"/>
          </a:xfrm>
          <a:prstGeom prst="rect">
            <a:avLst/>
          </a:prstGeom>
          <a:noFill/>
          <a:ln w="9525">
            <a:noFill/>
            <a:miter lim="800000"/>
            <a:headEnd/>
            <a:tailEnd/>
          </a:ln>
          <a:effectLst/>
        </p:spPr>
        <p:txBody>
          <a:bodyPr vert="horz" wrap="square" lIns="91411" tIns="45705" rIns="91411" bIns="45705" numCol="1" anchor="b"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7954" name="Rectangle 7"/>
          <p:cNvSpPr>
            <a:spLocks noGrp="1" noChangeArrowheads="1"/>
          </p:cNvSpPr>
          <p:nvPr>
            <p:ph type="sldNum" sz="quarter" idx="5"/>
          </p:nvPr>
        </p:nvSpPr>
        <p:spPr>
          <a:xfrm>
            <a:off x="3814763" y="9371013"/>
            <a:ext cx="2919412" cy="493712"/>
          </a:xfrm>
          <a:prstGeom prst="rect">
            <a:avLst/>
          </a:prstGeom>
          <a:noFill/>
          <a:ln w="9525">
            <a:noFill/>
            <a:miter lim="800000"/>
            <a:headEnd/>
            <a:tailEnd/>
          </a:ln>
          <a:effectLst/>
        </p:spPr>
        <p:txBody>
          <a:bodyPr vert="horz" wrap="square" lIns="91411" tIns="45705" rIns="91411" bIns="45705" numCol="1" anchor="b" anchorCtr="0" compatLnSpc="1">
            <a:prstTxWarp prst="textNoShape">
              <a:avLst/>
            </a:prstTxWarp>
          </a:bodyPr>
          <a:lstStyle>
            <a:lvl1pPr algn="r">
              <a:defRPr sz="1200">
                <a:ea typeface="ＭＳ Ｐゴシック" pitchFamily="50" charset="-128"/>
              </a:defRPr>
            </a:lvl1pPr>
          </a:lstStyle>
          <a:p>
            <a:pPr>
              <a:defRPr/>
            </a:pPr>
            <a:fld id="{8C4688BA-C2BF-4934-BFAB-819A335539FA}" type="slidenum">
              <a:rPr lang="en-US" altLang="ja-JP"/>
              <a:pPr>
                <a:defRPr/>
              </a:pPr>
              <a:t>‹#›</a:t>
            </a:fld>
            <a:endParaRPr lang="en-US" altLang="ja-JP"/>
          </a:p>
        </p:txBody>
      </p:sp>
    </p:spTree>
    <p:extLst>
      <p:ext uri="{BB962C8B-B14F-4D97-AF65-F5344CB8AC3E}">
        <p14:creationId xmlns:p14="http://schemas.microsoft.com/office/powerpoint/2010/main" val="31419697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5"/>
          <p:cNvSpPr>
            <a:spLocks noGrp="1" noChangeArrowheads="1"/>
          </p:cNvSpPr>
          <p:nvPr>
            <p:ph type="sldNum" sz="quarter" idx="12"/>
          </p:nvPr>
        </p:nvSpPr>
        <p:spPr>
          <a:ln/>
        </p:spPr>
        <p:txBody>
          <a:bodyPr/>
          <a:lstStyle>
            <a:lvl1pPr>
              <a:defRPr/>
            </a:lvl1pPr>
          </a:lstStyle>
          <a:p>
            <a:pPr>
              <a:defRPr/>
            </a:pPr>
            <a:fld id="{314B62DA-A87B-4D13-9D4B-DA005EEC525C}" type="slidenum">
              <a:rPr lang="en-US" altLang="ja-JP"/>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 Id="rId3" Target="../media/image1.jpe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ea typeface="ＭＳ Ｐゴシック" pitchFamily="50" charset="-128"/>
              </a:defRPr>
            </a:lvl1pPr>
          </a:lstStyle>
          <a:p>
            <a:pPr>
              <a:defRPr/>
            </a:pPr>
            <a:endParaRPr lang="en-US" altLang="ja-JP"/>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3699751B-B5C1-45D1-9F99-BA4D8D850F7E}" type="slidenum">
              <a:rPr lang="en-US" altLang="ja-JP"/>
              <a:pPr>
                <a:defRPr/>
              </a:pPr>
              <a:t>‹#›</a:t>
            </a:fld>
            <a:endParaRPr lang="en-US" altLang="ja-JP"/>
          </a:p>
        </p:txBody>
      </p:sp>
      <p:sp>
        <p:nvSpPr>
          <p:cNvPr id="1029" name="Rectangle 6"/>
          <p:cNvSpPr>
            <a:spLocks noChangeArrowheads="1"/>
          </p:cNvSpPr>
          <p:nvPr userDrawn="1"/>
        </p:nvSpPr>
        <p:spPr>
          <a:xfrm>
            <a:off x="0" y="0"/>
            <a:ext cx="9906000" cy="366713"/>
          </a:xfrm>
          <a:prstGeom prst="rect">
            <a:avLst/>
          </a:prstGeom>
          <a:no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grpSp>
        <p:nvGrpSpPr>
          <p:cNvPr id="1030" name="Group 27"/>
          <p:cNvGrpSpPr/>
          <p:nvPr userDrawn="1"/>
        </p:nvGrpSpPr>
        <p:grpSpPr>
          <a:xfrm>
            <a:off x="0" y="333375"/>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grpSp>
      <p:sp>
        <p:nvSpPr>
          <p:cNvPr id="1034" name="Rectangle 22"/>
          <p:cNvSpPr>
            <a:spLocks noGrp="1" noChangeArrowheads="1"/>
          </p:cNvSpPr>
          <p:nvPr>
            <p:ph type="title"/>
          </p:nvPr>
        </p:nvSpPr>
        <p:spPr>
          <a:xfrm>
            <a:off x="0"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userDrawn="1"/>
        </p:nvPicPr>
        <p:blipFill>
          <a:blip r:embed="rId3"/>
          <a:srcRect l="1756" r="81940" b="42691"/>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516" r:id="rId1"/>
  </p:sldLayoutIdLst>
  <p:hf sldNum="0"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1" name="テキスト ボックス 24"/>
          <p:cNvSpPr txBox="1"/>
          <p:nvPr/>
        </p:nvSpPr>
        <p:spPr>
          <a:xfrm>
            <a:off x="32154" y="3022473"/>
            <a:ext cx="4873694"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62" name="タイトル 1"/>
          <p:cNvSpPr>
            <a:spLocks noGrp="1"/>
          </p:cNvSpPr>
          <p:nvPr>
            <p:ph type="title"/>
          </p:nvPr>
        </p:nvSpPr>
        <p:spPr>
          <a:xfrm>
            <a:off x="0" y="0"/>
            <a:ext cx="8944226" cy="476250"/>
          </a:xfrm>
        </p:spPr>
        <p:txBody>
          <a:bodyPr/>
          <a:lstStyle/>
          <a:p>
            <a:r>
              <a:rPr lang="en-US" altLang="ja-JP" sz="2400" dirty="0"/>
              <a:t>【</a:t>
            </a:r>
            <a:r>
              <a:rPr lang="ja-JP" altLang="en-US" sz="2400" dirty="0">
                <a:solidFill>
                  <a:srgbClr val="FF0000"/>
                </a:solidFill>
              </a:rPr>
              <a:t>地域名</a:t>
            </a:r>
            <a:r>
              <a:rPr lang="en-US" altLang="ja-JP" sz="2400" dirty="0"/>
              <a:t>】</a:t>
            </a:r>
            <a:r>
              <a:rPr lang="ja-JP" altLang="en-US" sz="2400" dirty="0"/>
              <a:t>国際競争力の高いスノーリゾート形成計画 概要</a:t>
            </a:r>
            <a:endParaRPr kumimoji="1" lang="ja-JP" altLang="en-US" sz="2400" dirty="0"/>
          </a:p>
        </p:txBody>
      </p:sp>
      <p:sp>
        <p:nvSpPr>
          <p:cNvPr id="7963" name="テキスト ボックス 3"/>
          <p:cNvSpPr txBox="1"/>
          <p:nvPr/>
        </p:nvSpPr>
        <p:spPr>
          <a:xfrm>
            <a:off x="32154" y="724638"/>
            <a:ext cx="9841694" cy="2052000"/>
          </a:xfrm>
          <a:prstGeom prst="rect">
            <a:avLst/>
          </a:prstGeom>
          <a:noFill/>
          <a:ln w="12700">
            <a:solidFill>
              <a:schemeClr val="accent6"/>
            </a:solidFill>
            <a:prstDash val="solid"/>
          </a:ln>
        </p:spPr>
        <p:txBody>
          <a:bodyPr wrap="square" rtlCol="0">
            <a:spAutoFit/>
          </a:bodyPr>
          <a:lstStyle/>
          <a:p>
            <a:pPr>
              <a:lnSpc>
                <a:spcPct val="200000"/>
              </a:lnSpc>
            </a:pPr>
            <a:endParaRPr kumimoji="1" lang="en-US" altLang="ja-JP" dirty="0"/>
          </a:p>
        </p:txBody>
      </p:sp>
      <p:sp>
        <p:nvSpPr>
          <p:cNvPr id="7964" name="テキスト ボックス 5"/>
          <p:cNvSpPr txBox="1"/>
          <p:nvPr/>
        </p:nvSpPr>
        <p:spPr>
          <a:xfrm>
            <a:off x="289735" y="2901388"/>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a:t>
            </a:r>
            <a:r>
              <a:rPr lang="en-US" altLang="ja-JP" sz="1400" b="1" dirty="0">
                <a:solidFill>
                  <a:schemeClr val="bg1"/>
                </a:solidFill>
                <a:latin typeface="+mn-ea"/>
                <a:ea typeface="+mn-ea"/>
              </a:rPr>
              <a:t>R7</a:t>
            </a:r>
            <a:r>
              <a:rPr lang="ja-JP" altLang="en-US" sz="1400" b="1" dirty="0">
                <a:solidFill>
                  <a:schemeClr val="bg1"/>
                </a:solidFill>
              </a:rPr>
              <a:t>年度までの取組</a:t>
            </a:r>
            <a:endParaRPr lang="en-US" altLang="ja-JP" sz="1400" b="1" dirty="0">
              <a:solidFill>
                <a:schemeClr val="bg1"/>
              </a:solidFill>
            </a:endParaRPr>
          </a:p>
        </p:txBody>
      </p:sp>
      <p:sp>
        <p:nvSpPr>
          <p:cNvPr id="7965" name="テキスト ボックス 7"/>
          <p:cNvSpPr txBox="1"/>
          <p:nvPr/>
        </p:nvSpPr>
        <p:spPr>
          <a:xfrm>
            <a:off x="126495" y="558014"/>
            <a:ext cx="3889913" cy="307777"/>
          </a:xfrm>
          <a:prstGeom prst="rect">
            <a:avLst/>
          </a:prstGeom>
          <a:solidFill>
            <a:schemeClr val="accent6"/>
          </a:solidFill>
          <a:ln w="12700">
            <a:noFill/>
            <a:prstDash val="solid"/>
          </a:ln>
        </p:spPr>
        <p:txBody>
          <a:bodyPr wrap="square" rtlCol="0">
            <a:spAutoFit/>
          </a:bodyPr>
          <a:lstStyle/>
          <a:p>
            <a:pPr marL="88900" indent="-88900" algn="ctr">
              <a:tabLst>
                <a:tab pos="3860800" algn="l"/>
              </a:tabLst>
            </a:pPr>
            <a:r>
              <a:rPr lang="ja-JP" altLang="en-US" sz="1400" b="1" dirty="0">
                <a:solidFill>
                  <a:schemeClr val="bg1"/>
                </a:solidFill>
              </a:rPr>
              <a:t>エリアの概要</a:t>
            </a:r>
            <a:endParaRPr lang="en-US" altLang="ja-JP" sz="1400" b="1" dirty="0">
              <a:solidFill>
                <a:schemeClr val="bg1"/>
              </a:solidFill>
            </a:endParaRPr>
          </a:p>
        </p:txBody>
      </p:sp>
      <p:sp>
        <p:nvSpPr>
          <p:cNvPr id="7966" name="テキスト ボックス 6"/>
          <p:cNvSpPr txBox="1"/>
          <p:nvPr/>
        </p:nvSpPr>
        <p:spPr>
          <a:xfrm>
            <a:off x="28550" y="865791"/>
            <a:ext cx="9863999" cy="1384102"/>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形成計画策定者</a:t>
            </a:r>
            <a:r>
              <a:rPr kumimoji="1" lang="en-US" altLang="ja-JP" sz="1400" dirty="0">
                <a:latin typeface="BIZ UDゴシック" panose="020B0400000000000000" pitchFamily="49" charset="-128"/>
                <a:ea typeface="BIZ UDゴシック" panose="020B0400000000000000" pitchFamily="49" charset="-128"/>
              </a:rPr>
              <a:t>名】</a:t>
            </a:r>
          </a:p>
          <a:p>
            <a:r>
              <a:rPr kumimoji="1" lang="en-US" altLang="ja-JP" sz="1400" dirty="0">
                <a:latin typeface="BIZ UDゴシック" panose="020B0400000000000000" pitchFamily="49" charset="-128"/>
                <a:ea typeface="BIZ UDゴシック" panose="020B0400000000000000" pitchFamily="49" charset="-128"/>
              </a:rPr>
              <a:t>【計画に含まれるスキー場】</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連携先</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総滑走距離</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インバウンド宿泊者数（</a:t>
            </a:r>
            <a:r>
              <a:rPr lang="en-US" altLang="ja-JP" sz="1400" dirty="0">
                <a:latin typeface="BIZ UDゴシック" panose="020B0400000000000000" pitchFamily="49" charset="-128"/>
                <a:ea typeface="BIZ UDゴシック" panose="020B0400000000000000" pitchFamily="49" charset="-128"/>
              </a:rPr>
              <a:t>R7</a:t>
            </a:r>
            <a:r>
              <a:rPr lang="ja-JP" altLang="en-US"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a:t>
            </a: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目指す姿</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kumimoji="1" lang="ja-JP" altLang="en-US" sz="1400" dirty="0">
              <a:latin typeface="BIZ UDゴシック" panose="020B0400000000000000" pitchFamily="49" charset="-128"/>
              <a:ea typeface="BIZ UDゴシック" panose="020B0400000000000000" pitchFamily="49" charset="-128"/>
            </a:endParaRPr>
          </a:p>
        </p:txBody>
      </p:sp>
      <p:sp>
        <p:nvSpPr>
          <p:cNvPr id="7967" name="テキスト ボックス 36"/>
          <p:cNvSpPr txBox="1"/>
          <p:nvPr/>
        </p:nvSpPr>
        <p:spPr>
          <a:xfrm>
            <a:off x="4965145" y="3022473"/>
            <a:ext cx="4896000"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70" name="テキスト ボックス 30"/>
          <p:cNvSpPr txBox="1"/>
          <p:nvPr/>
        </p:nvSpPr>
        <p:spPr>
          <a:xfrm>
            <a:off x="5271145" y="2901388"/>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スノーリゾート形成に向けたＲ８年度以降の取組</a:t>
            </a:r>
            <a:endParaRPr lang="en-US" altLang="ja-JP" sz="1400" b="1" dirty="0">
              <a:solidFill>
                <a:schemeClr val="bg1"/>
              </a:solidFill>
            </a:endParaRPr>
          </a:p>
        </p:txBody>
      </p:sp>
      <p:sp>
        <p:nvSpPr>
          <p:cNvPr id="7971" name="テキスト 13"/>
          <p:cNvSpPr txBox="1"/>
          <p:nvPr/>
        </p:nvSpPr>
        <p:spPr>
          <a:xfrm>
            <a:off x="8944226" y="53905"/>
            <a:ext cx="929620" cy="368439"/>
          </a:xfrm>
          <a:prstGeom prst="rect">
            <a:avLst/>
          </a:prstGeom>
          <a:solidFill>
            <a:schemeClr val="bg1"/>
          </a:solidFill>
          <a:ln w="12700">
            <a:solidFill>
              <a:schemeClr val="tx2"/>
            </a:solidFill>
          </a:ln>
        </p:spPr>
        <p:txBody>
          <a:bodyPr wrap="square">
            <a:spAutoFit/>
          </a:bodyPr>
          <a:lstStyle/>
          <a:p>
            <a:pPr algn="ctr">
              <a:defRPr lang="ja-JP" altLang="en-US"/>
            </a:pPr>
            <a:r>
              <a:rPr lang="ja-JP" altLang="en-US"/>
              <a:t>様式２</a:t>
            </a:r>
          </a:p>
        </p:txBody>
      </p:sp>
      <p:sp>
        <p:nvSpPr>
          <p:cNvPr id="7972" name="テキスト ボックス 8"/>
          <p:cNvSpPr txBox="1"/>
          <p:nvPr/>
        </p:nvSpPr>
        <p:spPr>
          <a:xfrm>
            <a:off x="244971" y="2276872"/>
            <a:ext cx="9661029" cy="307777"/>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目指す姿</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については、２～３行程度で簡潔に記載すること。</a:t>
            </a:r>
          </a:p>
        </p:txBody>
      </p:sp>
      <p:sp>
        <p:nvSpPr>
          <p:cNvPr id="7996" name="テキスト 35"/>
          <p:cNvSpPr txBox="1"/>
          <p:nvPr/>
        </p:nvSpPr>
        <p:spPr>
          <a:xfrm>
            <a:off x="1809255" y="5286228"/>
            <a:ext cx="6367226" cy="583883"/>
          </a:xfrm>
          <a:prstGeom prst="rect">
            <a:avLst/>
          </a:prstGeom>
          <a:solidFill>
            <a:srgbClr val="FFFF00"/>
          </a:solidFill>
        </p:spPr>
        <p:txBody>
          <a:bodyPr>
            <a:spAutoFit/>
          </a:bodyPr>
          <a:lstStyle/>
          <a:p>
            <a:pPr algn="ctr">
              <a:defRPr lang="ja-JP" altLang="en-US"/>
            </a:pPr>
            <a:r>
              <a:rPr lang="ja-JP" altLang="en-US" sz="3200" dirty="0"/>
              <a:t>一枚でまとめてください</a:t>
            </a:r>
            <a:endParaRPr lang="ja-JP" altLang="en-US" dirty="0"/>
          </a:p>
        </p:txBody>
      </p:sp>
      <p:sp>
        <p:nvSpPr>
          <p:cNvPr id="2" name="テキスト ボックス 37">
            <a:extLst>
              <a:ext uri="{FF2B5EF4-FFF2-40B4-BE49-F238E27FC236}">
                <a16:creationId xmlns:a16="http://schemas.microsoft.com/office/drawing/2014/main" id="{B8CDE35D-7E7B-46BF-0ACE-555BE3462DF0}"/>
              </a:ext>
            </a:extLst>
          </p:cNvPr>
          <p:cNvSpPr txBox="1"/>
          <p:nvPr/>
        </p:nvSpPr>
        <p:spPr>
          <a:xfrm>
            <a:off x="920552" y="5930654"/>
            <a:ext cx="8699255" cy="738664"/>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国際競争力の高いスノーリゾート形成へ向けた今後の取組について、文章だけの記載ではなく、</a:t>
            </a:r>
            <a:endParaRPr kumimoji="1" lang="en-US" altLang="ja-JP" sz="1400" dirty="0">
              <a:latin typeface="BIZ UDゴシック" panose="020B0400000000000000" pitchFamily="49" charset="-128"/>
              <a:ea typeface="BIZ UDゴシック" panose="020B0400000000000000" pitchFamily="49" charset="-128"/>
            </a:endParaRPr>
          </a:p>
          <a:p>
            <a:r>
              <a:rPr kumimoji="1" lang="ja-JP" altLang="en-US" sz="1400" dirty="0">
                <a:solidFill>
                  <a:srgbClr val="FF0000"/>
                </a:solidFill>
                <a:latin typeface="BIZ UDゴシック" panose="020B0400000000000000" pitchFamily="49" charset="-128"/>
                <a:ea typeface="BIZ UDゴシック" panose="020B0400000000000000" pitchFamily="49" charset="-128"/>
              </a:rPr>
              <a:t>　 画像や図面等</a:t>
            </a:r>
            <a:r>
              <a:rPr kumimoji="1" lang="ja-JP" altLang="en-US" sz="1400" dirty="0">
                <a:latin typeface="BIZ UDゴシック" panose="020B0400000000000000" pitchFamily="49" charset="-128"/>
                <a:ea typeface="BIZ UDゴシック" panose="020B0400000000000000" pitchFamily="49" charset="-128"/>
              </a:rPr>
              <a:t>を必ず用い、目指す姿」に沿って記載すること。</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補助金を活用して実施した取組、独自で実施した取組が明確に分かるように記載</a:t>
            </a:r>
          </a:p>
        </p:txBody>
      </p:sp>
      <p:sp>
        <p:nvSpPr>
          <p:cNvPr id="3" name="テキスト ボックス 2">
            <a:extLst>
              <a:ext uri="{FF2B5EF4-FFF2-40B4-BE49-F238E27FC236}">
                <a16:creationId xmlns:a16="http://schemas.microsoft.com/office/drawing/2014/main" id="{BC63CAE1-85A2-C35F-A829-5948A59C61FC}"/>
              </a:ext>
            </a:extLst>
          </p:cNvPr>
          <p:cNvSpPr txBox="1"/>
          <p:nvPr/>
        </p:nvSpPr>
        <p:spPr>
          <a:xfrm>
            <a:off x="-73836" y="3225650"/>
            <a:ext cx="1883091"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・独自で実施した取組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4" name="テキスト ボックス 3">
            <a:extLst>
              <a:ext uri="{FF2B5EF4-FFF2-40B4-BE49-F238E27FC236}">
                <a16:creationId xmlns:a16="http://schemas.microsoft.com/office/drawing/2014/main" id="{4A482CCC-79C2-429A-FD02-28A06FE62C4C}"/>
              </a:ext>
            </a:extLst>
          </p:cNvPr>
          <p:cNvSpPr txBox="1"/>
          <p:nvPr/>
        </p:nvSpPr>
        <p:spPr>
          <a:xfrm>
            <a:off x="126495" y="3502649"/>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5" name="テキスト ボックス 4">
            <a:extLst>
              <a:ext uri="{FF2B5EF4-FFF2-40B4-BE49-F238E27FC236}">
                <a16:creationId xmlns:a16="http://schemas.microsoft.com/office/drawing/2014/main" id="{DE3A1256-55E3-CA50-C9F5-09A3AE17E543}"/>
              </a:ext>
            </a:extLst>
          </p:cNvPr>
          <p:cNvSpPr txBox="1"/>
          <p:nvPr/>
        </p:nvSpPr>
        <p:spPr>
          <a:xfrm>
            <a:off x="-73991" y="4412489"/>
            <a:ext cx="2243850"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・本補助金で実施した取組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6" name="テキスト ボックス 5">
            <a:extLst>
              <a:ext uri="{FF2B5EF4-FFF2-40B4-BE49-F238E27FC236}">
                <a16:creationId xmlns:a16="http://schemas.microsoft.com/office/drawing/2014/main" id="{3AA52AF2-A995-FF34-9C5E-D71466FB5254}"/>
              </a:ext>
            </a:extLst>
          </p:cNvPr>
          <p:cNvSpPr txBox="1"/>
          <p:nvPr/>
        </p:nvSpPr>
        <p:spPr>
          <a:xfrm>
            <a:off x="126495" y="4701645"/>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7" name="テキスト ボックス 6">
            <a:extLst>
              <a:ext uri="{FF2B5EF4-FFF2-40B4-BE49-F238E27FC236}">
                <a16:creationId xmlns:a16="http://schemas.microsoft.com/office/drawing/2014/main" id="{9EF6F354-3809-D527-A5BB-6FA3A35CC6A0}"/>
              </a:ext>
            </a:extLst>
          </p:cNvPr>
          <p:cNvSpPr txBox="1"/>
          <p:nvPr/>
        </p:nvSpPr>
        <p:spPr>
          <a:xfrm>
            <a:off x="4928260" y="3269259"/>
            <a:ext cx="1883091" cy="461665"/>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R8</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lang="en-US" altLang="ja-JP" sz="1200" dirty="0">
              <a:solidFill>
                <a:srgbClr val="000000"/>
              </a:solidFill>
              <a:latin typeface="BIZ UDゴシック" panose="020B0400000000000000" pitchFamily="49" charset="-128"/>
              <a:ea typeface="BIZ UDゴシック" panose="020B0400000000000000" pitchFamily="49" charset="-128"/>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R9</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2387278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4" name="テキスト ボックス 24"/>
          <p:cNvSpPr txBox="1"/>
          <p:nvPr/>
        </p:nvSpPr>
        <p:spPr>
          <a:xfrm>
            <a:off x="32260" y="3022473"/>
            <a:ext cx="4896000"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75" name="タイトル 1"/>
          <p:cNvSpPr>
            <a:spLocks noGrp="1"/>
          </p:cNvSpPr>
          <p:nvPr>
            <p:ph type="title"/>
          </p:nvPr>
        </p:nvSpPr>
        <p:spPr>
          <a:xfrm>
            <a:off x="0" y="0"/>
            <a:ext cx="8944226" cy="476250"/>
          </a:xfrm>
        </p:spPr>
        <p:txBody>
          <a:bodyPr/>
          <a:lstStyle/>
          <a:p>
            <a:r>
              <a:rPr lang="en-US" altLang="ja-JP" sz="2400" dirty="0"/>
              <a:t>【</a:t>
            </a:r>
            <a:r>
              <a:rPr lang="ja-JP" altLang="en-US" sz="2400" dirty="0"/>
              <a:t>地域名</a:t>
            </a:r>
            <a:r>
              <a:rPr lang="en-US" altLang="ja-JP" sz="2400" dirty="0"/>
              <a:t>】</a:t>
            </a:r>
            <a:r>
              <a:rPr lang="ja-JP" altLang="en-US" sz="2400" dirty="0"/>
              <a:t>国際競争力の高いスノーリゾート形成計画 概要</a:t>
            </a:r>
            <a:endParaRPr kumimoji="1" lang="ja-JP" altLang="en-US" sz="2400" dirty="0"/>
          </a:p>
        </p:txBody>
      </p:sp>
      <p:sp>
        <p:nvSpPr>
          <p:cNvPr id="7976" name="テキスト ボックス 3"/>
          <p:cNvSpPr txBox="1"/>
          <p:nvPr/>
        </p:nvSpPr>
        <p:spPr>
          <a:xfrm>
            <a:off x="9848" y="724638"/>
            <a:ext cx="9864000" cy="2052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77" name="テキスト ボックス 5"/>
          <p:cNvSpPr txBox="1"/>
          <p:nvPr/>
        </p:nvSpPr>
        <p:spPr>
          <a:xfrm>
            <a:off x="315848" y="2918191"/>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a:t>
            </a:r>
            <a:r>
              <a:rPr lang="en-US" altLang="ja-JP" sz="1400" b="1" dirty="0">
                <a:solidFill>
                  <a:schemeClr val="bg1"/>
                </a:solidFill>
                <a:latin typeface="+mn-ea"/>
                <a:ea typeface="+mn-ea"/>
              </a:rPr>
              <a:t>R7</a:t>
            </a:r>
            <a:r>
              <a:rPr lang="ja-JP" altLang="en-US" sz="1400" b="1" dirty="0">
                <a:solidFill>
                  <a:schemeClr val="bg1"/>
                </a:solidFill>
              </a:rPr>
              <a:t>年度までの取組</a:t>
            </a:r>
            <a:endParaRPr lang="en-US" altLang="ja-JP" sz="1400" b="1" dirty="0">
              <a:solidFill>
                <a:schemeClr val="bg1"/>
              </a:solidFill>
            </a:endParaRPr>
          </a:p>
        </p:txBody>
      </p:sp>
      <p:sp>
        <p:nvSpPr>
          <p:cNvPr id="7978" name="テキスト ボックス 7"/>
          <p:cNvSpPr txBox="1"/>
          <p:nvPr/>
        </p:nvSpPr>
        <p:spPr>
          <a:xfrm>
            <a:off x="126495" y="558014"/>
            <a:ext cx="3889913" cy="307777"/>
          </a:xfrm>
          <a:prstGeom prst="rect">
            <a:avLst/>
          </a:prstGeom>
          <a:solidFill>
            <a:srgbClr val="333399"/>
          </a:solidFill>
          <a:ln w="12700">
            <a:noFill/>
            <a:prstDash val="solid"/>
          </a:ln>
        </p:spPr>
        <p:txBody>
          <a:bodyPr wrap="square" rtlCol="0">
            <a:spAutoFit/>
          </a:bodyPr>
          <a:lstStyle/>
          <a:p>
            <a:pPr marL="88900" indent="-88900" algn="ctr">
              <a:tabLst>
                <a:tab pos="3860800" algn="l"/>
              </a:tabLst>
            </a:pPr>
            <a:r>
              <a:rPr lang="ja-JP" altLang="en-US" sz="1400" b="1" dirty="0">
                <a:solidFill>
                  <a:schemeClr val="bg1"/>
                </a:solidFill>
              </a:rPr>
              <a:t>エリアの概要</a:t>
            </a:r>
            <a:endParaRPr lang="en-US" altLang="ja-JP" sz="1400" b="1" dirty="0">
              <a:solidFill>
                <a:schemeClr val="bg1"/>
              </a:solidFill>
            </a:endParaRPr>
          </a:p>
        </p:txBody>
      </p:sp>
      <p:sp>
        <p:nvSpPr>
          <p:cNvPr id="7979" name="テキスト ボックス 6"/>
          <p:cNvSpPr txBox="1"/>
          <p:nvPr/>
        </p:nvSpPr>
        <p:spPr>
          <a:xfrm>
            <a:off x="9847" y="863082"/>
            <a:ext cx="9863999" cy="1384102"/>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形成計画策定者</a:t>
            </a:r>
            <a:r>
              <a:rPr kumimoji="1" lang="en-US" altLang="ja-JP" sz="1400" dirty="0">
                <a:latin typeface="BIZ UDゴシック" panose="020B0400000000000000" pitchFamily="49" charset="-128"/>
                <a:ea typeface="BIZ UDゴシック" panose="020B0400000000000000" pitchFamily="49" charset="-128"/>
              </a:rPr>
              <a:t>名】</a:t>
            </a:r>
          </a:p>
          <a:p>
            <a:r>
              <a:rPr kumimoji="1" lang="en-US" altLang="ja-JP" sz="1400" dirty="0">
                <a:latin typeface="BIZ UDゴシック" panose="020B0400000000000000" pitchFamily="49" charset="-128"/>
                <a:ea typeface="BIZ UDゴシック" panose="020B0400000000000000" pitchFamily="49" charset="-128"/>
              </a:rPr>
              <a:t>【計画に含まれるスキー場】</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連携先</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総滑走距離</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インバウンド宿泊者数（</a:t>
            </a:r>
            <a:r>
              <a:rPr lang="en-US" altLang="ja-JP" sz="1400">
                <a:latin typeface="BIZ UDゴシック" panose="020B0400000000000000" pitchFamily="49" charset="-128"/>
                <a:ea typeface="BIZ UDゴシック" panose="020B0400000000000000" pitchFamily="49" charset="-128"/>
              </a:rPr>
              <a:t>R7</a:t>
            </a:r>
            <a:r>
              <a:rPr lang="ja-JP" altLang="en-US" sz="140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a:t>
            </a: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目指す姿</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kumimoji="1" lang="ja-JP" altLang="en-US" sz="1400" dirty="0">
              <a:latin typeface="BIZ UDゴシック" panose="020B0400000000000000" pitchFamily="49" charset="-128"/>
              <a:ea typeface="BIZ UDゴシック" panose="020B0400000000000000" pitchFamily="49" charset="-128"/>
            </a:endParaRPr>
          </a:p>
        </p:txBody>
      </p:sp>
      <p:sp>
        <p:nvSpPr>
          <p:cNvPr id="7980" name="テキスト ボックス 36"/>
          <p:cNvSpPr txBox="1"/>
          <p:nvPr/>
        </p:nvSpPr>
        <p:spPr>
          <a:xfrm>
            <a:off x="4965145" y="3022473"/>
            <a:ext cx="4896000"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83" name="テキスト ボックス 30"/>
          <p:cNvSpPr txBox="1"/>
          <p:nvPr/>
        </p:nvSpPr>
        <p:spPr>
          <a:xfrm>
            <a:off x="5256671" y="2909252"/>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スノーリゾート形成に向けたＲ８年度以降の取組</a:t>
            </a:r>
            <a:endParaRPr lang="en-US" altLang="ja-JP" sz="1400" b="1" dirty="0">
              <a:solidFill>
                <a:schemeClr val="bg1"/>
              </a:solidFill>
            </a:endParaRPr>
          </a:p>
        </p:txBody>
      </p:sp>
      <p:sp>
        <p:nvSpPr>
          <p:cNvPr id="7984" name="テキスト 13"/>
          <p:cNvSpPr txBox="1"/>
          <p:nvPr/>
        </p:nvSpPr>
        <p:spPr>
          <a:xfrm>
            <a:off x="8944226" y="53905"/>
            <a:ext cx="929620" cy="646331"/>
          </a:xfrm>
          <a:prstGeom prst="rect">
            <a:avLst/>
          </a:prstGeom>
          <a:solidFill>
            <a:schemeClr val="bg1"/>
          </a:solidFill>
          <a:ln w="12700">
            <a:solidFill>
              <a:schemeClr val="tx2"/>
            </a:solidFill>
          </a:ln>
        </p:spPr>
        <p:txBody>
          <a:bodyPr wrap="square">
            <a:spAutoFit/>
          </a:bodyPr>
          <a:lstStyle/>
          <a:p>
            <a:pPr algn="ctr">
              <a:defRPr lang="ja-JP" altLang="en-US"/>
            </a:pPr>
            <a:r>
              <a:rPr lang="ja-JP" altLang="en-US" dirty="0"/>
              <a:t>様式２（例）</a:t>
            </a:r>
          </a:p>
        </p:txBody>
      </p:sp>
      <p:sp>
        <p:nvSpPr>
          <p:cNvPr id="7986" name="四角形吹き出し 1"/>
          <p:cNvSpPr/>
          <p:nvPr/>
        </p:nvSpPr>
        <p:spPr>
          <a:xfrm>
            <a:off x="2074082" y="128216"/>
            <a:ext cx="2230846" cy="400110"/>
          </a:xfrm>
          <a:prstGeom prst="wedgeRectCallout">
            <a:avLst>
              <a:gd name="adj1" fmla="val -110375"/>
              <a:gd name="adj2" fmla="val -26425"/>
            </a:avLst>
          </a:prstGeom>
          <a:solidFill>
            <a:srgbClr val="FFFF00"/>
          </a:solidFill>
          <a:ln w="15875">
            <a:solidFill>
              <a:schemeClr val="tx1"/>
            </a:solidFill>
            <a:miter lim="800000"/>
            <a:headEnd/>
            <a:tailEnd/>
          </a:ln>
        </p:spPr>
        <p:txBody>
          <a:bodyPr vertOverflow="overflow" horzOverflow="overflow" wrap="square" rtlCol="0" anchor="ctr">
            <a:spAutoFit/>
          </a:bodyPr>
          <a:lstStyle/>
          <a:p>
            <a:pPr algn="ctr"/>
            <a:r>
              <a:rPr kumimoji="1" lang="ja-JP" altLang="en-US" sz="1000" b="1" dirty="0">
                <a:latin typeface="BIZ UDゴシック" panose="020B0400000000000000" pitchFamily="49" charset="-128"/>
                <a:ea typeface="BIZ UDゴシック" panose="020B0400000000000000" pitchFamily="49" charset="-128"/>
              </a:rPr>
              <a:t>所在地がわかるような地域名を記載</a:t>
            </a:r>
            <a:endParaRPr kumimoji="1" lang="en-US" altLang="ja-JP" sz="1000" b="1" dirty="0">
              <a:latin typeface="BIZ UDゴシック" panose="020B0400000000000000" pitchFamily="49" charset="-128"/>
              <a:ea typeface="BIZ UDゴシック" panose="020B0400000000000000" pitchFamily="49" charset="-128"/>
            </a:endParaRPr>
          </a:p>
          <a:p>
            <a:pPr algn="ctr"/>
            <a:r>
              <a:rPr kumimoji="1" lang="ja-JP" altLang="en-US" sz="1000" b="1" dirty="0">
                <a:latin typeface="BIZ UDゴシック" panose="020B0400000000000000" pitchFamily="49" charset="-128"/>
                <a:ea typeface="BIZ UDゴシック" panose="020B0400000000000000" pitchFamily="49" charset="-128"/>
              </a:rPr>
              <a:t>（様式</a:t>
            </a:r>
            <a:r>
              <a:rPr kumimoji="1" lang="en-US" altLang="ja-JP" sz="1000" b="1" dirty="0">
                <a:latin typeface="BIZ UDゴシック" panose="020B0400000000000000" pitchFamily="49" charset="-128"/>
                <a:ea typeface="BIZ UDゴシック" panose="020B0400000000000000" pitchFamily="49" charset="-128"/>
              </a:rPr>
              <a:t>1-1</a:t>
            </a:r>
            <a:r>
              <a:rPr kumimoji="1" lang="ja-JP" altLang="en-US" sz="1000" b="1" dirty="0">
                <a:latin typeface="BIZ UDゴシック" panose="020B0400000000000000" pitchFamily="49" charset="-128"/>
                <a:ea typeface="BIZ UDゴシック" panose="020B0400000000000000" pitchFamily="49" charset="-128"/>
              </a:rPr>
              <a:t>と揃える）</a:t>
            </a:r>
          </a:p>
        </p:txBody>
      </p:sp>
      <p:sp>
        <p:nvSpPr>
          <p:cNvPr id="7987" name="四角形吹き出し 14"/>
          <p:cNvSpPr/>
          <p:nvPr/>
        </p:nvSpPr>
        <p:spPr>
          <a:xfrm>
            <a:off x="3224808" y="908586"/>
            <a:ext cx="6649038" cy="153888"/>
          </a:xfrm>
          <a:prstGeom prst="wedgeRectCallout">
            <a:avLst>
              <a:gd name="adj1" fmla="val -69118"/>
              <a:gd name="adj2" fmla="val -2619"/>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dirty="0">
                <a:latin typeface="BIZ UDゴシック" panose="020B0400000000000000" pitchFamily="49" charset="-128"/>
                <a:ea typeface="BIZ UDゴシック" panose="020B0400000000000000" pitchFamily="49" charset="-128"/>
              </a:rPr>
              <a:t>形成計画の計画策定者（法人名等）を記載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7988" name="四角形吹き出し 15"/>
          <p:cNvSpPr/>
          <p:nvPr/>
        </p:nvSpPr>
        <p:spPr>
          <a:xfrm>
            <a:off x="3224808" y="1128240"/>
            <a:ext cx="6649038" cy="153888"/>
          </a:xfrm>
          <a:prstGeom prst="wedgeRectCallout">
            <a:avLst>
              <a:gd name="adj1" fmla="val -62653"/>
              <a:gd name="adj2" fmla="val 2460"/>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kumimoji="1" lang="ja-JP" altLang="en-US" sz="1000" b="1" dirty="0">
                <a:latin typeface="BIZ UDゴシック" panose="020B0400000000000000" pitchFamily="49" charset="-128"/>
                <a:ea typeface="BIZ UDゴシック" panose="020B0400000000000000" pitchFamily="49" charset="-128"/>
              </a:rPr>
              <a:t>当計画に含まれるスキー場を全て記載</a:t>
            </a:r>
          </a:p>
        </p:txBody>
      </p:sp>
      <p:sp>
        <p:nvSpPr>
          <p:cNvPr id="7989" name="四角形吹き出し 16"/>
          <p:cNvSpPr/>
          <p:nvPr/>
        </p:nvSpPr>
        <p:spPr>
          <a:xfrm>
            <a:off x="3224808" y="1343483"/>
            <a:ext cx="6649038" cy="153888"/>
          </a:xfrm>
          <a:prstGeom prst="wedgeRectCallout">
            <a:avLst>
              <a:gd name="adj1" fmla="val -82929"/>
              <a:gd name="adj2" fmla="val 4999"/>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kumimoji="1" lang="ja-JP" altLang="en-US" sz="1000" b="1" dirty="0">
                <a:latin typeface="BIZ UDゴシック" panose="020B0400000000000000" pitchFamily="49" charset="-128"/>
                <a:ea typeface="BIZ UDゴシック" panose="020B0400000000000000" pitchFamily="49" charset="-128"/>
              </a:rPr>
              <a:t>当計画における提携先（事業者名等）を記載</a:t>
            </a:r>
          </a:p>
        </p:txBody>
      </p:sp>
      <p:sp>
        <p:nvSpPr>
          <p:cNvPr id="7990" name="四角形吹き出し 17"/>
          <p:cNvSpPr/>
          <p:nvPr/>
        </p:nvSpPr>
        <p:spPr>
          <a:xfrm>
            <a:off x="3224808" y="1563137"/>
            <a:ext cx="6649038" cy="153888"/>
          </a:xfrm>
          <a:prstGeom prst="wedgeRectCallout">
            <a:avLst>
              <a:gd name="adj1" fmla="val -81166"/>
              <a:gd name="adj2" fmla="val 2460"/>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dirty="0">
                <a:latin typeface="BIZ UDゴシック" panose="020B0400000000000000" pitchFamily="49" charset="-128"/>
                <a:ea typeface="BIZ UDゴシック" panose="020B0400000000000000" pitchFamily="49" charset="-128"/>
              </a:rPr>
              <a:t>当計画に含まれるスキー場の総滑走距離の合計を記載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7991" name="四角形吹き出し 18"/>
          <p:cNvSpPr/>
          <p:nvPr/>
        </p:nvSpPr>
        <p:spPr>
          <a:xfrm>
            <a:off x="3224808" y="1760620"/>
            <a:ext cx="6649038" cy="153888"/>
          </a:xfrm>
          <a:prstGeom prst="wedgeRectCallout">
            <a:avLst>
              <a:gd name="adj1" fmla="val -55894"/>
              <a:gd name="adj2" fmla="val 4999"/>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a:latin typeface="BIZ UDゴシック" panose="020B0400000000000000" pitchFamily="49" charset="-128"/>
                <a:ea typeface="BIZ UDゴシック" panose="020B0400000000000000" pitchFamily="49" charset="-128"/>
              </a:rPr>
              <a:t>令和７年</a:t>
            </a:r>
            <a:r>
              <a:rPr lang="ja-JP" altLang="en-US" sz="1000" b="1" dirty="0">
                <a:latin typeface="BIZ UDゴシック" panose="020B0400000000000000" pitchFamily="49" charset="-128"/>
                <a:ea typeface="BIZ UDゴシック" panose="020B0400000000000000" pitchFamily="49" charset="-128"/>
              </a:rPr>
              <a:t>のシーズンの地域内のインバウンド延べ宿泊者数を記載（今シーズン終了までの見込み値を記載）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7993" name="四角形吹き出し 22"/>
          <p:cNvSpPr/>
          <p:nvPr/>
        </p:nvSpPr>
        <p:spPr>
          <a:xfrm>
            <a:off x="3224808" y="1981431"/>
            <a:ext cx="6649038" cy="153888"/>
          </a:xfrm>
          <a:prstGeom prst="wedgeRectCallout">
            <a:avLst>
              <a:gd name="adj1" fmla="val -75942"/>
              <a:gd name="adj2" fmla="val 21851"/>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dirty="0">
                <a:latin typeface="BIZ UDゴシック" panose="020B0400000000000000" pitchFamily="49" charset="-128"/>
                <a:ea typeface="BIZ UDゴシック" panose="020B0400000000000000" pitchFamily="49" charset="-128"/>
              </a:rPr>
              <a:t>どのようなスノーリゾートを目指すのか、様式</a:t>
            </a:r>
            <a:r>
              <a:rPr lang="en-US" altLang="ja-JP" sz="1000" b="1" dirty="0">
                <a:latin typeface="BIZ UDゴシック" panose="020B0400000000000000" pitchFamily="49" charset="-128"/>
                <a:ea typeface="BIZ UDゴシック" panose="020B0400000000000000" pitchFamily="49" charset="-128"/>
              </a:rPr>
              <a:t>1-1</a:t>
            </a:r>
            <a:r>
              <a:rPr lang="ja-JP" altLang="en-US" sz="1000" b="1" dirty="0">
                <a:latin typeface="BIZ UDゴシック" panose="020B0400000000000000" pitchFamily="49" charset="-128"/>
                <a:ea typeface="BIZ UDゴシック" panose="020B0400000000000000" pitchFamily="49" charset="-128"/>
              </a:rPr>
              <a:t>の記載内容の要点を記載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23" name="テキスト ボックス 37"/>
          <p:cNvSpPr txBox="1"/>
          <p:nvPr/>
        </p:nvSpPr>
        <p:spPr>
          <a:xfrm>
            <a:off x="492870" y="6111953"/>
            <a:ext cx="8175774" cy="646331"/>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国際競争力の高いスノーリゾート形成へ向けた今後の取組について、文章だけの記載ではなく、</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solidFill>
                  <a:srgbClr val="FF0000"/>
                </a:solidFill>
                <a:latin typeface="BIZ UDゴシック" panose="020B0400000000000000" pitchFamily="49" charset="-128"/>
                <a:ea typeface="BIZ UDゴシック" panose="020B0400000000000000" pitchFamily="49" charset="-128"/>
              </a:rPr>
              <a:t>　  画像や図面等</a:t>
            </a:r>
            <a:r>
              <a:rPr kumimoji="1" lang="ja-JP" altLang="en-US" sz="1100" dirty="0">
                <a:latin typeface="BIZ UDゴシック" panose="020B0400000000000000" pitchFamily="49" charset="-128"/>
                <a:ea typeface="BIZ UDゴシック" panose="020B0400000000000000" pitchFamily="49" charset="-128"/>
              </a:rPr>
              <a:t>を必ず用い、目指す姿」に沿って記載すること。</a:t>
            </a:r>
            <a:endParaRPr kumimoji="1" lang="en-US" altLang="ja-JP" sz="11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本補助金を活用して実施した取組、独自で実施した取組が明確に分かるように時期も踏まえて記載すること</a:t>
            </a:r>
            <a:r>
              <a:rPr kumimoji="1" lang="ja-JP" altLang="en-US" sz="1400" dirty="0">
                <a:latin typeface="BIZ UDゴシック" panose="020B0400000000000000" pitchFamily="49" charset="-128"/>
                <a:ea typeface="BIZ UDゴシック" panose="020B0400000000000000" pitchFamily="49" charset="-128"/>
              </a:rPr>
              <a:t>。</a:t>
            </a:r>
          </a:p>
        </p:txBody>
      </p:sp>
      <p:sp>
        <p:nvSpPr>
          <p:cNvPr id="24" name="テキスト ボックス 8"/>
          <p:cNvSpPr txBox="1"/>
          <p:nvPr/>
        </p:nvSpPr>
        <p:spPr>
          <a:xfrm>
            <a:off x="244971" y="2276872"/>
            <a:ext cx="9661029" cy="307777"/>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目指す姿</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については、２～３行程度で簡潔に記載すること。</a:t>
            </a:r>
          </a:p>
        </p:txBody>
      </p:sp>
      <p:sp>
        <p:nvSpPr>
          <p:cNvPr id="2" name="テキスト ボックス 1">
            <a:extLst>
              <a:ext uri="{FF2B5EF4-FFF2-40B4-BE49-F238E27FC236}">
                <a16:creationId xmlns:a16="http://schemas.microsoft.com/office/drawing/2014/main" id="{9AB91048-51EB-0195-29B3-00EFCA0FCA8A}"/>
              </a:ext>
            </a:extLst>
          </p:cNvPr>
          <p:cNvSpPr txBox="1"/>
          <p:nvPr/>
        </p:nvSpPr>
        <p:spPr>
          <a:xfrm>
            <a:off x="-73836" y="3225650"/>
            <a:ext cx="1883091"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・独自で実施した取組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4" name="テキスト ボックス 3">
            <a:extLst>
              <a:ext uri="{FF2B5EF4-FFF2-40B4-BE49-F238E27FC236}">
                <a16:creationId xmlns:a16="http://schemas.microsoft.com/office/drawing/2014/main" id="{44DFB50E-19A7-59E7-BD18-5DA75040C372}"/>
              </a:ext>
            </a:extLst>
          </p:cNvPr>
          <p:cNvSpPr txBox="1"/>
          <p:nvPr/>
        </p:nvSpPr>
        <p:spPr>
          <a:xfrm>
            <a:off x="-77998" y="4883695"/>
            <a:ext cx="2243850"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・本補助金で実施した取組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6" name="テキスト ボックス 5">
            <a:extLst>
              <a:ext uri="{FF2B5EF4-FFF2-40B4-BE49-F238E27FC236}">
                <a16:creationId xmlns:a16="http://schemas.microsoft.com/office/drawing/2014/main" id="{A95EDCF1-0128-F3B3-126C-2653160232E2}"/>
              </a:ext>
            </a:extLst>
          </p:cNvPr>
          <p:cNvSpPr txBox="1"/>
          <p:nvPr/>
        </p:nvSpPr>
        <p:spPr>
          <a:xfrm>
            <a:off x="874984" y="4119492"/>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022FF062-57CD-50FE-518B-2058C3A9E52C}"/>
              </a:ext>
            </a:extLst>
          </p:cNvPr>
          <p:cNvSpPr txBox="1"/>
          <p:nvPr/>
        </p:nvSpPr>
        <p:spPr>
          <a:xfrm>
            <a:off x="3468797" y="4119492"/>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A0771970-B1A1-A075-0699-B7682D003B6D}"/>
              </a:ext>
            </a:extLst>
          </p:cNvPr>
          <p:cNvSpPr txBox="1"/>
          <p:nvPr/>
        </p:nvSpPr>
        <p:spPr>
          <a:xfrm>
            <a:off x="102382" y="3515666"/>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12" name="テキスト ボックス 11">
            <a:extLst>
              <a:ext uri="{FF2B5EF4-FFF2-40B4-BE49-F238E27FC236}">
                <a16:creationId xmlns:a16="http://schemas.microsoft.com/office/drawing/2014/main" id="{9401B030-4BAE-AAB1-C7DE-7704C784BF16}"/>
              </a:ext>
            </a:extLst>
          </p:cNvPr>
          <p:cNvSpPr txBox="1"/>
          <p:nvPr/>
        </p:nvSpPr>
        <p:spPr>
          <a:xfrm>
            <a:off x="102382" y="5125048"/>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13" name="テキスト ボックス 12">
            <a:extLst>
              <a:ext uri="{FF2B5EF4-FFF2-40B4-BE49-F238E27FC236}">
                <a16:creationId xmlns:a16="http://schemas.microsoft.com/office/drawing/2014/main" id="{B25F3B47-A4F6-F613-7BF1-1A564F494C98}"/>
              </a:ext>
            </a:extLst>
          </p:cNvPr>
          <p:cNvSpPr txBox="1"/>
          <p:nvPr/>
        </p:nvSpPr>
        <p:spPr>
          <a:xfrm>
            <a:off x="874984" y="5393917"/>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759C8B71-7F96-461C-EB51-C29323D13211}"/>
              </a:ext>
            </a:extLst>
          </p:cNvPr>
          <p:cNvSpPr txBox="1"/>
          <p:nvPr/>
        </p:nvSpPr>
        <p:spPr>
          <a:xfrm>
            <a:off x="3464291" y="5421433"/>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6" name="テキスト ボックス 15">
            <a:extLst>
              <a:ext uri="{FF2B5EF4-FFF2-40B4-BE49-F238E27FC236}">
                <a16:creationId xmlns:a16="http://schemas.microsoft.com/office/drawing/2014/main" id="{167A6379-7C70-A9C2-2E4C-E3D78877D4D8}"/>
              </a:ext>
            </a:extLst>
          </p:cNvPr>
          <p:cNvSpPr txBox="1"/>
          <p:nvPr/>
        </p:nvSpPr>
        <p:spPr>
          <a:xfrm>
            <a:off x="5256671" y="5367599"/>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DEA05330-07F7-79C7-A44E-D45CA88B2A58}"/>
              </a:ext>
            </a:extLst>
          </p:cNvPr>
          <p:cNvSpPr txBox="1"/>
          <p:nvPr/>
        </p:nvSpPr>
        <p:spPr>
          <a:xfrm>
            <a:off x="7049051" y="5367265"/>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8" name="テキスト ボックス 17">
            <a:extLst>
              <a:ext uri="{FF2B5EF4-FFF2-40B4-BE49-F238E27FC236}">
                <a16:creationId xmlns:a16="http://schemas.microsoft.com/office/drawing/2014/main" id="{C4124AF4-7708-BD89-BC44-71D9C291C83E}"/>
              </a:ext>
            </a:extLst>
          </p:cNvPr>
          <p:cNvSpPr txBox="1"/>
          <p:nvPr/>
        </p:nvSpPr>
        <p:spPr>
          <a:xfrm>
            <a:off x="8841431" y="5364131"/>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FCFCCDEF-F748-C886-CFA3-5DC05C336D92}"/>
              </a:ext>
            </a:extLst>
          </p:cNvPr>
          <p:cNvSpPr txBox="1"/>
          <p:nvPr/>
        </p:nvSpPr>
        <p:spPr>
          <a:xfrm>
            <a:off x="4928260" y="3269259"/>
            <a:ext cx="1883091" cy="461665"/>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R8</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lang="en-US" altLang="ja-JP" sz="1200" dirty="0">
              <a:solidFill>
                <a:srgbClr val="000000"/>
              </a:solidFill>
              <a:latin typeface="BIZ UDゴシック" panose="020B0400000000000000" pitchFamily="49" charset="-128"/>
              <a:ea typeface="BIZ UDゴシック" panose="020B0400000000000000" pitchFamily="49" charset="-128"/>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R9</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157454384"/>
      </p:ext>
    </p:extLst>
  </p:cSld>
  <p:clrMapOvr>
    <a:masterClrMapping/>
  </p:clrMapOvr>
</p:sld>
</file>

<file path=ppt/theme/theme1.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5875">
          <a:solidFill>
            <a:schemeClr val="tx1"/>
          </a:solidFill>
          <a:miter lim="800000"/>
          <a:headEnd/>
          <a:tailEnd/>
        </a:ln>
      </a:spPr>
      <a:bodyPr vertOverflow="overflow" horzOverflow="overflow" wrap="square">
        <a:spAutoFit/>
      </a:bodyPr>
      <a:lstStyle>
        <a:defPPr>
          <a:defRPr sz="1000" b="1" dirty="0" smtClean="0">
            <a:latin typeface="+mn-ea"/>
            <a:ea typeface="+mn-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475</Words>
  <PresentationFormat>A4 210 x 297 mm</PresentationFormat>
  <Paragraphs>69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BIZ UDゴシック</vt:lpstr>
      <vt:lpstr>HGP創英角ｺﾞｼｯｸUB</vt:lpstr>
      <vt:lpstr>Arial</vt:lpstr>
      <vt:lpstr>2_標準デザイン</vt:lpstr>
      <vt:lpstr>【地域名】国際競争力の高いスノーリゾート形成計画 概要</vt:lpstr>
      <vt:lpstr>【地域名】国際競争力の高いスノーリゾート形成計画 概要</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