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1"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7C8"/>
    <a:srgbClr val="FF0000"/>
    <a:srgbClr val="FFCCFF"/>
    <a:srgbClr val="FFFF99"/>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804" autoAdjust="0"/>
  </p:normalViewPr>
  <p:slideViewPr>
    <p:cSldViewPr>
      <p:cViewPr varScale="1">
        <p:scale>
          <a:sx n="107" d="100"/>
          <a:sy n="107" d="100"/>
        </p:scale>
        <p:origin x="169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9"/>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7" y="3284542"/>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pic>
        <p:nvPicPr>
          <p:cNvPr id="6"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 y="6051554"/>
            <a:ext cx="21240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2"/>
          <p:cNvSpPr txBox="1">
            <a:spLocks noChangeArrowheads="1"/>
          </p:cNvSpPr>
          <p:nvPr userDrawn="1"/>
        </p:nvSpPr>
        <p:spPr bwMode="auto">
          <a:xfrm>
            <a:off x="1" y="6524628"/>
            <a:ext cx="36429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8" name="テキスト ボックス 18"/>
          <p:cNvSpPr txBox="1">
            <a:spLocks noChangeArrowheads="1"/>
          </p:cNvSpPr>
          <p:nvPr userDrawn="1"/>
        </p:nvSpPr>
        <p:spPr bwMode="auto">
          <a:xfrm>
            <a:off x="7993065" y="57153"/>
            <a:ext cx="1116012" cy="27699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200" b="1" dirty="0"/>
              <a:t>【</a:t>
            </a:r>
            <a:r>
              <a:rPr lang="ja-JP" altLang="en-US" sz="1200" b="1" dirty="0"/>
              <a:t>機密性２</a:t>
            </a:r>
            <a:r>
              <a:rPr lang="en-US" altLang="ja-JP" sz="1200" b="1" dirty="0"/>
              <a:t>】</a:t>
            </a:r>
          </a:p>
        </p:txBody>
      </p:sp>
      <p:sp>
        <p:nvSpPr>
          <p:cNvPr id="3074" name="Rectangle 2"/>
          <p:cNvSpPr>
            <a:spLocks noGrp="1" noChangeArrowheads="1"/>
          </p:cNvSpPr>
          <p:nvPr>
            <p:ph type="ctrTitle"/>
          </p:nvPr>
        </p:nvSpPr>
        <p:spPr>
          <a:xfrm>
            <a:off x="1619250" y="2133604"/>
            <a:ext cx="7524750" cy="1470025"/>
          </a:xfrm>
        </p:spPr>
        <p:txBody>
          <a:bodyPr/>
          <a:lstStyle>
            <a:lvl1pPr>
              <a:defRPr sz="4000"/>
            </a:lvl1pPr>
          </a:lstStyle>
          <a:p>
            <a:r>
              <a:rPr lang="ja-JP" altLang="en-US"/>
              <a:t>マスター タイトルの書式設定</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9" name="Rectangle 4"/>
          <p:cNvSpPr>
            <a:spLocks noGrp="1" noChangeArrowheads="1"/>
          </p:cNvSpPr>
          <p:nvPr>
            <p:ph type="dt" sz="half" idx="10"/>
          </p:nvPr>
        </p:nvSpPr>
        <p:spPr/>
        <p:txBody>
          <a:bodyPr/>
          <a:lstStyle>
            <a:lvl1pPr>
              <a:defRPr/>
            </a:lvl1pPr>
          </a:lstStyle>
          <a:p>
            <a:pPr>
              <a:defRPr/>
            </a:pPr>
            <a:endParaRPr lang="en-US" altLang="ja-JP"/>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4"/>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sp>
        <p:nvSpPr>
          <p:cNvPr id="1031" name="Rectangle 2"/>
          <p:cNvSpPr>
            <a:spLocks noGrp="1" noChangeArrowheads="1"/>
          </p:cNvSpPr>
          <p:nvPr>
            <p:ph type="title"/>
          </p:nvPr>
        </p:nvSpPr>
        <p:spPr bwMode="auto">
          <a:xfrm>
            <a:off x="2" y="0"/>
            <a:ext cx="493236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898" indent="-342898" algn="l" rtl="0" eaLnBrk="1" fontAlgn="base" hangingPunct="1">
        <a:spcBef>
          <a:spcPct val="20000"/>
        </a:spcBef>
        <a:spcAft>
          <a:spcPct val="0"/>
        </a:spcAft>
        <a:buChar char="•"/>
        <a:defRPr kumimoji="1" sz="3200">
          <a:solidFill>
            <a:schemeClr val="tx1"/>
          </a:solidFill>
          <a:latin typeface="+mn-lt"/>
          <a:ea typeface="+mn-ea"/>
          <a:cs typeface="+mn-cs"/>
        </a:defRPr>
      </a:lvl1pPr>
      <a:lvl2pPr marL="742946" indent="-285748" algn="l" rtl="0" eaLnBrk="1" fontAlgn="base" hangingPunct="1">
        <a:spcBef>
          <a:spcPct val="20000"/>
        </a:spcBef>
        <a:spcAft>
          <a:spcPct val="0"/>
        </a:spcAft>
        <a:buChar char="–"/>
        <a:defRPr kumimoji="1" sz="2800">
          <a:solidFill>
            <a:schemeClr val="tx1"/>
          </a:solidFill>
          <a:latin typeface="+mn-lt"/>
          <a:ea typeface="+mn-ea"/>
        </a:defRPr>
      </a:lvl2pPr>
      <a:lvl3pPr marL="1142993" indent="-228598" algn="l" rtl="0" eaLnBrk="1" fontAlgn="base" hangingPunct="1">
        <a:spcBef>
          <a:spcPct val="20000"/>
        </a:spcBef>
        <a:spcAft>
          <a:spcPct val="0"/>
        </a:spcAft>
        <a:buChar char="•"/>
        <a:defRPr kumimoji="1" sz="2400">
          <a:solidFill>
            <a:schemeClr val="tx1"/>
          </a:solidFill>
          <a:latin typeface="+mn-lt"/>
          <a:ea typeface="+mn-ea"/>
        </a:defRPr>
      </a:lvl3pPr>
      <a:lvl4pPr marL="1600191" indent="-228598" algn="l" rtl="0" eaLnBrk="1" fontAlgn="base" hangingPunct="1">
        <a:spcBef>
          <a:spcPct val="20000"/>
        </a:spcBef>
        <a:spcAft>
          <a:spcPct val="0"/>
        </a:spcAft>
        <a:buChar char="–"/>
        <a:defRPr kumimoji="1" sz="2000">
          <a:solidFill>
            <a:schemeClr val="tx1"/>
          </a:solidFill>
          <a:latin typeface="+mn-lt"/>
          <a:ea typeface="+mn-ea"/>
        </a:defRPr>
      </a:lvl4pPr>
      <a:lvl5pPr marL="2057388" indent="-228598" algn="l" rtl="0" eaLnBrk="1" fontAlgn="base" hangingPunct="1">
        <a:spcBef>
          <a:spcPct val="20000"/>
        </a:spcBef>
        <a:spcAft>
          <a:spcPct val="0"/>
        </a:spcAft>
        <a:buChar char="»"/>
        <a:defRPr kumimoji="1" sz="2000">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11808"/>
            <a:ext cx="7884368" cy="532951"/>
          </a:xfrm>
        </p:spPr>
        <p:txBody>
          <a:bodyPr/>
          <a:lstStyle/>
          <a:p>
            <a:pPr eaLnBrk="1" hangingPunct="1"/>
            <a:r>
              <a:rPr lang="ja-JP" altLang="en-US" sz="2000" dirty="0">
                <a:solidFill>
                  <a:schemeClr val="tx1"/>
                </a:solidFill>
                <a:latin typeface="メイリオ" panose="020B0604030504040204" pitchFamily="50" charset="-128"/>
                <a:ea typeface="メイリオ" panose="020B0604030504040204" pitchFamily="50" charset="-128"/>
              </a:rPr>
              <a:t>○○県〇〇市豪雪地帯安全確保事業（令和○年度）</a:t>
            </a:r>
            <a:endParaRPr lang="ja-JP" altLang="en-US" sz="3200"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60360" y="415698"/>
            <a:ext cx="3447688"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事業費：○○○千円　交付申請額：○○○千円</a:t>
            </a:r>
          </a:p>
        </p:txBody>
      </p:sp>
      <p:cxnSp>
        <p:nvCxnSpPr>
          <p:cNvPr id="4" name="直線コネクタ 3"/>
          <p:cNvCxnSpPr/>
          <p:nvPr/>
        </p:nvCxnSpPr>
        <p:spPr>
          <a:xfrm>
            <a:off x="0" y="672513"/>
            <a:ext cx="9144000" cy="0"/>
          </a:xfrm>
          <a:prstGeom prst="line">
            <a:avLst/>
          </a:prstGeom>
          <a:ln w="31750" cmpd="dbl">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Rectangle 2"/>
          <p:cNvSpPr txBox="1">
            <a:spLocks noChangeArrowheads="1"/>
          </p:cNvSpPr>
          <p:nvPr/>
        </p:nvSpPr>
        <p:spPr bwMode="auto">
          <a:xfrm>
            <a:off x="7164288" y="-51866"/>
            <a:ext cx="2520280" cy="53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1600" kern="0" dirty="0">
                <a:solidFill>
                  <a:schemeClr val="tx1"/>
                </a:solidFill>
                <a:latin typeface="メイリオ" panose="020B0604030504040204" pitchFamily="50" charset="-128"/>
                <a:ea typeface="メイリオ" panose="020B0604030504040204" pitchFamily="50" charset="-128"/>
              </a:rPr>
              <a:t>【</a:t>
            </a:r>
            <a:r>
              <a:rPr lang="ja-JP" altLang="en-US" sz="1600" kern="0" dirty="0">
                <a:solidFill>
                  <a:schemeClr val="tx1"/>
                </a:solidFill>
                <a:latin typeface="メイリオ" panose="020B0604030504040204" pitchFamily="50" charset="-128"/>
                <a:ea typeface="メイリオ" panose="020B0604030504040204" pitchFamily="50" charset="-128"/>
              </a:rPr>
              <a:t>〇〇県〇〇市</a:t>
            </a:r>
            <a:r>
              <a:rPr lang="en-US" altLang="ja-JP" sz="1600" kern="0" dirty="0">
                <a:solidFill>
                  <a:schemeClr val="tx1"/>
                </a:solidFill>
                <a:latin typeface="メイリオ" panose="020B0604030504040204" pitchFamily="50" charset="-128"/>
                <a:ea typeface="メイリオ" panose="020B0604030504040204" pitchFamily="50" charset="-128"/>
              </a:rPr>
              <a:t>】</a:t>
            </a:r>
            <a:endParaRPr lang="ja-JP" altLang="en-US" sz="2400" kern="0" dirty="0">
              <a:solidFill>
                <a:schemeClr val="tx1"/>
              </a:solidFill>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502B3EDF-47CE-DDFF-66B7-6E40B32CAEC9}"/>
              </a:ext>
            </a:extLst>
          </p:cNvPr>
          <p:cNvSpPr txBox="1"/>
          <p:nvPr/>
        </p:nvSpPr>
        <p:spPr>
          <a:xfrm>
            <a:off x="35496" y="692696"/>
            <a:ext cx="3942184"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１．事業概要</a:t>
            </a:r>
          </a:p>
        </p:txBody>
      </p:sp>
      <p:sp>
        <p:nvSpPr>
          <p:cNvPr id="6" name="テキスト ボックス 5">
            <a:extLst>
              <a:ext uri="{FF2B5EF4-FFF2-40B4-BE49-F238E27FC236}">
                <a16:creationId xmlns:a16="http://schemas.microsoft.com/office/drawing/2014/main" id="{4C538CB2-98AB-9727-D6BE-D1B4FDD7A172}"/>
              </a:ext>
            </a:extLst>
          </p:cNvPr>
          <p:cNvSpPr txBox="1"/>
          <p:nvPr/>
        </p:nvSpPr>
        <p:spPr>
          <a:xfrm>
            <a:off x="35496" y="3520474"/>
            <a:ext cx="4320936"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３．事業内容</a:t>
            </a:r>
            <a:r>
              <a:rPr lang="ja-JP" altLang="en-US" sz="1400" u="sng" dirty="0"/>
              <a:t>　</a:t>
            </a:r>
            <a:endParaRPr lang="en-US" altLang="ja-JP" sz="1400" u="sng" dirty="0"/>
          </a:p>
        </p:txBody>
      </p:sp>
      <p:sp>
        <p:nvSpPr>
          <p:cNvPr id="7" name="テキスト ボックス 6">
            <a:extLst>
              <a:ext uri="{FF2B5EF4-FFF2-40B4-BE49-F238E27FC236}">
                <a16:creationId xmlns:a16="http://schemas.microsoft.com/office/drawing/2014/main" id="{2ABA7D97-F3A7-0ED0-E3D9-51A68FDF2000}"/>
              </a:ext>
            </a:extLst>
          </p:cNvPr>
          <p:cNvSpPr txBox="1"/>
          <p:nvPr/>
        </p:nvSpPr>
        <p:spPr>
          <a:xfrm>
            <a:off x="35496" y="5858688"/>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４．成果目標等</a:t>
            </a:r>
            <a:endParaRPr lang="en-US" altLang="ja-JP" sz="1600" u="sng" dirty="0"/>
          </a:p>
        </p:txBody>
      </p:sp>
      <p:sp>
        <p:nvSpPr>
          <p:cNvPr id="8" name="テキスト ボックス 7">
            <a:extLst>
              <a:ext uri="{FF2B5EF4-FFF2-40B4-BE49-F238E27FC236}">
                <a16:creationId xmlns:a16="http://schemas.microsoft.com/office/drawing/2014/main" id="{F54E062F-307B-B92D-C272-530472FC470E}"/>
              </a:ext>
            </a:extLst>
          </p:cNvPr>
          <p:cNvSpPr txBox="1"/>
          <p:nvPr/>
        </p:nvSpPr>
        <p:spPr>
          <a:xfrm>
            <a:off x="27039" y="1550349"/>
            <a:ext cx="4320936"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２．地域安全克雪方針への位置づけ</a:t>
            </a:r>
            <a:endParaRPr lang="en-US" altLang="ja-JP" sz="1400" u="sng" dirty="0"/>
          </a:p>
        </p:txBody>
      </p:sp>
    </p:spTree>
    <p:extLst>
      <p:ext uri="{BB962C8B-B14F-4D97-AF65-F5344CB8AC3E}">
        <p14:creationId xmlns:p14="http://schemas.microsoft.com/office/powerpoint/2010/main" val="79707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11808"/>
            <a:ext cx="7884368" cy="532951"/>
          </a:xfrm>
        </p:spPr>
        <p:txBody>
          <a:bodyPr/>
          <a:lstStyle/>
          <a:p>
            <a:pPr eaLnBrk="1" hangingPunct="1"/>
            <a:r>
              <a:rPr lang="ja-JP" altLang="en-US" sz="2000" dirty="0">
                <a:solidFill>
                  <a:schemeClr val="tx1"/>
                </a:solidFill>
                <a:latin typeface="メイリオ" panose="020B0604030504040204" pitchFamily="50" charset="-128"/>
                <a:ea typeface="メイリオ" panose="020B0604030504040204" pitchFamily="50" charset="-128"/>
              </a:rPr>
              <a:t>○○県〇〇市豪雪地帯安全確保事業（令和○年度）</a:t>
            </a:r>
            <a:endParaRPr lang="ja-JP" altLang="en-US" sz="3200"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60360" y="415698"/>
            <a:ext cx="3447688"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事業費：○○○千円　交付申請額：○○○千円</a:t>
            </a:r>
          </a:p>
        </p:txBody>
      </p:sp>
      <p:cxnSp>
        <p:nvCxnSpPr>
          <p:cNvPr id="4" name="直線コネクタ 3"/>
          <p:cNvCxnSpPr/>
          <p:nvPr/>
        </p:nvCxnSpPr>
        <p:spPr>
          <a:xfrm>
            <a:off x="0" y="672513"/>
            <a:ext cx="9144000" cy="0"/>
          </a:xfrm>
          <a:prstGeom prst="line">
            <a:avLst/>
          </a:prstGeom>
          <a:ln w="31750" cmpd="dbl">
            <a:solidFill>
              <a:schemeClr val="tx2"/>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5496" y="692696"/>
            <a:ext cx="3942184"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１．事業概要</a:t>
            </a:r>
          </a:p>
        </p:txBody>
      </p:sp>
      <p:sp>
        <p:nvSpPr>
          <p:cNvPr id="8" name="テキスト ボックス 7"/>
          <p:cNvSpPr txBox="1"/>
          <p:nvPr/>
        </p:nvSpPr>
        <p:spPr>
          <a:xfrm>
            <a:off x="179512" y="962144"/>
            <a:ext cx="8964000"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　〇〇市では、除排雪作業中の死傷事故の増加を踏まえ、方針の策定に関する地域ぐるみの検討と並行して専門家による除雪時の安全対策講習会の開催のほか、地域の共助組織が除雪を行う際の安全装備の購入支援等を実施する。　</a:t>
            </a:r>
            <a:endParaRPr lang="en-US" altLang="ja-JP" sz="1200" dirty="0">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注）・事業実施主体が行う事業の概要を２～３行程度で簡潔に記載。</a:t>
            </a:r>
          </a:p>
        </p:txBody>
      </p:sp>
      <p:sp>
        <p:nvSpPr>
          <p:cNvPr id="11" name="テキスト ボックス 10"/>
          <p:cNvSpPr txBox="1"/>
          <p:nvPr/>
        </p:nvSpPr>
        <p:spPr>
          <a:xfrm>
            <a:off x="35496" y="3520474"/>
            <a:ext cx="4320936"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３．事業内容</a:t>
            </a:r>
            <a:r>
              <a:rPr lang="ja-JP" altLang="en-US" sz="1400" u="sng" dirty="0"/>
              <a:t>　</a:t>
            </a:r>
            <a:endParaRPr lang="en-US" altLang="ja-JP" sz="1400" u="sng" dirty="0"/>
          </a:p>
        </p:txBody>
      </p:sp>
      <p:sp>
        <p:nvSpPr>
          <p:cNvPr id="12" name="テキスト ボックス 11"/>
          <p:cNvSpPr txBox="1"/>
          <p:nvPr/>
        </p:nvSpPr>
        <p:spPr>
          <a:xfrm>
            <a:off x="162000" y="3770077"/>
            <a:ext cx="8820000" cy="2185214"/>
          </a:xfrm>
          <a:prstGeom prst="rect">
            <a:avLst/>
          </a:prstGeom>
          <a:noFill/>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①除排雪体制実装化事業</a:t>
            </a:r>
            <a:r>
              <a:rPr lang="ja-JP" altLang="en-US" sz="1200" dirty="0">
                <a:latin typeface="メイリオ" panose="020B0604030504040204" pitchFamily="50" charset="-128"/>
                <a:ea typeface="メイリオ" panose="020B0604030504040204" pitchFamily="50" charset="-128"/>
              </a:rPr>
              <a:t>（事業費：○○○千円、国庫補助金：○○○千円）</a:t>
            </a:r>
            <a:endParaRPr lang="en-US" altLang="ja-JP" sz="12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200" dirty="0">
                <a:latin typeface="メイリオ" panose="020B0604030504040204" pitchFamily="50" charset="-128"/>
                <a:ea typeface="メイリオ" panose="020B0604030504040204" pitchFamily="50" charset="-128"/>
              </a:rPr>
              <a:t>克雪体制づくりアドバイザーを講師に迎え、●●地区、●●地区、●●地区の計</a:t>
            </a:r>
            <a:r>
              <a:rPr lang="en-US" altLang="ja-JP" sz="1200" dirty="0">
                <a:latin typeface="メイリオ" panose="020B0604030504040204" pitchFamily="50" charset="-128"/>
                <a:ea typeface="メイリオ" panose="020B0604030504040204" pitchFamily="50" charset="-128"/>
              </a:rPr>
              <a:t>3</a:t>
            </a:r>
            <a:r>
              <a:rPr lang="ja-JP" altLang="en-US" sz="1200" dirty="0">
                <a:latin typeface="メイリオ" panose="020B0604030504040204" pitchFamily="50" charset="-128"/>
                <a:ea typeface="メイリオ" panose="020B0604030504040204" pitchFamily="50" charset="-128"/>
              </a:rPr>
              <a:t>地区で地域住民を対象とした安全対策講習会を開催し、地域住民への安全な除排雪作業の浸透を図る。</a:t>
            </a:r>
            <a:endParaRPr lang="en-US" altLang="ja-JP" sz="12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200" dirty="0">
                <a:latin typeface="メイリオ" panose="020B0604030504040204" pitchFamily="50" charset="-128"/>
                <a:ea typeface="メイリオ" panose="020B0604030504040204" pitchFamily="50" charset="-128"/>
              </a:rPr>
              <a:t>講習内容は、小型除雪機の使用方法に関する実技講習に加えて、安全な屋根雪下ろしの実施に向け、テキストによる講習と実際に墜落制止用器具や命綱の装着方法、梯子の正しい使用方法等に関する実技講習を行う。</a:t>
            </a:r>
            <a:endParaRPr lang="en-US" altLang="ja-JP" sz="12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200" dirty="0">
                <a:latin typeface="メイリオ" panose="020B0604030504040204" pitchFamily="50" charset="-128"/>
                <a:ea typeface="メイリオ" panose="020B0604030504040204" pitchFamily="50" charset="-128"/>
              </a:rPr>
              <a:t>要援護世帯等の除雪など、地域の除排雪体制を担う町会等の自治組織が安全装備等の除雪用具を購入する場合に、その費用の一部を補助し、地域の自立した除排雪体制の整備・拡充を促進する。（補助率は</a:t>
            </a:r>
            <a:r>
              <a:rPr lang="en-US" altLang="ja-JP" sz="1200" dirty="0">
                <a:latin typeface="メイリオ" panose="020B0604030504040204" pitchFamily="50" charset="-128"/>
                <a:ea typeface="メイリオ" panose="020B0604030504040204" pitchFamily="50" charset="-128"/>
              </a:rPr>
              <a:t>2/3</a:t>
            </a:r>
            <a:r>
              <a:rPr lang="ja-JP" altLang="en-US" sz="1200" dirty="0">
                <a:latin typeface="メイリオ" panose="020B0604030504040204" pitchFamily="50" charset="-128"/>
                <a:ea typeface="メイリオ" panose="020B0604030504040204" pitchFamily="50" charset="-128"/>
              </a:rPr>
              <a:t>・上限額は</a:t>
            </a:r>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組織当たり</a:t>
            </a:r>
            <a:r>
              <a:rPr lang="en-US" altLang="ja-JP" sz="1200" dirty="0">
                <a:latin typeface="メイリオ" panose="020B0604030504040204" pitchFamily="50" charset="-128"/>
                <a:ea typeface="メイリオ" panose="020B0604030504040204" pitchFamily="50" charset="-128"/>
              </a:rPr>
              <a:t>1,000</a:t>
            </a:r>
            <a:r>
              <a:rPr lang="ja-JP" altLang="en-US" sz="1200" dirty="0">
                <a:latin typeface="メイリオ" panose="020B0604030504040204" pitchFamily="50" charset="-128"/>
                <a:ea typeface="メイリオ" panose="020B0604030504040204" pitchFamily="50" charset="-128"/>
              </a:rPr>
              <a:t>千円）</a:t>
            </a:r>
            <a:endParaRPr lang="en-US" altLang="ja-JP" sz="1200" dirty="0">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　注）・図等を活用し、事業内容を分かりやすく記載すること。</a:t>
            </a:r>
            <a:r>
              <a:rPr lang="ja-JP" altLang="en-US" sz="1100" dirty="0">
                <a:solidFill>
                  <a:srgbClr val="FF0000"/>
                </a:solidFill>
                <a:latin typeface="メイリオ" panose="020B0604030504040204" pitchFamily="50" charset="-128"/>
                <a:ea typeface="メイリオ" panose="020B0604030504040204" pitchFamily="50" charset="-128"/>
              </a:rPr>
              <a:t>（フォントサイズやレイアウトの変更も可）</a:t>
            </a:r>
            <a:endParaRPr lang="en-US" altLang="ja-JP" sz="1200" dirty="0">
              <a:solidFill>
                <a:srgbClr val="FF0000"/>
              </a:solidFill>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　　　・個別事業の内容</a:t>
            </a:r>
            <a:r>
              <a:rPr lang="ja-JP" altLang="en-US" sz="1100" dirty="0">
                <a:solidFill>
                  <a:srgbClr val="FF0000"/>
                </a:solidFill>
                <a:latin typeface="メイリオ" panose="020B0604030504040204" pitchFamily="50" charset="-128"/>
                <a:ea typeface="メイリオ" panose="020B0604030504040204" pitchFamily="50" charset="-128"/>
              </a:rPr>
              <a:t>（補助事業の場合は、補助率等についても記載）</a:t>
            </a:r>
            <a:r>
              <a:rPr lang="ja-JP" altLang="en-US" sz="1200" dirty="0">
                <a:solidFill>
                  <a:srgbClr val="FF0000"/>
                </a:solidFill>
                <a:latin typeface="メイリオ" panose="020B0604030504040204" pitchFamily="50" charset="-128"/>
                <a:ea typeface="メイリオ" panose="020B0604030504040204" pitchFamily="50" charset="-128"/>
              </a:rPr>
              <a:t>が分かるように詳細に記載すること。</a:t>
            </a:r>
            <a:endParaRPr lang="en-US" altLang="ja-JP" sz="1200" dirty="0">
              <a:solidFill>
                <a:srgbClr val="FF0000"/>
              </a:solidFill>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　　　・令和７年度分の申請であれば、令和７年度の事業内容を記載すること。</a:t>
            </a:r>
            <a:endParaRPr lang="en-US" altLang="ja-JP" sz="1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5496" y="5858688"/>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４．成果目標等</a:t>
            </a:r>
            <a:endParaRPr lang="en-US" altLang="ja-JP" sz="1600" u="sng" dirty="0"/>
          </a:p>
        </p:txBody>
      </p:sp>
      <p:sp>
        <p:nvSpPr>
          <p:cNvPr id="14" name="テキスト ボックス 13"/>
          <p:cNvSpPr txBox="1"/>
          <p:nvPr/>
        </p:nvSpPr>
        <p:spPr>
          <a:xfrm>
            <a:off x="179512" y="6146720"/>
            <a:ext cx="9000000" cy="523220"/>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　・安全講習会への延べ参加者数○人以上（令和○年度）</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・安全装備の整備・拡充を行った組織数が○以上（令和○年度）</a:t>
            </a:r>
            <a:endParaRPr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644008" y="699664"/>
            <a:ext cx="4464040" cy="261610"/>
          </a:xfrm>
          <a:prstGeom prst="rect">
            <a:avLst/>
          </a:prstGeom>
          <a:noFill/>
          <a:ln>
            <a:solidFill>
              <a:srgbClr val="FF0000"/>
            </a:solidFill>
          </a:ln>
        </p:spPr>
        <p:txBody>
          <a:bodyPr wrap="square" rtlCol="0">
            <a:spAutoFit/>
          </a:bodyPr>
          <a:lstStyle/>
          <a:p>
            <a:pPr algn="ctr"/>
            <a:r>
              <a:rPr lang="ja-JP" altLang="en-US" sz="1100" dirty="0">
                <a:solidFill>
                  <a:srgbClr val="FF0000"/>
                </a:solidFill>
                <a:latin typeface="メイリオ" panose="020B0604030504040204" pitchFamily="50" charset="-128"/>
                <a:ea typeface="メイリオ" panose="020B0604030504040204" pitchFamily="50" charset="-128"/>
              </a:rPr>
              <a:t>本資料は事業実施主体ごとに作成すること。</a:t>
            </a:r>
            <a:r>
              <a:rPr lang="en-US" altLang="ja-JP" sz="1100" dirty="0">
                <a:solidFill>
                  <a:srgbClr val="FF0000"/>
                </a:solidFill>
                <a:latin typeface="メイリオ" panose="020B0604030504040204" pitchFamily="50" charset="-128"/>
                <a:ea typeface="メイリオ" panose="020B0604030504040204" pitchFamily="50" charset="-128"/>
              </a:rPr>
              <a:t>2</a:t>
            </a:r>
            <a:r>
              <a:rPr lang="ja-JP" altLang="en-US" sz="1100" dirty="0">
                <a:solidFill>
                  <a:srgbClr val="FF0000"/>
                </a:solidFill>
                <a:latin typeface="メイリオ" panose="020B0604030504040204" pitchFamily="50" charset="-128"/>
                <a:ea typeface="メイリオ" panose="020B0604030504040204" pitchFamily="50" charset="-128"/>
              </a:rPr>
              <a:t>枚以上となっても可。</a:t>
            </a:r>
          </a:p>
        </p:txBody>
      </p:sp>
      <p:sp>
        <p:nvSpPr>
          <p:cNvPr id="15" name="Rectangle 2"/>
          <p:cNvSpPr txBox="1">
            <a:spLocks noChangeArrowheads="1"/>
          </p:cNvSpPr>
          <p:nvPr/>
        </p:nvSpPr>
        <p:spPr bwMode="auto">
          <a:xfrm>
            <a:off x="7264790" y="-51866"/>
            <a:ext cx="2520280" cy="53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1600" kern="0" dirty="0">
                <a:solidFill>
                  <a:schemeClr val="tx1"/>
                </a:solidFill>
                <a:latin typeface="メイリオ" panose="020B0604030504040204" pitchFamily="50" charset="-128"/>
                <a:ea typeface="メイリオ" panose="020B0604030504040204" pitchFamily="50" charset="-128"/>
              </a:rPr>
              <a:t>【</a:t>
            </a:r>
            <a:r>
              <a:rPr lang="ja-JP" altLang="en-US" sz="1600" kern="0" dirty="0">
                <a:solidFill>
                  <a:schemeClr val="tx1"/>
                </a:solidFill>
                <a:latin typeface="メイリオ" panose="020B0604030504040204" pitchFamily="50" charset="-128"/>
                <a:ea typeface="メイリオ" panose="020B0604030504040204" pitchFamily="50" charset="-128"/>
              </a:rPr>
              <a:t>〇〇県〇〇市</a:t>
            </a:r>
            <a:r>
              <a:rPr lang="en-US" altLang="ja-JP" sz="1600" kern="0" dirty="0">
                <a:solidFill>
                  <a:schemeClr val="tx1"/>
                </a:solidFill>
                <a:latin typeface="メイリオ" panose="020B0604030504040204" pitchFamily="50" charset="-128"/>
                <a:ea typeface="メイリオ" panose="020B0604030504040204" pitchFamily="50" charset="-128"/>
              </a:rPr>
              <a:t>】</a:t>
            </a:r>
            <a:endParaRPr lang="ja-JP" altLang="en-US" sz="2400" kern="0"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436096" y="6146720"/>
            <a:ext cx="3416320" cy="646331"/>
          </a:xfrm>
          <a:prstGeom prst="rect">
            <a:avLst/>
          </a:prstGeom>
          <a:noFill/>
        </p:spPr>
        <p:txBody>
          <a:bodyPr wrap="none" rtlCol="0">
            <a:spAutoFit/>
          </a:bodyPr>
          <a:lstStyle/>
          <a:p>
            <a:r>
              <a:rPr kumimoji="1" lang="ja-JP" altLang="en-US" sz="1200" dirty="0">
                <a:solidFill>
                  <a:srgbClr val="FF0000"/>
                </a:solidFill>
                <a:latin typeface="メイリオ" panose="020B0604030504040204" pitchFamily="50" charset="-128"/>
                <a:ea typeface="メイリオ" panose="020B0604030504040204" pitchFamily="50" charset="-128"/>
              </a:rPr>
              <a:t>注）・各事業の成果目標を記載すること。</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　　・令和７年度分の申請であれば、</a:t>
            </a:r>
            <a:endParaRPr kumimoji="1" lang="en-US" altLang="ja-JP" sz="1200" dirty="0">
              <a:solidFill>
                <a:srgbClr val="FF0000"/>
              </a:solidFill>
              <a:latin typeface="メイリオ" panose="020B0604030504040204" pitchFamily="50" charset="-128"/>
              <a:ea typeface="メイリオ" panose="020B0604030504040204" pitchFamily="50" charset="-128"/>
            </a:endParaRPr>
          </a:p>
          <a:p>
            <a:r>
              <a:rPr kumimoji="1" lang="ja-JP" altLang="en-US" sz="1200" dirty="0">
                <a:solidFill>
                  <a:srgbClr val="FF0000"/>
                </a:solidFill>
                <a:latin typeface="メイリオ" panose="020B0604030504040204" pitchFamily="50" charset="-128"/>
                <a:ea typeface="メイリオ" panose="020B0604030504040204" pitchFamily="50" charset="-128"/>
              </a:rPr>
              <a:t>　　　令和７年度の成果目標を記載すること。</a:t>
            </a:r>
            <a:endParaRPr kumimoji="1" lang="en-US" altLang="ja-JP" sz="1200" dirty="0">
              <a:solidFill>
                <a:srgbClr val="FF0000"/>
              </a:solidFill>
              <a:latin typeface="メイリオ" panose="020B0604030504040204" pitchFamily="50" charset="-128"/>
              <a:ea typeface="メイリオ" panose="020B0604030504040204" pitchFamily="50" charset="-128"/>
            </a:endParaRPr>
          </a:p>
        </p:txBody>
      </p:sp>
      <p:sp>
        <p:nvSpPr>
          <p:cNvPr id="3" name="正方形/長方形 2"/>
          <p:cNvSpPr/>
          <p:nvPr/>
        </p:nvSpPr>
        <p:spPr>
          <a:xfrm>
            <a:off x="6131570" y="1671584"/>
            <a:ext cx="2829209" cy="19586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図・写真</a:t>
            </a:r>
          </a:p>
        </p:txBody>
      </p:sp>
      <p:sp>
        <p:nvSpPr>
          <p:cNvPr id="6" name="左中かっこ 5"/>
          <p:cNvSpPr/>
          <p:nvPr/>
        </p:nvSpPr>
        <p:spPr>
          <a:xfrm>
            <a:off x="-396064" y="3866272"/>
            <a:ext cx="324544" cy="193899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p:cNvSpPr txBox="1"/>
          <p:nvPr/>
        </p:nvSpPr>
        <p:spPr>
          <a:xfrm>
            <a:off x="-3492896" y="4604935"/>
            <a:ext cx="3096832" cy="461665"/>
          </a:xfrm>
          <a:prstGeom prst="rect">
            <a:avLst/>
          </a:prstGeom>
          <a:noFill/>
          <a:ln>
            <a:solidFill>
              <a:schemeClr val="tx1"/>
            </a:solidFill>
            <a:prstDash val="dash"/>
          </a:ln>
        </p:spPr>
        <p:txBody>
          <a:bodyPr wrap="square" rtlCol="0">
            <a:spAutoFit/>
          </a:bodyPr>
          <a:lstStyle/>
          <a:p>
            <a:pPr marL="285750" indent="-180000">
              <a:spcBef>
                <a:spcPts val="600"/>
              </a:spcBef>
              <a:buFont typeface="Wingdings" panose="05000000000000000000" pitchFamily="2" charset="2"/>
              <a:buChar char="n"/>
            </a:pPr>
            <a:r>
              <a:rPr lang="ja-JP" altLang="en-US" sz="1200" dirty="0">
                <a:latin typeface="メイリオ" panose="020B0604030504040204" pitchFamily="50" charset="-128"/>
                <a:ea typeface="メイリオ" panose="020B0604030504040204" pitchFamily="50" charset="-128"/>
              </a:rPr>
              <a:t>安全克雪事業の個別事業名を適宜設定し、各事業の概要を記載してください。</a:t>
            </a:r>
            <a:endParaRPr lang="en-US" altLang="ja-JP" sz="12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3394500" y="66454"/>
            <a:ext cx="3096832" cy="646331"/>
          </a:xfrm>
          <a:prstGeom prst="rect">
            <a:avLst/>
          </a:prstGeom>
          <a:noFill/>
          <a:ln>
            <a:solidFill>
              <a:schemeClr val="tx1"/>
            </a:solidFill>
            <a:prstDash val="dash"/>
          </a:ln>
        </p:spPr>
        <p:txBody>
          <a:bodyPr wrap="square" rtlCol="0">
            <a:spAutoFit/>
          </a:bodyPr>
          <a:lstStyle/>
          <a:p>
            <a:pPr marL="285750" indent="-180000">
              <a:buFont typeface="Wingdings" panose="05000000000000000000" pitchFamily="2" charset="2"/>
              <a:buChar char="n"/>
            </a:pPr>
            <a:r>
              <a:rPr lang="ja-JP" altLang="en-US" sz="1200" dirty="0">
                <a:latin typeface="メイリオ" panose="020B0604030504040204" pitchFamily="50" charset="-128"/>
                <a:ea typeface="メイリオ" panose="020B0604030504040204" pitchFamily="50" charset="-128"/>
              </a:rPr>
              <a:t>県が事業計画を取りまとめる場合は、〇〇県豪雪地帯安全確保事業（令和〇年度）と記載。</a:t>
            </a:r>
            <a:endParaRPr lang="en-US" altLang="ja-JP" sz="12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F7F1B6C6-1705-7FA3-EB66-F98F9A65BEC4}"/>
              </a:ext>
            </a:extLst>
          </p:cNvPr>
          <p:cNvSpPr txBox="1"/>
          <p:nvPr/>
        </p:nvSpPr>
        <p:spPr>
          <a:xfrm>
            <a:off x="27039" y="1550349"/>
            <a:ext cx="4320936" cy="307777"/>
          </a:xfrm>
          <a:prstGeom prst="rect">
            <a:avLst/>
          </a:prstGeom>
          <a:noFill/>
        </p:spPr>
        <p:txBody>
          <a:bodyPr wrap="square" rtlCol="0">
            <a:spAutoFit/>
          </a:bodyPr>
          <a:lstStyle/>
          <a:p>
            <a:r>
              <a:rPr lang="ja-JP" altLang="en-US" sz="1400" b="1" u="sng" dirty="0">
                <a:latin typeface="メイリオ" panose="020B0604030504040204" pitchFamily="50" charset="-128"/>
                <a:ea typeface="メイリオ" panose="020B0604030504040204" pitchFamily="50" charset="-128"/>
              </a:rPr>
              <a:t>２．地域安全克雪方針への位置づけ</a:t>
            </a:r>
            <a:endParaRPr lang="en-US" altLang="ja-JP" sz="1400" u="sng" dirty="0"/>
          </a:p>
        </p:txBody>
      </p:sp>
      <p:sp>
        <p:nvSpPr>
          <p:cNvPr id="9" name="テキスト ボックス 8">
            <a:extLst>
              <a:ext uri="{FF2B5EF4-FFF2-40B4-BE49-F238E27FC236}">
                <a16:creationId xmlns:a16="http://schemas.microsoft.com/office/drawing/2014/main" id="{C06AA204-547A-5771-1206-A53B22CBDE1A}"/>
              </a:ext>
            </a:extLst>
          </p:cNvPr>
          <p:cNvSpPr txBox="1"/>
          <p:nvPr/>
        </p:nvSpPr>
        <p:spPr>
          <a:xfrm>
            <a:off x="179512" y="1773104"/>
            <a:ext cx="6048184" cy="1831271"/>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 ○○市地域安全克雪方針</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（令和６年３月策定）</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・第○章 地域のルール・各主体の取組事項</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第○節 安全な除排雪作業の浸透</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「令和３年度から令和８年度にかけて、雪害事故の防止に向けて、安全対策講習会や実技講習等による住民への安全な除排雪作業の浸透を図る。」</a:t>
            </a:r>
            <a:endParaRPr lang="en-US" altLang="ja-JP" sz="1200" dirty="0">
              <a:latin typeface="メイリオ" panose="020B0604030504040204" pitchFamily="50" charset="-128"/>
              <a:ea typeface="メイリオ" panose="020B0604030504040204" pitchFamily="50" charset="-128"/>
            </a:endParaRPr>
          </a:p>
          <a:p>
            <a:pPr>
              <a:spcBef>
                <a:spcPts val="600"/>
              </a:spcBef>
            </a:pPr>
            <a:r>
              <a:rPr lang="ja-JP" altLang="en-US" sz="1200" dirty="0">
                <a:latin typeface="メイリオ" panose="020B0604030504040204" pitchFamily="50" charset="-128"/>
                <a:ea typeface="メイリオ" panose="020B0604030504040204" pitchFamily="50" charset="-128"/>
              </a:rPr>
              <a:t>・第○章 地域のルール・各主体の取組事項</a:t>
            </a:r>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第○節 除排雪活動の担い手の増加・定着</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「地域の除排雪体制を担う町会等の自治組織への除排雪器具の購入補助や小型除雪機の貸し出し等により、地域の除排雪の担い手育成・確保に努める。」</a:t>
            </a:r>
            <a:endParaRPr lang="en-US" altLang="ja-JP" sz="1200" dirty="0">
              <a:latin typeface="メイリオ" panose="020B0604030504040204" pitchFamily="50" charset="-128"/>
              <a:ea typeface="メイリオ" panose="020B0604030504040204" pitchFamily="50" charset="-128"/>
            </a:endParaRPr>
          </a:p>
          <a:p>
            <a:r>
              <a:rPr lang="ja-JP" altLang="en-US" sz="1200" dirty="0">
                <a:solidFill>
                  <a:srgbClr val="FF0000"/>
                </a:solidFill>
                <a:latin typeface="メイリオ" panose="020B0604030504040204" pitchFamily="50" charset="-128"/>
                <a:ea typeface="メイリオ" panose="020B0604030504040204" pitchFamily="50" charset="-128"/>
              </a:rPr>
              <a:t>注）・方針内で事業の位置づけがあることを確認できるように記載。</a:t>
            </a:r>
          </a:p>
          <a:p>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61035341"/>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5154908F-1419-4CAC-B4AE-9298353669D5}" vid="{E00009AC-6EF1-4080-B073-2679ADBAC504}"/>
    </a:ext>
  </a:extLst>
</a:theme>
</file>

<file path=docProps/app.xml><?xml version="1.0" encoding="utf-8"?>
<Properties xmlns="http://schemas.openxmlformats.org/officeDocument/2006/extended-properties" xmlns:vt="http://schemas.openxmlformats.org/officeDocument/2006/docPropsVTypes">
  <Template>blank</Template>
  <TotalTime>509</TotalTime>
  <Words>726</Words>
  <Application>Microsoft Office PowerPoint</Application>
  <PresentationFormat>画面に合わせる (4:3)</PresentationFormat>
  <Paragraphs>38</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HGP創英角ｺﾞｼｯｸUB</vt:lpstr>
      <vt:lpstr>メイリオ</vt:lpstr>
      <vt:lpstr>Arial</vt:lpstr>
      <vt:lpstr>Times New Roman</vt:lpstr>
      <vt:lpstr>Wingdings</vt:lpstr>
      <vt:lpstr>標準デザイン</vt:lpstr>
      <vt:lpstr>○○県〇〇市豪雪地帯安全確保事業（令和○年度）</vt:lpstr>
      <vt:lpstr>○○県〇〇市豪雪地帯安全確保事業（令和○年度）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事業名：○○○促進事業</dc:title>
  <dc:creator>なし</dc:creator>
  <cp:lastModifiedBy>竹谷 駿太</cp:lastModifiedBy>
  <cp:revision>62</cp:revision>
  <cp:lastPrinted>2021-11-18T11:35:13Z</cp:lastPrinted>
  <dcterms:created xsi:type="dcterms:W3CDTF">2015-12-24T02:37:02Z</dcterms:created>
  <dcterms:modified xsi:type="dcterms:W3CDTF">2025-03-31T08:32:31Z</dcterms:modified>
</cp:coreProperties>
</file>