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7164388" cy="10333038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7813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56261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434391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912522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390651" algn="l" defTabSz="956261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868782" algn="l" defTabSz="956261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346913" algn="l" defTabSz="956261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825044" algn="l" defTabSz="956261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5">
          <p15:clr>
            <a:srgbClr val="A4A3A4"/>
          </p15:clr>
        </p15:guide>
        <p15:guide id="2" pos="22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3"/>
    <p:restoredTop sz="94660"/>
  </p:normalViewPr>
  <p:slideViewPr>
    <p:cSldViewPr>
      <p:cViewPr>
        <p:scale>
          <a:sx n="100" d="100"/>
          <a:sy n="100" d="100"/>
        </p:scale>
        <p:origin x="1062" y="-198"/>
      </p:cViewPr>
      <p:guideLst>
        <p:guide orient="horz" pos="3255"/>
        <p:guide pos="225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514" y="-78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0" cy="493316"/>
          </a:xfrm>
          <a:prstGeom prst="rect">
            <a:avLst/>
          </a:prstGeom>
        </p:spPr>
        <p:txBody>
          <a:bodyPr vert="horz" lIns="94855" tIns="47427" rIns="94855" bIns="4742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1038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375" y="1"/>
            <a:ext cx="2918830" cy="493316"/>
          </a:xfrm>
          <a:prstGeom prst="rect">
            <a:avLst/>
          </a:prstGeom>
        </p:spPr>
        <p:txBody>
          <a:bodyPr vert="horz" lIns="94855" tIns="47427" rIns="94855" bIns="47427" rtlCol="0"/>
          <a:lstStyle>
            <a:lvl1pPr algn="r">
              <a:defRPr sz="1300"/>
            </a:lvl1pPr>
          </a:lstStyle>
          <a:p>
            <a:fld id="{2E73C88D-68A5-4765-8999-664EF5B46FEB}" type="datetimeFigureOut">
              <a:rPr kumimoji="1" lang="ja-JP" altLang="en-US" smtClean="0"/>
              <a:pPr/>
              <a:t>2023/2/28</a:t>
            </a:fld>
            <a:endParaRPr kumimoji="1" lang="ja-JP" altLang="en-US"/>
          </a:p>
        </p:txBody>
      </p:sp>
      <p:sp>
        <p:nvSpPr>
          <p:cNvPr id="1039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371286"/>
            <a:ext cx="2918830" cy="493316"/>
          </a:xfrm>
          <a:prstGeom prst="rect">
            <a:avLst/>
          </a:prstGeom>
        </p:spPr>
        <p:txBody>
          <a:bodyPr vert="horz" lIns="94855" tIns="47427" rIns="94855" bIns="4742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1040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375" y="9371286"/>
            <a:ext cx="2918830" cy="493316"/>
          </a:xfrm>
          <a:prstGeom prst="rect">
            <a:avLst/>
          </a:prstGeom>
        </p:spPr>
        <p:txBody>
          <a:bodyPr vert="horz" lIns="94855" tIns="47427" rIns="94855" bIns="47427" rtlCol="0" anchor="b"/>
          <a:lstStyle>
            <a:lvl1pPr algn="r">
              <a:defRPr sz="1300"/>
            </a:lvl1pPr>
          </a:lstStyle>
          <a:p>
            <a:fld id="{7FBFE2CE-705C-443C-B52D-AA8BECFD043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0341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64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1065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5235" y="739973"/>
            <a:ext cx="2565294" cy="369986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066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6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67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68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37330" y="3209204"/>
            <a:ext cx="6089730" cy="2215642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074658" y="5855390"/>
            <a:ext cx="5015072" cy="264121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6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2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0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6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46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25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103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BCFA-6236-45A1-9B55-E05C1B2587F2}" type="datetimeFigureOut">
              <a:rPr kumimoji="1" lang="ja-JP" altLang="en-US" smtClean="0"/>
              <a:pPr/>
              <a:t>2023/2/28</a:t>
            </a:fld>
            <a:endParaRPr kumimoji="1" lang="ja-JP" altLang="en-US"/>
          </a:p>
        </p:txBody>
      </p:sp>
      <p:sp>
        <p:nvSpPr>
          <p:cNvPr id="103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6C1F-E472-4057-9DCE-54C8326878A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358220" y="413987"/>
            <a:ext cx="6447949" cy="1722173"/>
          </a:xfrm>
          <a:prstGeom prst="rect">
            <a:avLst/>
          </a:prstGeom>
        </p:spPr>
        <p:txBody>
          <a:bodyPr vert="horz" lIns="95626" tIns="47813" rIns="95626" bIns="47813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220" y="2411045"/>
            <a:ext cx="6447949" cy="6819143"/>
          </a:xfrm>
          <a:prstGeom prst="rect">
            <a:avLst/>
          </a:prstGeom>
        </p:spPr>
        <p:txBody>
          <a:bodyPr vert="horz" lIns="95626" tIns="47813" rIns="95626" bIns="47813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58220" y="9577932"/>
            <a:ext cx="1671691" cy="549771"/>
          </a:xfrm>
          <a:prstGeom prst="rect">
            <a:avLst/>
          </a:prstGeom>
        </p:spPr>
        <p:txBody>
          <a:bodyPr vert="horz" lIns="95626" tIns="47813" rIns="95626" bIns="4781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7BCFA-6236-45A1-9B55-E05C1B2587F2}" type="datetimeFigureOut">
              <a:rPr kumimoji="1" lang="ja-JP" altLang="en-US" smtClean="0"/>
              <a:pPr/>
              <a:t>2023/2/28</a:t>
            </a:fld>
            <a:endParaRPr kumimoji="1" lang="ja-JP" altLang="en-US"/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447833" y="9577932"/>
            <a:ext cx="2268723" cy="549771"/>
          </a:xfrm>
          <a:prstGeom prst="rect">
            <a:avLst/>
          </a:prstGeom>
        </p:spPr>
        <p:txBody>
          <a:bodyPr vert="horz" lIns="95626" tIns="47813" rIns="95626" bIns="4781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134479" y="9577932"/>
            <a:ext cx="1671691" cy="549771"/>
          </a:xfrm>
          <a:prstGeom prst="rect">
            <a:avLst/>
          </a:prstGeom>
        </p:spPr>
        <p:txBody>
          <a:bodyPr vert="horz" lIns="95626" tIns="47813" rIns="95626" bIns="4781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66C1F-E472-4057-9DCE-54C8326878A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defTabSz="956261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8598" indent="-358598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6962" indent="-298831" algn="l" defTabSz="956261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95326" indent="-239065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73457" indent="-239065" algn="l" defTabSz="956261" rtl="0" eaLnBrk="1" latinLnBrk="0" hangingPunct="1">
        <a:spcBef>
          <a:spcPct val="20000"/>
        </a:spcBef>
        <a:buFont typeface="Arial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51587" indent="-239065" algn="l" defTabSz="956261" rtl="0" eaLnBrk="1" latinLnBrk="0" hangingPunct="1">
        <a:spcBef>
          <a:spcPct val="20000"/>
        </a:spcBef>
        <a:buFont typeface="Arial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629717" indent="-239065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107848" indent="-239065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585978" indent="-239065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064109" indent="-239065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78130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6261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34391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12522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390651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868782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46913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25044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正方形/長方形 16"/>
          <p:cNvSpPr/>
          <p:nvPr/>
        </p:nvSpPr>
        <p:spPr>
          <a:xfrm>
            <a:off x="0" y="774031"/>
            <a:ext cx="7164388" cy="955900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テキスト ボックス 3"/>
          <p:cNvSpPr txBox="1">
            <a:spLocks noChangeArrowheads="1"/>
          </p:cNvSpPr>
          <p:nvPr/>
        </p:nvSpPr>
        <p:spPr>
          <a:xfrm>
            <a:off x="0" y="1"/>
            <a:ext cx="1943599" cy="237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5626" tIns="37648" rIns="95626" bIns="37648">
            <a:spAutoFit/>
          </a:bodyPr>
          <a:lstStyle/>
          <a:p>
            <a:r>
              <a:rPr lang="ja-JP" altLang="en-US" sz="1050" dirty="0" smtClean="0">
                <a:latin typeface="ＭＳ 明朝" pitchFamily="17" charset="-128"/>
                <a:ea typeface="ＭＳ 明朝" pitchFamily="17" charset="-128"/>
              </a:rPr>
              <a:t>（推進費要求書　様式</a:t>
            </a:r>
            <a:r>
              <a:rPr lang="en-US" altLang="ja-JP" sz="1050" dirty="0" smtClean="0">
                <a:latin typeface="ＭＳ 明朝" pitchFamily="17" charset="-128"/>
                <a:ea typeface="ＭＳ 明朝" pitchFamily="17" charset="-128"/>
              </a:rPr>
              <a:t>-</a:t>
            </a:r>
            <a:r>
              <a:rPr lang="ja-JP" altLang="en-US" sz="1050" dirty="0" smtClean="0">
                <a:latin typeface="ＭＳ 明朝" pitchFamily="17" charset="-128"/>
                <a:ea typeface="ＭＳ 明朝" pitchFamily="17" charset="-128"/>
              </a:rPr>
              <a:t>公</a:t>
            </a:r>
            <a:r>
              <a:rPr lang="en-US" altLang="ja-JP" sz="1050" dirty="0" smtClean="0">
                <a:latin typeface="ＭＳ 明朝" pitchFamily="17" charset="-128"/>
                <a:ea typeface="ＭＳ 明朝" pitchFamily="17" charset="-128"/>
              </a:rPr>
              <a:t>3</a:t>
            </a:r>
            <a:r>
              <a:rPr lang="ja-JP" altLang="en-US" sz="1050" dirty="0" smtClean="0">
                <a:latin typeface="ＭＳ 明朝" pitchFamily="17" charset="-128"/>
                <a:ea typeface="ＭＳ 明朝" pitchFamily="17" charset="-128"/>
              </a:rPr>
              <a:t>）</a:t>
            </a:r>
            <a:endParaRPr lang="ja-JP" altLang="en-US" sz="105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44" name="テキスト ボックス 3"/>
          <p:cNvSpPr txBox="1">
            <a:spLocks noChangeArrowheads="1"/>
          </p:cNvSpPr>
          <p:nvPr/>
        </p:nvSpPr>
        <p:spPr>
          <a:xfrm>
            <a:off x="0" y="197967"/>
            <a:ext cx="7164388" cy="260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5626" tIns="37648" rIns="95626" bIns="37648">
            <a:spAutoFit/>
          </a:bodyPr>
          <a:lstStyle/>
          <a:p>
            <a:pPr algn="ctr"/>
            <a:r>
              <a:rPr lang="ja-JP" altLang="en-US" sz="1200" dirty="0" smtClean="0">
                <a:latin typeface="ＭＳ 明朝" pitchFamily="17" charset="-128"/>
                <a:ea typeface="ＭＳ 明朝" pitchFamily="17" charset="-128"/>
              </a:rPr>
              <a:t>防災・減災対策等強化事業推進費要求書（事業計画書）［公共交通安全対策事業</a:t>
            </a:r>
            <a:r>
              <a:rPr lang="en-US" altLang="ja-JP" sz="1200" dirty="0" smtClean="0">
                <a:latin typeface="ＭＳ 明朝" pitchFamily="17" charset="-128"/>
                <a:ea typeface="ＭＳ 明朝" pitchFamily="17" charset="-128"/>
              </a:rPr>
              <a:t>_</a:t>
            </a:r>
            <a:r>
              <a:rPr lang="ja-JP" altLang="en-US" sz="1200" dirty="0" smtClean="0">
                <a:latin typeface="ＭＳ 明朝" pitchFamily="17" charset="-128"/>
                <a:ea typeface="ＭＳ 明朝" pitchFamily="17" charset="-128"/>
              </a:rPr>
              <a:t>概要図］</a:t>
            </a:r>
            <a:endParaRPr lang="ja-JP" altLang="en-US" sz="12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45" name="テキスト ボックス 3"/>
          <p:cNvSpPr txBox="1">
            <a:spLocks noChangeArrowheads="1"/>
          </p:cNvSpPr>
          <p:nvPr/>
        </p:nvSpPr>
        <p:spPr>
          <a:xfrm>
            <a:off x="0" y="774031"/>
            <a:ext cx="2880370" cy="23761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5626" tIns="37648" rIns="95626" bIns="37648">
            <a:spAutoFit/>
          </a:bodyPr>
          <a:lstStyle/>
          <a:p>
            <a:pPr algn="ctr"/>
            <a:r>
              <a:rPr lang="ja-JP" altLang="en-US" sz="1050" dirty="0" smtClean="0">
                <a:latin typeface="ＭＳ 明朝" pitchFamily="17" charset="-128"/>
                <a:ea typeface="ＭＳ 明朝" pitchFamily="17" charset="-128"/>
              </a:rPr>
              <a:t>事　業　計　画　概　要　図</a:t>
            </a:r>
            <a:endParaRPr lang="ja-JP" altLang="en-US" sz="105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46" name="正方形/長方形 20"/>
          <p:cNvSpPr/>
          <p:nvPr/>
        </p:nvSpPr>
        <p:spPr>
          <a:xfrm>
            <a:off x="288082" y="1062063"/>
            <a:ext cx="2736304" cy="165618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47" name="正方形/長方形 24"/>
          <p:cNvSpPr/>
          <p:nvPr/>
        </p:nvSpPr>
        <p:spPr>
          <a:xfrm>
            <a:off x="288082" y="2718247"/>
            <a:ext cx="6480720" cy="489654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200" dirty="0" smtClean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48" name="正方形/長方形 27"/>
          <p:cNvSpPr/>
          <p:nvPr/>
        </p:nvSpPr>
        <p:spPr>
          <a:xfrm>
            <a:off x="288082" y="5958607"/>
            <a:ext cx="2736304" cy="165618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49" name="正方形/長方形 28"/>
          <p:cNvSpPr/>
          <p:nvPr/>
        </p:nvSpPr>
        <p:spPr>
          <a:xfrm>
            <a:off x="288082" y="8088528"/>
            <a:ext cx="3024336" cy="183051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200" dirty="0" smtClean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50" name="正方形/長方形 34"/>
          <p:cNvSpPr/>
          <p:nvPr/>
        </p:nvSpPr>
        <p:spPr>
          <a:xfrm>
            <a:off x="3794559" y="8118847"/>
            <a:ext cx="2974243" cy="1800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200" dirty="0" smtClean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pic>
        <p:nvPicPr>
          <p:cNvPr id="1051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0730" y="2805485"/>
            <a:ext cx="5524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53" name="テキスト ボックス 3"/>
          <p:cNvSpPr txBox="1">
            <a:spLocks noChangeArrowheads="1"/>
          </p:cNvSpPr>
          <p:nvPr/>
        </p:nvSpPr>
        <p:spPr>
          <a:xfrm>
            <a:off x="0" y="536417"/>
            <a:ext cx="1440210" cy="23761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lIns="95626" tIns="37648" rIns="95626" bIns="37648">
            <a:spAutoFit/>
          </a:bodyPr>
          <a:lstStyle/>
          <a:p>
            <a:r>
              <a:rPr lang="ja-JP" altLang="en-US" sz="1050" dirty="0" smtClean="0">
                <a:latin typeface="ＭＳ 明朝" pitchFamily="17" charset="-128"/>
                <a:ea typeface="ＭＳ 明朝" pitchFamily="17" charset="-128"/>
              </a:rPr>
              <a:t>事業名（地区名）</a:t>
            </a:r>
            <a:endParaRPr lang="ja-JP" altLang="en-US" sz="105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54" name="テキスト ボックス 3"/>
          <p:cNvSpPr txBox="1">
            <a:spLocks noChangeArrowheads="1"/>
          </p:cNvSpPr>
          <p:nvPr/>
        </p:nvSpPr>
        <p:spPr>
          <a:xfrm>
            <a:off x="1440210" y="536417"/>
            <a:ext cx="5724178" cy="23761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lIns="95626" tIns="37648" rIns="95626" bIns="37648">
            <a:spAutoFit/>
          </a:bodyPr>
          <a:lstStyle/>
          <a:p>
            <a:endParaRPr lang="ja-JP" altLang="en-US" sz="105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55" name="テキスト ボックス 21"/>
          <p:cNvSpPr txBox="1"/>
          <p:nvPr/>
        </p:nvSpPr>
        <p:spPr>
          <a:xfrm>
            <a:off x="72033" y="1072093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/>
              <a:t>【</a:t>
            </a:r>
            <a:r>
              <a:rPr lang="ja-JP" altLang="en-US" sz="1400" dirty="0" smtClean="0"/>
              <a:t>位置図</a:t>
            </a:r>
            <a:r>
              <a:rPr lang="en-US" altLang="ja-JP" sz="1400" dirty="0" smtClean="0"/>
              <a:t>】</a:t>
            </a:r>
            <a:endParaRPr kumimoji="1" lang="ja-JP" altLang="en-US" sz="1400" dirty="0"/>
          </a:p>
        </p:txBody>
      </p:sp>
      <p:sp>
        <p:nvSpPr>
          <p:cNvPr id="1056" name="テキスト ボックス 22"/>
          <p:cNvSpPr txBox="1"/>
          <p:nvPr/>
        </p:nvSpPr>
        <p:spPr>
          <a:xfrm>
            <a:off x="72033" y="273884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/>
              <a:t>【</a:t>
            </a:r>
            <a:r>
              <a:rPr lang="ja-JP" altLang="en-US" sz="1400" dirty="0"/>
              <a:t>平面</a:t>
            </a:r>
            <a:r>
              <a:rPr lang="ja-JP" altLang="en-US" sz="1400" dirty="0" smtClean="0"/>
              <a:t>図</a:t>
            </a:r>
            <a:r>
              <a:rPr lang="en-US" altLang="ja-JP" sz="1400" dirty="0" smtClean="0"/>
              <a:t>】</a:t>
            </a:r>
            <a:endParaRPr kumimoji="1" lang="ja-JP" altLang="en-US" sz="1400" dirty="0"/>
          </a:p>
        </p:txBody>
      </p:sp>
      <p:sp>
        <p:nvSpPr>
          <p:cNvPr id="1057" name="テキスト ボックス 23"/>
          <p:cNvSpPr txBox="1"/>
          <p:nvPr/>
        </p:nvSpPr>
        <p:spPr>
          <a:xfrm>
            <a:off x="78135" y="597920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/>
              <a:t>【</a:t>
            </a:r>
            <a:r>
              <a:rPr lang="ja-JP" altLang="en-US" sz="1400" dirty="0"/>
              <a:t>断面</a:t>
            </a:r>
            <a:r>
              <a:rPr lang="ja-JP" altLang="en-US" sz="1400" dirty="0" smtClean="0"/>
              <a:t>図</a:t>
            </a:r>
            <a:r>
              <a:rPr lang="en-US" altLang="ja-JP" sz="1400" dirty="0" smtClean="0"/>
              <a:t>】</a:t>
            </a:r>
            <a:endParaRPr kumimoji="1" lang="ja-JP" altLang="en-US" sz="1400" dirty="0"/>
          </a:p>
        </p:txBody>
      </p:sp>
      <p:sp>
        <p:nvSpPr>
          <p:cNvPr id="1058" name="テキスト ボックス 25"/>
          <p:cNvSpPr txBox="1"/>
          <p:nvPr/>
        </p:nvSpPr>
        <p:spPr>
          <a:xfrm>
            <a:off x="71339" y="8088528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/>
              <a:t>写真①</a:t>
            </a:r>
            <a:endParaRPr kumimoji="1" lang="ja-JP" altLang="en-US" sz="1400" dirty="0"/>
          </a:p>
        </p:txBody>
      </p:sp>
      <p:sp>
        <p:nvSpPr>
          <p:cNvPr id="1059" name="テキスト ボックス 29"/>
          <p:cNvSpPr txBox="1"/>
          <p:nvPr/>
        </p:nvSpPr>
        <p:spPr>
          <a:xfrm>
            <a:off x="3528442" y="8138306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/>
              <a:t>写真②</a:t>
            </a:r>
            <a:endParaRPr kumimoji="1" lang="ja-JP" altLang="en-US" sz="1400" dirty="0"/>
          </a:p>
        </p:txBody>
      </p:sp>
      <p:graphicFrame>
        <p:nvGraphicFramePr>
          <p:cNvPr id="1061" name="表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667169"/>
              </p:ext>
            </p:extLst>
          </p:nvPr>
        </p:nvGraphicFramePr>
        <p:xfrm>
          <a:off x="4224157" y="844073"/>
          <a:ext cx="2520280" cy="12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6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50" dirty="0" smtClean="0">
                          <a:solidFill>
                            <a:sysClr val="windowText" lastClr="0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凡　　　例</a:t>
                      </a:r>
                      <a:endParaRPr kumimoji="1" lang="ja-JP" altLang="en-US" sz="1050" dirty="0">
                        <a:solidFill>
                          <a:sysClr val="windowText" lastClr="00000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6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</a:rPr>
                        <a:t>赤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050" smtClean="0">
                          <a:latin typeface="ＭＳ 明朝" pitchFamily="17" charset="-128"/>
                          <a:ea typeface="ＭＳ 明朝" pitchFamily="17" charset="-128"/>
                        </a:rPr>
                        <a:t>推進費施行箇所</a:t>
                      </a:r>
                      <a:endParaRPr kumimoji="1" lang="ja-JP" altLang="en-US" sz="105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4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</a:rPr>
                        <a:t>青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050" dirty="0" smtClean="0">
                          <a:latin typeface="ＭＳ 明朝" pitchFamily="17" charset="-128"/>
                          <a:ea typeface="ＭＳ 明朝" pitchFamily="17" charset="-128"/>
                        </a:rPr>
                        <a:t>当年度施行箇所</a:t>
                      </a:r>
                      <a:endParaRPr kumimoji="1" lang="ja-JP" altLang="en-US" sz="105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4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</a:rPr>
                        <a:t>黄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050" dirty="0" smtClean="0">
                          <a:latin typeface="ＭＳ 明朝" pitchFamily="17" charset="-128"/>
                          <a:ea typeface="ＭＳ 明朝" pitchFamily="17" charset="-128"/>
                        </a:rPr>
                        <a:t>次年度以降の実施予定</a:t>
                      </a:r>
                      <a:endParaRPr kumimoji="1" lang="ja-JP" altLang="en-US" sz="105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4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</a:rPr>
                        <a:t>黒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050" dirty="0" smtClean="0">
                          <a:latin typeface="ＭＳ 明朝" pitchFamily="17" charset="-128"/>
                          <a:ea typeface="ＭＳ 明朝" pitchFamily="17" charset="-128"/>
                        </a:rPr>
                        <a:t>施行完了箇所</a:t>
                      </a:r>
                      <a:endParaRPr kumimoji="1" lang="ja-JP" altLang="en-US" sz="105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85</Words>
  <Application>Microsoft Office PowerPoint</Application>
  <PresentationFormat>ユーザー設定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明朝</vt:lpstr>
      <vt:lpstr>游ゴシック</vt:lpstr>
      <vt:lpstr>Arial</vt:lpstr>
      <vt:lpstr>Calibri</vt:lpstr>
      <vt:lpstr>デザインの設定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行政情報化推進課</dc:creator>
  <cp:lastModifiedBy>小澤 国大</cp:lastModifiedBy>
  <cp:revision>47</cp:revision>
  <cp:lastPrinted>2020-01-08T08:06:23Z</cp:lastPrinted>
  <dcterms:created xsi:type="dcterms:W3CDTF">2011-02-07T02:49:28Z</dcterms:created>
  <dcterms:modified xsi:type="dcterms:W3CDTF">2023-02-28T04:39:32Z</dcterms:modified>
</cp:coreProperties>
</file>