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58" r:id="rId2"/>
  </p:sldIdLst>
  <p:sldSz cx="7164388" cy="10333038"/>
  <p:notesSz cx="7102475" cy="1023302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7813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562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3439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125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390651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868782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346913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825044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488" y="-2192"/>
      </p:cViewPr>
      <p:guideLst>
        <p:guide orient="horz" pos="3255"/>
        <p:guide pos="225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514" y="-7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handoutMasters/handoutMaster1.xml" Type="http://schemas.openxmlformats.org/officeDocument/2006/relationships/handout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738" cy="511652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3094" y="1"/>
            <a:ext cx="3077738" cy="511652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>
              <a:defRPr sz="1400"/>
            </a:lvl1pPr>
          </a:lstStyle>
          <a:p>
            <a:fld id="{2E73C88D-68A5-4765-8999-664EF5B46FEB}" type="datetimeFigureOut">
              <a:rPr kumimoji="1" lang="ja-JP" altLang="en-US" smtClean="0"/>
              <a:pPr/>
              <a:t>2025/1/16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719599"/>
            <a:ext cx="3077738" cy="511652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3094" y="9719599"/>
            <a:ext cx="3077738" cy="511652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>
              <a:defRPr sz="1400"/>
            </a:lvl1pPr>
          </a:lstStyle>
          <a:p>
            <a:fld id="{7FBFE2CE-705C-443C-B52D-AA8BECFD043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341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7330" y="3209204"/>
            <a:ext cx="6089730" cy="2215642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658" y="5855390"/>
            <a:ext cx="5015072" cy="26412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0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6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5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BCFA-6236-45A1-9B55-E05C1B2587F2}" type="datetimeFigureOut">
              <a:rPr kumimoji="1" lang="ja-JP" altLang="en-US" smtClean="0"/>
              <a:pPr/>
              <a:t>2025/1/16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58220" y="413987"/>
            <a:ext cx="6447949" cy="1722173"/>
          </a:xfrm>
          <a:prstGeom prst="rect">
            <a:avLst/>
          </a:prstGeom>
        </p:spPr>
        <p:txBody>
          <a:bodyPr vert="horz" lIns="95626" tIns="47813" rIns="95626" bIns="47813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220" y="2411045"/>
            <a:ext cx="6447949" cy="6819143"/>
          </a:xfrm>
          <a:prstGeom prst="rect">
            <a:avLst/>
          </a:prstGeom>
        </p:spPr>
        <p:txBody>
          <a:bodyPr vert="horz" lIns="95626" tIns="47813" rIns="95626" bIns="4781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8220" y="9577932"/>
            <a:ext cx="1671691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BCFA-6236-45A1-9B55-E05C1B2587F2}" type="datetimeFigureOut">
              <a:rPr kumimoji="1" lang="ja-JP" altLang="en-US" smtClean="0"/>
              <a:pPr/>
              <a:t>2025/1/16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47833" y="9577932"/>
            <a:ext cx="2268723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34479" y="9577932"/>
            <a:ext cx="1671691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956261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598" indent="-358598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6962" indent="-298831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26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457" indent="-239065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587" indent="-239065" algn="l" defTabSz="956261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29717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0784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58597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064109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813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626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3439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1252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39065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6878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6913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5044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0" y="774031"/>
            <a:ext cx="7164388" cy="95590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3"/>
          <p:cNvSpPr txBox="1">
            <a:spLocks noChangeArrowheads="1"/>
          </p:cNvSpPr>
          <p:nvPr/>
        </p:nvSpPr>
        <p:spPr bwMode="auto">
          <a:xfrm>
            <a:off x="0" y="1"/>
            <a:ext cx="2010925" cy="237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626" tIns="37648" rIns="95626" bIns="37648">
            <a:spAutoFit/>
          </a:bodyPr>
          <a:lstStyle/>
          <a:p>
            <a:r>
              <a:rPr lang="ja-JP" altLang="en-US" sz="1050" dirty="0">
                <a:latin typeface="ＭＳ 明朝" pitchFamily="17" charset="-128"/>
                <a:ea typeface="ＭＳ 明朝" pitchFamily="17" charset="-128"/>
              </a:rPr>
              <a:t>（推進費要求書　様式</a:t>
            </a:r>
            <a:r>
              <a:rPr lang="en-US" altLang="ja-JP" sz="1050" dirty="0">
                <a:latin typeface="ＭＳ 明朝" pitchFamily="17" charset="-128"/>
                <a:ea typeface="ＭＳ 明朝" pitchFamily="17" charset="-128"/>
              </a:rPr>
              <a:t>-</a:t>
            </a:r>
            <a:r>
              <a:rPr lang="ja-JP" altLang="en-US" sz="1050" dirty="0">
                <a:latin typeface="ＭＳ 明朝" pitchFamily="17" charset="-128"/>
                <a:ea typeface="ＭＳ 明朝" pitchFamily="17" charset="-128"/>
              </a:rPr>
              <a:t>防３）</a:t>
            </a:r>
          </a:p>
        </p:txBody>
      </p:sp>
      <p:sp>
        <p:nvSpPr>
          <p:cNvPr id="19" name="テキスト ボックス 3"/>
          <p:cNvSpPr txBox="1">
            <a:spLocks noChangeArrowheads="1"/>
          </p:cNvSpPr>
          <p:nvPr/>
        </p:nvSpPr>
        <p:spPr bwMode="auto">
          <a:xfrm>
            <a:off x="0" y="197967"/>
            <a:ext cx="7164388" cy="26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200" dirty="0">
                <a:latin typeface="ＭＳ 明朝" pitchFamily="17" charset="-128"/>
                <a:ea typeface="ＭＳ 明朝" pitchFamily="17" charset="-128"/>
              </a:rPr>
              <a:t>防災・減災対策等強化事業推進費要求書［事前防災対策事業</a:t>
            </a:r>
            <a:r>
              <a:rPr lang="en-US" altLang="ja-JP" sz="1200" dirty="0">
                <a:latin typeface="ＭＳ 明朝" pitchFamily="17" charset="-128"/>
                <a:ea typeface="ＭＳ 明朝" pitchFamily="17" charset="-128"/>
              </a:rPr>
              <a:t>_</a:t>
            </a:r>
            <a:r>
              <a:rPr lang="ja-JP" altLang="en-US" sz="1200" dirty="0">
                <a:latin typeface="ＭＳ 明朝" pitchFamily="17" charset="-128"/>
                <a:ea typeface="ＭＳ 明朝" pitchFamily="17" charset="-128"/>
              </a:rPr>
              <a:t>概要図］</a:t>
            </a:r>
          </a:p>
        </p:txBody>
      </p:sp>
      <p:sp>
        <p:nvSpPr>
          <p:cNvPr id="20" name="テキスト ボックス 3"/>
          <p:cNvSpPr txBox="1">
            <a:spLocks noChangeArrowheads="1"/>
          </p:cNvSpPr>
          <p:nvPr/>
        </p:nvSpPr>
        <p:spPr bwMode="auto">
          <a:xfrm>
            <a:off x="0" y="774031"/>
            <a:ext cx="2880370" cy="2376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050" dirty="0">
                <a:latin typeface="ＭＳ 明朝" pitchFamily="17" charset="-128"/>
                <a:ea typeface="ＭＳ 明朝" pitchFamily="17" charset="-128"/>
              </a:rPr>
              <a:t>事　業　計　画　概　要　図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8082" y="1062063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②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288082" y="2718247"/>
            <a:ext cx="6480720" cy="4896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④</a:t>
            </a:r>
            <a:endParaRPr kumimoji="1"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88082" y="5958607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⑤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8082" y="8088528"/>
            <a:ext cx="3024336" cy="18305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⑥</a:t>
            </a:r>
            <a:endParaRPr kumimoji="1" lang="en-US" altLang="ja-JP" sz="1200" strike="sngStrike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3794559" y="8118847"/>
            <a:ext cx="2974243" cy="180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明朝" pitchFamily="17" charset="-128"/>
                <a:ea typeface="ＭＳ 明朝" pitchFamily="17" charset="-128"/>
              </a:rPr>
              <a:t>⑥</a:t>
            </a:r>
            <a:endParaRPr kumimoji="1"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0730" y="2805485"/>
            <a:ext cx="552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正方形/長方形 39"/>
          <p:cNvSpPr/>
          <p:nvPr/>
        </p:nvSpPr>
        <p:spPr>
          <a:xfrm>
            <a:off x="5832698" y="3112403"/>
            <a:ext cx="360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ＭＳ 明朝" pitchFamily="17" charset="-128"/>
                <a:ea typeface="ＭＳ 明朝" pitchFamily="17" charset="-128"/>
              </a:rPr>
              <a:t>③</a:t>
            </a:r>
          </a:p>
        </p:txBody>
      </p:sp>
      <p:sp>
        <p:nvSpPr>
          <p:cNvPr id="41" name="テキスト ボックス 3"/>
          <p:cNvSpPr txBox="1">
            <a:spLocks noChangeArrowheads="1"/>
          </p:cNvSpPr>
          <p:nvPr/>
        </p:nvSpPr>
        <p:spPr bwMode="auto">
          <a:xfrm>
            <a:off x="0" y="536417"/>
            <a:ext cx="1440210" cy="23761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r>
              <a:rPr lang="ja-JP" altLang="en-US" sz="1050" dirty="0">
                <a:latin typeface="ＭＳ 明朝" pitchFamily="17" charset="-128"/>
                <a:ea typeface="ＭＳ 明朝" pitchFamily="17" charset="-128"/>
              </a:rPr>
              <a:t>事業名（地区名）</a:t>
            </a:r>
          </a:p>
        </p:txBody>
      </p:sp>
      <p:sp>
        <p:nvSpPr>
          <p:cNvPr id="42" name="テキスト ボックス 3"/>
          <p:cNvSpPr txBox="1">
            <a:spLocks noChangeArrowheads="1"/>
          </p:cNvSpPr>
          <p:nvPr/>
        </p:nvSpPr>
        <p:spPr bwMode="auto">
          <a:xfrm>
            <a:off x="1440210" y="536417"/>
            <a:ext cx="5724178" cy="237614"/>
          </a:xfrm>
          <a:prstGeom prst="rect">
            <a:avLst/>
          </a:prstGeom>
          <a:noFill/>
          <a:ln w="19050">
            <a:solidFill>
              <a:schemeClr val="tx1">
                <a:alpha val="98000"/>
              </a:schemeClr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r>
              <a:rPr lang="ja-JP" altLang="en-US" sz="1050" dirty="0">
                <a:latin typeface="ＭＳ 明朝" pitchFamily="17" charset="-128"/>
                <a:ea typeface="ＭＳ 明朝" pitchFamily="17" charset="-128"/>
              </a:rPr>
              <a:t>①　例：大規模特定河川事業（○○川水系○○川）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2033" y="1072093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/>
              <a:t>【</a:t>
            </a:r>
            <a:r>
              <a:rPr lang="ja-JP" altLang="en-US" sz="1400" dirty="0"/>
              <a:t>位置図</a:t>
            </a:r>
            <a:r>
              <a:rPr lang="en-US" altLang="ja-JP" sz="1400" dirty="0"/>
              <a:t>】</a:t>
            </a:r>
            <a:endParaRPr kumimoji="1" lang="ja-JP" altLang="en-US" sz="1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2033" y="27388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/>
              <a:t>【</a:t>
            </a:r>
            <a:r>
              <a:rPr lang="ja-JP" altLang="en-US" sz="1400" dirty="0"/>
              <a:t>平面図</a:t>
            </a:r>
            <a:r>
              <a:rPr lang="en-US" altLang="ja-JP" sz="1400" dirty="0"/>
              <a:t>】</a:t>
            </a:r>
            <a:endParaRPr kumimoji="1" lang="ja-JP" altLang="en-US" sz="1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8135" y="597920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/>
              <a:t>【</a:t>
            </a:r>
            <a:r>
              <a:rPr lang="ja-JP" altLang="en-US" sz="1400" dirty="0"/>
              <a:t>断面図</a:t>
            </a:r>
            <a:r>
              <a:rPr lang="en-US" altLang="ja-JP" sz="1400" dirty="0"/>
              <a:t>】</a:t>
            </a:r>
            <a:endParaRPr kumimoji="1" lang="ja-JP" altLang="en-US" sz="1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48423" y="8088528"/>
            <a:ext cx="1057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写真①</a:t>
            </a:r>
            <a:endParaRPr kumimoji="1" lang="ja-JP" altLang="en-US" sz="1400" strike="sngStrike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72483" y="8138306"/>
            <a:ext cx="917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写真②</a:t>
            </a:r>
            <a:endParaRPr kumimoji="1" lang="ja-JP" altLang="en-US" sz="1400" strike="sngStrike" dirty="0"/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29820"/>
              </p:ext>
            </p:extLst>
          </p:nvPr>
        </p:nvGraphicFramePr>
        <p:xfrm>
          <a:off x="4224157" y="844073"/>
          <a:ext cx="2520280" cy="12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dirty="0">
                          <a:solidFill>
                            <a:sysClr val="windowText" lastClr="0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凡　　　例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赤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>
                          <a:latin typeface="ＭＳ 明朝" pitchFamily="17" charset="-128"/>
                          <a:ea typeface="ＭＳ 明朝" pitchFamily="17" charset="-128"/>
                        </a:rPr>
                        <a:t>推進費施行箇所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青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>
                          <a:latin typeface="ＭＳ 明朝" pitchFamily="17" charset="-128"/>
                          <a:ea typeface="ＭＳ 明朝" pitchFamily="17" charset="-128"/>
                        </a:rPr>
                        <a:t>当年度施行箇所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黄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>
                          <a:latin typeface="ＭＳ 明朝" pitchFamily="17" charset="-128"/>
                          <a:ea typeface="ＭＳ 明朝" pitchFamily="17" charset="-128"/>
                        </a:rPr>
                        <a:t>次年度以降の実施予定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</a:rPr>
                        <a:t>黒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>
                          <a:latin typeface="ＭＳ 明朝" pitchFamily="17" charset="-128"/>
                          <a:ea typeface="ＭＳ 明朝" pitchFamily="17" charset="-128"/>
                        </a:rPr>
                        <a:t>施行完了箇所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184401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Words>92</Words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Arial</vt:lpstr>
      <vt:lpstr>Calibri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