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03" autoAdjust="0"/>
  </p:normalViewPr>
  <p:slideViewPr>
    <p:cSldViewPr>
      <p:cViewPr varScale="1">
        <p:scale>
          <a:sx n="62" d="100"/>
          <a:sy n="62" d="100"/>
        </p:scale>
        <p:origin x="153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BA03963-11E5-4965-B450-37D546022570}" type="datetimeFigureOut">
              <a:rPr lang="ja-JP" altLang="en-US"/>
              <a:pPr>
                <a:defRPr/>
              </a:pPr>
              <a:t>2019/12/18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DF70C13D-D855-4D5D-917E-B9E7ABBC11F2}" type="slidenum">
              <a:rPr lang="ja-JP" altLang="en-US"/>
              <a:pPr>
                <a:defRPr/>
              </a:pPr>
              <a:t>‹#›</a:t>
            </a:fld>
            <a:endParaRPr lang="ja-JP" altLang="en-US"/>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56726B-AB95-4C5E-91EE-F84C1E8BCB35}" type="datetimeFigureOut">
              <a:rPr lang="ja-JP" altLang="en-US"/>
              <a:pPr>
                <a:defRPr/>
              </a:pPr>
              <a:t>2019/12/18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B7FE6A8-2C11-41DA-9E42-652A2C212E10}" type="datetimeFigureOut">
              <a:rPr lang="ja-JP" altLang="en-US"/>
              <a:pPr>
                <a:defRPr/>
              </a:pPr>
              <a:t>2019/12/18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E29EEB9-F658-4120-9681-3012AF4B5FAE}" type="datetimeFigureOut">
              <a:rPr lang="ja-JP" altLang="en-US"/>
              <a:pPr>
                <a:defRPr/>
              </a:pPr>
              <a:t>2019/12/18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99985C0-9200-47FC-866D-6320B4201E98}" type="datetimeFigureOut">
              <a:rPr lang="ja-JP" altLang="en-US"/>
              <a:pPr>
                <a:defRPr/>
              </a:pPr>
              <a:t>2019/12/18</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EE03CBE-2059-4C2F-8A63-6E96E7CD6EA1}" type="datetimeFigureOut">
              <a:rPr lang="ja-JP" altLang="en-US"/>
              <a:pPr>
                <a:defRPr/>
              </a:pPr>
              <a:t>2019/12/18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332CE53-809D-48CD-85FB-1F390AE1F8E4}" type="datetimeFigureOut">
              <a:rPr lang="ja-JP" altLang="en-US"/>
              <a:pPr>
                <a:defRPr/>
              </a:pPr>
              <a:t>2019/12/18</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CA1A059-D224-4677-A96E-8633189B7006}" type="datetimeFigureOut">
              <a:rPr lang="ja-JP" altLang="en-US"/>
              <a:pPr>
                <a:defRPr/>
              </a:pPr>
              <a:t>2019/12/18</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CA3F10D-FEC7-4808-B9F3-350A01911BE4}" type="datetimeFigureOut">
              <a:rPr lang="ja-JP" altLang="en-US"/>
              <a:pPr>
                <a:defRPr/>
              </a:pPr>
              <a:t>2019/12/18</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035C7B-9759-48BA-9328-03E682EA1F72}" type="datetimeFigureOut">
              <a:rPr lang="ja-JP" altLang="en-US"/>
              <a:pPr>
                <a:defRPr/>
              </a:pPr>
              <a:t>2019/12/18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AC48F7-CF77-4BEE-A655-AC3540940626}" type="datetimeFigureOut">
              <a:rPr lang="ja-JP" altLang="en-US"/>
              <a:pPr>
                <a:defRPr/>
              </a:pPr>
              <a:t>2019/12/18</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64E7685-677E-4AA7-A9E6-9634E97CDC05}" type="datetimeFigureOut">
              <a:rPr lang="ja-JP" altLang="en-US"/>
              <a:pPr>
                <a:defRPr/>
              </a:pPr>
              <a:t>2019/12/18</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4CFA83-2E37-44CC-98D3-F5B6FAC63DDF}"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350" y="-15875"/>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a:t>
            </a:r>
          </a:p>
        </p:txBody>
      </p:sp>
      <p:sp>
        <p:nvSpPr>
          <p:cNvPr id="5" name="正方形/長方形 4"/>
          <p:cNvSpPr/>
          <p:nvPr/>
        </p:nvSpPr>
        <p:spPr>
          <a:xfrm>
            <a:off x="107950" y="4005263"/>
            <a:ext cx="1693863"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開発目標</a:t>
            </a:r>
            <a:endParaRPr lang="en-US" altLang="ja-JP" sz="1400" b="1" dirty="0"/>
          </a:p>
          <a:p>
            <a:pPr algn="ctr" eaLnBrk="1" fontAlgn="auto" hangingPunct="1">
              <a:spcBef>
                <a:spcPts val="0"/>
              </a:spcBef>
              <a:spcAft>
                <a:spcPts val="0"/>
              </a:spcAft>
              <a:defRPr/>
            </a:pPr>
            <a:r>
              <a:rPr lang="ja-JP" altLang="en-US" sz="1400" b="1" dirty="0"/>
              <a:t>（生産性向上効果）</a:t>
            </a:r>
          </a:p>
        </p:txBody>
      </p:sp>
      <p:sp>
        <p:nvSpPr>
          <p:cNvPr id="2052" name="テキスト ボックス 5"/>
          <p:cNvSpPr txBox="1">
            <a:spLocks noChangeArrowheads="1"/>
          </p:cNvSpPr>
          <p:nvPr/>
        </p:nvSpPr>
        <p:spPr bwMode="auto">
          <a:xfrm>
            <a:off x="0" y="565150"/>
            <a:ext cx="18907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400"/>
              <a:t>提案者：○○株式会社</a:t>
            </a:r>
          </a:p>
        </p:txBody>
      </p:sp>
      <p:sp>
        <p:nvSpPr>
          <p:cNvPr id="10" name="正方形/長方形 9"/>
          <p:cNvSpPr/>
          <p:nvPr/>
        </p:nvSpPr>
        <p:spPr>
          <a:xfrm>
            <a:off x="1908175" y="4005263"/>
            <a:ext cx="2376488" cy="431800"/>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a:solidFill>
                  <a:schemeClr val="tx1"/>
                </a:solidFill>
              </a:rPr>
              <a:t>（例）○○にかかる効率の△△％向上</a:t>
            </a:r>
          </a:p>
        </p:txBody>
      </p:sp>
      <p:sp>
        <p:nvSpPr>
          <p:cNvPr id="11" name="正方形/長方形 10"/>
          <p:cNvSpPr/>
          <p:nvPr/>
        </p:nvSpPr>
        <p:spPr>
          <a:xfrm>
            <a:off x="107950" y="4581525"/>
            <a:ext cx="1547813"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2" name="正方形/長方形 11"/>
          <p:cNvSpPr/>
          <p:nvPr/>
        </p:nvSpPr>
        <p:spPr>
          <a:xfrm>
            <a:off x="107950" y="4868863"/>
            <a:ext cx="4319588" cy="1150937"/>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chemeClr val="tx1"/>
                </a:solidFill>
              </a:rPr>
              <a:t>（例）従来技術では○○にかかる効率は□□程度であったが、今回開発する技術により☆☆が可能となることから、</a:t>
            </a:r>
            <a:endParaRPr lang="ja-JP" altLang="en-US" sz="1400" dirty="0">
              <a:solidFill>
                <a:schemeClr val="tx1"/>
              </a:solidFill>
            </a:endParaRPr>
          </a:p>
        </p:txBody>
      </p:sp>
      <p:sp>
        <p:nvSpPr>
          <p:cNvPr id="13" name="正方形/長方形 12"/>
          <p:cNvSpPr/>
          <p:nvPr/>
        </p:nvSpPr>
        <p:spPr>
          <a:xfrm>
            <a:off x="4643438" y="677863"/>
            <a:ext cx="1547812" cy="3587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研究開発の概要</a:t>
            </a:r>
          </a:p>
        </p:txBody>
      </p:sp>
      <p:sp>
        <p:nvSpPr>
          <p:cNvPr id="14" name="正方形/長方形 13"/>
          <p:cNvSpPr/>
          <p:nvPr/>
        </p:nvSpPr>
        <p:spPr>
          <a:xfrm>
            <a:off x="4643438" y="1052513"/>
            <a:ext cx="4356100" cy="5689600"/>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ja-JP" altLang="en-US" sz="1400" dirty="0">
                <a:solidFill>
                  <a:schemeClr val="tx1"/>
                </a:solidFill>
              </a:rPr>
              <a:t>・・・・・・・・・・・・・・・・・・・・・・・・・・・・・・・・・・・・・・・・・・・・・・・・・・・・・・・・・・・・・・・・・・・・・・・・・・・・・・・・・・・・・・・・・・・・・・・・・・・・・・・・・・・・・・・・・・・・・・・・・・・・・・・・・・ ・・・・・・・・・・・・・・・・・・・・・・・・ ・・・・・・・・・・・・・・・・・・・・・・・・ ・・・・・・・・・・・・・・・・・・・・・・・・ ・・・・・・・・・・・・・・・・・・・・・・・・ 。</a:t>
            </a:r>
            <a:endParaRPr lang="en-US" altLang="ja-JP" sz="1400" dirty="0">
              <a:solidFill>
                <a:schemeClr val="tx1"/>
              </a:solidFill>
            </a:endParaRPr>
          </a:p>
          <a:p>
            <a:pPr eaLnBrk="1" fontAlgn="auto" hangingPunct="1">
              <a:spcBef>
                <a:spcPts val="0"/>
              </a:spcBef>
              <a:spcAft>
                <a:spcPts val="0"/>
              </a:spcAft>
              <a:defRPr/>
            </a:pP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＜開発する技術＞</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a:p>
            <a:pPr eaLnBrk="1" fontAlgn="auto" hangingPunct="1">
              <a:spcBef>
                <a:spcPts val="0"/>
              </a:spcBef>
              <a:spcAft>
                <a:spcPts val="0"/>
              </a:spcAft>
              <a:defRPr/>
            </a:pPr>
            <a:r>
              <a:rPr lang="ja-JP" altLang="en-US" sz="1400" dirty="0">
                <a:solidFill>
                  <a:schemeClr val="tx1"/>
                </a:solidFill>
              </a:rPr>
              <a:t>○・・・・・・・・・・・・</a:t>
            </a:r>
            <a:endParaRPr lang="en-US" altLang="ja-JP" sz="1400" dirty="0">
              <a:solidFill>
                <a:schemeClr val="tx1"/>
              </a:solidFill>
            </a:endParaRPr>
          </a:p>
        </p:txBody>
      </p:sp>
      <p:sp>
        <p:nvSpPr>
          <p:cNvPr id="15" name="正方形/長方形 14"/>
          <p:cNvSpPr/>
          <p:nvPr/>
        </p:nvSpPr>
        <p:spPr>
          <a:xfrm>
            <a:off x="4716463" y="4076700"/>
            <a:ext cx="4176712" cy="2520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chemeClr val="tx1"/>
                </a:solidFill>
              </a:rPr>
              <a:t>（対象とする技術のイラストや図）</a:t>
            </a:r>
          </a:p>
          <a:p>
            <a:pPr algn="ctr" eaLnBrk="1" fontAlgn="auto" hangingPunct="1">
              <a:spcBef>
                <a:spcPts val="0"/>
              </a:spcBef>
              <a:spcAft>
                <a:spcPts val="0"/>
              </a:spcAft>
              <a:defRPr/>
            </a:pPr>
            <a:endParaRPr lang="ja-JP" altLang="en-US" dirty="0">
              <a:solidFill>
                <a:schemeClr val="tx1"/>
              </a:solidFill>
            </a:endParaRPr>
          </a:p>
        </p:txBody>
      </p:sp>
      <p:sp>
        <p:nvSpPr>
          <p:cNvPr id="16" name="正方形/長方形 15"/>
          <p:cNvSpPr/>
          <p:nvPr/>
        </p:nvSpPr>
        <p:spPr>
          <a:xfrm>
            <a:off x="107950" y="836613"/>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概算経費</a:t>
            </a:r>
          </a:p>
        </p:txBody>
      </p:sp>
      <p:sp>
        <p:nvSpPr>
          <p:cNvPr id="18" name="正方形/長方形 17"/>
          <p:cNvSpPr/>
          <p:nvPr/>
        </p:nvSpPr>
        <p:spPr>
          <a:xfrm>
            <a:off x="107950" y="6096000"/>
            <a:ext cx="2447925" cy="2127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副次的効果（</a:t>
            </a:r>
            <a:r>
              <a:rPr lang="en-US" altLang="ja-JP" sz="1400" b="1" dirty="0"/>
              <a:t>※</a:t>
            </a:r>
            <a:r>
              <a:rPr lang="ja-JP" altLang="en-US" sz="1400" b="1" dirty="0"/>
              <a:t>あれば）</a:t>
            </a:r>
          </a:p>
        </p:txBody>
      </p:sp>
      <p:sp>
        <p:nvSpPr>
          <p:cNvPr id="19" name="正方形/長方形 18"/>
          <p:cNvSpPr/>
          <p:nvPr/>
        </p:nvSpPr>
        <p:spPr>
          <a:xfrm>
            <a:off x="107950" y="6337300"/>
            <a:ext cx="4319588" cy="40481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200" i="1" dirty="0">
                <a:solidFill>
                  <a:schemeClr val="tx1"/>
                </a:solidFill>
              </a:rPr>
              <a:t>（例）当該技術で○○を実施することより作業者の安全性が向上</a:t>
            </a:r>
          </a:p>
        </p:txBody>
      </p:sp>
      <p:graphicFrame>
        <p:nvGraphicFramePr>
          <p:cNvPr id="26" name="表 25"/>
          <p:cNvGraphicFramePr>
            <a:graphicFrameLocks noGrp="1"/>
          </p:cNvGraphicFramePr>
          <p:nvPr>
            <p:extLst>
              <p:ext uri="{D42A27DB-BD31-4B8C-83A1-F6EECF244321}">
                <p14:modId xmlns:p14="http://schemas.microsoft.com/office/powerpoint/2010/main" val="1761762035"/>
              </p:ext>
            </p:extLst>
          </p:nvPr>
        </p:nvGraphicFramePr>
        <p:xfrm>
          <a:off x="107950" y="2212975"/>
          <a:ext cx="4319588" cy="1584323"/>
        </p:xfrm>
        <a:graphic>
          <a:graphicData uri="http://schemas.openxmlformats.org/drawingml/2006/table">
            <a:tbl>
              <a:tblPr firstRow="1" bandRow="1">
                <a:tableStyleId>{7DF18680-E054-41AD-8BC1-D1AEF772440D}</a:tableStyleId>
              </a:tblPr>
              <a:tblGrid>
                <a:gridCol w="1439714">
                  <a:extLst>
                    <a:ext uri="{9D8B030D-6E8A-4147-A177-3AD203B41FA5}">
                      <a16:colId xmlns:a16="http://schemas.microsoft.com/office/drawing/2014/main" val="20000"/>
                    </a:ext>
                  </a:extLst>
                </a:gridCol>
                <a:gridCol w="1439937">
                  <a:extLst>
                    <a:ext uri="{9D8B030D-6E8A-4147-A177-3AD203B41FA5}">
                      <a16:colId xmlns:a16="http://schemas.microsoft.com/office/drawing/2014/main" val="20003"/>
                    </a:ext>
                  </a:extLst>
                </a:gridCol>
                <a:gridCol w="1439937">
                  <a:extLst>
                    <a:ext uri="{9D8B030D-6E8A-4147-A177-3AD203B41FA5}">
                      <a16:colId xmlns:a16="http://schemas.microsoft.com/office/drawing/2014/main" val="20004"/>
                    </a:ext>
                  </a:extLst>
                </a:gridCol>
              </a:tblGrid>
              <a:tr h="316547">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ja-JP" altLang="en-US" sz="1100" dirty="0" smtClean="0"/>
                        <a:t>２月</a:t>
                      </a:r>
                      <a:endParaRPr kumimoji="1" lang="ja-JP" altLang="en-US" sz="1100" dirty="0"/>
                    </a:p>
                  </a:txBody>
                  <a:tcPr marL="91445" marR="91445" marT="45735" marB="45735"/>
                </a:tc>
                <a:tc>
                  <a:txBody>
                    <a:bodyPr/>
                    <a:lstStyle/>
                    <a:p>
                      <a:pPr algn="ctr"/>
                      <a:r>
                        <a:rPr kumimoji="1" lang="ja-JP" altLang="en-US" sz="1100" dirty="0" smtClean="0"/>
                        <a:t>３月</a:t>
                      </a:r>
                      <a:endParaRPr kumimoji="1" lang="ja-JP" altLang="en-US" sz="1100" dirty="0"/>
                    </a:p>
                  </a:txBody>
                  <a:tcPr marL="91445" marR="91445" marT="45735" marB="45735"/>
                </a:tc>
                <a:extLst>
                  <a:ext uri="{0D108BD9-81ED-4DB2-BD59-A6C34878D82A}">
                    <a16:rowId xmlns:a16="http://schemas.microsoft.com/office/drawing/2014/main" val="10000"/>
                  </a:ext>
                </a:extLst>
              </a:tr>
              <a:tr h="316944">
                <a:tc>
                  <a:txBody>
                    <a:bodyPr/>
                    <a:lstStyle/>
                    <a:p>
                      <a:pPr algn="ctr"/>
                      <a:r>
                        <a:rPr kumimoji="1" lang="ja-JP" altLang="en-US" sz="1100" i="0" dirty="0" smtClean="0"/>
                        <a:t>○○技術の確立</a:t>
                      </a:r>
                      <a:endParaRPr kumimoji="1" lang="ja-JP" altLang="en-US" sz="1100" i="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316944">
                <a:tc>
                  <a:txBody>
                    <a:bodyPr/>
                    <a:lstStyle/>
                    <a:p>
                      <a:pPr algn="ctr"/>
                      <a:r>
                        <a:rPr kumimoji="1" lang="ja-JP" altLang="en-US" sz="1100" i="0" dirty="0" smtClean="0"/>
                        <a:t>○○技術の確立</a:t>
                      </a:r>
                      <a:endParaRPr kumimoji="1" lang="ja-JP" altLang="en-US" sz="1100" i="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2"/>
                  </a:ext>
                </a:extLst>
              </a:tr>
              <a:tr h="316944">
                <a:tc>
                  <a:txBody>
                    <a:bodyPr/>
                    <a:lstStyle/>
                    <a:p>
                      <a:pPr algn="ctr"/>
                      <a:r>
                        <a:rPr kumimoji="1" lang="ja-JP" altLang="en-US" sz="1100" i="0" dirty="0" smtClean="0"/>
                        <a:t>○○の実証試験</a:t>
                      </a:r>
                      <a:endParaRPr kumimoji="1" lang="ja-JP" altLang="en-US" sz="1100" i="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316944">
                <a:tc>
                  <a:txBody>
                    <a:bodyPr/>
                    <a:lstStyle/>
                    <a:p>
                      <a:pPr algn="ctr"/>
                      <a:r>
                        <a:rPr kumimoji="1" lang="ja-JP" altLang="en-US" sz="1100" i="0" dirty="0" smtClean="0"/>
                        <a:t>○○の評価</a:t>
                      </a:r>
                      <a:endParaRPr kumimoji="1" lang="ja-JP" altLang="en-US" sz="1100" i="0" dirty="0"/>
                    </a:p>
                  </a:txBody>
                  <a:tcPr marL="91445" marR="91445" marT="45735" marB="45735"/>
                </a:tc>
                <a:tc>
                  <a:txBody>
                    <a:bodyPr/>
                    <a:lstStyle/>
                    <a:p>
                      <a:pPr algn="ctr"/>
                      <a:endParaRPr kumimoji="1" lang="ja-JP" altLang="en-US" sz="110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cxnSp>
        <p:nvCxnSpPr>
          <p:cNvPr id="30" name="直線矢印コネクタ 29"/>
          <p:cNvCxnSpPr/>
          <p:nvPr/>
        </p:nvCxnSpPr>
        <p:spPr>
          <a:xfrm>
            <a:off x="1692275" y="2708275"/>
            <a:ext cx="15843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2195513" y="3068638"/>
            <a:ext cx="165576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a:off x="3779838" y="3357563"/>
            <a:ext cx="431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p:nvPr/>
        </p:nvCxnSpPr>
        <p:spPr>
          <a:xfrm>
            <a:off x="3995738" y="3644900"/>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3563938" y="3646488"/>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2" name="直線矢印コネクタ 41"/>
          <p:cNvCxnSpPr/>
          <p:nvPr/>
        </p:nvCxnSpPr>
        <p:spPr>
          <a:xfrm>
            <a:off x="2981325" y="3644900"/>
            <a:ext cx="2159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06" name="テキスト ボックス 1"/>
          <p:cNvSpPr txBox="1">
            <a:spLocks noChangeArrowheads="1"/>
          </p:cNvSpPr>
          <p:nvPr/>
        </p:nvSpPr>
        <p:spPr bwMode="auto">
          <a:xfrm>
            <a:off x="122238" y="1243013"/>
            <a:ext cx="425629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400" dirty="0">
                <a:latin typeface="Arial" panose="020B0604020202020204" pitchFamily="34" charset="0"/>
              </a:rPr>
              <a:t>総事業費</a:t>
            </a:r>
            <a:r>
              <a:rPr lang="ja-JP" altLang="en-US" sz="1400" dirty="0" smtClean="0">
                <a:latin typeface="Arial" panose="020B0604020202020204" pitchFamily="34" charset="0"/>
              </a:rPr>
              <a:t>：令和元年度 ○○万円（全体では△△万円</a:t>
            </a:r>
            <a:r>
              <a:rPr lang="ja-JP" altLang="en-US" sz="1400" dirty="0">
                <a:latin typeface="Arial" panose="020B0604020202020204" pitchFamily="34" charset="0"/>
              </a:rPr>
              <a:t>）</a:t>
            </a:r>
            <a:endParaRPr lang="en-US" altLang="ja-JP" sz="1400" dirty="0">
              <a:latin typeface="Arial" panose="020B0604020202020204" pitchFamily="34" charset="0"/>
            </a:endParaRPr>
          </a:p>
        </p:txBody>
      </p:sp>
      <p:sp>
        <p:nvSpPr>
          <p:cNvPr id="20" name="正方形/長方形 19"/>
          <p:cNvSpPr/>
          <p:nvPr/>
        </p:nvSpPr>
        <p:spPr>
          <a:xfrm>
            <a:off x="107950" y="1916113"/>
            <a:ext cx="1584325" cy="2889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sp>
        <p:nvSpPr>
          <p:cNvPr id="2" name="四角形吹き出し 1"/>
          <p:cNvSpPr/>
          <p:nvPr/>
        </p:nvSpPr>
        <p:spPr>
          <a:xfrm>
            <a:off x="-3155950" y="36513"/>
            <a:ext cx="2422525" cy="1000125"/>
          </a:xfrm>
          <a:prstGeom prst="wedgeRectCallout">
            <a:avLst>
              <a:gd name="adj1" fmla="val 74692"/>
              <a:gd name="adj2" fmla="val 75891"/>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100" dirty="0">
                <a:solidFill>
                  <a:srgbClr val="FF0000"/>
                </a:solidFill>
              </a:rPr>
              <a:t>２０２０年度以降にも関連技術を開発し、それらを含めて先進的な技術の確立を見込む場合には、参考として全体の事業費を記述頂いても構いません。</a:t>
            </a:r>
            <a:endParaRPr lang="en-US" altLang="ja-JP" sz="1100" dirty="0">
              <a:solidFill>
                <a:srgbClr val="FF0000"/>
              </a:solidFill>
            </a:endParaRPr>
          </a:p>
        </p:txBody>
      </p:sp>
      <p:sp>
        <p:nvSpPr>
          <p:cNvPr id="24" name="四角形吹き出し 23"/>
          <p:cNvSpPr/>
          <p:nvPr/>
        </p:nvSpPr>
        <p:spPr>
          <a:xfrm>
            <a:off x="-3155950" y="1243013"/>
            <a:ext cx="2422525" cy="1000125"/>
          </a:xfrm>
          <a:prstGeom prst="wedgeRectCallout">
            <a:avLst>
              <a:gd name="adj1" fmla="val 74815"/>
              <a:gd name="adj2" fmla="val 28980"/>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100" dirty="0">
                <a:solidFill>
                  <a:srgbClr val="FF0000"/>
                </a:solidFill>
              </a:rPr>
              <a:t>２０２０年度以降にも関連技術を開発し、それらを含めて先進的な技術の確立を見込む場合には、参考として平成</a:t>
            </a:r>
            <a:r>
              <a:rPr lang="en-US" altLang="ja-JP" sz="1100" dirty="0">
                <a:solidFill>
                  <a:srgbClr val="FF0000"/>
                </a:solidFill>
              </a:rPr>
              <a:t>31</a:t>
            </a:r>
            <a:r>
              <a:rPr lang="ja-JP" altLang="en-US" sz="1100" dirty="0">
                <a:solidFill>
                  <a:srgbClr val="FF0000"/>
                </a:solidFill>
              </a:rPr>
              <a:t>年度以降も含めた全体の事業スケジュールを記述頂いても構いません。</a:t>
            </a:r>
            <a:endParaRPr lang="en-US" altLang="ja-JP" sz="1100" dirty="0">
              <a:solidFill>
                <a:srgbClr val="FF0000"/>
              </a:solidFill>
            </a:endParaRPr>
          </a:p>
        </p:txBody>
      </p:sp>
      <p:sp>
        <p:nvSpPr>
          <p:cNvPr id="3" name="正方形/長方形 2"/>
          <p:cNvSpPr/>
          <p:nvPr/>
        </p:nvSpPr>
        <p:spPr>
          <a:xfrm>
            <a:off x="9228138" y="-15875"/>
            <a:ext cx="3797300" cy="6896100"/>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100" dirty="0">
                <a:solidFill>
                  <a:srgbClr val="FF0000"/>
                </a:solidFill>
              </a:rPr>
              <a:t>別紙４</a:t>
            </a:r>
            <a:endParaRPr lang="en-US" altLang="ja-JP" sz="1100" dirty="0">
              <a:solidFill>
                <a:srgbClr val="FF0000"/>
              </a:solidFill>
            </a:endParaRPr>
          </a:p>
          <a:p>
            <a:pPr>
              <a:defRPr/>
            </a:pPr>
            <a:endParaRPr lang="en-US" altLang="ja-JP" sz="1100" dirty="0">
              <a:solidFill>
                <a:srgbClr val="FF0000"/>
              </a:solidFill>
            </a:endParaRPr>
          </a:p>
          <a:p>
            <a:pPr>
              <a:defRPr/>
            </a:pPr>
            <a:r>
              <a:rPr lang="ja-JP" altLang="ja-JP" sz="1100" dirty="0">
                <a:solidFill>
                  <a:srgbClr val="FF0000"/>
                </a:solidFill>
              </a:rPr>
              <a:t>○研究開発名称について</a:t>
            </a:r>
          </a:p>
          <a:p>
            <a:pPr>
              <a:defRPr/>
            </a:pPr>
            <a:r>
              <a:rPr lang="ja-JP" altLang="ja-JP" sz="1100" dirty="0">
                <a:solidFill>
                  <a:srgbClr val="FF0000"/>
                </a:solidFill>
              </a:rPr>
              <a:t>提案書と同じタイトルを記載ください。</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○提案者について</a:t>
            </a:r>
          </a:p>
          <a:p>
            <a:pPr>
              <a:defRPr/>
            </a:pPr>
            <a:r>
              <a:rPr lang="ja-JP" altLang="ja-JP" sz="1100" dirty="0">
                <a:solidFill>
                  <a:srgbClr val="FF0000"/>
                </a:solidFill>
              </a:rPr>
              <a:t>共同提案者は記載不要です。</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○概算経費について</a:t>
            </a:r>
          </a:p>
          <a:p>
            <a:pPr>
              <a:defRPr/>
            </a:pPr>
            <a:r>
              <a:rPr lang="ja-JP" altLang="ja-JP" sz="1100" dirty="0">
                <a:solidFill>
                  <a:srgbClr val="FF0000"/>
                </a:solidFill>
              </a:rPr>
              <a:t>補助金額ではなく、事業費総額を記述してください。なお、募集要領にありますように、事業費は</a:t>
            </a:r>
            <a:r>
              <a:rPr lang="en-US" altLang="ja-JP" sz="1100" dirty="0">
                <a:solidFill>
                  <a:srgbClr val="FF0000"/>
                </a:solidFill>
              </a:rPr>
              <a:t>5</a:t>
            </a:r>
            <a:r>
              <a:rPr lang="ja-JP" altLang="en-US" sz="1100" dirty="0">
                <a:solidFill>
                  <a:srgbClr val="FF0000"/>
                </a:solidFill>
              </a:rPr>
              <a:t>百</a:t>
            </a:r>
            <a:r>
              <a:rPr lang="ja-JP" altLang="ja-JP" sz="1100" dirty="0">
                <a:solidFill>
                  <a:srgbClr val="FF0000"/>
                </a:solidFill>
              </a:rPr>
              <a:t>万円～１億</a:t>
            </a:r>
            <a:r>
              <a:rPr lang="en-US" altLang="ja-JP" sz="1100" dirty="0">
                <a:solidFill>
                  <a:srgbClr val="FF0000"/>
                </a:solidFill>
              </a:rPr>
              <a:t>5</a:t>
            </a:r>
            <a:r>
              <a:rPr lang="ja-JP" altLang="ja-JP" sz="1100" dirty="0">
                <a:solidFill>
                  <a:srgbClr val="FF0000"/>
                </a:solidFill>
              </a:rPr>
              <a:t>千万円程度である必要があります。</a:t>
            </a:r>
          </a:p>
          <a:p>
            <a:pPr>
              <a:defRPr/>
            </a:pPr>
            <a:r>
              <a:rPr lang="en-US" altLang="ja-JP" sz="1100" dirty="0">
                <a:solidFill>
                  <a:srgbClr val="FF0000"/>
                </a:solidFill>
              </a:rPr>
              <a:t> </a:t>
            </a:r>
            <a:endParaRPr lang="ja-JP" altLang="ja-JP" sz="1100" dirty="0">
              <a:solidFill>
                <a:srgbClr val="FF0000"/>
              </a:solidFill>
            </a:endParaRPr>
          </a:p>
          <a:p>
            <a:pPr>
              <a:defRPr/>
            </a:pPr>
            <a:r>
              <a:rPr lang="en-US" altLang="ja-JP" sz="1100" dirty="0">
                <a:solidFill>
                  <a:srgbClr val="FF0000"/>
                </a:solidFill>
              </a:rPr>
              <a:t>○</a:t>
            </a:r>
            <a:r>
              <a:rPr lang="ja-JP" altLang="ja-JP" sz="1100" dirty="0">
                <a:solidFill>
                  <a:srgbClr val="FF0000"/>
                </a:solidFill>
              </a:rPr>
              <a:t>事業スケジュールについて</a:t>
            </a:r>
          </a:p>
          <a:p>
            <a:pPr>
              <a:defRPr/>
            </a:pPr>
            <a:r>
              <a:rPr lang="ja-JP" altLang="ja-JP" sz="1100" dirty="0">
                <a:solidFill>
                  <a:srgbClr val="FF0000"/>
                </a:solidFill>
              </a:rPr>
              <a:t>行は適宜追加下さい。</a:t>
            </a:r>
          </a:p>
          <a:p>
            <a:pPr>
              <a:defRPr/>
            </a:pPr>
            <a:r>
              <a:rPr lang="ja-JP" altLang="ja-JP" sz="1100" dirty="0">
                <a:solidFill>
                  <a:srgbClr val="FF0000"/>
                </a:solidFill>
              </a:rPr>
              <a:t>今回公募する事業はあく</a:t>
            </a:r>
            <a:r>
              <a:rPr lang="ja-JP" altLang="ja-JP" sz="1100" dirty="0" smtClean="0">
                <a:solidFill>
                  <a:srgbClr val="FF0000"/>
                </a:solidFill>
              </a:rPr>
              <a:t>まで</a:t>
            </a:r>
            <a:r>
              <a:rPr lang="ja-JP" altLang="en-US" sz="1100" dirty="0" smtClean="0">
                <a:solidFill>
                  <a:srgbClr val="FF0000"/>
                </a:solidFill>
              </a:rPr>
              <a:t>令和元年</a:t>
            </a:r>
            <a:r>
              <a:rPr lang="ja-JP" altLang="ja-JP" sz="1100" dirty="0" smtClean="0">
                <a:solidFill>
                  <a:srgbClr val="FF0000"/>
                </a:solidFill>
              </a:rPr>
              <a:t>度分</a:t>
            </a:r>
            <a:r>
              <a:rPr lang="ja-JP" altLang="ja-JP" sz="1100" dirty="0">
                <a:solidFill>
                  <a:srgbClr val="FF0000"/>
                </a:solidFill>
              </a:rPr>
              <a:t>です</a:t>
            </a:r>
            <a:r>
              <a:rPr lang="ja-JP" altLang="ja-JP" sz="1100">
                <a:solidFill>
                  <a:srgbClr val="FF0000"/>
                </a:solidFill>
              </a:rPr>
              <a:t>が</a:t>
            </a:r>
            <a:r>
              <a:rPr lang="ja-JP" altLang="ja-JP" sz="1100" smtClean="0">
                <a:solidFill>
                  <a:srgbClr val="FF0000"/>
                </a:solidFill>
              </a:rPr>
              <a:t>、</a:t>
            </a:r>
            <a:r>
              <a:rPr lang="ja-JP" altLang="en-US" sz="1100" smtClean="0">
                <a:solidFill>
                  <a:srgbClr val="FF0000"/>
                </a:solidFill>
              </a:rPr>
              <a:t>令和</a:t>
            </a:r>
            <a:r>
              <a:rPr lang="ja-JP" altLang="en-US" sz="1100" dirty="0" smtClean="0">
                <a:solidFill>
                  <a:srgbClr val="FF0000"/>
                </a:solidFill>
              </a:rPr>
              <a:t>２</a:t>
            </a:r>
            <a:r>
              <a:rPr lang="ja-JP" altLang="ja-JP" sz="1100" dirty="0" smtClean="0">
                <a:solidFill>
                  <a:srgbClr val="FF0000"/>
                </a:solidFill>
              </a:rPr>
              <a:t>年度</a:t>
            </a:r>
            <a:r>
              <a:rPr lang="ja-JP" altLang="ja-JP" sz="1100" dirty="0">
                <a:solidFill>
                  <a:srgbClr val="FF0000"/>
                </a:solidFill>
              </a:rPr>
              <a:t>以降に関連技術の開発を予定しており、それらの成果を含めて先進的な技術の確立を見込む場合」には、平成</a:t>
            </a:r>
            <a:r>
              <a:rPr lang="en-US" altLang="ja-JP" sz="1100" dirty="0">
                <a:solidFill>
                  <a:srgbClr val="FF0000"/>
                </a:solidFill>
              </a:rPr>
              <a:t>31</a:t>
            </a:r>
            <a:r>
              <a:rPr lang="ja-JP" altLang="ja-JP" sz="1100" dirty="0">
                <a:solidFill>
                  <a:srgbClr val="FF0000"/>
                </a:solidFill>
              </a:rPr>
              <a:t>年度以降のスケジュールも参考情報として記載頂いても構いません。</a:t>
            </a:r>
          </a:p>
          <a:p>
            <a:pPr>
              <a:defRPr/>
            </a:pPr>
            <a:r>
              <a:rPr lang="ja-JP" altLang="ja-JP" sz="1100" dirty="0">
                <a:solidFill>
                  <a:srgbClr val="FF0000"/>
                </a:solidFill>
              </a:rPr>
              <a:t>　</a:t>
            </a:r>
            <a:r>
              <a:rPr lang="ja-JP" altLang="en-US" sz="1100" dirty="0">
                <a:solidFill>
                  <a:srgbClr val="FF0000"/>
                </a:solidFill>
              </a:rPr>
              <a:t>２０１９</a:t>
            </a:r>
            <a:r>
              <a:rPr lang="ja-JP" altLang="ja-JP" sz="1100" dirty="0">
                <a:solidFill>
                  <a:srgbClr val="FF0000"/>
                </a:solidFill>
              </a:rPr>
              <a:t>年度のみのスケジュールの記載でも構いません。（その場合には、「</a:t>
            </a:r>
            <a:r>
              <a:rPr lang="ja-JP" altLang="en-US" sz="1100" dirty="0">
                <a:solidFill>
                  <a:srgbClr val="FF0000"/>
                </a:solidFill>
              </a:rPr>
              <a:t>２０２０</a:t>
            </a:r>
            <a:r>
              <a:rPr lang="ja-JP" altLang="ja-JP" sz="1100" dirty="0">
                <a:solidFill>
                  <a:srgbClr val="FF0000"/>
                </a:solidFill>
              </a:rPr>
              <a:t>年度以降に関連技術の開発は予定されていない」という前提で選定を行います。）</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○開発目標、設定根拠について</a:t>
            </a:r>
          </a:p>
          <a:p>
            <a:pPr>
              <a:defRPr/>
            </a:pPr>
            <a:r>
              <a:rPr lang="ja-JP" altLang="ja-JP" sz="1100" dirty="0">
                <a:solidFill>
                  <a:srgbClr val="FF0000"/>
                </a:solidFill>
              </a:rPr>
              <a:t>生産性向上に関する目標及びその根拠を可能な限り定量的に記載願います。定性的な場合も、目標は明確なものを設定願います。【提案書との対応：開発目標及び設定根拠】</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○副次的効果について</a:t>
            </a:r>
          </a:p>
          <a:p>
            <a:pPr>
              <a:defRPr/>
            </a:pPr>
            <a:r>
              <a:rPr lang="ja-JP" altLang="ja-JP" sz="1100" dirty="0">
                <a:solidFill>
                  <a:srgbClr val="FF0000"/>
                </a:solidFill>
              </a:rPr>
              <a:t>当該事業による安全性向上以外の効用（環境への影響低下、造船技能者の安全性向上）について、あれば記載下さい。【提案書との対応：社会的ニーズとの合致】</a:t>
            </a:r>
          </a:p>
          <a:p>
            <a:pPr>
              <a:defRPr/>
            </a:pPr>
            <a:r>
              <a:rPr lang="en-US" altLang="ja-JP" sz="1100" dirty="0">
                <a:solidFill>
                  <a:srgbClr val="FF0000"/>
                </a:solidFill>
              </a:rPr>
              <a:t> </a:t>
            </a:r>
            <a:endParaRPr lang="ja-JP" altLang="ja-JP" sz="1100" dirty="0">
              <a:solidFill>
                <a:srgbClr val="FF0000"/>
              </a:solidFill>
            </a:endParaRPr>
          </a:p>
          <a:p>
            <a:pPr>
              <a:defRPr/>
            </a:pPr>
            <a:r>
              <a:rPr lang="ja-JP" altLang="ja-JP" sz="1100" dirty="0">
                <a:solidFill>
                  <a:srgbClr val="FF0000"/>
                </a:solidFill>
              </a:rPr>
              <a:t>○研究開発の概要について</a:t>
            </a:r>
          </a:p>
          <a:p>
            <a:pPr>
              <a:defRPr/>
            </a:pPr>
            <a:r>
              <a:rPr lang="ja-JP" altLang="ja-JP" sz="1100" dirty="0">
                <a:solidFill>
                  <a:srgbClr val="FF0000"/>
                </a:solidFill>
              </a:rPr>
              <a:t>５行程度で研究開発の概要について記載下さい。【提案書との対応：研究開発の概要】</a:t>
            </a:r>
          </a:p>
          <a:p>
            <a:pPr>
              <a:defRPr/>
            </a:pPr>
            <a:r>
              <a:rPr lang="ja-JP" altLang="ja-JP" sz="1100" dirty="0">
                <a:solidFill>
                  <a:srgbClr val="FF0000"/>
                </a:solidFill>
              </a:rPr>
              <a:t>また、＜開発する技術＞部分にはコアとなる技術・解析手法等を箇条書きで記載下さい。</a:t>
            </a:r>
          </a:p>
          <a:p>
            <a:pPr algn="ctr">
              <a:defRPr/>
            </a:pPr>
            <a:endParaRPr lang="ja-JP" altLang="en-US" sz="1000" dirty="0"/>
          </a:p>
        </p:txBody>
      </p:sp>
      <p:sp>
        <p:nvSpPr>
          <p:cNvPr id="6" name="テキスト ボックス 5"/>
          <p:cNvSpPr txBox="1"/>
          <p:nvPr/>
        </p:nvSpPr>
        <p:spPr>
          <a:xfrm>
            <a:off x="8401050" y="84138"/>
            <a:ext cx="598488" cy="27622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ja-JP" altLang="en-US" sz="1200" dirty="0"/>
              <a:t>別紙４</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63563"/>
            <a:ext cx="5976938"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提案技術による生産性向上効果及びその設定根拠</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提案技術による生産性向上効果及びその根拠となる説明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造船における生産性の具体項目、背景（現状の問題点など）について、図、グラフ等を活用するなどして、わかりやすく記載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提案技術による生産性向上効果及びその設定根拠をわかりやすく記載</a:t>
            </a:r>
            <a:endParaRPr lang="en-US" altLang="ja-JP" sz="2000" dirty="0">
              <a:solidFill>
                <a:schemeClr val="tx1"/>
              </a:solidFill>
            </a:endParaRPr>
          </a:p>
        </p:txBody>
      </p:sp>
      <p:sp>
        <p:nvSpPr>
          <p:cNvPr id="7" name="四角形吹き出し 6"/>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8" name="四角形吹き出し 7"/>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開発内容</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r>
              <a:rPr lang="ja-JP" altLang="en-US" sz="2000" dirty="0">
                <a:solidFill>
                  <a:schemeClr val="tx1"/>
                </a:solidFill>
              </a:rPr>
              <a:t>開発の具体的内容及び先進的である説明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開発の内容（開発技術、システム、実証試験等）について具体的に記載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技術の新規性や既存技術との比較による革新性を説明。可能な範囲内でイラストや図を活用すること</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開発技術をどのように実証するかについては、スケジュールも踏まえて説明すること</a:t>
            </a:r>
            <a:endParaRPr lang="en-US" altLang="ja-JP" sz="2000" i="1"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661025"/>
            <a:ext cx="2574925" cy="792163"/>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早期実用化の見込み</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r>
              <a:rPr lang="ja-JP" altLang="en-US" sz="2000" dirty="0">
                <a:solidFill>
                  <a:schemeClr val="tx1"/>
                </a:solidFill>
              </a:rPr>
              <a:t>早期実用化の見込みに関する説明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開発成果物を速やかに造船における生産性向上に結びつけるための、早期実用化の見通しを記載</a:t>
            </a: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関連する基準や規格、特許等についても、あれば記載（任意）</a:t>
            </a:r>
            <a:endParaRPr lang="en-US" altLang="ja-JP" sz="2000"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社会的ニーズとの合致</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社会的ニーズの説明</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当該開発技術が造船における生産性向上の他、環境への影響低減や造船技能者への安全性向上に寄与する場合には、その内容を記述</a:t>
            </a:r>
            <a:endParaRPr lang="en-US" altLang="ja-JP" sz="2000" i="1"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安全性向上等に寄与しない技術開発の場合には、当該技術を実用化するにあたり、環境への影響が悪化したり造船技能者の安全性等が低下することがないとする理由を記述。</a:t>
            </a:r>
            <a:endParaRPr lang="en-US" altLang="ja-JP" sz="2000" dirty="0">
              <a:solidFill>
                <a:schemeClr val="tx1"/>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
        <p:nvSpPr>
          <p:cNvPr id="11" name="四角形吹き出し 10"/>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44450"/>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dirty="0"/>
              <a:t>研究開発名称　　　　　　　</a:t>
            </a:r>
            <a:r>
              <a:rPr lang="ja-JP" altLang="en-US" sz="1400" dirty="0"/>
              <a:t>　（提案者</a:t>
            </a:r>
            <a:r>
              <a:rPr lang="ja-JP" altLang="en-US" sz="1400" dirty="0">
                <a:sym typeface="Wingdings" pitchFamily="2" charset="2"/>
              </a:rPr>
              <a:t>：○○○）</a:t>
            </a:r>
            <a:endParaRPr lang="ja-JP" altLang="en-US" sz="1400" dirty="0"/>
          </a:p>
        </p:txBody>
      </p:sp>
      <p:sp>
        <p:nvSpPr>
          <p:cNvPr id="5" name="正方形/長方形 4"/>
          <p:cNvSpPr/>
          <p:nvPr/>
        </p:nvSpPr>
        <p:spPr>
          <a:xfrm>
            <a:off x="0" y="5207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2000" dirty="0">
                <a:solidFill>
                  <a:schemeClr val="tx1"/>
                </a:solidFill>
              </a:rPr>
              <a:t>開発の実施体制について、提案書の実施体制図と同様のものを記載</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提案者、共同提案者の他、委託先や協力会社があれば記載</a:t>
            </a:r>
            <a:endParaRPr lang="en-US" altLang="ja-JP" sz="2000" dirty="0">
              <a:solidFill>
                <a:schemeClr val="tx1"/>
              </a:solidFill>
            </a:endParaRPr>
          </a:p>
          <a:p>
            <a:pPr marL="342900" indent="-342900" eaLnBrk="1" fontAlgn="auto" hangingPunct="1">
              <a:spcBef>
                <a:spcPts val="0"/>
              </a:spcBef>
              <a:spcAft>
                <a:spcPts val="0"/>
              </a:spcAft>
              <a:buFont typeface="Arial" panose="020B0604020202020204" pitchFamily="34" charset="0"/>
              <a:buChar char="•"/>
              <a:defRPr/>
            </a:pPr>
            <a:r>
              <a:rPr lang="ja-JP" altLang="en-US" sz="2000" dirty="0">
                <a:solidFill>
                  <a:schemeClr val="tx1"/>
                </a:solidFill>
              </a:rPr>
              <a:t>説明にあたっては、各社の役割分担や、知見があることを簡潔に示すこと</a:t>
            </a:r>
            <a:endParaRPr lang="en-US" altLang="ja-JP" sz="2000" dirty="0">
              <a:solidFill>
                <a:schemeClr val="tx1"/>
              </a:solidFill>
            </a:endParaRPr>
          </a:p>
          <a:p>
            <a:pPr algn="ctr" eaLnBrk="1" fontAlgn="auto" hangingPunct="1">
              <a:spcBef>
                <a:spcPts val="0"/>
              </a:spcBef>
              <a:spcAft>
                <a:spcPts val="0"/>
              </a:spcAft>
              <a:defRPr/>
            </a:pPr>
            <a:endParaRPr lang="en-US" altLang="ja-JP" sz="2000" dirty="0">
              <a:solidFill>
                <a:schemeClr val="tx1"/>
              </a:solidFill>
            </a:endParaRPr>
          </a:p>
        </p:txBody>
      </p:sp>
      <p:sp>
        <p:nvSpPr>
          <p:cNvPr id="7" name="四角形吹き出し 6"/>
          <p:cNvSpPr/>
          <p:nvPr/>
        </p:nvSpPr>
        <p:spPr>
          <a:xfrm>
            <a:off x="5580063" y="5157788"/>
            <a:ext cx="2574925" cy="1223962"/>
          </a:xfrm>
          <a:prstGeom prst="wedgeRectCallout">
            <a:avLst>
              <a:gd name="adj1" fmla="val -11608"/>
              <a:gd name="adj2" fmla="val 24548"/>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文章はスライド投影時に見やすくなるよう記載願います（</a:t>
            </a:r>
            <a:r>
              <a:rPr lang="en-US" altLang="ja-JP" sz="1100" dirty="0">
                <a:solidFill>
                  <a:srgbClr val="FF0000"/>
                </a:solidFill>
              </a:rPr>
              <a:t>14pt</a:t>
            </a:r>
            <a:r>
              <a:rPr lang="ja-JP" altLang="en-US" sz="1100" dirty="0">
                <a:solidFill>
                  <a:srgbClr val="FF0000"/>
                </a:solidFill>
              </a:rPr>
              <a:t>以上）</a:t>
            </a:r>
            <a:endParaRPr lang="en-US" altLang="ja-JP" sz="1100" dirty="0">
              <a:solidFill>
                <a:srgbClr val="FF0000"/>
              </a:solidFill>
            </a:endParaRPr>
          </a:p>
        </p:txBody>
      </p:sp>
      <p:sp>
        <p:nvSpPr>
          <p:cNvPr id="9" name="四角形吹き出し 8"/>
          <p:cNvSpPr/>
          <p:nvPr/>
        </p:nvSpPr>
        <p:spPr>
          <a:xfrm>
            <a:off x="684213" y="1420813"/>
            <a:ext cx="2574925" cy="1223962"/>
          </a:xfrm>
          <a:prstGeom prst="wedgeRectCallout">
            <a:avLst>
              <a:gd name="adj1" fmla="val -49245"/>
              <a:gd name="adj2" fmla="val 18561"/>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100" dirty="0">
                <a:solidFill>
                  <a:srgbClr val="FF0000"/>
                </a:solidFill>
              </a:rPr>
              <a:t>枚数制限はございませんので、必要に応じて追加ください。</a:t>
            </a:r>
            <a:endParaRPr lang="en-US" altLang="ja-JP" sz="1100" dirty="0">
              <a:solidFill>
                <a:srgbClr val="FF0000"/>
              </a:solidFill>
            </a:endParaRPr>
          </a:p>
          <a:p>
            <a:pPr eaLnBrk="1" fontAlgn="auto" hangingPunct="1">
              <a:spcBef>
                <a:spcPts val="0"/>
              </a:spcBef>
              <a:spcAft>
                <a:spcPts val="0"/>
              </a:spcAft>
              <a:defRPr/>
            </a:pPr>
            <a:r>
              <a:rPr lang="ja-JP" altLang="en-US" sz="1100" dirty="0">
                <a:solidFill>
                  <a:srgbClr val="FF0000"/>
                </a:solidFill>
              </a:rPr>
              <a:t>ただし、お送りしているスライドの順番の変更や削除はなさらないよう、お願いいたします。</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1111</Words>
  <Application>Microsoft Office PowerPoint</Application>
  <PresentationFormat>画面に合わせる (4:3)</PresentationFormat>
  <Paragraphs>106</Paragraphs>
  <Slides>6</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ＭＳ Ｐゴシック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ㅤ</cp:lastModifiedBy>
  <cp:revision>35</cp:revision>
  <cp:lastPrinted>2019-12-18T01:46:20Z</cp:lastPrinted>
  <dcterms:created xsi:type="dcterms:W3CDTF">2013-08-12T12:32:36Z</dcterms:created>
  <dcterms:modified xsi:type="dcterms:W3CDTF">2019-12-18T04:59:08Z</dcterms:modified>
</cp:coreProperties>
</file>