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8" r:id="rId2"/>
    <p:sldId id="296" r:id="rId3"/>
    <p:sldId id="300" r:id="rId4"/>
    <p:sldId id="299" r:id="rId5"/>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0000"/>
    <a:srgbClr val="006600"/>
    <a:srgbClr val="0000CC"/>
    <a:srgbClr val="FFFF00"/>
    <a:srgbClr val="FF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56" autoAdjust="0"/>
    <p:restoredTop sz="97418" autoAdjust="0"/>
  </p:normalViewPr>
  <p:slideViewPr>
    <p:cSldViewPr>
      <p:cViewPr varScale="1">
        <p:scale>
          <a:sx n="73" d="100"/>
          <a:sy n="73" d="100"/>
        </p:scale>
        <p:origin x="123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1" y="0"/>
            <a:ext cx="2895734" cy="456993"/>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defTabSz="914406" eaLnBrk="1" hangingPunct="1">
              <a:defRPr sz="1200">
                <a:latin typeface="Arial" charset="0"/>
                <a:ea typeface="ＭＳ Ｐゴシック" pitchFamily="50" charset="-128"/>
              </a:defRPr>
            </a:lvl1pPr>
          </a:lstStyle>
          <a:p>
            <a:pPr>
              <a:defRPr/>
            </a:pPr>
            <a:endParaRPr lang="en-US" altLang="ja-JP"/>
          </a:p>
        </p:txBody>
      </p:sp>
      <p:sp>
        <p:nvSpPr>
          <p:cNvPr id="63491" name="Rectangle 3"/>
          <p:cNvSpPr>
            <a:spLocks noGrp="1" noChangeArrowheads="1"/>
          </p:cNvSpPr>
          <p:nvPr>
            <p:ph type="dt" sz="quarter" idx="1"/>
          </p:nvPr>
        </p:nvSpPr>
        <p:spPr bwMode="auto">
          <a:xfrm>
            <a:off x="3810176" y="0"/>
            <a:ext cx="2895733" cy="456993"/>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defTabSz="914406" eaLnBrk="1" hangingPunct="1">
              <a:defRPr sz="1200">
                <a:latin typeface="Arial" charset="0"/>
                <a:ea typeface="ＭＳ Ｐゴシック" pitchFamily="50" charset="-128"/>
              </a:defRPr>
            </a:lvl1pPr>
          </a:lstStyle>
          <a:p>
            <a:pPr>
              <a:defRPr/>
            </a:pPr>
            <a:endParaRPr lang="en-US" altLang="ja-JP"/>
          </a:p>
        </p:txBody>
      </p:sp>
      <p:sp>
        <p:nvSpPr>
          <p:cNvPr id="63492" name="Rectangle 4"/>
          <p:cNvSpPr>
            <a:spLocks noGrp="1" noChangeArrowheads="1"/>
          </p:cNvSpPr>
          <p:nvPr>
            <p:ph type="ftr" sz="quarter" idx="2"/>
          </p:nvPr>
        </p:nvSpPr>
        <p:spPr bwMode="auto">
          <a:xfrm>
            <a:off x="1" y="9373076"/>
            <a:ext cx="2895734" cy="456993"/>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defTabSz="914406" eaLnBrk="1" hangingPunct="1">
              <a:defRPr sz="1200">
                <a:latin typeface="Arial" charset="0"/>
                <a:ea typeface="ＭＳ Ｐゴシック" pitchFamily="50" charset="-128"/>
              </a:defRPr>
            </a:lvl1pPr>
          </a:lstStyle>
          <a:p>
            <a:pPr>
              <a:defRPr/>
            </a:pPr>
            <a:endParaRPr lang="en-US" altLang="ja-JP"/>
          </a:p>
        </p:txBody>
      </p:sp>
      <p:sp>
        <p:nvSpPr>
          <p:cNvPr id="63493" name="Rectangle 5"/>
          <p:cNvSpPr>
            <a:spLocks noGrp="1" noChangeArrowheads="1"/>
          </p:cNvSpPr>
          <p:nvPr>
            <p:ph type="sldNum" sz="quarter" idx="3"/>
          </p:nvPr>
        </p:nvSpPr>
        <p:spPr bwMode="auto">
          <a:xfrm>
            <a:off x="3810176" y="9373076"/>
            <a:ext cx="2895733" cy="456993"/>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defTabSz="914406"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19302" cy="493237"/>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defTabSz="914406" eaLnBrk="1" hangingPunct="1">
              <a:defRPr sz="1200">
                <a:latin typeface="Arial" charset="0"/>
                <a:ea typeface="ＭＳ Ｐゴシック" pitchFamily="50" charset="-128"/>
              </a:defRPr>
            </a:lvl1pPr>
          </a:lstStyle>
          <a:p>
            <a:pPr>
              <a:defRPr/>
            </a:pPr>
            <a:endParaRPr lang="en-US" altLang="ja-JP"/>
          </a:p>
        </p:txBody>
      </p:sp>
      <p:sp>
        <p:nvSpPr>
          <p:cNvPr id="48131" name="Rectangle 3"/>
          <p:cNvSpPr>
            <a:spLocks noGrp="1" noChangeArrowheads="1"/>
          </p:cNvSpPr>
          <p:nvPr>
            <p:ph type="dt" idx="1"/>
          </p:nvPr>
        </p:nvSpPr>
        <p:spPr bwMode="auto">
          <a:xfrm>
            <a:off x="3814890" y="0"/>
            <a:ext cx="2919302" cy="493237"/>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defTabSz="914406" eaLnBrk="1" hangingPunct="1">
              <a:defRPr sz="1200">
                <a:latin typeface="Arial" charset="0"/>
                <a:ea typeface="ＭＳ Ｐゴシック" pitchFamily="50" charset="-128"/>
              </a:defRPr>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900113" y="739775"/>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3" name="Rectangle 5"/>
          <p:cNvSpPr>
            <a:spLocks noGrp="1" noChangeArrowheads="1"/>
          </p:cNvSpPr>
          <p:nvPr>
            <p:ph type="body" sz="quarter" idx="3"/>
          </p:nvPr>
        </p:nvSpPr>
        <p:spPr bwMode="auto">
          <a:xfrm>
            <a:off x="672477" y="4686538"/>
            <a:ext cx="5390810" cy="4440707"/>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8134" name="Rectangle 6"/>
          <p:cNvSpPr>
            <a:spLocks noGrp="1" noChangeArrowheads="1"/>
          </p:cNvSpPr>
          <p:nvPr>
            <p:ph type="ftr" sz="quarter" idx="4"/>
          </p:nvPr>
        </p:nvSpPr>
        <p:spPr bwMode="auto">
          <a:xfrm>
            <a:off x="0" y="9371501"/>
            <a:ext cx="2919302" cy="493236"/>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defTabSz="914406" eaLnBrk="1" hangingPunct="1">
              <a:defRPr sz="1200">
                <a:latin typeface="Arial" charset="0"/>
                <a:ea typeface="ＭＳ Ｐゴシック" pitchFamily="50" charset="-128"/>
              </a:defRPr>
            </a:lvl1pPr>
          </a:lstStyle>
          <a:p>
            <a:pPr>
              <a:defRPr/>
            </a:pPr>
            <a:endParaRPr lang="en-US" altLang="ja-JP"/>
          </a:p>
        </p:txBody>
      </p:sp>
      <p:sp>
        <p:nvSpPr>
          <p:cNvPr id="48135" name="Rectangle 7"/>
          <p:cNvSpPr>
            <a:spLocks noGrp="1" noChangeArrowheads="1"/>
          </p:cNvSpPr>
          <p:nvPr>
            <p:ph type="sldNum" sz="quarter" idx="5"/>
          </p:nvPr>
        </p:nvSpPr>
        <p:spPr bwMode="auto">
          <a:xfrm>
            <a:off x="3814890" y="9371501"/>
            <a:ext cx="2919302" cy="493236"/>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defTabSz="914406"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61">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69" indent="-285758" defTabSz="922361">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29" indent="-228606" defTabSz="922361">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40" indent="-228606" defTabSz="922361">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51" indent="-228606" defTabSz="922361">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63" indent="-228606" defTabSz="9223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75" indent="-228606" defTabSz="9223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87" indent="-228606" defTabSz="9223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98" indent="-228606" defTabSz="922361"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310252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0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561" indent="-283293" defTabSz="91440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3170"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38"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706"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974"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6243"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9511"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779"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2</a:t>
            </a:fld>
            <a:endParaRPr lang="en-US" altLang="ja-JP" smtClean="0">
              <a:ea typeface="ＭＳ Ｐゴシック" panose="020B0600070205080204" pitchFamily="50" charset="-128"/>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panose="020B0604020202020204" pitchFamily="34" charset="0"/>
            </a:endParaRPr>
          </a:p>
        </p:txBody>
      </p:sp>
    </p:spTree>
    <p:extLst>
      <p:ext uri="{BB962C8B-B14F-4D97-AF65-F5344CB8AC3E}">
        <p14:creationId xmlns:p14="http://schemas.microsoft.com/office/powerpoint/2010/main" val="1981895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0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561" indent="-283293" defTabSz="91440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3170"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38"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706"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974"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6243"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9511"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779"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3</a:t>
            </a:fld>
            <a:endParaRPr lang="en-US" altLang="ja-JP" smtClean="0">
              <a:ea typeface="ＭＳ Ｐゴシック" panose="020B0600070205080204" pitchFamily="50" charset="-128"/>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panose="020B0604020202020204" pitchFamily="34" charset="0"/>
            </a:endParaRPr>
          </a:p>
        </p:txBody>
      </p:sp>
    </p:spTree>
    <p:extLst>
      <p:ext uri="{BB962C8B-B14F-4D97-AF65-F5344CB8AC3E}">
        <p14:creationId xmlns:p14="http://schemas.microsoft.com/office/powerpoint/2010/main" val="80269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0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6561" indent="-283293" defTabSz="91440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3170"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6438"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9706" indent="-226634" defTabSz="91440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2974"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6243"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99511"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2779" indent="-226634" defTabSz="91440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2C1CD5F8-6ED2-4EDB-AE28-6812BB19CC1F}" type="slidenum">
              <a:rPr lang="en-US" altLang="ja-JP" smtClean="0">
                <a:ea typeface="ＭＳ Ｐゴシック" panose="020B0600070205080204" pitchFamily="50" charset="-128"/>
              </a:rPr>
              <a:pPr>
                <a:spcBef>
                  <a:spcPct val="0"/>
                </a:spcBef>
              </a:pPr>
              <a:t>4</a:t>
            </a:fld>
            <a:endParaRPr lang="en-US" altLang="ja-JP" smtClean="0">
              <a:ea typeface="ＭＳ Ｐゴシック" panose="020B0600070205080204" pitchFamily="50" charset="-128"/>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smtClean="0">
              <a:latin typeface="Arial" panose="020B0604020202020204" pitchFamily="34" charset="0"/>
            </a:endParaRPr>
          </a:p>
        </p:txBody>
      </p:sp>
    </p:spTree>
    <p:extLst>
      <p:ext uri="{BB962C8B-B14F-4D97-AF65-F5344CB8AC3E}">
        <p14:creationId xmlns:p14="http://schemas.microsoft.com/office/powerpoint/2010/main" val="4062244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Text Box 4"/>
          <p:cNvSpPr txBox="1">
            <a:spLocks noChangeArrowheads="1"/>
          </p:cNvSpPr>
          <p:nvPr/>
        </p:nvSpPr>
        <p:spPr bwMode="auto">
          <a:xfrm>
            <a:off x="107950" y="3791511"/>
            <a:ext cx="2375818" cy="1877437"/>
          </a:xfrm>
          <a:prstGeom prst="rect">
            <a:avLst/>
          </a:prstGeom>
          <a:noFill/>
          <a:ln w="9525">
            <a:noFill/>
            <a:miter lim="800000"/>
            <a:headEnd/>
            <a:tailEnd/>
          </a:ln>
          <a:effectLst/>
        </p:spPr>
        <p:txBody>
          <a:bodyPr wrap="square">
            <a:spAutoFit/>
          </a:bodyPr>
          <a:lstStyle/>
          <a:p>
            <a:r>
              <a:rPr lang="ja-JP" altLang="en-US" sz="1600" dirty="0"/>
              <a:t>■対象区域の概要</a:t>
            </a:r>
            <a:endParaRPr lang="en-US" altLang="ja-JP" sz="1600" dirty="0"/>
          </a:p>
          <a:p>
            <a:r>
              <a:rPr lang="ja-JP" altLang="en-US" sz="1600" dirty="0"/>
              <a:t>（</a:t>
            </a:r>
            <a:r>
              <a:rPr lang="ja-JP" altLang="en-US" sz="1600" dirty="0" smtClean="0"/>
              <a:t>名称、面積、人口等）</a:t>
            </a:r>
            <a:endParaRPr lang="en-US" altLang="ja-JP" sz="1600" dirty="0" smtClean="0">
              <a:latin typeface="Tahoma" pitchFamily="34" charset="0"/>
            </a:endParaRPr>
          </a:p>
          <a:p>
            <a:pPr marL="238125" indent="-238125" eaLnBrk="1" hangingPunct="1">
              <a:spcBef>
                <a:spcPct val="5000"/>
              </a:spcBef>
              <a:buFont typeface="Wingdings" pitchFamily="2" charset="2"/>
              <a:buChar char="n"/>
              <a:defRPr/>
            </a:pPr>
            <a:endParaRPr lang="en-US" altLang="ja-JP" sz="1600" dirty="0">
              <a:latin typeface="Tahoma" pitchFamily="34" charset="0"/>
            </a:endParaRPr>
          </a:p>
          <a:p>
            <a:pPr marL="238125" indent="-238125" eaLnBrk="1" hangingPunct="1">
              <a:spcBef>
                <a:spcPct val="5000"/>
              </a:spcBef>
              <a:buFont typeface="Wingdings" pitchFamily="2" charset="2"/>
              <a:buChar char="n"/>
              <a:defRPr/>
            </a:pPr>
            <a:r>
              <a:rPr lang="ja-JP" altLang="en-US" sz="1600" dirty="0" smtClean="0">
                <a:latin typeface="Tahoma" pitchFamily="34" charset="0"/>
              </a:rPr>
              <a:t>対象</a:t>
            </a:r>
            <a:r>
              <a:rPr lang="ja-JP" altLang="en-US" sz="1600" dirty="0">
                <a:latin typeface="Tahoma" pitchFamily="34" charset="0"/>
              </a:rPr>
              <a:t>区域の</a:t>
            </a:r>
            <a:r>
              <a:rPr lang="ja-JP" altLang="en-US" sz="1600" dirty="0" smtClean="0">
                <a:latin typeface="Tahoma" pitchFamily="34" charset="0"/>
              </a:rPr>
              <a:t>ビジョン</a:t>
            </a:r>
            <a:endParaRPr lang="en-US" altLang="ja-JP" sz="1600" dirty="0" smtClean="0">
              <a:latin typeface="Tahoma" pitchFamily="34" charset="0"/>
            </a:endParaRPr>
          </a:p>
          <a:p>
            <a:pPr eaLnBrk="1" hangingPunct="1">
              <a:spcBef>
                <a:spcPct val="5000"/>
              </a:spcBef>
              <a:defRPr/>
            </a:pPr>
            <a:r>
              <a:rPr lang="ja-JP" altLang="en-US" sz="1600" dirty="0">
                <a:latin typeface="Tahoma" pitchFamily="34" charset="0"/>
              </a:rPr>
              <a:t>（</a:t>
            </a:r>
            <a:r>
              <a:rPr lang="ja-JP" altLang="en-US" sz="1600" dirty="0" smtClean="0">
                <a:latin typeface="Tahoma" pitchFamily="34" charset="0"/>
              </a:rPr>
              <a:t>目指すべきまちの姿）</a:t>
            </a:r>
            <a:endParaRPr lang="en-US" altLang="ja-JP" sz="1600" dirty="0">
              <a:latin typeface="Tahoma" pitchFamily="34" charset="0"/>
            </a:endParaRPr>
          </a:p>
          <a:p>
            <a:pPr eaLnBrk="1" hangingPunct="1">
              <a:spcBef>
                <a:spcPct val="5000"/>
              </a:spcBef>
              <a:defRPr/>
            </a:pPr>
            <a:endParaRPr lang="en-US" altLang="ja-JP" sz="1600" dirty="0" smtClean="0">
              <a:latin typeface="Tahoma" pitchFamily="34" charset="0"/>
            </a:endParaRPr>
          </a:p>
          <a:p>
            <a:pPr eaLnBrk="1" hangingPunct="1">
              <a:spcBef>
                <a:spcPct val="5000"/>
              </a:spcBef>
              <a:defRPr/>
            </a:pPr>
            <a:endParaRPr lang="en-US" altLang="ja-JP" sz="1600" dirty="0" smtClean="0">
              <a:latin typeface="Tahoma" pitchFamily="34" charset="0"/>
            </a:endParaRPr>
          </a:p>
        </p:txBody>
      </p:sp>
      <p:sp>
        <p:nvSpPr>
          <p:cNvPr id="4102" name="Rectangle 66"/>
          <p:cNvSpPr>
            <a:spLocks noChangeArrowheads="1"/>
          </p:cNvSpPr>
          <p:nvPr/>
        </p:nvSpPr>
        <p:spPr bwMode="auto">
          <a:xfrm>
            <a:off x="107950" y="3702459"/>
            <a:ext cx="2375818" cy="2979158"/>
          </a:xfrm>
          <a:prstGeom prst="rect">
            <a:avLst/>
          </a:prstGeom>
          <a:noFill/>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050" u="sng" dirty="0"/>
          </a:p>
        </p:txBody>
      </p:sp>
      <p:sp>
        <p:nvSpPr>
          <p:cNvPr id="4103" name="Rectangle 67"/>
          <p:cNvSpPr>
            <a:spLocks noChangeArrowheads="1"/>
          </p:cNvSpPr>
          <p:nvPr/>
        </p:nvSpPr>
        <p:spPr bwMode="auto">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smtClean="0">
                <a:solidFill>
                  <a:schemeClr val="bg1"/>
                </a:solidFill>
                <a:latin typeface="ＭＳ Ｐゴシック" panose="020B0600070205080204" pitchFamily="50" charset="-128"/>
              </a:rPr>
              <a:t>事業名（団体名）</a:t>
            </a:r>
            <a:endParaRPr lang="ja-JP" altLang="en-US" sz="1800" b="1" dirty="0">
              <a:solidFill>
                <a:schemeClr val="bg1"/>
              </a:solidFill>
              <a:latin typeface="ＭＳ Ｐゴシック" panose="020B0600070205080204" pitchFamily="50" charset="-128"/>
            </a:endParaRPr>
          </a:p>
        </p:txBody>
      </p:sp>
      <p:sp>
        <p:nvSpPr>
          <p:cNvPr id="2" name="正方形/長方形 1"/>
          <p:cNvSpPr/>
          <p:nvPr/>
        </p:nvSpPr>
        <p:spPr>
          <a:xfrm>
            <a:off x="8660356" y="11004"/>
            <a:ext cx="470422" cy="5543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3200" dirty="0"/>
              <a:t>１</a:t>
            </a:r>
            <a:endParaRPr kumimoji="1" lang="ja-JP" altLang="en-US" dirty="0"/>
          </a:p>
        </p:txBody>
      </p:sp>
      <p:sp>
        <p:nvSpPr>
          <p:cNvPr id="3" name="正方形/長方形 2"/>
          <p:cNvSpPr/>
          <p:nvPr/>
        </p:nvSpPr>
        <p:spPr>
          <a:xfrm>
            <a:off x="107950" y="656948"/>
            <a:ext cx="8978900" cy="914400"/>
          </a:xfrm>
          <a:prstGeom prst="rect">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t" anchorCtr="0"/>
          <a:lstStyle/>
          <a:p>
            <a:r>
              <a:rPr lang="ja-JP" altLang="en-US" sz="1600" dirty="0" smtClean="0">
                <a:solidFill>
                  <a:schemeClr val="tx1"/>
                </a:solidFill>
                <a:latin typeface="+mj-ea"/>
                <a:ea typeface="+mj-ea"/>
              </a:rPr>
              <a:t>■ 事業のセールスポイント</a:t>
            </a:r>
            <a:endParaRPr lang="en-US" altLang="ja-JP" sz="1600" dirty="0" smtClean="0">
              <a:solidFill>
                <a:schemeClr val="tx1"/>
              </a:solidFill>
              <a:latin typeface="+mj-ea"/>
              <a:ea typeface="+mj-ea"/>
            </a:endParaRPr>
          </a:p>
          <a:p>
            <a:r>
              <a:rPr lang="ja-JP" altLang="en-US" sz="1600" dirty="0" smtClean="0">
                <a:solidFill>
                  <a:schemeClr val="tx1"/>
                </a:solidFill>
                <a:latin typeface="+mj-ea"/>
                <a:ea typeface="+mj-ea"/>
              </a:rPr>
              <a:t>　（提案の中で特に技術的に優れている点、それによりまちがどのように変わるのかを簡潔に記載）</a:t>
            </a:r>
            <a:r>
              <a:rPr lang="ja-JP" altLang="en-US" dirty="0">
                <a:solidFill>
                  <a:schemeClr val="tx1"/>
                </a:solidFill>
                <a:latin typeface="+mj-ea"/>
                <a:ea typeface="+mj-ea"/>
              </a:rPr>
              <a:t>　</a:t>
            </a:r>
            <a:endParaRPr lang="en-US" altLang="ja-JP" spc="-20" dirty="0">
              <a:solidFill>
                <a:schemeClr val="tx1"/>
              </a:solidFill>
              <a:latin typeface="+mj-ea"/>
              <a:ea typeface="+mj-ea"/>
            </a:endParaRPr>
          </a:p>
        </p:txBody>
      </p:sp>
      <p:cxnSp>
        <p:nvCxnSpPr>
          <p:cNvPr id="4119" name="直線矢印コネクタ 4118">
            <a:extLst>
              <a:ext uri="{FF2B5EF4-FFF2-40B4-BE49-F238E27FC236}">
                <a16:creationId xmlns:a16="http://schemas.microsoft.com/office/drawing/2014/main" id="{1FAF952B-929D-4443-A8A6-884522C96FDC}"/>
              </a:ext>
            </a:extLst>
          </p:cNvPr>
          <p:cNvCxnSpPr>
            <a:cxnSpLocks/>
          </p:cNvCxnSpPr>
          <p:nvPr/>
        </p:nvCxnSpPr>
        <p:spPr>
          <a:xfrm flipV="1">
            <a:off x="13202340" y="1908188"/>
            <a:ext cx="789921" cy="5602"/>
          </a:xfrm>
          <a:prstGeom prst="straightConnector1">
            <a:avLst/>
          </a:prstGeom>
          <a:ln w="7620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122" name="正方形/長方形 4121">
            <a:extLst>
              <a:ext uri="{FF2B5EF4-FFF2-40B4-BE49-F238E27FC236}">
                <a16:creationId xmlns:a16="http://schemas.microsoft.com/office/drawing/2014/main" id="{A68CA716-A732-41B8-AC85-01BEDC0816AA}"/>
              </a:ext>
            </a:extLst>
          </p:cNvPr>
          <p:cNvSpPr/>
          <p:nvPr/>
        </p:nvSpPr>
        <p:spPr>
          <a:xfrm>
            <a:off x="13282274" y="1555618"/>
            <a:ext cx="543739" cy="307777"/>
          </a:xfrm>
          <a:prstGeom prst="rect">
            <a:avLst/>
          </a:prstGeom>
        </p:spPr>
        <p:txBody>
          <a:bodyPr wrap="none">
            <a:spAutoFit/>
          </a:bodyPr>
          <a:lstStyle/>
          <a:p>
            <a:r>
              <a:rPr lang="ja-JP" altLang="en-US" sz="1400" b="1" dirty="0">
                <a:latin typeface="Meiryo UI" panose="020B0604030504040204" pitchFamily="50" charset="-128"/>
                <a:ea typeface="Meiryo UI" panose="020B0604030504040204" pitchFamily="50" charset="-128"/>
              </a:rPr>
              <a:t>分析</a:t>
            </a:r>
            <a:endParaRPr lang="ja-JP" altLang="en-US" sz="1400" dirty="0"/>
          </a:p>
        </p:txBody>
      </p:sp>
      <p:sp>
        <p:nvSpPr>
          <p:cNvPr id="12" name="テキスト ボックス 11"/>
          <p:cNvSpPr txBox="1"/>
          <p:nvPr/>
        </p:nvSpPr>
        <p:spPr>
          <a:xfrm>
            <a:off x="2516391" y="1700808"/>
            <a:ext cx="3096344" cy="338554"/>
          </a:xfrm>
          <a:prstGeom prst="rect">
            <a:avLst/>
          </a:prstGeom>
          <a:noFill/>
        </p:spPr>
        <p:txBody>
          <a:bodyPr wrap="square" rtlCol="0">
            <a:spAutoFit/>
          </a:bodyPr>
          <a:lstStyle/>
          <a:p>
            <a:r>
              <a:rPr lang="ja-JP" altLang="en-US" sz="1600" dirty="0"/>
              <a:t>■</a:t>
            </a:r>
            <a:r>
              <a:rPr kumimoji="1" lang="ja-JP" altLang="en-US" sz="1600" dirty="0" smtClean="0"/>
              <a:t>本事業全体の概要</a:t>
            </a:r>
            <a:endParaRPr kumimoji="1" lang="ja-JP" altLang="en-US" sz="1600" dirty="0"/>
          </a:p>
        </p:txBody>
      </p:sp>
      <p:sp>
        <p:nvSpPr>
          <p:cNvPr id="32" name="Rectangle 66"/>
          <p:cNvSpPr>
            <a:spLocks noChangeArrowheads="1"/>
          </p:cNvSpPr>
          <p:nvPr/>
        </p:nvSpPr>
        <p:spPr bwMode="auto">
          <a:xfrm>
            <a:off x="107950" y="1714222"/>
            <a:ext cx="2375818" cy="1870506"/>
          </a:xfrm>
          <a:prstGeom prst="rect">
            <a:avLst/>
          </a:prstGeom>
          <a:noFill/>
          <a:ln>
            <a:solidFill>
              <a:srgbClr val="0070C0"/>
            </a:solidFill>
            <a:headEnd/>
            <a:tailEnd/>
          </a:ln>
        </p:spPr>
        <p:style>
          <a:lnRef idx="2">
            <a:schemeClr val="dk1"/>
          </a:lnRef>
          <a:fillRef idx="1">
            <a:schemeClr val="lt1"/>
          </a:fillRef>
          <a:effectRef idx="0">
            <a:schemeClr val="dk1"/>
          </a:effectRef>
          <a:fontRef idx="minor">
            <a:schemeClr val="dk1"/>
          </a:fontRef>
        </p:style>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050" u="sng" dirty="0"/>
          </a:p>
        </p:txBody>
      </p:sp>
      <p:sp>
        <p:nvSpPr>
          <p:cNvPr id="33" name="テキスト ボックス 32"/>
          <p:cNvSpPr txBox="1"/>
          <p:nvPr/>
        </p:nvSpPr>
        <p:spPr>
          <a:xfrm>
            <a:off x="107951" y="1802219"/>
            <a:ext cx="2231801" cy="307777"/>
          </a:xfrm>
          <a:prstGeom prst="rect">
            <a:avLst/>
          </a:prstGeom>
          <a:noFill/>
        </p:spPr>
        <p:txBody>
          <a:bodyPr wrap="square" rtlCol="0">
            <a:spAutoFit/>
          </a:bodyPr>
          <a:lstStyle/>
          <a:p>
            <a:r>
              <a:rPr kumimoji="1" lang="ja-JP" altLang="en-US" sz="1400" dirty="0" smtClean="0"/>
              <a:t>位置図</a:t>
            </a:r>
            <a:endParaRPr kumimoji="1" lang="en-US" altLang="ja-JP" sz="1400" dirty="0" smtClean="0"/>
          </a:p>
        </p:txBody>
      </p:sp>
      <p:sp>
        <p:nvSpPr>
          <p:cNvPr id="4" name="正方形/長方形 3"/>
          <p:cNvSpPr/>
          <p:nvPr/>
        </p:nvSpPr>
        <p:spPr>
          <a:xfrm>
            <a:off x="7452320" y="116632"/>
            <a:ext cx="1057206" cy="34827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様式１</a:t>
            </a:r>
            <a:endParaRPr kumimoji="1" lang="ja-JP" altLang="en-US" dirty="0">
              <a:solidFill>
                <a:schemeClr val="tx1"/>
              </a:solidFill>
            </a:endParaRPr>
          </a:p>
        </p:txBody>
      </p:sp>
    </p:spTree>
    <p:extLst>
      <p:ext uri="{BB962C8B-B14F-4D97-AF65-F5344CB8AC3E}">
        <p14:creationId xmlns:p14="http://schemas.microsoft.com/office/powerpoint/2010/main" val="176310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6"/>
          <p:cNvSpPr>
            <a:spLocks noChangeArrowheads="1"/>
          </p:cNvSpPr>
          <p:nvPr/>
        </p:nvSpPr>
        <p:spPr bwMode="auto">
          <a:xfrm>
            <a:off x="122627" y="929277"/>
            <a:ext cx="4195048" cy="2113853"/>
          </a:xfrm>
          <a:prstGeom prst="rect">
            <a:avLst/>
          </a:prstGeom>
          <a:noFill/>
          <a:ln w="2857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4103" name="Rectangle 67"/>
          <p:cNvSpPr>
            <a:spLocks noChangeArrowheads="1"/>
          </p:cNvSpPr>
          <p:nvPr/>
        </p:nvSpPr>
        <p:spPr bwMode="auto">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smtClean="0">
                <a:solidFill>
                  <a:schemeClr val="bg1"/>
                </a:solidFill>
                <a:latin typeface="ＭＳ Ｐゴシック" panose="020B0600070205080204" pitchFamily="50" charset="-128"/>
              </a:rPr>
              <a:t>事業名（団体名）</a:t>
            </a:r>
            <a:endParaRPr lang="ja-JP" altLang="en-US" sz="1800" b="1" dirty="0">
              <a:solidFill>
                <a:schemeClr val="bg1"/>
              </a:solidFill>
              <a:latin typeface="ＭＳ Ｐゴシック" panose="020B0600070205080204" pitchFamily="50" charset="-128"/>
            </a:endParaRPr>
          </a:p>
        </p:txBody>
      </p:sp>
      <p:sp>
        <p:nvSpPr>
          <p:cNvPr id="2" name="正方形/長方形 1"/>
          <p:cNvSpPr/>
          <p:nvPr/>
        </p:nvSpPr>
        <p:spPr>
          <a:xfrm>
            <a:off x="8673578" y="6724"/>
            <a:ext cx="470422" cy="5543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a:t>２</a:t>
            </a:r>
            <a:endParaRPr kumimoji="1" lang="ja-JP" altLang="en-US" dirty="0"/>
          </a:p>
        </p:txBody>
      </p:sp>
      <p:sp>
        <p:nvSpPr>
          <p:cNvPr id="29" name="Text Box 4"/>
          <p:cNvSpPr txBox="1">
            <a:spLocks noChangeArrowheads="1"/>
          </p:cNvSpPr>
          <p:nvPr/>
        </p:nvSpPr>
        <p:spPr bwMode="auto">
          <a:xfrm>
            <a:off x="4381903" y="502711"/>
            <a:ext cx="3884240" cy="621709"/>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a:latin typeface="Tahoma" pitchFamily="34" charset="0"/>
              </a:rPr>
              <a:t>運営</a:t>
            </a:r>
            <a:r>
              <a:rPr lang="ja-JP" altLang="en-US" sz="2000" b="1" dirty="0" smtClean="0">
                <a:latin typeface="Tahoma" pitchFamily="34" charset="0"/>
              </a:rPr>
              <a:t>体制</a:t>
            </a:r>
            <a:endParaRPr lang="ja-JP" altLang="en-US" sz="2000" b="1" dirty="0">
              <a:latin typeface="Tahoma" pitchFamily="34" charset="0"/>
            </a:endParaRPr>
          </a:p>
          <a:p>
            <a:pPr marL="238125" indent="-238125" eaLnBrk="1" hangingPunct="1">
              <a:lnSpc>
                <a:spcPct val="90000"/>
              </a:lnSpc>
              <a:buFont typeface="Wingdings" pitchFamily="2" charset="2"/>
              <a:buNone/>
              <a:defRPr/>
            </a:pPr>
            <a:endParaRPr lang="ja-JP" altLang="en-US" sz="1600" dirty="0">
              <a:latin typeface="Tahoma" pitchFamily="34" charset="0"/>
            </a:endParaRPr>
          </a:p>
        </p:txBody>
      </p:sp>
      <p:sp>
        <p:nvSpPr>
          <p:cNvPr id="30" name="Text Box 4"/>
          <p:cNvSpPr txBox="1">
            <a:spLocks noChangeArrowheads="1"/>
          </p:cNvSpPr>
          <p:nvPr/>
        </p:nvSpPr>
        <p:spPr bwMode="auto">
          <a:xfrm>
            <a:off x="25927" y="502711"/>
            <a:ext cx="4291748"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smtClean="0">
                <a:latin typeface="Tahoma" pitchFamily="34" charset="0"/>
              </a:rPr>
              <a:t>スマートシティの</a:t>
            </a:r>
            <a:r>
              <a:rPr lang="ja-JP" altLang="en-US" sz="2000" b="1" dirty="0" smtClean="0">
                <a:latin typeface="+mn-ea"/>
                <a:ea typeface="+mn-ea"/>
              </a:rPr>
              <a:t>目標</a:t>
            </a:r>
            <a:r>
              <a:rPr lang="en-US" altLang="ja-JP" sz="2000" b="1" dirty="0" smtClean="0">
                <a:latin typeface="+mn-ea"/>
                <a:ea typeface="+mn-ea"/>
              </a:rPr>
              <a:t>(KPI)</a:t>
            </a:r>
            <a:endParaRPr lang="ja-JP" altLang="en-US" sz="2000" b="1" dirty="0">
              <a:latin typeface="+mn-ea"/>
              <a:ea typeface="+mn-ea"/>
            </a:endParaRPr>
          </a:p>
        </p:txBody>
      </p:sp>
      <p:sp>
        <p:nvSpPr>
          <p:cNvPr id="31" name="Rectangle 66"/>
          <p:cNvSpPr>
            <a:spLocks noChangeArrowheads="1"/>
          </p:cNvSpPr>
          <p:nvPr/>
        </p:nvSpPr>
        <p:spPr bwMode="auto">
          <a:xfrm>
            <a:off x="4498193" y="929277"/>
            <a:ext cx="4206548" cy="2113853"/>
          </a:xfrm>
          <a:prstGeom prst="rect">
            <a:avLst/>
          </a:prstGeom>
          <a:noFill/>
          <a:ln w="2857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32" name="Text Box 4"/>
          <p:cNvSpPr txBox="1">
            <a:spLocks noChangeArrowheads="1"/>
          </p:cNvSpPr>
          <p:nvPr/>
        </p:nvSpPr>
        <p:spPr bwMode="auto">
          <a:xfrm>
            <a:off x="0" y="3065904"/>
            <a:ext cx="3884240" cy="621709"/>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smtClean="0">
                <a:latin typeface="Tahoma" pitchFamily="34" charset="0"/>
              </a:rPr>
              <a:t>導入技術</a:t>
            </a:r>
            <a:endParaRPr lang="ja-JP" altLang="en-US" sz="2000" b="1" dirty="0">
              <a:latin typeface="Tahoma" pitchFamily="34" charset="0"/>
            </a:endParaRPr>
          </a:p>
          <a:p>
            <a:pPr marL="238125" indent="-238125" eaLnBrk="1" hangingPunct="1">
              <a:lnSpc>
                <a:spcPct val="90000"/>
              </a:lnSpc>
              <a:buFont typeface="Wingdings" pitchFamily="2" charset="2"/>
              <a:buNone/>
              <a:defRPr/>
            </a:pPr>
            <a:endParaRPr lang="ja-JP" altLang="en-US" sz="1600" dirty="0">
              <a:latin typeface="Tahoma" pitchFamily="34" charset="0"/>
            </a:endParaRPr>
          </a:p>
        </p:txBody>
      </p:sp>
      <p:sp>
        <p:nvSpPr>
          <p:cNvPr id="19" name="正方形/長方形 18">
            <a:extLst>
              <a:ext uri="{FF2B5EF4-FFF2-40B4-BE49-F238E27FC236}">
                <a16:creationId xmlns:a16="http://schemas.microsoft.com/office/drawing/2014/main" id="{FA704B59-AC8A-4F67-AD81-64F2192B79B7}"/>
              </a:ext>
            </a:extLst>
          </p:cNvPr>
          <p:cNvSpPr/>
          <p:nvPr/>
        </p:nvSpPr>
        <p:spPr>
          <a:xfrm>
            <a:off x="66892" y="2513389"/>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23" name="正方形/長方形 22"/>
          <p:cNvSpPr/>
          <p:nvPr/>
        </p:nvSpPr>
        <p:spPr>
          <a:xfrm>
            <a:off x="90768" y="908720"/>
            <a:ext cx="4217208" cy="307777"/>
          </a:xfrm>
          <a:prstGeom prst="rect">
            <a:avLst/>
          </a:prstGeom>
        </p:spPr>
        <p:txBody>
          <a:bodyPr wrap="square">
            <a:spAutoFit/>
          </a:bodyPr>
          <a:lstStyle/>
          <a:p>
            <a:r>
              <a:rPr lang="en-US" altLang="ja-JP" sz="1400" dirty="0" smtClean="0"/>
              <a:t>※</a:t>
            </a:r>
            <a:r>
              <a:rPr lang="ja-JP" altLang="en-US" sz="1400" dirty="0" smtClean="0"/>
              <a:t>個別の取組ごとではなく、取組の全体として評価</a:t>
            </a:r>
            <a:endParaRPr lang="en-US" altLang="ja-JP" sz="1400" dirty="0" smtClean="0"/>
          </a:p>
        </p:txBody>
      </p:sp>
      <p:sp>
        <p:nvSpPr>
          <p:cNvPr id="28" name="Rectangle 66"/>
          <p:cNvSpPr>
            <a:spLocks noChangeArrowheads="1"/>
          </p:cNvSpPr>
          <p:nvPr/>
        </p:nvSpPr>
        <p:spPr bwMode="auto">
          <a:xfrm>
            <a:off x="90768" y="3465368"/>
            <a:ext cx="8582810" cy="3276000"/>
          </a:xfrm>
          <a:prstGeom prst="rect">
            <a:avLst/>
          </a:prstGeom>
          <a:noFill/>
          <a:ln w="2857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35" name="正方形/長方形 34"/>
          <p:cNvSpPr/>
          <p:nvPr/>
        </p:nvSpPr>
        <p:spPr>
          <a:xfrm>
            <a:off x="251900" y="3664199"/>
            <a:ext cx="5499543" cy="307777"/>
          </a:xfrm>
          <a:prstGeom prst="rect">
            <a:avLst/>
          </a:prstGeom>
        </p:spPr>
        <p:txBody>
          <a:bodyPr wrap="square">
            <a:spAutoFit/>
          </a:bodyPr>
          <a:lstStyle/>
          <a:p>
            <a:r>
              <a:rPr lang="en-US" altLang="ja-JP" sz="1400" dirty="0"/>
              <a:t>※</a:t>
            </a:r>
            <a:r>
              <a:rPr lang="ja-JP" altLang="en-US" sz="1400" dirty="0" smtClean="0"/>
              <a:t>スマートシティ実現に導入される技術の説明</a:t>
            </a:r>
            <a:endParaRPr lang="en-US" altLang="ja-JP" sz="1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6"/>
          <p:cNvSpPr>
            <a:spLocks noChangeArrowheads="1"/>
          </p:cNvSpPr>
          <p:nvPr/>
        </p:nvSpPr>
        <p:spPr bwMode="auto">
          <a:xfrm>
            <a:off x="96700" y="980728"/>
            <a:ext cx="4195048" cy="5760640"/>
          </a:xfrm>
          <a:prstGeom prst="rect">
            <a:avLst/>
          </a:prstGeom>
          <a:noFill/>
          <a:ln w="2857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4103" name="Rectangle 67"/>
          <p:cNvSpPr>
            <a:spLocks noChangeArrowheads="1"/>
          </p:cNvSpPr>
          <p:nvPr/>
        </p:nvSpPr>
        <p:spPr bwMode="auto">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smtClean="0">
                <a:solidFill>
                  <a:schemeClr val="bg1"/>
                </a:solidFill>
                <a:latin typeface="ＭＳ Ｐゴシック" panose="020B0600070205080204" pitchFamily="50" charset="-128"/>
              </a:rPr>
              <a:t>事業名（団体名）</a:t>
            </a:r>
            <a:endParaRPr lang="ja-JP" altLang="en-US" sz="1800" b="1" dirty="0">
              <a:solidFill>
                <a:schemeClr val="bg1"/>
              </a:solidFill>
              <a:latin typeface="ＭＳ Ｐゴシック" panose="020B0600070205080204" pitchFamily="50" charset="-128"/>
            </a:endParaRPr>
          </a:p>
        </p:txBody>
      </p:sp>
      <p:sp>
        <p:nvSpPr>
          <p:cNvPr id="2" name="正方形/長方形 1"/>
          <p:cNvSpPr/>
          <p:nvPr/>
        </p:nvSpPr>
        <p:spPr>
          <a:xfrm>
            <a:off x="8673578" y="6724"/>
            <a:ext cx="470422" cy="5543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smtClean="0"/>
              <a:t>３</a:t>
            </a:r>
            <a:endParaRPr kumimoji="1" lang="ja-JP" altLang="en-US" dirty="0"/>
          </a:p>
        </p:txBody>
      </p:sp>
      <p:sp>
        <p:nvSpPr>
          <p:cNvPr id="30" name="Text Box 4"/>
          <p:cNvSpPr txBox="1">
            <a:spLocks noChangeArrowheads="1"/>
          </p:cNvSpPr>
          <p:nvPr/>
        </p:nvSpPr>
        <p:spPr bwMode="auto">
          <a:xfrm>
            <a:off x="0" y="580618"/>
            <a:ext cx="3884240"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smtClean="0">
                <a:latin typeface="Tahoma" pitchFamily="34" charset="0"/>
              </a:rPr>
              <a:t>ビジネスモデル</a:t>
            </a:r>
            <a:endParaRPr lang="ja-JP" altLang="en-US" sz="2000" b="1" dirty="0">
              <a:latin typeface="Tahoma" pitchFamily="34" charset="0"/>
            </a:endParaRPr>
          </a:p>
        </p:txBody>
      </p:sp>
      <p:sp>
        <p:nvSpPr>
          <p:cNvPr id="32" name="Text Box 4"/>
          <p:cNvSpPr txBox="1">
            <a:spLocks noChangeArrowheads="1"/>
          </p:cNvSpPr>
          <p:nvPr/>
        </p:nvSpPr>
        <p:spPr bwMode="auto">
          <a:xfrm>
            <a:off x="4351503" y="561084"/>
            <a:ext cx="3884240" cy="400110"/>
          </a:xfrm>
          <a:prstGeom prst="rect">
            <a:avLst/>
          </a:prstGeom>
          <a:noFill/>
          <a:ln w="9525">
            <a:noFill/>
            <a:miter lim="800000"/>
            <a:headEnd/>
            <a:tailEnd/>
          </a:ln>
          <a:effectLst/>
        </p:spPr>
        <p:txBody>
          <a:bodyPr wrap="square">
            <a:spAutoFit/>
          </a:bodyPr>
          <a:lstStyle/>
          <a:p>
            <a:pPr marL="238125" indent="-238125" eaLnBrk="1" hangingPunct="1">
              <a:spcBef>
                <a:spcPct val="5000"/>
              </a:spcBef>
              <a:buFont typeface="Wingdings" pitchFamily="2" charset="2"/>
              <a:buChar char="n"/>
              <a:defRPr/>
            </a:pPr>
            <a:r>
              <a:rPr lang="ja-JP" altLang="en-US" sz="2000" b="1" dirty="0" smtClean="0">
                <a:latin typeface="Tahoma" pitchFamily="34" charset="0"/>
              </a:rPr>
              <a:t>スケジュール</a:t>
            </a:r>
            <a:endParaRPr lang="ja-JP" altLang="en-US" sz="1600" dirty="0">
              <a:latin typeface="Tahoma" pitchFamily="34" charset="0"/>
            </a:endParaRPr>
          </a:p>
        </p:txBody>
      </p:sp>
      <p:sp>
        <p:nvSpPr>
          <p:cNvPr id="19" name="正方形/長方形 18">
            <a:extLst>
              <a:ext uri="{FF2B5EF4-FFF2-40B4-BE49-F238E27FC236}">
                <a16:creationId xmlns:a16="http://schemas.microsoft.com/office/drawing/2014/main" id="{FA704B59-AC8A-4F67-AD81-64F2192B79B7}"/>
              </a:ext>
            </a:extLst>
          </p:cNvPr>
          <p:cNvSpPr/>
          <p:nvPr/>
        </p:nvSpPr>
        <p:spPr>
          <a:xfrm>
            <a:off x="56888" y="2807291"/>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dirty="0">
              <a:solidFill>
                <a:sysClr val="windowText" lastClr="000000"/>
              </a:solidFill>
            </a:endParaRPr>
          </a:p>
        </p:txBody>
      </p:sp>
      <p:sp>
        <p:nvSpPr>
          <p:cNvPr id="23" name="正方形/長方形 22"/>
          <p:cNvSpPr/>
          <p:nvPr/>
        </p:nvSpPr>
        <p:spPr>
          <a:xfrm>
            <a:off x="150080" y="1019036"/>
            <a:ext cx="4088287" cy="738664"/>
          </a:xfrm>
          <a:prstGeom prst="rect">
            <a:avLst/>
          </a:prstGeom>
        </p:spPr>
        <p:txBody>
          <a:bodyPr wrap="square">
            <a:spAutoFit/>
          </a:bodyPr>
          <a:lstStyle/>
          <a:p>
            <a:r>
              <a:rPr lang="en-US" altLang="ja-JP" sz="1400" dirty="0"/>
              <a:t>※</a:t>
            </a:r>
            <a:r>
              <a:rPr lang="ja-JP" altLang="en-US" sz="1400" dirty="0" smtClean="0"/>
              <a:t>社会実装した際に、持続可能な取組とするために工夫する点や公民で役割分担していることをモデル化して説明</a:t>
            </a:r>
            <a:endParaRPr lang="en-US" altLang="ja-JP" sz="1400" dirty="0" smtClean="0"/>
          </a:p>
        </p:txBody>
      </p:sp>
      <p:sp>
        <p:nvSpPr>
          <p:cNvPr id="28" name="Rectangle 66"/>
          <p:cNvSpPr>
            <a:spLocks noChangeArrowheads="1"/>
          </p:cNvSpPr>
          <p:nvPr/>
        </p:nvSpPr>
        <p:spPr bwMode="auto">
          <a:xfrm>
            <a:off x="4429136" y="980728"/>
            <a:ext cx="4260735" cy="5760640"/>
          </a:xfrm>
          <a:prstGeom prst="rect">
            <a:avLst/>
          </a:prstGeom>
          <a:noFill/>
          <a:ln w="2857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solidFill>
                <a:srgbClr val="0070C0"/>
              </a:solidFill>
            </a:endParaRPr>
          </a:p>
        </p:txBody>
      </p:sp>
      <p:sp>
        <p:nvSpPr>
          <p:cNvPr id="35" name="正方形/長方形 34"/>
          <p:cNvSpPr/>
          <p:nvPr/>
        </p:nvSpPr>
        <p:spPr>
          <a:xfrm>
            <a:off x="4429136" y="1031679"/>
            <a:ext cx="4322075" cy="738664"/>
          </a:xfrm>
          <a:prstGeom prst="rect">
            <a:avLst/>
          </a:prstGeom>
        </p:spPr>
        <p:txBody>
          <a:bodyPr wrap="square">
            <a:spAutoFit/>
          </a:bodyPr>
          <a:lstStyle/>
          <a:p>
            <a:r>
              <a:rPr lang="en-US" altLang="ja-JP" sz="1400" dirty="0" smtClean="0"/>
              <a:t>※</a:t>
            </a:r>
            <a:r>
              <a:rPr lang="ja-JP" altLang="en-US" sz="1400" dirty="0" smtClean="0"/>
              <a:t>技術の導入までの短期的なスケジュールと、社会の変化・ビジョンの実現に向けた長期的なスケジュールに分けて記載することが望ましい</a:t>
            </a:r>
            <a:endParaRPr lang="en-US" altLang="ja-JP" sz="1400" dirty="0" smtClean="0"/>
          </a:p>
        </p:txBody>
      </p:sp>
    </p:spTree>
    <p:extLst>
      <p:ext uri="{BB962C8B-B14F-4D97-AF65-F5344CB8AC3E}">
        <p14:creationId xmlns:p14="http://schemas.microsoft.com/office/powerpoint/2010/main" val="829938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7"/>
          <p:cNvSpPr>
            <a:spLocks noChangeArrowheads="1"/>
          </p:cNvSpPr>
          <p:nvPr/>
        </p:nvSpPr>
        <p:spPr bwMode="auto">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b="1" dirty="0" smtClean="0">
                <a:solidFill>
                  <a:schemeClr val="bg1"/>
                </a:solidFill>
                <a:latin typeface="ＭＳ Ｐゴシック" panose="020B0600070205080204" pitchFamily="50" charset="-128"/>
              </a:rPr>
              <a:t>事業名（団体名）</a:t>
            </a:r>
            <a:endParaRPr lang="ja-JP" altLang="en-US" sz="1800" b="1" dirty="0">
              <a:solidFill>
                <a:schemeClr val="bg1"/>
              </a:solidFill>
              <a:latin typeface="ＭＳ Ｐゴシック" panose="020B0600070205080204" pitchFamily="50" charset="-128"/>
            </a:endParaRPr>
          </a:p>
        </p:txBody>
      </p:sp>
      <p:sp>
        <p:nvSpPr>
          <p:cNvPr id="2" name="正方形/長方形 1"/>
          <p:cNvSpPr/>
          <p:nvPr/>
        </p:nvSpPr>
        <p:spPr>
          <a:xfrm>
            <a:off x="8673578" y="6724"/>
            <a:ext cx="470422" cy="5543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3200" dirty="0" smtClean="0"/>
              <a:t>４</a:t>
            </a:r>
            <a:endParaRPr kumimoji="1" lang="ja-JP" altLang="en-US" dirty="0"/>
          </a:p>
        </p:txBody>
      </p:sp>
      <p:sp>
        <p:nvSpPr>
          <p:cNvPr id="26" name="正方形/長方形 25"/>
          <p:cNvSpPr/>
          <p:nvPr/>
        </p:nvSpPr>
        <p:spPr>
          <a:xfrm>
            <a:off x="323528" y="698273"/>
            <a:ext cx="6192688" cy="307777"/>
          </a:xfrm>
          <a:prstGeom prst="rect">
            <a:avLst/>
          </a:prstGeom>
        </p:spPr>
        <p:txBody>
          <a:bodyPr wrap="square">
            <a:spAutoFit/>
          </a:bodyPr>
          <a:lstStyle/>
          <a:p>
            <a:r>
              <a:rPr lang="en-US" altLang="ja-JP" sz="1400" dirty="0" smtClean="0"/>
              <a:t>※</a:t>
            </a:r>
            <a:r>
              <a:rPr lang="ja-JP" altLang="en-US" sz="1400" dirty="0" smtClean="0"/>
              <a:t>まちの将来像、ビジョンに関する</a:t>
            </a:r>
            <a:r>
              <a:rPr lang="ja-JP" altLang="en-US" sz="1400" dirty="0" smtClean="0"/>
              <a:t>イメージ図をこの</a:t>
            </a:r>
            <a:r>
              <a:rPr lang="ja-JP" altLang="en-US" sz="1400" dirty="0" smtClean="0"/>
              <a:t>ページに</a:t>
            </a:r>
            <a:r>
              <a:rPr lang="ja-JP" altLang="en-US" sz="1400" dirty="0" smtClean="0"/>
              <a:t>記載</a:t>
            </a:r>
            <a:endParaRPr lang="en-US" altLang="ja-JP" sz="1400" dirty="0" smtClean="0"/>
          </a:p>
        </p:txBody>
      </p:sp>
    </p:spTree>
    <p:extLst>
      <p:ext uri="{BB962C8B-B14F-4D97-AF65-F5344CB8AC3E}">
        <p14:creationId xmlns:p14="http://schemas.microsoft.com/office/powerpoint/2010/main" val="404027024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11283</TotalTime>
  <Words>202</Words>
  <Application>Microsoft Office PowerPoint</Application>
  <PresentationFormat>画面に合わせる (4:3)</PresentationFormat>
  <Paragraphs>33</Paragraphs>
  <Slides>4</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Meiryo UI</vt:lpstr>
      <vt:lpstr>ＭＳ Ｐゴシック</vt:lpstr>
      <vt:lpstr>ＭＳ Ｐ明朝</vt:lpstr>
      <vt:lpstr>Arial</vt:lpstr>
      <vt:lpstr>Tahoma</vt:lpstr>
      <vt:lpstr>Wingdings</vt:lpstr>
      <vt:lpstr>標準デザイン</vt:lpstr>
      <vt:lpstr>PowerPoint プレゼンテーション</vt:lpstr>
      <vt:lpstr>PowerPoint プレゼンテーション</vt:lpstr>
      <vt:lpstr>PowerPoint プレゼンテーション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ㅤ</cp:lastModifiedBy>
  <cp:revision>280</cp:revision>
  <cp:lastPrinted>2020-03-27T10:04:28Z</cp:lastPrinted>
  <dcterms:created xsi:type="dcterms:W3CDTF">2007-06-19T07:03:32Z</dcterms:created>
  <dcterms:modified xsi:type="dcterms:W3CDTF">2020-03-27T10:09:44Z</dcterms:modified>
</cp:coreProperties>
</file>