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80" r:id="rId2"/>
  </p:sldIdLst>
  <p:sldSz cx="9906000" cy="6858000" type="A4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1200" kern="1200">
        <a:solidFill>
          <a:srgbClr val="CC0000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rgbClr val="CC0000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rgbClr val="CC0000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rgbClr val="CC0000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rgbClr val="CC0000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rgbClr val="CC0000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1200" kern="1200">
        <a:solidFill>
          <a:srgbClr val="CC0000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1200" kern="1200">
        <a:solidFill>
          <a:srgbClr val="CC0000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1200" kern="1200">
        <a:solidFill>
          <a:srgbClr val="CC0000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CC0000"/>
    <a:srgbClr val="CCECFF"/>
    <a:srgbClr val="66FFFF"/>
    <a:srgbClr val="00FF00"/>
    <a:srgbClr val="99FF99"/>
    <a:srgbClr val="00CC00"/>
    <a:srgbClr val="777777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12" autoAdjust="0"/>
    <p:restoredTop sz="94424" autoAdjust="0"/>
  </p:normalViewPr>
  <p:slideViewPr>
    <p:cSldViewPr snapToGrid="0">
      <p:cViewPr>
        <p:scale>
          <a:sx n="90" d="100"/>
          <a:sy n="90" d="100"/>
        </p:scale>
        <p:origin x="462" y="78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solidFill>
                  <a:schemeClr val="tx1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solidFill>
                  <a:schemeClr val="tx1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1F71B1B-0379-46E3-B378-41871E88C7D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739033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solidFill>
                  <a:schemeClr val="tx1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5325" y="739775"/>
            <a:ext cx="53451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6300"/>
            <a:ext cx="538956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1013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solidFill>
                  <a:schemeClr val="tx1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C546F61-0BF6-4282-88F8-B75D6A587F0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02870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BDA4C3C5-F470-4CB2-B3D4-14D4FE3C09E1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09563" y="69850"/>
            <a:ext cx="6116637" cy="4233863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338" y="4357688"/>
            <a:ext cx="6669087" cy="5362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ja-JP" smtClean="0"/>
              <a:t>○ </a:t>
            </a:r>
            <a:r>
              <a:rPr lang="ja-JP" altLang="en-US" b="1" u="sng" smtClean="0">
                <a:solidFill>
                  <a:srgbClr val="CC0000"/>
                </a:solidFill>
              </a:rPr>
              <a:t>国土交通大臣表彰事業</a:t>
            </a:r>
            <a:r>
              <a:rPr lang="ja-JP" altLang="en-US" smtClean="0"/>
              <a:t>として、２００７年１２月に表彰された案件。</a:t>
            </a:r>
          </a:p>
          <a:p>
            <a:pPr eaLnBrk="1" hangingPunct="1"/>
            <a:endParaRPr lang="ja-JP" altLang="en-US" smtClean="0"/>
          </a:p>
          <a:p>
            <a:pPr eaLnBrk="1" hangingPunct="1"/>
            <a:r>
              <a:rPr lang="ja-JP" altLang="en-US" smtClean="0"/>
              <a:t>○ 部分①では、商品配送及び材料調達のためのトラック輸送に</a:t>
            </a:r>
            <a:r>
              <a:rPr lang="ja-JP" altLang="en-US" b="1" u="sng" smtClean="0">
                <a:solidFill>
                  <a:srgbClr val="CC0000"/>
                </a:solidFill>
              </a:rPr>
              <a:t>ミルクランシステム</a:t>
            </a:r>
            <a:r>
              <a:rPr lang="ja-JP" altLang="en-US" smtClean="0"/>
              <a:t>を</a:t>
            </a:r>
          </a:p>
          <a:p>
            <a:pPr eaLnBrk="1" hangingPunct="1"/>
            <a:r>
              <a:rPr lang="ja-JP" altLang="en-US" smtClean="0"/>
              <a:t>　 導入。部分②では香川（高松）～神戸の輸送を</a:t>
            </a:r>
            <a:r>
              <a:rPr lang="ja-JP" altLang="en-US" b="1" u="sng" smtClean="0">
                <a:solidFill>
                  <a:srgbClr val="CC0000"/>
                </a:solidFill>
              </a:rPr>
              <a:t>海上輸送にモーダルシフト</a:t>
            </a:r>
            <a:r>
              <a:rPr lang="ja-JP" altLang="en-US" smtClean="0"/>
              <a:t>。</a:t>
            </a:r>
          </a:p>
          <a:p>
            <a:pPr eaLnBrk="1" hangingPunct="1"/>
            <a:r>
              <a:rPr lang="ja-JP" altLang="en-US" smtClean="0"/>
              <a:t>　 部分③では、埼玉（越谷）～香川（高松）の輸送を</a:t>
            </a:r>
            <a:r>
              <a:rPr lang="ja-JP" altLang="en-US" b="1" u="sng" smtClean="0">
                <a:solidFill>
                  <a:srgbClr val="CC0000"/>
                </a:solidFill>
              </a:rPr>
              <a:t>鉄道輸送にモーダルシフト</a:t>
            </a:r>
            <a:r>
              <a:rPr lang="ja-JP" altLang="en-US" smtClean="0"/>
              <a:t>。</a:t>
            </a:r>
          </a:p>
          <a:p>
            <a:pPr eaLnBrk="1" hangingPunct="1"/>
            <a:r>
              <a:rPr lang="ja-JP" altLang="en-US" smtClean="0"/>
              <a:t>　 部分④では、材料の</a:t>
            </a:r>
            <a:r>
              <a:rPr lang="ja-JP" altLang="en-US" b="1" u="sng" smtClean="0">
                <a:solidFill>
                  <a:srgbClr val="CC0000"/>
                </a:solidFill>
              </a:rPr>
              <a:t>調達先を近距離の工場に変更</a:t>
            </a:r>
            <a:r>
              <a:rPr lang="ja-JP" altLang="en-US" smtClean="0"/>
              <a:t>し輸送距離を削減。</a:t>
            </a:r>
          </a:p>
          <a:p>
            <a:pPr eaLnBrk="1" hangingPunct="1"/>
            <a:r>
              <a:rPr lang="ja-JP" altLang="en-US" smtClean="0"/>
              <a:t>　 取組全体で</a:t>
            </a:r>
            <a:r>
              <a:rPr lang="ja-JP" altLang="en-US" b="1" u="sng" smtClean="0">
                <a:solidFill>
                  <a:srgbClr val="CC0000"/>
                </a:solidFill>
              </a:rPr>
              <a:t>２２５トン／年</a:t>
            </a:r>
            <a:r>
              <a:rPr lang="ja-JP" altLang="en-US" smtClean="0"/>
              <a:t>、</a:t>
            </a:r>
            <a:r>
              <a:rPr lang="ja-JP" altLang="en-US" b="1" u="sng" smtClean="0">
                <a:solidFill>
                  <a:srgbClr val="CC0000"/>
                </a:solidFill>
              </a:rPr>
              <a:t>６７％</a:t>
            </a:r>
            <a:r>
              <a:rPr lang="ja-JP" altLang="en-US" smtClean="0"/>
              <a:t>のＣＯ</a:t>
            </a:r>
            <a:r>
              <a:rPr lang="ja-JP" altLang="en-US" sz="1000" smtClean="0"/>
              <a:t>２</a:t>
            </a:r>
            <a:r>
              <a:rPr lang="ja-JP" altLang="en-US" smtClean="0"/>
              <a:t>排出量削減を達成。</a:t>
            </a:r>
          </a:p>
          <a:p>
            <a:pPr eaLnBrk="1" hangingPunct="1"/>
            <a:endParaRPr lang="ja-JP" altLang="en-US" smtClean="0"/>
          </a:p>
          <a:p>
            <a:pPr eaLnBrk="1" hangingPunct="1"/>
            <a:r>
              <a:rPr lang="ja-JP" altLang="en-US" smtClean="0"/>
              <a:t>○ しかし、最大の特徴は</a:t>
            </a:r>
            <a:r>
              <a:rPr lang="ja-JP" altLang="en-US" b="1" u="sng" smtClean="0">
                <a:solidFill>
                  <a:srgbClr val="CC0000"/>
                </a:solidFill>
              </a:rPr>
              <a:t>「買い手が取りに行く物流」</a:t>
            </a:r>
            <a:r>
              <a:rPr lang="ja-JP" altLang="en-US" smtClean="0"/>
              <a:t>というシステムを構築したこと。</a:t>
            </a:r>
          </a:p>
          <a:p>
            <a:pPr eaLnBrk="1" hangingPunct="1"/>
            <a:r>
              <a:rPr lang="ja-JP" altLang="en-US" smtClean="0"/>
              <a:t>　 買い手が輸送の手配をすることによって、今までは商品価格に含まれていた輸送費が分離され、</a:t>
            </a:r>
            <a:r>
              <a:rPr lang="ja-JP" altLang="en-US" b="1" u="sng" smtClean="0">
                <a:solidFill>
                  <a:srgbClr val="CC0000"/>
                </a:solidFill>
              </a:rPr>
              <a:t>買い手（荷主）の物流コスト削減に向けた意識改革</a:t>
            </a:r>
            <a:r>
              <a:rPr lang="ja-JP" altLang="en-US" smtClean="0"/>
              <a:t>が促される。荷主と物流事業者の連携というグリーン物流パートナーシップの理念を象徴する案件。</a:t>
            </a:r>
          </a:p>
        </p:txBody>
      </p:sp>
    </p:spTree>
    <p:extLst>
      <p:ext uri="{BB962C8B-B14F-4D97-AF65-F5344CB8AC3E}">
        <p14:creationId xmlns:p14="http://schemas.microsoft.com/office/powerpoint/2010/main" val="1780510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35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9875" y="76200"/>
            <a:ext cx="3286125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6610" name="Rectangle 1026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196615" name="Rectangle 1031"/>
          <p:cNvSpPr>
            <a:spLocks noGrp="1" noChangeArrowheads="1"/>
          </p:cNvSpPr>
          <p:nvPr>
            <p:ph type="ctrTitle"/>
          </p:nvPr>
        </p:nvSpPr>
        <p:spPr>
          <a:xfrm>
            <a:off x="762000" y="2286000"/>
            <a:ext cx="83820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5" name="Rectangle 1027"/>
          <p:cNvSpPr>
            <a:spLocks noGrp="1" noChangeArrowheads="1"/>
          </p:cNvSpPr>
          <p:nvPr>
            <p:ph type="dt" sz="half" idx="10"/>
          </p:nvPr>
        </p:nvSpPr>
        <p:spPr>
          <a:xfrm>
            <a:off x="762000" y="6248400"/>
            <a:ext cx="2057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02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3048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1029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7086600" y="6248400"/>
            <a:ext cx="20574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4236C1F-EDFC-46C1-ACDB-8BDD09AC360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18849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40781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429500" y="0"/>
            <a:ext cx="2476500" cy="60960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7277100" cy="60960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30929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 1"/>
          <p:cNvSpPr>
            <a:spLocks noGrp="1"/>
          </p:cNvSpPr>
          <p:nvPr>
            <p:ph/>
          </p:nvPr>
        </p:nvSpPr>
        <p:spPr>
          <a:xfrm>
            <a:off x="0" y="0"/>
            <a:ext cx="9906000" cy="609600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28090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44510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47763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09436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78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09279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96755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29931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0781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solidFill>
                  <a:schemeClr val="tx1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tx1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" name="Text Box 7"/>
          <p:cNvSpPr txBox="1">
            <a:spLocks noChangeArrowheads="1"/>
          </p:cNvSpPr>
          <p:nvPr userDrawn="1"/>
        </p:nvSpPr>
        <p:spPr bwMode="auto">
          <a:xfrm flipV="1">
            <a:off x="0" y="549275"/>
            <a:ext cx="9906000" cy="74613"/>
          </a:xfrm>
          <a:prstGeom prst="rect">
            <a:avLst/>
          </a:prstGeom>
          <a:solidFill>
            <a:srgbClr val="339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>
            <a:lvl1pPr marL="900113" indent="-900113" algn="ctr" defTabSz="730250">
              <a:defRPr kumimoji="1" sz="1200">
                <a:solidFill>
                  <a:srgbClr val="CC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algn="ctr" defTabSz="730250">
              <a:defRPr kumimoji="1" sz="1200">
                <a:solidFill>
                  <a:srgbClr val="CC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algn="ctr" defTabSz="730250">
              <a:defRPr kumimoji="1" sz="1200">
                <a:solidFill>
                  <a:srgbClr val="CC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algn="ctr" defTabSz="730250">
              <a:defRPr kumimoji="1" sz="1200">
                <a:solidFill>
                  <a:srgbClr val="CC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algn="ctr" defTabSz="730250">
              <a:defRPr kumimoji="1" sz="1200">
                <a:solidFill>
                  <a:srgbClr val="CC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algn="ctr" defTabSz="73025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CC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algn="ctr" defTabSz="73025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CC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algn="ctr" defTabSz="73025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CC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algn="ctr" defTabSz="73025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CC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80000"/>
              </a:lnSpc>
              <a:defRPr/>
            </a:pPr>
            <a:endParaRPr lang="ja-JP" altLang="ja-JP" sz="2400" b="1" smtClean="0">
              <a:solidFill>
                <a:schemeClr val="tx1"/>
              </a:solidFill>
              <a:latin typeface="Arial" panose="020B0604020202020204" pitchFamily="34" charset="0"/>
              <a:ea typeface="HG丸ｺﾞｼｯｸM-PRO" panose="020F0600000000000000" pitchFamily="50" charset="-128"/>
            </a:endParaRPr>
          </a:p>
        </p:txBody>
      </p:sp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906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pic>
        <p:nvPicPr>
          <p:cNvPr id="1031" name="Picture 13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9875" y="76200"/>
            <a:ext cx="3286125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19" r:id="rId1"/>
    <p:sldLayoutId id="2147484208" r:id="rId2"/>
    <p:sldLayoutId id="2147484209" r:id="rId3"/>
    <p:sldLayoutId id="2147484210" r:id="rId4"/>
    <p:sldLayoutId id="2147484211" r:id="rId5"/>
    <p:sldLayoutId id="2147484212" r:id="rId6"/>
    <p:sldLayoutId id="2147484213" r:id="rId7"/>
    <p:sldLayoutId id="2147484214" r:id="rId8"/>
    <p:sldLayoutId id="2147484215" r:id="rId9"/>
    <p:sldLayoutId id="2147484216" r:id="rId10"/>
    <p:sldLayoutId id="2147484217" r:id="rId11"/>
    <p:sldLayoutId id="2147484218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HG丸ｺﾞｼｯｸM-PRO" pitchFamily="50" charset="-128"/>
          <a:ea typeface="HG丸ｺﾞｼｯｸM-PRO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HG丸ｺﾞｼｯｸM-PRO" pitchFamily="50" charset="-128"/>
          <a:ea typeface="HG丸ｺﾞｼｯｸM-PRO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HG丸ｺﾞｼｯｸM-PRO" pitchFamily="50" charset="-128"/>
          <a:ea typeface="HG丸ｺﾞｼｯｸM-PRO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HG丸ｺﾞｼｯｸM-PRO" pitchFamily="50" charset="-128"/>
          <a:ea typeface="HG丸ｺﾞｼｯｸM-PRO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HG丸ｺﾞｼｯｸM-PRO" pitchFamily="50" charset="-128"/>
          <a:ea typeface="HG丸ｺﾞｼｯｸM-PRO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HG丸ｺﾞｼｯｸM-PRO" pitchFamily="50" charset="-128"/>
          <a:ea typeface="HG丸ｺﾞｼｯｸM-PRO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HG丸ｺﾞｼｯｸM-PRO" pitchFamily="50" charset="-128"/>
          <a:ea typeface="HG丸ｺﾞｼｯｸM-PRO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HG丸ｺﾞｼｯｸM-PRO" pitchFamily="50" charset="-128"/>
          <a:ea typeface="HG丸ｺﾞｼｯｸM-PRO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147" name="Rectangle 107"/>
          <p:cNvSpPr>
            <a:spLocks noChangeArrowheads="1"/>
          </p:cNvSpPr>
          <p:nvPr/>
        </p:nvSpPr>
        <p:spPr bwMode="auto">
          <a:xfrm>
            <a:off x="-21034" y="164076"/>
            <a:ext cx="9906000" cy="415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r>
              <a:rPr lang="ja-JP" altLang="en-US" sz="2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事業名：</a:t>
            </a:r>
            <a:r>
              <a:rPr lang="ja-JP" altLang="en-US" sz="16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○○○○○○○○○○○○○○○○○○○○○○○○○○</a:t>
            </a:r>
            <a:endParaRPr lang="en-US" altLang="ja-JP" sz="1600" dirty="0" smtClean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343" name="角丸四角形 342"/>
          <p:cNvSpPr/>
          <p:nvPr/>
        </p:nvSpPr>
        <p:spPr>
          <a:xfrm>
            <a:off x="57944" y="1784910"/>
            <a:ext cx="9748044" cy="3712299"/>
          </a:xfrm>
          <a:prstGeom prst="roundRect">
            <a:avLst>
              <a:gd name="adj" fmla="val 1916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5131" name="テキスト ボックス 345"/>
          <p:cNvSpPr txBox="1">
            <a:spLocks noChangeArrowheads="1"/>
          </p:cNvSpPr>
          <p:nvPr/>
        </p:nvSpPr>
        <p:spPr bwMode="auto">
          <a:xfrm>
            <a:off x="4274288" y="1724507"/>
            <a:ext cx="1052623" cy="338554"/>
          </a:xfrm>
          <a:prstGeom prst="rect">
            <a:avLst/>
          </a:prstGeom>
          <a:solidFill>
            <a:srgbClr val="CC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1600" dirty="0" smtClean="0">
                <a:solidFill>
                  <a:srgbClr val="000000"/>
                </a:solidFill>
                <a:latin typeface="+mj-ea"/>
                <a:ea typeface="+mj-ea"/>
              </a:rPr>
              <a:t>概要図</a:t>
            </a:r>
            <a:endParaRPr lang="ja-JP" altLang="en-US" sz="1600" dirty="0">
              <a:solidFill>
                <a:srgbClr val="000000"/>
              </a:solidFill>
              <a:latin typeface="+mj-ea"/>
              <a:ea typeface="+mj-ea"/>
            </a:endParaRPr>
          </a:p>
        </p:txBody>
      </p:sp>
      <p:sp>
        <p:nvSpPr>
          <p:cNvPr id="101" name="角丸四角形 100"/>
          <p:cNvSpPr/>
          <p:nvPr/>
        </p:nvSpPr>
        <p:spPr>
          <a:xfrm>
            <a:off x="61913" y="744776"/>
            <a:ext cx="2591893" cy="945801"/>
          </a:xfrm>
          <a:prstGeom prst="roundRect">
            <a:avLst>
              <a:gd name="adj" fmla="val 5398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02" name="テキスト ボックス 101"/>
          <p:cNvSpPr txBox="1"/>
          <p:nvPr/>
        </p:nvSpPr>
        <p:spPr>
          <a:xfrm>
            <a:off x="122238" y="686953"/>
            <a:ext cx="941387" cy="307975"/>
          </a:xfrm>
          <a:prstGeom prst="rect">
            <a:avLst/>
          </a:prstGeom>
          <a:solidFill>
            <a:srgbClr val="CCFFCC"/>
          </a:solidFill>
          <a:ln w="12700">
            <a:solidFill>
              <a:schemeClr val="tx1"/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1400" dirty="0">
                <a:solidFill>
                  <a:prstClr val="black"/>
                </a:solidFill>
                <a:latin typeface="+mj-ea"/>
                <a:ea typeface="+mj-ea"/>
                <a:cs typeface="ＭＳ Ｐゴシック" charset="0"/>
              </a:rPr>
              <a:t>事業者</a:t>
            </a:r>
          </a:p>
        </p:txBody>
      </p:sp>
      <p:sp>
        <p:nvSpPr>
          <p:cNvPr id="104" name="角丸四角形 103"/>
          <p:cNvSpPr/>
          <p:nvPr/>
        </p:nvSpPr>
        <p:spPr>
          <a:xfrm>
            <a:off x="2714131" y="744776"/>
            <a:ext cx="7091857" cy="945801"/>
          </a:xfrm>
          <a:prstGeom prst="roundRect">
            <a:avLst>
              <a:gd name="adj" fmla="val 8187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2866091" y="650443"/>
            <a:ext cx="935038" cy="307777"/>
          </a:xfrm>
          <a:prstGeom prst="rect">
            <a:avLst/>
          </a:prstGeom>
          <a:solidFill>
            <a:srgbClr val="CCFFCC"/>
          </a:solidFill>
          <a:ln w="12700">
            <a:solidFill>
              <a:schemeClr val="tx1"/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1400" dirty="0" smtClean="0">
                <a:solidFill>
                  <a:prstClr val="black"/>
                </a:solidFill>
                <a:latin typeface="+mj-ea"/>
                <a:ea typeface="+mj-ea"/>
                <a:cs typeface="ＭＳ Ｐゴシック" charset="0"/>
              </a:rPr>
              <a:t>事業概要</a:t>
            </a:r>
            <a:endParaRPr lang="ja-JP" altLang="en-US" sz="1400" dirty="0">
              <a:solidFill>
                <a:prstClr val="black"/>
              </a:solidFill>
              <a:latin typeface="+mj-ea"/>
              <a:ea typeface="+mj-ea"/>
              <a:cs typeface="ＭＳ Ｐゴシック" charset="0"/>
            </a:endParaRPr>
          </a:p>
        </p:txBody>
      </p:sp>
      <p:sp>
        <p:nvSpPr>
          <p:cNvPr id="106" name="角丸四角形 105"/>
          <p:cNvSpPr/>
          <p:nvPr/>
        </p:nvSpPr>
        <p:spPr>
          <a:xfrm>
            <a:off x="70107" y="5557611"/>
            <a:ext cx="5591969" cy="1277143"/>
          </a:xfrm>
          <a:prstGeom prst="roundRect">
            <a:avLst>
              <a:gd name="adj" fmla="val 6449"/>
            </a:avLst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>
              <a:defRPr/>
            </a:pPr>
            <a:endParaRPr kumimoji="0" lang="en-US" altLang="ja-JP" kern="0" dirty="0" smtClean="0">
              <a:solidFill>
                <a:schemeClr val="tx1"/>
              </a:solidFill>
              <a:latin typeface="+mj-lt"/>
              <a:ea typeface="ＭＳ Ｐゴシック"/>
            </a:endParaRPr>
          </a:p>
          <a:p>
            <a:pPr>
              <a:defRPr/>
            </a:pPr>
            <a:r>
              <a:rPr kumimoji="0" lang="ja-JP" altLang="en-US" kern="0" dirty="0" smtClean="0">
                <a:solidFill>
                  <a:schemeClr val="tx1"/>
                </a:solidFill>
                <a:latin typeface="+mj-lt"/>
                <a:ea typeface="ＭＳ Ｐゴシック"/>
              </a:rPr>
              <a:t>◆</a:t>
            </a:r>
            <a:endParaRPr kumimoji="0" lang="en-US" altLang="ja-JP" kern="0" dirty="0" smtClean="0">
              <a:solidFill>
                <a:schemeClr val="tx1"/>
              </a:solidFill>
              <a:latin typeface="+mj-lt"/>
              <a:ea typeface="ＭＳ Ｐゴシック"/>
            </a:endParaRPr>
          </a:p>
          <a:p>
            <a:pPr>
              <a:defRPr/>
            </a:pPr>
            <a:r>
              <a:rPr kumimoji="0" lang="ja-JP" altLang="en-US" kern="0" dirty="0" smtClean="0">
                <a:solidFill>
                  <a:schemeClr val="tx1"/>
                </a:solidFill>
                <a:latin typeface="+mj-lt"/>
                <a:ea typeface="ＭＳ Ｐゴシック"/>
              </a:rPr>
              <a:t>◆</a:t>
            </a:r>
            <a:endParaRPr kumimoji="0" lang="en-US" altLang="ja-JP" kern="0" dirty="0" smtClean="0">
              <a:solidFill>
                <a:schemeClr val="tx1"/>
              </a:solidFill>
              <a:latin typeface="+mj-lt"/>
              <a:ea typeface="ＭＳ Ｐゴシック"/>
            </a:endParaRPr>
          </a:p>
          <a:p>
            <a:pPr>
              <a:defRPr/>
            </a:pPr>
            <a:r>
              <a:rPr kumimoji="0" lang="ja-JP" altLang="en-US" kern="0" dirty="0" smtClean="0">
                <a:solidFill>
                  <a:schemeClr val="tx1"/>
                </a:solidFill>
                <a:latin typeface="+mj-lt"/>
                <a:ea typeface="ＭＳ Ｐゴシック"/>
              </a:rPr>
              <a:t>◆</a:t>
            </a:r>
            <a:endParaRPr kumimoji="0" lang="en-US" altLang="ja-JP" kern="0" dirty="0">
              <a:solidFill>
                <a:schemeClr val="tx1"/>
              </a:solidFill>
              <a:latin typeface="+mj-lt"/>
              <a:ea typeface="ＭＳ Ｐゴシック"/>
            </a:endParaRPr>
          </a:p>
        </p:txBody>
      </p:sp>
      <p:sp>
        <p:nvSpPr>
          <p:cNvPr id="107" name="テキスト ボックス 106"/>
          <p:cNvSpPr txBox="1"/>
          <p:nvPr/>
        </p:nvSpPr>
        <p:spPr>
          <a:xfrm>
            <a:off x="122238" y="5497211"/>
            <a:ext cx="719137" cy="307975"/>
          </a:xfrm>
          <a:prstGeom prst="rect">
            <a:avLst/>
          </a:prstGeom>
          <a:solidFill>
            <a:srgbClr val="CCFFCC"/>
          </a:solidFill>
          <a:ln w="12700">
            <a:solidFill>
              <a:sysClr val="windowText" lastClr="0000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kumimoji="0" lang="ja-JP" altLang="en-US" sz="1400" kern="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特徴</a:t>
            </a:r>
          </a:p>
        </p:txBody>
      </p:sp>
      <p:sp>
        <p:nvSpPr>
          <p:cNvPr id="108" name="角丸四角形 107"/>
          <p:cNvSpPr/>
          <p:nvPr/>
        </p:nvSpPr>
        <p:spPr>
          <a:xfrm>
            <a:off x="5691982" y="5557612"/>
            <a:ext cx="4114006" cy="1277142"/>
          </a:xfrm>
          <a:prstGeom prst="roundRect">
            <a:avLst>
              <a:gd name="adj" fmla="val 4703"/>
            </a:avLst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marL="171450" indent="-171450">
              <a:buFont typeface="Wingdings" panose="05000000000000000000" pitchFamily="2" charset="2"/>
              <a:buChar char="u"/>
              <a:defRPr/>
            </a:pPr>
            <a:r>
              <a:rPr kumimoji="0" lang="en-US" altLang="ja-JP" kern="0" dirty="0" smtClean="0">
                <a:solidFill>
                  <a:schemeClr val="tx1"/>
                </a:solidFill>
                <a:latin typeface="+mj-ea"/>
                <a:ea typeface="+mj-ea"/>
              </a:rPr>
              <a:t>CO</a:t>
            </a:r>
            <a:r>
              <a:rPr kumimoji="0" lang="ja-JP" altLang="en-US" kern="0" dirty="0" smtClean="0">
                <a:solidFill>
                  <a:schemeClr val="tx1"/>
                </a:solidFill>
                <a:latin typeface="+mj-ea"/>
                <a:ea typeface="+mj-ea"/>
              </a:rPr>
              <a:t>₂削減量：○</a:t>
            </a:r>
            <a:r>
              <a:rPr kumimoji="0" lang="en-US" altLang="ja-JP" kern="0" dirty="0" smtClean="0">
                <a:solidFill>
                  <a:schemeClr val="tx1"/>
                </a:solidFill>
                <a:latin typeface="+mj-ea"/>
                <a:ea typeface="+mj-ea"/>
              </a:rPr>
              <a:t>.</a:t>
            </a:r>
            <a:r>
              <a:rPr kumimoji="0" lang="ja-JP" altLang="en-US" kern="0" dirty="0" smtClean="0">
                <a:solidFill>
                  <a:schemeClr val="tx1"/>
                </a:solidFill>
                <a:latin typeface="+mj-ea"/>
                <a:ea typeface="+mj-ea"/>
              </a:rPr>
              <a:t>○</a:t>
            </a:r>
            <a:r>
              <a:rPr kumimoji="0" lang="en-US" altLang="ja-JP" kern="0" dirty="0" smtClean="0">
                <a:solidFill>
                  <a:schemeClr val="tx1"/>
                </a:solidFill>
                <a:latin typeface="+mj-ea"/>
                <a:ea typeface="+mj-ea"/>
              </a:rPr>
              <a:t>t-CO</a:t>
            </a:r>
            <a:r>
              <a:rPr kumimoji="0" lang="ja-JP" altLang="en-US" kern="0" dirty="0" smtClean="0">
                <a:solidFill>
                  <a:schemeClr val="tx1"/>
                </a:solidFill>
                <a:latin typeface="+mj-ea"/>
                <a:ea typeface="+mj-ea"/>
              </a:rPr>
              <a:t>₂／年（○％）削減</a:t>
            </a:r>
            <a:endParaRPr kumimoji="0" lang="en-US" altLang="ja-JP" kern="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171450" indent="-171450">
              <a:buFont typeface="Wingdings" panose="05000000000000000000" pitchFamily="2" charset="2"/>
              <a:buChar char="u"/>
              <a:defRPr/>
            </a:pPr>
            <a:r>
              <a:rPr kumimoji="0" lang="ja-JP" altLang="en-US" kern="0" dirty="0" smtClean="0">
                <a:solidFill>
                  <a:schemeClr val="tx1"/>
                </a:solidFill>
                <a:latin typeface="+mj-ea"/>
                <a:ea typeface="+mj-ea"/>
              </a:rPr>
              <a:t>ドライバー運転時間：○○時間</a:t>
            </a:r>
            <a:r>
              <a:rPr kumimoji="0" lang="ja-JP" altLang="en-US" kern="0" dirty="0">
                <a:solidFill>
                  <a:schemeClr val="tx1"/>
                </a:solidFill>
                <a:latin typeface="+mj-ea"/>
                <a:ea typeface="+mj-ea"/>
              </a:rPr>
              <a:t>／年（○％）</a:t>
            </a:r>
            <a:r>
              <a:rPr kumimoji="0" lang="ja-JP" altLang="en-US" kern="0" dirty="0" smtClean="0">
                <a:solidFill>
                  <a:schemeClr val="tx1"/>
                </a:solidFill>
                <a:latin typeface="+mj-ea"/>
                <a:ea typeface="+mj-ea"/>
              </a:rPr>
              <a:t>削減</a:t>
            </a:r>
            <a:endParaRPr kumimoji="0" lang="ja-JP" altLang="en-US" kern="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109" name="テキスト ボックス 108"/>
          <p:cNvSpPr txBox="1"/>
          <p:nvPr/>
        </p:nvSpPr>
        <p:spPr>
          <a:xfrm>
            <a:off x="5714207" y="5497210"/>
            <a:ext cx="720725" cy="307975"/>
          </a:xfrm>
          <a:prstGeom prst="rect">
            <a:avLst/>
          </a:prstGeom>
          <a:solidFill>
            <a:srgbClr val="CCFFCC"/>
          </a:solidFill>
          <a:ln w="12700">
            <a:solidFill>
              <a:sysClr val="windowText" lastClr="0000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kumimoji="0" lang="ja-JP" altLang="en-US" sz="1400" kern="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効果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851680" y="2713315"/>
            <a:ext cx="7725054" cy="1754326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800" dirty="0" smtClean="0">
                <a:solidFill>
                  <a:schemeClr val="tx1"/>
                </a:solidFill>
              </a:rPr>
              <a:t>本様式の記入にあたっては、経産省と国交省からプレスリリースされている</a:t>
            </a:r>
            <a:endParaRPr kumimoji="1" lang="en-US" altLang="ja-JP" sz="1800" dirty="0" smtClean="0">
              <a:solidFill>
                <a:schemeClr val="tx1"/>
              </a:solidFill>
            </a:endParaRPr>
          </a:p>
          <a:p>
            <a:r>
              <a:rPr kumimoji="1" lang="ja-JP" altLang="en-US" sz="1800" dirty="0" smtClean="0">
                <a:solidFill>
                  <a:schemeClr val="tx1"/>
                </a:solidFill>
              </a:rPr>
              <a:t>昨年度の受賞案件発表を参考に記入をお願いいたします。</a:t>
            </a:r>
            <a:endParaRPr kumimoji="1" lang="en-US" altLang="ja-JP" sz="1800" dirty="0" smtClean="0">
              <a:solidFill>
                <a:schemeClr val="tx1"/>
              </a:solidFill>
            </a:endParaRPr>
          </a:p>
          <a:p>
            <a:endParaRPr kumimoji="1" lang="en-US" altLang="ja-JP" sz="1800" dirty="0" smtClean="0">
              <a:solidFill>
                <a:schemeClr val="tx1"/>
              </a:solidFill>
            </a:endParaRPr>
          </a:p>
          <a:p>
            <a:r>
              <a:rPr kumimoji="1" lang="ja-JP" altLang="en-US" sz="1800" dirty="0" smtClean="0">
                <a:solidFill>
                  <a:schemeClr val="tx1"/>
                </a:solidFill>
              </a:rPr>
              <a:t>令和元年度プレスリリース：</a:t>
            </a:r>
            <a:endParaRPr kumimoji="1" lang="en-US" altLang="ja-JP" sz="1800" dirty="0" smtClean="0">
              <a:solidFill>
                <a:schemeClr val="tx1"/>
              </a:solidFill>
            </a:endParaRPr>
          </a:p>
          <a:p>
            <a:r>
              <a:rPr kumimoji="1" lang="ja-JP" altLang="en-US" sz="1800" dirty="0" smtClean="0">
                <a:solidFill>
                  <a:schemeClr val="tx1"/>
                </a:solidFill>
              </a:rPr>
              <a:t>（国交省）</a:t>
            </a:r>
            <a:r>
              <a:rPr lang="en-US" altLang="ja-JP" sz="1800" dirty="0">
                <a:solidFill>
                  <a:schemeClr val="tx1"/>
                </a:solidFill>
              </a:rPr>
              <a:t>https://www.mlit.go.jp/report/press/content/001319275.pdf</a:t>
            </a:r>
            <a:endParaRPr kumimoji="1" lang="en-US" altLang="ja-JP" sz="1800" dirty="0" smtClean="0">
              <a:solidFill>
                <a:schemeClr val="tx1"/>
              </a:solidFill>
            </a:endParaRPr>
          </a:p>
          <a:p>
            <a:r>
              <a:rPr kumimoji="1" lang="ja-JP" altLang="en-US" sz="1800" dirty="0" smtClean="0">
                <a:solidFill>
                  <a:schemeClr val="tx1"/>
                </a:solidFill>
              </a:rPr>
              <a:t>（経産省）</a:t>
            </a:r>
            <a:r>
              <a:rPr lang="en-US" altLang="ja-JP" sz="1800" dirty="0">
                <a:solidFill>
                  <a:schemeClr val="tx1"/>
                </a:solidFill>
              </a:rPr>
              <a:t>https://</a:t>
            </a:r>
            <a:r>
              <a:rPr lang="en-US" altLang="ja-JP" sz="1800" dirty="0" smtClean="0">
                <a:solidFill>
                  <a:schemeClr val="tx1"/>
                </a:solidFill>
              </a:rPr>
              <a:t>www.meti.go.jp/press/2019/12/20191206002/20191206002.html</a:t>
            </a:r>
            <a:endParaRPr kumimoji="1" lang="en-US" altLang="ja-JP" sz="1800" dirty="0" smtClean="0">
              <a:solidFill>
                <a:schemeClr val="tx1"/>
              </a:solidFill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1094" y="-788"/>
            <a:ext cx="11951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令和２年度</a:t>
            </a:r>
            <a:endParaRPr kumimoji="1" lang="ja-JP" altLang="en-US" sz="14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5" name="テキスト ボックス 345"/>
          <p:cNvSpPr txBox="1">
            <a:spLocks noChangeArrowheads="1"/>
          </p:cNvSpPr>
          <p:nvPr/>
        </p:nvSpPr>
        <p:spPr bwMode="auto">
          <a:xfrm>
            <a:off x="82062" y="1824551"/>
            <a:ext cx="994586" cy="338554"/>
          </a:xfrm>
          <a:prstGeom prst="rect">
            <a:avLst/>
          </a:prstGeom>
          <a:solidFill>
            <a:srgbClr val="CC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1600" dirty="0" smtClean="0">
                <a:solidFill>
                  <a:srgbClr val="000000"/>
                </a:solidFill>
                <a:latin typeface="+mj-ea"/>
                <a:ea typeface="+mj-ea"/>
              </a:rPr>
              <a:t>実施前</a:t>
            </a:r>
            <a:endParaRPr lang="ja-JP" altLang="en-US" sz="1600" dirty="0">
              <a:solidFill>
                <a:srgbClr val="000000"/>
              </a:solidFill>
              <a:latin typeface="+mj-ea"/>
              <a:ea typeface="+mj-ea"/>
            </a:endParaRPr>
          </a:p>
        </p:txBody>
      </p:sp>
      <p:sp>
        <p:nvSpPr>
          <p:cNvPr id="16" name="テキスト ボックス 345"/>
          <p:cNvSpPr txBox="1">
            <a:spLocks noChangeArrowheads="1"/>
          </p:cNvSpPr>
          <p:nvPr/>
        </p:nvSpPr>
        <p:spPr bwMode="auto">
          <a:xfrm>
            <a:off x="95086" y="3673827"/>
            <a:ext cx="968539" cy="338554"/>
          </a:xfrm>
          <a:prstGeom prst="rect">
            <a:avLst/>
          </a:prstGeom>
          <a:solidFill>
            <a:srgbClr val="CC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1600" dirty="0" smtClean="0">
                <a:solidFill>
                  <a:srgbClr val="000000"/>
                </a:solidFill>
                <a:latin typeface="+mj-ea"/>
                <a:ea typeface="+mj-ea"/>
              </a:rPr>
              <a:t>実施後</a:t>
            </a:r>
            <a:endParaRPr lang="ja-JP" altLang="en-US" sz="1600" dirty="0">
              <a:solidFill>
                <a:srgbClr val="000000"/>
              </a:solidFill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HG丸ｺﾞｼｯｸM-PRO"/>
        <a:ea typeface="HG丸ｺﾞｼｯｸM-PRO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FFFFFF"/>
        </a:solidFill>
        <a:ln w="31750" algn="ctr">
          <a:solidFill>
            <a:srgbClr val="FF0000"/>
          </a:solidFill>
          <a:round/>
          <a:headEnd/>
          <a:tailEnd/>
        </a:ln>
      </a:spPr>
      <a:bodyPr anchor="ctr"/>
      <a:lstStyle>
        <a:defPPr>
          <a:defRPr b="1" dirty="0" smtClean="0">
            <a:solidFill>
              <a:schemeClr val="tx1"/>
            </a:solidFill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200" b="0" i="0" u="none" strike="noStrike" cap="none" normalizeH="0" baseline="0" smtClean="0">
            <a:ln>
              <a:noFill/>
            </a:ln>
            <a:solidFill>
              <a:srgbClr val="CC0000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14940</TotalTime>
  <Words>315</Words>
  <Application>Microsoft Office PowerPoint</Application>
  <PresentationFormat>A4 210 x 297 mm</PresentationFormat>
  <Paragraphs>32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HG丸ｺﾞｼｯｸM-PRO</vt:lpstr>
      <vt:lpstr>ＭＳ Ｐゴシック</vt:lpstr>
      <vt:lpstr>ＭＳ Ｐ明朝</vt:lpstr>
      <vt:lpstr>Arial</vt:lpstr>
      <vt:lpstr>Times New Roman</vt:lpstr>
      <vt:lpstr>Wingdings</vt:lpstr>
      <vt:lpstr>標準デザイン</vt:lpstr>
      <vt:lpstr>PowerPoint プレゼンテーション</vt:lpstr>
    </vt:vector>
  </TitlesOfParts>
  <Company>国土交通省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行政情報システム室</dc:creator>
  <cp:lastModifiedBy>Windows ユーザー</cp:lastModifiedBy>
  <cp:revision>676</cp:revision>
  <cp:lastPrinted>2019-11-28T22:55:00Z</cp:lastPrinted>
  <dcterms:created xsi:type="dcterms:W3CDTF">2003-12-18T11:10:36Z</dcterms:created>
  <dcterms:modified xsi:type="dcterms:W3CDTF">2020-06-10T01:09:52Z</dcterms:modified>
</cp:coreProperties>
</file>