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00" y="2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5036BCF-7124-43A1-88B4-E71F7160F1ED}" type="datetimeFigureOut">
              <a:rPr kumimoji="1" lang="ja-JP" altLang="en-US" smtClean="0"/>
              <a:pPr/>
              <a:t>2020/6/15</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2020/6/15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2020/6/15</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0" y="627915"/>
            <a:ext cx="2433962" cy="110799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○整備状況：完成供用中</a:t>
            </a:r>
            <a:endParaRPr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33" name="テキスト ボックス 29"/>
          <p:cNvSpPr txBox="1">
            <a:spLocks noChangeArrowheads="1"/>
          </p:cNvSpPr>
          <p:nvPr/>
        </p:nvSpPr>
        <p:spPr bwMode="auto">
          <a:xfrm>
            <a:off x="2621886" y="1917259"/>
            <a:ext cx="574356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施設整備の状況図（</a:t>
            </a:r>
            <a:r>
              <a:rPr lang="ja-JP" altLang="en-US" sz="1100" dirty="0" smtClean="0">
                <a:solidFill>
                  <a:srgbClr val="FF0000"/>
                </a:solidFill>
                <a:latin typeface="HGPｺﾞｼｯｸM" panose="020B0600000000000000" pitchFamily="50" charset="-128"/>
                <a:ea typeface="HGPｺﾞｼｯｸM" panose="020B0600000000000000" pitchFamily="50" charset="-128"/>
              </a:rPr>
              <a:t>河川管理者の整備と市町村等の整備がそれぞれ分かるように記載してください</a:t>
            </a:r>
            <a:r>
              <a:rPr lang="ja-JP" altLang="en-US" sz="1100" dirty="0" smtClean="0">
                <a:latin typeface="HGPｺﾞｼｯｸM" panose="020B0600000000000000" pitchFamily="50" charset="-128"/>
                <a:ea typeface="HGPｺﾞｼｯｸM" panose="020B0600000000000000" pitchFamily="50" charset="-128"/>
              </a:rPr>
              <a:t>）</a:t>
            </a:r>
            <a:endParaRPr lang="ja-JP" altLang="en-US" sz="1100" dirty="0">
              <a:latin typeface="HGPｺﾞｼｯｸM" panose="020B0600000000000000" pitchFamily="50" charset="-128"/>
              <a:ea typeface="HGPｺﾞｼｯｸM" panose="020B0600000000000000" pitchFamily="50" charset="-128"/>
            </a:endParaRP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1891570"/>
            <a:ext cx="2433961" cy="2377496"/>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891570"/>
            <a:ext cx="7247210" cy="2357619"/>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30446" y="1921773"/>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571649"/>
            <a:ext cx="5294351" cy="2185751"/>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343637"/>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smtClean="0">
                <a:latin typeface="HGPｺﾞｼｯｸM" panose="020B0600000000000000" pitchFamily="50" charset="-128"/>
                <a:ea typeface="HGPｺﾞｼｯｸM" panose="020B0600000000000000" pitchFamily="50" charset="-128"/>
              </a:rPr>
              <a:t>取組による効果</a:t>
            </a:r>
            <a:endParaRPr lang="en-US" altLang="ja-JP" sz="1200" dirty="0" smtClean="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609084"/>
            <a:ext cx="7247210" cy="1188037"/>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659611" y="675654"/>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「かわまち大賞」としての</a:t>
            </a:r>
            <a:r>
              <a:rPr lang="en-US" altLang="ja-JP" sz="1100" dirty="0" smtClean="0">
                <a:latin typeface="HGPｺﾞｼｯｸM" panose="020B0600000000000000" pitchFamily="50" charset="-128"/>
                <a:ea typeface="HGPｺﾞｼｯｸM" panose="020B0600000000000000" pitchFamily="50" charset="-128"/>
              </a:rPr>
              <a:t>PR</a:t>
            </a:r>
            <a:r>
              <a:rPr lang="ja-JP" altLang="en-US" sz="1100" dirty="0" smtClean="0">
                <a:latin typeface="HGPｺﾞｼｯｸM" panose="020B0600000000000000" pitchFamily="50" charset="-128"/>
                <a:ea typeface="HGPｺﾞｼｯｸM" panose="020B0600000000000000" pitchFamily="50" charset="-128"/>
              </a:rPr>
              <a:t>ポイント</a:t>
            </a:r>
            <a:endParaRPr lang="ja-JP" altLang="en-US" sz="1100" dirty="0">
              <a:latin typeface="HGPｺﾞｼｯｸM" panose="020B0600000000000000" pitchFamily="50" charset="-128"/>
              <a:ea typeface="HGPｺﾞｼｯｸM" panose="020B0600000000000000" pitchFamily="50" charset="-128"/>
            </a:endParaRPr>
          </a:p>
        </p:txBody>
      </p:sp>
      <p:sp>
        <p:nvSpPr>
          <p:cNvPr id="15" name="テキスト ボックス 14"/>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16" name="正方形/長方形 15"/>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smtClean="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smtClean="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取組を象徴する写真を添付してください。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（水辺の賑わいが分かるものとしてください）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26" name="テキスト ボックス 25"/>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27" name="テキスト ボックス 26"/>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4" name="正方形/長方形 3"/>
          <p:cNvSpPr/>
          <p:nvPr/>
        </p:nvSpPr>
        <p:spPr>
          <a:xfrm>
            <a:off x="781405" y="1147408"/>
            <a:ext cx="4535216" cy="276999"/>
          </a:xfrm>
          <a:prstGeom prst="rect">
            <a:avLst/>
          </a:prstGeom>
        </p:spPr>
        <p:txBody>
          <a:bodyPr wrap="none">
            <a:spAutoFit/>
          </a:bodyPr>
          <a:lstStyle/>
          <a:p>
            <a:r>
              <a:rPr lang="en-US" altLang="ja-JP" sz="1200" dirty="0" smtClean="0">
                <a:solidFill>
                  <a:srgbClr val="FF0000"/>
                </a:solidFill>
                <a:latin typeface="HGPｺﾞｼｯｸM" panose="020B0600000000000000" pitchFamily="50" charset="-128"/>
                <a:ea typeface="HGPｺﾞｼｯｸM" panose="020B0600000000000000" pitchFamily="50" charset="-128"/>
              </a:rPr>
              <a:t>※</a:t>
            </a:r>
            <a:r>
              <a:rPr lang="ja-JP" altLang="en-US" sz="1200" dirty="0" smtClean="0">
                <a:solidFill>
                  <a:srgbClr val="FF0000"/>
                </a:solidFill>
                <a:latin typeface="HGPｺﾞｼｯｸM" panose="020B0600000000000000" pitchFamily="50" charset="-128"/>
                <a:ea typeface="HGPｺﾞｼｯｸM" panose="020B0600000000000000" pitchFamily="50" charset="-128"/>
              </a:rPr>
              <a:t>どのような取組概要及びそれによる効果を簡潔に記載してください。</a:t>
            </a:r>
            <a:endParaRPr lang="ja-JP" altLang="en-US" sz="1200" dirty="0">
              <a:solidFill>
                <a:srgbClr val="FF0000"/>
              </a:solidFill>
              <a:latin typeface="HGPｺﾞｼｯｸM" panose="020B0600000000000000" pitchFamily="50" charset="-128"/>
              <a:ea typeface="HGPｺﾞｼｯｸM" panose="020B0600000000000000" pitchFamily="50" charset="-128"/>
            </a:endParaRPr>
          </a:p>
        </p:txBody>
      </p:sp>
      <p:sp>
        <p:nvSpPr>
          <p:cNvPr id="29" name="正方形/長方形 28"/>
          <p:cNvSpPr/>
          <p:nvPr/>
        </p:nvSpPr>
        <p:spPr>
          <a:xfrm>
            <a:off x="2648744" y="643096"/>
            <a:ext cx="954107" cy="276999"/>
          </a:xfrm>
          <a:prstGeom prst="rect">
            <a:avLst/>
          </a:prstGeom>
        </p:spPr>
        <p:txBody>
          <a:bodyPr wrap="none">
            <a:spAutoFit/>
          </a:bodyPr>
          <a:lstStyle/>
          <a:p>
            <a:r>
              <a:rPr lang="ja-JP" altLang="en-US" sz="1200" dirty="0" smtClean="0">
                <a:solidFill>
                  <a:srgbClr val="FF0000"/>
                </a:solidFill>
                <a:latin typeface="HGPｺﾞｼｯｸM" panose="020B0600000000000000" pitchFamily="50" charset="-128"/>
                <a:ea typeface="HGPｺﾞｼｯｸM" panose="020B0600000000000000" pitchFamily="50" charset="-128"/>
              </a:rPr>
              <a:t>←取組名称</a:t>
            </a:r>
            <a:endParaRPr lang="en-US" altLang="ja-JP" sz="12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10" name="正方形/長方形 9"/>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097016" y="3793866"/>
            <a:ext cx="4536504" cy="738664"/>
          </a:xfrm>
          <a:prstGeom prst="rect">
            <a:avLst/>
          </a:prstGeom>
          <a:noFill/>
          <a:ln w="9525">
            <a:noFill/>
            <a:miter lim="800000"/>
            <a:headEnd/>
            <a:tailEnd/>
          </a:ln>
        </p:spPr>
        <p:txBody>
          <a:bodyPr wrap="squar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かわまちづくり</a:t>
            </a:r>
            <a:r>
              <a:rPr lang="ja-JP" altLang="en-US" sz="1600" dirty="0" smtClean="0">
                <a:solidFill>
                  <a:srgbClr val="FF0000"/>
                </a:solidFill>
                <a:latin typeface="HGPｺﾞｼｯｸM" panose="020B0600000000000000" pitchFamily="50" charset="-128"/>
                <a:ea typeface="HGPｺﾞｼｯｸM" panose="020B0600000000000000" pitchFamily="50" charset="-128"/>
              </a:rPr>
              <a:t>前後の</a:t>
            </a:r>
            <a:r>
              <a:rPr lang="ja-JP" altLang="en-US" sz="1600" dirty="0">
                <a:solidFill>
                  <a:srgbClr val="FF0000"/>
                </a:solidFill>
                <a:latin typeface="HGPｺﾞｼｯｸM" panose="020B0600000000000000" pitchFamily="50" charset="-128"/>
                <a:ea typeface="HGPｺﾞｼｯｸM" panose="020B0600000000000000" pitchFamily="50" charset="-128"/>
              </a:rPr>
              <a:t>利</a:t>
            </a:r>
            <a:r>
              <a:rPr lang="ja-JP" altLang="en-US" sz="1600" dirty="0" smtClean="0">
                <a:solidFill>
                  <a:srgbClr val="FF0000"/>
                </a:solidFill>
                <a:latin typeface="HGPｺﾞｼｯｸM" panose="020B0600000000000000" pitchFamily="50" charset="-128"/>
                <a:ea typeface="HGPｺﾞｼｯｸM" panose="020B0600000000000000" pitchFamily="50" charset="-128"/>
              </a:rPr>
              <a:t>活用状況が</a:t>
            </a:r>
            <a:r>
              <a:rPr lang="ja-JP" altLang="en-US" sz="1600" dirty="0" smtClean="0">
                <a:solidFill>
                  <a:srgbClr val="FF0000"/>
                </a:solidFill>
                <a:latin typeface="HGPｺﾞｼｯｸM" panose="020B0600000000000000" pitchFamily="50" charset="-128"/>
                <a:ea typeface="HGPｺﾞｼｯｸM" panose="020B0600000000000000" pitchFamily="50" charset="-128"/>
              </a:rPr>
              <a:t>対比可能な写真</a:t>
            </a:r>
            <a:r>
              <a:rPr lang="ja-JP" altLang="en-US" sz="1600" dirty="0" smtClean="0">
                <a:solidFill>
                  <a:srgbClr val="FF0000"/>
                </a:solidFill>
                <a:latin typeface="HGPｺﾞｼｯｸM" panose="020B0600000000000000" pitchFamily="50" charset="-128"/>
                <a:ea typeface="HGPｺﾞｼｯｸM" panose="020B0600000000000000" pitchFamily="50" charset="-128"/>
              </a:rPr>
              <a:t>を添付してください。</a:t>
            </a:r>
            <a:endParaRPr lang="en-US" altLang="ja-JP" sz="1600" dirty="0" smtClean="0">
              <a:solidFill>
                <a:srgbClr val="FF0000"/>
              </a:solidFill>
              <a:latin typeface="HGPｺﾞｼｯｸM" panose="020B0600000000000000" pitchFamily="50" charset="-128"/>
              <a:ea typeface="HGPｺﾞｼｯｸM" panose="020B0600000000000000" pitchFamily="50" charset="-128"/>
            </a:endParaRPr>
          </a:p>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（撮影年月日を記載してください）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890320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4851</TotalTime>
  <Words>365</Words>
  <Application>Microsoft Office PowerPoint</Application>
  <PresentationFormat>A4 210 x 297 mm</PresentationFormat>
  <Paragraphs>27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ＭＳ Ｐゴシック</vt:lpstr>
      <vt:lpstr>Arial</vt:lpstr>
      <vt:lpstr>Calibri</vt:lpstr>
      <vt:lpstr>Times New Roman</vt:lpstr>
      <vt:lpstr>Office テーマ</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行政情報化推進課</dc:creator>
  <cp:lastModifiedBy>ㅤ</cp:lastModifiedBy>
  <cp:revision>151</cp:revision>
  <cp:lastPrinted>2019-07-23T07:14:18Z</cp:lastPrinted>
  <dcterms:created xsi:type="dcterms:W3CDTF">2014-03-11T04:31:45Z</dcterms:created>
  <dcterms:modified xsi:type="dcterms:W3CDTF">2020-06-15T02:05:50Z</dcterms:modified>
</cp:coreProperties>
</file>