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7" r:id="rId3"/>
    <p:sldId id="258" r:id="rId4"/>
    <p:sldId id="259" r:id="rId5"/>
    <p:sldId id="261" r:id="rId6"/>
    <p:sldId id="260" r:id="rId7"/>
    <p:sldId id="263" r:id="rId8"/>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28"/>
    <p:restoredTop sz="94660"/>
  </p:normalViewPr>
  <p:slideViewPr>
    <p:cSldViewPr>
      <p:cViewPr varScale="1">
        <p:scale>
          <a:sx n="93" d="100"/>
          <a:sy n="93" d="100"/>
        </p:scale>
        <p:origin x="1171"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2021/3/9</a:t>
            </a:fld>
            <a:endParaRPr kumimoji="1" lang="ja-JP" altLang="en-US"/>
          </a:p>
        </p:txBody>
      </p:sp>
      <p:sp>
        <p:nvSpPr>
          <p:cNvPr id="1102" name="スライド イメージ プレースホルダー 3"/>
          <p:cNvSpPr>
            <a:spLocks noGrp="1" noRot="1" noChangeAspect="1"/>
          </p:cNvSpPr>
          <p:nvPr>
            <p:ph type="sldImg" idx="2"/>
          </p:nvPr>
        </p:nvSpPr>
        <p:spPr>
          <a:xfrm>
            <a:off x="901304" y="739973"/>
            <a:ext cx="493315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1033" name="日付プレースホルダ 3"/>
          <p:cNvSpPr>
            <a:spLocks noGrp="1"/>
          </p:cNvSpPr>
          <p:nvPr>
            <p:ph type="dt" sz="half" idx="10"/>
          </p:nvPr>
        </p:nvSpPr>
        <p:spPr/>
        <p:txBody>
          <a:bodyPr/>
          <a:lstStyle>
            <a:lvl1pPr>
              <a:defRPr/>
            </a:lvl1pPr>
          </a:lstStyle>
          <a:p>
            <a:pPr>
              <a:defRPr/>
            </a:pPr>
            <a:fld id="{B0FC351D-0F9F-4D65-8442-DBB3BD856E85}" type="datetimeFigureOut">
              <a:rPr lang="ja-JP" altLang="en-US"/>
              <a:pPr>
                <a:defRPr/>
              </a:pPr>
              <a:t>2021/3/9</a:t>
            </a:fld>
            <a:endParaRPr lang="ja-JP" altLang="en-US"/>
          </a:p>
        </p:txBody>
      </p:sp>
      <p:sp>
        <p:nvSpPr>
          <p:cNvPr id="103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35" name="スライド番号プレースホルダ 5"/>
          <p:cNvSpPr>
            <a:spLocks noGrp="1"/>
          </p:cNvSpPr>
          <p:nvPr>
            <p:ph type="sldNum" sz="quarter" idx="12"/>
          </p:nvPr>
        </p:nvSpPr>
        <p:spPr/>
        <p:txBody>
          <a:bodyPr/>
          <a:lstStyle>
            <a:lvl1pPr>
              <a:defRPr/>
            </a:lvl1pPr>
          </a:lstStyle>
          <a:p>
            <a:pPr>
              <a:defRPr/>
            </a:pPr>
            <a:fld id="{1A7D1A2E-8704-4E9B-91F9-50693F451108}" type="slidenum">
              <a:rPr lang="ja-JP" altLang="en-US"/>
              <a:pPr>
                <a:defRPr/>
              </a:pPr>
              <a:t>‹#›</a:t>
            </a:fld>
            <a:endParaRPr lang="ja-JP" altLang="en-US"/>
          </a:p>
        </p:txBody>
      </p:sp>
    </p:spTree>
    <p:extLst>
      <p:ext uri="{BB962C8B-B14F-4D97-AF65-F5344CB8AC3E}">
        <p14:creationId xmlns:p14="http://schemas.microsoft.com/office/powerpoint/2010/main" val="9295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日付プレースホルダ 3"/>
          <p:cNvSpPr>
            <a:spLocks noGrp="1"/>
          </p:cNvSpPr>
          <p:nvPr>
            <p:ph type="dt" sz="half" idx="10"/>
          </p:nvPr>
        </p:nvSpPr>
        <p:spPr/>
        <p:txBody>
          <a:bodyPr/>
          <a:lstStyle>
            <a:lvl1pPr>
              <a:defRPr/>
            </a:lvl1pPr>
          </a:lstStyle>
          <a:p>
            <a:pPr>
              <a:defRPr/>
            </a:pPr>
            <a:fld id="{2BF40AD6-AD26-4885-946E-1462B9C8CF83}" type="datetimeFigureOut">
              <a:rPr lang="ja-JP" altLang="en-US"/>
              <a:pPr>
                <a:defRPr/>
              </a:pPr>
              <a:t>2021/3/9</a:t>
            </a:fld>
            <a:endParaRPr lang="ja-JP" altLang="en-US"/>
          </a:p>
        </p:txBody>
      </p:sp>
      <p:sp>
        <p:nvSpPr>
          <p:cNvPr id="109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2" name="スライド番号プレースホルダ 5"/>
          <p:cNvSpPr>
            <a:spLocks noGrp="1"/>
          </p:cNvSpPr>
          <p:nvPr>
            <p:ph type="sldNum" sz="quarter" idx="12"/>
          </p:nvPr>
        </p:nvSpPr>
        <p:spPr/>
        <p:txBody>
          <a:bodyPr/>
          <a:lstStyle>
            <a:lvl1pPr>
              <a:defRPr/>
            </a:lvl1pPr>
          </a:lstStyle>
          <a:p>
            <a:pPr>
              <a:defRPr/>
            </a:pPr>
            <a:fld id="{452C9B48-641E-4EE0-BCB4-F52BC9764988}" type="slidenum">
              <a:rPr lang="ja-JP" altLang="en-US"/>
              <a:pPr>
                <a:defRPr/>
              </a:pPr>
              <a:t>‹#›</a:t>
            </a:fld>
            <a:endParaRPr lang="ja-JP" altLang="en-US"/>
          </a:p>
        </p:txBody>
      </p:sp>
    </p:spTree>
    <p:extLst>
      <p:ext uri="{BB962C8B-B14F-4D97-AF65-F5344CB8AC3E}">
        <p14:creationId xmlns:p14="http://schemas.microsoft.com/office/powerpoint/2010/main" val="123481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日付プレースホルダ 3"/>
          <p:cNvSpPr>
            <a:spLocks noGrp="1"/>
          </p:cNvSpPr>
          <p:nvPr>
            <p:ph type="dt" sz="half" idx="10"/>
          </p:nvPr>
        </p:nvSpPr>
        <p:spPr/>
        <p:txBody>
          <a:bodyPr/>
          <a:lstStyle>
            <a:lvl1pPr>
              <a:defRPr/>
            </a:lvl1pPr>
          </a:lstStyle>
          <a:p>
            <a:pPr>
              <a:defRPr/>
            </a:pPr>
            <a:fld id="{96D7847D-31CC-4EF9-8BFD-EB096F9885E7}" type="datetimeFigureOut">
              <a:rPr lang="ja-JP" altLang="en-US"/>
              <a:pPr>
                <a:defRPr/>
              </a:pPr>
              <a:t>2021/3/9</a:t>
            </a:fld>
            <a:endParaRPr lang="ja-JP" altLang="en-US"/>
          </a:p>
        </p:txBody>
      </p:sp>
      <p:sp>
        <p:nvSpPr>
          <p:cNvPr id="109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8" name="スライド番号プレースホルダ 5"/>
          <p:cNvSpPr>
            <a:spLocks noGrp="1"/>
          </p:cNvSpPr>
          <p:nvPr>
            <p:ph type="sldNum" sz="quarter" idx="12"/>
          </p:nvPr>
        </p:nvSpPr>
        <p:spPr/>
        <p:txBody>
          <a:bodyPr/>
          <a:lstStyle>
            <a:lvl1pPr>
              <a:defRPr/>
            </a:lvl1pPr>
          </a:lstStyle>
          <a:p>
            <a:pPr>
              <a:defRPr/>
            </a:pPr>
            <a:fld id="{E048FC8F-939D-4637-9FE7-5EC7250052B9}" type="slidenum">
              <a:rPr lang="ja-JP" altLang="en-US"/>
              <a:pPr>
                <a:defRPr/>
              </a:pPr>
              <a:t>‹#›</a:t>
            </a:fld>
            <a:endParaRPr lang="ja-JP" altLang="en-US"/>
          </a:p>
        </p:txBody>
      </p:sp>
    </p:spTree>
    <p:extLst>
      <p:ext uri="{BB962C8B-B14F-4D97-AF65-F5344CB8AC3E}">
        <p14:creationId xmlns:p14="http://schemas.microsoft.com/office/powerpoint/2010/main" val="4208590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日付プレースホルダ 3"/>
          <p:cNvSpPr>
            <a:spLocks noGrp="1"/>
          </p:cNvSpPr>
          <p:nvPr>
            <p:ph type="dt" sz="half" idx="10"/>
          </p:nvPr>
        </p:nvSpPr>
        <p:spPr/>
        <p:txBody>
          <a:bodyPr/>
          <a:lstStyle>
            <a:lvl1pPr>
              <a:defRPr/>
            </a:lvl1pPr>
          </a:lstStyle>
          <a:p>
            <a:pPr>
              <a:defRPr/>
            </a:pPr>
            <a:fld id="{F278C5DD-741C-49C0-9EB2-0D446BD8ECBE}" type="datetimeFigureOut">
              <a:rPr lang="ja-JP" altLang="en-US"/>
              <a:pPr>
                <a:defRPr/>
              </a:pPr>
              <a:t>2021/3/9</a:t>
            </a:fld>
            <a:endParaRPr lang="ja-JP" altLang="en-US"/>
          </a:p>
        </p:txBody>
      </p:sp>
      <p:sp>
        <p:nvSpPr>
          <p:cNvPr id="1040"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1" name="スライド番号プレースホルダ 5"/>
          <p:cNvSpPr>
            <a:spLocks noGrp="1"/>
          </p:cNvSpPr>
          <p:nvPr>
            <p:ph type="sldNum" sz="quarter" idx="12"/>
          </p:nvPr>
        </p:nvSpPr>
        <p:spPr/>
        <p:txBody>
          <a:bodyPr/>
          <a:lstStyle>
            <a:lvl1pPr>
              <a:defRPr/>
            </a:lvl1pPr>
          </a:lstStyle>
          <a:p>
            <a:pPr>
              <a:defRPr/>
            </a:pPr>
            <a:fld id="{211C2908-E308-422D-9D68-B3012B20E86B}" type="slidenum">
              <a:rPr lang="ja-JP" altLang="en-US"/>
              <a:pPr>
                <a:defRPr/>
              </a:pPr>
              <a:t>‹#›</a:t>
            </a:fld>
            <a:endParaRPr lang="ja-JP" altLang="en-US"/>
          </a:p>
        </p:txBody>
      </p:sp>
    </p:spTree>
    <p:extLst>
      <p:ext uri="{BB962C8B-B14F-4D97-AF65-F5344CB8AC3E}">
        <p14:creationId xmlns:p14="http://schemas.microsoft.com/office/powerpoint/2010/main" val="3186702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1045" name="日付プレースホルダ 3"/>
          <p:cNvSpPr>
            <a:spLocks noGrp="1"/>
          </p:cNvSpPr>
          <p:nvPr>
            <p:ph type="dt" sz="half" idx="10"/>
          </p:nvPr>
        </p:nvSpPr>
        <p:spPr/>
        <p:txBody>
          <a:bodyPr/>
          <a:lstStyle>
            <a:lvl1pPr>
              <a:defRPr/>
            </a:lvl1pPr>
          </a:lstStyle>
          <a:p>
            <a:pPr>
              <a:defRPr/>
            </a:pPr>
            <a:fld id="{6331979B-881D-4B66-A4D4-5953C78ABB1B}" type="datetimeFigureOut">
              <a:rPr lang="ja-JP" altLang="en-US"/>
              <a:pPr>
                <a:defRPr/>
              </a:pPr>
              <a:t>2021/3/9</a:t>
            </a:fld>
            <a:endParaRPr lang="ja-JP" altLang="en-US"/>
          </a:p>
        </p:txBody>
      </p:sp>
      <p:sp>
        <p:nvSpPr>
          <p:cNvPr id="104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7" name="スライド番号プレースホルダ 5"/>
          <p:cNvSpPr>
            <a:spLocks noGrp="1"/>
          </p:cNvSpPr>
          <p:nvPr>
            <p:ph type="sldNum" sz="quarter" idx="12"/>
          </p:nvPr>
        </p:nvSpPr>
        <p:spPr/>
        <p:txBody>
          <a:bodyPr/>
          <a:lstStyle>
            <a:lvl1pPr>
              <a:defRPr/>
            </a:lvl1pPr>
          </a:lstStyle>
          <a:p>
            <a:pPr>
              <a:defRPr/>
            </a:pPr>
            <a:fld id="{805A7459-C297-477B-BC6D-370578B9EC69}" type="slidenum">
              <a:rPr lang="ja-JP" altLang="en-US"/>
              <a:pPr>
                <a:defRPr/>
              </a:pPr>
              <a:t>‹#›</a:t>
            </a:fld>
            <a:endParaRPr lang="ja-JP" altLang="en-US"/>
          </a:p>
        </p:txBody>
      </p:sp>
    </p:spTree>
    <p:extLst>
      <p:ext uri="{BB962C8B-B14F-4D97-AF65-F5344CB8AC3E}">
        <p14:creationId xmlns:p14="http://schemas.microsoft.com/office/powerpoint/2010/main" val="342428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日付プレースホルダ 3"/>
          <p:cNvSpPr>
            <a:spLocks noGrp="1"/>
          </p:cNvSpPr>
          <p:nvPr>
            <p:ph type="dt" sz="half" idx="10"/>
          </p:nvPr>
        </p:nvSpPr>
        <p:spPr/>
        <p:txBody>
          <a:bodyPr/>
          <a:lstStyle>
            <a:lvl1pPr>
              <a:defRPr/>
            </a:lvl1pPr>
          </a:lstStyle>
          <a:p>
            <a:pPr>
              <a:defRPr/>
            </a:pPr>
            <a:fld id="{68A0BCB5-DF50-44F4-9C60-CB31FAAB376E}" type="datetimeFigureOut">
              <a:rPr lang="ja-JP" altLang="en-US"/>
              <a:pPr>
                <a:defRPr/>
              </a:pPr>
              <a:t>2021/3/9</a:t>
            </a:fld>
            <a:endParaRPr lang="ja-JP" altLang="en-US"/>
          </a:p>
        </p:txBody>
      </p:sp>
      <p:sp>
        <p:nvSpPr>
          <p:cNvPr id="105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54" name="スライド番号プレースホルダ 5"/>
          <p:cNvSpPr>
            <a:spLocks noGrp="1"/>
          </p:cNvSpPr>
          <p:nvPr>
            <p:ph type="sldNum" sz="quarter" idx="12"/>
          </p:nvPr>
        </p:nvSpPr>
        <p:spPr/>
        <p:txBody>
          <a:bodyPr/>
          <a:lstStyle>
            <a:lvl1pPr>
              <a:defRPr/>
            </a:lvl1pPr>
          </a:lstStyle>
          <a:p>
            <a:pPr>
              <a:defRPr/>
            </a:pPr>
            <a:fld id="{89C19C16-085F-4F87-9142-34E543950CCF}" type="slidenum">
              <a:rPr lang="ja-JP" altLang="en-US"/>
              <a:pPr>
                <a:defRPr/>
              </a:pPr>
              <a:t>‹#›</a:t>
            </a:fld>
            <a:endParaRPr lang="ja-JP" altLang="en-US"/>
          </a:p>
        </p:txBody>
      </p:sp>
    </p:spTree>
    <p:extLst>
      <p:ext uri="{BB962C8B-B14F-4D97-AF65-F5344CB8AC3E}">
        <p14:creationId xmlns:p14="http://schemas.microsoft.com/office/powerpoint/2010/main" val="2865713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日付プレースホルダ 3"/>
          <p:cNvSpPr>
            <a:spLocks noGrp="1"/>
          </p:cNvSpPr>
          <p:nvPr>
            <p:ph type="dt" sz="half" idx="10"/>
          </p:nvPr>
        </p:nvSpPr>
        <p:spPr/>
        <p:txBody>
          <a:bodyPr/>
          <a:lstStyle>
            <a:lvl1pPr>
              <a:defRPr/>
            </a:lvl1pPr>
          </a:lstStyle>
          <a:p>
            <a:pPr>
              <a:defRPr/>
            </a:pPr>
            <a:fld id="{D2B87C45-0323-412F-9AEF-0AF4EB68696D}" type="datetimeFigureOut">
              <a:rPr lang="ja-JP" altLang="en-US"/>
              <a:pPr>
                <a:defRPr/>
              </a:pPr>
              <a:t>2021/3/9</a:t>
            </a:fld>
            <a:endParaRPr lang="ja-JP" altLang="en-US"/>
          </a:p>
        </p:txBody>
      </p:sp>
      <p:sp>
        <p:nvSpPr>
          <p:cNvPr id="1062"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3" name="スライド番号プレースホルダ 5"/>
          <p:cNvSpPr>
            <a:spLocks noGrp="1"/>
          </p:cNvSpPr>
          <p:nvPr>
            <p:ph type="sldNum" sz="quarter" idx="12"/>
          </p:nvPr>
        </p:nvSpPr>
        <p:spPr/>
        <p:txBody>
          <a:bodyPr/>
          <a:lstStyle>
            <a:lvl1pPr>
              <a:defRPr/>
            </a:lvl1pPr>
          </a:lstStyle>
          <a:p>
            <a:pPr>
              <a:defRPr/>
            </a:pPr>
            <a:fld id="{2B71DB50-AC9B-4A7C-A679-721863C95103}" type="slidenum">
              <a:rPr lang="ja-JP" altLang="en-US"/>
              <a:pPr>
                <a:defRPr/>
              </a:pPr>
              <a:t>‹#›</a:t>
            </a:fld>
            <a:endParaRPr lang="ja-JP" altLang="en-US"/>
          </a:p>
        </p:txBody>
      </p:sp>
    </p:spTree>
    <p:extLst>
      <p:ext uri="{BB962C8B-B14F-4D97-AF65-F5344CB8AC3E}">
        <p14:creationId xmlns:p14="http://schemas.microsoft.com/office/powerpoint/2010/main" val="1115390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日付プレースホルダ 3"/>
          <p:cNvSpPr>
            <a:spLocks noGrp="1"/>
          </p:cNvSpPr>
          <p:nvPr>
            <p:ph type="dt" sz="half" idx="10"/>
          </p:nvPr>
        </p:nvSpPr>
        <p:spPr/>
        <p:txBody>
          <a:bodyPr/>
          <a:lstStyle>
            <a:lvl1pPr>
              <a:defRPr/>
            </a:lvl1pPr>
          </a:lstStyle>
          <a:p>
            <a:pPr>
              <a:defRPr/>
            </a:pPr>
            <a:fld id="{82708D79-CA85-438F-9A58-7BEFE980EF66}" type="datetimeFigureOut">
              <a:rPr lang="ja-JP" altLang="en-US"/>
              <a:pPr>
                <a:defRPr/>
              </a:pPr>
              <a:t>2021/3/9</a:t>
            </a:fld>
            <a:endParaRPr lang="ja-JP" altLang="en-US"/>
          </a:p>
        </p:txBody>
      </p:sp>
      <p:sp>
        <p:nvSpPr>
          <p:cNvPr id="106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8" name="スライド番号プレースホルダ 5"/>
          <p:cNvSpPr>
            <a:spLocks noGrp="1"/>
          </p:cNvSpPr>
          <p:nvPr>
            <p:ph type="sldNum" sz="quarter" idx="12"/>
          </p:nvPr>
        </p:nvSpPr>
        <p:spPr/>
        <p:txBody>
          <a:bodyPr/>
          <a:lstStyle>
            <a:lvl1pPr>
              <a:defRPr/>
            </a:lvl1pPr>
          </a:lstStyle>
          <a:p>
            <a:pPr>
              <a:defRPr/>
            </a:pPr>
            <a:fld id="{95D05925-1AE8-47A3-8256-C028791A59A8}" type="slidenum">
              <a:rPr lang="ja-JP" altLang="en-US"/>
              <a:pPr>
                <a:defRPr/>
              </a:pPr>
              <a:t>‹#›</a:t>
            </a:fld>
            <a:endParaRPr lang="ja-JP" altLang="en-US"/>
          </a:p>
        </p:txBody>
      </p:sp>
    </p:spTree>
    <p:extLst>
      <p:ext uri="{BB962C8B-B14F-4D97-AF65-F5344CB8AC3E}">
        <p14:creationId xmlns:p14="http://schemas.microsoft.com/office/powerpoint/2010/main" val="2449503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3"/>
          <p:cNvSpPr>
            <a:spLocks noGrp="1"/>
          </p:cNvSpPr>
          <p:nvPr>
            <p:ph type="dt" sz="half" idx="10"/>
          </p:nvPr>
        </p:nvSpPr>
        <p:spPr/>
        <p:txBody>
          <a:bodyPr/>
          <a:lstStyle>
            <a:lvl1pPr>
              <a:defRPr/>
            </a:lvl1pPr>
          </a:lstStyle>
          <a:p>
            <a:pPr>
              <a:defRPr/>
            </a:pPr>
            <a:fld id="{628516D5-F854-48BA-9C76-CF9D47044C40}" type="datetimeFigureOut">
              <a:rPr lang="ja-JP" altLang="en-US"/>
              <a:pPr>
                <a:defRPr/>
              </a:pPr>
              <a:t>2021/3/9</a:t>
            </a:fld>
            <a:endParaRPr lang="ja-JP" altLang="en-US"/>
          </a:p>
        </p:txBody>
      </p:sp>
      <p:sp>
        <p:nvSpPr>
          <p:cNvPr id="107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2" name="スライド番号プレースホルダ 5"/>
          <p:cNvSpPr>
            <a:spLocks noGrp="1"/>
          </p:cNvSpPr>
          <p:nvPr>
            <p:ph type="sldNum" sz="quarter" idx="12"/>
          </p:nvPr>
        </p:nvSpPr>
        <p:spPr/>
        <p:txBody>
          <a:bodyPr/>
          <a:lstStyle>
            <a:lvl1pPr>
              <a:defRPr/>
            </a:lvl1pPr>
          </a:lstStyle>
          <a:p>
            <a:pPr>
              <a:defRPr/>
            </a:pPr>
            <a:fld id="{66EA8685-1763-412F-B624-559465A73AF6}" type="slidenum">
              <a:rPr lang="ja-JP" altLang="en-US"/>
              <a:pPr>
                <a:defRPr/>
              </a:pPr>
              <a:t>‹#›</a:t>
            </a:fld>
            <a:endParaRPr lang="ja-JP" altLang="en-US"/>
          </a:p>
        </p:txBody>
      </p:sp>
    </p:spTree>
    <p:extLst>
      <p:ext uri="{BB962C8B-B14F-4D97-AF65-F5344CB8AC3E}">
        <p14:creationId xmlns:p14="http://schemas.microsoft.com/office/powerpoint/2010/main" val="2824724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日付プレースホルダ 3"/>
          <p:cNvSpPr>
            <a:spLocks noGrp="1"/>
          </p:cNvSpPr>
          <p:nvPr>
            <p:ph type="dt" sz="half" idx="10"/>
          </p:nvPr>
        </p:nvSpPr>
        <p:spPr/>
        <p:txBody>
          <a:bodyPr/>
          <a:lstStyle>
            <a:lvl1pPr>
              <a:defRPr/>
            </a:lvl1pPr>
          </a:lstStyle>
          <a:p>
            <a:pPr>
              <a:defRPr/>
            </a:pPr>
            <a:fld id="{F0FB41A1-78D5-4AD5-A1A6-D2D500EC0F56}" type="datetimeFigureOut">
              <a:rPr lang="ja-JP" altLang="en-US"/>
              <a:pPr>
                <a:defRPr/>
              </a:pPr>
              <a:t>2021/3/9</a:t>
            </a:fld>
            <a:endParaRPr lang="ja-JP" altLang="en-US"/>
          </a:p>
        </p:txBody>
      </p:sp>
      <p:sp>
        <p:nvSpPr>
          <p:cNvPr id="107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9" name="スライド番号プレースホルダ 5"/>
          <p:cNvSpPr>
            <a:spLocks noGrp="1"/>
          </p:cNvSpPr>
          <p:nvPr>
            <p:ph type="sldNum" sz="quarter" idx="12"/>
          </p:nvPr>
        </p:nvSpPr>
        <p:spPr/>
        <p:txBody>
          <a:bodyPr/>
          <a:lstStyle>
            <a:lvl1pPr>
              <a:defRPr/>
            </a:lvl1pPr>
          </a:lstStyle>
          <a:p>
            <a:pPr>
              <a:defRPr/>
            </a:pPr>
            <a:fld id="{093DA265-BBAA-4746-9C08-E318643C5F91}" type="slidenum">
              <a:rPr lang="ja-JP" altLang="en-US"/>
              <a:pPr>
                <a:defRPr/>
              </a:pPr>
              <a:t>‹#›</a:t>
            </a:fld>
            <a:endParaRPr lang="ja-JP" altLang="en-US"/>
          </a:p>
        </p:txBody>
      </p:sp>
    </p:spTree>
    <p:extLst>
      <p:ext uri="{BB962C8B-B14F-4D97-AF65-F5344CB8AC3E}">
        <p14:creationId xmlns:p14="http://schemas.microsoft.com/office/powerpoint/2010/main" val="22478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日付プレースホルダ 3"/>
          <p:cNvSpPr>
            <a:spLocks noGrp="1"/>
          </p:cNvSpPr>
          <p:nvPr>
            <p:ph type="dt" sz="half" idx="10"/>
          </p:nvPr>
        </p:nvSpPr>
        <p:spPr/>
        <p:txBody>
          <a:bodyPr/>
          <a:lstStyle>
            <a:lvl1pPr>
              <a:defRPr/>
            </a:lvl1pPr>
          </a:lstStyle>
          <a:p>
            <a:pPr>
              <a:defRPr/>
            </a:pPr>
            <a:fld id="{8CBE60A6-46E5-4570-8D05-361B6F6C085A}" type="datetimeFigureOut">
              <a:rPr lang="ja-JP" altLang="en-US"/>
              <a:pPr>
                <a:defRPr/>
              </a:pPr>
              <a:t>2021/3/9</a:t>
            </a:fld>
            <a:endParaRPr lang="ja-JP" altLang="en-US"/>
          </a:p>
        </p:txBody>
      </p:sp>
      <p:sp>
        <p:nvSpPr>
          <p:cNvPr id="108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86" name="スライド番号プレースホルダ 5"/>
          <p:cNvSpPr>
            <a:spLocks noGrp="1"/>
          </p:cNvSpPr>
          <p:nvPr>
            <p:ph type="sldNum" sz="quarter" idx="12"/>
          </p:nvPr>
        </p:nvSpPr>
        <p:spPr/>
        <p:txBody>
          <a:bodyPr/>
          <a:lstStyle>
            <a:lvl1pPr>
              <a:defRPr/>
            </a:lvl1pPr>
          </a:lstStyle>
          <a:p>
            <a:pPr>
              <a:defRPr/>
            </a:pPr>
            <a:fld id="{6C9B5DDF-F325-4C95-8E66-8BAA64117B17}" type="slidenum">
              <a:rPr lang="ja-JP" altLang="en-US"/>
              <a:pPr>
                <a:defRPr/>
              </a:pPr>
              <a:t>‹#›</a:t>
            </a:fld>
            <a:endParaRPr lang="ja-JP" altLang="en-US"/>
          </a:p>
        </p:txBody>
      </p:sp>
    </p:spTree>
    <p:extLst>
      <p:ext uri="{BB962C8B-B14F-4D97-AF65-F5344CB8AC3E}">
        <p14:creationId xmlns:p14="http://schemas.microsoft.com/office/powerpoint/2010/main" val="199284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テキスト プレースホルダ 2"/>
          <p:cNvSpPr>
            <a:spLocks noGrp="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6CFDD373-48B9-477D-BF99-C93B0F8F1ACB}" type="datetimeFigureOut">
              <a:rPr lang="ja-JP" altLang="en-US"/>
              <a:pPr>
                <a:defRPr/>
              </a:pPr>
              <a:t>2021/3/9</a:t>
            </a:fld>
            <a:endParaRPr lang="ja-JP" altLang="en-US"/>
          </a:p>
        </p:txBody>
      </p:sp>
      <p:sp>
        <p:nvSpPr>
          <p:cNvPr id="1028"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1029"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9F9069D-58B6-4A95-8854-0B5381920DE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技術開発名称</a:t>
            </a:r>
          </a:p>
        </p:txBody>
      </p:sp>
      <p:sp>
        <p:nvSpPr>
          <p:cNvPr id="1108" name="正方形/長方形 4"/>
          <p:cNvSpPr/>
          <p:nvPr/>
        </p:nvSpPr>
        <p:spPr>
          <a:xfrm>
            <a:off x="107950" y="4077320"/>
            <a:ext cx="1693862"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開発目標</a:t>
            </a:r>
            <a:endParaRPr lang="en-US" altLang="ja-JP" sz="1400" b="1" dirty="0"/>
          </a:p>
        </p:txBody>
      </p:sp>
      <p:sp>
        <p:nvSpPr>
          <p:cNvPr id="1109" name="テキスト ボックス 5"/>
          <p:cNvSpPr txBox="1">
            <a:spLocks noChangeArrowheads="1"/>
          </p:cNvSpPr>
          <p:nvPr/>
        </p:nvSpPr>
        <p:spPr>
          <a:xfrm>
            <a:off x="17294" y="600943"/>
            <a:ext cx="4698722" cy="307777"/>
          </a:xfrm>
          <a:prstGeom prst="rect">
            <a:avLst/>
          </a:prstGeom>
          <a:no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t>【</a:t>
            </a:r>
            <a:r>
              <a:rPr lang="ja-JP" altLang="en-US" sz="1400" dirty="0"/>
              <a:t>受付番号：　　</a:t>
            </a:r>
            <a:r>
              <a:rPr lang="en-US" altLang="ja-JP" sz="1400" dirty="0"/>
              <a:t>】</a:t>
            </a:r>
            <a:r>
              <a:rPr lang="ja-JP" altLang="en-US" sz="1400" dirty="0"/>
              <a:t>提案者：○○株式会社、△△株式会社、・・・</a:t>
            </a:r>
          </a:p>
        </p:txBody>
      </p:sp>
      <p:sp>
        <p:nvSpPr>
          <p:cNvPr id="1110" name="正方形/長方形 9"/>
          <p:cNvSpPr/>
          <p:nvPr/>
        </p:nvSpPr>
        <p:spPr>
          <a:xfrm>
            <a:off x="1908175" y="4077320"/>
            <a:ext cx="2514600" cy="431800"/>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i="1" dirty="0">
                <a:solidFill>
                  <a:schemeClr val="tx1"/>
                </a:solidFill>
              </a:rPr>
              <a:t>（例）○○の実現による☆☆の削減</a:t>
            </a:r>
          </a:p>
        </p:txBody>
      </p:sp>
      <p:sp>
        <p:nvSpPr>
          <p:cNvPr id="1111" name="正方形/長方形 10"/>
          <p:cNvSpPr/>
          <p:nvPr/>
        </p:nvSpPr>
        <p:spPr>
          <a:xfrm>
            <a:off x="107950" y="4581525"/>
            <a:ext cx="1547813" cy="2889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112" name="正方形/長方形 11"/>
          <p:cNvSpPr/>
          <p:nvPr/>
        </p:nvSpPr>
        <p:spPr>
          <a:xfrm>
            <a:off x="107950" y="4930123"/>
            <a:ext cx="4319588" cy="1150937"/>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200" i="1" dirty="0">
                <a:solidFill>
                  <a:schemeClr val="tx1"/>
                </a:solidFill>
              </a:rPr>
              <a:t>（例）現状、４９９</a:t>
            </a:r>
            <a:r>
              <a:rPr lang="en-US" altLang="ja-JP" sz="1200" i="1" dirty="0">
                <a:solidFill>
                  <a:schemeClr val="tx1"/>
                </a:solidFill>
              </a:rPr>
              <a:t>GT</a:t>
            </a:r>
            <a:r>
              <a:rPr lang="ja-JP" altLang="en-US" sz="1200" i="1" dirty="0">
                <a:solidFill>
                  <a:schemeClr val="tx1"/>
                </a:solidFill>
              </a:rPr>
              <a:t>の内航船においては、通常、○名で運航しているが、これは配乗表の問題ではなく、主に○○や</a:t>
            </a:r>
            <a:r>
              <a:rPr lang="en-US" altLang="ja-JP" sz="1200" i="1" dirty="0">
                <a:solidFill>
                  <a:schemeClr val="tx1"/>
                </a:solidFill>
              </a:rPr>
              <a:t>××</a:t>
            </a:r>
            <a:r>
              <a:rPr lang="ja-JP" altLang="en-US" sz="1200" i="1" dirty="0">
                <a:solidFill>
                  <a:schemeClr val="tx1"/>
                </a:solidFill>
              </a:rPr>
              <a:t>の作業に人手が必要なためである。今回開発する技術により、○○の作業のうち△△は人による作業が不要となるため、１日あたり約□□時間の作業が省略されることになり、一人あたり平均では☆☆分の短縮となる。</a:t>
            </a:r>
            <a:endParaRPr lang="ja-JP" altLang="en-US" sz="1200" dirty="0">
              <a:solidFill>
                <a:schemeClr val="tx1"/>
              </a:solidFill>
            </a:endParaRPr>
          </a:p>
        </p:txBody>
      </p:sp>
      <p:sp>
        <p:nvSpPr>
          <p:cNvPr id="1113" name="正方形/長方形 12"/>
          <p:cNvSpPr/>
          <p:nvPr/>
        </p:nvSpPr>
        <p:spPr>
          <a:xfrm>
            <a:off x="4643438" y="983157"/>
            <a:ext cx="1547812" cy="2880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a:t>技術開発</a:t>
            </a:r>
            <a:r>
              <a:rPr lang="ja-JP" altLang="en-US" sz="1400" b="1" dirty="0"/>
              <a:t>の概要</a:t>
            </a:r>
          </a:p>
        </p:txBody>
      </p:sp>
      <p:sp>
        <p:nvSpPr>
          <p:cNvPr id="1114" name="正方形/長方形 13"/>
          <p:cNvSpPr/>
          <p:nvPr/>
        </p:nvSpPr>
        <p:spPr>
          <a:xfrm>
            <a:off x="4643438" y="1340569"/>
            <a:ext cx="4356100" cy="5401544"/>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ja-JP" altLang="en-US" sz="1400" dirty="0">
                <a:solidFill>
                  <a:schemeClr val="tx1"/>
                </a:solidFill>
              </a:rPr>
              <a:t>・・・・・・・・・・・・・・・・・・・・・・・・・・・・・・・・・・・・・・・・・・・・・・・・・・・・・・・・・・・・・・・・・・・・・・・・・・・・・・・・・・・・・・・・・・・・・・・・・・・・・・・・・・・・・・・・・・・・・・・・・・・・・・・・・・ ・・・・・・・・・・・・・・・・・・・・・・・・ ・・・・・・・・・・・・・・・・・・・・・・・・ ・・・・・・・・・・・・・・・・・・・・・・・・ ・・・・・・・・・・・・・・・・・・・・・・・・ 。</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＜開発する技術＞</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＜上記のうち令和３年度目標＞</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p:txBody>
      </p:sp>
      <p:sp>
        <p:nvSpPr>
          <p:cNvPr id="1115" name="正方形/長方形 14"/>
          <p:cNvSpPr/>
          <p:nvPr/>
        </p:nvSpPr>
        <p:spPr>
          <a:xfrm>
            <a:off x="4733132" y="4113212"/>
            <a:ext cx="4176712" cy="2520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i="1" dirty="0">
                <a:solidFill>
                  <a:schemeClr val="tx1"/>
                </a:solidFill>
              </a:rPr>
              <a:t>（対象とする技術のイラストや図）</a:t>
            </a:r>
          </a:p>
          <a:p>
            <a:pPr algn="ctr" eaLnBrk="1" fontAlgn="auto" hangingPunct="1">
              <a:spcBef>
                <a:spcPts val="0"/>
              </a:spcBef>
              <a:spcAft>
                <a:spcPts val="0"/>
              </a:spcAft>
              <a:defRPr/>
            </a:pPr>
            <a:endParaRPr lang="ja-JP" altLang="en-US" dirty="0">
              <a:solidFill>
                <a:schemeClr val="tx1"/>
              </a:solidFill>
            </a:endParaRPr>
          </a:p>
        </p:txBody>
      </p:sp>
      <p:sp>
        <p:nvSpPr>
          <p:cNvPr id="1116" name="正方形/長方形 15"/>
          <p:cNvSpPr/>
          <p:nvPr/>
        </p:nvSpPr>
        <p:spPr>
          <a:xfrm>
            <a:off x="107950" y="980207"/>
            <a:ext cx="1584325" cy="2889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年度毎概算経費</a:t>
            </a:r>
          </a:p>
        </p:txBody>
      </p:sp>
      <p:sp>
        <p:nvSpPr>
          <p:cNvPr id="1117" name="正方形/長方形 17"/>
          <p:cNvSpPr/>
          <p:nvPr/>
        </p:nvSpPr>
        <p:spPr>
          <a:xfrm>
            <a:off x="103188" y="6130925"/>
            <a:ext cx="1947862" cy="287338"/>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その他特筆すべき点</a:t>
            </a:r>
          </a:p>
        </p:txBody>
      </p:sp>
      <p:sp>
        <p:nvSpPr>
          <p:cNvPr id="1118" name="正方形/長方形 18"/>
          <p:cNvSpPr/>
          <p:nvPr/>
        </p:nvSpPr>
        <p:spPr>
          <a:xfrm>
            <a:off x="103188" y="6472282"/>
            <a:ext cx="4319587" cy="288925"/>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200" i="1" dirty="0">
                <a:solidFill>
                  <a:schemeClr val="tx1"/>
                </a:solidFill>
              </a:rPr>
              <a:t>（例）○ 年までに</a:t>
            </a:r>
            <a:r>
              <a:rPr lang="en-US" altLang="ja-JP" sz="1200" i="1" dirty="0">
                <a:solidFill>
                  <a:schemeClr val="tx1"/>
                </a:solidFill>
              </a:rPr>
              <a:t>SPC</a:t>
            </a:r>
            <a:r>
              <a:rPr lang="ja-JP" altLang="en-US" sz="1200" i="1" dirty="0">
                <a:solidFill>
                  <a:schemeClr val="tx1"/>
                </a:solidFill>
              </a:rPr>
              <a:t>を設立し、開発したシステムを世界に販売。</a:t>
            </a:r>
          </a:p>
        </p:txBody>
      </p:sp>
      <p:sp>
        <p:nvSpPr>
          <p:cNvPr id="1119" name="正方形/長方形 19"/>
          <p:cNvSpPr/>
          <p:nvPr/>
        </p:nvSpPr>
        <p:spPr>
          <a:xfrm>
            <a:off x="107950" y="1988170"/>
            <a:ext cx="1584325" cy="2889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graphicFrame>
        <p:nvGraphicFramePr>
          <p:cNvPr id="1120" name="表 20"/>
          <p:cNvGraphicFramePr>
            <a:graphicFrameLocks noGrp="1"/>
          </p:cNvGraphicFramePr>
          <p:nvPr>
            <p:extLst>
              <p:ext uri="{D42A27DB-BD31-4B8C-83A1-F6EECF244321}">
                <p14:modId xmlns:p14="http://schemas.microsoft.com/office/powerpoint/2010/main" val="4181426273"/>
              </p:ext>
            </p:extLst>
          </p:nvPr>
        </p:nvGraphicFramePr>
        <p:xfrm>
          <a:off x="323529" y="1340569"/>
          <a:ext cx="3960360" cy="576263"/>
        </p:xfrm>
        <a:graphic>
          <a:graphicData uri="http://schemas.openxmlformats.org/drawingml/2006/table">
            <a:tbl>
              <a:tblPr firstRow="1" bandRow="1">
                <a:tableStyleId>{7DF18680-E054-41AD-8BC1-D1AEF772440D}</a:tableStyleId>
              </a:tblPr>
              <a:tblGrid>
                <a:gridCol w="1320120">
                  <a:extLst>
                    <a:ext uri="{9D8B030D-6E8A-4147-A177-3AD203B41FA5}">
                      <a16:colId xmlns:a16="http://schemas.microsoft.com/office/drawing/2014/main" val="20000"/>
                    </a:ext>
                  </a:extLst>
                </a:gridCol>
                <a:gridCol w="1320120">
                  <a:extLst>
                    <a:ext uri="{9D8B030D-6E8A-4147-A177-3AD203B41FA5}">
                      <a16:colId xmlns:a16="http://schemas.microsoft.com/office/drawing/2014/main" val="20001"/>
                    </a:ext>
                  </a:extLst>
                </a:gridCol>
                <a:gridCol w="1320120">
                  <a:extLst>
                    <a:ext uri="{9D8B030D-6E8A-4147-A177-3AD203B41FA5}">
                      <a16:colId xmlns:a16="http://schemas.microsoft.com/office/drawing/2014/main" val="20002"/>
                    </a:ext>
                  </a:extLst>
                </a:gridCol>
              </a:tblGrid>
              <a:tr h="287970">
                <a:tc>
                  <a:txBody>
                    <a:bodyPr/>
                    <a:lstStyle/>
                    <a:p>
                      <a:r>
                        <a:rPr kumimoji="1" lang="en-US" altLang="ja-JP" sz="1200" dirty="0"/>
                        <a:t>R3</a:t>
                      </a:r>
                      <a:endParaRPr kumimoji="1" lang="ja-JP" altLang="en-US" sz="1200" dirty="0"/>
                    </a:p>
                  </a:txBody>
                  <a:tcPr marL="91431" marR="91431" marT="45762" marB="45762"/>
                </a:tc>
                <a:tc>
                  <a:txBody>
                    <a:bodyPr/>
                    <a:lstStyle/>
                    <a:p>
                      <a:r>
                        <a:rPr kumimoji="1" lang="en-US" altLang="ja-JP" sz="1200" dirty="0"/>
                        <a:t>R4</a:t>
                      </a:r>
                      <a:endParaRPr kumimoji="1" lang="ja-JP" altLang="en-US" sz="1200" dirty="0"/>
                    </a:p>
                  </a:txBody>
                  <a:tcPr marL="91431" marR="91431" marT="45762" marB="45762"/>
                </a:tc>
                <a:tc>
                  <a:txBody>
                    <a:bodyPr/>
                    <a:lstStyle/>
                    <a:p>
                      <a:r>
                        <a:rPr kumimoji="1" lang="en-US" altLang="ja-JP" sz="1200" dirty="0"/>
                        <a:t>R5</a:t>
                      </a:r>
                      <a:endParaRPr kumimoji="1" lang="ja-JP" altLang="en-US" sz="1200" dirty="0"/>
                    </a:p>
                  </a:txBody>
                  <a:tcPr marL="91431" marR="91431" marT="45762" marB="45762"/>
                </a:tc>
                <a:extLst>
                  <a:ext uri="{0D108BD9-81ED-4DB2-BD59-A6C34878D82A}">
                    <a16:rowId xmlns:a16="http://schemas.microsoft.com/office/drawing/2014/main" val="10000"/>
                  </a:ext>
                </a:extLst>
              </a:tr>
              <a:tr h="288293">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extLst>
                  <a:ext uri="{0D108BD9-81ED-4DB2-BD59-A6C34878D82A}">
                    <a16:rowId xmlns:a16="http://schemas.microsoft.com/office/drawing/2014/main" val="10001"/>
                  </a:ext>
                </a:extLst>
              </a:tr>
            </a:tbl>
          </a:graphicData>
        </a:graphic>
      </p:graphicFrame>
      <p:sp>
        <p:nvSpPr>
          <p:cNvPr id="1121" name="テキスト ボックス 21"/>
          <p:cNvSpPr txBox="1">
            <a:spLocks noChangeArrowheads="1"/>
          </p:cNvSpPr>
          <p:nvPr/>
        </p:nvSpPr>
        <p:spPr>
          <a:xfrm>
            <a:off x="3783807" y="1135781"/>
            <a:ext cx="569912" cy="246063"/>
          </a:xfrm>
          <a:prstGeom prst="rect">
            <a:avLst/>
          </a:prstGeom>
          <a:no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000" dirty="0"/>
              <a:t>（億円）</a:t>
            </a:r>
          </a:p>
        </p:txBody>
      </p:sp>
      <p:graphicFrame>
        <p:nvGraphicFramePr>
          <p:cNvPr id="1122" name="表 25"/>
          <p:cNvGraphicFramePr>
            <a:graphicFrameLocks noGrp="1"/>
          </p:cNvGraphicFramePr>
          <p:nvPr>
            <p:extLst>
              <p:ext uri="{D42A27DB-BD31-4B8C-83A1-F6EECF244321}">
                <p14:modId xmlns:p14="http://schemas.microsoft.com/office/powerpoint/2010/main" val="4079422505"/>
              </p:ext>
            </p:extLst>
          </p:nvPr>
        </p:nvGraphicFramePr>
        <p:xfrm>
          <a:off x="323527" y="2348532"/>
          <a:ext cx="3961138" cy="1584325"/>
        </p:xfrm>
        <a:graphic>
          <a:graphicData uri="http://schemas.openxmlformats.org/drawingml/2006/table">
            <a:tbl>
              <a:tblPr firstRow="1" bandRow="1">
                <a:tableStyleId>{7DF18680-E054-41AD-8BC1-D1AEF772440D}</a:tableStyleId>
              </a:tblPr>
              <a:tblGrid>
                <a:gridCol w="1750267">
                  <a:extLst>
                    <a:ext uri="{9D8B030D-6E8A-4147-A177-3AD203B41FA5}">
                      <a16:colId xmlns:a16="http://schemas.microsoft.com/office/drawing/2014/main" val="20000"/>
                    </a:ext>
                  </a:extLst>
                </a:gridCol>
                <a:gridCol w="736957">
                  <a:extLst>
                    <a:ext uri="{9D8B030D-6E8A-4147-A177-3AD203B41FA5}">
                      <a16:colId xmlns:a16="http://schemas.microsoft.com/office/drawing/2014/main" val="20001"/>
                    </a:ext>
                  </a:extLst>
                </a:gridCol>
                <a:gridCol w="736957">
                  <a:extLst>
                    <a:ext uri="{9D8B030D-6E8A-4147-A177-3AD203B41FA5}">
                      <a16:colId xmlns:a16="http://schemas.microsoft.com/office/drawing/2014/main" val="20002"/>
                    </a:ext>
                  </a:extLst>
                </a:gridCol>
                <a:gridCol w="736957">
                  <a:extLst>
                    <a:ext uri="{9D8B030D-6E8A-4147-A177-3AD203B41FA5}">
                      <a16:colId xmlns:a16="http://schemas.microsoft.com/office/drawing/2014/main" val="20003"/>
                    </a:ext>
                  </a:extLst>
                </a:gridCol>
              </a:tblGrid>
              <a:tr h="316865">
                <a:tc>
                  <a:txBody>
                    <a:bodyPr/>
                    <a:lstStyle/>
                    <a:p>
                      <a:pPr algn="ctr"/>
                      <a:r>
                        <a:rPr kumimoji="1" lang="ja-JP" altLang="en-US" sz="1100" dirty="0"/>
                        <a:t>実施項目</a:t>
                      </a:r>
                    </a:p>
                  </a:txBody>
                  <a:tcPr marL="91466" marR="91466" marT="45724" marB="45724"/>
                </a:tc>
                <a:tc>
                  <a:txBody>
                    <a:bodyPr/>
                    <a:lstStyle/>
                    <a:p>
                      <a:pPr algn="ctr"/>
                      <a:r>
                        <a:rPr kumimoji="1" lang="en-US" altLang="ja-JP" sz="1100" dirty="0"/>
                        <a:t>R3</a:t>
                      </a:r>
                      <a:endParaRPr kumimoji="1" lang="ja-JP" altLang="en-US" sz="1100" dirty="0"/>
                    </a:p>
                  </a:txBody>
                  <a:tcPr marL="91466" marR="91466" marT="45724" marB="45724"/>
                </a:tc>
                <a:tc>
                  <a:txBody>
                    <a:bodyPr/>
                    <a:lstStyle/>
                    <a:p>
                      <a:pPr algn="ctr"/>
                      <a:r>
                        <a:rPr kumimoji="1" lang="en-US" altLang="ja-JP" sz="1100" dirty="0"/>
                        <a:t>R4</a:t>
                      </a:r>
                      <a:endParaRPr kumimoji="1" lang="ja-JP" altLang="en-US" sz="1100" dirty="0"/>
                    </a:p>
                  </a:txBody>
                  <a:tcPr marL="91466" marR="91466" marT="45724" marB="45724"/>
                </a:tc>
                <a:tc>
                  <a:txBody>
                    <a:bodyPr/>
                    <a:lstStyle/>
                    <a:p>
                      <a:pPr algn="ctr"/>
                      <a:r>
                        <a:rPr kumimoji="1" lang="en-US" altLang="ja-JP" sz="1100" dirty="0"/>
                        <a:t>R5</a:t>
                      </a:r>
                      <a:endParaRPr kumimoji="1" lang="ja-JP" altLang="en-US" sz="1100" dirty="0"/>
                    </a:p>
                  </a:txBody>
                  <a:tcPr marL="91466" marR="91466" marT="45724" marB="45724"/>
                </a:tc>
                <a:extLst>
                  <a:ext uri="{0D108BD9-81ED-4DB2-BD59-A6C34878D82A}">
                    <a16:rowId xmlns:a16="http://schemas.microsoft.com/office/drawing/2014/main" val="10000"/>
                  </a:ext>
                </a:extLst>
              </a:tr>
              <a:tr h="316865">
                <a:tc>
                  <a:txBody>
                    <a:bodyPr/>
                    <a:lstStyle/>
                    <a:p>
                      <a:pPr algn="ctr"/>
                      <a:r>
                        <a:rPr kumimoji="1" lang="ja-JP" altLang="en-US" sz="1100" i="0" dirty="0"/>
                        <a:t>○○技術の確立</a:t>
                      </a:r>
                    </a:p>
                  </a:txBody>
                  <a:tcPr marL="91466" marR="91466" marT="45724" marB="45724"/>
                </a:tc>
                <a:tc>
                  <a:txBody>
                    <a:bodyPr/>
                    <a:lstStyle/>
                    <a:p>
                      <a:pPr algn="ctr"/>
                      <a:endParaRPr kumimoji="1" lang="ja-JP" altLang="en-US" sz="1100"/>
                    </a:p>
                  </a:txBody>
                  <a:tcPr marL="91466" marR="91466" marT="45724" marB="45724"/>
                </a:tc>
                <a:tc>
                  <a:txBody>
                    <a:bodyPr/>
                    <a:lstStyle/>
                    <a:p>
                      <a:pPr algn="ctr"/>
                      <a:endParaRPr kumimoji="1" lang="ja-JP" altLang="en-US" sz="1100" dirty="0"/>
                    </a:p>
                  </a:txBody>
                  <a:tcPr marL="91466" marR="91466" marT="45724" marB="45724"/>
                </a:tc>
                <a:tc>
                  <a:txBody>
                    <a:bodyPr/>
                    <a:lstStyle/>
                    <a:p>
                      <a:pPr algn="ctr"/>
                      <a:endParaRPr kumimoji="1" lang="ja-JP" altLang="en-US" sz="1100" dirty="0"/>
                    </a:p>
                  </a:txBody>
                  <a:tcPr marL="91466" marR="91466" marT="45724" marB="45724"/>
                </a:tc>
                <a:extLst>
                  <a:ext uri="{0D108BD9-81ED-4DB2-BD59-A6C34878D82A}">
                    <a16:rowId xmlns:a16="http://schemas.microsoft.com/office/drawing/2014/main" val="10001"/>
                  </a:ext>
                </a:extLst>
              </a:tr>
              <a:tr h="316865">
                <a:tc>
                  <a:txBody>
                    <a:bodyPr/>
                    <a:lstStyle/>
                    <a:p>
                      <a:pPr algn="ctr"/>
                      <a:r>
                        <a:rPr kumimoji="1" lang="ja-JP" altLang="en-US" sz="1100" i="0" dirty="0"/>
                        <a:t>○○技術の確立</a:t>
                      </a:r>
                    </a:p>
                  </a:txBody>
                  <a:tcPr marL="91466" marR="91466" marT="45724" marB="45724"/>
                </a:tc>
                <a:tc>
                  <a:txBody>
                    <a:bodyPr/>
                    <a:lstStyle/>
                    <a:p>
                      <a:pPr algn="ctr"/>
                      <a:endParaRPr kumimoji="1" lang="ja-JP" altLang="en-US" sz="1100" dirty="0"/>
                    </a:p>
                  </a:txBody>
                  <a:tcPr marL="91466" marR="91466" marT="45724" marB="45724"/>
                </a:tc>
                <a:tc>
                  <a:txBody>
                    <a:bodyPr/>
                    <a:lstStyle/>
                    <a:p>
                      <a:pPr algn="ctr"/>
                      <a:endParaRPr kumimoji="1" lang="ja-JP" altLang="en-US" sz="1100" dirty="0"/>
                    </a:p>
                  </a:txBody>
                  <a:tcPr marL="91466" marR="91466" marT="45724" marB="45724"/>
                </a:tc>
                <a:tc>
                  <a:txBody>
                    <a:bodyPr/>
                    <a:lstStyle/>
                    <a:p>
                      <a:pPr algn="ctr"/>
                      <a:endParaRPr kumimoji="1" lang="ja-JP" altLang="en-US" sz="1100" dirty="0"/>
                    </a:p>
                  </a:txBody>
                  <a:tcPr marL="91466" marR="91466" marT="45724" marB="45724"/>
                </a:tc>
                <a:extLst>
                  <a:ext uri="{0D108BD9-81ED-4DB2-BD59-A6C34878D82A}">
                    <a16:rowId xmlns:a16="http://schemas.microsoft.com/office/drawing/2014/main" val="10002"/>
                  </a:ext>
                </a:extLst>
              </a:tr>
              <a:tr h="316865">
                <a:tc>
                  <a:txBody>
                    <a:bodyPr/>
                    <a:lstStyle/>
                    <a:p>
                      <a:pPr algn="ctr"/>
                      <a:r>
                        <a:rPr kumimoji="1" lang="ja-JP" altLang="en-US" sz="1100" i="0" dirty="0"/>
                        <a:t>○○の実証試験</a:t>
                      </a:r>
                    </a:p>
                  </a:txBody>
                  <a:tcPr marL="91466" marR="91466" marT="45724" marB="45724"/>
                </a:tc>
                <a:tc>
                  <a:txBody>
                    <a:bodyPr/>
                    <a:lstStyle/>
                    <a:p>
                      <a:pPr algn="ctr"/>
                      <a:endParaRPr kumimoji="1" lang="ja-JP" altLang="en-US" sz="1100" dirty="0"/>
                    </a:p>
                  </a:txBody>
                  <a:tcPr marL="91466" marR="91466" marT="45724" marB="45724"/>
                </a:tc>
                <a:tc>
                  <a:txBody>
                    <a:bodyPr/>
                    <a:lstStyle/>
                    <a:p>
                      <a:pPr algn="ctr"/>
                      <a:endParaRPr kumimoji="1" lang="ja-JP" altLang="en-US" sz="1100" dirty="0"/>
                    </a:p>
                  </a:txBody>
                  <a:tcPr marL="91466" marR="91466" marT="45724" marB="45724"/>
                </a:tc>
                <a:tc>
                  <a:txBody>
                    <a:bodyPr/>
                    <a:lstStyle/>
                    <a:p>
                      <a:pPr algn="ctr"/>
                      <a:endParaRPr kumimoji="1" lang="ja-JP" altLang="en-US" sz="1100" dirty="0"/>
                    </a:p>
                  </a:txBody>
                  <a:tcPr marL="91466" marR="91466" marT="45724" marB="45724"/>
                </a:tc>
                <a:extLst>
                  <a:ext uri="{0D108BD9-81ED-4DB2-BD59-A6C34878D82A}">
                    <a16:rowId xmlns:a16="http://schemas.microsoft.com/office/drawing/2014/main" val="10003"/>
                  </a:ext>
                </a:extLst>
              </a:tr>
              <a:tr h="316865">
                <a:tc>
                  <a:txBody>
                    <a:bodyPr/>
                    <a:lstStyle/>
                    <a:p>
                      <a:pPr algn="ctr"/>
                      <a:r>
                        <a:rPr kumimoji="1" lang="ja-JP" altLang="en-US" sz="1100" i="0" dirty="0"/>
                        <a:t>○○の評価</a:t>
                      </a:r>
                    </a:p>
                  </a:txBody>
                  <a:tcPr marL="91466" marR="91466" marT="45724" marB="45724"/>
                </a:tc>
                <a:tc>
                  <a:txBody>
                    <a:bodyPr/>
                    <a:lstStyle/>
                    <a:p>
                      <a:pPr algn="ctr"/>
                      <a:endParaRPr kumimoji="1" lang="ja-JP" altLang="en-US" sz="1100"/>
                    </a:p>
                  </a:txBody>
                  <a:tcPr marL="91466" marR="91466" marT="45724" marB="45724"/>
                </a:tc>
                <a:tc>
                  <a:txBody>
                    <a:bodyPr/>
                    <a:lstStyle/>
                    <a:p>
                      <a:pPr algn="ctr"/>
                      <a:endParaRPr kumimoji="1" lang="ja-JP" altLang="en-US" sz="1100" dirty="0"/>
                    </a:p>
                  </a:txBody>
                  <a:tcPr marL="91466" marR="91466" marT="45724" marB="45724"/>
                </a:tc>
                <a:tc>
                  <a:txBody>
                    <a:bodyPr/>
                    <a:lstStyle/>
                    <a:p>
                      <a:pPr algn="ctr"/>
                      <a:endParaRPr kumimoji="1" lang="ja-JP" altLang="en-US" sz="1100" dirty="0"/>
                    </a:p>
                  </a:txBody>
                  <a:tcPr marL="91466" marR="91466" marT="45724" marB="45724"/>
                </a:tc>
                <a:extLst>
                  <a:ext uri="{0D108BD9-81ED-4DB2-BD59-A6C34878D82A}">
                    <a16:rowId xmlns:a16="http://schemas.microsoft.com/office/drawing/2014/main" val="10004"/>
                  </a:ext>
                </a:extLst>
              </a:tr>
            </a:tbl>
          </a:graphicData>
        </a:graphic>
      </p:graphicFrame>
      <p:cxnSp>
        <p:nvCxnSpPr>
          <p:cNvPr id="1123" name="直線矢印コネクタ 29"/>
          <p:cNvCxnSpPr/>
          <p:nvPr/>
        </p:nvCxnSpPr>
        <p:spPr>
          <a:xfrm>
            <a:off x="2077934" y="2811457"/>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4" name="直線矢印コネクタ 30"/>
          <p:cNvCxnSpPr/>
          <p:nvPr/>
        </p:nvCxnSpPr>
        <p:spPr>
          <a:xfrm>
            <a:off x="2809900" y="3140695"/>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5" name="直線矢印コネクタ 33"/>
          <p:cNvCxnSpPr/>
          <p:nvPr/>
        </p:nvCxnSpPr>
        <p:spPr>
          <a:xfrm>
            <a:off x="3563888" y="3452480"/>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6" name="直線矢印コネクタ 35"/>
          <p:cNvCxnSpPr/>
          <p:nvPr/>
        </p:nvCxnSpPr>
        <p:spPr>
          <a:xfrm>
            <a:off x="3332748" y="3770297"/>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7" name="直線矢印コネクタ 41"/>
          <p:cNvCxnSpPr/>
          <p:nvPr/>
        </p:nvCxnSpPr>
        <p:spPr>
          <a:xfrm>
            <a:off x="2586256" y="3758609"/>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8" name="テキスト ボックス 1"/>
          <p:cNvSpPr txBox="1">
            <a:spLocks noChangeArrowheads="1"/>
          </p:cNvSpPr>
          <p:nvPr/>
        </p:nvSpPr>
        <p:spPr>
          <a:xfrm>
            <a:off x="7885113" y="98425"/>
            <a:ext cx="1008062" cy="368439"/>
          </a:xfrm>
          <a:prstGeom prst="rect">
            <a:avLst/>
          </a:prstGeom>
          <a:solidFill>
            <a:schemeClr val="bg1"/>
          </a:solidFill>
          <a:ln w="9525">
            <a:solidFill>
              <a:schemeClr val="tx1"/>
            </a:solidFill>
            <a:miter lim="800000"/>
            <a:headEnd/>
            <a:tailEnd/>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1800" dirty="0">
                <a:latin typeface="Arial" panose="020B0604020202020204" pitchFamily="34" charset="0"/>
              </a:rPr>
              <a:t>別紙４</a:t>
            </a:r>
          </a:p>
        </p:txBody>
      </p:sp>
      <p:cxnSp>
        <p:nvCxnSpPr>
          <p:cNvPr id="1129" name="直線矢印コネクタ 23"/>
          <p:cNvCxnSpPr/>
          <p:nvPr/>
        </p:nvCxnSpPr>
        <p:spPr>
          <a:xfrm>
            <a:off x="4057020" y="3766229"/>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30" name="テキスト ボックス 5"/>
          <p:cNvSpPr txBox="1">
            <a:spLocks noChangeArrowheads="1"/>
          </p:cNvSpPr>
          <p:nvPr/>
        </p:nvSpPr>
        <p:spPr>
          <a:xfrm>
            <a:off x="5220072" y="600943"/>
            <a:ext cx="1364476" cy="307777"/>
          </a:xfrm>
          <a:prstGeom prst="rect">
            <a:avLst/>
          </a:prstGeom>
          <a:no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t>【</a:t>
            </a:r>
            <a:r>
              <a:rPr lang="ja-JP" altLang="en-US" sz="1400" dirty="0"/>
              <a:t>テーマ：　</a:t>
            </a:r>
            <a:r>
              <a:rPr lang="en-US" altLang="ja-JP" sz="1400" dirty="0"/>
              <a:t>※</a:t>
            </a:r>
            <a:r>
              <a:rPr lang="ja-JP" altLang="en-US" sz="1400" dirty="0"/>
              <a:t>　</a:t>
            </a:r>
            <a:r>
              <a:rPr lang="en-US" altLang="ja-JP" sz="1400" dirty="0"/>
              <a:t>】</a:t>
            </a:r>
            <a:endParaRPr lang="ja-JP" altLang="en-US" sz="1400" dirty="0"/>
          </a:p>
        </p:txBody>
      </p:sp>
      <p:sp>
        <p:nvSpPr>
          <p:cNvPr id="1131" name="正方形/長方形 1"/>
          <p:cNvSpPr/>
          <p:nvPr/>
        </p:nvSpPr>
        <p:spPr>
          <a:xfrm>
            <a:off x="6432802" y="600943"/>
            <a:ext cx="2709611" cy="400110"/>
          </a:xfrm>
          <a:prstGeom prst="rect">
            <a:avLst/>
          </a:prstGeom>
        </p:spPr>
        <p:txBody>
          <a:bodyPr wrap="square">
            <a:spAutoFit/>
          </a:bodyPr>
          <a:lstStyle/>
          <a:p>
            <a:r>
              <a:rPr lang="en-US" altLang="ja-JP" sz="1000" dirty="0"/>
              <a:t>※</a:t>
            </a:r>
            <a:r>
              <a:rPr lang="ja-JP" altLang="en-US" sz="1000" dirty="0"/>
              <a:t>自動運航船、ゼロエミッション船、内航近代化</a:t>
            </a:r>
            <a:endParaRPr lang="en-US" altLang="ja-JP" sz="1000" dirty="0"/>
          </a:p>
          <a:p>
            <a:r>
              <a:rPr lang="ja-JP" altLang="en-US" sz="1000" dirty="0"/>
              <a:t>　のいずれかを記入</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r>
              <a:rPr lang="ja-JP" altLang="en-US" sz="1400" dirty="0">
                <a:sym typeface="Wingdings" pitchFamily="2" charset="2"/>
              </a:rPr>
              <a:t>：○○○、△△△、・・・）</a:t>
            </a:r>
            <a:endParaRPr lang="ja-JP" altLang="en-US" sz="1400" dirty="0"/>
          </a:p>
        </p:txBody>
      </p:sp>
      <p:sp>
        <p:nvSpPr>
          <p:cNvPr id="1134" name="正方形/長方形 4"/>
          <p:cNvSpPr/>
          <p:nvPr/>
        </p:nvSpPr>
        <p:spPr>
          <a:xfrm>
            <a:off x="107949" y="620713"/>
            <a:ext cx="3600000" cy="4320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開発目標及び設定根拠</a:t>
            </a:r>
          </a:p>
        </p:txBody>
      </p:sp>
      <p:sp>
        <p:nvSpPr>
          <p:cNvPr id="1135"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lang="en-US" altLang="ja-JP" sz="2000" dirty="0">
              <a:solidFill>
                <a:schemeClr val="tx1"/>
              </a:solidFill>
            </a:endParaRPr>
          </a:p>
          <a:p>
            <a:pPr marL="285750" indent="-285750" eaLnBrk="1" fontAlgn="auto" hangingPunct="1">
              <a:spcBef>
                <a:spcPts val="0"/>
              </a:spcBef>
              <a:spcAft>
                <a:spcPts val="0"/>
              </a:spcAft>
              <a:buFont typeface="Arial" panose="020B0604020202020204" pitchFamily="34" charset="0"/>
              <a:buChar char="•"/>
              <a:defRPr/>
            </a:pPr>
            <a:r>
              <a:rPr lang="ja-JP" altLang="en-US" dirty="0">
                <a:solidFill>
                  <a:schemeClr val="tx1"/>
                </a:solidFill>
              </a:rPr>
              <a:t>選択したテーマにおける実態、課題などの技術開発の背景について触れつつ、</a:t>
            </a:r>
            <a:endParaRPr lang="en-US" altLang="ja-JP" dirty="0">
              <a:solidFill>
                <a:schemeClr val="tx1"/>
              </a:solidFill>
            </a:endParaRPr>
          </a:p>
          <a:p>
            <a:pPr marL="357188" indent="-179388" eaLnBrk="1" fontAlgn="auto" hangingPunct="1">
              <a:spcBef>
                <a:spcPts val="0"/>
              </a:spcBef>
              <a:spcAft>
                <a:spcPts val="0"/>
              </a:spcAft>
              <a:defRPr/>
            </a:pPr>
            <a:r>
              <a:rPr lang="ja-JP" altLang="en-US" dirty="0">
                <a:solidFill>
                  <a:schemeClr val="tx1"/>
                </a:solidFill>
              </a:rPr>
              <a:t>①開発しようとしている機器等の性能について、どのレベルを目指すのか。</a:t>
            </a:r>
          </a:p>
          <a:p>
            <a:pPr marL="357188" indent="-179388" eaLnBrk="1" fontAlgn="auto" hangingPunct="1">
              <a:spcBef>
                <a:spcPts val="0"/>
              </a:spcBef>
              <a:spcAft>
                <a:spcPts val="0"/>
              </a:spcAft>
              <a:defRPr/>
            </a:pPr>
            <a:r>
              <a:rPr lang="ja-JP" altLang="en-US" dirty="0">
                <a:solidFill>
                  <a:schemeClr val="tx1"/>
                </a:solidFill>
              </a:rPr>
              <a:t>②選択したテーマに応じた効率改善、船員の労働負荷低減等の技術的課題の観点から、何が実現できるレベルを目指すのか。</a:t>
            </a:r>
            <a:endParaRPr lang="en-US" altLang="ja-JP" dirty="0">
              <a:solidFill>
                <a:schemeClr val="tx1"/>
              </a:solidFill>
            </a:endParaRPr>
          </a:p>
          <a:p>
            <a:pPr eaLnBrk="1" fontAlgn="auto" hangingPunct="1">
              <a:spcBef>
                <a:spcPts val="0"/>
              </a:spcBef>
              <a:spcAft>
                <a:spcPts val="0"/>
              </a:spcAft>
              <a:defRPr/>
            </a:pPr>
            <a:r>
              <a:rPr lang="ja-JP" altLang="en-US" dirty="0">
                <a:solidFill>
                  <a:schemeClr val="tx1"/>
                </a:solidFill>
              </a:rPr>
              <a:t>　について説明してください。</a:t>
            </a:r>
          </a:p>
          <a:p>
            <a:pPr algn="ctr" eaLnBrk="1" fontAlgn="auto" hangingPunct="1">
              <a:spcBef>
                <a:spcPts val="0"/>
              </a:spcBef>
              <a:spcAft>
                <a:spcPts val="0"/>
              </a:spcAft>
              <a:defRPr/>
            </a:pPr>
            <a:endParaRPr lang="en-US" altLang="ja-JP" dirty="0">
              <a:solidFill>
                <a:schemeClr val="tx1"/>
              </a:solidFill>
            </a:endParaRPr>
          </a:p>
          <a:p>
            <a:pPr marL="285750" indent="-285750" eaLnBrk="1" fontAlgn="auto" hangingPunct="1">
              <a:spcBef>
                <a:spcPts val="0"/>
              </a:spcBef>
              <a:spcAft>
                <a:spcPts val="0"/>
              </a:spcAft>
              <a:buFont typeface="Arial" panose="020B0604020202020204" pitchFamily="34" charset="0"/>
              <a:buChar char="•"/>
              <a:defRPr/>
            </a:pPr>
            <a:r>
              <a:rPr lang="ja-JP" altLang="en-US" dirty="0">
                <a:solidFill>
                  <a:schemeClr val="tx1"/>
                </a:solidFill>
              </a:rPr>
              <a:t>必要に応じて計算式、表、グラフ等を活用するなどして、わかりやすく記載してください。</a:t>
            </a:r>
            <a:endParaRPr lang="en-US" altLang="ja-JP" i="1" dirty="0">
              <a:solidFill>
                <a:schemeClr val="tx1"/>
              </a:solidFill>
            </a:endParaRPr>
          </a:p>
        </p:txBody>
      </p:sp>
      <p:sp>
        <p:nvSpPr>
          <p:cNvPr id="1136"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p:txBody>
      </p:sp>
      <p:sp>
        <p:nvSpPr>
          <p:cNvPr id="1137" name="四角形吹き出し 10"/>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p>
        </p:txBody>
      </p:sp>
      <p:sp>
        <p:nvSpPr>
          <p:cNvPr id="1143" name="正方形/長方形 4"/>
          <p:cNvSpPr/>
          <p:nvPr/>
        </p:nvSpPr>
        <p:spPr>
          <a:xfrm>
            <a:off x="107950" y="620713"/>
            <a:ext cx="360000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開発内容</a:t>
            </a:r>
          </a:p>
        </p:txBody>
      </p:sp>
      <p:sp>
        <p:nvSpPr>
          <p:cNvPr id="1144"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以下の２点についてご説明ください。</a:t>
            </a:r>
            <a:endParaRPr lang="en-US" altLang="ja-JP" sz="2000" dirty="0">
              <a:solidFill>
                <a:schemeClr val="tx1"/>
              </a:solidFill>
            </a:endParaRPr>
          </a:p>
          <a:p>
            <a:pPr eaLnBrk="1" fontAlgn="auto" hangingPunct="1">
              <a:spcBef>
                <a:spcPts val="0"/>
              </a:spcBef>
              <a:spcAft>
                <a:spcPts val="0"/>
              </a:spcAft>
              <a:defRPr/>
            </a:pPr>
            <a:endParaRPr lang="en-US" altLang="ja-JP" sz="2000" dirty="0">
              <a:solidFill>
                <a:schemeClr val="tx1"/>
              </a:solidFill>
            </a:endParaRPr>
          </a:p>
          <a:p>
            <a:pPr eaLnBrk="1" fontAlgn="auto" hangingPunct="1">
              <a:spcBef>
                <a:spcPts val="0"/>
              </a:spcBef>
              <a:spcAft>
                <a:spcPts val="0"/>
              </a:spcAft>
              <a:defRPr/>
            </a:pPr>
            <a:r>
              <a:rPr lang="ja-JP" altLang="en-US" sz="2000" dirty="0">
                <a:solidFill>
                  <a:schemeClr val="tx1"/>
                </a:solidFill>
              </a:rPr>
              <a:t>　　①　技術の革新性</a:t>
            </a:r>
            <a:endParaRPr lang="en-US" altLang="ja-JP" sz="2000" dirty="0">
              <a:solidFill>
                <a:schemeClr val="tx1"/>
              </a:solidFill>
            </a:endParaRPr>
          </a:p>
          <a:p>
            <a:pPr eaLnBrk="1" fontAlgn="auto" hangingPunct="1">
              <a:spcBef>
                <a:spcPts val="0"/>
              </a:spcBef>
              <a:spcAft>
                <a:spcPts val="0"/>
              </a:spcAft>
              <a:defRPr/>
            </a:pPr>
            <a:endParaRPr lang="en-US" altLang="ja-JP" sz="2000" dirty="0">
              <a:solidFill>
                <a:schemeClr val="tx1"/>
              </a:solidFill>
            </a:endParaRPr>
          </a:p>
          <a:p>
            <a:pPr eaLnBrk="1" fontAlgn="auto" hangingPunct="1">
              <a:spcBef>
                <a:spcPts val="0"/>
              </a:spcBef>
              <a:spcAft>
                <a:spcPts val="0"/>
              </a:spcAft>
              <a:defRPr/>
            </a:pPr>
            <a:r>
              <a:rPr lang="ja-JP" altLang="en-US" sz="2000" dirty="0">
                <a:solidFill>
                  <a:schemeClr val="tx1"/>
                </a:solidFill>
              </a:rPr>
              <a:t>　　②　技術開発の具体的内容</a:t>
            </a:r>
            <a:endParaRPr lang="en-US" altLang="ja-JP" sz="2000" dirty="0">
              <a:solidFill>
                <a:schemeClr val="tx1"/>
              </a:solidFill>
            </a:endParaRPr>
          </a:p>
        </p:txBody>
      </p:sp>
      <p:sp>
        <p:nvSpPr>
          <p:cNvPr id="1145"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p:txBody>
      </p:sp>
      <p:sp>
        <p:nvSpPr>
          <p:cNvPr id="1146" name="四角形吹き出し 6"/>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p>
        </p:txBody>
      </p:sp>
      <p:sp>
        <p:nvSpPr>
          <p:cNvPr id="1149" name="正方形/長方形 4"/>
          <p:cNvSpPr/>
          <p:nvPr/>
        </p:nvSpPr>
        <p:spPr>
          <a:xfrm>
            <a:off x="107948" y="620713"/>
            <a:ext cx="4248027"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普及及び国際競争力強化の見込み</a:t>
            </a:r>
          </a:p>
        </p:txBody>
      </p:sp>
      <p:sp>
        <p:nvSpPr>
          <p:cNvPr id="115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本補助事業で生み出されるシステムインテグレータが、開発するコアシステムをどのように国内外へ販売やサービス展開をしていくの</a:t>
            </a:r>
            <a:r>
              <a:rPr lang="ja-JP" altLang="en-US" sz="2000">
                <a:solidFill>
                  <a:schemeClr val="tx1"/>
                </a:solidFill>
              </a:rPr>
              <a:t>かを示す計画を記載</a:t>
            </a:r>
            <a:r>
              <a:rPr lang="ja-JP" altLang="en-US" sz="2000" dirty="0">
                <a:solidFill>
                  <a:schemeClr val="tx1"/>
                </a:solidFill>
              </a:rPr>
              <a:t>してください。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endParaRPr lang="ja-JP" altLang="en-US"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特に、世界をリードするコアシステムとして普及させるため、国際市場へどのように展開していく予定であるかを記載してください。</a:t>
            </a:r>
            <a:endParaRPr lang="en-US" altLang="ja-JP" sz="2000" dirty="0">
              <a:solidFill>
                <a:schemeClr val="tx1"/>
              </a:solidFill>
            </a:endParaRPr>
          </a:p>
        </p:txBody>
      </p:sp>
      <p:sp>
        <p:nvSpPr>
          <p:cNvPr id="1151"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p>
        </p:txBody>
      </p:sp>
      <p:sp>
        <p:nvSpPr>
          <p:cNvPr id="1152" name="四角形吹き出し 10"/>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p>
        </p:txBody>
      </p:sp>
      <p:sp>
        <p:nvSpPr>
          <p:cNvPr id="1155" name="正方形/長方形 4"/>
          <p:cNvSpPr/>
          <p:nvPr/>
        </p:nvSpPr>
        <p:spPr>
          <a:xfrm>
            <a:off x="107950" y="620713"/>
            <a:ext cx="360000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社会的ニーズとの合致</a:t>
            </a:r>
          </a:p>
        </p:txBody>
      </p:sp>
      <p:sp>
        <p:nvSpPr>
          <p:cNvPr id="1156"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技術開発が選択したテーマに関連する社会的ニーズ（船舶の安全性向上、船員の労働負担軽減、船内労働環境の密の低減、</a:t>
            </a:r>
            <a:r>
              <a:rPr lang="en-US" altLang="ja-JP" sz="2000" dirty="0">
                <a:solidFill>
                  <a:schemeClr val="tx1"/>
                </a:solidFill>
              </a:rPr>
              <a:t>GHG</a:t>
            </a:r>
            <a:r>
              <a:rPr lang="ja-JP" altLang="en-US" sz="2000" dirty="0">
                <a:solidFill>
                  <a:schemeClr val="tx1"/>
                </a:solidFill>
              </a:rPr>
              <a:t>排出削減等）にどのように応える技術であるかを説明してください。</a:t>
            </a:r>
          </a:p>
        </p:txBody>
      </p:sp>
      <p:sp>
        <p:nvSpPr>
          <p:cNvPr id="1157"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p>
        </p:txBody>
      </p:sp>
      <p:sp>
        <p:nvSpPr>
          <p:cNvPr id="1158" name="四角形吹き出し 10"/>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0"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p>
        </p:txBody>
      </p:sp>
      <p:sp>
        <p:nvSpPr>
          <p:cNvPr id="1161" name="正方形/長方形 4"/>
          <p:cNvSpPr/>
          <p:nvPr/>
        </p:nvSpPr>
        <p:spPr>
          <a:xfrm>
            <a:off x="107950" y="620713"/>
            <a:ext cx="360000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162"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の実施体制について、提案書の実施体制図と同様のものを記載してください。また、各事業者が、本補助事業において担当する技術分野において世界でトップクラスの事業者であることを示す情報（シェア、販売実績など）を記載してくだ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開発を実施するためのどのような設備や実績・知見を有するかを、選定理由に記載。（網羅的に記載する必要はありません。代表的な設備や、過去の類似の技術開発の事例を１，２例記載してください。）</a:t>
            </a:r>
            <a:endParaRPr lang="en-US" altLang="ja-JP" sz="2000" dirty="0">
              <a:solidFill>
                <a:schemeClr val="tx1"/>
              </a:solidFill>
            </a:endParaRPr>
          </a:p>
        </p:txBody>
      </p:sp>
      <p:sp>
        <p:nvSpPr>
          <p:cNvPr id="1163" name="四角形吹き出し 6"/>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
        <p:nvSpPr>
          <p:cNvPr id="1164"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技術開発名称　　　　　　　</a:t>
            </a:r>
            <a:r>
              <a:rPr lang="ja-JP" altLang="en-US" sz="1400" dirty="0"/>
              <a:t>　　（提案者：○○○、△△△、・・・）</a:t>
            </a:r>
          </a:p>
        </p:txBody>
      </p:sp>
      <p:sp>
        <p:nvSpPr>
          <p:cNvPr id="1167" name="正方形/長方形 4"/>
          <p:cNvSpPr/>
          <p:nvPr/>
        </p:nvSpPr>
        <p:spPr>
          <a:xfrm>
            <a:off x="107950" y="620713"/>
            <a:ext cx="7128346"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資金調達目標、事業基盤強化計画（仮称）の内容・スケジュール</a:t>
            </a:r>
          </a:p>
        </p:txBody>
      </p:sp>
      <p:sp>
        <p:nvSpPr>
          <p:cNvPr id="1168"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コアシステムの開発・販売・サービス展開に際し、政府系金融機関や投資ファンド等からの資金調達目標を記載してください。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補助事業に関連し、事業基盤強化計画（仮称）に含めることを予定している特別目的会社（</a:t>
            </a:r>
            <a:r>
              <a:rPr lang="en-US" altLang="ja-JP" sz="2000" dirty="0">
                <a:solidFill>
                  <a:schemeClr val="tx1"/>
                </a:solidFill>
              </a:rPr>
              <a:t>SPC</a:t>
            </a:r>
            <a:r>
              <a:rPr lang="ja-JP" altLang="en-US" sz="2000" dirty="0">
                <a:solidFill>
                  <a:schemeClr val="tx1"/>
                </a:solidFill>
              </a:rPr>
              <a:t>）や合弁会社の設立などの集約・連携の手法・形態に関する内容と、認定申請までのスケジュールについて、現時点で申告できる範囲で記載してください</a:t>
            </a:r>
          </a:p>
        </p:txBody>
      </p:sp>
      <p:sp>
        <p:nvSpPr>
          <p:cNvPr id="1169"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p>
        </p:txBody>
      </p:sp>
      <p:sp>
        <p:nvSpPr>
          <p:cNvPr id="1170" name="四角形吹き出し 10"/>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extLst>
      <p:ext uri="{BB962C8B-B14F-4D97-AF65-F5344CB8AC3E}">
        <p14:creationId xmlns:p14="http://schemas.microsoft.com/office/powerpoint/2010/main" val="42497276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892</TotalTime>
  <Words>1262</Words>
  <Application>Microsoft Office PowerPoint</Application>
  <PresentationFormat>画面に合わせる (4:3)</PresentationFormat>
  <Paragraphs>83</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瀧澤　尚士</dc:creator>
  <cp:lastModifiedBy>Yasuhiro Urano</cp:lastModifiedBy>
  <cp:revision>53</cp:revision>
  <dcterms:created xsi:type="dcterms:W3CDTF">2013-08-12T12:32:36Z</dcterms:created>
  <dcterms:modified xsi:type="dcterms:W3CDTF">2021-03-09T06:05:23Z</dcterms:modified>
</cp:coreProperties>
</file>