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1" r:id="rId4"/>
  </p:sldMasterIdLst>
  <p:notesMasterIdLst>
    <p:notesMasterId r:id="rId88"/>
  </p:notesMasterIdLst>
  <p:handoutMasterIdLst>
    <p:handoutMasterId r:id="rId89"/>
  </p:handoutMasterIdLst>
  <p:sldIdLst>
    <p:sldId id="465" r:id="rId5"/>
    <p:sldId id="298" r:id="rId6"/>
    <p:sldId id="301" r:id="rId7"/>
    <p:sldId id="304" r:id="rId8"/>
    <p:sldId id="296" r:id="rId9"/>
    <p:sldId id="300" r:id="rId10"/>
    <p:sldId id="308" r:id="rId11"/>
    <p:sldId id="309" r:id="rId12"/>
    <p:sldId id="306" r:id="rId13"/>
    <p:sldId id="310" r:id="rId14"/>
    <p:sldId id="443" r:id="rId15"/>
    <p:sldId id="444" r:id="rId16"/>
    <p:sldId id="445" r:id="rId17"/>
    <p:sldId id="446" r:id="rId18"/>
    <p:sldId id="447" r:id="rId19"/>
    <p:sldId id="448"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352" r:id="rId81"/>
    <p:sldId id="353" r:id="rId82"/>
    <p:sldId id="354" r:id="rId83"/>
    <p:sldId id="355" r:id="rId84"/>
    <p:sldId id="356" r:id="rId85"/>
    <p:sldId id="357" r:id="rId86"/>
    <p:sldId id="358" r:id="rId8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ㅤ" initials="ㅤ" lastIdx="7" clrIdx="0">
    <p:extLst>
      <p:ext uri="{19B8F6BF-5375-455C-9EA6-DF929625EA0E}">
        <p15:presenceInfo xmlns:p15="http://schemas.microsoft.com/office/powerpoint/2012/main" userId="ㅤ"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FFCDC1"/>
    <a:srgbClr val="F73131"/>
    <a:srgbClr val="333399"/>
    <a:srgbClr val="FF0000"/>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57"/>
    <p:restoredTop sz="97418" autoAdjust="0"/>
  </p:normalViewPr>
  <p:slideViewPr>
    <p:cSldViewPr>
      <p:cViewPr varScale="1">
        <p:scale>
          <a:sx n="115" d="100"/>
          <a:sy n="115" d="100"/>
        </p:scale>
        <p:origin x="20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1025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11</a:t>
            </a:fld>
            <a:endParaRPr lang="en-US" altLang="ja-JP">
              <a:solidFill>
                <a:srgbClr val="000000"/>
              </a:solidFill>
              <a:ea typeface="ＭＳ Ｐゴシック" panose="020B0600070205080204" pitchFamily="50" charset="-128"/>
            </a:endParaRPr>
          </a:p>
        </p:txBody>
      </p:sp>
      <p:sp>
        <p:nvSpPr>
          <p:cNvPr id="1408" name="Rectangle 2"/>
          <p:cNvSpPr>
            <a:spLocks noGrp="1" noRot="1" noChangeAspect="1" noChangeArrowheads="1" noTextEdit="1"/>
          </p:cNvSpPr>
          <p:nvPr>
            <p:ph type="sldImg"/>
          </p:nvPr>
        </p:nvSpPr>
        <p:spPr>
          <a:ln/>
        </p:spPr>
      </p:sp>
      <p:sp>
        <p:nvSpPr>
          <p:cNvPr id="140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60413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12</a:t>
            </a:fld>
            <a:endParaRPr lang="en-US" altLang="ja-JP">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6522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436" name="Rectangle 2"/>
          <p:cNvSpPr>
            <a:spLocks noGrp="1" noRot="1" noChangeAspect="1" noChangeArrowheads="1" noTextEdit="1"/>
          </p:cNvSpPr>
          <p:nvPr>
            <p:ph type="sldImg"/>
          </p:nvPr>
        </p:nvSpPr>
        <p:spPr>
          <a:ln/>
        </p:spPr>
      </p:sp>
      <p:sp>
        <p:nvSpPr>
          <p:cNvPr id="143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0534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447" name="Rectangle 2"/>
          <p:cNvSpPr>
            <a:spLocks noGrp="1" noRot="1" noChangeAspect="1" noChangeArrowheads="1" noTextEdit="1"/>
          </p:cNvSpPr>
          <p:nvPr>
            <p:ph type="sldImg"/>
          </p:nvPr>
        </p:nvSpPr>
        <p:spPr>
          <a:ln/>
        </p:spPr>
      </p:sp>
      <p:sp>
        <p:nvSpPr>
          <p:cNvPr id="1448"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36558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458" name="Rectangle 2"/>
          <p:cNvSpPr>
            <a:spLocks noGrp="1" noRot="1" noChangeAspect="1" noChangeArrowheads="1" noTextEdit="1"/>
          </p:cNvSpPr>
          <p:nvPr>
            <p:ph type="sldImg"/>
          </p:nvPr>
        </p:nvSpPr>
        <p:spPr>
          <a:ln/>
        </p:spPr>
      </p:sp>
      <p:sp>
        <p:nvSpPr>
          <p:cNvPr id="145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420698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486" name="Rectangle 2"/>
          <p:cNvSpPr>
            <a:spLocks noGrp="1" noRot="1" noChangeAspect="1" noChangeArrowheads="1" noTextEdit="1"/>
          </p:cNvSpPr>
          <p:nvPr>
            <p:ph type="sldImg"/>
          </p:nvPr>
        </p:nvSpPr>
        <p:spPr>
          <a:ln/>
        </p:spPr>
      </p:sp>
      <p:sp>
        <p:nvSpPr>
          <p:cNvPr id="148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86537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46</a:t>
            </a:fld>
            <a:endParaRPr lang="en-US" altLang="ja-JP">
              <a:solidFill>
                <a:srgbClr val="000000"/>
              </a:solidFill>
              <a:ea typeface="ＭＳ Ｐゴシック" panose="020B0600070205080204" pitchFamily="50" charset="-128"/>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0440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47</a:t>
            </a:fld>
            <a:endParaRPr lang="en-US" altLang="ja-JP">
              <a:solidFill>
                <a:srgbClr val="000000"/>
              </a:solidFill>
              <a:ea typeface="ＭＳ Ｐゴシック" panose="020B0600070205080204" pitchFamily="50" charset="-128"/>
            </a:endParaRPr>
          </a:p>
        </p:txBody>
      </p:sp>
      <p:sp>
        <p:nvSpPr>
          <p:cNvPr id="1869" name="Rectangle 2"/>
          <p:cNvSpPr>
            <a:spLocks noGrp="1" noRot="1" noChangeAspect="1" noChangeArrowheads="1" noTextEdit="1"/>
          </p:cNvSpPr>
          <p:nvPr>
            <p:ph type="sldImg"/>
          </p:nvPr>
        </p:nvSpPr>
        <p:spPr>
          <a:ln/>
        </p:spPr>
      </p:sp>
      <p:sp>
        <p:nvSpPr>
          <p:cNvPr id="187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5459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48</a:t>
            </a:fld>
            <a:endParaRPr lang="en-US" altLang="ja-JP">
              <a:solidFill>
                <a:srgbClr val="000000"/>
              </a:solidFill>
              <a:ea typeface="ＭＳ Ｐゴシック" panose="020B0600070205080204" pitchFamily="50" charset="-128"/>
            </a:endParaRPr>
          </a:p>
        </p:txBody>
      </p:sp>
      <p:sp>
        <p:nvSpPr>
          <p:cNvPr id="1880" name="Rectangle 2"/>
          <p:cNvSpPr>
            <a:spLocks noGrp="1" noRot="1" noChangeAspect="1" noChangeArrowheads="1" noTextEdit="1"/>
          </p:cNvSpPr>
          <p:nvPr>
            <p:ph type="sldImg"/>
          </p:nvPr>
        </p:nvSpPr>
        <p:spPr>
          <a:ln/>
        </p:spPr>
      </p:sp>
      <p:sp>
        <p:nvSpPr>
          <p:cNvPr id="188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41075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49</a:t>
            </a:fld>
            <a:endParaRPr lang="en-US" altLang="ja-JP">
              <a:solidFill>
                <a:srgbClr val="000000"/>
              </a:solidFill>
              <a:ea typeface="ＭＳ Ｐゴシック" panose="020B0600070205080204" pitchFamily="50" charset="-128"/>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6934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50</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9712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51</a:t>
            </a:fld>
            <a:endParaRPr lang="en-US" altLang="ja-JP">
              <a:solidFill>
                <a:srgbClr val="000000"/>
              </a:solidFill>
              <a:ea typeface="ＭＳ Ｐゴシック" panose="020B0600070205080204" pitchFamily="50" charset="-128"/>
            </a:endParaRPr>
          </a:p>
        </p:txBody>
      </p:sp>
      <p:sp>
        <p:nvSpPr>
          <p:cNvPr id="1912" name="Rectangle 2"/>
          <p:cNvSpPr>
            <a:spLocks noGrp="1" noRot="1" noChangeAspect="1" noChangeArrowheads="1" noTextEdit="1"/>
          </p:cNvSpPr>
          <p:nvPr>
            <p:ph type="sldImg"/>
          </p:nvPr>
        </p:nvSpPr>
        <p:spPr>
          <a:ln/>
        </p:spPr>
      </p:sp>
      <p:sp>
        <p:nvSpPr>
          <p:cNvPr id="191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0632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52</a:t>
            </a:fld>
            <a:endParaRPr lang="en-US" altLang="ja-JP">
              <a:solidFill>
                <a:srgbClr val="000000"/>
              </a:solidFill>
              <a:ea typeface="ＭＳ Ｐゴシック" panose="020B0600070205080204" pitchFamily="50" charset="-128"/>
            </a:endParaRPr>
          </a:p>
        </p:txBody>
      </p:sp>
      <p:sp>
        <p:nvSpPr>
          <p:cNvPr id="1923" name="Rectangle 2"/>
          <p:cNvSpPr>
            <a:spLocks noGrp="1" noRot="1" noChangeAspect="1" noChangeArrowheads="1" noTextEdit="1"/>
          </p:cNvSpPr>
          <p:nvPr>
            <p:ph type="sldImg"/>
          </p:nvPr>
        </p:nvSpPr>
        <p:spPr>
          <a:ln/>
        </p:spPr>
      </p:sp>
      <p:sp>
        <p:nvSpPr>
          <p:cNvPr id="192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4830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53</a:t>
            </a:fld>
            <a:endParaRPr lang="en-US" altLang="ja-JP">
              <a:solidFill>
                <a:srgbClr val="000000"/>
              </a:solidFill>
              <a:ea typeface="ＭＳ Ｐゴシック" panose="020B0600070205080204" pitchFamily="50" charset="-128"/>
            </a:endParaRPr>
          </a:p>
        </p:txBody>
      </p:sp>
      <p:sp>
        <p:nvSpPr>
          <p:cNvPr id="1934" name="Rectangle 2"/>
          <p:cNvSpPr>
            <a:spLocks noGrp="1" noRot="1" noChangeAspect="1" noChangeArrowheads="1" noTextEdit="1"/>
          </p:cNvSpPr>
          <p:nvPr>
            <p:ph type="sldImg"/>
          </p:nvPr>
        </p:nvSpPr>
        <p:spPr>
          <a:ln/>
        </p:spPr>
      </p:sp>
      <p:sp>
        <p:nvSpPr>
          <p:cNvPr id="193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3327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54</a:t>
            </a:fld>
            <a:endParaRPr lang="en-US" altLang="ja-JP">
              <a:solidFill>
                <a:srgbClr val="000000"/>
              </a:solidFill>
              <a:ea typeface="ＭＳ Ｐゴシック" panose="020B0600070205080204" pitchFamily="50" charset="-128"/>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7487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55</a:t>
            </a:fld>
            <a:endParaRPr lang="en-US" altLang="ja-JP">
              <a:solidFill>
                <a:srgbClr val="000000"/>
              </a:solidFill>
              <a:ea typeface="ＭＳ Ｐゴシック" panose="020B0600070205080204" pitchFamily="50" charset="-128"/>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7165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56</a:t>
            </a:fld>
            <a:endParaRPr lang="en-US" altLang="ja-JP">
              <a:solidFill>
                <a:srgbClr val="000000"/>
              </a:solidFill>
              <a:ea typeface="ＭＳ Ｐゴシック" panose="020B0600070205080204" pitchFamily="50" charset="-128"/>
            </a:endParaRPr>
          </a:p>
        </p:txBody>
      </p:sp>
      <p:sp>
        <p:nvSpPr>
          <p:cNvPr id="1977" name="Rectangle 2"/>
          <p:cNvSpPr>
            <a:spLocks noGrp="1" noRot="1" noChangeAspect="1" noChangeArrowheads="1" noTextEdit="1"/>
          </p:cNvSpPr>
          <p:nvPr>
            <p:ph type="sldImg"/>
          </p:nvPr>
        </p:nvSpPr>
        <p:spPr>
          <a:ln/>
        </p:spPr>
      </p:sp>
      <p:sp>
        <p:nvSpPr>
          <p:cNvPr id="197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5260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57</a:t>
            </a:fld>
            <a:endParaRPr lang="en-US" altLang="ja-JP">
              <a:solidFill>
                <a:srgbClr val="000000"/>
              </a:solidFill>
              <a:ea typeface="ＭＳ Ｐゴシック" panose="020B0600070205080204" pitchFamily="50" charset="-128"/>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76156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58</a:t>
            </a:fld>
            <a:endParaRPr lang="en-US" altLang="ja-JP">
              <a:solidFill>
                <a:srgbClr val="000000"/>
              </a:solidFill>
              <a:ea typeface="ＭＳ Ｐゴシック" panose="020B0600070205080204" pitchFamily="50" charset="-128"/>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9199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59</a:t>
            </a:fld>
            <a:endParaRPr lang="en-US" altLang="ja-JP">
              <a:solidFill>
                <a:srgbClr val="000000"/>
              </a:solidFill>
              <a:ea typeface="ＭＳ Ｐゴシック" panose="020B0600070205080204" pitchFamily="50" charset="-128"/>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004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912534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60</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99765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61</a:t>
            </a:fld>
            <a:endParaRPr lang="en-US" altLang="ja-JP">
              <a:solidFill>
                <a:srgbClr val="000000"/>
              </a:solidFill>
              <a:ea typeface="ＭＳ Ｐゴシック" panose="020B0600070205080204" pitchFamily="50" charset="-128"/>
            </a:endParaRPr>
          </a:p>
        </p:txBody>
      </p:sp>
      <p:sp>
        <p:nvSpPr>
          <p:cNvPr id="2046" name="Rectangle 2"/>
          <p:cNvSpPr>
            <a:spLocks noGrp="1" noRot="1" noChangeAspect="1" noChangeArrowheads="1" noTextEdit="1"/>
          </p:cNvSpPr>
          <p:nvPr>
            <p:ph type="sldImg"/>
          </p:nvPr>
        </p:nvSpPr>
        <p:spPr>
          <a:ln/>
        </p:spPr>
      </p:sp>
      <p:sp>
        <p:nvSpPr>
          <p:cNvPr id="204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525931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7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377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91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78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8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7"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48" name="四角形 713"/>
          <p:cNvSpPr>
            <a:spLocks noGrp="1" noChangeArrowheads="1"/>
          </p:cNvSpPr>
          <p:nvPr>
            <p:ph type="body" sz="quarter" idx="3"/>
          </p:nvPr>
        </p:nvSpPr>
        <p:spPr>
          <a:prstGeom prst="rect">
            <a:avLst/>
          </a:prstGeom>
        </p:spPr>
        <p:txBody>
          <a:bodyPr/>
          <a:lstStyle/>
          <a:p>
            <a:endParaRPr kumimoji="1" lang="ja-JP" altLang="en-US"/>
          </a:p>
        </p:txBody>
      </p:sp>
      <p:sp>
        <p:nvSpPr>
          <p:cNvPr id="3149"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67</a:t>
            </a:fld>
            <a:endParaRPr lang="en-US" altLang="ja-JP">
              <a:solidFill>
                <a:srgbClr val="000000"/>
              </a:solidFill>
            </a:endParaRPr>
          </a:p>
        </p:txBody>
      </p:sp>
    </p:spTree>
    <p:extLst>
      <p:ext uri="{BB962C8B-B14F-4D97-AF65-F5344CB8AC3E}">
        <p14:creationId xmlns:p14="http://schemas.microsoft.com/office/powerpoint/2010/main" val="2633741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71" name="四角形 782"/>
          <p:cNvSpPr>
            <a:spLocks noGrp="1" noChangeArrowheads="1"/>
          </p:cNvSpPr>
          <p:nvPr>
            <p:ph type="body" sz="quarter" idx="3"/>
          </p:nvPr>
        </p:nvSpPr>
        <p:spPr>
          <a:prstGeom prst="rect">
            <a:avLst/>
          </a:prstGeom>
        </p:spPr>
        <p:txBody>
          <a:bodyPr/>
          <a:lstStyle/>
          <a:p>
            <a:endParaRPr kumimoji="1" lang="ja-JP" altLang="en-US"/>
          </a:p>
        </p:txBody>
      </p:sp>
      <p:sp>
        <p:nvSpPr>
          <p:cNvPr id="3172"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4247010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四角形 747"/>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0" name="四角形 748"/>
          <p:cNvSpPr>
            <a:spLocks noGrp="1" noChangeArrowheads="1"/>
          </p:cNvSpPr>
          <p:nvPr>
            <p:ph type="body" sz="quarter" idx="3"/>
          </p:nvPr>
        </p:nvSpPr>
        <p:spPr>
          <a:prstGeom prst="rect">
            <a:avLst/>
          </a:prstGeom>
        </p:spPr>
        <p:txBody>
          <a:bodyPr/>
          <a:lstStyle/>
          <a:p>
            <a:endParaRPr kumimoji="1" lang="ja-JP" altLang="en-US"/>
          </a:p>
        </p:txBody>
      </p:sp>
      <p:sp>
        <p:nvSpPr>
          <p:cNvPr id="3181" name="四角形 749"/>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31042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smtClean="0">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2473407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02" name="四角形 797"/>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71</a:t>
            </a:fld>
            <a:endParaRPr lang="en-US" altLang="ja-JP">
              <a:solidFill>
                <a:srgbClr val="000000"/>
              </a:solidFill>
            </a:endParaRPr>
          </a:p>
        </p:txBody>
      </p:sp>
    </p:spTree>
    <p:extLst>
      <p:ext uri="{BB962C8B-B14F-4D97-AF65-F5344CB8AC3E}">
        <p14:creationId xmlns:p14="http://schemas.microsoft.com/office/powerpoint/2010/main" val="2089997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 name="四角形 814"/>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14" name="四角形 815"/>
          <p:cNvSpPr>
            <a:spLocks noGrp="1" noChangeArrowheads="1"/>
          </p:cNvSpPr>
          <p:nvPr>
            <p:ph type="body" sz="quarter" idx="3"/>
          </p:nvPr>
        </p:nvSpPr>
        <p:spPr>
          <a:prstGeom prst="rect">
            <a:avLst/>
          </a:prstGeom>
        </p:spPr>
        <p:txBody>
          <a:bodyPr/>
          <a:lstStyle/>
          <a:p>
            <a:endParaRPr kumimoji="1" lang="ja-JP" altLang="en-US"/>
          </a:p>
        </p:txBody>
      </p:sp>
      <p:sp>
        <p:nvSpPr>
          <p:cNvPr id="3215" name="四角形 816"/>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72</a:t>
            </a:fld>
            <a:endParaRPr lang="en-US" altLang="ja-JP">
              <a:solidFill>
                <a:srgbClr val="000000"/>
              </a:solidFill>
            </a:endParaRPr>
          </a:p>
        </p:txBody>
      </p:sp>
    </p:spTree>
    <p:extLst>
      <p:ext uri="{BB962C8B-B14F-4D97-AF65-F5344CB8AC3E}">
        <p14:creationId xmlns:p14="http://schemas.microsoft.com/office/powerpoint/2010/main" val="3620584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4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73</a:t>
            </a:fld>
            <a:endParaRPr lang="en-US" altLang="ja-JP">
              <a:solidFill>
                <a:srgbClr val="000000"/>
              </a:solidFill>
            </a:endParaRPr>
          </a:p>
        </p:txBody>
      </p:sp>
    </p:spTree>
    <p:extLst>
      <p:ext uri="{BB962C8B-B14F-4D97-AF65-F5344CB8AC3E}">
        <p14:creationId xmlns:p14="http://schemas.microsoft.com/office/powerpoint/2010/main" val="1742769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74</a:t>
            </a:fld>
            <a:endParaRPr lang="en-US" altLang="ja-JP">
              <a:solidFill>
                <a:srgbClr val="000000"/>
              </a:solidFill>
              <a:ea typeface="ＭＳ Ｐゴシック" panose="020B0600070205080204" pitchFamily="50" charset="-128"/>
            </a:endParaRPr>
          </a:p>
        </p:txBody>
      </p:sp>
      <p:sp>
        <p:nvSpPr>
          <p:cNvPr id="3288" name="Rectangle 2"/>
          <p:cNvSpPr>
            <a:spLocks noGrp="1" noRot="1" noChangeAspect="1" noChangeArrowheads="1" noTextEdit="1"/>
          </p:cNvSpPr>
          <p:nvPr>
            <p:ph type="sldImg"/>
          </p:nvPr>
        </p:nvSpPr>
        <p:spPr>
          <a:ln/>
        </p:spPr>
      </p:sp>
      <p:sp>
        <p:nvSpPr>
          <p:cNvPr id="328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34257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95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234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77</a:t>
            </a:fld>
            <a:endParaRPr lang="en-US" altLang="ja-JP" smtClean="0">
              <a:ea typeface="ＭＳ Ｐゴシック" panose="020B0600070205080204" pitchFamily="50" charset="-128"/>
            </a:endParaRPr>
          </a:p>
        </p:txBody>
      </p:sp>
      <p:sp>
        <p:nvSpPr>
          <p:cNvPr id="3346" name="Rectangle 2"/>
          <p:cNvSpPr>
            <a:spLocks noGrp="1" noRot="1" noChangeAspect="1" noChangeArrowheads="1" noTextEdit="1"/>
          </p:cNvSpPr>
          <p:nvPr>
            <p:ph type="sldImg"/>
          </p:nvPr>
        </p:nvSpPr>
        <p:spPr>
          <a:ln/>
        </p:spPr>
      </p:sp>
      <p:sp>
        <p:nvSpPr>
          <p:cNvPr id="334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717657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78</a:t>
            </a:fld>
            <a:endParaRPr lang="en-US" altLang="ja-JP" smtClean="0">
              <a:ea typeface="ＭＳ Ｐゴシック" panose="020B0600070205080204" pitchFamily="50" charset="-128"/>
            </a:endParaRPr>
          </a:p>
        </p:txBody>
      </p:sp>
      <p:sp>
        <p:nvSpPr>
          <p:cNvPr id="3355" name="Rectangle 2"/>
          <p:cNvSpPr>
            <a:spLocks noGrp="1" noRot="1" noChangeAspect="1" noChangeArrowheads="1" noTextEdit="1"/>
          </p:cNvSpPr>
          <p:nvPr>
            <p:ph type="sldImg"/>
          </p:nvPr>
        </p:nvSpPr>
        <p:spPr>
          <a:ln/>
        </p:spPr>
      </p:sp>
      <p:sp>
        <p:nvSpPr>
          <p:cNvPr id="335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81053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79</a:t>
            </a:fld>
            <a:endParaRPr lang="en-US" altLang="ja-JP" smtClean="0">
              <a:ea typeface="ＭＳ Ｐゴシック" panose="020B0600070205080204" pitchFamily="50" charset="-128"/>
            </a:endParaRPr>
          </a:p>
        </p:txBody>
      </p:sp>
      <p:sp>
        <p:nvSpPr>
          <p:cNvPr id="3364" name="Rectangle 2"/>
          <p:cNvSpPr>
            <a:spLocks noGrp="1" noRot="1" noChangeAspect="1" noChangeArrowheads="1" noTextEdit="1"/>
          </p:cNvSpPr>
          <p:nvPr>
            <p:ph type="sldImg"/>
          </p:nvPr>
        </p:nvSpPr>
        <p:spPr>
          <a:ln/>
        </p:spPr>
      </p:sp>
      <p:sp>
        <p:nvSpPr>
          <p:cNvPr id="3365"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0526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smtClean="0">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80</a:t>
            </a:fld>
            <a:endParaRPr lang="en-US" altLang="ja-JP" smtClean="0">
              <a:ea typeface="ＭＳ Ｐゴシック" panose="020B0600070205080204" pitchFamily="50" charset="-128"/>
            </a:endParaRPr>
          </a:p>
        </p:txBody>
      </p:sp>
      <p:sp>
        <p:nvSpPr>
          <p:cNvPr id="3373" name="Rectangle 2"/>
          <p:cNvSpPr>
            <a:spLocks noGrp="1" noRot="1" noChangeAspect="1" noChangeArrowheads="1" noTextEdit="1"/>
          </p:cNvSpPr>
          <p:nvPr>
            <p:ph type="sldImg"/>
          </p:nvPr>
        </p:nvSpPr>
        <p:spPr>
          <a:ln/>
        </p:spPr>
      </p:sp>
      <p:sp>
        <p:nvSpPr>
          <p:cNvPr id="3374"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6564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81</a:t>
            </a:fld>
            <a:endParaRPr lang="en-US" altLang="ja-JP" smtClean="0">
              <a:ea typeface="ＭＳ Ｐゴシック" panose="020B0600070205080204" pitchFamily="50" charset="-128"/>
            </a:endParaRPr>
          </a:p>
        </p:txBody>
      </p:sp>
      <p:sp>
        <p:nvSpPr>
          <p:cNvPr id="3382" name="Rectangle 2"/>
          <p:cNvSpPr>
            <a:spLocks noGrp="1" noRot="1" noChangeAspect="1" noChangeArrowheads="1" noTextEdit="1"/>
          </p:cNvSpPr>
          <p:nvPr>
            <p:ph type="sldImg"/>
          </p:nvPr>
        </p:nvSpPr>
        <p:spPr>
          <a:ln/>
        </p:spPr>
      </p:sp>
      <p:sp>
        <p:nvSpPr>
          <p:cNvPr id="3383"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088690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82</a:t>
            </a:fld>
            <a:endParaRPr lang="en-US" altLang="ja-JP" smtClean="0">
              <a:ea typeface="ＭＳ Ｐゴシック" panose="020B0600070205080204" pitchFamily="50" charset="-128"/>
            </a:endParaRPr>
          </a:p>
        </p:txBody>
      </p:sp>
      <p:sp>
        <p:nvSpPr>
          <p:cNvPr id="3391" name="Rectangle 2"/>
          <p:cNvSpPr>
            <a:spLocks noGrp="1" noRot="1" noChangeAspect="1" noChangeArrowheads="1" noTextEdit="1"/>
          </p:cNvSpPr>
          <p:nvPr>
            <p:ph type="sldImg"/>
          </p:nvPr>
        </p:nvSpPr>
        <p:spPr>
          <a:ln/>
        </p:spPr>
      </p:sp>
      <p:sp>
        <p:nvSpPr>
          <p:cNvPr id="3392"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420062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83</a:t>
            </a:fld>
            <a:endParaRPr lang="en-US" altLang="ja-JP" smtClean="0">
              <a:ea typeface="ＭＳ Ｐゴシック" panose="020B0600070205080204" pitchFamily="50" charset="-128"/>
            </a:endParaRPr>
          </a:p>
        </p:txBody>
      </p:sp>
      <p:sp>
        <p:nvSpPr>
          <p:cNvPr id="3400" name="Rectangle 2"/>
          <p:cNvSpPr>
            <a:spLocks noGrp="1" noRot="1" noChangeAspect="1" noChangeArrowheads="1" noTextEdit="1"/>
          </p:cNvSpPr>
          <p:nvPr>
            <p:ph type="sldImg"/>
          </p:nvPr>
        </p:nvSpPr>
        <p:spPr>
          <a:ln/>
        </p:spPr>
      </p:sp>
      <p:sp>
        <p:nvSpPr>
          <p:cNvPr id="3401"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09116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smtClean="0">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1328" name="Rectangle 2"/>
          <p:cNvSpPr>
            <a:spLocks noGrp="1" noRot="1" noChangeAspect="1" noChangeArrowheads="1" noTextEdit="1"/>
          </p:cNvSpPr>
          <p:nvPr>
            <p:ph type="sldImg"/>
          </p:nvPr>
        </p:nvSpPr>
        <p:spPr>
          <a:ln/>
        </p:spPr>
      </p:sp>
      <p:sp>
        <p:nvSpPr>
          <p:cNvPr id="132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smtClean="0">
              <a:ea typeface="ＭＳ Ｐゴシック" panose="020B0600070205080204" pitchFamily="50" charset="-128"/>
            </a:endParaRPr>
          </a:p>
        </p:txBody>
      </p:sp>
      <p:sp>
        <p:nvSpPr>
          <p:cNvPr id="1344" name="Rectangle 2"/>
          <p:cNvSpPr>
            <a:spLocks noGrp="1" noRot="1" noChangeAspect="1" noChangeArrowheads="1" noTextEdit="1"/>
          </p:cNvSpPr>
          <p:nvPr>
            <p:ph type="sldImg"/>
          </p:nvPr>
        </p:nvSpPr>
        <p:spPr>
          <a:ln/>
        </p:spPr>
      </p:sp>
      <p:sp>
        <p:nvSpPr>
          <p:cNvPr id="1345"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smtClean="0">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smtClean="0"/>
              <a:t>マスタ タイトルの書式設定</a:t>
            </a:r>
            <a:endParaRPr lang="ja-JP" altLang="en-US"/>
          </a:p>
        </p:txBody>
      </p:sp>
      <p:sp>
        <p:nvSpPr>
          <p:cNvPr id="1089"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1114" name="タイトル 1"/>
          <p:cNvSpPr>
            <a:spLocks noGrp="1"/>
          </p:cNvSpPr>
          <p:nvPr>
            <p:ph type="ctrTitle"/>
          </p:nvPr>
        </p:nvSpPr>
        <p:spPr>
          <a:xfrm>
            <a:off x="685800" y="2609759"/>
            <a:ext cx="7772400" cy="511358"/>
          </a:xfrm>
          <a:noFill/>
          <a:ln>
            <a:noFill/>
          </a:ln>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1115" name="サブタイトル 2"/>
          <p:cNvSpPr>
            <a:spLocks noGrp="1"/>
          </p:cNvSpPr>
          <p:nvPr>
            <p:ph type="subTitle" idx="1"/>
          </p:nvPr>
        </p:nvSpPr>
        <p:spPr>
          <a:xfrm>
            <a:off x="1371600" y="4653137"/>
            <a:ext cx="6400800" cy="340863"/>
          </a:xfrm>
          <a:noFill/>
          <a:ln>
            <a:noFill/>
          </a:ln>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1116" name="日付プレースホルダー 3"/>
          <p:cNvSpPr>
            <a:spLocks noGrp="1"/>
          </p:cNvSpPr>
          <p:nvPr>
            <p:ph type="dt" sz="half" idx="10"/>
          </p:nvPr>
        </p:nvSpPr>
        <p:spPr/>
        <p:txBody>
          <a:bodyPr/>
          <a:lstStyle/>
          <a:p>
            <a:fld id="{F05DD14E-DF4D-43BD-8E66-C03927FEE3B3}" type="datetime1">
              <a:rPr kumimoji="1" lang="ja-JP" altLang="en-US" smtClean="0"/>
              <a:t>2021/6/15</a:t>
            </a:fld>
            <a:endParaRPr kumimoji="1" lang="ja-JP" altLang="en-US"/>
          </a:p>
        </p:txBody>
      </p:sp>
      <p:sp>
        <p:nvSpPr>
          <p:cNvPr id="1117" name="フッター プレースホルダー 4"/>
          <p:cNvSpPr>
            <a:spLocks noGrp="1"/>
          </p:cNvSpPr>
          <p:nvPr>
            <p:ph type="ftr" sz="quarter" idx="11"/>
          </p:nvPr>
        </p:nvSpPr>
        <p:spPr/>
        <p:txBody>
          <a:bodyPr/>
          <a:lstStyle/>
          <a:p>
            <a:endParaRPr kumimoji="1" lang="ja-JP" altLang="en-US"/>
          </a:p>
        </p:txBody>
      </p:sp>
      <p:sp>
        <p:nvSpPr>
          <p:cNvPr id="1118"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4690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120"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1121" name="日付プレースホルダー 3"/>
          <p:cNvSpPr>
            <a:spLocks noGrp="1"/>
          </p:cNvSpPr>
          <p:nvPr>
            <p:ph type="dt" sz="half" idx="10"/>
          </p:nvPr>
        </p:nvSpPr>
        <p:spPr/>
        <p:txBody>
          <a:bodyPr/>
          <a:lstStyle/>
          <a:p>
            <a:fld id="{B66AE163-E8B7-45BF-A69C-A51A71B702FE}" type="datetime1">
              <a:rPr kumimoji="1" lang="ja-JP" altLang="en-US" smtClean="0"/>
              <a:t>2021/6/15</a:t>
            </a:fld>
            <a:endParaRPr kumimoji="1" lang="ja-JP" altLang="en-US"/>
          </a:p>
        </p:txBody>
      </p:sp>
      <p:sp>
        <p:nvSpPr>
          <p:cNvPr id="1122" name="フッター プレースホルダー 4"/>
          <p:cNvSpPr>
            <a:spLocks noGrp="1"/>
          </p:cNvSpPr>
          <p:nvPr>
            <p:ph type="ftr" sz="quarter" idx="11"/>
          </p:nvPr>
        </p:nvSpPr>
        <p:spPr/>
        <p:txBody>
          <a:bodyPr/>
          <a:lstStyle/>
          <a:p>
            <a:endParaRPr kumimoji="1" lang="ja-JP" altLang="en-US"/>
          </a:p>
        </p:txBody>
      </p:sp>
      <p:sp>
        <p:nvSpPr>
          <p:cNvPr id="1123"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8712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1125" name="日付プレースホルダー 2"/>
          <p:cNvSpPr>
            <a:spLocks noGrp="1"/>
          </p:cNvSpPr>
          <p:nvPr>
            <p:ph type="dt" sz="half" idx="10"/>
          </p:nvPr>
        </p:nvSpPr>
        <p:spPr/>
        <p:txBody>
          <a:bodyPr/>
          <a:lstStyle/>
          <a:p>
            <a:fld id="{F4BD7E15-FA19-4E20-921B-2445FCC3F239}" type="datetime1">
              <a:rPr kumimoji="1" lang="ja-JP" altLang="en-US" smtClean="0"/>
              <a:t>2021/6/15</a:t>
            </a:fld>
            <a:endParaRPr kumimoji="1" lang="ja-JP" altLang="en-US"/>
          </a:p>
        </p:txBody>
      </p:sp>
      <p:sp>
        <p:nvSpPr>
          <p:cNvPr id="1126" name="フッター プレースホルダー 3"/>
          <p:cNvSpPr>
            <a:spLocks noGrp="1"/>
          </p:cNvSpPr>
          <p:nvPr>
            <p:ph type="ftr" sz="quarter" idx="11"/>
          </p:nvPr>
        </p:nvSpPr>
        <p:spPr/>
        <p:txBody>
          <a:bodyPr/>
          <a:lstStyle/>
          <a:p>
            <a:endParaRPr kumimoji="1" lang="ja-JP" altLang="en-US"/>
          </a:p>
        </p:txBody>
      </p:sp>
      <p:sp>
        <p:nvSpPr>
          <p:cNvPr id="1127"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1128"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1129"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1130"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131"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32"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133"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78840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4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4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14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4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6"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278488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8" name="タイトル 1"/>
          <p:cNvSpPr>
            <a:spLocks noGrp="1"/>
          </p:cNvSpPr>
          <p:nvPr>
            <p:ph type="title"/>
          </p:nvPr>
        </p:nvSpPr>
        <p:spPr/>
        <p:txBody>
          <a:bodyPr/>
          <a:lstStyle/>
          <a:p>
            <a:r>
              <a:rPr lang="ja-JP" altLang="en-US"/>
              <a:t>マスタ タイトルの書式設定</a:t>
            </a:r>
          </a:p>
        </p:txBody>
      </p:sp>
      <p:sp>
        <p:nvSpPr>
          <p:cNvPr id="11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2"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76182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5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55"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1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8"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137175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60" name="タイトル 1"/>
          <p:cNvSpPr>
            <a:spLocks noGrp="1"/>
          </p:cNvSpPr>
          <p:nvPr>
            <p:ph type="title"/>
          </p:nvPr>
        </p:nvSpPr>
        <p:spPr/>
        <p:txBody>
          <a:bodyPr/>
          <a:lstStyle/>
          <a:p>
            <a:r>
              <a:rPr lang="ja-JP" altLang="en-US"/>
              <a:t>マスタ タイトルの書式設定</a:t>
            </a:r>
          </a:p>
        </p:txBody>
      </p:sp>
      <p:sp>
        <p:nvSpPr>
          <p:cNvPr id="116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5"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84241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67" name="タイトル 1"/>
          <p:cNvSpPr>
            <a:spLocks noGrp="1"/>
          </p:cNvSpPr>
          <p:nvPr>
            <p:ph type="title"/>
          </p:nvPr>
        </p:nvSpPr>
        <p:spPr/>
        <p:txBody>
          <a:bodyPr/>
          <a:lstStyle>
            <a:lvl1pPr>
              <a:defRPr/>
            </a:lvl1pPr>
          </a:lstStyle>
          <a:p>
            <a:r>
              <a:rPr lang="ja-JP" altLang="en-US"/>
              <a:t>マスタ タイトルの書式設定</a:t>
            </a:r>
          </a:p>
        </p:txBody>
      </p:sp>
      <p:sp>
        <p:nvSpPr>
          <p:cNvPr id="116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7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4"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265057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smtClean="0"/>
              <a:t>マスタ タイトルの書式設定</a:t>
            </a:r>
            <a:endParaRPr lang="ja-JP" altLang="en-US"/>
          </a:p>
        </p:txBody>
      </p:sp>
      <p:sp>
        <p:nvSpPr>
          <p:cNvPr id="1038"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76" name="タイトル 1"/>
          <p:cNvSpPr>
            <a:spLocks noGrp="1"/>
          </p:cNvSpPr>
          <p:nvPr>
            <p:ph type="title"/>
          </p:nvPr>
        </p:nvSpPr>
        <p:spPr/>
        <p:txBody>
          <a:bodyPr/>
          <a:lstStyle/>
          <a:p>
            <a:r>
              <a:rPr lang="ja-JP" altLang="en-US"/>
              <a:t>マスタ タイトルの書式設定</a:t>
            </a:r>
          </a:p>
        </p:txBody>
      </p:sp>
      <p:sp>
        <p:nvSpPr>
          <p:cNvPr id="11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114911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83"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27795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8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8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0"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2307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9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9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9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7"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2517647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lang="ja-JP" altLang="en-US"/>
              <a:t>マスタ タイトルの書式設定</a:t>
            </a:r>
          </a:p>
        </p:txBody>
      </p:sp>
      <p:sp>
        <p:nvSpPr>
          <p:cNvPr id="12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3"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579645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20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9"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380711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smtClean="0"/>
              <a:t>マスタ タイトルの書式設定</a:t>
            </a:r>
            <a:endParaRPr lang="ja-JP" altLang="en-US"/>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smtClean="0"/>
              <a:t>マスタ タイトルの書式設定</a:t>
            </a:r>
            <a:endParaRPr lang="ja-JP" altLang="en-US"/>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vmlDrawing" Target="../drawings/vmlDrawing2.v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06" name="オブジェクト 11" hidden="1"/>
          <p:cNvGraphicFramePr>
            <a:graphicFrameLocks noChangeAspect="1"/>
          </p:cNvGraphicFramePr>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3079" name="think-cell スライド" r:id="rId7" imgW="180" imgH="180" progId="TCLayout.ActiveDocument.1">
                  <p:embed/>
                </p:oleObj>
              </mc:Choice>
              <mc:Fallback>
                <p:oleObj name="think-cell スライド" r:id="rId7" imgW="180" imgH="180" progId="TCLayout.ActiveDocument.1">
                  <p:embed/>
                  <p:pic>
                    <p:nvPicPr>
                      <p:cNvPr id="0" name="オブジェクト 11" hidden="1"/>
                      <p:cNvPicPr>
                        <a:picLocks noChangeAspect="1"/>
                      </p:cNvPicPr>
                      <p:nvPr/>
                    </p:nvPicPr>
                    <p:blipFill>
                      <a:blip r:embed="rId8"/>
                      <a:stretch>
                        <a:fillRect/>
                      </a:stretch>
                    </p:blipFill>
                    <p:spPr>
                      <a:xfrm>
                        <a:off x="1466" y="1588"/>
                        <a:ext cx="1466" cy="1588"/>
                      </a:xfrm>
                      <a:prstGeom prst="rect">
                        <a:avLst/>
                      </a:prstGeom>
                    </p:spPr>
                  </p:pic>
                </p:oleObj>
              </mc:Fallback>
            </mc:AlternateContent>
          </a:graphicData>
        </a:graphic>
      </p:graphicFrame>
      <p:sp>
        <p:nvSpPr>
          <p:cNvPr id="1107" name="正方形/長方形 10" hidden="1"/>
          <p:cNvSpPr/>
          <p:nvPr userDrawn="1">
            <p:custDataLst>
              <p:tags r:id="rId6"/>
            </p:custDataLst>
          </p:nvPr>
        </p:nvSpPr>
        <p:spPr>
          <a:xfrm>
            <a:off x="0" y="0"/>
            <a:ext cx="146538" cy="158750"/>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lvl="0" indent="0" algn="l" eaLnBrk="1"/>
            <a:endParaRPr kumimoji="0" lang="ja-JP" altLang="en-US" sz="2215" b="1" i="0" baseline="0"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1108"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109"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110"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7AE18F1D-39A7-4AD6-93F0-D0E02F9BB01B}" type="datetime1">
              <a:rPr lang="ja-JP" altLang="en-US" smtClean="0"/>
              <a:t>2021/6/15</a:t>
            </a:fld>
            <a:endParaRPr lang="ja-JP" altLang="en-US" dirty="0"/>
          </a:p>
        </p:txBody>
      </p:sp>
      <p:sp>
        <p:nvSpPr>
          <p:cNvPr id="1111"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1112"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715005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35" name="オブジェクト 2"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スライド" r:id="rId14" imgW="554" imgH="551" progId="TCLayout.ActiveDocument.1">
                  <p:embed/>
                </p:oleObj>
              </mc:Choice>
              <mc:Fallback>
                <p:oleObj name="think-cell スライド" r:id="rId14" imgW="554" imgH="551" progId="TCLayout.ActiveDocument.1">
                  <p:embed/>
                  <p:pic>
                    <p:nvPicPr>
                      <p:cNvPr id="0" name="オブジェクト 2" hidden="1"/>
                      <p:cNvPicPr>
                        <a:picLocks noChangeAspect="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36"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37"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13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14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extLst>
      <p:ext uri="{BB962C8B-B14F-4D97-AF65-F5344CB8AC3E}">
        <p14:creationId xmlns:p14="http://schemas.microsoft.com/office/powerpoint/2010/main" val="87563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isou.go.jp/tiiki/kinmirai/pdf/r2_m_sentei.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solidFill>
                  <a:schemeClr val="bg1"/>
                </a:solidFill>
                <a:latin typeface="ＭＳ Ｐゴシック" panose="020B0600070205080204" pitchFamily="50" charset="-128"/>
              </a:rPr>
              <a:t>申請者情報　</a:t>
            </a:r>
            <a:endParaRPr lang="ja-JP" altLang="en-US" sz="1800" b="1" dirty="0">
              <a:solidFill>
                <a:schemeClr val="bg1"/>
              </a:solidFill>
              <a:latin typeface="ＭＳ Ｐゴシック" panose="020B0600070205080204" pitchFamily="50" charset="-128"/>
            </a:endParaRPr>
          </a:p>
        </p:txBody>
      </p:sp>
      <p:sp>
        <p:nvSpPr>
          <p:cNvPr id="1226" name="テキスト 981"/>
          <p:cNvSpPr txBox="1"/>
          <p:nvPr/>
        </p:nvSpPr>
        <p:spPr>
          <a:xfrm>
            <a:off x="0" y="45357"/>
            <a:ext cx="7164000" cy="676215"/>
          </a:xfrm>
          <a:prstGeom prst="rect">
            <a:avLst/>
          </a:prstGeom>
        </p:spPr>
        <p:txBody>
          <a:bodyPr>
            <a:spAutoFit/>
          </a:bodyPr>
          <a:lstStyle/>
          <a:p>
            <a:pPr algn="l"/>
            <a:r>
              <a:rPr lang="ja-JP" altLang="en-US" sz="2000" b="1" dirty="0"/>
              <a:t>別紙３　令和３年度スマートシティ関連事業応募様式 </a:t>
            </a:r>
            <a:endParaRPr sz="2000" b="1" dirty="0"/>
          </a:p>
          <a:p>
            <a:pPr>
              <a:defRPr lang="ja-JP" altLang="en-US"/>
            </a:pPr>
            <a:endParaRPr lang="ja-JP" altLang="en-US" b="1" dirty="0"/>
          </a:p>
        </p:txBody>
      </p:sp>
      <p:sp>
        <p:nvSpPr>
          <p:cNvPr id="1227"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2"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スケジュール</a:t>
            </a:r>
            <a:endParaRPr lang="ja-JP" altLang="en-US" sz="18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中長期スケジュール</a:t>
            </a:r>
            <a:endParaRPr lang="ja-JP" altLang="en-US" sz="2000" b="1" dirty="0">
              <a:latin typeface="Tahoma" pitchFamily="34" charset="0"/>
            </a:endParaRPr>
          </a:p>
        </p:txBody>
      </p:sp>
      <p:sp>
        <p:nvSpPr>
          <p:cNvPr id="1350" name="正方形/長方形 22"/>
          <p:cNvSpPr/>
          <p:nvPr/>
        </p:nvSpPr>
        <p:spPr>
          <a:xfrm>
            <a:off x="108536" y="1084321"/>
            <a:ext cx="8712285"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実施地域における中長期の全体スケジュールを整理</a:t>
            </a:r>
            <a:r>
              <a:rPr lang="ja-JP" altLang="en-US" sz="1400" i="1" dirty="0">
                <a:solidFill>
                  <a:srgbClr val="FF0000"/>
                </a:solidFill>
              </a:rPr>
              <a:t>し記入してください。</a:t>
            </a:r>
          </a:p>
          <a:p>
            <a:r>
              <a:rPr lang="ja-JP" altLang="en-US" sz="1400" i="1" dirty="0" smtClean="0">
                <a:solidFill>
                  <a:srgbClr val="FF0000"/>
                </a:solidFill>
              </a:rPr>
              <a:t>（</a:t>
            </a:r>
            <a:r>
              <a:rPr lang="ja-JP" altLang="en-US" sz="1400" i="1" dirty="0">
                <a:solidFill>
                  <a:srgbClr val="FF0000"/>
                </a:solidFill>
              </a:rPr>
              <a:t>例）</a:t>
            </a: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graphicFrame>
        <p:nvGraphicFramePr>
          <p:cNvPr id="1353" name="表 79"/>
          <p:cNvGraphicFramePr>
            <a:graphicFrameLocks noGrp="1"/>
          </p:cNvGraphicFramePr>
          <p:nvPr>
            <p:extLst>
              <p:ext uri="{D42A27DB-BD31-4B8C-83A1-F6EECF244321}">
                <p14:modId xmlns:p14="http://schemas.microsoft.com/office/powerpoint/2010/main" val="1458247843"/>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2023</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eiryo UI" panose="020B0604030504040204" pitchFamily="50" charset="-128"/>
                          <a:ea typeface="Meiryo UI" panose="020B0604030504040204" pitchFamily="50" charset="-128"/>
                        </a:rPr>
                        <a:t>2025</a:t>
                      </a:r>
                      <a:r>
                        <a:rPr kumimoji="1" lang="ja-JP" altLang="en-US" sz="1200" b="1" dirty="0" smtClean="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smtClean="0">
                          <a:latin typeface="Meiryo UI" panose="020B0604030504040204" pitchFamily="50" charset="-128"/>
                          <a:ea typeface="Meiryo UI" panose="020B0604030504040204" pitchFamily="50" charset="-128"/>
                        </a:rPr>
                        <a:t>データ連携基盤</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35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実証</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5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5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実証</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6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6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p:txBody>
      </p:sp>
      <p:sp>
        <p:nvSpPr>
          <p:cNvPr id="136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システム開発</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7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運用</a:t>
            </a:r>
            <a:r>
              <a:rPr lang="ja-JP" altLang="en-US" sz="1200" dirty="0">
                <a:solidFill>
                  <a:prstClr val="black"/>
                </a:solidFill>
                <a:latin typeface="Meiryo UI" panose="020B0604030504040204" pitchFamily="50" charset="-128"/>
                <a:ea typeface="Meiryo UI" panose="020B0604030504040204" pitchFamily="50" charset="-128"/>
              </a:rPr>
              <a:t>開始</a:t>
            </a:r>
          </a:p>
        </p:txBody>
      </p:sp>
      <p:sp>
        <p:nvSpPr>
          <p:cNvPr id="138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38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8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8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rPr>
              <a:t>月：〇〇事業完成</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8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a:t>
            </a:r>
            <a:r>
              <a:rPr lang="ja-JP" altLang="en-US" sz="1200" dirty="0" smtClean="0">
                <a:solidFill>
                  <a:prstClr val="black"/>
                </a:solidFill>
                <a:latin typeface="Meiryo UI" panose="020B0604030504040204" pitchFamily="50" charset="-128"/>
                <a:ea typeface="Meiryo UI" panose="020B0604030504040204" pitchFamily="50" charset="-128"/>
              </a:rPr>
              <a:t>月：国際イベント開催</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9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月：市庁舎完成</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10</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smtClean="0">
                <a:solidFill>
                  <a:schemeClr val="bg1"/>
                </a:solidFill>
                <a:latin typeface="ＭＳ Ｐゴシック" panose="020B0600070205080204" pitchFamily="50" charset="-128"/>
              </a:rPr>
              <a:t>技術内容、未来技術の必要性・有効性 </a:t>
            </a:r>
            <a:endParaRPr lang="ja-JP" altLang="en-US" sz="2400" b="1" dirty="0">
              <a:solidFill>
                <a:schemeClr val="bg1"/>
              </a:solidFill>
              <a:latin typeface="ＭＳ Ｐゴシック" panose="020B0600070205080204" pitchFamily="50" charset="-128"/>
            </a:endParaRPr>
          </a:p>
        </p:txBody>
      </p:sp>
      <p:sp>
        <p:nvSpPr>
          <p:cNvPr id="1399" name="Text Box 4"/>
          <p:cNvSpPr txBox="1">
            <a:spLocks noChangeArrowheads="1"/>
          </p:cNvSpPr>
          <p:nvPr/>
        </p:nvSpPr>
        <p:spPr>
          <a:xfrm>
            <a:off x="316307" y="2956882"/>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smtClean="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01"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02"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smtClean="0">
                <a:solidFill>
                  <a:srgbClr val="000000"/>
                </a:solidFill>
                <a:latin typeface="Tahoma" pitchFamily="34" charset="0"/>
              </a:rPr>
              <a:t>１．</a:t>
            </a:r>
            <a:r>
              <a:rPr lang="ja-JP" altLang="en-US" sz="2000" b="1" dirty="0">
                <a:solidFill>
                  <a:srgbClr val="000000"/>
                </a:solidFill>
                <a:latin typeface="Tahoma" pitchFamily="34" charset="0"/>
              </a:rPr>
              <a:t>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03" name="表 2"/>
          <p:cNvGraphicFramePr>
            <a:graphicFrameLocks noGrp="1"/>
          </p:cNvGraphicFramePr>
          <p:nvPr>
            <p:extLst/>
          </p:nvPr>
        </p:nvGraphicFramePr>
        <p:xfrm>
          <a:off x="393939" y="3531779"/>
          <a:ext cx="8115585" cy="2561517"/>
        </p:xfrm>
        <a:graphic>
          <a:graphicData uri="http://schemas.openxmlformats.org/drawingml/2006/table">
            <a:tbl>
              <a:tblPr firstRow="1" bandRow="1">
                <a:tableStyleId>{5C22544A-7EE6-4342-B048-85BDC9FD1C3A}</a:tableStyleId>
              </a:tblPr>
              <a:tblGrid>
                <a:gridCol w="1225733">
                  <a:extLst>
                    <a:ext uri="{9D8B030D-6E8A-4147-A177-3AD203B41FA5}">
                      <a16:colId xmlns:a16="http://schemas.microsoft.com/office/drawing/2014/main" val="20000"/>
                    </a:ext>
                  </a:extLst>
                </a:gridCol>
                <a:gridCol w="6889852">
                  <a:extLst>
                    <a:ext uri="{9D8B030D-6E8A-4147-A177-3AD203B41FA5}">
                      <a16:colId xmlns:a16="http://schemas.microsoft.com/office/drawing/2014/main" val="20001"/>
                    </a:ext>
                  </a:extLst>
                </a:gridCol>
              </a:tblGrid>
              <a:tr h="2561517">
                <a:tc>
                  <a:txBody>
                    <a:bodyPr/>
                    <a:lstStyle/>
                    <a:p>
                      <a:pPr algn="l"/>
                      <a:r>
                        <a:rPr kumimoji="1" lang="ja-JP" altLang="en-US" sz="1100" b="0" dirty="0" smtClean="0">
                          <a:solidFill>
                            <a:schemeClr val="tx1"/>
                          </a:solidFill>
                        </a:rPr>
                        <a:t>未来技術の</a:t>
                      </a:r>
                    </a:p>
                    <a:p>
                      <a:pPr algn="l"/>
                      <a:r>
                        <a:rPr kumimoji="1" lang="ja-JP" altLang="en-US" sz="1100" b="0" dirty="0" smtClean="0">
                          <a:solidFill>
                            <a:schemeClr val="tx1"/>
                          </a:solidFill>
                        </a:rPr>
                        <a:t>必要性・有効性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04" name="正方形/長方形 14"/>
          <p:cNvSpPr/>
          <p:nvPr/>
        </p:nvSpPr>
        <p:spPr>
          <a:xfrm>
            <a:off x="1547664" y="5662409"/>
            <a:ext cx="7067325" cy="430887"/>
          </a:xfrm>
          <a:prstGeom prst="rect">
            <a:avLst/>
          </a:prstGeom>
        </p:spPr>
        <p:txBody>
          <a:bodyPr wrap="square">
            <a:spAutoFit/>
          </a:bodyPr>
          <a:lstStyle/>
          <a:p>
            <a:r>
              <a:rPr lang="en-US" altLang="ja-JP" sz="1100" i="1" dirty="0" smtClean="0">
                <a:solidFill>
                  <a:srgbClr val="FF0000"/>
                </a:solidFill>
              </a:rPr>
              <a:t>※</a:t>
            </a:r>
            <a:r>
              <a:rPr lang="ja-JP" altLang="en-US" sz="1100" i="1" dirty="0" smtClean="0">
                <a:solidFill>
                  <a:srgbClr val="FF0000"/>
                </a:solidFill>
              </a:rPr>
              <a:t>地域の課題を解決するために未来技術を活用する必要性が高い取組であるかなど、未来技術の必要性・有効性</a:t>
            </a:r>
            <a:endParaRPr lang="en-US" altLang="ja-JP" sz="1100" i="1" dirty="0" smtClean="0">
              <a:solidFill>
                <a:srgbClr val="FF0000"/>
              </a:solidFill>
            </a:endParaRPr>
          </a:p>
          <a:p>
            <a:r>
              <a:rPr lang="ja-JP" altLang="en-US" sz="1100" i="1" dirty="0" smtClean="0">
                <a:solidFill>
                  <a:srgbClr val="FF0000"/>
                </a:solidFill>
              </a:rPr>
              <a:t>について記載すること</a:t>
            </a:r>
            <a:endParaRPr lang="en-US" altLang="ja-JP" sz="1100" i="1" dirty="0" smtClean="0">
              <a:solidFill>
                <a:srgbClr val="FF0000"/>
              </a:solidFill>
            </a:endParaRPr>
          </a:p>
        </p:txBody>
      </p:sp>
      <p:graphicFrame>
        <p:nvGraphicFramePr>
          <p:cNvPr id="1405" name="表 12"/>
          <p:cNvGraphicFramePr>
            <a:graphicFrameLocks noGrp="1"/>
          </p:cNvGraphicFramePr>
          <p:nvPr>
            <p:extLst/>
          </p:nvPr>
        </p:nvGraphicFramePr>
        <p:xfrm>
          <a:off x="393940" y="1118545"/>
          <a:ext cx="8115585" cy="1158327"/>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402030">
                <a:tc>
                  <a:txBody>
                    <a:bodyPr/>
                    <a:lstStyle/>
                    <a:p>
                      <a:pPr algn="ctr"/>
                      <a:r>
                        <a:rPr kumimoji="1" lang="en-US" altLang="ja-JP" sz="1100" b="0" dirty="0" smtClean="0">
                          <a:solidFill>
                            <a:sysClr val="windowText" lastClr="000000"/>
                          </a:solidFill>
                        </a:rPr>
                        <a:t>AI</a:t>
                      </a:r>
                      <a:r>
                        <a:rPr kumimoji="1" lang="ja-JP" altLang="en-US" sz="1100" b="0" dirty="0" err="1" smtClean="0">
                          <a:solidFill>
                            <a:sysClr val="windowText" lastClr="000000"/>
                          </a:solidFill>
                        </a:rPr>
                        <a:t>、</a:t>
                      </a:r>
                      <a:r>
                        <a:rPr kumimoji="1" lang="en-US" altLang="ja-JP" sz="1100" b="0" dirty="0" err="1" smtClean="0">
                          <a:solidFill>
                            <a:sysClr val="windowText" lastClr="000000"/>
                          </a:solidFill>
                        </a:rPr>
                        <a:t>IoT</a:t>
                      </a:r>
                      <a:r>
                        <a:rPr kumimoji="1" lang="ja-JP" altLang="en-US" sz="1100" b="0" dirty="0" err="1" smtClean="0">
                          <a:solidFill>
                            <a:sysClr val="windowText" lastClr="000000"/>
                          </a:solidFill>
                        </a:rPr>
                        <a:t>、</a:t>
                      </a:r>
                      <a:r>
                        <a:rPr kumimoji="1" lang="en-US" altLang="ja-JP" sz="1100" b="0" dirty="0" smtClean="0">
                          <a:solidFill>
                            <a:sysClr val="windowText" lastClr="000000"/>
                          </a:solidFill>
                        </a:rPr>
                        <a:t>5G</a:t>
                      </a:r>
                      <a:r>
                        <a:rPr kumimoji="1" lang="ja-JP" altLang="en-US" sz="1100" b="0" dirty="0" err="1" smtClean="0">
                          <a:solidFill>
                            <a:sysClr val="windowText" lastClr="000000"/>
                          </a:solidFill>
                        </a:rPr>
                        <a:t>、</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クラウドコンピューティング、</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ビッグデータ</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自動運転</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ロボット、ドローン、</a:t>
                      </a:r>
                      <a:r>
                        <a:rPr kumimoji="1" lang="en-US" altLang="ja-JP" sz="1100" b="0" dirty="0" smtClean="0">
                          <a:solidFill>
                            <a:sysClr val="windowText" lastClr="000000"/>
                          </a:solidFill>
                        </a:rPr>
                        <a:t>VR/AR</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キャッシュレス、</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ブロックチェーン</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ＳＩＰ等の活用</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396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202934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1"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1225734">
                  <a:extLst>
                    <a:ext uri="{9D8B030D-6E8A-4147-A177-3AD203B41FA5}">
                      <a16:colId xmlns:a16="http://schemas.microsoft.com/office/drawing/2014/main" val="20000"/>
                    </a:ext>
                  </a:extLst>
                </a:gridCol>
                <a:gridCol w="6889851">
                  <a:extLst>
                    <a:ext uri="{9D8B030D-6E8A-4147-A177-3AD203B41FA5}">
                      <a16:colId xmlns:a16="http://schemas.microsoft.com/office/drawing/2014/main" val="20001"/>
                    </a:ext>
                  </a:extLst>
                </a:gridCol>
              </a:tblGrid>
              <a:tr h="2561517">
                <a:tc>
                  <a:txBody>
                    <a:bodyPr/>
                    <a:lstStyle/>
                    <a:p>
                      <a:r>
                        <a:rPr kumimoji="1" lang="ja-JP" altLang="en-US" sz="1100" b="0" dirty="0" smtClean="0">
                          <a:solidFill>
                            <a:schemeClr val="tx1"/>
                          </a:solidFill>
                        </a:rPr>
                        <a:t>横展開の可能性</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412" name="表 16"/>
          <p:cNvGraphicFramePr>
            <a:graphicFrameLocks noGrp="1"/>
          </p:cNvGraphicFramePr>
          <p:nvPr>
            <p:extLst/>
          </p:nvPr>
        </p:nvGraphicFramePr>
        <p:xfrm>
          <a:off x="393939" y="980728"/>
          <a:ext cx="8115585" cy="2561517"/>
        </p:xfrm>
        <a:graphic>
          <a:graphicData uri="http://schemas.openxmlformats.org/drawingml/2006/table">
            <a:tbl>
              <a:tblPr firstRow="1" bandRow="1">
                <a:tableStyleId>{5C22544A-7EE6-4342-B048-85BDC9FD1C3A}</a:tableStyleId>
              </a:tblPr>
              <a:tblGrid>
                <a:gridCol w="1225733">
                  <a:extLst>
                    <a:ext uri="{9D8B030D-6E8A-4147-A177-3AD203B41FA5}">
                      <a16:colId xmlns:a16="http://schemas.microsoft.com/office/drawing/2014/main" val="20000"/>
                    </a:ext>
                  </a:extLst>
                </a:gridCol>
                <a:gridCol w="6889852">
                  <a:extLst>
                    <a:ext uri="{9D8B030D-6E8A-4147-A177-3AD203B41FA5}">
                      <a16:colId xmlns:a16="http://schemas.microsoft.com/office/drawing/2014/main" val="20001"/>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事業の創造性</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a:t>
            </a:r>
            <a:r>
              <a:rPr lang="ja-JP" altLang="en-US" sz="2400" b="1" dirty="0" smtClean="0">
                <a:solidFill>
                  <a:schemeClr val="bg1"/>
                </a:solidFill>
                <a:latin typeface="ＭＳ Ｐゴシック" panose="020B0600070205080204" pitchFamily="50" charset="-128"/>
              </a:rPr>
              <a:t>の創造性・横展開の可能性 </a:t>
            </a:r>
            <a:endParaRPr lang="ja-JP" altLang="en-US" sz="2400" b="1" dirty="0">
              <a:solidFill>
                <a:schemeClr val="bg1"/>
              </a:solidFill>
              <a:latin typeface="ＭＳ Ｐゴシック" panose="020B0600070205080204" pitchFamily="50" charset="-128"/>
            </a:endParaRPr>
          </a:p>
        </p:txBody>
      </p:sp>
      <p:sp>
        <p:nvSpPr>
          <p:cNvPr id="1414"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３</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事業の創造性</a:t>
            </a:r>
          </a:p>
        </p:txBody>
      </p:sp>
      <p:sp>
        <p:nvSpPr>
          <p:cNvPr id="1416"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17"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４</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横展開の可能性</a:t>
            </a:r>
          </a:p>
        </p:txBody>
      </p:sp>
      <p:sp>
        <p:nvSpPr>
          <p:cNvPr id="1418" name="正方形/長方形 13"/>
          <p:cNvSpPr/>
          <p:nvPr/>
        </p:nvSpPr>
        <p:spPr>
          <a:xfrm>
            <a:off x="1547664" y="3142129"/>
            <a:ext cx="6962240" cy="430887"/>
          </a:xfrm>
          <a:prstGeom prst="rect">
            <a:avLst/>
          </a:prstGeom>
        </p:spPr>
        <p:txBody>
          <a:bodyPr wrap="square">
            <a:spAutoFit/>
          </a:bodyPr>
          <a:lstStyle/>
          <a:p>
            <a:pPr lvl="0"/>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a:solidFill>
                  <a:srgbClr val="FF0000"/>
                </a:solidFill>
              </a:rPr>
              <a:t>他</a:t>
            </a:r>
            <a:r>
              <a:rPr lang="ja-JP" altLang="en-US" sz="1100" i="1" dirty="0" smtClean="0">
                <a:solidFill>
                  <a:srgbClr val="FF0000"/>
                </a:solidFill>
              </a:rPr>
              <a:t>の模範となるような取組、際立った創意工夫が見られる取組、過去の事例にはない特徴を有する取組、新しい視点・構想を有する取組であるかなど、事業の創造性について記載</a:t>
            </a:r>
            <a:r>
              <a:rPr lang="ja-JP" altLang="en-US" sz="1100" i="1" dirty="0">
                <a:solidFill>
                  <a:srgbClr val="FF0000"/>
                </a:solidFill>
              </a:rPr>
              <a:t>する</a:t>
            </a:r>
            <a:r>
              <a:rPr lang="ja-JP" altLang="en-US" sz="1100" i="1" dirty="0" smtClean="0">
                <a:solidFill>
                  <a:srgbClr val="FF0000"/>
                </a:solidFill>
              </a:rPr>
              <a:t>こと</a:t>
            </a:r>
            <a:endParaRPr kumimoji="1" lang="en-US" altLang="ja-JP" sz="1100" b="0" i="1" u="none" strike="noStrike" kern="1200" cap="none" spc="0" normalizeH="0" baseline="0" noProof="0" dirty="0" smtClean="0">
              <a:ln>
                <a:noFill/>
              </a:ln>
              <a:solidFill>
                <a:srgbClr val="FF0000"/>
              </a:solidFill>
              <a:effectLst/>
              <a:uLnTx/>
              <a:uFillTx/>
            </a:endParaRPr>
          </a:p>
        </p:txBody>
      </p:sp>
      <p:sp>
        <p:nvSpPr>
          <p:cNvPr id="1419" name="正方形/長方形 14"/>
          <p:cNvSpPr/>
          <p:nvPr/>
        </p:nvSpPr>
        <p:spPr>
          <a:xfrm>
            <a:off x="1547283" y="6407750"/>
            <a:ext cx="6962240" cy="261610"/>
          </a:xfrm>
          <a:prstGeom prst="rect">
            <a:avLst/>
          </a:prstGeom>
        </p:spPr>
        <p:txBody>
          <a:bodyPr wrap="square">
            <a:spAutoFit/>
          </a:bodyPr>
          <a:lstStyle/>
          <a:p>
            <a:pPr lvl="0"/>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a:solidFill>
                  <a:srgbClr val="FF0000"/>
                </a:solidFill>
              </a:rPr>
              <a:t>他の地域へ成果が広がることが期待できる取組で</a:t>
            </a:r>
            <a:r>
              <a:rPr lang="ja-JP" altLang="en-US" sz="1100" i="1" dirty="0" smtClean="0">
                <a:solidFill>
                  <a:srgbClr val="FF0000"/>
                </a:solidFill>
              </a:rPr>
              <a:t>あるかなど、横展開の可能性について記載</a:t>
            </a:r>
            <a:r>
              <a:rPr lang="ja-JP" altLang="en-US" sz="1100" i="1" dirty="0">
                <a:solidFill>
                  <a:srgbClr val="FF0000"/>
                </a:solidFill>
              </a:rPr>
              <a:t>する</a:t>
            </a:r>
            <a:r>
              <a:rPr lang="ja-JP" altLang="en-US" sz="1100" i="1" dirty="0" smtClean="0">
                <a:solidFill>
                  <a:srgbClr val="FF0000"/>
                </a:solidFill>
              </a:rPr>
              <a:t>こと</a:t>
            </a:r>
            <a:endParaRPr kumimoji="1" lang="en-US" altLang="ja-JP" sz="1100" b="0" i="1" u="none" strike="noStrike" kern="1200" cap="none" spc="0" normalizeH="0" baseline="0" noProof="0" dirty="0" smtClean="0">
              <a:ln>
                <a:noFill/>
              </a:ln>
              <a:solidFill>
                <a:srgbClr val="FF0000"/>
              </a:solidFill>
              <a:effectLst/>
              <a:uLnTx/>
              <a:uFillTx/>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12</a:t>
            </a:r>
            <a:endParaRPr kumimoji="1" lang="ja-JP" altLang="en-US" sz="1480" dirty="0">
              <a:solidFill>
                <a:schemeClr val="tx1"/>
              </a:solidFill>
            </a:endParaRPr>
          </a:p>
        </p:txBody>
      </p:sp>
    </p:spTree>
    <p:extLst>
      <p:ext uri="{BB962C8B-B14F-4D97-AF65-F5344CB8AC3E}">
        <p14:creationId xmlns:p14="http://schemas.microsoft.com/office/powerpoint/2010/main" val="201539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a:t>
            </a:r>
            <a:r>
              <a:rPr lang="ja-JP" altLang="en-US" sz="2400" b="1" dirty="0" smtClean="0">
                <a:solidFill>
                  <a:schemeClr val="bg1"/>
                </a:solidFill>
                <a:latin typeface="ＭＳ Ｐゴシック" panose="020B0600070205080204" pitchFamily="50" charset="-128"/>
              </a:rPr>
              <a:t>される効果・これまでの事業内容 </a:t>
            </a:r>
            <a:endParaRPr lang="ja-JP" altLang="en-US" sz="2400" b="1" dirty="0">
              <a:solidFill>
                <a:schemeClr val="bg1"/>
              </a:solidFill>
              <a:latin typeface="ＭＳ Ｐゴシック" panose="020B0600070205080204" pitchFamily="50" charset="-128"/>
            </a:endParaRPr>
          </a:p>
        </p:txBody>
      </p:sp>
      <p:sp>
        <p:nvSpPr>
          <p:cNvPr id="1426"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５</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a:t>
            </a:r>
            <a:r>
              <a:rPr lang="ja-JP" altLang="en-US" sz="2000" b="1" dirty="0">
                <a:solidFill>
                  <a:srgbClr val="000000"/>
                </a:solidFill>
                <a:latin typeface="Tahoma" pitchFamily="34" charset="0"/>
              </a:rPr>
              <a:t>事業により期待される効果</a:t>
            </a:r>
          </a:p>
        </p:txBody>
      </p:sp>
      <p:sp>
        <p:nvSpPr>
          <p:cNvPr id="142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29"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1801797">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2664296">
                <a:tc>
                  <a:txBody>
                    <a:bodyPr/>
                    <a:lstStyle/>
                    <a:p>
                      <a:r>
                        <a:rPr kumimoji="1" lang="ja-JP" altLang="en-US" sz="1100" b="0" dirty="0" smtClean="0">
                          <a:solidFill>
                            <a:schemeClr val="tx1"/>
                          </a:solidFill>
                        </a:rPr>
                        <a:t>事業により期待される効果</a:t>
                      </a:r>
                      <a:endParaRPr kumimoji="1" lang="ja-JP" altLang="en-US" sz="1100" b="0" dirty="0">
                        <a:solidFill>
                          <a:schemeClr val="tx1"/>
                        </a:solidFill>
                      </a:endParaRPr>
                    </a:p>
                  </a:txBody>
                  <a:tcPr anchor="ctr">
                    <a:solidFill>
                      <a:srgbClr val="BBE0E3"/>
                    </a:solidFill>
                  </a:tcPr>
                </a:tc>
                <a:tc>
                  <a:txBody>
                    <a:bodyPr/>
                    <a:lstStyle/>
                    <a:p>
                      <a:endParaRPr kumimoji="1" lang="ja-JP" altLang="en-US" sz="1100" dirty="0">
                        <a:solidFill>
                          <a:srgbClr val="FF0000"/>
                        </a:solidFill>
                      </a:endParaRPr>
                    </a:p>
                  </a:txBody>
                  <a:tcPr/>
                </a:tc>
                <a:extLst>
                  <a:ext uri="{0D108BD9-81ED-4DB2-BD59-A6C34878D82A}">
                    <a16:rowId xmlns:a16="http://schemas.microsoft.com/office/drawing/2014/main" val="10000"/>
                  </a:ext>
                </a:extLst>
              </a:tr>
            </a:tbl>
          </a:graphicData>
        </a:graphic>
      </p:graphicFrame>
      <p:sp>
        <p:nvSpPr>
          <p:cNvPr id="1430"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６</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未来技術の社会実装に関するこれまでの事業内容</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31"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1787444">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936104">
                <a:tc>
                  <a:txBody>
                    <a:bodyPr/>
                    <a:lstStyle/>
                    <a:p>
                      <a:r>
                        <a:rPr kumimoji="1" lang="ja-JP" altLang="en-US" sz="1100" b="0" dirty="0" smtClean="0">
                          <a:solidFill>
                            <a:schemeClr val="tx1"/>
                          </a:solidFill>
                        </a:rPr>
                        <a:t>これまでの事業内容</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32" name="正方形/長方形 14"/>
          <p:cNvSpPr/>
          <p:nvPr/>
        </p:nvSpPr>
        <p:spPr>
          <a:xfrm>
            <a:off x="2187530" y="3044860"/>
            <a:ext cx="6458184" cy="600164"/>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smtClean="0">
                <a:solidFill>
                  <a:srgbClr val="FF0000"/>
                </a:solidFill>
              </a:rPr>
              <a:t>単</a:t>
            </a:r>
            <a:r>
              <a:rPr lang="ja-JP" altLang="en-US" sz="1100" i="1" dirty="0">
                <a:solidFill>
                  <a:srgbClr val="FF0000"/>
                </a:solidFill>
              </a:rPr>
              <a:t>に未来技術を導入するにとどまらず、実際に当該地域の住民等が継続的に利用することにより、地域における課題（地域経済の活性化も含む）の解決・改善が図られ</a:t>
            </a:r>
            <a:r>
              <a:rPr lang="ja-JP" altLang="en-US" sz="1100" i="1" dirty="0" smtClean="0">
                <a:solidFill>
                  <a:srgbClr val="FF0000"/>
                </a:solidFill>
              </a:rPr>
              <a:t>、地方</a:t>
            </a:r>
            <a:r>
              <a:rPr lang="ja-JP" altLang="en-US" sz="1100" i="1" dirty="0">
                <a:solidFill>
                  <a:srgbClr val="FF0000"/>
                </a:solidFill>
              </a:rPr>
              <a:t>創生に寄与する事業である</a:t>
            </a:r>
            <a:r>
              <a:rPr lang="ja-JP" altLang="en-US" sz="1100" i="1" dirty="0" smtClean="0">
                <a:solidFill>
                  <a:srgbClr val="FF0000"/>
                </a:solidFill>
              </a:rPr>
              <a:t>かなど、期待される効果について記載</a:t>
            </a:r>
            <a:r>
              <a:rPr lang="ja-JP" altLang="en-US" sz="1100" i="1" dirty="0">
                <a:solidFill>
                  <a:srgbClr val="FF0000"/>
                </a:solidFill>
              </a:rPr>
              <a:t>する</a:t>
            </a:r>
            <a:r>
              <a:rPr lang="ja-JP" altLang="en-US" sz="1100" i="1" dirty="0" smtClean="0">
                <a:solidFill>
                  <a:srgbClr val="FF0000"/>
                </a:solidFill>
              </a:rPr>
              <a:t>こと</a:t>
            </a:r>
            <a:endParaRPr lang="en-US" altLang="ja-JP" sz="1100" i="1" dirty="0" smtClean="0">
              <a:solidFill>
                <a:srgbClr val="FF0000"/>
              </a:solidFill>
            </a:endParaRPr>
          </a:p>
        </p:txBody>
      </p:sp>
      <p:sp>
        <p:nvSpPr>
          <p:cNvPr id="1433" name="正方形/長方形 9"/>
          <p:cNvSpPr/>
          <p:nvPr/>
        </p:nvSpPr>
        <p:spPr>
          <a:xfrm>
            <a:off x="2215382" y="6165304"/>
            <a:ext cx="6458184" cy="430887"/>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kumimoji="1" lang="ja-JP" altLang="en-US" sz="1100" b="0" i="1" u="none" strike="noStrike" kern="1200" cap="none" spc="0" normalizeH="0" baseline="0" noProof="0" dirty="0" smtClean="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13</a:t>
            </a:r>
            <a:endParaRPr kumimoji="1" lang="ja-JP" altLang="en-US" sz="1480" dirty="0">
              <a:solidFill>
                <a:schemeClr val="tx1"/>
              </a:solidFill>
            </a:endParaRPr>
          </a:p>
        </p:txBody>
      </p:sp>
    </p:spTree>
    <p:extLst>
      <p:ext uri="{BB962C8B-B14F-4D97-AF65-F5344CB8AC3E}">
        <p14:creationId xmlns:p14="http://schemas.microsoft.com/office/powerpoint/2010/main" val="287425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smtClean="0">
                <a:solidFill>
                  <a:schemeClr val="bg1"/>
                </a:solidFill>
                <a:latin typeface="ＭＳ Ｐゴシック" panose="020B0600070205080204" pitchFamily="50" charset="-128"/>
              </a:rPr>
              <a:t>事業計画 </a:t>
            </a:r>
            <a:endParaRPr lang="ja-JP" altLang="en-US" sz="2400" b="1" dirty="0">
              <a:solidFill>
                <a:schemeClr val="bg1"/>
              </a:solidFill>
              <a:latin typeface="ＭＳ Ｐゴシック" panose="020B0600070205080204" pitchFamily="50" charset="-128"/>
            </a:endParaRPr>
          </a:p>
        </p:txBody>
      </p:sp>
      <p:sp>
        <p:nvSpPr>
          <p:cNvPr id="1440"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７</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今後の事業</a:t>
            </a:r>
            <a:r>
              <a:rPr lang="ja-JP" altLang="en-US" sz="2000" b="1" dirty="0" smtClean="0">
                <a:solidFill>
                  <a:srgbClr val="000000"/>
                </a:solidFill>
                <a:latin typeface="Tahoma" pitchFamily="34" charset="0"/>
              </a:rPr>
              <a:t>計画</a:t>
            </a:r>
            <a:endParaRPr lang="en-US" altLang="ja-JP" sz="2000" b="1" dirty="0">
              <a:solidFill>
                <a:srgbClr val="000000"/>
              </a:solidFill>
              <a:latin typeface="Tahoma" pitchFamily="34" charset="0"/>
            </a:endParaRPr>
          </a:p>
        </p:txBody>
      </p:sp>
      <p:sp>
        <p:nvSpPr>
          <p:cNvPr id="1442"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43" name="表 2"/>
          <p:cNvGraphicFramePr>
            <a:graphicFrameLocks noGrp="1"/>
          </p:cNvGraphicFramePr>
          <p:nvPr>
            <p:extLst>
              <p:ext uri="{D42A27DB-BD31-4B8C-83A1-F6EECF244321}">
                <p14:modId xmlns:p14="http://schemas.microsoft.com/office/powerpoint/2010/main" val="2674140466"/>
              </p:ext>
            </p:extLst>
          </p:nvPr>
        </p:nvGraphicFramePr>
        <p:xfrm>
          <a:off x="408292" y="1057369"/>
          <a:ext cx="8245628" cy="5170071"/>
        </p:xfrm>
        <a:graphic>
          <a:graphicData uri="http://schemas.openxmlformats.org/drawingml/2006/table">
            <a:tbl>
              <a:tblPr firstRow="1" bandRow="1">
                <a:tableStyleId>{5C22544A-7EE6-4342-B048-85BDC9FD1C3A}</a:tableStyleId>
              </a:tblPr>
              <a:tblGrid>
                <a:gridCol w="1787444">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5170071">
                <a:tc>
                  <a:txBody>
                    <a:bodyPr/>
                    <a:lstStyle/>
                    <a:p>
                      <a:r>
                        <a:rPr kumimoji="1" lang="ja-JP" altLang="en-US" sz="1100" b="0" dirty="0" smtClean="0">
                          <a:solidFill>
                            <a:schemeClr val="tx1"/>
                          </a:solidFill>
                        </a:rPr>
                        <a:t>本格実装に至るまでの事業内容・実施計画</a:t>
                      </a:r>
                      <a:r>
                        <a:rPr kumimoji="1" lang="ja-JP" altLang="en-US" sz="1100" b="0" dirty="0" smtClean="0">
                          <a:solidFill>
                            <a:schemeClr val="tx1"/>
                          </a:solidFill>
                        </a:rPr>
                        <a:t>（令和７年度</a:t>
                      </a:r>
                      <a:r>
                        <a:rPr kumimoji="1" lang="ja-JP" altLang="en-US" sz="1100" b="0" dirty="0" smtClean="0">
                          <a:solidFill>
                            <a:schemeClr val="tx1"/>
                          </a:solidFill>
                        </a:rPr>
                        <a:t>まで）</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44" name="正方形/長方形 8"/>
          <p:cNvSpPr/>
          <p:nvPr/>
        </p:nvSpPr>
        <p:spPr>
          <a:xfrm>
            <a:off x="2218272" y="5467871"/>
            <a:ext cx="6458184" cy="769441"/>
          </a:xfrm>
          <a:prstGeom prst="rect">
            <a:avLst/>
          </a:prstGeom>
        </p:spPr>
        <p:txBody>
          <a:bodyPr wrap="square">
            <a:spAutoFit/>
          </a:bodyPr>
          <a:lstStyle/>
          <a:p>
            <a:pPr lvl="0">
              <a:defRPr/>
            </a:pPr>
            <a:r>
              <a:rPr lang="en-US" altLang="ja-JP" sz="1100" i="1" dirty="0" smtClean="0">
                <a:solidFill>
                  <a:srgbClr val="FF0000"/>
                </a:solidFill>
              </a:rPr>
              <a:t>※</a:t>
            </a:r>
            <a:r>
              <a:rPr lang="ja-JP" altLang="en-US" sz="1100" i="1" dirty="0" smtClean="0">
                <a:solidFill>
                  <a:srgbClr val="FF0000"/>
                </a:solidFill>
              </a:rPr>
              <a:t>令和７</a:t>
            </a:r>
            <a:r>
              <a:rPr lang="ja-JP" altLang="en-US" sz="1100" i="1" dirty="0" smtClean="0">
                <a:solidFill>
                  <a:srgbClr val="FF0000"/>
                </a:solidFill>
              </a:rPr>
              <a:t>年度</a:t>
            </a:r>
            <a:r>
              <a:rPr lang="ja-JP" altLang="en-US" sz="1100" i="1" dirty="0">
                <a:solidFill>
                  <a:srgbClr val="FF0000"/>
                </a:solidFill>
              </a:rPr>
              <a:t>までの事業</a:t>
            </a:r>
            <a:r>
              <a:rPr lang="ja-JP" altLang="en-US" sz="1100" i="1" dirty="0" smtClean="0">
                <a:solidFill>
                  <a:srgbClr val="FF0000"/>
                </a:solidFill>
              </a:rPr>
              <a:t>内容を</a:t>
            </a:r>
            <a:r>
              <a:rPr lang="en-US" altLang="ja-JP" sz="1100" i="1" dirty="0">
                <a:solidFill>
                  <a:srgbClr val="FF0000"/>
                </a:solidFill>
              </a:rPr>
              <a:t>『</a:t>
            </a:r>
            <a:r>
              <a:rPr lang="en-US" altLang="ja-JP" sz="1100" i="1" dirty="0" smtClean="0">
                <a:solidFill>
                  <a:srgbClr val="FF0000"/>
                </a:solidFill>
              </a:rPr>
              <a:t>P</a:t>
            </a:r>
            <a:r>
              <a:rPr lang="ja-JP" altLang="en-US" sz="1100" i="1" dirty="0" smtClean="0">
                <a:solidFill>
                  <a:srgbClr val="FF0000"/>
                </a:solidFill>
              </a:rPr>
              <a:t>４「</a:t>
            </a:r>
            <a:r>
              <a:rPr lang="ja-JP" altLang="en-US" sz="1100" i="1" dirty="0" smtClean="0">
                <a:solidFill>
                  <a:srgbClr val="FF0000"/>
                </a:solidFill>
              </a:rPr>
              <a:t>地域の課題」</a:t>
            </a:r>
            <a:r>
              <a:rPr lang="en-US" altLang="ja-JP" sz="1100" i="1" dirty="0" smtClean="0">
                <a:solidFill>
                  <a:srgbClr val="FF0000"/>
                </a:solidFill>
              </a:rPr>
              <a:t>』</a:t>
            </a:r>
            <a:r>
              <a:rPr lang="ja-JP" altLang="en-US" sz="1100" i="1" dirty="0" smtClean="0">
                <a:solidFill>
                  <a:srgbClr val="FF0000"/>
                </a:solidFill>
              </a:rPr>
              <a:t>に</a:t>
            </a:r>
            <a:r>
              <a:rPr lang="ja-JP" altLang="en-US" sz="1100" i="1" dirty="0">
                <a:solidFill>
                  <a:srgbClr val="FF0000"/>
                </a:solidFill>
              </a:rPr>
              <a:t>おけるそれぞれの課題に対応する形で</a:t>
            </a:r>
            <a:r>
              <a:rPr lang="ja-JP" altLang="en-US" sz="1100" i="1" dirty="0" smtClean="0">
                <a:solidFill>
                  <a:srgbClr val="FF0000"/>
                </a:solidFill>
              </a:rPr>
              <a:t>記載すること</a:t>
            </a:r>
            <a:endParaRPr lang="en-US" altLang="ja-JP" sz="1100" i="1" dirty="0" smtClean="0">
              <a:solidFill>
                <a:srgbClr val="FF0000"/>
              </a:solidFill>
            </a:endParaRPr>
          </a:p>
          <a:p>
            <a:pPr lvl="0">
              <a:defRPr/>
            </a:pPr>
            <a:r>
              <a:rPr lang="en-US" altLang="ja-JP" sz="1100" i="1" dirty="0">
                <a:solidFill>
                  <a:srgbClr val="FF0000"/>
                </a:solidFill>
              </a:rPr>
              <a:t>※</a:t>
            </a:r>
            <a:r>
              <a:rPr lang="ja-JP" altLang="en-US" sz="1100" i="1" dirty="0">
                <a:solidFill>
                  <a:srgbClr val="FF0000"/>
                </a:solidFill>
              </a:rPr>
              <a:t>実施計画は、年度ごとの計画を具体的に</a:t>
            </a:r>
            <a:r>
              <a:rPr lang="ja-JP" altLang="en-US" sz="1100" i="1" dirty="0" smtClean="0">
                <a:solidFill>
                  <a:srgbClr val="FF0000"/>
                </a:solidFill>
              </a:rPr>
              <a:t>記載すること</a:t>
            </a:r>
            <a:endParaRPr lang="en-US" altLang="ja-JP" sz="1100" i="1" dirty="0" smtClean="0">
              <a:solidFill>
                <a:srgbClr val="FF0000"/>
              </a:solidFill>
            </a:endParaRPr>
          </a:p>
          <a:p>
            <a:pPr lvl="0">
              <a:defRPr/>
            </a:pPr>
            <a:r>
              <a:rPr lang="en-US" altLang="ja-JP" sz="1100" i="1" dirty="0" smtClean="0">
                <a:solidFill>
                  <a:srgbClr val="FF0000"/>
                </a:solidFill>
              </a:rPr>
              <a:t>※</a:t>
            </a:r>
            <a:r>
              <a:rPr lang="ja-JP" altLang="en-US" sz="1100" i="1" dirty="0" smtClean="0">
                <a:solidFill>
                  <a:srgbClr val="FF0000"/>
                </a:solidFill>
              </a:rPr>
              <a:t>今後</a:t>
            </a:r>
            <a:r>
              <a:rPr lang="ja-JP" altLang="en-US" sz="1100" i="1" dirty="0">
                <a:solidFill>
                  <a:srgbClr val="FF0000"/>
                </a:solidFill>
              </a:rPr>
              <a:t>３年間で実装（一部でも可）を</a:t>
            </a:r>
            <a:r>
              <a:rPr lang="ja-JP" altLang="en-US" sz="1100" i="1" dirty="0" smtClean="0">
                <a:solidFill>
                  <a:srgbClr val="FF0000"/>
                </a:solidFill>
              </a:rPr>
              <a:t>見込み、５年間</a:t>
            </a:r>
            <a:r>
              <a:rPr lang="ja-JP" altLang="en-US" sz="1100" i="1" dirty="0">
                <a:solidFill>
                  <a:srgbClr val="FF0000"/>
                </a:solidFill>
              </a:rPr>
              <a:t>で本格実装する（事業化され自走する</a:t>
            </a:r>
            <a:r>
              <a:rPr lang="ja-JP" altLang="en-US" sz="1100" i="1" dirty="0" smtClean="0">
                <a:solidFill>
                  <a:srgbClr val="FF0000"/>
                </a:solidFill>
              </a:rPr>
              <a:t>）内容（姿</a:t>
            </a:r>
            <a:r>
              <a:rPr lang="ja-JP" altLang="en-US" sz="1100" i="1" dirty="0">
                <a:solidFill>
                  <a:srgbClr val="FF0000"/>
                </a:solidFill>
              </a:rPr>
              <a:t>・</a:t>
            </a:r>
            <a:r>
              <a:rPr lang="ja-JP" altLang="en-US" sz="1100" i="1" dirty="0" smtClean="0">
                <a:solidFill>
                  <a:srgbClr val="FF0000"/>
                </a:solidFill>
              </a:rPr>
              <a:t>目標）につい</a:t>
            </a:r>
            <a:r>
              <a:rPr lang="ja-JP" altLang="en-US" sz="1100" i="1" dirty="0">
                <a:solidFill>
                  <a:srgbClr val="FF0000"/>
                </a:solidFill>
              </a:rPr>
              <a:t>て</a:t>
            </a:r>
            <a:r>
              <a:rPr lang="ja-JP" altLang="en-US" sz="1100" i="1" dirty="0" smtClean="0">
                <a:solidFill>
                  <a:srgbClr val="FF0000"/>
                </a:solidFill>
              </a:rPr>
              <a:t>記載すること</a:t>
            </a:r>
            <a:endParaRPr lang="en-US" altLang="ja-JP" sz="1100" i="1" dirty="0" smtClean="0">
              <a:solidFill>
                <a:srgbClr val="FF0000"/>
              </a:solidFill>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14</a:t>
            </a:r>
            <a:endParaRPr kumimoji="1" lang="ja-JP" altLang="en-US" sz="1480" dirty="0">
              <a:solidFill>
                <a:schemeClr val="tx1"/>
              </a:solidFill>
            </a:endParaRPr>
          </a:p>
        </p:txBody>
      </p:sp>
    </p:spTree>
    <p:extLst>
      <p:ext uri="{BB962C8B-B14F-4D97-AF65-F5344CB8AC3E}">
        <p14:creationId xmlns:p14="http://schemas.microsoft.com/office/powerpoint/2010/main" val="305635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a:t>
            </a:r>
            <a:r>
              <a:rPr lang="ja-JP" altLang="en-US" sz="2400" b="1" dirty="0" smtClean="0">
                <a:solidFill>
                  <a:schemeClr val="bg1"/>
                </a:solidFill>
                <a:latin typeface="ＭＳ Ｐゴシック" panose="020B0600070205080204" pitchFamily="50" charset="-128"/>
              </a:rPr>
              <a:t>を必要とする省庁・理由 </a:t>
            </a:r>
            <a:endParaRPr lang="ja-JP" altLang="en-US" sz="2400" b="1" dirty="0">
              <a:solidFill>
                <a:schemeClr val="bg1"/>
              </a:solidFill>
              <a:latin typeface="ＭＳ Ｐゴシック" panose="020B0600070205080204" pitchFamily="50" charset="-128"/>
            </a:endParaRPr>
          </a:p>
        </p:txBody>
      </p:sp>
      <p:sp>
        <p:nvSpPr>
          <p:cNvPr id="1451"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支援を必要とする省庁及びその理由</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5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54" name="表 3"/>
          <p:cNvGraphicFramePr>
            <a:graphicFrameLocks noGrp="1"/>
          </p:cNvGraphicFramePr>
          <p:nvPr>
            <p:extLst/>
          </p:nvPr>
        </p:nvGraphicFramePr>
        <p:xfrm>
          <a:off x="393939" y="980728"/>
          <a:ext cx="8261027" cy="3488784"/>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432048">
                <a:tc gridSpan="5">
                  <a:txBody>
                    <a:bodyPr/>
                    <a:lstStyle/>
                    <a:p>
                      <a:pPr algn="l"/>
                      <a:r>
                        <a:rPr kumimoji="1" lang="ja-JP" altLang="en-US" sz="1100" b="0" dirty="0" smtClean="0">
                          <a:solidFill>
                            <a:schemeClr val="tx1"/>
                          </a:solidFill>
                        </a:rPr>
                        <a:t>支援を必要とする省庁及びその理由（２つ以上に〇を付けてください。）</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smtClean="0">
                          <a:solidFill>
                            <a:schemeClr val="tx1"/>
                          </a:solidFill>
                        </a:rPr>
                        <a:t>内閣府・内閣官房</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警察庁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金融庁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総務省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文部科学省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農林水産省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経済産業省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国土交通省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環境省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smtClean="0">
                          <a:solidFill>
                            <a:schemeClr val="tx1"/>
                          </a:solidFill>
                        </a:rPr>
                        <a:t>省庁名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4">
                  <a:txBody>
                    <a:bodyPr/>
                    <a:lstStyle/>
                    <a:p>
                      <a:pPr algn="ctr"/>
                      <a:r>
                        <a:rPr kumimoji="1" lang="ja-JP" altLang="en-US" sz="1100" b="0" dirty="0" smtClean="0">
                          <a:solidFill>
                            <a:schemeClr val="tx1"/>
                          </a:solidFill>
                        </a:rPr>
                        <a:t>理由</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graphicFrame>
        <p:nvGraphicFramePr>
          <p:cNvPr id="1455" name="表 6"/>
          <p:cNvGraphicFramePr>
            <a:graphicFrameLocks noGrp="1"/>
          </p:cNvGraphicFramePr>
          <p:nvPr>
            <p:extLst>
              <p:ext uri="{D42A27DB-BD31-4B8C-83A1-F6EECF244321}">
                <p14:modId xmlns:p14="http://schemas.microsoft.com/office/powerpoint/2010/main" val="662056476"/>
              </p:ext>
            </p:extLst>
          </p:nvPr>
        </p:nvGraphicFramePr>
        <p:xfrm>
          <a:off x="392894" y="4799032"/>
          <a:ext cx="8261027" cy="179832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smtClean="0">
                          <a:solidFill>
                            <a:schemeClr val="tx1"/>
                          </a:solidFill>
                        </a:rPr>
                        <a:t>活用している又は活用を想定している国の事業（スマートシティ関連事業以外の事業）がある場合は記載してください。</a:t>
                      </a:r>
                      <a:endParaRPr kumimoji="1" lang="en-US" altLang="ja-JP" sz="1100" b="0" dirty="0" smtClean="0">
                        <a:solidFill>
                          <a:schemeClr val="tx1"/>
                        </a:solidFill>
                      </a:endParaRPr>
                    </a:p>
                    <a:p>
                      <a:pPr algn="l"/>
                      <a:r>
                        <a:rPr kumimoji="1" lang="ja-JP" altLang="en-US" sz="1100" b="0" dirty="0" smtClean="0">
                          <a:solidFill>
                            <a:schemeClr val="tx1"/>
                          </a:solidFill>
                        </a:rPr>
                        <a:t>（令和３年度未来技術社会実装事業の募集について（記者発表資料）の添付資料１及び添付資料２など</a:t>
                      </a:r>
                      <a:r>
                        <a:rPr kumimoji="1" lang="ja-JP" altLang="en-US" sz="1100" b="0" dirty="0" smtClean="0">
                          <a:solidFill>
                            <a:schemeClr val="tx1"/>
                          </a:solidFill>
                        </a:rPr>
                        <a:t>をご参照ください。）</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smtClean="0">
                          <a:solidFill>
                            <a:schemeClr val="tx1"/>
                          </a:solidFill>
                        </a:rPr>
                        <a:t>省庁名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事業名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15</a:t>
            </a:r>
            <a:endParaRPr kumimoji="1" lang="ja-JP" altLang="en-US" sz="1480" dirty="0">
              <a:solidFill>
                <a:schemeClr val="tx1"/>
              </a:solidFill>
            </a:endParaRPr>
          </a:p>
        </p:txBody>
      </p:sp>
    </p:spTree>
    <p:extLst>
      <p:ext uri="{BB962C8B-B14F-4D97-AF65-F5344CB8AC3E}">
        <p14:creationId xmlns:p14="http://schemas.microsoft.com/office/powerpoint/2010/main" val="3303857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smtClean="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46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64"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465" name="表 9"/>
          <p:cNvGraphicFramePr>
            <a:graphicFrameLocks noGrp="1"/>
          </p:cNvGraphicFramePr>
          <p:nvPr>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smtClean="0">
                          <a:latin typeface="+mn-ea"/>
                          <a:ea typeface="+mn-ea"/>
                        </a:rPr>
                        <a:t>〇〇県○○市</a:t>
                      </a:r>
                      <a:endParaRPr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mn-ea"/>
                          <a:ea typeface="+mn-ea"/>
                        </a:rPr>
                        <a:t>※</a:t>
                      </a:r>
                      <a:r>
                        <a:rPr kumimoji="1" lang="ja-JP" altLang="en-US" sz="1100" dirty="0" smtClean="0">
                          <a:latin typeface="+mn-ea"/>
                          <a:ea typeface="+mn-ea"/>
                        </a:rPr>
                        <a:t>未来技術社会実装事業募集要領 ２（２）に示されている技術のうち、該当する技術をご記載ください</a:t>
                      </a:r>
                      <a:endParaRPr kumimoji="1"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66"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467"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a:t>
            </a:r>
            <a:r>
              <a:rPr lang="ja-JP" altLang="en-US" sz="1015" dirty="0" smtClean="0"/>
              <a:t>に記載すること。</a:t>
            </a:r>
            <a:endParaRPr lang="ja-JP" altLang="en-US" sz="1015" b="1" dirty="0">
              <a:latin typeface="+mn-ea"/>
              <a:ea typeface="+mn-ea"/>
            </a:endParaRPr>
          </a:p>
        </p:txBody>
      </p:sp>
      <p:sp>
        <p:nvSpPr>
          <p:cNvPr id="1468"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469"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470"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1"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2"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473"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smtClean="0"/>
                        <a:t>〇〇</a:t>
                      </a:r>
                      <a:endParaRPr kumimoji="1" lang="en-US" altLang="ja-JP" sz="1100" b="0" dirty="0" smtClean="0"/>
                    </a:p>
                    <a:p>
                      <a:r>
                        <a:rPr kumimoji="1" lang="ja-JP" altLang="en-US" sz="1100" b="0" dirty="0" smtClean="0"/>
                        <a:t>△△</a:t>
                      </a:r>
                      <a:endParaRPr kumimoji="1" lang="en-US" altLang="ja-JP" sz="1100" b="0" dirty="0" smtClean="0"/>
                    </a:p>
                    <a:p>
                      <a:r>
                        <a:rPr kumimoji="1" lang="en-US" altLang="ja-JP" sz="1100" b="0" dirty="0" smtClean="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smtClean="0"/>
                        <a:t>・</a:t>
                      </a:r>
                      <a:endParaRPr kumimoji="1" lang="en-US" altLang="ja-JP" sz="1000" b="0" dirty="0" smtClean="0"/>
                    </a:p>
                    <a:p>
                      <a:pPr marL="0" indent="0">
                        <a:buFont typeface="Arial" panose="020B0604020202020204" pitchFamily="34" charset="0"/>
                        <a:buNone/>
                      </a:pPr>
                      <a:r>
                        <a:rPr kumimoji="1" lang="ja-JP" altLang="en-US" sz="1000" b="0" dirty="0" smtClean="0"/>
                        <a:t>・</a:t>
                      </a:r>
                      <a:endParaRPr kumimoji="1" lang="en-US" altLang="ja-JP" sz="1000" b="0" dirty="0" smtClean="0"/>
                    </a:p>
                    <a:p>
                      <a:pPr marL="0" indent="0">
                        <a:buFont typeface="Arial" panose="020B0604020202020204" pitchFamily="34" charset="0"/>
                        <a:buNone/>
                      </a:pPr>
                      <a:r>
                        <a:rPr kumimoji="1" lang="ja-JP" altLang="en-US" sz="1000" b="0" dirty="0" smtClean="0"/>
                        <a:t>・</a:t>
                      </a:r>
                      <a:endParaRPr kumimoji="1" lang="en-US" altLang="ja-JP" sz="1000" b="0" dirty="0" smtClean="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4"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5"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476"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smtClean="0"/>
                        <a:t>〇〇</a:t>
                      </a:r>
                      <a:endParaRPr kumimoji="1" lang="en-US" altLang="ja-JP" sz="1100" b="0" dirty="0" smtClean="0"/>
                    </a:p>
                    <a:p>
                      <a:r>
                        <a:rPr kumimoji="1" lang="ja-JP" altLang="en-US" sz="1100" b="0" dirty="0" smtClean="0"/>
                        <a:t>△△</a:t>
                      </a:r>
                      <a:endParaRPr kumimoji="1" lang="en-US" altLang="ja-JP" sz="1100" b="0" dirty="0" smtClean="0"/>
                    </a:p>
                    <a:p>
                      <a:r>
                        <a:rPr kumimoji="1" lang="en-US" altLang="ja-JP" sz="1100" b="0" dirty="0" smtClean="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7"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8"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479"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480"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この部分には、事業イメージ図や、これまでの実証実験の写真などを掲載ください。</a:t>
            </a:r>
            <a:endParaRPr kumimoji="1" lang="en-US" altLang="ja-JP" dirty="0" smtClean="0"/>
          </a:p>
        </p:txBody>
      </p:sp>
      <p:sp>
        <p:nvSpPr>
          <p:cNvPr id="1481"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a:t>
            </a:r>
            <a:r>
              <a:rPr lang="ja-JP" altLang="en-US" sz="1015" dirty="0" smtClean="0"/>
              <a:t>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482"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483"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kumimoji="1" lang="ja-JP" altLang="en-US" sz="1100" b="0" i="1" u="none" strike="noStrike" kern="1200" cap="none" spc="0" normalizeH="0" baseline="0" noProof="0" dirty="0" smtClean="0">
                <a:ln>
                  <a:noFill/>
                </a:ln>
                <a:solidFill>
                  <a:srgbClr val="FF0000"/>
                </a:solidFill>
                <a:effectLst/>
                <a:uLnTx/>
                <a:uFillTx/>
              </a:rPr>
              <a:t>内閣府地方創生推進事務局ＨＰに掲載の「未来技術社会実装事業（令和２年度選定）について（令和２年７月</a:t>
            </a:r>
            <a:r>
              <a:rPr kumimoji="1" lang="en-US" altLang="ja-JP" sz="1100" b="0" i="1" u="none" strike="noStrike" kern="1200" cap="none" spc="0" normalizeH="0" baseline="0" noProof="0" dirty="0" smtClean="0">
                <a:ln>
                  <a:noFill/>
                </a:ln>
                <a:solidFill>
                  <a:srgbClr val="FF0000"/>
                </a:solidFill>
                <a:effectLst/>
                <a:uLnTx/>
                <a:uFillTx/>
              </a:rPr>
              <a:t>31</a:t>
            </a:r>
            <a:r>
              <a:rPr kumimoji="1" lang="ja-JP" altLang="en-US" sz="1100" b="0" i="1" u="none" strike="noStrike" kern="1200" cap="none" spc="0" normalizeH="0" baseline="0" noProof="0" dirty="0" smtClean="0">
                <a:ln>
                  <a:noFill/>
                </a:ln>
                <a:solidFill>
                  <a:srgbClr val="FF0000"/>
                </a:solidFill>
                <a:effectLst/>
                <a:uLnTx/>
                <a:uFillTx/>
              </a:rPr>
              <a:t>日）」添付資料２を参照</a:t>
            </a:r>
            <a:endParaRPr kumimoji="1" lang="en-US" altLang="ja-JP" sz="1100" b="0" i="1" u="none" strike="noStrike" kern="1200" cap="none" spc="0" normalizeH="0" baseline="0" noProof="0" dirty="0" smtClean="0">
              <a:ln>
                <a:noFill/>
              </a:ln>
              <a:solidFill>
                <a:srgbClr val="FF0000"/>
              </a:solidFill>
              <a:effectLst/>
              <a:uLnTx/>
              <a:uFillTx/>
            </a:endParaRPr>
          </a:p>
          <a:p>
            <a:pPr lvl="0">
              <a:defRPr/>
            </a:pPr>
            <a:r>
              <a:rPr kumimoji="1" lang="ja-JP" altLang="en-US" sz="1100" b="0" i="1" u="none" strike="noStrike" kern="1200" cap="none" spc="0" normalizeH="0" baseline="0" noProof="0" dirty="0" smtClean="0">
                <a:ln>
                  <a:noFill/>
                </a:ln>
                <a:solidFill>
                  <a:srgbClr val="FF0000"/>
                </a:solidFill>
                <a:effectLst/>
                <a:uLnTx/>
                <a:uFillTx/>
              </a:rPr>
              <a:t>（</a:t>
            </a:r>
            <a:r>
              <a:rPr lang="en-US" altLang="ja-JP" sz="1100" i="1" dirty="0" smtClean="0">
                <a:solidFill>
                  <a:srgbClr val="FF0000"/>
                </a:solidFill>
                <a:hlinkClick r:id="rId3"/>
              </a:rPr>
              <a:t>https</a:t>
            </a:r>
            <a:r>
              <a:rPr lang="en-US" altLang="ja-JP" sz="1100" i="1" dirty="0">
                <a:solidFill>
                  <a:srgbClr val="FF0000"/>
                </a:solidFill>
                <a:hlinkClick r:id="rId3"/>
              </a:rPr>
              <a:t>://</a:t>
            </a:r>
            <a:r>
              <a:rPr lang="en-US" altLang="ja-JP" sz="1100" i="1" dirty="0" smtClean="0">
                <a:solidFill>
                  <a:srgbClr val="FF0000"/>
                </a:solidFill>
                <a:hlinkClick r:id="rId3"/>
              </a:rPr>
              <a:t>www.chisou.go.jp/tiiki/kinmirai/pdf/r2_m_sentei.pdf</a:t>
            </a:r>
            <a:r>
              <a:rPr lang="ja-JP" altLang="en-US" sz="1100" i="1" dirty="0" smtClean="0">
                <a:solidFill>
                  <a:srgbClr val="FF0000"/>
                </a:solidFill>
              </a:rPr>
              <a:t>）</a:t>
            </a:r>
            <a:r>
              <a:rPr kumimoji="1" lang="ja-JP" altLang="en-US" sz="1100" b="0" i="1" u="none" strike="noStrike" kern="1200" cap="none" spc="0" normalizeH="0" baseline="0" noProof="0" dirty="0" smtClean="0">
                <a:ln>
                  <a:noFill/>
                </a:ln>
                <a:solidFill>
                  <a:srgbClr val="FF0000"/>
                </a:solidFill>
                <a:effectLst/>
                <a:uLnTx/>
                <a:uFillTx/>
              </a:rPr>
              <a:t>し、記載すること。</a:t>
            </a:r>
            <a:endParaRPr lang="ja-JP" altLang="en-US" sz="1100" i="1" dirty="0">
              <a:solidFill>
                <a:srgbClr val="FF0000"/>
              </a:solidFill>
            </a:endParaRPr>
          </a:p>
        </p:txBody>
      </p:sp>
      <p:sp>
        <p:nvSpPr>
          <p:cNvPr id="25"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428967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事業名・提案者　</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実施地域の市町村名</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9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492"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smtClean="0">
                          <a:solidFill>
                            <a:srgbClr val="FF0000"/>
                          </a:solidFill>
                          <a:effectLst/>
                          <a:latin typeface="+mn-ea"/>
                          <a:ea typeface="+mn-ea"/>
                          <a:cs typeface="Meiryo UI" panose="020B0604030504040204" pitchFamily="50" charset="-128"/>
                        </a:rPr>
                        <a:t>　</a:t>
                      </a: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a:t>
                      </a:r>
                      <a:r>
                        <a:rPr lang="ja-JP" sz="1200" i="1" kern="100" dirty="0" smtClean="0">
                          <a:solidFill>
                            <a:srgbClr val="FF0000"/>
                          </a:solidFill>
                          <a:effectLst/>
                          <a:latin typeface="+mn-ea"/>
                          <a:ea typeface="+mn-ea"/>
                          <a:cs typeface="Meiryo UI" panose="020B0604030504040204" pitchFamily="50" charset="-128"/>
                        </a:rPr>
                        <a:t>代表者</a:t>
                      </a:r>
                      <a:r>
                        <a:rPr lang="ja-JP" altLang="en-US" sz="1200" i="1" kern="100" dirty="0" smtClean="0">
                          <a:solidFill>
                            <a:srgbClr val="FF0000"/>
                          </a:solidFill>
                          <a:effectLst/>
                          <a:latin typeface="+mn-ea"/>
                          <a:ea typeface="+mn-ea"/>
                          <a:cs typeface="Meiryo UI" panose="020B0604030504040204" pitchFamily="50" charset="-128"/>
                        </a:rPr>
                        <a:t>（市町村長、社長など）</a:t>
                      </a:r>
                      <a:r>
                        <a:rPr lang="ja-JP" sz="1200" i="1" kern="100" dirty="0" smtClean="0">
                          <a:solidFill>
                            <a:srgbClr val="FF0000"/>
                          </a:solidFill>
                          <a:effectLst/>
                          <a:latin typeface="+mn-ea"/>
                          <a:ea typeface="+mn-ea"/>
                          <a:cs typeface="Meiryo UI" panose="020B0604030504040204" pitchFamily="50" charset="-128"/>
                        </a:rPr>
                        <a:t>の</a:t>
                      </a:r>
                      <a:r>
                        <a:rPr lang="ja-JP" sz="1200" i="1" kern="100" dirty="0">
                          <a:solidFill>
                            <a:srgbClr val="FF0000"/>
                          </a:solidFill>
                          <a:effectLst/>
                          <a:latin typeface="+mn-ea"/>
                          <a:ea typeface="+mn-ea"/>
                          <a:cs typeface="Meiryo UI" panose="020B0604030504040204" pitchFamily="50" charset="-128"/>
                        </a:rPr>
                        <a:t>氏名・</a:t>
                      </a:r>
                      <a:r>
                        <a:rPr lang="ja-JP" sz="1200" i="1" kern="100" dirty="0" smtClean="0">
                          <a:solidFill>
                            <a:srgbClr val="FF0000"/>
                          </a:solidFill>
                          <a:effectLst/>
                          <a:latin typeface="+mn-ea"/>
                          <a:ea typeface="+mn-ea"/>
                          <a:cs typeface="Meiryo UI" panose="020B0604030504040204" pitchFamily="50" charset="-128"/>
                        </a:rPr>
                        <a:t>役職を</a:t>
                      </a:r>
                      <a:r>
                        <a:rPr lang="ja-JP" sz="1200" i="1" kern="100" dirty="0">
                          <a:solidFill>
                            <a:srgbClr val="FF0000"/>
                          </a:solidFill>
                          <a:effectLst/>
                          <a:latin typeface="+mn-ea"/>
                          <a:ea typeface="+mn-ea"/>
                          <a:cs typeface="Meiryo UI" panose="020B0604030504040204" pitchFamily="50" charset="-128"/>
                        </a:rPr>
                        <a:t>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a:t>
                      </a:r>
                      <a:r>
                        <a:rPr lang="ja-JP" sz="1200" i="1" kern="100" dirty="0" smtClean="0">
                          <a:solidFill>
                            <a:srgbClr val="FF0000"/>
                          </a:solidFill>
                          <a:effectLst/>
                          <a:latin typeface="+mn-ea"/>
                          <a:ea typeface="+mn-ea"/>
                          <a:cs typeface="Meiryo UI" panose="020B0604030504040204" pitchFamily="50" charset="-128"/>
                        </a:rPr>
                        <a:t>チェック</a:t>
                      </a:r>
                      <a:r>
                        <a:rPr lang="ja-JP" altLang="en-US" sz="1200" i="1" kern="100" dirty="0" smtClean="0">
                          <a:solidFill>
                            <a:srgbClr val="FF0000"/>
                          </a:solidFill>
                          <a:effectLst/>
                          <a:latin typeface="+mn-ea"/>
                          <a:ea typeface="+mn-ea"/>
                          <a:cs typeface="Meiryo UI" panose="020B0604030504040204" pitchFamily="50" charset="-128"/>
                        </a:rPr>
                        <a:t>（■）</a:t>
                      </a:r>
                      <a:r>
                        <a:rPr lang="ja-JP" sz="1200" i="1" kern="100" dirty="0" smtClean="0">
                          <a:solidFill>
                            <a:srgbClr val="FF0000"/>
                          </a:solidFill>
                          <a:effectLst/>
                          <a:latin typeface="+mn-ea"/>
                          <a:ea typeface="+mn-ea"/>
                          <a:cs typeface="Meiryo UI" panose="020B0604030504040204" pitchFamily="50" charset="-128"/>
                        </a:rPr>
                        <a:t>を</a:t>
                      </a:r>
                      <a:r>
                        <a:rPr lang="ja-JP" sz="1200" i="1" kern="100" dirty="0">
                          <a:solidFill>
                            <a:srgbClr val="FF0000"/>
                          </a:solidFill>
                          <a:effectLst/>
                          <a:latin typeface="+mn-ea"/>
                          <a:ea typeface="+mn-ea"/>
                          <a:cs typeface="Meiryo UI" panose="020B0604030504040204" pitchFamily="50" charset="-128"/>
                        </a:rPr>
                        <a:t>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smtClean="0">
                          <a:solidFill>
                            <a:srgbClr val="FF0000"/>
                          </a:solidFill>
                          <a:effectLst/>
                          <a:latin typeface="+mn-ea"/>
                          <a:ea typeface="+mn-ea"/>
                          <a:cs typeface="Meiryo UI" panose="020B0604030504040204" pitchFamily="50" charset="-128"/>
                        </a:rPr>
                        <a:t>※　民間事業者等の場合、</a:t>
                      </a:r>
                      <a:r>
                        <a:rPr lang="ja-JP" altLang="en-US" sz="1200" i="1" kern="100" dirty="0" smtClean="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役職</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smtClean="0">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smtClean="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smtClean="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smtClean="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　プロジェクトリーダーは</a:t>
                      </a:r>
                      <a:r>
                        <a:rPr lang="ja-JP" sz="1200" i="1" kern="100" dirty="0" smtClean="0">
                          <a:solidFill>
                            <a:srgbClr val="FF0000"/>
                          </a:solidFill>
                          <a:effectLst/>
                          <a:latin typeface="+mn-ea"/>
                          <a:ea typeface="+mn-ea"/>
                          <a:cs typeface="Meiryo UI" panose="020B0604030504040204" pitchFamily="50" charset="-128"/>
                        </a:rPr>
                        <a:t>、実施</a:t>
                      </a:r>
                      <a:r>
                        <a:rPr lang="ja-JP" sz="1200" i="1" kern="100" dirty="0">
                          <a:solidFill>
                            <a:srgbClr val="FF0000"/>
                          </a:solidFill>
                          <a:effectLst/>
                          <a:latin typeface="+mn-ea"/>
                          <a:ea typeface="+mn-ea"/>
                          <a:cs typeface="Meiryo UI" panose="020B0604030504040204" pitchFamily="50" charset="-128"/>
                        </a:rPr>
                        <a:t>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493" name="正方形/長方形 7"/>
          <p:cNvSpPr/>
          <p:nvPr/>
        </p:nvSpPr>
        <p:spPr>
          <a:xfrm>
            <a:off x="5688352" y="6551766"/>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a:t>
            </a:r>
            <a:r>
              <a:rPr lang="ja-JP" altLang="en-US" sz="1100" i="1"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39220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提案者　</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実施地域の市町村名</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9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498" name="表 10"/>
          <p:cNvGraphicFramePr>
            <a:graphicFrameLocks noGrp="1"/>
          </p:cNvGraphicFramePr>
          <p:nvPr>
            <p:extLst/>
          </p:nvPr>
        </p:nvGraphicFramePr>
        <p:xfrm>
          <a:off x="371996" y="1194405"/>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（所属先の）</a:t>
                      </a:r>
                      <a:r>
                        <a:rPr lang="ja-JP" sz="1200" i="1" kern="100" dirty="0" smtClean="0">
                          <a:solidFill>
                            <a:srgbClr val="FF0000"/>
                          </a:solidFill>
                          <a:effectLst/>
                          <a:latin typeface="+mn-ea"/>
                          <a:ea typeface="+mn-ea"/>
                          <a:cs typeface="Meiryo UI" panose="020B0604030504040204" pitchFamily="50" charset="-128"/>
                        </a:rPr>
                        <a:t>住所</a:t>
                      </a:r>
                      <a:r>
                        <a:rPr lang="ja-JP" sz="1200" i="1" kern="100" dirty="0">
                          <a:solidFill>
                            <a:srgbClr val="FF0000"/>
                          </a:solidFill>
                          <a:effectLst/>
                          <a:latin typeface="+mn-ea"/>
                          <a:ea typeface="+mn-ea"/>
                          <a:cs typeface="Meiryo UI" panose="020B0604030504040204" pitchFamily="50" charset="-128"/>
                        </a:rPr>
                        <a:t>、電話番号、メールアドレスを記入。プロジェクトリーダーと同一、もしくは複数名記載でも可。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太郎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次郎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三郎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99" name="正方形/長方形 11"/>
          <p:cNvSpPr/>
          <p:nvPr/>
        </p:nvSpPr>
        <p:spPr>
          <a:xfrm>
            <a:off x="277104" y="886628"/>
            <a:ext cx="2278672" cy="307777"/>
          </a:xfrm>
          <a:prstGeom prst="rect">
            <a:avLst/>
          </a:prstGeom>
        </p:spPr>
        <p:txBody>
          <a:bodyPr wrap="square">
            <a:sp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連絡担当者</a:t>
            </a:r>
            <a:r>
              <a:rPr lang="en-US" altLang="ja-JP" sz="1400" dirty="0" smtClean="0">
                <a:latin typeface="BIZ UDPゴシック" panose="020B0400000000000000" pitchFamily="50" charset="-128"/>
                <a:ea typeface="BIZ UDPゴシック" panose="020B0400000000000000" pitchFamily="50" charset="-128"/>
              </a:rPr>
              <a:t>】</a:t>
            </a:r>
          </a:p>
        </p:txBody>
      </p:sp>
      <p:sp>
        <p:nvSpPr>
          <p:cNvPr id="1500" name="正方形/長方形 12"/>
          <p:cNvSpPr/>
          <p:nvPr/>
        </p:nvSpPr>
        <p:spPr>
          <a:xfrm>
            <a:off x="6325776" y="6551766"/>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42036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事業概要</a:t>
            </a:r>
          </a:p>
        </p:txBody>
      </p:sp>
      <p:sp>
        <p:nvSpPr>
          <p:cNvPr id="150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505" name="正方形/長方形 10"/>
          <p:cNvSpPr/>
          <p:nvPr/>
        </p:nvSpPr>
        <p:spPr>
          <a:xfrm>
            <a:off x="5516556" y="6556307"/>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506"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507"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smtClean="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smtClean="0">
                          <a:solidFill>
                            <a:schemeClr val="bg1"/>
                          </a:solidFill>
                          <a:latin typeface="Meiryo UI" panose="020B0604030504040204" pitchFamily="50" charset="-128"/>
                          <a:ea typeface="Meiryo UI" panose="020B0604030504040204" pitchFamily="50" charset="-128"/>
                        </a:rPr>
                        <a:t>事業費</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rPr>
                        <a:t>0,000</a:t>
                      </a:r>
                      <a:r>
                        <a:rPr kumimoji="1" lang="ja-JP" altLang="en-US" sz="1400" b="0" dirty="0" smtClean="0">
                          <a:solidFill>
                            <a:schemeClr val="tx1"/>
                          </a:solidFill>
                          <a:latin typeface="Meiryo UI" panose="020B0604030504040204" pitchFamily="50" charset="-128"/>
                          <a:ea typeface="Meiryo UI" panose="020B0604030504040204" pitchFamily="50" charset="-128"/>
                        </a:rPr>
                        <a:t>万円</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実施主体</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○○県○○市、○○株式会社等</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事業概要</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smtClean="0">
                          <a:solidFill>
                            <a:srgbClr val="FF0000"/>
                          </a:solidFill>
                          <a:latin typeface="+mn-ea"/>
                          <a:ea typeface="+mn-ea"/>
                        </a:rPr>
                        <a:t>※</a:t>
                      </a:r>
                      <a:r>
                        <a:rPr kumimoji="1" lang="ja-JP" altLang="en-US" sz="1050" i="1" dirty="0" smtClean="0">
                          <a:solidFill>
                            <a:srgbClr val="FF0000"/>
                          </a:solidFill>
                          <a:latin typeface="+mn-ea"/>
                          <a:ea typeface="+mn-ea"/>
                        </a:rPr>
                        <a:t>本事業を実施する地域が抱える課題（＝本補助事業で解決していく課題）・本事業の概要を２～</a:t>
                      </a:r>
                      <a:r>
                        <a:rPr kumimoji="1" lang="en-US" altLang="ja-JP" sz="1050" i="1" dirty="0" smtClean="0">
                          <a:solidFill>
                            <a:srgbClr val="FF0000"/>
                          </a:solidFill>
                          <a:latin typeface="+mn-ea"/>
                          <a:ea typeface="+mn-ea"/>
                        </a:rPr>
                        <a:t>5</a:t>
                      </a:r>
                      <a:r>
                        <a:rPr kumimoji="1" lang="ja-JP" altLang="en-US" sz="1050" i="1" dirty="0" smtClean="0">
                          <a:solidFill>
                            <a:srgbClr val="FF0000"/>
                          </a:solidFill>
                          <a:latin typeface="+mn-ea"/>
                          <a:ea typeface="+mn-ea"/>
                        </a:rPr>
                        <a:t>行で簡潔に記載ください。</a:t>
                      </a:r>
                      <a:endParaRPr kumimoji="1" lang="en-US" altLang="ja-JP" sz="1050" i="1" dirty="0" smtClean="0">
                        <a:solidFill>
                          <a:srgbClr val="FF0000"/>
                        </a:solidFill>
                        <a:latin typeface="+mn-ea"/>
                        <a:ea typeface="+mn-ea"/>
                      </a:endParaRP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1508" name="正方形/長方形 78"/>
          <p:cNvSpPr/>
          <p:nvPr/>
        </p:nvSpPr>
        <p:spPr>
          <a:xfrm>
            <a:off x="61434" y="2332795"/>
            <a:ext cx="9018390" cy="1613569"/>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09"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取組内容</a:t>
            </a:r>
            <a:endParaRPr kumimoji="1" lang="ja-JP" altLang="en-US" sz="1400" b="1" dirty="0">
              <a:latin typeface="Meiryo UI" panose="020B0604030504040204" pitchFamily="50" charset="-128"/>
              <a:ea typeface="Meiryo UI" panose="020B0604030504040204" pitchFamily="50" charset="-128"/>
            </a:endParaRPr>
          </a:p>
        </p:txBody>
      </p:sp>
      <p:sp>
        <p:nvSpPr>
          <p:cNvPr id="1510" name="正方形/長方形 82"/>
          <p:cNvSpPr/>
          <p:nvPr/>
        </p:nvSpPr>
        <p:spPr>
          <a:xfrm>
            <a:off x="61434" y="4007594"/>
            <a:ext cx="4407379" cy="280578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1" name="正方形/長方形 81"/>
          <p:cNvSpPr/>
          <p:nvPr/>
        </p:nvSpPr>
        <p:spPr>
          <a:xfrm>
            <a:off x="60172" y="400759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実施体制図</a:t>
            </a:r>
            <a:endParaRPr kumimoji="1" lang="en-US" altLang="ja-JP" sz="1400" b="1" dirty="0" smtClean="0">
              <a:latin typeface="Meiryo UI" panose="020B0604030504040204" pitchFamily="50" charset="-128"/>
              <a:ea typeface="Meiryo UI" panose="020B0604030504040204" pitchFamily="50" charset="-128"/>
            </a:endParaRPr>
          </a:p>
        </p:txBody>
      </p:sp>
      <p:sp>
        <p:nvSpPr>
          <p:cNvPr id="1512" name="正方形/長方形 84"/>
          <p:cNvSpPr/>
          <p:nvPr/>
        </p:nvSpPr>
        <p:spPr>
          <a:xfrm>
            <a:off x="4566721" y="3999432"/>
            <a:ext cx="4502455"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3" name="正方形/長方形 83"/>
          <p:cNvSpPr/>
          <p:nvPr/>
        </p:nvSpPr>
        <p:spPr>
          <a:xfrm>
            <a:off x="4566721"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システム構成図</a:t>
            </a:r>
            <a:endParaRPr kumimoji="1" lang="en-US" altLang="ja-JP" sz="1400" b="1" dirty="0" smtClean="0">
              <a:latin typeface="Meiryo UI" panose="020B0604030504040204" pitchFamily="50" charset="-128"/>
              <a:ea typeface="Meiryo UI" panose="020B0604030504040204" pitchFamily="50" charset="-128"/>
            </a:endParaRPr>
          </a:p>
        </p:txBody>
      </p:sp>
      <p:sp>
        <p:nvSpPr>
          <p:cNvPr id="1514" name="正方形/長方形 86"/>
          <p:cNvSpPr/>
          <p:nvPr/>
        </p:nvSpPr>
        <p:spPr>
          <a:xfrm>
            <a:off x="69473" y="4328073"/>
            <a:ext cx="4175167" cy="738664"/>
          </a:xfrm>
          <a:prstGeom prst="rect">
            <a:avLst/>
          </a:prstGeom>
        </p:spPr>
        <p:txBody>
          <a:bodyPr wrap="square">
            <a:spAutoFit/>
          </a:bodyPr>
          <a:lstStyle/>
          <a:p>
            <a:r>
              <a:rPr lang="ja-JP" altLang="en-US" sz="1050" i="1" dirty="0">
                <a:solidFill>
                  <a:srgbClr val="FF0000"/>
                </a:solidFill>
                <a:latin typeface="+mn-ea"/>
                <a:ea typeface="+mn-ea"/>
              </a:rPr>
              <a:t>関係するステークホルダーを含む実施体制図を</a:t>
            </a:r>
            <a:r>
              <a:rPr lang="ja-JP" altLang="en-US" sz="1050" i="1" dirty="0" smtClean="0">
                <a:solidFill>
                  <a:srgbClr val="FF0000"/>
                </a:solidFill>
                <a:latin typeface="+mn-ea"/>
                <a:ea typeface="+mn-ea"/>
              </a:rPr>
              <a:t>記載ください。</a:t>
            </a:r>
            <a:endParaRPr lang="en-US" altLang="ja-JP" sz="1050" i="1" dirty="0" smtClean="0">
              <a:solidFill>
                <a:srgbClr val="FF0000"/>
              </a:solidFill>
              <a:latin typeface="+mn-ea"/>
              <a:ea typeface="+mn-ea"/>
            </a:endParaRPr>
          </a:p>
          <a:p>
            <a:endParaRPr lang="en-US" altLang="ja-JP" sz="1050" i="1" dirty="0" smtClean="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a:solidFill>
                  <a:srgbClr val="FF0000"/>
                </a:solidFill>
                <a:latin typeface="+mn-ea"/>
                <a:ea typeface="+mn-ea"/>
              </a:rPr>
              <a:t>１　</a:t>
            </a:r>
            <a:r>
              <a:rPr lang="ja-JP" altLang="en-US" sz="1050" i="1" dirty="0" smtClean="0">
                <a:solidFill>
                  <a:srgbClr val="FF0000"/>
                </a:solidFill>
                <a:latin typeface="+mn-ea"/>
                <a:ea typeface="+mn-ea"/>
              </a:rPr>
              <a:t>サービス事</a:t>
            </a:r>
            <a:r>
              <a:rPr lang="ja-JP" altLang="en-US" sz="1050" i="1" dirty="0">
                <a:solidFill>
                  <a:srgbClr val="FF0000"/>
                </a:solidFill>
                <a:latin typeface="+mn-ea"/>
                <a:ea typeface="+mn-ea"/>
              </a:rPr>
              <a:t>業者、ベンチャー企業、大学・高専等の研究教育機関及び市民など多様な主体が参画</a:t>
            </a:r>
            <a:r>
              <a:rPr lang="ja-JP" altLang="en-US" sz="1050" i="1" dirty="0" smtClean="0">
                <a:solidFill>
                  <a:srgbClr val="FF0000"/>
                </a:solidFill>
                <a:latin typeface="+mn-ea"/>
                <a:ea typeface="+mn-ea"/>
              </a:rPr>
              <a:t>する場合は明確</a:t>
            </a:r>
            <a:r>
              <a:rPr lang="ja-JP" altLang="en-US" sz="1050" i="1" dirty="0">
                <a:solidFill>
                  <a:srgbClr val="FF0000"/>
                </a:solidFill>
                <a:latin typeface="+mn-ea"/>
                <a:ea typeface="+mn-ea"/>
              </a:rPr>
              <a:t>にする</a:t>
            </a:r>
            <a:r>
              <a:rPr lang="ja-JP" altLang="en-US" sz="1050" i="1" dirty="0" smtClean="0">
                <a:solidFill>
                  <a:srgbClr val="FF0000"/>
                </a:solidFill>
                <a:latin typeface="+mn-ea"/>
                <a:ea typeface="+mn-ea"/>
              </a:rPr>
              <a:t>こと。</a:t>
            </a:r>
            <a:endParaRPr lang="en-US" altLang="ja-JP" sz="1050" i="1" dirty="0" smtClean="0">
              <a:solidFill>
                <a:srgbClr val="FF0000"/>
              </a:solidFill>
              <a:latin typeface="+mn-ea"/>
              <a:ea typeface="+mn-ea"/>
            </a:endParaRPr>
          </a:p>
        </p:txBody>
      </p:sp>
      <p:sp>
        <p:nvSpPr>
          <p:cNvPr id="1515" name="正方形/長方形 87"/>
          <p:cNvSpPr/>
          <p:nvPr/>
        </p:nvSpPr>
        <p:spPr>
          <a:xfrm>
            <a:off x="4598484" y="4308065"/>
            <a:ext cx="4183370" cy="1061829"/>
          </a:xfrm>
          <a:prstGeom prst="rect">
            <a:avLst/>
          </a:prstGeom>
        </p:spPr>
        <p:txBody>
          <a:bodyPr wrap="square">
            <a:spAutoFit/>
          </a:bodyPr>
          <a:lstStyle/>
          <a:p>
            <a:r>
              <a:rPr lang="ja-JP" altLang="en-US" sz="1050" i="1" dirty="0">
                <a:solidFill>
                  <a:srgbClr val="FF0000"/>
                </a:solidFill>
                <a:latin typeface="+mn-ea"/>
                <a:ea typeface="+mn-ea"/>
              </a:rPr>
              <a:t>システム構成図（アセット層、データ層、都市</a:t>
            </a:r>
            <a:r>
              <a:rPr lang="ja-JP" altLang="en-US" sz="1050" i="1" dirty="0" smtClean="0">
                <a:solidFill>
                  <a:srgbClr val="FF0000"/>
                </a:solidFill>
                <a:latin typeface="+mn-ea"/>
                <a:ea typeface="+mn-ea"/>
              </a:rPr>
              <a:t>ＯＳ層、</a:t>
            </a:r>
            <a:r>
              <a:rPr lang="ja-JP" altLang="en-US" sz="1050" i="1" dirty="0">
                <a:solidFill>
                  <a:srgbClr val="FF0000"/>
                </a:solidFill>
                <a:latin typeface="+mn-ea"/>
                <a:ea typeface="+mn-ea"/>
              </a:rPr>
              <a:t>サービス・アプリ層の関係が分かるもの）を記載ください</a:t>
            </a:r>
            <a:r>
              <a:rPr lang="ja-JP" altLang="en-US" sz="1050" i="1" dirty="0" smtClean="0">
                <a:solidFill>
                  <a:srgbClr val="FF0000"/>
                </a:solidFill>
                <a:latin typeface="+mn-ea"/>
                <a:ea typeface="+mn-ea"/>
              </a:rPr>
              <a:t>。</a:t>
            </a:r>
            <a:endParaRPr lang="en-US" altLang="ja-JP" sz="1050" i="1" dirty="0" smtClean="0">
              <a:solidFill>
                <a:srgbClr val="FF0000"/>
              </a:solidFill>
              <a:latin typeface="+mn-ea"/>
              <a:ea typeface="+mn-ea"/>
            </a:endParaRPr>
          </a:p>
          <a:p>
            <a:endParaRPr lang="en-US" altLang="ja-JP" sz="1050" i="1" dirty="0" smtClean="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smtClean="0">
                <a:solidFill>
                  <a:srgbClr val="FF0000"/>
                </a:solidFill>
                <a:latin typeface="+mn-ea"/>
                <a:ea typeface="+mn-ea"/>
              </a:rPr>
              <a:t>１　本</a:t>
            </a:r>
            <a:r>
              <a:rPr lang="ja-JP" altLang="ja-JP" sz="1050" i="1" kern="100" dirty="0" smtClean="0">
                <a:solidFill>
                  <a:srgbClr val="FF0000"/>
                </a:solidFill>
                <a:latin typeface="+mn-ea"/>
                <a:ea typeface="+mn-ea"/>
                <a:cs typeface="Times New Roman" panose="02020603050405020304" pitchFamily="18" charset="0"/>
              </a:rPr>
              <a:t>事業</a:t>
            </a:r>
            <a:r>
              <a:rPr lang="ja-JP" altLang="en-US" sz="1050" i="1" kern="100" dirty="0" smtClean="0">
                <a:solidFill>
                  <a:srgbClr val="FF0000"/>
                </a:solidFill>
                <a:latin typeface="+mn-ea"/>
                <a:ea typeface="+mn-ea"/>
                <a:cs typeface="Times New Roman" panose="02020603050405020304" pitchFamily="18" charset="0"/>
              </a:rPr>
              <a:t>以外</a:t>
            </a:r>
            <a:r>
              <a:rPr lang="ja-JP" altLang="ja-JP" sz="1050" i="1" kern="100" dirty="0" smtClean="0">
                <a:solidFill>
                  <a:srgbClr val="FF0000"/>
                </a:solidFill>
                <a:latin typeface="+mn-ea"/>
                <a:ea typeface="+mn-ea"/>
                <a:cs typeface="Times New Roman" panose="02020603050405020304" pitchFamily="18" charset="0"/>
              </a:rPr>
              <a:t>で</a:t>
            </a:r>
            <a:r>
              <a:rPr lang="ja-JP" altLang="ja-JP" sz="1050" i="1" kern="100" dirty="0">
                <a:solidFill>
                  <a:srgbClr val="FF0000"/>
                </a:solidFill>
                <a:latin typeface="+mn-ea"/>
                <a:ea typeface="+mn-ea"/>
                <a:cs typeface="Times New Roman" panose="02020603050405020304" pitchFamily="18" charset="0"/>
              </a:rPr>
              <a:t>実施</a:t>
            </a:r>
            <a:r>
              <a:rPr lang="ja-JP" altLang="en-US" sz="1050" i="1" kern="100" dirty="0">
                <a:solidFill>
                  <a:srgbClr val="FF0000"/>
                </a:solidFill>
                <a:latin typeface="+mn-ea"/>
                <a:ea typeface="+mn-ea"/>
                <a:cs typeface="Times New Roman" panose="02020603050405020304" pitchFamily="18" charset="0"/>
              </a:rPr>
              <a:t>する</a:t>
            </a:r>
            <a:r>
              <a:rPr lang="ja-JP" altLang="ja-JP" sz="1050" i="1" kern="100" dirty="0">
                <a:solidFill>
                  <a:srgbClr val="FF0000"/>
                </a:solidFill>
                <a:latin typeface="+mn-ea"/>
                <a:ea typeface="+mn-ea"/>
                <a:cs typeface="Times New Roman" panose="02020603050405020304" pitchFamily="18" charset="0"/>
              </a:rPr>
              <a:t>部分を点線で囲むなど、可能な限り他の支援策や自己経費で実施したもの</a:t>
            </a:r>
            <a:r>
              <a:rPr lang="ja-JP" altLang="en-US" sz="1050" i="1" kern="100" dirty="0">
                <a:solidFill>
                  <a:srgbClr val="FF0000"/>
                </a:solidFill>
                <a:latin typeface="+mn-ea"/>
                <a:ea typeface="+mn-ea"/>
                <a:cs typeface="Times New Roman" panose="02020603050405020304" pitchFamily="18" charset="0"/>
              </a:rPr>
              <a:t>と</a:t>
            </a:r>
            <a:r>
              <a:rPr lang="ja-JP" altLang="ja-JP" sz="1050" i="1" kern="100" dirty="0">
                <a:solidFill>
                  <a:srgbClr val="FF0000"/>
                </a:solidFill>
                <a:latin typeface="+mn-ea"/>
                <a:ea typeface="+mn-ea"/>
                <a:cs typeface="Times New Roman" panose="02020603050405020304" pitchFamily="18" charset="0"/>
              </a:rPr>
              <a:t>区別出来るように</a:t>
            </a:r>
            <a:r>
              <a:rPr lang="ja-JP" altLang="en-US" sz="1050" i="1" kern="100" dirty="0">
                <a:solidFill>
                  <a:srgbClr val="FF0000"/>
                </a:solidFill>
                <a:latin typeface="+mn-ea"/>
                <a:ea typeface="+mn-ea"/>
                <a:cs typeface="Times New Roman" panose="02020603050405020304" pitchFamily="18" charset="0"/>
              </a:rPr>
              <a:t>記載する</a:t>
            </a:r>
            <a:r>
              <a:rPr lang="ja-JP" altLang="en-US" sz="1050" i="1" kern="100" dirty="0" smtClean="0">
                <a:solidFill>
                  <a:srgbClr val="FF0000"/>
                </a:solidFill>
                <a:latin typeface="+mn-ea"/>
                <a:ea typeface="+mn-ea"/>
                <a:cs typeface="Times New Roman" panose="02020603050405020304" pitchFamily="18" charset="0"/>
              </a:rPr>
              <a:t>こと</a:t>
            </a:r>
            <a:endParaRPr lang="en-US" altLang="ja-JP" sz="1050" i="1" dirty="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smtClean="0">
                <a:solidFill>
                  <a:srgbClr val="FF0000"/>
                </a:solidFill>
                <a:latin typeface="+mn-ea"/>
                <a:ea typeface="+mn-ea"/>
              </a:rPr>
              <a:t>２　取組内容と整合性の取れた図を記載すること</a:t>
            </a:r>
            <a:endParaRPr lang="en-US" altLang="ja-JP" sz="1050" i="1" dirty="0">
              <a:solidFill>
                <a:srgbClr val="FF0000"/>
              </a:solidFill>
              <a:latin typeface="+mn-ea"/>
              <a:ea typeface="+mn-ea"/>
            </a:endParaRPr>
          </a:p>
        </p:txBody>
      </p:sp>
      <p:sp>
        <p:nvSpPr>
          <p:cNvPr id="1516" name="正方形/長方形 89"/>
          <p:cNvSpPr/>
          <p:nvPr/>
        </p:nvSpPr>
        <p:spPr>
          <a:xfrm>
            <a:off x="60172" y="2563643"/>
            <a:ext cx="5442778" cy="253916"/>
          </a:xfrm>
          <a:prstGeom prst="rect">
            <a:avLst/>
          </a:prstGeom>
        </p:spPr>
        <p:txBody>
          <a:bodyPr wrap="square">
            <a:spAutoFit/>
          </a:bodyPr>
          <a:lstStyle/>
          <a:p>
            <a:pPr>
              <a:spcAft>
                <a:spcPts val="0"/>
              </a:spcAft>
            </a:pPr>
            <a:r>
              <a:rPr lang="en-US" altLang="ja-JP" sz="1050" i="1" dirty="0" smtClean="0">
                <a:solidFill>
                  <a:srgbClr val="FF0000"/>
                </a:solidFill>
                <a:latin typeface="+mn-ea"/>
                <a:ea typeface="+mn-ea"/>
                <a:cs typeface="ＭＳ 明朝" panose="02020609040205080304" pitchFamily="17" charset="-128"/>
              </a:rPr>
              <a:t>※</a:t>
            </a:r>
            <a:r>
              <a:rPr lang="ja-JP" altLang="en-US" sz="1050" i="1" dirty="0" smtClean="0">
                <a:solidFill>
                  <a:srgbClr val="FF0000"/>
                </a:solidFill>
                <a:latin typeface="+mn-ea"/>
                <a:ea typeface="+mn-ea"/>
                <a:cs typeface="ＭＳ 明朝" panose="02020609040205080304" pitchFamily="17" charset="-128"/>
              </a:rPr>
              <a:t>本事業で実施する取組を具体的に記載ください。</a:t>
            </a:r>
            <a:endParaRPr lang="en-US" altLang="ja-JP" sz="1050" i="1" dirty="0" smtClean="0">
              <a:solidFill>
                <a:srgbClr val="FF0000"/>
              </a:solidFill>
              <a:latin typeface="+mn-ea"/>
              <a:ea typeface="+mn-ea"/>
              <a:cs typeface="ＭＳ 明朝" panose="02020609040205080304" pitchFamily="17" charset="-128"/>
            </a:endParaRPr>
          </a:p>
        </p:txBody>
      </p:sp>
      <p:sp>
        <p:nvSpPr>
          <p:cNvPr id="1517" name="テキスト ボックス 90"/>
          <p:cNvSpPr txBox="1"/>
          <p:nvPr/>
        </p:nvSpPr>
        <p:spPr>
          <a:xfrm>
            <a:off x="1456586" y="193339"/>
            <a:ext cx="2467342"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公表資料として作成すること。</a:t>
            </a:r>
            <a:endParaRPr lang="en-US" altLang="ja-JP" sz="1400" dirty="0">
              <a:latin typeface="Meiryo UI" panose="020B0604030504040204" pitchFamily="50" charset="-128"/>
              <a:ea typeface="Meiryo UI" panose="020B0604030504040204" pitchFamily="50" charset="-128"/>
            </a:endParaRPr>
          </a:p>
        </p:txBody>
      </p:sp>
      <p:sp>
        <p:nvSpPr>
          <p:cNvPr id="1518" name="正方形/長方形 11"/>
          <p:cNvSpPr/>
          <p:nvPr/>
        </p:nvSpPr>
        <p:spPr>
          <a:xfrm>
            <a:off x="6156176" y="2549102"/>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9"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19</a:t>
            </a:r>
            <a:endParaRPr kumimoji="1" lang="ja-JP" altLang="en-US" sz="1480" dirty="0">
              <a:solidFill>
                <a:schemeClr val="tx1"/>
              </a:solidFill>
            </a:endParaRPr>
          </a:p>
        </p:txBody>
      </p:sp>
    </p:spTree>
    <p:extLst>
      <p:ext uri="{BB962C8B-B14F-4D97-AF65-F5344CB8AC3E}">
        <p14:creationId xmlns:p14="http://schemas.microsoft.com/office/powerpoint/2010/main" val="297214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solidFill>
                  <a:schemeClr val="bg1"/>
                </a:solidFill>
                <a:latin typeface="ＭＳ Ｐゴシック" panose="020B0600070205080204" pitchFamily="50" charset="-128"/>
              </a:rPr>
              <a:t>スマートシティ関連事業への応募状況　</a:t>
            </a:r>
            <a:r>
              <a:rPr lang="en-US" altLang="ja-JP" sz="1800" b="1" dirty="0" smtClean="0">
                <a:solidFill>
                  <a:schemeClr val="bg1"/>
                </a:solidFill>
                <a:latin typeface="ＭＳ Ｐゴシック" panose="020B0600070205080204" pitchFamily="50" charset="-128"/>
              </a:rPr>
              <a:t>【</a:t>
            </a:r>
            <a:r>
              <a:rPr lang="ja-JP" altLang="en-US" sz="1800" b="1" dirty="0" smtClean="0">
                <a:solidFill>
                  <a:schemeClr val="bg1"/>
                </a:solidFill>
                <a:latin typeface="ＭＳ Ｐゴシック" panose="020B0600070205080204" pitchFamily="50" charset="-128"/>
              </a:rPr>
              <a:t>申請者名</a:t>
            </a:r>
            <a:r>
              <a:rPr lang="en-US" altLang="ja-JP" sz="1800" b="1" dirty="0" smtClean="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graphicFrame>
        <p:nvGraphicFramePr>
          <p:cNvPr id="1231" name="表 12"/>
          <p:cNvGraphicFramePr>
            <a:graphicFrameLocks noGrp="1"/>
          </p:cNvGraphicFramePr>
          <p:nvPr>
            <p:extLst>
              <p:ext uri="{D42A27DB-BD31-4B8C-83A1-F6EECF244321}">
                <p14:modId xmlns:p14="http://schemas.microsoft.com/office/powerpoint/2010/main" val="2230400120"/>
              </p:ext>
            </p:extLst>
          </p:nvPr>
        </p:nvGraphicFramePr>
        <p:xfrm>
          <a:off x="467544" y="4437112"/>
          <a:ext cx="7177554" cy="1920240"/>
        </p:xfrm>
        <a:graphic>
          <a:graphicData uri="http://schemas.openxmlformats.org/drawingml/2006/table">
            <a:tbl>
              <a:tblPr firstRow="1" bandRow="1">
                <a:tableStyleId>{5940675A-B579-460E-94D1-54222C63F5DA}</a:tableStyleId>
              </a:tblPr>
              <a:tblGrid>
                <a:gridCol w="3790339">
                  <a:extLst>
                    <a:ext uri="{9D8B030D-6E8A-4147-A177-3AD203B41FA5}">
                      <a16:colId xmlns:a16="http://schemas.microsoft.com/office/drawing/2014/main" val="20000"/>
                    </a:ext>
                  </a:extLst>
                </a:gridCol>
                <a:gridCol w="677443">
                  <a:extLst>
                    <a:ext uri="{9D8B030D-6E8A-4147-A177-3AD203B41FA5}">
                      <a16:colId xmlns:a16="http://schemas.microsoft.com/office/drawing/2014/main" val="20001"/>
                    </a:ext>
                  </a:extLst>
                </a:gridCol>
                <a:gridCol w="677443">
                  <a:extLst>
                    <a:ext uri="{9D8B030D-6E8A-4147-A177-3AD203B41FA5}">
                      <a16:colId xmlns:a16="http://schemas.microsoft.com/office/drawing/2014/main" val="20002"/>
                    </a:ext>
                  </a:extLst>
                </a:gridCol>
                <a:gridCol w="677443">
                  <a:extLst>
                    <a:ext uri="{9D8B030D-6E8A-4147-A177-3AD203B41FA5}">
                      <a16:colId xmlns:a16="http://schemas.microsoft.com/office/drawing/2014/main" val="20003"/>
                    </a:ext>
                  </a:extLst>
                </a:gridCol>
                <a:gridCol w="677443">
                  <a:extLst>
                    <a:ext uri="{9D8B030D-6E8A-4147-A177-3AD203B41FA5}">
                      <a16:colId xmlns:a16="http://schemas.microsoft.com/office/drawing/2014/main" val="20004"/>
                    </a:ext>
                  </a:extLst>
                </a:gridCol>
                <a:gridCol w="677443">
                  <a:extLst>
                    <a:ext uri="{9D8B030D-6E8A-4147-A177-3AD203B41FA5}">
                      <a16:colId xmlns:a16="http://schemas.microsoft.com/office/drawing/2014/main" val="20005"/>
                    </a:ext>
                  </a:extLst>
                </a:gridCol>
              </a:tblGrid>
              <a:tr h="238929">
                <a:tc grid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今年度応募する事業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過去の採択事業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総務省 「データ連携促進型スマートシティ推進事業」</a:t>
                      </a:r>
                      <a:r>
                        <a:rPr kumimoji="1" lang="en-US" altLang="ja-JP" sz="1200" dirty="0" smtClean="0">
                          <a:solidFill>
                            <a:schemeClr val="tx1"/>
                          </a:solidFill>
                          <a:latin typeface="Meiryo UI" panose="020B0604030504040204" pitchFamily="50" charset="-128"/>
                          <a:ea typeface="Meiryo UI" panose="020B0604030504040204" pitchFamily="50" charset="-128"/>
                        </a:rPr>
                        <a:t>※1</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経済産業省 「</a:t>
                      </a:r>
                      <a:r>
                        <a:rPr kumimoji="1" lang="zh-TW" altLang="en-US" sz="1200" dirty="0" smtClean="0">
                          <a:solidFill>
                            <a:schemeClr val="tx1"/>
                          </a:solidFill>
                          <a:latin typeface="+mn-ea"/>
                          <a:ea typeface="+mn-ea"/>
                        </a:rPr>
                        <a:t>地域新</a:t>
                      </a:r>
                      <a:r>
                        <a:rPr kumimoji="1" lang="en-US" altLang="zh-TW" sz="1200" dirty="0" err="1" smtClean="0">
                          <a:solidFill>
                            <a:schemeClr val="tx1"/>
                          </a:solidFill>
                          <a:latin typeface="+mn-ea"/>
                          <a:ea typeface="+mn-ea"/>
                        </a:rPr>
                        <a:t>MaaS</a:t>
                      </a:r>
                      <a:r>
                        <a:rPr kumimoji="1" lang="zh-TW" altLang="en-US" sz="1200" dirty="0" smtClean="0">
                          <a:solidFill>
                            <a:schemeClr val="tx1"/>
                          </a:solidFill>
                          <a:latin typeface="+mn-ea"/>
                          <a:ea typeface="+mn-ea"/>
                        </a:rPr>
                        <a:t>創出推進事業</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国土交通省 「日本版</a:t>
                      </a:r>
                      <a:r>
                        <a:rPr kumimoji="1" lang="en-US" altLang="ja-JP" sz="1200" dirty="0" err="1" smtClean="0">
                          <a:solidFill>
                            <a:schemeClr val="tx1"/>
                          </a:solidFill>
                          <a:latin typeface="Meiryo UI" panose="020B0604030504040204" pitchFamily="50" charset="-128"/>
                          <a:ea typeface="Meiryo UI" panose="020B0604030504040204" pitchFamily="50" charset="-128"/>
                        </a:rPr>
                        <a:t>MaaS</a:t>
                      </a:r>
                      <a:r>
                        <a:rPr kumimoji="1" lang="en-US" altLang="ja-JP"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推進・支援事業」※2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国土交通省 「</a:t>
                      </a:r>
                      <a:r>
                        <a:rPr kumimoji="1" lang="ja-JP" altLang="en-US" sz="1200" dirty="0" smtClean="0">
                          <a:solidFill>
                            <a:schemeClr val="tx1"/>
                          </a:solidFill>
                          <a:latin typeface="+mn-ea"/>
                          <a:ea typeface="+mn-ea"/>
                        </a:rPr>
                        <a:t>スマートシティモデルプロジェクト</a:t>
                      </a:r>
                      <a:r>
                        <a:rPr kumimoji="1" lang="ja-JP" altLang="en-US" sz="1200" dirty="0" smtClean="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266314" y="4057327"/>
            <a:ext cx="5673838" cy="307777"/>
          </a:xfrm>
          <a:prstGeom prst="rect">
            <a:avLst/>
          </a:prstGeom>
          <a:noFill/>
        </p:spPr>
        <p:txBody>
          <a:bodyPr wrap="square" rtlCol="0">
            <a:spAutoFit/>
          </a:bodyPr>
          <a:lstStyle/>
          <a:p>
            <a:r>
              <a:rPr kumimoji="1" lang="en-US" altLang="ja-JP" sz="1400" dirty="0" smtClean="0">
                <a:latin typeface="+mn-ea"/>
                <a:ea typeface="+mn-ea"/>
              </a:rPr>
              <a:t>【</a:t>
            </a:r>
            <a:r>
              <a:rPr kumimoji="1" lang="ja-JP" altLang="en-US" sz="1400" dirty="0" smtClean="0">
                <a:latin typeface="+mn-ea"/>
                <a:ea typeface="+mn-ea"/>
              </a:rPr>
              <a:t>関連事業応募・採択状況</a:t>
            </a:r>
            <a:r>
              <a:rPr kumimoji="1" lang="en-US" altLang="ja-JP" sz="1400" dirty="0" smtClean="0">
                <a:latin typeface="+mn-ea"/>
                <a:ea typeface="+mn-ea"/>
              </a:rPr>
              <a:t>】</a:t>
            </a:r>
            <a:r>
              <a:rPr kumimoji="1" lang="ja-JP" altLang="en-US" sz="1400" dirty="0" smtClean="0">
                <a:latin typeface="+mn-ea"/>
                <a:ea typeface="+mn-ea"/>
              </a:rPr>
              <a:t>　</a:t>
            </a:r>
            <a:r>
              <a:rPr kumimoji="1" lang="ja-JP" altLang="en-US" sz="1050" dirty="0" smtClean="0">
                <a:solidFill>
                  <a:srgbClr val="FF0000"/>
                </a:solidFill>
                <a:latin typeface="+mn-ea"/>
                <a:ea typeface="+mn-ea"/>
              </a:rPr>
              <a:t>該当する事業に○をつけること</a:t>
            </a:r>
            <a:endParaRPr kumimoji="1" lang="ja-JP" altLang="en-US" sz="1050" dirty="0">
              <a:solidFill>
                <a:srgbClr val="FF0000"/>
              </a:solidFill>
              <a:latin typeface="+mn-ea"/>
              <a:ea typeface="+mn-ea"/>
            </a:endParaRPr>
          </a:p>
        </p:txBody>
      </p:sp>
      <p:graphicFrame>
        <p:nvGraphicFramePr>
          <p:cNvPr id="1233" name="表 4"/>
          <p:cNvGraphicFramePr>
            <a:graphicFrameLocks noGrp="1"/>
          </p:cNvGraphicFramePr>
          <p:nvPr>
            <p:extLst>
              <p:ext uri="{D42A27DB-BD31-4B8C-83A1-F6EECF244321}">
                <p14:modId xmlns:p14="http://schemas.microsoft.com/office/powerpoint/2010/main" val="645638357"/>
              </p:ext>
            </p:extLst>
          </p:nvPr>
        </p:nvGraphicFramePr>
        <p:xfrm>
          <a:off x="266314" y="964684"/>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smtClean="0">
                          <a:solidFill>
                            <a:schemeClr val="tx1"/>
                          </a:solidFill>
                          <a:latin typeface="+mn-ea"/>
                          <a:ea typeface="+mn-ea"/>
                        </a:rPr>
                        <a:t>内閣府 「未来技術社会実装事業」</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smtClean="0">
                          <a:solidFill>
                            <a:schemeClr val="tx1"/>
                          </a:solidFill>
                          <a:latin typeface="+mn-ea"/>
                          <a:ea typeface="+mn-ea"/>
                        </a:rPr>
                        <a:t>総務省 「データ連携促進型スマートシティ推進事業」</a:t>
                      </a:r>
                      <a:endParaRPr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r>
                        <a:rPr kumimoji="1" lang="en-US" altLang="ja-JP" sz="1050" i="1" dirty="0" smtClean="0">
                          <a:solidFill>
                            <a:schemeClr val="tx1"/>
                          </a:solidFill>
                          <a:latin typeface="+mn-ea"/>
                          <a:ea typeface="+mn-ea"/>
                        </a:rPr>
                        <a:t>※</a:t>
                      </a:r>
                      <a:r>
                        <a:rPr kumimoji="1" lang="ja-JP" altLang="en-US" sz="1050" i="1" dirty="0" smtClean="0">
                          <a:solidFill>
                            <a:schemeClr val="tx1"/>
                          </a:solidFill>
                          <a:latin typeface="+mn-ea"/>
                          <a:ea typeface="+mn-ea"/>
                        </a:rPr>
                        <a:t>　実施団体（補助事業者）となる地方公共団体又は民間事業者等の名称を記載</a:t>
                      </a:r>
                    </a:p>
                    <a:p>
                      <a:r>
                        <a:rPr kumimoji="1" lang="ja-JP" altLang="en-US" sz="1050" i="1" dirty="0" smtClean="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経済産業省 「</a:t>
                      </a:r>
                      <a:r>
                        <a:rPr kumimoji="1" lang="zh-TW" altLang="en-US" sz="1200" dirty="0" smtClean="0">
                          <a:solidFill>
                            <a:schemeClr val="tx1"/>
                          </a:solidFill>
                          <a:latin typeface="+mn-ea"/>
                          <a:ea typeface="+mn-ea"/>
                        </a:rPr>
                        <a:t>地域新</a:t>
                      </a:r>
                      <a:r>
                        <a:rPr kumimoji="1" lang="en-US" altLang="zh-TW" sz="1200" dirty="0" err="1" smtClean="0">
                          <a:solidFill>
                            <a:schemeClr val="tx1"/>
                          </a:solidFill>
                          <a:latin typeface="+mn-ea"/>
                          <a:ea typeface="+mn-ea"/>
                        </a:rPr>
                        <a:t>MaaS</a:t>
                      </a:r>
                      <a:r>
                        <a:rPr kumimoji="1" lang="zh-TW" altLang="en-US" sz="1200" dirty="0" smtClean="0">
                          <a:solidFill>
                            <a:schemeClr val="tx1"/>
                          </a:solidFill>
                          <a:latin typeface="+mn-ea"/>
                          <a:ea typeface="+mn-ea"/>
                        </a:rPr>
                        <a:t>創出推進事業</a:t>
                      </a:r>
                      <a:r>
                        <a:rPr kumimoji="1" lang="ja-JP" altLang="en-US" sz="1200" dirty="0" smtClean="0">
                          <a:solidFill>
                            <a:schemeClr val="tx1"/>
                          </a:solidFill>
                          <a:latin typeface="+mn-ea"/>
                          <a:ea typeface="+mn-ea"/>
                        </a:rPr>
                        <a:t>」</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国土交通省 「日本版</a:t>
                      </a:r>
                      <a:r>
                        <a:rPr kumimoji="1" lang="en-US" altLang="ja-JP" sz="1200" dirty="0" err="1" smtClean="0">
                          <a:solidFill>
                            <a:schemeClr val="tx1"/>
                          </a:solidFill>
                          <a:latin typeface="+mn-ea"/>
                          <a:ea typeface="+mn-ea"/>
                        </a:rPr>
                        <a:t>MaaS</a:t>
                      </a:r>
                      <a:r>
                        <a:rPr kumimoji="1" lang="en-US" altLang="ja-JP" sz="1200" dirty="0" smtClean="0">
                          <a:solidFill>
                            <a:schemeClr val="tx1"/>
                          </a:solidFill>
                          <a:latin typeface="+mn-ea"/>
                          <a:ea typeface="+mn-ea"/>
                        </a:rPr>
                        <a:t> </a:t>
                      </a:r>
                      <a:r>
                        <a:rPr kumimoji="1" lang="ja-JP" altLang="en-US" sz="1200" dirty="0" smtClean="0">
                          <a:solidFill>
                            <a:schemeClr val="tx1"/>
                          </a:solidFill>
                          <a:latin typeface="+mn-ea"/>
                          <a:ea typeface="+mn-ea"/>
                        </a:rPr>
                        <a:t>推進・支援事業」</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申請者</a:t>
                      </a:r>
                      <a:endParaRPr kumimoji="1" lang="ja-JP" altLang="en-US" sz="1200" dirty="0">
                        <a:solidFill>
                          <a:schemeClr val="tx1"/>
                        </a:solidFill>
                        <a:latin typeface="+mn-ea"/>
                        <a:ea typeface="+mn-ea"/>
                      </a:endParaRP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smtClean="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smtClean="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smtClean="0">
                          <a:solidFill>
                            <a:schemeClr val="tx1"/>
                          </a:solidFill>
                          <a:latin typeface="+mn-ea"/>
                          <a:ea typeface="+mn-ea"/>
                        </a:rPr>
                        <a:t>国土交通省 「スマートシティモデルプロジェクト」</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smtClean="0">
                <a:latin typeface="+mn-ea"/>
                <a:ea typeface="+mn-ea"/>
              </a:rPr>
              <a:t>【</a:t>
            </a:r>
            <a:r>
              <a:rPr kumimoji="1" lang="ja-JP" altLang="en-US" sz="1400" dirty="0" smtClean="0">
                <a:latin typeface="+mn-ea"/>
                <a:ea typeface="+mn-ea"/>
              </a:rPr>
              <a:t>応募事業</a:t>
            </a:r>
            <a:r>
              <a:rPr kumimoji="1" lang="en-US" altLang="ja-JP" sz="1400" dirty="0" smtClean="0">
                <a:latin typeface="+mn-ea"/>
                <a:ea typeface="+mn-ea"/>
              </a:rPr>
              <a:t>】</a:t>
            </a:r>
            <a:r>
              <a:rPr kumimoji="1" lang="ja-JP" altLang="en-US" sz="1400" dirty="0" smtClean="0">
                <a:latin typeface="+mn-ea"/>
                <a:ea typeface="+mn-ea"/>
              </a:rPr>
              <a:t>　　</a:t>
            </a:r>
            <a:r>
              <a:rPr kumimoji="1" lang="en-US" altLang="ja-JP" sz="1400" i="1" dirty="0" smtClean="0">
                <a:solidFill>
                  <a:srgbClr val="FF0000"/>
                </a:solidFill>
                <a:latin typeface="+mn-ea"/>
                <a:ea typeface="+mn-ea"/>
              </a:rPr>
              <a:t>※</a:t>
            </a:r>
            <a:r>
              <a:rPr kumimoji="1" lang="ja-JP" altLang="en-US" sz="1400" i="1" dirty="0" smtClean="0">
                <a:solidFill>
                  <a:srgbClr val="FF0000"/>
                </a:solidFill>
                <a:latin typeface="+mn-ea"/>
                <a:ea typeface="+mn-ea"/>
              </a:rPr>
              <a:t>応募しない事業の行は削除すること</a:t>
            </a:r>
            <a:endParaRPr kumimoji="1" lang="ja-JP" altLang="en-US" sz="1400" i="1" dirty="0">
              <a:solidFill>
                <a:srgbClr val="FF0000"/>
              </a:solidFill>
              <a:latin typeface="+mn-ea"/>
              <a:ea typeface="+mn-ea"/>
            </a:endParaRPr>
          </a:p>
        </p:txBody>
      </p:sp>
      <p:sp>
        <p:nvSpPr>
          <p:cNvPr id="1236" name="テキスト ボックス 16"/>
          <p:cNvSpPr txBox="1"/>
          <p:nvPr/>
        </p:nvSpPr>
        <p:spPr>
          <a:xfrm>
            <a:off x="2674975" y="6381328"/>
            <a:ext cx="4970123" cy="399217"/>
          </a:xfrm>
          <a:prstGeom prst="rect">
            <a:avLst/>
          </a:prstGeom>
          <a:noFill/>
        </p:spPr>
        <p:txBody>
          <a:bodyPr wrap="square" rtlCol="0">
            <a:spAutoFit/>
          </a:bodyPr>
          <a:lstStyle/>
          <a:p>
            <a:pPr algn="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令和２年度までの施策名は「データ利活用型スマートシティ推進事業」</a:t>
            </a:r>
            <a:endParaRPr lang="en-US" altLang="ja-JP" sz="1000" dirty="0" smtClean="0">
              <a:latin typeface="Meiryo UI" panose="020B0604030504040204" pitchFamily="50" charset="-128"/>
              <a:ea typeface="Meiryo UI" panose="020B0604030504040204" pitchFamily="50" charset="-128"/>
            </a:endParaRPr>
          </a:p>
          <a:p>
            <a:pPr algn="r"/>
            <a:r>
              <a:rPr lang="ja-JP" altLang="en-US" sz="1000" dirty="0" smtClean="0">
                <a:latin typeface="Meiryo UI" panose="020B0604030504040204" pitchFamily="50" charset="-128"/>
                <a:ea typeface="Meiryo UI" panose="020B0604030504040204" pitchFamily="50" charset="-128"/>
              </a:rPr>
              <a:t>※2令和元年度の施策名は「新モビリティサービス推進事業」</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1763102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 name="正方形/長方形 85"/>
          <p:cNvSpPr/>
          <p:nvPr/>
        </p:nvSpPr>
        <p:spPr>
          <a:xfrm>
            <a:off x="4808982" y="4663876"/>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2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mn-ea"/>
                <a:ea typeface="+mn-ea"/>
              </a:rPr>
              <a:t>システム</a:t>
            </a:r>
            <a:r>
              <a:rPr kumimoji="0" lang="ja-JP" altLang="en-US" sz="2400" b="1" kern="0" dirty="0">
                <a:solidFill>
                  <a:prstClr val="white"/>
                </a:solidFill>
                <a:latin typeface="+mn-ea"/>
                <a:ea typeface="+mn-ea"/>
              </a:rPr>
              <a:t>構成図</a:t>
            </a:r>
          </a:p>
        </p:txBody>
      </p:sp>
      <p:sp>
        <p:nvSpPr>
          <p:cNvPr id="152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524" name="正方形/長方形 93"/>
          <p:cNvSpPr/>
          <p:nvPr/>
        </p:nvSpPr>
        <p:spPr>
          <a:xfrm>
            <a:off x="7540011" y="3029399"/>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その他の</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データ連携</a:t>
            </a:r>
            <a:r>
              <a:rPr lang="ja-JP" altLang="en-US" sz="1015" dirty="0" smtClean="0">
                <a:solidFill>
                  <a:prstClr val="black"/>
                </a:solidFill>
                <a:latin typeface="Meiryo UI" panose="020B0604030504040204" pitchFamily="50" charset="-128"/>
                <a:ea typeface="Meiryo UI" panose="020B0604030504040204" pitchFamily="50" charset="-128"/>
              </a:rPr>
              <a:t>基盤</a:t>
            </a:r>
            <a:endParaRPr lang="en-US" altLang="ja-JP" sz="1015" dirty="0" smtClean="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（具体的に）</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25" name="正方形/長方形 94"/>
          <p:cNvSpPr/>
          <p:nvPr/>
        </p:nvSpPr>
        <p:spPr>
          <a:xfrm>
            <a:off x="461907" y="2679213"/>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26" name="テキスト ボックス 95"/>
          <p:cNvSpPr txBox="1"/>
          <p:nvPr/>
        </p:nvSpPr>
        <p:spPr>
          <a:xfrm>
            <a:off x="499859" y="3088534"/>
            <a:ext cx="383503" cy="1248099"/>
          </a:xfrm>
          <a:prstGeom prst="rect">
            <a:avLst/>
          </a:prstGeom>
          <a:noFill/>
        </p:spPr>
        <p:txBody>
          <a:bodyPr vert="eaVert" wrap="none" rtlCol="0">
            <a:spAutoFit/>
          </a:bodyPr>
          <a:lstStyle/>
          <a:p>
            <a:pPr algn="ctr" defTabSz="844083" eaLnBrk="1" fontAlgn="auto" hangingPunct="1">
              <a:spcBef>
                <a:spcPts val="0"/>
              </a:spcBef>
              <a:spcAft>
                <a:spcPts val="0"/>
              </a:spcAft>
              <a:defRPr/>
            </a:pPr>
            <a:r>
              <a:rPr lang="ja-JP" altLang="en-US" sz="1292" b="1" dirty="0">
                <a:solidFill>
                  <a:prstClr val="white"/>
                </a:solidFill>
                <a:latin typeface="Meiryo UI" panose="020B0604030504040204" pitchFamily="50" charset="-128"/>
                <a:ea typeface="Meiryo UI" panose="020B0604030504040204" pitchFamily="50" charset="-128"/>
              </a:rPr>
              <a:t>データ連携基盤</a:t>
            </a:r>
          </a:p>
        </p:txBody>
      </p:sp>
      <p:sp>
        <p:nvSpPr>
          <p:cNvPr id="1527" name="正方形/長方形 96"/>
          <p:cNvSpPr/>
          <p:nvPr/>
        </p:nvSpPr>
        <p:spPr>
          <a:xfrm>
            <a:off x="448995" y="985321"/>
            <a:ext cx="481325" cy="1621427"/>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28" name="テキスト ボックス 97"/>
          <p:cNvSpPr txBox="1"/>
          <p:nvPr/>
        </p:nvSpPr>
        <p:spPr>
          <a:xfrm>
            <a:off x="516089" y="993845"/>
            <a:ext cx="383503" cy="1532425"/>
          </a:xfrm>
          <a:prstGeom prst="rect">
            <a:avLst/>
          </a:prstGeom>
          <a:noFill/>
        </p:spPr>
        <p:txBody>
          <a:bodyPr vert="eaVert" wrap="square" rtlCol="0">
            <a:spAutoFit/>
          </a:bodyPr>
          <a:lstStyle/>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サービス</a:t>
            </a:r>
            <a:endParaRPr lang="ja-JP" altLang="en-US" sz="1292" b="1" dirty="0">
              <a:solidFill>
                <a:srgbClr val="00B050"/>
              </a:solidFill>
              <a:latin typeface="Meiryo UI" panose="020B0604030504040204" pitchFamily="50" charset="-128"/>
              <a:ea typeface="Meiryo UI" panose="020B0604030504040204" pitchFamily="50" charset="-128"/>
            </a:endParaRPr>
          </a:p>
        </p:txBody>
      </p:sp>
      <p:sp>
        <p:nvSpPr>
          <p:cNvPr id="1529" name="正方形/長方形 98"/>
          <p:cNvSpPr/>
          <p:nvPr/>
        </p:nvSpPr>
        <p:spPr>
          <a:xfrm>
            <a:off x="463518" y="4942593"/>
            <a:ext cx="481325" cy="182886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30" name="テキスト ボックス 99"/>
          <p:cNvSpPr txBox="1"/>
          <p:nvPr/>
        </p:nvSpPr>
        <p:spPr>
          <a:xfrm>
            <a:off x="395536" y="5123070"/>
            <a:ext cx="582339" cy="1474281"/>
          </a:xfrm>
          <a:prstGeom prst="rect">
            <a:avLst/>
          </a:prstGeom>
          <a:noFill/>
        </p:spPr>
        <p:txBody>
          <a:bodyPr vert="eaVert" wrap="square" rtlCol="0">
            <a:spAutoFit/>
          </a:bodyPr>
          <a:lstStyle/>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データ・</a:t>
            </a:r>
            <a:endParaRPr lang="en-US" altLang="ja-JP" sz="1292" b="1" dirty="0">
              <a:solidFill>
                <a:prstClr val="white"/>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アセット</a:t>
            </a:r>
            <a:endParaRPr lang="ja-JP" altLang="en-US" sz="1292" b="1" dirty="0">
              <a:solidFill>
                <a:prstClr val="white"/>
              </a:solidFill>
              <a:latin typeface="Meiryo UI" panose="020B0604030504040204" pitchFamily="50" charset="-128"/>
              <a:ea typeface="Meiryo UI" panose="020B0604030504040204" pitchFamily="50" charset="-128"/>
            </a:endParaRPr>
          </a:p>
        </p:txBody>
      </p:sp>
      <p:sp>
        <p:nvSpPr>
          <p:cNvPr id="1531" name="正方形/長方形 100"/>
          <p:cNvSpPr/>
          <p:nvPr/>
        </p:nvSpPr>
        <p:spPr>
          <a:xfrm>
            <a:off x="1300032" y="3021395"/>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32" name="テキスト ボックス 101"/>
          <p:cNvSpPr txBox="1"/>
          <p:nvPr/>
        </p:nvSpPr>
        <p:spPr>
          <a:xfrm>
            <a:off x="1155183" y="6366733"/>
            <a:ext cx="895318" cy="40472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水位センサ</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40</a:t>
            </a:r>
            <a:r>
              <a:rPr lang="ja-JP" altLang="en-US" sz="1015" dirty="0">
                <a:solidFill>
                  <a:prstClr val="black"/>
                </a:solidFill>
                <a:latin typeface="Meiryo UI" panose="020B0604030504040204" pitchFamily="50" charset="-128"/>
                <a:ea typeface="Meiryo UI" panose="020B0604030504040204" pitchFamily="50" charset="-128"/>
              </a:rPr>
              <a:t>か所）</a:t>
            </a:r>
          </a:p>
        </p:txBody>
      </p:sp>
      <p:sp>
        <p:nvSpPr>
          <p:cNvPr id="1533" name="テキスト ボックス 102"/>
          <p:cNvSpPr txBox="1"/>
          <p:nvPr/>
        </p:nvSpPr>
        <p:spPr>
          <a:xfrm>
            <a:off x="2142348" y="6377950"/>
            <a:ext cx="956550" cy="40472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水位カメラ</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10</a:t>
            </a:r>
            <a:r>
              <a:rPr lang="ja-JP" altLang="en-US" sz="1015" dirty="0">
                <a:solidFill>
                  <a:prstClr val="black"/>
                </a:solidFill>
                <a:latin typeface="Meiryo UI" panose="020B0604030504040204" pitchFamily="50" charset="-128"/>
                <a:ea typeface="Meiryo UI" panose="020B0604030504040204" pitchFamily="50" charset="-128"/>
              </a:rPr>
              <a:t>か所）</a:t>
            </a:r>
          </a:p>
        </p:txBody>
      </p:sp>
      <p:sp>
        <p:nvSpPr>
          <p:cNvPr id="1534" name="円柱 103"/>
          <p:cNvSpPr/>
          <p:nvPr/>
        </p:nvSpPr>
        <p:spPr>
          <a:xfrm>
            <a:off x="1699972" y="5150024"/>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自治体河川</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監視システム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35" name="楕円 104"/>
          <p:cNvSpPr/>
          <p:nvPr/>
        </p:nvSpPr>
        <p:spPr>
          <a:xfrm>
            <a:off x="1298868" y="5919134"/>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algn="ctr" defTabSz="844083" eaLnBrk="1" fontAlgn="auto" hangingPunct="1">
              <a:spcBef>
                <a:spcPts val="0"/>
              </a:spcBef>
              <a:spcAft>
                <a:spcPts val="0"/>
              </a:spcAft>
              <a:defRPr/>
            </a:pPr>
            <a:r>
              <a:rPr lang="en-US" altLang="ja-JP" sz="923" b="1" kern="0" dirty="0">
                <a:solidFill>
                  <a:prstClr val="white"/>
                </a:solidFill>
                <a:latin typeface="Meiryo UI" panose="020B0604030504040204" pitchFamily="50" charset="-128"/>
                <a:ea typeface="Meiryo UI" panose="020B0604030504040204" pitchFamily="50" charset="-128"/>
              </a:rPr>
              <a:t>LPWA</a:t>
            </a:r>
            <a:endParaRPr lang="ja-JP" altLang="en-US" sz="923" b="1" kern="0" dirty="0">
              <a:solidFill>
                <a:prstClr val="white"/>
              </a:solidFill>
              <a:latin typeface="Meiryo UI" panose="020B0604030504040204" pitchFamily="50" charset="-128"/>
              <a:ea typeface="Meiryo UI" panose="020B0604030504040204" pitchFamily="50" charset="-128"/>
            </a:endParaRPr>
          </a:p>
        </p:txBody>
      </p:sp>
      <p:sp>
        <p:nvSpPr>
          <p:cNvPr id="1536" name="楕円 105"/>
          <p:cNvSpPr/>
          <p:nvPr/>
        </p:nvSpPr>
        <p:spPr>
          <a:xfrm>
            <a:off x="2192923" y="5919134"/>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844083" eaLnBrk="1" fontAlgn="auto" hangingPunct="1">
              <a:spcBef>
                <a:spcPts val="0"/>
              </a:spcBef>
              <a:spcAft>
                <a:spcPts val="0"/>
              </a:spcAft>
              <a:defRPr/>
            </a:pPr>
            <a:r>
              <a:rPr lang="en-US" altLang="ja-JP" sz="1015" b="1" kern="0" dirty="0">
                <a:solidFill>
                  <a:prstClr val="white"/>
                </a:solidFill>
                <a:latin typeface="Meiryo UI" panose="020B0604030504040204" pitchFamily="50" charset="-128"/>
                <a:ea typeface="Meiryo UI" panose="020B0604030504040204" pitchFamily="50" charset="-128"/>
              </a:rPr>
              <a:t>5G</a:t>
            </a:r>
            <a:endParaRPr lang="ja-JP" altLang="en-US" sz="1015" b="1" kern="0" dirty="0">
              <a:solidFill>
                <a:prstClr val="white"/>
              </a:solidFill>
              <a:latin typeface="Meiryo UI" panose="020B0604030504040204" pitchFamily="50" charset="-128"/>
              <a:ea typeface="Meiryo UI" panose="020B0604030504040204" pitchFamily="50" charset="-128"/>
            </a:endParaRPr>
          </a:p>
        </p:txBody>
      </p:sp>
      <p:cxnSp>
        <p:nvCxnSpPr>
          <p:cNvPr id="1537" name="直線コネクタ 106"/>
          <p:cNvCxnSpPr>
            <a:stCxn id="1534" idx="3"/>
            <a:endCxn id="1535" idx="0"/>
          </p:cNvCxnSpPr>
          <p:nvPr/>
        </p:nvCxnSpPr>
        <p:spPr>
          <a:xfrm flipH="1">
            <a:off x="1649397" y="5722923"/>
            <a:ext cx="451678" cy="196212"/>
          </a:xfrm>
          <a:prstGeom prst="line">
            <a:avLst/>
          </a:prstGeom>
          <a:noFill/>
          <a:ln w="6350" cap="flat" cmpd="sng" algn="ctr">
            <a:solidFill>
              <a:srgbClr val="5B9BD5"/>
            </a:solidFill>
            <a:prstDash val="solid"/>
            <a:miter lim="800000"/>
          </a:ln>
          <a:effectLst/>
        </p:spPr>
      </p:cxnSp>
      <p:cxnSp>
        <p:nvCxnSpPr>
          <p:cNvPr id="1538" name="直線コネクタ 107"/>
          <p:cNvCxnSpPr>
            <a:stCxn id="1532" idx="0"/>
            <a:endCxn id="1535" idx="4"/>
          </p:cNvCxnSpPr>
          <p:nvPr/>
        </p:nvCxnSpPr>
        <p:spPr>
          <a:xfrm flipV="1">
            <a:off x="1602843" y="6260254"/>
            <a:ext cx="46555" cy="106479"/>
          </a:xfrm>
          <a:prstGeom prst="line">
            <a:avLst/>
          </a:prstGeom>
          <a:noFill/>
          <a:ln w="6350" cap="flat" cmpd="sng" algn="ctr">
            <a:solidFill>
              <a:srgbClr val="5B9BD5"/>
            </a:solidFill>
            <a:prstDash val="solid"/>
            <a:miter lim="800000"/>
          </a:ln>
          <a:effectLst/>
        </p:spPr>
      </p:cxnSp>
      <p:cxnSp>
        <p:nvCxnSpPr>
          <p:cNvPr id="1539" name="直線コネクタ 108"/>
          <p:cNvCxnSpPr>
            <a:stCxn id="1534" idx="3"/>
            <a:endCxn id="1536" idx="0"/>
          </p:cNvCxnSpPr>
          <p:nvPr/>
        </p:nvCxnSpPr>
        <p:spPr>
          <a:xfrm>
            <a:off x="2101077" y="5722923"/>
            <a:ext cx="442376" cy="196212"/>
          </a:xfrm>
          <a:prstGeom prst="line">
            <a:avLst/>
          </a:prstGeom>
          <a:noFill/>
          <a:ln w="6350" cap="flat" cmpd="sng" algn="ctr">
            <a:solidFill>
              <a:srgbClr val="5B9BD5"/>
            </a:solidFill>
            <a:prstDash val="solid"/>
            <a:miter lim="800000"/>
          </a:ln>
          <a:effectLst/>
        </p:spPr>
      </p:cxnSp>
      <p:cxnSp>
        <p:nvCxnSpPr>
          <p:cNvPr id="1540" name="直線コネクタ 109"/>
          <p:cNvCxnSpPr>
            <a:stCxn id="1533" idx="0"/>
            <a:endCxn id="1536" idx="4"/>
          </p:cNvCxnSpPr>
          <p:nvPr/>
        </p:nvCxnSpPr>
        <p:spPr>
          <a:xfrm flipH="1" flipV="1">
            <a:off x="2543453" y="6254862"/>
            <a:ext cx="77170" cy="123088"/>
          </a:xfrm>
          <a:prstGeom prst="line">
            <a:avLst/>
          </a:prstGeom>
          <a:noFill/>
          <a:ln w="6350" cap="flat" cmpd="sng" algn="ctr">
            <a:solidFill>
              <a:srgbClr val="5B9BD5"/>
            </a:solidFill>
            <a:prstDash val="solid"/>
            <a:miter lim="800000"/>
          </a:ln>
          <a:effectLst/>
        </p:spPr>
      </p:cxnSp>
      <p:sp>
        <p:nvSpPr>
          <p:cNvPr id="1541" name="正方形/長方形 110"/>
          <p:cNvSpPr/>
          <p:nvPr/>
        </p:nvSpPr>
        <p:spPr>
          <a:xfrm>
            <a:off x="1933616" y="326570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latin typeface="Meiryo UI" panose="020B0604030504040204" pitchFamily="50" charset="-128"/>
                <a:ea typeface="Meiryo UI" panose="020B0604030504040204" pitchFamily="50" charset="-128"/>
              </a:rPr>
              <a:t>データ仲介</a:t>
            </a:r>
            <a:r>
              <a:rPr lang="ja-JP" altLang="en-US" sz="1015" kern="0" dirty="0" smtClean="0">
                <a:latin typeface="Meiryo UI" panose="020B0604030504040204" pitchFamily="50" charset="-128"/>
                <a:ea typeface="Meiryo UI" panose="020B0604030504040204" pitchFamily="50" charset="-128"/>
              </a:rPr>
              <a:t>機能</a:t>
            </a:r>
            <a:endParaRPr lang="en-US" altLang="ja-JP" sz="1015" kern="0" dirty="0" smtClean="0">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800" kern="0" dirty="0" smtClean="0">
                <a:latin typeface="Meiryo UI" panose="020B0604030504040204" pitchFamily="50" charset="-128"/>
                <a:ea typeface="Meiryo UI" panose="020B0604030504040204" pitchFamily="50" charset="-128"/>
              </a:rPr>
              <a:t>（データ蓄積・データ分散・イベント処理）</a:t>
            </a:r>
            <a:endParaRPr lang="ja-JP" altLang="en-US" sz="1015" kern="0" dirty="0">
              <a:latin typeface="Meiryo UI" panose="020B0604030504040204" pitchFamily="50" charset="-128"/>
              <a:ea typeface="Meiryo UI" panose="020B0604030504040204" pitchFamily="50" charset="-128"/>
            </a:endParaRPr>
          </a:p>
        </p:txBody>
      </p:sp>
      <p:sp>
        <p:nvSpPr>
          <p:cNvPr id="1542" name="円柱 111"/>
          <p:cNvSpPr/>
          <p:nvPr/>
        </p:nvSpPr>
        <p:spPr>
          <a:xfrm>
            <a:off x="2790909" y="514774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人流データ</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提供システム</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43" name="楕円 112"/>
          <p:cNvSpPr/>
          <p:nvPr/>
        </p:nvSpPr>
        <p:spPr>
          <a:xfrm>
            <a:off x="2013180" y="502739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44" name="テキスト ボックス 113"/>
          <p:cNvSpPr txBox="1"/>
          <p:nvPr/>
        </p:nvSpPr>
        <p:spPr>
          <a:xfrm>
            <a:off x="1612241" y="4942593"/>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45" name="テキスト ボックス 114"/>
          <p:cNvSpPr txBox="1"/>
          <p:nvPr/>
        </p:nvSpPr>
        <p:spPr>
          <a:xfrm>
            <a:off x="954948" y="5505466"/>
            <a:ext cx="822921"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●●市</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46" name="テキスト ボックス 115"/>
          <p:cNvSpPr txBox="1"/>
          <p:nvPr/>
        </p:nvSpPr>
        <p:spPr>
          <a:xfrm>
            <a:off x="2719396" y="5730353"/>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●●通信事業者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47" name="楕円 116"/>
          <p:cNvSpPr/>
          <p:nvPr/>
        </p:nvSpPr>
        <p:spPr>
          <a:xfrm>
            <a:off x="1743035" y="288406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48" name="テキスト ボックス 117"/>
          <p:cNvSpPr txBox="1"/>
          <p:nvPr/>
        </p:nvSpPr>
        <p:spPr>
          <a:xfrm>
            <a:off x="1410732" y="2782033"/>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49" name="楕円 118"/>
          <p:cNvSpPr/>
          <p:nvPr/>
        </p:nvSpPr>
        <p:spPr>
          <a:xfrm>
            <a:off x="2808467" y="288323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50" name="テキスト ボックス 119"/>
          <p:cNvSpPr txBox="1"/>
          <p:nvPr/>
        </p:nvSpPr>
        <p:spPr>
          <a:xfrm>
            <a:off x="2495590" y="2771492"/>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1" name="楕円 120"/>
          <p:cNvSpPr/>
          <p:nvPr/>
        </p:nvSpPr>
        <p:spPr>
          <a:xfrm>
            <a:off x="3876584" y="288729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52" name="テキスト ボックス 121"/>
          <p:cNvSpPr txBox="1"/>
          <p:nvPr/>
        </p:nvSpPr>
        <p:spPr>
          <a:xfrm>
            <a:off x="3563707" y="2775557"/>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3" name="テキスト ボックス 122"/>
          <p:cNvSpPr txBox="1"/>
          <p:nvPr/>
        </p:nvSpPr>
        <p:spPr>
          <a:xfrm>
            <a:off x="2288459" y="1715461"/>
            <a:ext cx="1186270"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ヘルスケア事業者●●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4" name="テキスト ボックス 123"/>
          <p:cNvSpPr txBox="1"/>
          <p:nvPr/>
        </p:nvSpPr>
        <p:spPr>
          <a:xfrm>
            <a:off x="3504182"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小売事業者●●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5" name="テキスト ボックス 124"/>
          <p:cNvSpPr txBox="1"/>
          <p:nvPr/>
        </p:nvSpPr>
        <p:spPr>
          <a:xfrm>
            <a:off x="4550914"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宅配事業者●●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6" name="テキスト ボックス 125"/>
          <p:cNvSpPr txBox="1"/>
          <p:nvPr/>
        </p:nvSpPr>
        <p:spPr>
          <a:xfrm>
            <a:off x="5562801"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7" name="テキスト ボックス 126"/>
          <p:cNvSpPr txBox="1"/>
          <p:nvPr/>
        </p:nvSpPr>
        <p:spPr>
          <a:xfrm>
            <a:off x="7185795" y="3094338"/>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8" name="正方形/長方形 127"/>
          <p:cNvSpPr/>
          <p:nvPr/>
        </p:nvSpPr>
        <p:spPr>
          <a:xfrm>
            <a:off x="7540011" y="402751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他</a:t>
            </a:r>
            <a:r>
              <a:rPr lang="ja-JP" altLang="en-US" sz="1015" dirty="0">
                <a:solidFill>
                  <a:prstClr val="black"/>
                </a:solidFill>
                <a:latin typeface="Meiryo UI" panose="020B0604030504040204" pitchFamily="50" charset="-128"/>
                <a:ea typeface="Meiryo UI" panose="020B0604030504040204" pitchFamily="50" charset="-128"/>
              </a:rPr>
              <a:t>都市（</a:t>
            </a:r>
            <a:r>
              <a:rPr lang="ja-JP" altLang="en-US" sz="1015" dirty="0" smtClean="0">
                <a:solidFill>
                  <a:prstClr val="black"/>
                </a:solidFill>
                <a:latin typeface="Meiryo UI" panose="020B0604030504040204" pitchFamily="50" charset="-128"/>
                <a:ea typeface="Meiryo UI" panose="020B0604030504040204" pitchFamily="50" charset="-128"/>
              </a:rPr>
              <a:t>●市）の</a:t>
            </a:r>
            <a:endParaRPr lang="en-US" altLang="ja-JP" sz="1015" dirty="0" smtClean="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データ</a:t>
            </a:r>
            <a:r>
              <a:rPr lang="ja-JP" altLang="en-US" sz="1015" dirty="0">
                <a:solidFill>
                  <a:prstClr val="black"/>
                </a:solidFill>
                <a:latin typeface="Meiryo UI" panose="020B0604030504040204" pitchFamily="50" charset="-128"/>
                <a:ea typeface="Meiryo UI" panose="020B0604030504040204" pitchFamily="50" charset="-128"/>
              </a:rPr>
              <a:t>連携基盤</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59" name="楕円 128"/>
          <p:cNvSpPr/>
          <p:nvPr/>
        </p:nvSpPr>
        <p:spPr>
          <a:xfrm>
            <a:off x="6655861" y="424853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0" name="テキスト ボックス 129"/>
          <p:cNvSpPr txBox="1"/>
          <p:nvPr/>
        </p:nvSpPr>
        <p:spPr>
          <a:xfrm>
            <a:off x="6716209" y="4064705"/>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1" name="楕円 130"/>
          <p:cNvSpPr/>
          <p:nvPr/>
        </p:nvSpPr>
        <p:spPr>
          <a:xfrm>
            <a:off x="7445081" y="424686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2" name="テキスト ボックス 131"/>
          <p:cNvSpPr txBox="1"/>
          <p:nvPr/>
        </p:nvSpPr>
        <p:spPr>
          <a:xfrm>
            <a:off x="7193164" y="4072022"/>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3" name="楕円 132"/>
          <p:cNvSpPr/>
          <p:nvPr/>
        </p:nvSpPr>
        <p:spPr>
          <a:xfrm>
            <a:off x="6655861" y="326742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4" name="テキスト ボックス 133"/>
          <p:cNvSpPr txBox="1"/>
          <p:nvPr/>
        </p:nvSpPr>
        <p:spPr>
          <a:xfrm>
            <a:off x="6706495" y="3083598"/>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5" name="円柱 134"/>
          <p:cNvSpPr/>
          <p:nvPr/>
        </p:nvSpPr>
        <p:spPr>
          <a:xfrm>
            <a:off x="4920659" y="514507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66" name="テキスト ボックス 135"/>
          <p:cNvSpPr txBox="1"/>
          <p:nvPr/>
        </p:nvSpPr>
        <p:spPr>
          <a:xfrm>
            <a:off x="4845603" y="5750206"/>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データ保有者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●●団体</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67" name="正方形/長方形 136"/>
          <p:cNvSpPr/>
          <p:nvPr/>
        </p:nvSpPr>
        <p:spPr>
          <a:xfrm>
            <a:off x="4069127" y="3263419"/>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smtClean="0">
                <a:latin typeface="Meiryo UI" panose="020B0604030504040204" pitchFamily="50" charset="-128"/>
                <a:ea typeface="Meiryo UI" panose="020B0604030504040204" pitchFamily="50" charset="-128"/>
              </a:rPr>
              <a:t>データ処理機能</a:t>
            </a:r>
            <a:endParaRPr lang="en-US" altLang="ja-JP" sz="1015" kern="0" dirty="0" smtClean="0">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800" kern="0" dirty="0" smtClean="0">
                <a:latin typeface="Meiryo UI" panose="020B0604030504040204" pitchFamily="50" charset="-128"/>
                <a:ea typeface="Meiryo UI" panose="020B0604030504040204" pitchFamily="50" charset="-128"/>
              </a:rPr>
              <a:t>（データ変換・データ受付・データ取得）</a:t>
            </a:r>
            <a:endParaRPr lang="ja-JP" altLang="en-US" sz="1015" kern="0" dirty="0">
              <a:latin typeface="Meiryo UI" panose="020B0604030504040204" pitchFamily="50" charset="-128"/>
              <a:ea typeface="Meiryo UI" panose="020B0604030504040204" pitchFamily="50" charset="-128"/>
            </a:endParaRPr>
          </a:p>
        </p:txBody>
      </p:sp>
      <p:sp>
        <p:nvSpPr>
          <p:cNvPr id="1568" name="正方形/長方形 137"/>
          <p:cNvSpPr/>
          <p:nvPr/>
        </p:nvSpPr>
        <p:spPr>
          <a:xfrm>
            <a:off x="1942381" y="368948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69" name="正方形/長方形 138"/>
          <p:cNvSpPr/>
          <p:nvPr/>
        </p:nvSpPr>
        <p:spPr>
          <a:xfrm>
            <a:off x="4069218" y="3689873"/>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70" name="円柱 139"/>
          <p:cNvSpPr/>
          <p:nvPr/>
        </p:nvSpPr>
        <p:spPr>
          <a:xfrm>
            <a:off x="3871807" y="5150024"/>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バリアフリー</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関連データ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71" name="テキスト ボックス 140"/>
          <p:cNvSpPr txBox="1"/>
          <p:nvPr/>
        </p:nvSpPr>
        <p:spPr>
          <a:xfrm>
            <a:off x="3796074" y="5715870"/>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smtClean="0">
                <a:solidFill>
                  <a:prstClr val="black"/>
                </a:solidFill>
                <a:latin typeface="Meiryo UI" panose="020B0604030504040204" pitchFamily="50" charset="-128"/>
                <a:ea typeface="Meiryo UI" panose="020B0604030504040204" pitchFamily="50" charset="-128"/>
              </a:rPr>
              <a:t>【</a:t>
            </a:r>
            <a:r>
              <a:rPr lang="ja-JP" altLang="en-US" sz="738" dirty="0" smtClean="0">
                <a:solidFill>
                  <a:prstClr val="black"/>
                </a:solidFill>
                <a:latin typeface="Meiryo UI" panose="020B0604030504040204" pitchFamily="50" charset="-128"/>
                <a:ea typeface="Meiryo UI" panose="020B0604030504040204" pitchFamily="50" charset="-128"/>
              </a:rPr>
              <a:t>一社●●</a:t>
            </a:r>
            <a:r>
              <a:rPr lang="en-US" altLang="ja-JP" sz="738" dirty="0" smtClean="0">
                <a:solidFill>
                  <a:prstClr val="black"/>
                </a:solidFill>
                <a:latin typeface="Meiryo UI" panose="020B0604030504040204" pitchFamily="50" charset="-128"/>
                <a:ea typeface="Meiryo UI" panose="020B0604030504040204" pitchFamily="50" charset="-128"/>
              </a:rPr>
              <a:t>】</a:t>
            </a:r>
            <a:endParaRPr lang="en-US" altLang="ja-JP" sz="738" dirty="0">
              <a:solidFill>
                <a:prstClr val="black"/>
              </a:solidFill>
              <a:latin typeface="Meiryo UI" panose="020B0604030504040204" pitchFamily="50" charset="-128"/>
              <a:ea typeface="Meiryo UI" panose="020B0604030504040204" pitchFamily="50" charset="-128"/>
            </a:endParaRPr>
          </a:p>
        </p:txBody>
      </p:sp>
      <p:cxnSp>
        <p:nvCxnSpPr>
          <p:cNvPr id="1572" name="直線コネクタ 141"/>
          <p:cNvCxnSpPr>
            <a:stCxn id="1563" idx="6"/>
            <a:endCxn id="1583" idx="2"/>
          </p:cNvCxnSpPr>
          <p:nvPr/>
        </p:nvCxnSpPr>
        <p:spPr>
          <a:xfrm>
            <a:off x="6842088" y="3359143"/>
            <a:ext cx="608018" cy="2085"/>
          </a:xfrm>
          <a:prstGeom prst="line">
            <a:avLst/>
          </a:prstGeom>
          <a:noFill/>
          <a:ln w="6350" cap="flat" cmpd="sng" algn="ctr">
            <a:solidFill>
              <a:srgbClr val="5B9BD5"/>
            </a:solidFill>
            <a:prstDash val="solid"/>
            <a:miter lim="800000"/>
          </a:ln>
          <a:effectLst/>
        </p:spPr>
      </p:cxnSp>
      <p:cxnSp>
        <p:nvCxnSpPr>
          <p:cNvPr id="1573" name="直線コネクタ 142"/>
          <p:cNvCxnSpPr>
            <a:stCxn id="1559" idx="6"/>
            <a:endCxn id="1561" idx="2"/>
          </p:cNvCxnSpPr>
          <p:nvPr/>
        </p:nvCxnSpPr>
        <p:spPr>
          <a:xfrm flipV="1">
            <a:off x="6842088" y="4338586"/>
            <a:ext cx="602993" cy="1663"/>
          </a:xfrm>
          <a:prstGeom prst="line">
            <a:avLst/>
          </a:prstGeom>
          <a:noFill/>
          <a:ln w="6350" cap="flat" cmpd="sng" algn="ctr">
            <a:solidFill>
              <a:srgbClr val="5B9BD5"/>
            </a:solidFill>
            <a:prstDash val="solid"/>
            <a:miter lim="800000"/>
          </a:ln>
          <a:effectLst/>
        </p:spPr>
      </p:cxnSp>
      <p:cxnSp>
        <p:nvCxnSpPr>
          <p:cNvPr id="1574" name="直線コネクタ 144"/>
          <p:cNvCxnSpPr>
            <a:stCxn id="1543" idx="0"/>
          </p:cNvCxnSpPr>
          <p:nvPr/>
        </p:nvCxnSpPr>
        <p:spPr>
          <a:xfrm flipV="1">
            <a:off x="2106294" y="4667200"/>
            <a:ext cx="1" cy="360193"/>
          </a:xfrm>
          <a:prstGeom prst="line">
            <a:avLst/>
          </a:prstGeom>
          <a:noFill/>
          <a:ln w="6350" cap="flat" cmpd="sng" algn="ctr">
            <a:solidFill>
              <a:srgbClr val="5B9BD5"/>
            </a:solidFill>
            <a:prstDash val="solid"/>
            <a:miter lim="800000"/>
          </a:ln>
          <a:effectLst/>
        </p:spPr>
      </p:cxnSp>
      <p:cxnSp>
        <p:nvCxnSpPr>
          <p:cNvPr id="1575" name="直線コネクタ 145"/>
          <p:cNvCxnSpPr>
            <a:stCxn id="1542" idx="1"/>
          </p:cNvCxnSpPr>
          <p:nvPr/>
        </p:nvCxnSpPr>
        <p:spPr>
          <a:xfrm flipH="1" flipV="1">
            <a:off x="3185624" y="4678030"/>
            <a:ext cx="6389" cy="469710"/>
          </a:xfrm>
          <a:prstGeom prst="line">
            <a:avLst/>
          </a:prstGeom>
          <a:noFill/>
          <a:ln w="6350" cap="flat" cmpd="sng" algn="ctr">
            <a:solidFill>
              <a:srgbClr val="5B9BD5"/>
            </a:solidFill>
            <a:prstDash val="solid"/>
            <a:miter lim="800000"/>
          </a:ln>
          <a:effectLst/>
        </p:spPr>
      </p:cxnSp>
      <p:cxnSp>
        <p:nvCxnSpPr>
          <p:cNvPr id="1576" name="直線コネクタ 146"/>
          <p:cNvCxnSpPr>
            <a:stCxn id="1570" idx="1"/>
          </p:cNvCxnSpPr>
          <p:nvPr/>
        </p:nvCxnSpPr>
        <p:spPr>
          <a:xfrm flipH="1" flipV="1">
            <a:off x="4264885" y="4683845"/>
            <a:ext cx="8026" cy="466179"/>
          </a:xfrm>
          <a:prstGeom prst="line">
            <a:avLst/>
          </a:prstGeom>
          <a:noFill/>
          <a:ln w="6350" cap="flat" cmpd="sng" algn="ctr">
            <a:solidFill>
              <a:srgbClr val="5B9BD5"/>
            </a:solidFill>
            <a:prstDash val="solid"/>
            <a:miter lim="800000"/>
          </a:ln>
          <a:effectLst/>
        </p:spPr>
      </p:cxnSp>
      <p:cxnSp>
        <p:nvCxnSpPr>
          <p:cNvPr id="1577" name="直線コネクタ 147"/>
          <p:cNvCxnSpPr>
            <a:stCxn id="1547" idx="0"/>
          </p:cNvCxnSpPr>
          <p:nvPr/>
        </p:nvCxnSpPr>
        <p:spPr>
          <a:xfrm flipH="1" flipV="1">
            <a:off x="1829804" y="2506499"/>
            <a:ext cx="6346" cy="377562"/>
          </a:xfrm>
          <a:prstGeom prst="line">
            <a:avLst/>
          </a:prstGeom>
          <a:noFill/>
          <a:ln w="6350" cap="flat" cmpd="sng" algn="ctr">
            <a:solidFill>
              <a:srgbClr val="5B9BD5"/>
            </a:solidFill>
            <a:prstDash val="solid"/>
            <a:miter lim="800000"/>
          </a:ln>
          <a:effectLst/>
        </p:spPr>
      </p:cxnSp>
      <p:cxnSp>
        <p:nvCxnSpPr>
          <p:cNvPr id="1578" name="直線コネクタ 148"/>
          <p:cNvCxnSpPr>
            <a:stCxn id="1549" idx="0"/>
          </p:cNvCxnSpPr>
          <p:nvPr/>
        </p:nvCxnSpPr>
        <p:spPr>
          <a:xfrm flipH="1" flipV="1">
            <a:off x="2899414" y="2506498"/>
            <a:ext cx="2167" cy="376736"/>
          </a:xfrm>
          <a:prstGeom prst="line">
            <a:avLst/>
          </a:prstGeom>
          <a:noFill/>
          <a:ln w="6350" cap="flat" cmpd="sng" algn="ctr">
            <a:solidFill>
              <a:srgbClr val="5B9BD5"/>
            </a:solidFill>
            <a:prstDash val="solid"/>
            <a:miter lim="800000"/>
          </a:ln>
          <a:effectLst/>
        </p:spPr>
      </p:cxnSp>
      <p:sp>
        <p:nvSpPr>
          <p:cNvPr id="1579" name="正方形/長方形 149"/>
          <p:cNvSpPr/>
          <p:nvPr/>
        </p:nvSpPr>
        <p:spPr>
          <a:xfrm>
            <a:off x="1954869" y="4118775"/>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80" name="正方形/長方形 150"/>
          <p:cNvSpPr/>
          <p:nvPr/>
        </p:nvSpPr>
        <p:spPr>
          <a:xfrm>
            <a:off x="4081706" y="4119165"/>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81" name="テキスト ボックス 151"/>
          <p:cNvSpPr txBox="1"/>
          <p:nvPr/>
        </p:nvSpPr>
        <p:spPr>
          <a:xfrm>
            <a:off x="2620623" y="606688"/>
            <a:ext cx="6450294" cy="1107996"/>
          </a:xfrm>
          <a:prstGeom prst="rect">
            <a:avLst/>
          </a:prstGeom>
          <a:noFill/>
        </p:spPr>
        <p:txBody>
          <a:bodyPr wrap="square" rtlCol="0">
            <a:spAutoFit/>
          </a:bodyPr>
          <a:lstStyle/>
          <a:p>
            <a:pPr defTabSz="844083" eaLnBrk="1" fontAlgn="auto" hangingPunct="1">
              <a:spcBef>
                <a:spcPts val="0"/>
              </a:spcBef>
              <a:spcAft>
                <a:spcPts val="0"/>
              </a:spcAft>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様式は</a:t>
            </a:r>
            <a:r>
              <a:rPr lang="ja-JP" altLang="en-US" sz="1100" dirty="0" smtClean="0">
                <a:latin typeface="Meiryo UI" panose="020B0604030504040204" pitchFamily="50" charset="-128"/>
                <a:ea typeface="Meiryo UI" panose="020B0604030504040204" pitchFamily="50" charset="-128"/>
              </a:rPr>
              <a:t>参考。</a:t>
            </a:r>
            <a:r>
              <a:rPr lang="ja-JP" altLang="en-US" sz="1100" dirty="0">
                <a:latin typeface="Meiryo UI" panose="020B0604030504040204" pitchFamily="50" charset="-128"/>
                <a:ea typeface="Meiryo UI" panose="020B0604030504040204" pitchFamily="50" charset="-128"/>
              </a:rPr>
              <a:t>現時点で想定するシステム概要を可能な限り具体的に</a:t>
            </a:r>
            <a:r>
              <a:rPr lang="ja-JP" altLang="en-US" sz="1100" dirty="0" smtClean="0">
                <a:latin typeface="Meiryo UI" panose="020B0604030504040204" pitchFamily="50" charset="-128"/>
                <a:ea typeface="Meiryo UI" panose="020B0604030504040204" pitchFamily="50" charset="-128"/>
              </a:rPr>
              <a:t>記載すること。</a:t>
            </a:r>
            <a:endParaRPr lang="en-US" altLang="ja-JP" sz="1100" kern="100" dirty="0">
              <a:latin typeface="Meiryo UI" panose="020B0604030504040204" pitchFamily="50" charset="-128"/>
              <a:ea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５</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G</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又は</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を使う場合は、システム構成図</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関係性を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示すこと。特に、使用目的が分かるよう記載すること。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※API</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REST/JSON</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以外の場合には、具体的に記載すること。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ホワイトペーパーを参照し、記載すること。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事業</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以外</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で</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実施</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する</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区別出来るように</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記載する</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100" dirty="0">
              <a:latin typeface="Meiryo UI" panose="020B0604030504040204" pitchFamily="50" charset="-128"/>
              <a:ea typeface="Meiryo UI" panose="020B0604030504040204" pitchFamily="50" charset="-128"/>
            </a:endParaRPr>
          </a:p>
        </p:txBody>
      </p:sp>
      <p:cxnSp>
        <p:nvCxnSpPr>
          <p:cNvPr id="1582" name="直線コネクタ 152"/>
          <p:cNvCxnSpPr>
            <a:stCxn id="1551" idx="0"/>
          </p:cNvCxnSpPr>
          <p:nvPr/>
        </p:nvCxnSpPr>
        <p:spPr>
          <a:xfrm flipH="1" flipV="1">
            <a:off x="3969024" y="2506497"/>
            <a:ext cx="675" cy="380802"/>
          </a:xfrm>
          <a:prstGeom prst="line">
            <a:avLst/>
          </a:prstGeom>
          <a:noFill/>
          <a:ln w="6350" cap="flat" cmpd="sng" algn="ctr">
            <a:solidFill>
              <a:srgbClr val="5B9BD5"/>
            </a:solidFill>
            <a:prstDash val="solid"/>
            <a:miter lim="800000"/>
          </a:ln>
          <a:effectLst/>
        </p:spPr>
      </p:cxnSp>
      <p:sp>
        <p:nvSpPr>
          <p:cNvPr id="1583" name="楕円 153"/>
          <p:cNvSpPr/>
          <p:nvPr/>
        </p:nvSpPr>
        <p:spPr>
          <a:xfrm>
            <a:off x="7450106" y="326950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4" name="楕円 154"/>
          <p:cNvSpPr/>
          <p:nvPr/>
        </p:nvSpPr>
        <p:spPr>
          <a:xfrm>
            <a:off x="4946745" y="287132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5" name="テキスト ボックス 155"/>
          <p:cNvSpPr txBox="1"/>
          <p:nvPr/>
        </p:nvSpPr>
        <p:spPr>
          <a:xfrm>
            <a:off x="4633867" y="2759586"/>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cxnSp>
        <p:nvCxnSpPr>
          <p:cNvPr id="1586" name="直線コネクタ 156"/>
          <p:cNvCxnSpPr>
            <a:stCxn id="1584" idx="0"/>
          </p:cNvCxnSpPr>
          <p:nvPr/>
        </p:nvCxnSpPr>
        <p:spPr>
          <a:xfrm flipH="1" flipV="1">
            <a:off x="5038632" y="2506496"/>
            <a:ext cx="1226" cy="364832"/>
          </a:xfrm>
          <a:prstGeom prst="line">
            <a:avLst/>
          </a:prstGeom>
          <a:noFill/>
          <a:ln w="6350" cap="flat" cmpd="sng" algn="ctr">
            <a:solidFill>
              <a:srgbClr val="5B9BD5"/>
            </a:solidFill>
            <a:prstDash val="solid"/>
            <a:miter lim="800000"/>
          </a:ln>
          <a:effectLst/>
        </p:spPr>
      </p:cxnSp>
      <p:sp>
        <p:nvSpPr>
          <p:cNvPr id="1587" name="楕円 157"/>
          <p:cNvSpPr/>
          <p:nvPr/>
        </p:nvSpPr>
        <p:spPr>
          <a:xfrm>
            <a:off x="5953837" y="286898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8" name="テキスト ボックス 158"/>
          <p:cNvSpPr txBox="1"/>
          <p:nvPr/>
        </p:nvSpPr>
        <p:spPr>
          <a:xfrm>
            <a:off x="5640960" y="2757240"/>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cxnSp>
        <p:nvCxnSpPr>
          <p:cNvPr id="1589" name="直線コネクタ 159"/>
          <p:cNvCxnSpPr>
            <a:stCxn id="1587" idx="0"/>
          </p:cNvCxnSpPr>
          <p:nvPr/>
        </p:nvCxnSpPr>
        <p:spPr>
          <a:xfrm flipH="1" flipV="1">
            <a:off x="6032277" y="2506495"/>
            <a:ext cx="14674" cy="362487"/>
          </a:xfrm>
          <a:prstGeom prst="line">
            <a:avLst/>
          </a:prstGeom>
          <a:noFill/>
          <a:ln w="6350" cap="flat" cmpd="sng" algn="ctr">
            <a:solidFill>
              <a:srgbClr val="5B9BD5"/>
            </a:solidFill>
            <a:prstDash val="solid"/>
            <a:miter lim="800000"/>
          </a:ln>
          <a:effectLst/>
        </p:spPr>
      </p:cxnSp>
      <p:sp>
        <p:nvSpPr>
          <p:cNvPr id="1590" name="正方形/長方形 160"/>
          <p:cNvSpPr/>
          <p:nvPr/>
        </p:nvSpPr>
        <p:spPr>
          <a:xfrm>
            <a:off x="1343163" y="201982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en-US" altLang="ja-JP" sz="1015">
                <a:solidFill>
                  <a:prstClr val="black"/>
                </a:solidFill>
                <a:latin typeface="Meiryo UI" panose="020B0604030504040204" pitchFamily="50" charset="-128"/>
                <a:ea typeface="Meiryo UI" panose="020B0604030504040204" pitchFamily="50" charset="-128"/>
              </a:rPr>
              <a:t>MaaS</a:t>
            </a: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1" name="正方形/長方形 161"/>
          <p:cNvSpPr/>
          <p:nvPr/>
        </p:nvSpPr>
        <p:spPr>
          <a:xfrm>
            <a:off x="2411647" y="2021984"/>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ヘルスケア情報</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2" name="正方形/長方形 162"/>
          <p:cNvSpPr/>
          <p:nvPr/>
        </p:nvSpPr>
        <p:spPr>
          <a:xfrm>
            <a:off x="3464056" y="2022405"/>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注文システム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3" name="正方形/長方形 163"/>
          <p:cNvSpPr/>
          <p:nvPr/>
        </p:nvSpPr>
        <p:spPr>
          <a:xfrm>
            <a:off x="4524366" y="202420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配送支援</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4" name="正方形/長方形 164"/>
          <p:cNvSpPr/>
          <p:nvPr/>
        </p:nvSpPr>
        <p:spPr>
          <a:xfrm>
            <a:off x="5569849" y="202517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latin typeface="Meiryo UI" panose="020B0604030504040204" pitchFamily="50" charset="-128"/>
                <a:ea typeface="Meiryo UI" panose="020B0604030504040204" pitchFamily="50" charset="-128"/>
              </a:rPr>
              <a:t>アプリ</a:t>
            </a:r>
            <a:endParaRPr lang="ja-JP" altLang="en-US" sz="1015" dirty="0">
              <a:latin typeface="Meiryo UI" panose="020B0604030504040204" pitchFamily="50" charset="-128"/>
              <a:ea typeface="Meiryo UI" panose="020B0604030504040204" pitchFamily="50" charset="-128"/>
            </a:endParaRPr>
          </a:p>
        </p:txBody>
      </p:sp>
      <p:sp>
        <p:nvSpPr>
          <p:cNvPr id="1595" name="楕円 165"/>
          <p:cNvSpPr/>
          <p:nvPr/>
        </p:nvSpPr>
        <p:spPr>
          <a:xfrm>
            <a:off x="3098898" y="504846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96" name="テキスト ボックス 166"/>
          <p:cNvSpPr txBox="1"/>
          <p:nvPr/>
        </p:nvSpPr>
        <p:spPr>
          <a:xfrm>
            <a:off x="2751423" y="4933847"/>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7" name="正方形/長方形 167"/>
          <p:cNvSpPr/>
          <p:nvPr/>
        </p:nvSpPr>
        <p:spPr>
          <a:xfrm>
            <a:off x="1326560" y="1241054"/>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バス</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事業者</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98" name="正方形/長方形 168"/>
          <p:cNvSpPr/>
          <p:nvPr/>
        </p:nvSpPr>
        <p:spPr>
          <a:xfrm>
            <a:off x="1844524" y="1235210"/>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タクシー</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事業者</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99" name="円柱 169"/>
          <p:cNvSpPr/>
          <p:nvPr/>
        </p:nvSpPr>
        <p:spPr>
          <a:xfrm>
            <a:off x="5912087" y="5158544"/>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600" name="テキスト ボックス 170"/>
          <p:cNvSpPr txBox="1"/>
          <p:nvPr/>
        </p:nvSpPr>
        <p:spPr>
          <a:xfrm>
            <a:off x="5828418" y="5772119"/>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データ保有者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a:t>
            </a:r>
            <a:r>
              <a:rPr lang="ja-JP" altLang="en-US" sz="738" dirty="0" smtClean="0">
                <a:solidFill>
                  <a:prstClr val="black"/>
                </a:solidFill>
                <a:latin typeface="Meiryo UI" panose="020B0604030504040204" pitchFamily="50" charset="-128"/>
                <a:ea typeface="Meiryo UI" panose="020B0604030504040204" pitchFamily="50" charset="-128"/>
              </a:rPr>
              <a:t>●（株）</a:t>
            </a:r>
            <a:r>
              <a:rPr lang="en-US" altLang="ja-JP" sz="738" dirty="0" smtClean="0">
                <a:latin typeface="Meiryo UI" panose="020B0604030504040204" pitchFamily="50" charset="-128"/>
                <a:ea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endParaRPr>
          </a:p>
        </p:txBody>
      </p:sp>
      <p:sp>
        <p:nvSpPr>
          <p:cNvPr id="1601" name="テキスト ボックス 172"/>
          <p:cNvSpPr txBox="1"/>
          <p:nvPr/>
        </p:nvSpPr>
        <p:spPr>
          <a:xfrm>
            <a:off x="1346845" y="1715461"/>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交通事業者●●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602" name="テキスト ボックス 86"/>
          <p:cNvSpPr txBox="1"/>
          <p:nvPr/>
        </p:nvSpPr>
        <p:spPr>
          <a:xfrm>
            <a:off x="4013039" y="4807642"/>
            <a:ext cx="58320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手入力</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603" name="テキスト ボックス 87"/>
          <p:cNvSpPr txBox="1"/>
          <p:nvPr/>
        </p:nvSpPr>
        <p:spPr>
          <a:xfrm>
            <a:off x="4815411" y="4663512"/>
            <a:ext cx="747390"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蓄積方式</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604" name="正方形/長方形 88"/>
          <p:cNvSpPr/>
          <p:nvPr/>
        </p:nvSpPr>
        <p:spPr>
          <a:xfrm>
            <a:off x="5688352" y="6551766"/>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605" name="正方形/長方形 2"/>
          <p:cNvSpPr/>
          <p:nvPr/>
        </p:nvSpPr>
        <p:spPr>
          <a:xfrm>
            <a:off x="4508626" y="1715461"/>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6" name="四角形吹き出し 3"/>
          <p:cNvSpPr/>
          <p:nvPr/>
        </p:nvSpPr>
        <p:spPr>
          <a:xfrm>
            <a:off x="7193164" y="1934033"/>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rPr>
              <a:t>●●省「</a:t>
            </a:r>
            <a:r>
              <a:rPr lang="en-US" altLang="ja-JP" sz="900" dirty="0" smtClean="0">
                <a:solidFill>
                  <a:schemeClr val="tx1"/>
                </a:solidFill>
                <a:latin typeface="Meiryo UI" panose="020B0604030504040204" pitchFamily="50" charset="-128"/>
                <a:ea typeface="Meiryo UI" panose="020B0604030504040204" pitchFamily="50" charset="-128"/>
              </a:rPr>
              <a:t>R3</a:t>
            </a:r>
            <a:r>
              <a:rPr lang="ja-JP" altLang="en-US" sz="900" dirty="0" smtClean="0">
                <a:solidFill>
                  <a:schemeClr val="tx1"/>
                </a:solidFill>
                <a:latin typeface="Meiryo UI" panose="020B0604030504040204" pitchFamily="50" charset="-128"/>
                <a:ea typeface="Meiryo UI" panose="020B0604030504040204" pitchFamily="50" charset="-128"/>
              </a:rPr>
              <a:t>●●交付金」を利用</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20</a:t>
            </a:r>
            <a:endParaRPr kumimoji="1" lang="ja-JP" altLang="en-US" sz="1480" dirty="0">
              <a:solidFill>
                <a:schemeClr val="tx1"/>
              </a:solidFill>
            </a:endParaRPr>
          </a:p>
        </p:txBody>
      </p:sp>
    </p:spTree>
    <p:extLst>
      <p:ext uri="{BB962C8B-B14F-4D97-AF65-F5344CB8AC3E}">
        <p14:creationId xmlns:p14="http://schemas.microsoft.com/office/powerpoint/2010/main" val="93406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実施計画</a:t>
            </a:r>
          </a:p>
        </p:txBody>
      </p:sp>
      <p:sp>
        <p:nvSpPr>
          <p:cNvPr id="16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11"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総務省事業の目的・目標</a:t>
            </a:r>
            <a:endParaRPr lang="ja-JP" altLang="en-US" sz="1600" dirty="0">
              <a:latin typeface="BIZ UDPゴシック" panose="020B0400000000000000" pitchFamily="50" charset="-128"/>
              <a:ea typeface="BIZ UDPゴシック" panose="020B0400000000000000" pitchFamily="50" charset="-128"/>
            </a:endParaRPr>
          </a:p>
        </p:txBody>
      </p:sp>
      <p:sp>
        <p:nvSpPr>
          <p:cNvPr id="161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613" name="正方形/長方形 10"/>
          <p:cNvSpPr/>
          <p:nvPr/>
        </p:nvSpPr>
        <p:spPr>
          <a:xfrm>
            <a:off x="393941" y="1031679"/>
            <a:ext cx="8498540" cy="3308598"/>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目的</a:t>
            </a:r>
            <a:endParaRPr lang="en-US"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r>
              <a:rPr lang="ja-JP" altLang="ja-JP" sz="1100" i="1" kern="100" dirty="0" smtClean="0">
                <a:solidFill>
                  <a:srgbClr val="FF0000"/>
                </a:solidFill>
                <a:latin typeface="+mj-ea"/>
                <a:ea typeface="+mj-ea"/>
                <a:cs typeface="Meiryo UI" panose="020B0604030504040204" pitchFamily="50" charset="-128"/>
              </a:rPr>
              <a:t>※</a:t>
            </a:r>
            <a:r>
              <a:rPr lang="ja-JP" altLang="ja-JP" sz="1100" i="1" kern="100" dirty="0">
                <a:solidFill>
                  <a:srgbClr val="FF0000"/>
                </a:solidFill>
                <a:latin typeface="+mj-ea"/>
                <a:ea typeface="+mj-ea"/>
                <a:cs typeface="Meiryo UI" panose="020B0604030504040204" pitchFamily="50" charset="-128"/>
              </a:rPr>
              <a:t>　地域が抱える課題、補助事業の最終的な目的及び補助事業完了後に想定される効果について分かりやすく記載する</a:t>
            </a:r>
            <a:r>
              <a:rPr lang="ja-JP" altLang="ja-JP" sz="1100" i="1" kern="100" dirty="0" smtClean="0">
                <a:solidFill>
                  <a:srgbClr val="FF0000"/>
                </a:solidFill>
                <a:latin typeface="+mj-ea"/>
                <a:ea typeface="+mj-ea"/>
                <a:cs typeface="Meiryo UI" panose="020B0604030504040204" pitchFamily="50" charset="-128"/>
              </a:rPr>
              <a:t>こと</a:t>
            </a:r>
            <a:r>
              <a:rPr lang="ja-JP" altLang="en-US" sz="1100" i="1" kern="100" dirty="0" smtClean="0">
                <a:solidFill>
                  <a:srgbClr val="FF0000"/>
                </a:solidFill>
                <a:latin typeface="+mj-ea"/>
                <a:ea typeface="+mj-ea"/>
                <a:cs typeface="Meiryo UI" panose="020B0604030504040204" pitchFamily="50" charset="-128"/>
              </a:rPr>
              <a:t>。</a:t>
            </a:r>
            <a:endParaRPr lang="en-US" altLang="ja-JP" sz="1100" i="1" kern="100" dirty="0" smtClean="0">
              <a:solidFill>
                <a:srgbClr val="FF0000"/>
              </a:solidFill>
              <a:latin typeface="+mj-ea"/>
              <a:ea typeface="+mj-ea"/>
              <a:cs typeface="Meiryo UI" panose="020B0604030504040204" pitchFamily="50" charset="-128"/>
            </a:endParaRPr>
          </a:p>
          <a:p>
            <a:pPr marL="381000" marR="44450" indent="-254000">
              <a:spcAft>
                <a:spcPts val="0"/>
              </a:spcAft>
            </a:pPr>
            <a:r>
              <a:rPr lang="en-US" altLang="ja-JP" sz="1100" i="1" kern="100" dirty="0" smtClean="0">
                <a:solidFill>
                  <a:srgbClr val="FF0000"/>
                </a:solidFill>
                <a:latin typeface="+mj-ea"/>
                <a:ea typeface="+mj-ea"/>
                <a:cs typeface="Meiryo UI" panose="020B0604030504040204" pitchFamily="50" charset="-128"/>
              </a:rPr>
              <a:t>※</a:t>
            </a:r>
            <a:r>
              <a:rPr lang="ja-JP" altLang="en-US" sz="1100" i="1" kern="100" dirty="0" smtClean="0">
                <a:solidFill>
                  <a:srgbClr val="FF0000"/>
                </a:solidFill>
                <a:latin typeface="+mj-ea"/>
                <a:ea typeface="+mj-ea"/>
                <a:cs typeface="Meiryo UI" panose="020B0604030504040204" pitchFamily="50" charset="-128"/>
              </a:rPr>
              <a:t>　また</a:t>
            </a:r>
            <a:r>
              <a:rPr lang="ja-JP" altLang="en-US" sz="1100" i="1" kern="100" dirty="0">
                <a:solidFill>
                  <a:srgbClr val="FF0000"/>
                </a:solidFill>
                <a:latin typeface="+mj-ea"/>
                <a:ea typeface="+mj-ea"/>
                <a:cs typeface="Meiryo UI" panose="020B0604030504040204" pitchFamily="50" charset="-128"/>
              </a:rPr>
              <a:t>、実現する機能・サービスの利用意向等の</a:t>
            </a:r>
            <a:r>
              <a:rPr lang="ja-JP" altLang="en-US" sz="1100" i="1" kern="100" dirty="0" smtClean="0">
                <a:solidFill>
                  <a:srgbClr val="FF0000"/>
                </a:solidFill>
                <a:latin typeface="+mj-ea"/>
                <a:ea typeface="+mj-ea"/>
                <a:cs typeface="Meiryo UI" panose="020B0604030504040204" pitchFamily="50" charset="-128"/>
              </a:rPr>
              <a:t>ニーズ調査の実施が必要。ニーズ調査の</a:t>
            </a:r>
            <a:r>
              <a:rPr lang="ja-JP" altLang="en-US" sz="1100" i="1" kern="100" dirty="0">
                <a:solidFill>
                  <a:srgbClr val="FF0000"/>
                </a:solidFill>
                <a:latin typeface="+mj-ea"/>
                <a:ea typeface="+mj-ea"/>
                <a:cs typeface="Meiryo UI" panose="020B0604030504040204" pitchFamily="50" charset="-128"/>
              </a:rPr>
              <a:t>結果を</a:t>
            </a:r>
            <a:r>
              <a:rPr lang="ja-JP" altLang="en-US" sz="1100" i="1" kern="100" dirty="0" smtClean="0">
                <a:solidFill>
                  <a:srgbClr val="FF0000"/>
                </a:solidFill>
                <a:latin typeface="+mj-ea"/>
                <a:ea typeface="+mj-ea"/>
                <a:cs typeface="Meiryo UI" panose="020B0604030504040204" pitchFamily="50" charset="-128"/>
              </a:rPr>
              <a:t>踏まえた点も</a:t>
            </a:r>
            <a:r>
              <a:rPr lang="ja-JP" altLang="en-US" sz="1100" i="1" kern="100" dirty="0">
                <a:solidFill>
                  <a:srgbClr val="FF0000"/>
                </a:solidFill>
                <a:latin typeface="+mj-ea"/>
                <a:ea typeface="+mj-ea"/>
                <a:cs typeface="Meiryo UI" panose="020B0604030504040204" pitchFamily="50" charset="-128"/>
              </a:rPr>
              <a:t>記載すること</a:t>
            </a:r>
            <a:r>
              <a:rPr lang="ja-JP" altLang="en-US" sz="1100" i="1" kern="100" dirty="0" smtClean="0">
                <a:solidFill>
                  <a:srgbClr val="FF0000"/>
                </a:solidFill>
                <a:latin typeface="+mj-ea"/>
                <a:ea typeface="+mj-ea"/>
                <a:cs typeface="Meiryo UI" panose="020B0604030504040204" pitchFamily="50" charset="-128"/>
              </a:rPr>
              <a:t>。もし、ニーズ調査が未実施の場合には、事業開始後１ヶ月程度までにはニーズ調査を完了し、事業に適切に反映させること。</a:t>
            </a:r>
            <a:endParaRPr lang="en-US" altLang="ja-JP" sz="1100" i="1" kern="100" dirty="0" smtClean="0">
              <a:solidFill>
                <a:srgbClr val="FF0000"/>
              </a:solidFill>
              <a:latin typeface="+mj-ea"/>
              <a:ea typeface="+mj-ea"/>
              <a:cs typeface="Meiryo UI" panose="020B0604030504040204" pitchFamily="50" charset="-128"/>
            </a:endParaRPr>
          </a:p>
          <a:p>
            <a:pPr marL="381000" marR="44450" indent="-254000">
              <a:spcAft>
                <a:spcPts val="0"/>
              </a:spcAft>
            </a:pPr>
            <a:r>
              <a:rPr lang="ja-JP" altLang="ja-JP" sz="1100" i="1" kern="100" dirty="0" smtClean="0">
                <a:solidFill>
                  <a:srgbClr val="FF0000"/>
                </a:solidFill>
                <a:latin typeface="+mj-ea"/>
                <a:cs typeface="Meiryo UI" panose="020B0604030504040204" pitchFamily="50" charset="-128"/>
              </a:rPr>
              <a:t>※</a:t>
            </a:r>
            <a:r>
              <a:rPr lang="ja-JP" altLang="ja-JP" sz="1100" i="1" kern="100" dirty="0">
                <a:solidFill>
                  <a:srgbClr val="FF0000"/>
                </a:solidFill>
                <a:latin typeface="+mj-ea"/>
                <a:cs typeface="Meiryo UI" panose="020B0604030504040204" pitchFamily="50" charset="-128"/>
              </a:rPr>
              <a:t>　</a:t>
            </a:r>
            <a:r>
              <a:rPr lang="ja-JP" altLang="en-US" sz="1100" i="1" kern="100" dirty="0" smtClean="0">
                <a:solidFill>
                  <a:srgbClr val="FF0000"/>
                </a:solidFill>
                <a:latin typeface="+mj-ea"/>
                <a:cs typeface="Meiryo UI" panose="020B0604030504040204" pitchFamily="50" charset="-128"/>
              </a:rPr>
              <a:t>その他アピールすべき項目があれば記載すること。</a:t>
            </a:r>
            <a:endParaRPr lang="ja-JP" altLang="ja-JP" sz="1100" kern="100" dirty="0">
              <a:solidFill>
                <a:srgbClr val="FF0000"/>
              </a:solidFill>
              <a:latin typeface="+mj-ea"/>
              <a:ea typeface="+mj-ea"/>
              <a:cs typeface="Meiryo UI" panose="020B0604030504040204" pitchFamily="50" charset="-128"/>
            </a:endParaRPr>
          </a:p>
          <a:p>
            <a:pPr marL="127000" marR="44450" indent="127000">
              <a:spcAft>
                <a:spcPts val="0"/>
              </a:spcAft>
              <a:tabLst>
                <a:tab pos="2700020" algn="ctr"/>
                <a:tab pos="5400040" algn="r"/>
              </a:tabLst>
            </a:pPr>
            <a:r>
              <a:rPr lang="en-US" altLang="ja-JP" sz="1100" kern="100" dirty="0">
                <a:latin typeface="+mj-ea"/>
                <a:ea typeface="+mj-ea"/>
                <a:cs typeface="Meiryo UI" panose="020B0604030504040204" pitchFamily="50" charset="-128"/>
              </a:rPr>
              <a:t> </a:t>
            </a:r>
            <a:endParaRPr lang="ja-JP" altLang="ja-JP" sz="1100" kern="100" dirty="0">
              <a:latin typeface="+mj-ea"/>
              <a:ea typeface="+mj-ea"/>
              <a:cs typeface="Meiryo UI" panose="020B0604030504040204" pitchFamily="50" charset="-128"/>
            </a:endParaRPr>
          </a:p>
          <a:p>
            <a:pPr marL="127000" marR="44450" indent="127000">
              <a:spcAft>
                <a:spcPts val="0"/>
              </a:spcAft>
              <a:tabLst>
                <a:tab pos="2700020" algn="ctr"/>
                <a:tab pos="5400040" algn="r"/>
              </a:tabLst>
            </a:pPr>
            <a:r>
              <a:rPr lang="en-US" altLang="ja-JP" sz="1100" kern="100" dirty="0">
                <a:latin typeface="+mj-ea"/>
                <a:ea typeface="+mj-ea"/>
                <a:cs typeface="Meiryo UI" panose="020B0604030504040204" pitchFamily="50" charset="-128"/>
              </a:rPr>
              <a:t> </a:t>
            </a:r>
            <a:endParaRPr lang="ja-JP" altLang="ja-JP" sz="11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．達成</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目標</a:t>
            </a:r>
            <a:endParaRPr lang="en-US"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254000" marR="44450" indent="-127000">
              <a:spcAft>
                <a:spcPts val="0"/>
              </a:spcAft>
            </a:pPr>
            <a:r>
              <a:rPr lang="ja-JP" altLang="ja-JP" sz="1100" i="1" kern="100" dirty="0">
                <a:solidFill>
                  <a:srgbClr val="FF0000"/>
                </a:solidFill>
                <a:latin typeface="+mj-ea"/>
                <a:ea typeface="+mj-ea"/>
                <a:cs typeface="Meiryo UI" panose="020B0604030504040204" pitchFamily="50" charset="-128"/>
              </a:rPr>
              <a:t>※　補助事業で達成すべき目標を可能な限り明確かつ定量的</a:t>
            </a:r>
            <a:r>
              <a:rPr lang="ja-JP" altLang="ja-JP" sz="1100" i="1" kern="100" dirty="0" smtClean="0">
                <a:solidFill>
                  <a:srgbClr val="FF0000"/>
                </a:solidFill>
                <a:latin typeface="+mj-ea"/>
                <a:ea typeface="+mj-ea"/>
                <a:cs typeface="Meiryo UI" panose="020B0604030504040204" pitchFamily="50" charset="-128"/>
              </a:rPr>
              <a:t>に</a:t>
            </a:r>
            <a:r>
              <a:rPr lang="ja-JP" altLang="en-US" sz="1100" i="1" kern="100" dirty="0" smtClean="0">
                <a:solidFill>
                  <a:srgbClr val="FF0000"/>
                </a:solidFill>
                <a:latin typeface="+mj-ea"/>
                <a:ea typeface="+mj-ea"/>
                <a:cs typeface="Meiryo UI" panose="020B0604030504040204" pitchFamily="50" charset="-128"/>
              </a:rPr>
              <a:t>表に</a:t>
            </a:r>
            <a:r>
              <a:rPr lang="ja-JP" altLang="ja-JP" sz="1100" i="1" kern="100" dirty="0" smtClean="0">
                <a:solidFill>
                  <a:srgbClr val="FF0000"/>
                </a:solidFill>
                <a:latin typeface="+mj-ea"/>
                <a:ea typeface="+mj-ea"/>
                <a:cs typeface="Meiryo UI" panose="020B0604030504040204" pitchFamily="50" charset="-128"/>
              </a:rPr>
              <a:t>記載</a:t>
            </a:r>
            <a:r>
              <a:rPr lang="ja-JP" altLang="ja-JP" sz="1100" i="1" kern="100" dirty="0">
                <a:solidFill>
                  <a:srgbClr val="FF0000"/>
                </a:solidFill>
                <a:latin typeface="+mj-ea"/>
                <a:ea typeface="+mj-ea"/>
                <a:cs typeface="Meiryo UI" panose="020B0604030504040204" pitchFamily="50" charset="-128"/>
              </a:rPr>
              <a:t>すること。また、実現する機能・サービス等の利用状況を把握可能</a:t>
            </a:r>
            <a:r>
              <a:rPr lang="ja-JP" altLang="ja-JP" sz="1100" i="1" kern="100" dirty="0" smtClean="0">
                <a:solidFill>
                  <a:srgbClr val="FF0000"/>
                </a:solidFill>
                <a:latin typeface="+mj-ea"/>
                <a:ea typeface="+mj-ea"/>
                <a:cs typeface="Meiryo UI" panose="020B0604030504040204" pitchFamily="50" charset="-128"/>
              </a:rPr>
              <a:t>な指標</a:t>
            </a:r>
            <a:r>
              <a:rPr lang="ja-JP" altLang="ja-JP" sz="1100" i="1" kern="100" dirty="0">
                <a:solidFill>
                  <a:srgbClr val="FF0000"/>
                </a:solidFill>
                <a:latin typeface="+mj-ea"/>
                <a:ea typeface="+mj-ea"/>
                <a:cs typeface="Meiryo UI" panose="020B0604030504040204" pitchFamily="50" charset="-128"/>
              </a:rPr>
              <a:t>と、その指標に関する事業実施年度及び事業終了後５年間の達成目標も記載すること</a:t>
            </a:r>
            <a:r>
              <a:rPr lang="ja-JP" altLang="ja-JP" sz="1100" i="1" kern="100" dirty="0" smtClean="0">
                <a:solidFill>
                  <a:srgbClr val="FF0000"/>
                </a:solidFill>
                <a:latin typeface="+mj-ea"/>
                <a:ea typeface="+mj-ea"/>
                <a:cs typeface="Meiryo UI" panose="020B0604030504040204" pitchFamily="50" charset="-128"/>
              </a:rPr>
              <a:t>。</a:t>
            </a:r>
            <a:endParaRPr lang="ja-JP" altLang="ja-JP" sz="1100" kern="100" dirty="0">
              <a:effectLst/>
              <a:latin typeface="+mj-ea"/>
              <a:ea typeface="+mj-ea"/>
              <a:cs typeface="Meiryo UI" panose="020B0604030504040204" pitchFamily="50" charset="-128"/>
            </a:endParaRPr>
          </a:p>
        </p:txBody>
      </p:sp>
      <p:sp>
        <p:nvSpPr>
          <p:cNvPr id="1614"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15" name="正方形/長方形 11"/>
          <p:cNvSpPr/>
          <p:nvPr/>
        </p:nvSpPr>
        <p:spPr>
          <a:xfrm>
            <a:off x="5603682" y="6525344"/>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graphicFrame>
        <p:nvGraphicFramePr>
          <p:cNvPr id="1616" name="表 16"/>
          <p:cNvGraphicFramePr>
            <a:graphicFrameLocks noGrp="1"/>
          </p:cNvGraphicFramePr>
          <p:nvPr>
            <p:extLst>
              <p:ext uri="{D42A27DB-BD31-4B8C-83A1-F6EECF244321}">
                <p14:modId xmlns:p14="http://schemas.microsoft.com/office/powerpoint/2010/main" val="82724316"/>
              </p:ext>
            </p:extLst>
          </p:nvPr>
        </p:nvGraphicFramePr>
        <p:xfrm>
          <a:off x="723802" y="4391228"/>
          <a:ext cx="7920065" cy="2146300"/>
        </p:xfrm>
        <a:graphic>
          <a:graphicData uri="http://schemas.openxmlformats.org/drawingml/2006/table">
            <a:tbl>
              <a:tblPr/>
              <a:tblGrid>
                <a:gridCol w="291005">
                  <a:extLst>
                    <a:ext uri="{9D8B030D-6E8A-4147-A177-3AD203B41FA5}">
                      <a16:colId xmlns:a16="http://schemas.microsoft.com/office/drawing/2014/main" val="20000"/>
                    </a:ext>
                  </a:extLst>
                </a:gridCol>
                <a:gridCol w="1907265">
                  <a:extLst>
                    <a:ext uri="{9D8B030D-6E8A-4147-A177-3AD203B41FA5}">
                      <a16:colId xmlns:a16="http://schemas.microsoft.com/office/drawing/2014/main" val="20001"/>
                    </a:ext>
                  </a:extLst>
                </a:gridCol>
                <a:gridCol w="1907265">
                  <a:extLst>
                    <a:ext uri="{9D8B030D-6E8A-4147-A177-3AD203B41FA5}">
                      <a16:colId xmlns:a16="http://schemas.microsoft.com/office/drawing/2014/main" val="20002"/>
                    </a:ext>
                  </a:extLst>
                </a:gridCol>
                <a:gridCol w="1907265">
                  <a:extLst>
                    <a:ext uri="{9D8B030D-6E8A-4147-A177-3AD203B41FA5}">
                      <a16:colId xmlns:a16="http://schemas.microsoft.com/office/drawing/2014/main" val="20003"/>
                    </a:ext>
                  </a:extLst>
                </a:gridCol>
                <a:gridCol w="1907265">
                  <a:extLst>
                    <a:ext uri="{9D8B030D-6E8A-4147-A177-3AD203B41FA5}">
                      <a16:colId xmlns:a16="http://schemas.microsoft.com/office/drawing/2014/main" val="20004"/>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smtClean="0">
                          <a:solidFill>
                            <a:schemeClr val="tx1"/>
                          </a:solidFill>
                        </a:rPr>
                        <a:t>１</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smtClean="0">
                          <a:solidFill>
                            <a:schemeClr val="tx1"/>
                          </a:solidFill>
                        </a:rPr>
                        <a:t>２</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smtClean="0">
                          <a:solidFill>
                            <a:schemeClr val="tx1"/>
                          </a:solidFill>
                        </a:rPr>
                        <a:t>３</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smtClean="0">
                          <a:solidFill>
                            <a:schemeClr val="tx1"/>
                          </a:solidFill>
                        </a:rPr>
                        <a:t>・</a:t>
                      </a:r>
                      <a:endParaRPr lang="en-US" altLang="ja-JP" sz="1000" dirty="0" smtClean="0">
                        <a:solidFill>
                          <a:schemeClr val="tx1"/>
                        </a:solidFill>
                      </a:endParaRPr>
                    </a:p>
                    <a:p>
                      <a:pPr algn="ctr"/>
                      <a:r>
                        <a:rPr lang="ja-JP" altLang="en-US" sz="1000" dirty="0" smtClean="0">
                          <a:solidFill>
                            <a:schemeClr val="tx1"/>
                          </a:solidFill>
                        </a:rPr>
                        <a:t>・</a:t>
                      </a:r>
                      <a:endParaRPr lang="en-US" altLang="ja-JP" sz="1000" dirty="0" smtClean="0">
                        <a:solidFill>
                          <a:schemeClr val="tx1"/>
                        </a:solidFill>
                      </a:endParaRPr>
                    </a:p>
                    <a:p>
                      <a:pPr algn="ctr"/>
                      <a:r>
                        <a:rPr lang="ja-JP" altLang="en-US" sz="1000" dirty="0" smtClean="0">
                          <a:solidFill>
                            <a:schemeClr val="tx1"/>
                          </a:solidFill>
                        </a:rPr>
                        <a:t>・</a:t>
                      </a:r>
                      <a:endParaRPr lang="en-US" altLang="ja-JP" sz="1000" dirty="0" smtClean="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21</a:t>
            </a:r>
            <a:endParaRPr kumimoji="1" lang="ja-JP" altLang="en-US" sz="1480" dirty="0">
              <a:solidFill>
                <a:schemeClr val="tx1"/>
              </a:solidFill>
            </a:endParaRPr>
          </a:p>
        </p:txBody>
      </p:sp>
    </p:spTree>
    <p:extLst>
      <p:ext uri="{BB962C8B-B14F-4D97-AF65-F5344CB8AC3E}">
        <p14:creationId xmlns:p14="http://schemas.microsoft.com/office/powerpoint/2010/main" val="337300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21"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BIZ UDPゴシック" panose="020B0400000000000000" pitchFamily="50" charset="-128"/>
                <a:ea typeface="BIZ UDPゴシック" panose="020B0400000000000000" pitchFamily="50" charset="-128"/>
              </a:rPr>
              <a:t>構築する都市ＯＳ（データ連携</a:t>
            </a:r>
            <a:r>
              <a:rPr lang="ja-JP" altLang="en-US" sz="2000" b="1" dirty="0" smtClean="0">
                <a:latin typeface="BIZ UDPゴシック" panose="020B0400000000000000" pitchFamily="50" charset="-128"/>
                <a:ea typeface="BIZ UDPゴシック" panose="020B0400000000000000" pitchFamily="50" charset="-128"/>
              </a:rPr>
              <a:t>基盤等）</a:t>
            </a:r>
            <a:endParaRPr lang="ja-JP" altLang="en-US" sz="1600" dirty="0">
              <a:latin typeface="BIZ UDPゴシック" panose="020B0400000000000000" pitchFamily="50" charset="-128"/>
              <a:ea typeface="BIZ UDPゴシック" panose="020B0400000000000000" pitchFamily="50" charset="-128"/>
            </a:endParaRPr>
          </a:p>
        </p:txBody>
      </p:sp>
      <p:sp>
        <p:nvSpPr>
          <p:cNvPr id="1622" name="正方形/長方形 8"/>
          <p:cNvSpPr/>
          <p:nvPr/>
        </p:nvSpPr>
        <p:spPr>
          <a:xfrm>
            <a:off x="335522" y="1137084"/>
            <a:ext cx="8628966" cy="5509200"/>
          </a:xfrm>
          <a:prstGeom prst="rect">
            <a:avLst/>
          </a:prstGeom>
        </p:spPr>
        <p:txBody>
          <a:bodyPr wrap="square">
            <a:spAutoFit/>
          </a:bodyPr>
          <a:lstStyle/>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＜構築する都市</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OS</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の種類＞</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n-ea"/>
                <a:cs typeface="Meiryo UI" panose="020B0604030504040204" pitchFamily="50" charset="-128"/>
              </a:rPr>
              <a:t>※</a:t>
            </a:r>
            <a:r>
              <a:rPr lang="ja-JP" altLang="en-US" sz="1100" i="1" kern="100" dirty="0">
                <a:solidFill>
                  <a:srgbClr val="F73131"/>
                </a:solidFill>
                <a:latin typeface="+mn-ea"/>
                <a:cs typeface="Meiryo UI" panose="020B0604030504040204" pitchFamily="50" charset="-128"/>
              </a:rPr>
              <a:t>　</a:t>
            </a:r>
            <a:r>
              <a:rPr lang="ja-JP" altLang="en-US" sz="1100" i="1" kern="100" dirty="0" smtClean="0">
                <a:solidFill>
                  <a:srgbClr val="F73131"/>
                </a:solidFill>
                <a:latin typeface="+mn-ea"/>
                <a:cs typeface="Meiryo UI" panose="020B0604030504040204" pitchFamily="50" charset="-128"/>
              </a:rPr>
              <a:t>都市</a:t>
            </a:r>
            <a:r>
              <a:rPr lang="en-US" altLang="ja-JP" sz="1100" i="1" kern="100" dirty="0" smtClean="0">
                <a:solidFill>
                  <a:srgbClr val="F73131"/>
                </a:solidFill>
                <a:latin typeface="+mn-ea"/>
                <a:cs typeface="Meiryo UI" panose="020B0604030504040204" pitchFamily="50" charset="-128"/>
              </a:rPr>
              <a:t>OS</a:t>
            </a:r>
            <a:r>
              <a:rPr lang="ja-JP" altLang="en-US" sz="1100" i="1" kern="100" dirty="0" smtClean="0">
                <a:solidFill>
                  <a:srgbClr val="F73131"/>
                </a:solidFill>
                <a:latin typeface="+mn-ea"/>
                <a:cs typeface="Meiryo UI" panose="020B0604030504040204" pitchFamily="50" charset="-128"/>
              </a:rPr>
              <a:t>の</a:t>
            </a:r>
            <a:r>
              <a:rPr lang="ja-JP" altLang="en-US" sz="1100" i="1" kern="100" dirty="0">
                <a:solidFill>
                  <a:srgbClr val="F73131"/>
                </a:solidFill>
                <a:latin typeface="+mn-ea"/>
                <a:cs typeface="Meiryo UI" panose="020B0604030504040204" pitchFamily="50" charset="-128"/>
              </a:rPr>
              <a:t>種類</a:t>
            </a:r>
            <a:r>
              <a:rPr lang="ja-JP" altLang="en-US" sz="1100" i="1" kern="100" dirty="0" smtClean="0">
                <a:solidFill>
                  <a:srgbClr val="F73131"/>
                </a:solidFill>
                <a:latin typeface="+mn-ea"/>
                <a:cs typeface="Meiryo UI" panose="020B0604030504040204" pitchFamily="50" charset="-128"/>
              </a:rPr>
              <a:t>（製</a:t>
            </a:r>
            <a:r>
              <a:rPr lang="ja-JP" altLang="en-US" sz="1100" i="1" kern="100" dirty="0">
                <a:solidFill>
                  <a:srgbClr val="F73131"/>
                </a:solidFill>
                <a:latin typeface="+mn-ea"/>
                <a:cs typeface="Meiryo UI" panose="020B0604030504040204" pitchFamily="50" charset="-128"/>
              </a:rPr>
              <a:t>品名、</a:t>
            </a:r>
            <a:r>
              <a:rPr lang="ja-JP" altLang="en-US" sz="1100" i="1" kern="100" dirty="0" smtClean="0">
                <a:solidFill>
                  <a:srgbClr val="F73131"/>
                </a:solidFill>
                <a:latin typeface="+mn-ea"/>
                <a:cs typeface="Meiryo UI" panose="020B0604030504040204" pitchFamily="50" charset="-128"/>
              </a:rPr>
              <a:t>サービス名、</a:t>
            </a:r>
            <a:r>
              <a:rPr lang="ja-JP" altLang="en-US" sz="1100" i="1" kern="100" dirty="0">
                <a:solidFill>
                  <a:srgbClr val="F73131"/>
                </a:solidFill>
                <a:latin typeface="+mn-ea"/>
                <a:cs typeface="Meiryo UI" panose="020B0604030504040204" pitchFamily="50" charset="-128"/>
              </a:rPr>
              <a:t>スクラッチ</a:t>
            </a:r>
            <a:r>
              <a:rPr lang="ja-JP" altLang="en-US" sz="1100" i="1" kern="100" dirty="0" smtClean="0">
                <a:solidFill>
                  <a:srgbClr val="F73131"/>
                </a:solidFill>
                <a:latin typeface="+mn-ea"/>
                <a:cs typeface="Meiryo UI" panose="020B0604030504040204" pitchFamily="50" charset="-128"/>
              </a:rPr>
              <a:t>開発など）</a:t>
            </a:r>
            <a:r>
              <a:rPr lang="ja-JP" altLang="en-US" sz="1100" i="1" kern="100" dirty="0">
                <a:solidFill>
                  <a:srgbClr val="F73131"/>
                </a:solidFill>
                <a:latin typeface="+mn-ea"/>
                <a:cs typeface="Meiryo UI" panose="020B0604030504040204" pitchFamily="50" charset="-128"/>
              </a:rPr>
              <a:t>を</a:t>
            </a:r>
            <a:r>
              <a:rPr lang="ja-JP" altLang="en-US" sz="1100" i="1" kern="100" dirty="0" smtClean="0">
                <a:solidFill>
                  <a:srgbClr val="F73131"/>
                </a:solidFill>
                <a:latin typeface="+mn-ea"/>
                <a:cs typeface="Meiryo UI" panose="020B0604030504040204" pitchFamily="50" charset="-128"/>
              </a:rPr>
              <a:t>記載</a:t>
            </a:r>
            <a:r>
              <a:rPr lang="ja-JP" altLang="en-US" sz="1100" i="1" kern="100" dirty="0">
                <a:solidFill>
                  <a:srgbClr val="F73131"/>
                </a:solidFill>
                <a:latin typeface="+mn-ea"/>
                <a:cs typeface="Meiryo UI" panose="020B0604030504040204" pitchFamily="50" charset="-128"/>
              </a:rPr>
              <a:t>して下さい。</a:t>
            </a:r>
            <a:endParaRPr lang="en-US" altLang="ja-JP" sz="1100" i="1" kern="100" dirty="0">
              <a:solidFill>
                <a:srgbClr val="F73131"/>
              </a:solidFill>
              <a:latin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○（理由：）</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r>
              <a:rPr lang="en-US" altLang="ja-JP" sz="1100" i="1" kern="100" dirty="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事業者の</a:t>
            </a:r>
            <a:r>
              <a:rPr lang="ja-JP" altLang="en-US" sz="1100" i="1" kern="100" dirty="0" smtClean="0">
                <a:solidFill>
                  <a:srgbClr val="F73131"/>
                </a:solidFill>
                <a:latin typeface="+mn-ea"/>
                <a:ea typeface="+mn-ea"/>
                <a:cs typeface="Meiryo UI" panose="020B0604030504040204" pitchFamily="50" charset="-128"/>
              </a:rPr>
              <a:t>候補を候補</a:t>
            </a:r>
            <a:r>
              <a:rPr lang="ja-JP" altLang="en-US" sz="1100" i="1" kern="100" dirty="0">
                <a:solidFill>
                  <a:srgbClr val="F73131"/>
                </a:solidFill>
                <a:latin typeface="+mn-ea"/>
                <a:ea typeface="+mn-ea"/>
                <a:cs typeface="Meiryo UI" panose="020B0604030504040204" pitchFamily="50" charset="-128"/>
              </a:rPr>
              <a:t>とした理由も記載して下さい。</a:t>
            </a:r>
            <a:endParaRPr lang="en-US" altLang="ja-JP" sz="1100" i="1" kern="100" dirty="0">
              <a:solidFill>
                <a:srgbClr val="F73131"/>
              </a:solidFill>
              <a:latin typeface="+mn-ea"/>
              <a:ea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＜運用体制＞</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所有者：○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運営者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保守管理者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その他</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データ</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連携基盤をどのように運用していくの</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か詳細</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かつ具体的に記載すること。</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イニシャルコスト：○○○円</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ランニングコスト</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マネタイズの手法：</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n-ea"/>
                <a:cs typeface="Meiryo UI" panose="020B0604030504040204" pitchFamily="50" charset="-128"/>
              </a:rPr>
              <a:t>※</a:t>
            </a:r>
            <a:r>
              <a:rPr lang="ja-JP" altLang="en-US" sz="1100" i="1" kern="100" dirty="0">
                <a:solidFill>
                  <a:srgbClr val="F73131"/>
                </a:solidFill>
                <a:latin typeface="+mn-ea"/>
                <a:cs typeface="Meiryo UI" panose="020B0604030504040204" pitchFamily="50" charset="-128"/>
              </a:rPr>
              <a:t>　</a:t>
            </a:r>
            <a:r>
              <a:rPr lang="ja-JP" altLang="en-US" sz="1100" i="1" kern="100" dirty="0" smtClean="0">
                <a:solidFill>
                  <a:srgbClr val="F73131"/>
                </a:solidFill>
                <a:latin typeface="+mn-ea"/>
                <a:cs typeface="Meiryo UI" panose="020B0604030504040204" pitchFamily="50" charset="-128"/>
              </a:rPr>
              <a:t>（事業費全体ではなく）都市</a:t>
            </a:r>
            <a:r>
              <a:rPr lang="en-US" altLang="ja-JP" sz="1100" i="1" kern="100" dirty="0" smtClean="0">
                <a:solidFill>
                  <a:srgbClr val="F73131"/>
                </a:solidFill>
                <a:latin typeface="+mn-ea"/>
                <a:cs typeface="Meiryo UI" panose="020B0604030504040204" pitchFamily="50" charset="-128"/>
              </a:rPr>
              <a:t>OS</a:t>
            </a:r>
            <a:r>
              <a:rPr lang="ja-JP" altLang="en-US" sz="1100" i="1" kern="100" dirty="0" smtClean="0">
                <a:solidFill>
                  <a:srgbClr val="F73131"/>
                </a:solidFill>
                <a:latin typeface="+mn-ea"/>
                <a:cs typeface="Meiryo UI" panose="020B0604030504040204" pitchFamily="50" charset="-128"/>
              </a:rPr>
              <a:t>に限ったイニシャルコスト及びランニングコストの金額と、どのようにマネタイズを実施するのか記載</a:t>
            </a:r>
            <a:r>
              <a:rPr lang="ja-JP" altLang="en-US" sz="1100" i="1" kern="100" dirty="0">
                <a:solidFill>
                  <a:srgbClr val="F73131"/>
                </a:solidFill>
                <a:latin typeface="+mn-ea"/>
                <a:cs typeface="Meiryo UI" panose="020B0604030504040204" pitchFamily="50" charset="-128"/>
              </a:rPr>
              <a:t>して下さい。</a:t>
            </a:r>
            <a:endParaRPr lang="en-US" altLang="ja-JP" sz="1100" i="1" kern="100" dirty="0">
              <a:solidFill>
                <a:srgbClr val="F73131"/>
              </a:solidFill>
              <a:latin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どの</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ような機能・サービスを実現</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するデータ連携基盤を</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構築するの</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か等を</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詳細かつ具体的に記載すること</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n-ea"/>
                <a:cs typeface="Meiryo UI" panose="020B0604030504040204" pitchFamily="50" charset="-128"/>
              </a:rPr>
              <a:t>※</a:t>
            </a:r>
            <a:r>
              <a:rPr lang="ja-JP" altLang="en-US" sz="1100" i="1" kern="100" dirty="0" smtClean="0">
                <a:solidFill>
                  <a:srgbClr val="F73131"/>
                </a:solidFill>
                <a:latin typeface="+mn-ea"/>
                <a:cs typeface="Meiryo UI" panose="020B0604030504040204" pitchFamily="50" charset="-128"/>
              </a:rPr>
              <a:t>　データ</a:t>
            </a:r>
            <a:r>
              <a:rPr lang="ja-JP" altLang="en-US" sz="1100" i="1" kern="100" dirty="0">
                <a:solidFill>
                  <a:srgbClr val="F73131"/>
                </a:solidFill>
                <a:latin typeface="+mn-ea"/>
                <a:cs typeface="Meiryo UI" panose="020B0604030504040204" pitchFamily="50" charset="-128"/>
              </a:rPr>
              <a:t>連携基盤を構築する前に、データ連携基盤に求められている機能について、ニーズ調査を実施する必要が</a:t>
            </a:r>
            <a:r>
              <a:rPr lang="ja-JP" altLang="en-US" sz="1100" i="1" kern="100" dirty="0" smtClean="0">
                <a:solidFill>
                  <a:srgbClr val="F73131"/>
                </a:solidFill>
                <a:latin typeface="+mn-ea"/>
                <a:cs typeface="Meiryo UI" panose="020B0604030504040204" pitchFamily="50" charset="-128"/>
              </a:rPr>
              <a:t>ある。</a:t>
            </a:r>
            <a:r>
              <a:rPr lang="ja-JP" altLang="en-US" sz="1100" i="1" kern="100" dirty="0" smtClean="0">
                <a:solidFill>
                  <a:srgbClr val="F73131"/>
                </a:solidFill>
                <a:latin typeface="+mn-ea"/>
                <a:ea typeface="+mn-ea"/>
                <a:cs typeface="Meiryo UI" panose="020B0604030504040204" pitchFamily="50" charset="-128"/>
              </a:rPr>
              <a:t>その</a:t>
            </a:r>
            <a:r>
              <a:rPr lang="ja-JP" altLang="en-US" sz="1100" i="1" kern="100" dirty="0">
                <a:solidFill>
                  <a:srgbClr val="F73131"/>
                </a:solidFill>
                <a:latin typeface="+mn-ea"/>
                <a:ea typeface="+mn-ea"/>
                <a:cs typeface="Meiryo UI" panose="020B0604030504040204" pitchFamily="50" charset="-128"/>
              </a:rPr>
              <a:t>結果を</a:t>
            </a:r>
            <a:r>
              <a:rPr lang="ja-JP" altLang="en-US" sz="1100" i="1" kern="100" dirty="0" smtClean="0">
                <a:solidFill>
                  <a:srgbClr val="F73131"/>
                </a:solidFill>
                <a:latin typeface="+mn-ea"/>
                <a:ea typeface="+mn-ea"/>
                <a:cs typeface="Meiryo UI" panose="020B0604030504040204" pitchFamily="50" charset="-128"/>
              </a:rPr>
              <a:t>踏まえて、構築するデータ連携基盤の仕様を定めること。</a:t>
            </a:r>
            <a:endParaRPr lang="en-US" altLang="ja-JP" sz="1100" i="1" strike="dblStrike" kern="100" dirty="0" smtClean="0">
              <a:solidFill>
                <a:srgbClr val="F73131"/>
              </a:solidFill>
              <a:latin typeface="+mn-ea"/>
              <a:ea typeface="+mn-ea"/>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n-ea"/>
                <a:cs typeface="Meiryo UI" panose="020B0604030504040204" pitchFamily="50" charset="-128"/>
              </a:rPr>
              <a:t>※</a:t>
            </a:r>
            <a:r>
              <a:rPr lang="ja-JP" altLang="en-US" sz="1100" i="1" kern="100" dirty="0" smtClean="0">
                <a:solidFill>
                  <a:srgbClr val="F73131"/>
                </a:solidFill>
                <a:latin typeface="+mn-ea"/>
                <a:cs typeface="Meiryo UI" panose="020B0604030504040204" pitchFamily="50" charset="-128"/>
              </a:rPr>
              <a:t>　</a:t>
            </a:r>
            <a:r>
              <a:rPr lang="ja-JP" altLang="ja-JP" sz="1100" i="1" kern="100" dirty="0" smtClean="0">
                <a:solidFill>
                  <a:srgbClr val="F73131"/>
                </a:solidFill>
                <a:latin typeface="+mn-ea"/>
                <a:cs typeface="Meiryo UI" panose="020B0604030504040204" pitchFamily="50" charset="-128"/>
              </a:rPr>
              <a:t>「</a:t>
            </a:r>
            <a:r>
              <a:rPr lang="en-US" altLang="ja-JP" sz="1100" i="1" kern="100" dirty="0">
                <a:solidFill>
                  <a:srgbClr val="F73131"/>
                </a:solidFill>
                <a:latin typeface="+mn-ea"/>
                <a:cs typeface="Meiryo UI" panose="020B0604030504040204" pitchFamily="50" charset="-128"/>
              </a:rPr>
              <a:t>IT</a:t>
            </a:r>
            <a:r>
              <a:rPr lang="ja-JP" altLang="ja-JP" sz="1100" i="1" kern="100" dirty="0">
                <a:solidFill>
                  <a:srgbClr val="F73131"/>
                </a:solidFill>
                <a:latin typeface="+mn-ea"/>
                <a:cs typeface="Meiryo UI" panose="020B0604030504040204" pitchFamily="50" charset="-128"/>
              </a:rPr>
              <a:t>調達に係る国の物品等又は役務の調達方針及び調達手続に関する申合せ」（</a:t>
            </a:r>
            <a:r>
              <a:rPr lang="en-US" altLang="ja-JP" sz="1100" i="1" kern="100" dirty="0">
                <a:solidFill>
                  <a:srgbClr val="F73131"/>
                </a:solidFill>
                <a:latin typeface="+mn-ea"/>
                <a:cs typeface="Meiryo UI" panose="020B0604030504040204" pitchFamily="50" charset="-128"/>
              </a:rPr>
              <a:t>2018</a:t>
            </a:r>
            <a:r>
              <a:rPr lang="ja-JP" altLang="ja-JP" sz="1100" i="1" kern="100" dirty="0">
                <a:solidFill>
                  <a:srgbClr val="F73131"/>
                </a:solidFill>
                <a:latin typeface="+mn-ea"/>
                <a:cs typeface="Meiryo UI" panose="020B0604030504040204" pitchFamily="50" charset="-128"/>
              </a:rPr>
              <a:t>年</a:t>
            </a:r>
            <a:r>
              <a:rPr lang="en-US" altLang="ja-JP" sz="1100" i="1" kern="100" dirty="0">
                <a:solidFill>
                  <a:srgbClr val="F73131"/>
                </a:solidFill>
                <a:latin typeface="+mn-ea"/>
                <a:cs typeface="Meiryo UI" panose="020B0604030504040204" pitchFamily="50" charset="-128"/>
              </a:rPr>
              <a:t>12</a:t>
            </a:r>
            <a:r>
              <a:rPr lang="ja-JP" altLang="ja-JP" sz="1100" i="1" kern="100" dirty="0">
                <a:solidFill>
                  <a:srgbClr val="F73131"/>
                </a:solidFill>
                <a:latin typeface="+mn-ea"/>
                <a:cs typeface="Meiryo UI" panose="020B0604030504040204" pitchFamily="50" charset="-128"/>
              </a:rPr>
              <a:t>月</a:t>
            </a:r>
            <a:r>
              <a:rPr lang="en-US" altLang="ja-JP" sz="1100" i="1" kern="100" dirty="0">
                <a:solidFill>
                  <a:srgbClr val="F73131"/>
                </a:solidFill>
                <a:latin typeface="+mn-ea"/>
                <a:cs typeface="Meiryo UI" panose="020B0604030504040204" pitchFamily="50" charset="-128"/>
              </a:rPr>
              <a:t>10</a:t>
            </a:r>
            <a:r>
              <a:rPr lang="ja-JP" altLang="ja-JP" sz="1100" i="1" kern="100" dirty="0">
                <a:solidFill>
                  <a:srgbClr val="F73131"/>
                </a:solidFill>
                <a:latin typeface="+mn-ea"/>
                <a:cs typeface="Meiryo UI" panose="020B0604030504040204" pitchFamily="50" charset="-128"/>
              </a:rPr>
              <a:t>日関係省庁申合せ）等に留意し、サプライチェーンリスク対応を含む十分なサイバーセキュリティ対策を講ずる</a:t>
            </a:r>
            <a:r>
              <a:rPr lang="ja-JP" altLang="ja-JP" sz="1100" i="1" kern="100" dirty="0" smtClean="0">
                <a:solidFill>
                  <a:srgbClr val="F73131"/>
                </a:solidFill>
                <a:latin typeface="+mn-ea"/>
                <a:cs typeface="Meiryo UI" panose="020B0604030504040204" pitchFamily="50" charset="-128"/>
              </a:rPr>
              <a:t>こと</a:t>
            </a:r>
            <a:r>
              <a:rPr lang="ja-JP" altLang="en-US" sz="1100" i="1" kern="100" dirty="0" smtClean="0">
                <a:solidFill>
                  <a:srgbClr val="F73131"/>
                </a:solidFill>
                <a:latin typeface="+mn-ea"/>
                <a:cs typeface="Meiryo UI" panose="020B0604030504040204" pitchFamily="50" charset="-128"/>
              </a:rPr>
              <a:t>。</a:t>
            </a:r>
            <a:endParaRPr lang="en-US" altLang="ja-JP" sz="1100" i="1" kern="100" dirty="0" smtClean="0">
              <a:solidFill>
                <a:srgbClr val="F73131"/>
              </a:solidFill>
              <a:latin typeface="+mn-ea"/>
              <a:cs typeface="Meiryo UI" panose="020B0604030504040204" pitchFamily="50" charset="-128"/>
            </a:endParaRPr>
          </a:p>
          <a:p>
            <a:pPr marL="381000" marR="44450" indent="-254000">
              <a:spcAft>
                <a:spcPts val="0"/>
              </a:spcAft>
            </a:pPr>
            <a:endParaRPr lang="en-US" altLang="ja-JP" sz="1100" i="1" kern="100" dirty="0">
              <a:solidFill>
                <a:srgbClr val="F73131"/>
              </a:solidFill>
              <a:latin typeface="+mn-ea"/>
              <a:cs typeface="Meiryo UI" panose="020B0604030504040204" pitchFamily="50" charset="-128"/>
            </a:endParaRPr>
          </a:p>
          <a:p>
            <a:pPr marL="381000" marR="44450" indent="-254000">
              <a:spcAft>
                <a:spcPts val="0"/>
              </a:spcAft>
            </a:pP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！注意点！</a:t>
            </a:r>
            <a:endPar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88900" marR="44450" indent="38100">
              <a:spcAft>
                <a:spcPts val="0"/>
              </a:spcAft>
            </a:pPr>
            <a:r>
              <a:rPr lang="ja-JP"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100" i="1" kern="100" dirty="0">
                <a:solidFill>
                  <a:srgbClr val="F73131"/>
                </a:solidFill>
                <a:latin typeface="+mn-ea"/>
                <a:cs typeface="Meiryo UI" panose="020B0604030504040204" pitchFamily="50" charset="-128"/>
              </a:rPr>
              <a:t>総務省 「データ連携促進型スマートシティ推進事業」は、</a:t>
            </a:r>
            <a:r>
              <a:rPr lang="ja-JP" altLang="en-US" sz="1100" i="1" u="sng" kern="100" dirty="0">
                <a:solidFill>
                  <a:srgbClr val="F73131"/>
                </a:solidFill>
                <a:latin typeface="+mn-ea"/>
                <a:cs typeface="Meiryo UI" panose="020B0604030504040204" pitchFamily="50" charset="-128"/>
              </a:rPr>
              <a:t>データ連携基盤（都市</a:t>
            </a:r>
            <a:r>
              <a:rPr lang="en-US" altLang="ja-JP" sz="1100" i="1" u="sng" kern="100" dirty="0">
                <a:solidFill>
                  <a:srgbClr val="FF0000"/>
                </a:solidFill>
                <a:latin typeface="+mn-ea"/>
                <a:cs typeface="Meiryo UI" panose="020B0604030504040204" pitchFamily="50" charset="-128"/>
              </a:rPr>
              <a:t>OS</a:t>
            </a:r>
            <a:r>
              <a:rPr lang="ja-JP" altLang="en-US" sz="1100" i="1" u="sng" kern="100" dirty="0" smtClean="0">
                <a:solidFill>
                  <a:srgbClr val="FF0000"/>
                </a:solidFill>
                <a:latin typeface="+mn-ea"/>
                <a:cs typeface="Meiryo UI" panose="020B0604030504040204" pitchFamily="50" charset="-128"/>
              </a:rPr>
              <a:t>）及びソリューションの</a:t>
            </a:r>
            <a:r>
              <a:rPr lang="ja-JP" altLang="en-US" sz="1100" i="1" u="sng" kern="100" dirty="0">
                <a:solidFill>
                  <a:srgbClr val="FF0000"/>
                </a:solidFill>
                <a:latin typeface="+mn-ea"/>
                <a:cs typeface="Meiryo UI" panose="020B0604030504040204" pitchFamily="50" charset="-128"/>
              </a:rPr>
              <a:t>実装</a:t>
            </a:r>
            <a:r>
              <a:rPr lang="ja-JP" altLang="en-US" sz="1100" i="1" kern="100" dirty="0">
                <a:solidFill>
                  <a:srgbClr val="F73131"/>
                </a:solidFill>
                <a:latin typeface="+mn-ea"/>
                <a:cs typeface="Meiryo UI" panose="020B0604030504040204" pitchFamily="50" charset="-128"/>
              </a:rPr>
              <a:t>に対する補助を行うものであることに留意すること（実証事業で</a:t>
            </a:r>
            <a:r>
              <a:rPr lang="ja-JP" altLang="en-US" sz="1100" i="1" kern="100" dirty="0" smtClean="0">
                <a:solidFill>
                  <a:srgbClr val="F73131"/>
                </a:solidFill>
                <a:latin typeface="+mn-ea"/>
                <a:cs typeface="Meiryo UI" panose="020B0604030504040204" pitchFamily="50" charset="-128"/>
              </a:rPr>
              <a:t>はない）</a:t>
            </a:r>
            <a:r>
              <a:rPr lang="ja-JP" altLang="en-US" sz="1100" i="1" kern="100" dirty="0">
                <a:solidFill>
                  <a:srgbClr val="F73131"/>
                </a:solidFill>
                <a:latin typeface="+mn-ea"/>
                <a:cs typeface="Meiryo UI" panose="020B0604030504040204" pitchFamily="50" charset="-128"/>
              </a:rPr>
              <a:t>。また、本事業で構築したデータ連携基盤及びソリューションは最低５年間は運営し続ける必要がある。</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endParaRPr lang="en-US" altLang="ja-JP" sz="1100" i="1" kern="100" dirty="0">
              <a:solidFill>
                <a:srgbClr val="F73131"/>
              </a:solidFill>
              <a:latin typeface="+mn-ea"/>
              <a:cs typeface="Meiryo UI" panose="020B0604030504040204" pitchFamily="50" charset="-128"/>
            </a:endParaRPr>
          </a:p>
        </p:txBody>
      </p:sp>
      <p:sp>
        <p:nvSpPr>
          <p:cNvPr id="1623"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24" name="正方形/長方形 12"/>
          <p:cNvSpPr/>
          <p:nvPr/>
        </p:nvSpPr>
        <p:spPr>
          <a:xfrm>
            <a:off x="5586748" y="6509431"/>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62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22</a:t>
            </a:r>
            <a:endParaRPr kumimoji="1" lang="ja-JP" altLang="en-US" sz="1480" dirty="0">
              <a:solidFill>
                <a:schemeClr val="tx1"/>
              </a:solidFill>
            </a:endParaRPr>
          </a:p>
        </p:txBody>
      </p:sp>
    </p:spTree>
    <p:extLst>
      <p:ext uri="{BB962C8B-B14F-4D97-AF65-F5344CB8AC3E}">
        <p14:creationId xmlns:p14="http://schemas.microsoft.com/office/powerpoint/2010/main" val="423992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2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30"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活用するデータとサービス</a:t>
            </a:r>
            <a:endParaRPr lang="ja-JP" altLang="en-US" sz="1600" dirty="0">
              <a:latin typeface="BIZ UDPゴシック" panose="020B0400000000000000" pitchFamily="50" charset="-128"/>
              <a:ea typeface="BIZ UDPゴシック" panose="020B0400000000000000" pitchFamily="50" charset="-128"/>
            </a:endParaRPr>
          </a:p>
        </p:txBody>
      </p:sp>
      <p:sp>
        <p:nvSpPr>
          <p:cNvPr id="1631" name="正方形/長方形 8"/>
          <p:cNvSpPr/>
          <p:nvPr/>
        </p:nvSpPr>
        <p:spPr>
          <a:xfrm>
            <a:off x="275768" y="4797152"/>
            <a:ext cx="8592463" cy="769441"/>
          </a:xfrm>
          <a:prstGeom prst="rect">
            <a:avLst/>
          </a:prstGeom>
        </p:spPr>
        <p:txBody>
          <a:bodyPr wrap="square">
            <a:spAutoFit/>
          </a:bodyPr>
          <a:lstStyle/>
          <a:p>
            <a:pPr marL="381000" marR="44450" indent="-127000">
              <a:spcAft>
                <a:spcPts val="0"/>
              </a:spcAft>
              <a:tabLst>
                <a:tab pos="2700020" algn="ctr"/>
                <a:tab pos="5400040" algn="r"/>
              </a:tabLst>
            </a:pPr>
            <a:r>
              <a:rPr lang="ja-JP" altLang="ja-JP" sz="1100" i="1" kern="100" dirty="0" smtClean="0">
                <a:solidFill>
                  <a:srgbClr val="F73131"/>
                </a:solidFill>
                <a:latin typeface="+mn-ea"/>
                <a:ea typeface="+mn-ea"/>
                <a:cs typeface="Meiryo UI" panose="020B0604030504040204" pitchFamily="50" charset="-128"/>
              </a:rPr>
              <a:t>※</a:t>
            </a:r>
            <a:r>
              <a:rPr lang="ja-JP" altLang="ja-JP" sz="1100" i="1" kern="100" dirty="0">
                <a:solidFill>
                  <a:srgbClr val="F73131"/>
                </a:solidFill>
                <a:latin typeface="+mn-ea"/>
                <a:ea typeface="+mn-ea"/>
                <a:cs typeface="Meiryo UI" panose="020B0604030504040204" pitchFamily="50" charset="-128"/>
              </a:rPr>
              <a:t>　どの分野</a:t>
            </a:r>
            <a:r>
              <a:rPr lang="ja-JP" altLang="ja-JP" sz="1100" i="1" kern="100" dirty="0" smtClean="0">
                <a:solidFill>
                  <a:srgbClr val="F73131"/>
                </a:solidFill>
                <a:latin typeface="+mn-ea"/>
                <a:ea typeface="+mn-ea"/>
                <a:cs typeface="Meiryo UI" panose="020B0604030504040204" pitchFamily="50" charset="-128"/>
              </a:rPr>
              <a:t>の</a:t>
            </a:r>
            <a:r>
              <a:rPr lang="ja-JP" altLang="en-US" sz="1100" i="1" kern="100" dirty="0" smtClean="0">
                <a:solidFill>
                  <a:srgbClr val="F73131"/>
                </a:solidFill>
                <a:latin typeface="+mn-ea"/>
                <a:ea typeface="+mn-ea"/>
                <a:cs typeface="Meiryo UI" panose="020B0604030504040204" pitchFamily="50" charset="-128"/>
              </a:rPr>
              <a:t>どのような</a:t>
            </a:r>
            <a:r>
              <a:rPr lang="ja-JP" altLang="ja-JP" sz="1100" i="1" kern="100" dirty="0" smtClean="0">
                <a:solidFill>
                  <a:srgbClr val="F73131"/>
                </a:solidFill>
                <a:latin typeface="+mn-ea"/>
                <a:ea typeface="+mn-ea"/>
                <a:cs typeface="Meiryo UI" panose="020B0604030504040204" pitchFamily="50" charset="-128"/>
              </a:rPr>
              <a:t>データ</a:t>
            </a:r>
            <a:r>
              <a:rPr lang="ja-JP" altLang="ja-JP" sz="1100" i="1" kern="100" dirty="0">
                <a:solidFill>
                  <a:srgbClr val="F73131"/>
                </a:solidFill>
                <a:latin typeface="+mn-ea"/>
                <a:ea typeface="+mn-ea"/>
                <a:cs typeface="Meiryo UI" panose="020B0604030504040204" pitchFamily="50" charset="-128"/>
              </a:rPr>
              <a:t>を収集・分析等を行った上</a:t>
            </a:r>
            <a:r>
              <a:rPr lang="ja-JP" altLang="ja-JP" sz="1100" i="1" kern="100" dirty="0" smtClean="0">
                <a:solidFill>
                  <a:srgbClr val="F73131"/>
                </a:solidFill>
                <a:latin typeface="+mn-ea"/>
                <a:ea typeface="+mn-ea"/>
                <a:cs typeface="Meiryo UI" panose="020B0604030504040204" pitchFamily="50" charset="-128"/>
              </a:rPr>
              <a:t>で</a:t>
            </a:r>
            <a:r>
              <a:rPr lang="ja-JP" altLang="en-US" sz="1100" i="1" kern="100" dirty="0" smtClean="0">
                <a:solidFill>
                  <a:srgbClr val="F73131"/>
                </a:solidFill>
                <a:latin typeface="+mn-ea"/>
                <a:ea typeface="+mn-ea"/>
                <a:cs typeface="Meiryo UI" panose="020B0604030504040204" pitchFamily="50" charset="-128"/>
              </a:rPr>
              <a:t>、</a:t>
            </a:r>
            <a:r>
              <a:rPr lang="ja-JP" altLang="ja-JP" sz="1100" i="1" kern="100" dirty="0" smtClean="0">
                <a:solidFill>
                  <a:srgbClr val="F73131"/>
                </a:solidFill>
                <a:latin typeface="+mn-ea"/>
                <a:ea typeface="+mn-ea"/>
                <a:cs typeface="Meiryo UI" panose="020B0604030504040204" pitchFamily="50" charset="-128"/>
              </a:rPr>
              <a:t>どういった</a:t>
            </a:r>
            <a:r>
              <a:rPr lang="ja-JP" altLang="ja-JP" sz="1100" i="1" kern="100" dirty="0">
                <a:solidFill>
                  <a:srgbClr val="F73131"/>
                </a:solidFill>
                <a:latin typeface="+mn-ea"/>
                <a:ea typeface="+mn-ea"/>
                <a:cs typeface="Meiryo UI" panose="020B0604030504040204" pitchFamily="50" charset="-128"/>
              </a:rPr>
              <a:t>サービスに活用するのか、具体的に記載する</a:t>
            </a:r>
            <a:r>
              <a:rPr lang="ja-JP" altLang="ja-JP" sz="1100" i="1" kern="100" dirty="0" smtClean="0">
                <a:solidFill>
                  <a:srgbClr val="F73131"/>
                </a:solidFill>
                <a:latin typeface="+mn-ea"/>
                <a:ea typeface="+mn-ea"/>
                <a:cs typeface="Meiryo UI" panose="020B0604030504040204" pitchFamily="50" charset="-128"/>
              </a:rPr>
              <a:t>こと</a:t>
            </a:r>
            <a:r>
              <a:rPr lang="ja-JP" altLang="en-US" sz="1100" i="1" kern="100" dirty="0" smtClean="0">
                <a:solidFill>
                  <a:srgbClr val="F73131"/>
                </a:solidFill>
                <a:latin typeface="+mn-ea"/>
                <a:ea typeface="+mn-ea"/>
                <a:cs typeface="Meiryo UI" panose="020B0604030504040204" pitchFamily="50" charset="-128"/>
              </a:rPr>
              <a:t>。　なお、令和４年度以降の予定を記載する場合には、その旨が分かるよう記載</a:t>
            </a:r>
            <a:r>
              <a:rPr lang="ja-JP" altLang="en-US" sz="1100" i="1" kern="100" dirty="0">
                <a:solidFill>
                  <a:srgbClr val="F73131"/>
                </a:solidFill>
                <a:latin typeface="+mn-ea"/>
                <a:ea typeface="+mn-ea"/>
                <a:cs typeface="Meiryo UI" panose="020B0604030504040204" pitchFamily="50" charset="-128"/>
              </a:rPr>
              <a:t>すること</a:t>
            </a:r>
            <a:r>
              <a:rPr lang="ja-JP" altLang="en-US" sz="1100" i="1" kern="100" dirty="0" smtClean="0">
                <a:solidFill>
                  <a:srgbClr val="F73131"/>
                </a:solidFill>
                <a:latin typeface="+mn-ea"/>
                <a:ea typeface="+mn-ea"/>
                <a:cs typeface="Meiryo UI" panose="020B0604030504040204" pitchFamily="50" charset="-128"/>
              </a:rPr>
              <a:t>。</a:t>
            </a:r>
            <a:endParaRPr lang="en-US" altLang="ja-JP" sz="1100" i="1"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分野横断的にデータを利用するサービスを展開する場合は、その詳細を記載すること。（加点評価する）</a:t>
            </a:r>
            <a:endParaRPr lang="en-US" altLang="ja-JP" sz="1100" i="1" strike="sngStrike"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endParaRPr lang="en-US" altLang="ja-JP" sz="1100" i="1" kern="100" dirty="0" smtClean="0">
              <a:solidFill>
                <a:srgbClr val="F73131"/>
              </a:solidFill>
              <a:latin typeface="+mn-ea"/>
              <a:ea typeface="+mn-ea"/>
              <a:cs typeface="Meiryo UI" panose="020B0604030504040204" pitchFamily="50" charset="-128"/>
            </a:endParaRPr>
          </a:p>
        </p:txBody>
      </p:sp>
      <p:graphicFrame>
        <p:nvGraphicFramePr>
          <p:cNvPr id="1632"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smtClean="0">
                          <a:latin typeface="Meiryo UI" panose="020B0604030504040204" pitchFamily="50" charset="-128"/>
                          <a:ea typeface="Meiryo UI" panose="020B0604030504040204" pitchFamily="50" charset="-128"/>
                        </a:rPr>
                        <a:t>サービス</a:t>
                      </a:r>
                      <a:endParaRPr kumimoji="1" lang="ja-JP" altLang="en-US" sz="1050" dirty="0">
                        <a:latin typeface="Meiryo UI" panose="020B0604030504040204" pitchFamily="50" charset="-128"/>
                        <a:ea typeface="Meiryo UI" panose="020B0604030504040204" pitchFamily="50" charset="-128"/>
                      </a:endParaRPr>
                    </a:p>
                  </a:txBody>
                  <a:tcPr>
                    <a:solidFill>
                      <a:srgbClr val="FFCDC1"/>
                    </a:solidFill>
                  </a:tcPr>
                </a:tc>
                <a:tc>
                  <a:txBody>
                    <a:bodyPr/>
                    <a:lstStyle/>
                    <a:p>
                      <a:r>
                        <a:rPr kumimoji="1" lang="ja-JP" altLang="en-US" sz="1050" dirty="0" smtClean="0">
                          <a:latin typeface="Meiryo UI" panose="020B0604030504040204" pitchFamily="50" charset="-128"/>
                          <a:ea typeface="Meiryo UI" panose="020B0604030504040204" pitchFamily="50" charset="-128"/>
                        </a:rPr>
                        <a:t>分野</a:t>
                      </a:r>
                      <a:endParaRPr kumimoji="1" lang="ja-JP" altLang="en-US" sz="1050" dirty="0">
                        <a:latin typeface="Meiryo UI" panose="020B0604030504040204" pitchFamily="50" charset="-128"/>
                        <a:ea typeface="Meiryo UI" panose="020B0604030504040204" pitchFamily="50" charset="-128"/>
                      </a:endParaRPr>
                    </a:p>
                  </a:txBody>
                  <a:tcPr>
                    <a:solidFill>
                      <a:srgbClr val="FFCDC1"/>
                    </a:solidFill>
                  </a:tcPr>
                </a:tc>
                <a:tc>
                  <a:txBody>
                    <a:bodyPr/>
                    <a:lstStyle/>
                    <a:p>
                      <a:r>
                        <a:rPr kumimoji="1" lang="ja-JP" altLang="en-US" sz="700" dirty="0" smtClean="0">
                          <a:latin typeface="Meiryo UI" panose="020B0604030504040204" pitchFamily="50" charset="-128"/>
                          <a:ea typeface="Meiryo UI" panose="020B0604030504040204" pitchFamily="50" charset="-128"/>
                        </a:rPr>
                        <a:t>都市</a:t>
                      </a:r>
                      <a:r>
                        <a:rPr kumimoji="1" lang="en-US" altLang="ja-JP" sz="700" dirty="0" smtClean="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データ</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分野</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区分</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ストア先（管理者）</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ja-JP" altLang="en-US" sz="1050" dirty="0" smtClean="0">
                          <a:latin typeface="Meiryo UI" panose="020B0604030504040204" pitchFamily="50" charset="-128"/>
                          <a:ea typeface="Meiryo UI" panose="020B0604030504040204" pitchFamily="50" charset="-128"/>
                        </a:rPr>
                        <a:t>■ゴミ収集車の効率的なルート設定</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endParaRPr kumimoji="1" lang="ja-JP" altLang="en-US" sz="1050" dirty="0">
                        <a:latin typeface="Meiryo UI" panose="020B0604030504040204" pitchFamily="50" charset="-128"/>
                        <a:ea typeface="Meiryo UI" panose="020B0604030504040204" pitchFamily="50" charset="-128"/>
                      </a:endParaRPr>
                    </a:p>
                  </a:txBody>
                  <a:tcPr/>
                </a:tc>
                <a:tc rowSpan="2">
                  <a:txBody>
                    <a:bodyPr/>
                    <a:lstStyle/>
                    <a:p>
                      <a:r>
                        <a:rPr kumimoji="1" lang="ja-JP" altLang="en-US" sz="800" dirty="0" smtClean="0">
                          <a:latin typeface="Meiryo UI" panose="020B0604030504040204" pitchFamily="50" charset="-128"/>
                          <a:ea typeface="Meiryo UI" panose="020B0604030504040204" pitchFamily="50" charset="-128"/>
                        </a:rPr>
                        <a:t>⑩環境・エネルギー</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各ゴミ箱の内容量データ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⑩環境・エネルギー</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④非パーソナルデータ</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Ａセンシングデータ</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通行止め等の道路交通データ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④非パーソナルデータ</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D</a:t>
                      </a:r>
                      <a:r>
                        <a:rPr kumimoji="1" lang="ja-JP" altLang="en-US" sz="800" dirty="0" smtClean="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■道路交通情報（電光表示板等）</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rowSpan="3">
                  <a:txBody>
                    <a:bodyPr/>
                    <a:lstStyle/>
                    <a:p>
                      <a:r>
                        <a:rPr kumimoji="1" lang="ja-JP" altLang="en-US" sz="1050" dirty="0" smtClean="0">
                          <a:latin typeface="Meiryo UI" panose="020B0604030504040204" pitchFamily="50" charset="-128"/>
                          <a:ea typeface="Meiryo UI" panose="020B0604030504040204" pitchFamily="50" charset="-128"/>
                        </a:rPr>
                        <a:t>・バス車内混雑情報</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・バス停間所要時間</a:t>
                      </a:r>
                      <a:endParaRPr kumimoji="1" lang="ja-JP" altLang="en-US" sz="1050" dirty="0">
                        <a:latin typeface="Meiryo UI" panose="020B0604030504040204" pitchFamily="50" charset="-128"/>
                        <a:ea typeface="Meiryo UI" panose="020B0604030504040204" pitchFamily="50" charset="-128"/>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smtClean="0">
                          <a:latin typeface="Meiryo UI" panose="020B0604030504040204" pitchFamily="50" charset="-128"/>
                          <a:ea typeface="Meiryo UI" panose="020B0604030504040204" pitchFamily="50" charset="-128"/>
                        </a:rPr>
                        <a:t>①オープンデータ</a:t>
                      </a:r>
                      <a:endParaRPr kumimoji="1" lang="en-US" altLang="ja-JP" sz="8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社内データベース（●●バス）</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⇒市オープンデータサイト（●●市）</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■混雑緩和観光ルート作成</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－観光需要ピーク時に混雑緩和できる観光ルートや、集客を行うための観光施策の検討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⑤観光・地域活性化</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■大規模災害時シミュレーション</a:t>
                      </a:r>
                      <a:r>
                        <a:rPr kumimoji="1" lang="en-US" altLang="ja-JP" sz="1050" dirty="0" smtClean="0">
                          <a:latin typeface="Meiryo UI" panose="020B0604030504040204" pitchFamily="50" charset="-128"/>
                          <a:ea typeface="Meiryo UI" panose="020B0604030504040204" pitchFamily="50" charset="-128"/>
                        </a:rPr>
                        <a:t>【R4</a:t>
                      </a:r>
                      <a:r>
                        <a:rPr kumimoji="1" lang="ja-JP" altLang="en-US" sz="1050" dirty="0" smtClean="0">
                          <a:latin typeface="Meiryo UI" panose="020B0604030504040204" pitchFamily="50" charset="-128"/>
                          <a:ea typeface="Meiryo UI" panose="020B0604030504040204" pitchFamily="50" charset="-128"/>
                        </a:rPr>
                        <a:t>予定</a:t>
                      </a:r>
                      <a:r>
                        <a:rPr kumimoji="1" lang="en-US" altLang="ja-JP" sz="1050" dirty="0" smtClean="0">
                          <a:latin typeface="Meiryo UI" panose="020B0604030504040204" pitchFamily="50" charset="-128"/>
                          <a:ea typeface="Meiryo UI" panose="020B0604030504040204" pitchFamily="50" charset="-128"/>
                        </a:rPr>
                        <a:t>】</a:t>
                      </a:r>
                    </a:p>
                    <a:p>
                      <a:pPr marL="93663" indent="-93663"/>
                      <a:r>
                        <a:rPr kumimoji="1" lang="ja-JP" altLang="en-US" sz="1050" dirty="0" smtClean="0">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①防災</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633" name="正方形/長方形 14"/>
          <p:cNvSpPr/>
          <p:nvPr/>
        </p:nvSpPr>
        <p:spPr>
          <a:xfrm>
            <a:off x="935595" y="5445224"/>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分野の一覧</a:t>
            </a:r>
            <a:r>
              <a:rPr kumimoji="1" lang="en-US" altLang="ja-JP" sz="900" dirty="0" smtClean="0">
                <a:solidFill>
                  <a:schemeClr val="tx1"/>
                </a:solidFill>
                <a:latin typeface="Meiryo UI" panose="020B0604030504040204" pitchFamily="50" charset="-128"/>
                <a:ea typeface="Meiryo UI" panose="020B0604030504040204" pitchFamily="50" charset="-128"/>
              </a:rPr>
              <a:t>】</a:t>
            </a:r>
          </a:p>
          <a:p>
            <a:r>
              <a:rPr lang="ja-JP" altLang="en-US" sz="900" dirty="0" smtClean="0">
                <a:solidFill>
                  <a:schemeClr val="tx1"/>
                </a:solidFill>
                <a:latin typeface="Meiryo UI" panose="020B0604030504040204" pitchFamily="50" charset="-128"/>
                <a:ea typeface="Meiryo UI" panose="020B0604030504040204" pitchFamily="50" charset="-128"/>
              </a:rPr>
              <a:t>①防災、②セキュリティ</a:t>
            </a:r>
            <a:r>
              <a:rPr lang="ja-JP" altLang="en-US" sz="900" dirty="0">
                <a:solidFill>
                  <a:schemeClr val="tx1"/>
                </a:solidFill>
                <a:latin typeface="Meiryo UI" panose="020B0604030504040204" pitchFamily="50" charset="-128"/>
                <a:ea typeface="Meiryo UI" panose="020B0604030504040204" pitchFamily="50" charset="-128"/>
              </a:rPr>
              <a:t>・見守り</a:t>
            </a:r>
            <a:r>
              <a:rPr lang="ja-JP" altLang="en-US" sz="900" dirty="0" smtClean="0">
                <a:solidFill>
                  <a:schemeClr val="tx1"/>
                </a:solidFill>
                <a:latin typeface="Meiryo UI" panose="020B0604030504040204" pitchFamily="50" charset="-128"/>
                <a:ea typeface="Meiryo UI" panose="020B0604030504040204" pitchFamily="50" charset="-128"/>
              </a:rPr>
              <a:t>、③インフラ</a:t>
            </a:r>
            <a:r>
              <a:rPr lang="ja-JP" altLang="en-US" sz="900" dirty="0">
                <a:solidFill>
                  <a:schemeClr val="tx1"/>
                </a:solidFill>
                <a:latin typeface="Meiryo UI" panose="020B0604030504040204" pitchFamily="50" charset="-128"/>
                <a:ea typeface="Meiryo UI" panose="020B0604030504040204" pitchFamily="50" charset="-128"/>
              </a:rPr>
              <a:t>維持管理</a:t>
            </a:r>
            <a:r>
              <a:rPr lang="ja-JP" altLang="en-US" sz="900" dirty="0" smtClean="0">
                <a:solidFill>
                  <a:schemeClr val="tx1"/>
                </a:solidFill>
                <a:latin typeface="Meiryo UI" panose="020B0604030504040204" pitchFamily="50" charset="-128"/>
                <a:ea typeface="Meiryo UI" panose="020B0604030504040204" pitchFamily="50" charset="-128"/>
              </a:rPr>
              <a:t>、④都市</a:t>
            </a:r>
            <a:r>
              <a:rPr lang="ja-JP" altLang="en-US" sz="900" dirty="0">
                <a:solidFill>
                  <a:schemeClr val="tx1"/>
                </a:solidFill>
                <a:latin typeface="Meiryo UI" panose="020B0604030504040204" pitchFamily="50" charset="-128"/>
                <a:ea typeface="Meiryo UI" panose="020B0604030504040204" pitchFamily="50" charset="-128"/>
              </a:rPr>
              <a:t>計画・整備</a:t>
            </a:r>
            <a:r>
              <a:rPr lang="ja-JP" altLang="en-US" sz="900" dirty="0" smtClean="0">
                <a:solidFill>
                  <a:schemeClr val="tx1"/>
                </a:solidFill>
                <a:latin typeface="Meiryo UI" panose="020B0604030504040204" pitchFamily="50" charset="-128"/>
                <a:ea typeface="Meiryo UI" panose="020B0604030504040204" pitchFamily="50" charset="-128"/>
              </a:rPr>
              <a:t>、⑤観光</a:t>
            </a:r>
            <a:r>
              <a:rPr lang="ja-JP" altLang="en-US" sz="900" dirty="0">
                <a:solidFill>
                  <a:schemeClr val="tx1"/>
                </a:solidFill>
                <a:latin typeface="Meiryo UI" panose="020B0604030504040204" pitchFamily="50" charset="-128"/>
                <a:ea typeface="Meiryo UI" panose="020B0604030504040204" pitchFamily="50" charset="-128"/>
              </a:rPr>
              <a:t>・地域活性化</a:t>
            </a:r>
            <a:r>
              <a:rPr lang="ja-JP" altLang="en-US" sz="900" dirty="0" smtClean="0">
                <a:solidFill>
                  <a:schemeClr val="tx1"/>
                </a:solidFill>
                <a:latin typeface="Meiryo UI" panose="020B0604030504040204" pitchFamily="50" charset="-128"/>
                <a:ea typeface="Meiryo UI" panose="020B0604030504040204" pitchFamily="50" charset="-128"/>
              </a:rPr>
              <a:t>、⑥交通</a:t>
            </a:r>
            <a:r>
              <a:rPr lang="ja-JP" altLang="en-US" sz="900" dirty="0">
                <a:solidFill>
                  <a:schemeClr val="tx1"/>
                </a:solidFill>
                <a:latin typeface="Meiryo UI" panose="020B0604030504040204" pitchFamily="50" charset="-128"/>
                <a:ea typeface="Meiryo UI" panose="020B0604030504040204" pitchFamily="50" charset="-128"/>
              </a:rPr>
              <a:t>・モビリティ</a:t>
            </a:r>
            <a:r>
              <a:rPr lang="ja-JP" altLang="en-US" sz="900" dirty="0" smtClean="0">
                <a:solidFill>
                  <a:schemeClr val="tx1"/>
                </a:solidFill>
                <a:latin typeface="Meiryo UI" panose="020B0604030504040204" pitchFamily="50" charset="-128"/>
                <a:ea typeface="Meiryo UI" panose="020B0604030504040204" pitchFamily="50" charset="-128"/>
              </a:rPr>
              <a:t>、⑦物流、⑧</a:t>
            </a:r>
            <a:r>
              <a:rPr kumimoji="1" lang="ja-JP" altLang="en-US" sz="900" dirty="0" smtClean="0">
                <a:solidFill>
                  <a:schemeClr val="tx1"/>
                </a:solidFill>
                <a:latin typeface="Meiryo UI" panose="020B0604030504040204" pitchFamily="50" charset="-128"/>
                <a:ea typeface="Meiryo UI" panose="020B0604030504040204" pitchFamily="50" charset="-128"/>
              </a:rPr>
              <a:t>健康・医療、⑨農林水産業、⑩環境・エネルギー、⑪教育、⑫行政、⑬支払い、⑭コロナ対策、⑮その他</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区分の一覧</a:t>
            </a:r>
            <a:r>
              <a:rPr kumimoji="1" lang="en-US" altLang="ja-JP" sz="900" dirty="0" smtClean="0">
                <a:solidFill>
                  <a:schemeClr val="tx1"/>
                </a:solidFill>
                <a:latin typeface="Meiryo UI" panose="020B0604030504040204" pitchFamily="50" charset="-128"/>
                <a:ea typeface="Meiryo UI" panose="020B0604030504040204" pitchFamily="50" charset="-128"/>
              </a:rPr>
              <a:t>】</a:t>
            </a:r>
          </a:p>
          <a:p>
            <a:r>
              <a:rPr kumimoji="1" lang="ja-JP" altLang="en-US" sz="900" dirty="0" smtClean="0">
                <a:solidFill>
                  <a:schemeClr val="tx1"/>
                </a:solidFill>
                <a:latin typeface="Meiryo UI" panose="020B0604030504040204" pitchFamily="50" charset="-128"/>
                <a:ea typeface="Meiryo UI" panose="020B0604030504040204" pitchFamily="50" charset="-128"/>
              </a:rPr>
              <a:t>①オープンデータ、</a:t>
            </a:r>
            <a:r>
              <a:rPr lang="ja-JP" altLang="en-US" sz="900" dirty="0">
                <a:solidFill>
                  <a:schemeClr val="tx1"/>
                </a:solidFill>
                <a:latin typeface="Meiryo UI" panose="020B0604030504040204" pitchFamily="50" charset="-128"/>
                <a:ea typeface="Meiryo UI" panose="020B0604030504040204" pitchFamily="50" charset="-128"/>
              </a:rPr>
              <a:t> （以下オープンデータ以外の） </a:t>
            </a:r>
            <a:r>
              <a:rPr kumimoji="1" lang="ja-JP" altLang="en-US" sz="900" dirty="0" smtClean="0">
                <a:solidFill>
                  <a:schemeClr val="tx1"/>
                </a:solidFill>
                <a:latin typeface="Meiryo UI" panose="020B0604030504040204" pitchFamily="50" charset="-128"/>
                <a:ea typeface="Meiryo UI" panose="020B0604030504040204" pitchFamily="50" charset="-128"/>
              </a:rPr>
              <a:t>②パーソナルデータ（個人情報）、③</a:t>
            </a:r>
            <a:r>
              <a:rPr lang="ja-JP" altLang="en-US" sz="900" dirty="0" smtClean="0">
                <a:solidFill>
                  <a:schemeClr val="tx1"/>
                </a:solidFill>
                <a:latin typeface="Meiryo UI" panose="020B0604030504040204" pitchFamily="50" charset="-128"/>
                <a:ea typeface="Meiryo UI" panose="020B0604030504040204" pitchFamily="50" charset="-128"/>
              </a:rPr>
              <a:t>パーソナルデータ（匿名加工情報等）、④非パーソナルデータ</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Ａセンシングデータ、Ｂ購買情報、Ｃ地理空間データ、Ｄその他（手入力など）</a:t>
            </a:r>
            <a:endParaRPr kumimoji="1"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1634" name="正方形/長方形 15"/>
          <p:cNvSpPr/>
          <p:nvPr/>
        </p:nvSpPr>
        <p:spPr>
          <a:xfrm>
            <a:off x="363543" y="981083"/>
            <a:ext cx="3128337" cy="276999"/>
          </a:xfrm>
          <a:prstGeom prst="rect">
            <a:avLst/>
          </a:prstGeom>
        </p:spPr>
        <p:txBody>
          <a:bodyPr wrap="square">
            <a:spAutoFit/>
          </a:bodyPr>
          <a:lstStyle/>
          <a:p>
            <a:pPr marL="381000" marR="44450" indent="-381000">
              <a:spcAft>
                <a:spcPts val="0"/>
              </a:spcAft>
              <a:tabLst>
                <a:tab pos="2700020" algn="ctr"/>
                <a:tab pos="5400040" algn="r"/>
              </a:tabLst>
            </a:pP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ja-JP" sz="120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5" name="正方形/長方形 16"/>
          <p:cNvSpPr/>
          <p:nvPr/>
        </p:nvSpPr>
        <p:spPr>
          <a:xfrm>
            <a:off x="6372200" y="6479758"/>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1636"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indent="-381000" algn="ctr">
              <a:spcAft>
                <a:spcPts val="0"/>
              </a:spcAft>
              <a:tabLst>
                <a:tab pos="2700020" algn="ctr"/>
                <a:tab pos="5400040" algn="r"/>
              </a:tabLst>
            </a:pPr>
            <a:r>
              <a:rPr lang="ja-JP" altLang="en-US" sz="1200" b="1" kern="100" dirty="0" smtClean="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lang="ja-JP" altLang="ja-JP" sz="1200" b="1" kern="100" dirty="0">
              <a:solidFill>
                <a:srgbClr val="C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7"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23</a:t>
            </a:r>
            <a:endParaRPr kumimoji="1" lang="ja-JP" altLang="en-US" sz="1480" dirty="0">
              <a:solidFill>
                <a:schemeClr val="tx1"/>
              </a:solidFill>
            </a:endParaRPr>
          </a:p>
        </p:txBody>
      </p:sp>
    </p:spTree>
    <p:extLst>
      <p:ext uri="{BB962C8B-B14F-4D97-AF65-F5344CB8AC3E}">
        <p14:creationId xmlns:p14="http://schemas.microsoft.com/office/powerpoint/2010/main" val="248424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4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42"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活用するデータとサービス</a:t>
            </a:r>
            <a:endParaRPr lang="ja-JP" altLang="en-US" sz="1600" dirty="0">
              <a:latin typeface="BIZ UDPゴシック" panose="020B0400000000000000" pitchFamily="50" charset="-128"/>
              <a:ea typeface="BIZ UDPゴシック" panose="020B0400000000000000" pitchFamily="50" charset="-128"/>
            </a:endParaRPr>
          </a:p>
        </p:txBody>
      </p:sp>
      <p:sp>
        <p:nvSpPr>
          <p:cNvPr id="1643" name="正方形/長方形 8"/>
          <p:cNvSpPr/>
          <p:nvPr/>
        </p:nvSpPr>
        <p:spPr>
          <a:xfrm>
            <a:off x="279430" y="4420619"/>
            <a:ext cx="8592463" cy="1277273"/>
          </a:xfrm>
          <a:prstGeom prst="rect">
            <a:avLst/>
          </a:prstGeom>
        </p:spPr>
        <p:txBody>
          <a:bodyPr wrap="square">
            <a:spAutoFit/>
          </a:bodyPr>
          <a:lstStyle/>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a:t>
            </a:r>
            <a:r>
              <a:rPr lang="ja-JP" altLang="en-US" sz="1100" i="1" kern="100" dirty="0" smtClean="0">
                <a:solidFill>
                  <a:srgbClr val="F73131"/>
                </a:solidFill>
                <a:latin typeface="+mn-ea"/>
                <a:ea typeface="+mn-ea"/>
                <a:cs typeface="Meiryo UI" panose="020B0604030504040204" pitchFamily="50" charset="-128"/>
              </a:rPr>
              <a:t>サービス等の内容を具体的に記載すること。なお、都市</a:t>
            </a:r>
            <a:r>
              <a:rPr lang="en-US" altLang="ja-JP" sz="1100" i="1" kern="100" dirty="0" smtClean="0">
                <a:solidFill>
                  <a:srgbClr val="F73131"/>
                </a:solidFill>
                <a:latin typeface="+mn-ea"/>
                <a:ea typeface="+mn-ea"/>
                <a:cs typeface="Meiryo UI" panose="020B0604030504040204" pitchFamily="50" charset="-128"/>
              </a:rPr>
              <a:t>OS</a:t>
            </a:r>
            <a:r>
              <a:rPr lang="ja-JP" altLang="en-US" sz="1100" i="1" kern="100" dirty="0" smtClean="0">
                <a:solidFill>
                  <a:srgbClr val="F73131"/>
                </a:solidFill>
                <a:latin typeface="+mn-ea"/>
                <a:ea typeface="+mn-ea"/>
                <a:cs typeface="Meiryo UI" panose="020B0604030504040204" pitchFamily="50" charset="-128"/>
              </a:rPr>
              <a:t>との関係性についても明確に記載すること。</a:t>
            </a:r>
            <a:endParaRPr lang="en-US" altLang="ja-JP" sz="1100" i="1" kern="100" dirty="0" smtClean="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smtClean="0">
                <a:solidFill>
                  <a:srgbClr val="F73131"/>
                </a:solidFill>
                <a:latin typeface="+mn-ea"/>
                <a:ea typeface="+mn-ea"/>
                <a:cs typeface="Meiryo UI" panose="020B0604030504040204" pitchFamily="50" charset="-128"/>
              </a:rPr>
              <a:t>　</a:t>
            </a:r>
            <a:r>
              <a:rPr lang="ja-JP" altLang="ja-JP" sz="1100" i="1" kern="100" dirty="0" smtClean="0">
                <a:solidFill>
                  <a:srgbClr val="F73131"/>
                </a:solidFill>
                <a:latin typeface="+mn-ea"/>
                <a:ea typeface="+mn-ea"/>
                <a:cs typeface="Meiryo UI" panose="020B0604030504040204" pitchFamily="50" charset="-128"/>
              </a:rPr>
              <a:t>個人</a:t>
            </a:r>
            <a:r>
              <a:rPr lang="ja-JP" altLang="ja-JP" sz="1100" i="1" kern="100" dirty="0">
                <a:solidFill>
                  <a:srgbClr val="F73131"/>
                </a:solidFill>
                <a:latin typeface="+mn-ea"/>
                <a:ea typeface="+mn-ea"/>
                <a:cs typeface="Meiryo UI" panose="020B0604030504040204" pitchFamily="50" charset="-128"/>
              </a:rPr>
              <a:t>情報等機密性の</a:t>
            </a:r>
            <a:r>
              <a:rPr lang="ja-JP" altLang="ja-JP" sz="1100" i="1" kern="100" dirty="0" smtClean="0">
                <a:solidFill>
                  <a:srgbClr val="F73131"/>
                </a:solidFill>
                <a:latin typeface="+mn-ea"/>
                <a:ea typeface="+mn-ea"/>
                <a:cs typeface="Meiryo UI" panose="020B0604030504040204" pitchFamily="50" charset="-128"/>
              </a:rPr>
              <a:t>高い情報</a:t>
            </a:r>
            <a:r>
              <a:rPr lang="ja-JP" altLang="ja-JP" sz="1100" i="1" kern="100" dirty="0">
                <a:solidFill>
                  <a:srgbClr val="F73131"/>
                </a:solidFill>
                <a:latin typeface="+mn-ea"/>
                <a:ea typeface="+mn-ea"/>
                <a:cs typeface="Meiryo UI" panose="020B0604030504040204" pitchFamily="50" charset="-128"/>
              </a:rPr>
              <a:t>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r>
              <a:rPr lang="ja-JP" altLang="ja-JP" sz="1100" i="1" kern="100" dirty="0" smtClean="0">
                <a:solidFill>
                  <a:srgbClr val="F73131"/>
                </a:solidFill>
                <a:latin typeface="+mn-ea"/>
                <a:ea typeface="+mn-ea"/>
                <a:cs typeface="Meiryo UI" panose="020B0604030504040204" pitchFamily="50" charset="-128"/>
              </a:rPr>
              <a:t>。</a:t>
            </a:r>
            <a:endParaRPr lang="en-US" altLang="ja-JP" sz="1100" i="1" kern="100" dirty="0" smtClean="0">
              <a:solidFill>
                <a:srgbClr val="F73131"/>
              </a:solidFill>
              <a:latin typeface="+mn-ea"/>
              <a:ea typeface="+mn-ea"/>
              <a:cs typeface="Meiryo UI" panose="020B0604030504040204" pitchFamily="50" charset="-128"/>
            </a:endParaRPr>
          </a:p>
          <a:p>
            <a:pPr marL="127000" marR="44450">
              <a:spcAft>
                <a:spcPts val="0"/>
              </a:spcAft>
            </a:pPr>
            <a:r>
              <a:rPr lang="ja-JP" altLang="en-US" sz="1100" i="1" kern="100" dirty="0" smtClean="0">
                <a:solidFill>
                  <a:srgbClr val="F73131"/>
                </a:solidFill>
                <a:latin typeface="+mn-ea"/>
                <a:ea typeface="+mn-ea"/>
                <a:cs typeface="Meiryo UI" panose="020B0604030504040204" pitchFamily="50" charset="-128"/>
              </a:rPr>
              <a:t>　</a:t>
            </a: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smtClean="0">
                <a:solidFill>
                  <a:srgbClr val="F73131"/>
                </a:solidFill>
                <a:latin typeface="+mn-ea"/>
                <a:ea typeface="+mn-ea"/>
                <a:cs typeface="Meiryo UI" panose="020B0604030504040204" pitchFamily="50" charset="-128"/>
              </a:rPr>
              <a:t>　先端技術（</a:t>
            </a:r>
            <a:r>
              <a:rPr lang="en-US" altLang="ja-JP" sz="1100" i="1" kern="100" dirty="0" smtClean="0">
                <a:solidFill>
                  <a:srgbClr val="F73131"/>
                </a:solidFill>
                <a:latin typeface="+mn-ea"/>
                <a:ea typeface="+mn-ea"/>
                <a:cs typeface="Meiryo UI" panose="020B0604030504040204" pitchFamily="50" charset="-128"/>
              </a:rPr>
              <a:t>5G</a:t>
            </a:r>
            <a:r>
              <a:rPr lang="ja-JP" altLang="en-US" sz="1100" i="1" kern="100" dirty="0" err="1" smtClean="0">
                <a:solidFill>
                  <a:srgbClr val="F73131"/>
                </a:solidFill>
                <a:latin typeface="+mn-ea"/>
                <a:ea typeface="+mn-ea"/>
                <a:cs typeface="Meiryo UI" panose="020B0604030504040204" pitchFamily="50" charset="-128"/>
              </a:rPr>
              <a:t>、</a:t>
            </a:r>
            <a:r>
              <a:rPr lang="en-US" altLang="ja-JP" sz="1100" i="1" kern="100" dirty="0" smtClean="0">
                <a:solidFill>
                  <a:srgbClr val="F73131"/>
                </a:solidFill>
                <a:latin typeface="+mn-ea"/>
                <a:ea typeface="+mn-ea"/>
                <a:cs typeface="Meiryo UI" panose="020B0604030504040204" pitchFamily="50" charset="-128"/>
              </a:rPr>
              <a:t>AI</a:t>
            </a:r>
            <a:r>
              <a:rPr lang="ja-JP" altLang="en-US" sz="1100" i="1" kern="100" dirty="0" smtClean="0">
                <a:solidFill>
                  <a:srgbClr val="F73131"/>
                </a:solidFill>
                <a:latin typeface="+mn-ea"/>
                <a:ea typeface="+mn-ea"/>
                <a:cs typeface="Meiryo UI" panose="020B0604030504040204" pitchFamily="50" charset="-128"/>
              </a:rPr>
              <a:t>等）を用いる場合</a:t>
            </a:r>
            <a:r>
              <a:rPr lang="ja-JP" altLang="en-US" sz="1100" i="1" kern="100" dirty="0">
                <a:solidFill>
                  <a:srgbClr val="F73131"/>
                </a:solidFill>
                <a:latin typeface="+mn-ea"/>
                <a:ea typeface="+mn-ea"/>
                <a:cs typeface="Meiryo UI" panose="020B0604030504040204" pitchFamily="50" charset="-128"/>
              </a:rPr>
              <a:t>は、その詳細を記載すること</a:t>
            </a:r>
            <a:r>
              <a:rPr lang="ja-JP" altLang="en-US" sz="1100" i="1" kern="100" dirty="0" smtClean="0">
                <a:solidFill>
                  <a:srgbClr val="F73131"/>
                </a:solidFill>
                <a:latin typeface="+mn-ea"/>
                <a:ea typeface="+mn-ea"/>
                <a:cs typeface="Meiryo UI" panose="020B0604030504040204" pitchFamily="50" charset="-128"/>
              </a:rPr>
              <a:t>。（加点評価する）</a:t>
            </a:r>
            <a:endParaRPr lang="en-US" altLang="ja-JP" sz="1100" i="1"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44" name="正方形/長方形 15"/>
          <p:cNvSpPr/>
          <p:nvPr/>
        </p:nvSpPr>
        <p:spPr>
          <a:xfrm>
            <a:off x="363543" y="1031885"/>
            <a:ext cx="3128337" cy="276999"/>
          </a:xfrm>
          <a:prstGeom prst="rect">
            <a:avLst/>
          </a:prstGeom>
        </p:spPr>
        <p:txBody>
          <a:bodyPr wrap="square">
            <a:spAutoFit/>
          </a:bodyPr>
          <a:lstStyle/>
          <a:p>
            <a:pPr marL="381000" marR="44450" indent="-381000">
              <a:spcAft>
                <a:spcPts val="0"/>
              </a:spcAft>
              <a:tabLst>
                <a:tab pos="2700020" algn="ctr"/>
                <a:tab pos="5400040" algn="r"/>
              </a:tabLst>
            </a:pP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ja-JP" sz="120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45" name="正方形/長方形 16"/>
          <p:cNvSpPr/>
          <p:nvPr/>
        </p:nvSpPr>
        <p:spPr>
          <a:xfrm>
            <a:off x="6325776" y="6453336"/>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164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647"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48" name="正方形/長方形 12"/>
          <p:cNvSpPr/>
          <p:nvPr/>
        </p:nvSpPr>
        <p:spPr>
          <a:xfrm>
            <a:off x="465949" y="1308884"/>
            <a:ext cx="8498540" cy="430887"/>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（例）ドローン宅配</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effectLst/>
              <a:latin typeface="+mj-ea"/>
              <a:ea typeface="+mj-ea"/>
              <a:cs typeface="Meiryo UI" panose="020B0604030504040204" pitchFamily="50" charset="-128"/>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24</a:t>
            </a:r>
            <a:endParaRPr kumimoji="1" lang="ja-JP" altLang="en-US" sz="1480" dirty="0">
              <a:solidFill>
                <a:schemeClr val="tx1"/>
              </a:solidFill>
            </a:endParaRPr>
          </a:p>
        </p:txBody>
      </p:sp>
    </p:spTree>
    <p:extLst>
      <p:ext uri="{BB962C8B-B14F-4D97-AF65-F5344CB8AC3E}">
        <p14:creationId xmlns:p14="http://schemas.microsoft.com/office/powerpoint/2010/main" val="189551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5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53"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indent="-342900" eaLnBrk="1" hangingPunct="1">
              <a:spcBef>
                <a:spcPct val="5000"/>
              </a:spcBef>
              <a:buFont typeface="Wingdings" panose="05000000000000000000" pitchFamily="2" charset="2"/>
              <a:buChar char="n"/>
              <a:defRPr/>
            </a:pPr>
            <a:r>
              <a:rPr lang="ja-JP" altLang="en-US" sz="2000" b="1" dirty="0" smtClean="0">
                <a:latin typeface="Tahoma" pitchFamily="34" charset="0"/>
              </a:rPr>
              <a:t>（１）「</a:t>
            </a:r>
            <a:r>
              <a:rPr lang="ja-JP" altLang="en-US" sz="2000" b="1" dirty="0">
                <a:latin typeface="Tahoma" pitchFamily="34" charset="0"/>
              </a:rPr>
              <a:t>適合性</a:t>
            </a:r>
            <a:r>
              <a:rPr lang="ja-JP" altLang="en-US" sz="2000" b="1" dirty="0" smtClean="0">
                <a:latin typeface="Tahoma" pitchFamily="34" charset="0"/>
              </a:rPr>
              <a:t>」</a:t>
            </a:r>
            <a:endParaRPr lang="ja-JP" altLang="en-US" sz="1600" dirty="0">
              <a:latin typeface="Tahoma" pitchFamily="34" charset="0"/>
            </a:endParaRPr>
          </a:p>
        </p:txBody>
      </p:sp>
      <p:sp>
        <p:nvSpPr>
          <p:cNvPr id="165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55" name="表 8"/>
          <p:cNvGraphicFramePr>
            <a:graphicFrameLocks noGrp="1"/>
          </p:cNvGraphicFramePr>
          <p:nvPr>
            <p:extLst>
              <p:ext uri="{D42A27DB-BD31-4B8C-83A1-F6EECF244321}">
                <p14:modId xmlns:p14="http://schemas.microsoft.com/office/powerpoint/2010/main" val="2966682796"/>
              </p:ext>
            </p:extLst>
          </p:nvPr>
        </p:nvGraphicFramePr>
        <p:xfrm>
          <a:off x="334796" y="1137051"/>
          <a:ext cx="8474408" cy="4942220"/>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07773">
                <a:tc rowSpan="2">
                  <a:txBody>
                    <a:bodyPr/>
                    <a:lstStyle/>
                    <a:p>
                      <a:pPr marR="44450" indent="0" algn="ctr">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950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提案者である○○株式会社は（３）に該当するものであり、令和２年度○月にスマートシティの推進について○○市と「～協定」を締結しており･･･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22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694">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946">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56"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25</a:t>
            </a:r>
            <a:endParaRPr kumimoji="1" lang="ja-JP" altLang="en-US" sz="1480" dirty="0">
              <a:solidFill>
                <a:schemeClr val="tx1"/>
              </a:solidFill>
            </a:endParaRPr>
          </a:p>
        </p:txBody>
      </p:sp>
    </p:spTree>
    <p:extLst>
      <p:ext uri="{BB962C8B-B14F-4D97-AF65-F5344CB8AC3E}">
        <p14:creationId xmlns:p14="http://schemas.microsoft.com/office/powerpoint/2010/main" val="303640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61"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indent="-342900" eaLnBrk="1" hangingPunct="1">
              <a:spcBef>
                <a:spcPct val="5000"/>
              </a:spcBef>
              <a:buFont typeface="Wingdings" panose="05000000000000000000" pitchFamily="2" charset="2"/>
              <a:buChar char="n"/>
              <a:defRPr/>
            </a:pPr>
            <a:r>
              <a:rPr lang="ja-JP" altLang="en-US" sz="2000" b="1" dirty="0" smtClean="0">
                <a:latin typeface="Tahoma" pitchFamily="34" charset="0"/>
              </a:rPr>
              <a:t>（１）「</a:t>
            </a:r>
            <a:r>
              <a:rPr lang="ja-JP" altLang="en-US" sz="2000" b="1" dirty="0">
                <a:latin typeface="Tahoma" pitchFamily="34" charset="0"/>
              </a:rPr>
              <a:t>適合性</a:t>
            </a:r>
            <a:r>
              <a:rPr lang="ja-JP" altLang="en-US" sz="2000" b="1" dirty="0" smtClean="0">
                <a:latin typeface="Tahoma" pitchFamily="34" charset="0"/>
              </a:rPr>
              <a:t>」</a:t>
            </a:r>
            <a:endParaRPr lang="ja-JP" altLang="en-US" sz="1600" dirty="0">
              <a:latin typeface="Tahoma" pitchFamily="34" charset="0"/>
            </a:endParaRPr>
          </a:p>
        </p:txBody>
      </p:sp>
      <p:sp>
        <p:nvSpPr>
          <p:cNvPr id="166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63" name="表 8"/>
          <p:cNvGraphicFramePr>
            <a:graphicFrameLocks noGrp="1"/>
          </p:cNvGraphicFramePr>
          <p:nvPr>
            <p:extLst/>
          </p:nvPr>
        </p:nvGraphicFramePr>
        <p:xfrm>
          <a:off x="334796" y="1175973"/>
          <a:ext cx="8474408" cy="5384177"/>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9684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2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045">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20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・また、本事業を行うことにより、○○という地域課題が○○という観点から解決することができると見込んでおり･･･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64" name="正方形/長方形 12"/>
          <p:cNvSpPr/>
          <p:nvPr/>
        </p:nvSpPr>
        <p:spPr>
          <a:xfrm>
            <a:off x="5580112" y="5068181"/>
            <a:ext cx="2929414"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65"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26</a:t>
            </a:r>
            <a:endParaRPr kumimoji="1" lang="ja-JP" altLang="en-US" sz="1480" dirty="0">
              <a:solidFill>
                <a:schemeClr val="tx1"/>
              </a:solidFill>
            </a:endParaRPr>
          </a:p>
        </p:txBody>
      </p:sp>
    </p:spTree>
    <p:extLst>
      <p:ext uri="{BB962C8B-B14F-4D97-AF65-F5344CB8AC3E}">
        <p14:creationId xmlns:p14="http://schemas.microsoft.com/office/powerpoint/2010/main" val="17782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6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70"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a:t>
            </a:r>
            <a:r>
              <a:rPr lang="ja-JP" altLang="en-US" sz="2000" b="1" dirty="0">
                <a:latin typeface="Tahoma" pitchFamily="34" charset="0"/>
              </a:rPr>
              <a:t>２）「具体性・実行性</a:t>
            </a:r>
            <a:r>
              <a:rPr lang="ja-JP" altLang="en-US" sz="2000" b="1" dirty="0" smtClean="0">
                <a:latin typeface="Tahoma" pitchFamily="34" charset="0"/>
              </a:rPr>
              <a:t>」</a:t>
            </a:r>
            <a:endParaRPr lang="ja-JP" altLang="en-US" sz="1600" dirty="0">
              <a:latin typeface="Tahoma" pitchFamily="34" charset="0"/>
            </a:endParaRPr>
          </a:p>
        </p:txBody>
      </p:sp>
      <p:sp>
        <p:nvSpPr>
          <p:cNvPr id="167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72" name="表 8"/>
          <p:cNvGraphicFramePr>
            <a:graphicFrameLocks noGrp="1"/>
          </p:cNvGraphicFramePr>
          <p:nvPr>
            <p:extLst/>
          </p:nvPr>
        </p:nvGraphicFramePr>
        <p:xfrm>
          <a:off x="334796" y="1137051"/>
          <a:ext cx="8474408" cy="5347167"/>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実施体制、事業スケジュール等を含めて事業の実施計画が効率的に組まれており、翌年度以降の事業計画等の確実な実施・運営が見込めること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832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・事業に係る推進体制として、令和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年○月に「○○協議会」の設立を予定しており、当該協議会のメンバーである、○○市及び関係団体からは既に内諾を頂戴しており･･･（※実施体制に関する事項）</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首長がリーダーシップを発揮しているなど、地域において自立的・持続的に事業を行い、継続的な改善を図る体制が確立されていること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4</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月からの自走に向けて、令和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月を目途に事業継続及び更なる普及展開に向けた法人を設立し･･･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smtClean="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サービス事業者、ベンチャー企業、大学・高専等の研究教育機関及び市民などが参画していること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smtClean="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大学など、様々な主体が参画する意図を示しており、具体的には、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73"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27</a:t>
            </a:r>
            <a:endParaRPr kumimoji="1" lang="ja-JP" altLang="en-US" sz="1480" dirty="0">
              <a:solidFill>
                <a:schemeClr val="tx1"/>
              </a:solidFill>
            </a:endParaRPr>
          </a:p>
        </p:txBody>
      </p:sp>
    </p:spTree>
    <p:extLst>
      <p:ext uri="{BB962C8B-B14F-4D97-AF65-F5344CB8AC3E}">
        <p14:creationId xmlns:p14="http://schemas.microsoft.com/office/powerpoint/2010/main" val="229578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7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78"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（３）「</a:t>
            </a:r>
            <a:r>
              <a:rPr lang="ja-JP" altLang="en-US" sz="2000" b="1" dirty="0">
                <a:latin typeface="Tahoma" pitchFamily="34" charset="0"/>
              </a:rPr>
              <a:t>継続性</a:t>
            </a:r>
            <a:r>
              <a:rPr lang="ja-JP" altLang="en-US" sz="2000" b="1" dirty="0" smtClean="0">
                <a:latin typeface="Tahoma" pitchFamily="34" charset="0"/>
              </a:rPr>
              <a:t>」</a:t>
            </a:r>
            <a:endParaRPr lang="ja-JP" altLang="en-US" sz="1600" dirty="0">
              <a:latin typeface="Tahoma" pitchFamily="34" charset="0"/>
            </a:endParaRPr>
          </a:p>
        </p:txBody>
      </p:sp>
      <p:sp>
        <p:nvSpPr>
          <p:cNvPr id="167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80" name="表 10"/>
          <p:cNvGraphicFramePr>
            <a:graphicFrameLocks noGrp="1"/>
          </p:cNvGraphicFramePr>
          <p:nvPr>
            <p:extLst/>
          </p:nvPr>
        </p:nvGraphicFramePr>
        <p:xfrm>
          <a:off x="334796" y="1137051"/>
          <a:ext cx="8474408" cy="547676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52149">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252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５年間以上使用することとしている。また、</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年度より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○○システムの拡張を行う予定であり･･･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５年間の運用継続がなされない場合、補助金返還が必要であることを留意されたい。</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利用者課金、民間資金の投入などを積極的に行い（見込み含む）、資金的持続性を確保していること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269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リースやレンタルを活用することなどにより、事業費の低減が図られていること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66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に関してはリースによる調達を予定しており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81" name="正方形/長方形 12"/>
          <p:cNvSpPr/>
          <p:nvPr/>
        </p:nvSpPr>
        <p:spPr>
          <a:xfrm>
            <a:off x="4262002" y="3938674"/>
            <a:ext cx="4391919" cy="1218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82"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28</a:t>
            </a:r>
            <a:endParaRPr kumimoji="1" lang="ja-JP" altLang="en-US" sz="1480" dirty="0">
              <a:solidFill>
                <a:schemeClr val="tx1"/>
              </a:solidFill>
            </a:endParaRPr>
          </a:p>
        </p:txBody>
      </p:sp>
    </p:spTree>
    <p:extLst>
      <p:ext uri="{BB962C8B-B14F-4D97-AF65-F5344CB8AC3E}">
        <p14:creationId xmlns:p14="http://schemas.microsoft.com/office/powerpoint/2010/main" val="198248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8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87"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（４）</a:t>
            </a:r>
            <a:r>
              <a:rPr lang="ja-JP" altLang="en-US" sz="2000" b="1" dirty="0">
                <a:latin typeface="Tahoma" pitchFamily="34" charset="0"/>
              </a:rPr>
              <a:t>「汎用性・発展性」</a:t>
            </a:r>
            <a:endParaRPr lang="ja-JP" altLang="en-US" sz="1600" dirty="0">
              <a:latin typeface="Tahoma" pitchFamily="34" charset="0"/>
            </a:endParaRPr>
          </a:p>
        </p:txBody>
      </p:sp>
      <p:sp>
        <p:nvSpPr>
          <p:cNvPr id="168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89" name="表 8"/>
          <p:cNvGraphicFramePr>
            <a:graphicFrameLocks noGrp="1"/>
          </p:cNvGraphicFramePr>
          <p:nvPr>
            <p:extLst>
              <p:ext uri="{D42A27DB-BD31-4B8C-83A1-F6EECF244321}">
                <p14:modId xmlns:p14="http://schemas.microsoft.com/office/powerpoint/2010/main" val="1108547757"/>
              </p:ext>
            </p:extLst>
          </p:nvPr>
        </p:nvGraphicFramePr>
        <p:xfrm>
          <a:off x="334796" y="1137051"/>
          <a:ext cx="8474408" cy="5490315"/>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1974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構築したベンダー以外の企業も都市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を運用・改修することができるように配慮されていること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224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大学など、様々な主体が参画する意図を示しており、具体的には、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こうしたニーズを踏まえ、収集したデータを原則無償で提供（データを活用した営利事業の場合であって事業収益が得られた場合はその事業者から利用料を徴収することなどを検討）するとともにＡＰＩも公開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476">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５つの基本原則：相互運用性・データ流通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は、データ流通を可能とし、拡張容易性を有するものであること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185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翌年度は○○というサービスの提供を予定しており、○○機能を都市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に追加する予定である。また、近隣の○○市のオープンデータも扱うことができるよう・・・</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90" name="正方形/長方形 10"/>
          <p:cNvSpPr/>
          <p:nvPr/>
        </p:nvSpPr>
        <p:spPr>
          <a:xfrm>
            <a:off x="3973022" y="5013176"/>
            <a:ext cx="4536504" cy="13543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91"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29</a:t>
            </a:r>
            <a:endParaRPr kumimoji="1" lang="ja-JP" altLang="en-US" sz="1480" dirty="0">
              <a:solidFill>
                <a:schemeClr val="tx1"/>
              </a:solidFill>
            </a:endParaRPr>
          </a:p>
        </p:txBody>
      </p:sp>
    </p:spTree>
    <p:extLst>
      <p:ext uri="{BB962C8B-B14F-4D97-AF65-F5344CB8AC3E}">
        <p14:creationId xmlns:p14="http://schemas.microsoft.com/office/powerpoint/2010/main" val="185719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a:t>
            </a:r>
            <a:r>
              <a:rPr lang="ja-JP" altLang="en-US" sz="1600" i="1" dirty="0" smtClean="0">
                <a:solidFill>
                  <a:srgbClr val="FF0000"/>
                </a:solidFill>
              </a:rPr>
              <a:t>名称、面積、人口等）</a:t>
            </a:r>
            <a:endParaRPr lang="en-US" altLang="ja-JP" sz="1600" i="1" dirty="0" smtClean="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smtClean="0">
                <a:latin typeface="Tahoma" pitchFamily="34" charset="0"/>
              </a:rPr>
              <a:t>対象</a:t>
            </a:r>
            <a:r>
              <a:rPr lang="ja-JP" altLang="en-US" sz="1600" dirty="0">
                <a:latin typeface="Tahoma" pitchFamily="34" charset="0"/>
              </a:rPr>
              <a:t>区域の</a:t>
            </a:r>
            <a:r>
              <a:rPr lang="ja-JP" altLang="en-US" sz="1600" dirty="0" smtClean="0">
                <a:latin typeface="Tahoma" pitchFamily="34" charset="0"/>
              </a:rPr>
              <a:t>ビジョン</a:t>
            </a:r>
            <a:endParaRPr lang="en-US" altLang="ja-JP" sz="1600" dirty="0" smtClean="0">
              <a:latin typeface="Tahoma" pitchFamily="34" charset="0"/>
            </a:endParaRPr>
          </a:p>
          <a:p>
            <a:pPr eaLnBrk="1" hangingPunct="1">
              <a:spcBef>
                <a:spcPct val="5000"/>
              </a:spcBef>
              <a:defRPr/>
            </a:pPr>
            <a:r>
              <a:rPr lang="ja-JP" altLang="en-US" sz="1600" i="1" dirty="0">
                <a:solidFill>
                  <a:srgbClr val="FF0000"/>
                </a:solidFill>
                <a:latin typeface="Tahoma" pitchFamily="34" charset="0"/>
              </a:rPr>
              <a:t>（</a:t>
            </a:r>
            <a:r>
              <a:rPr lang="ja-JP" altLang="en-US" sz="1600" i="1" dirty="0" smtClean="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smtClean="0">
              <a:latin typeface="Tahoma" pitchFamily="34" charset="0"/>
            </a:endParaRPr>
          </a:p>
          <a:p>
            <a:pPr eaLnBrk="1" hangingPunct="1">
              <a:spcBef>
                <a:spcPct val="5000"/>
              </a:spcBef>
              <a:defRPr/>
            </a:pPr>
            <a:endParaRPr lang="en-US" altLang="ja-JP" sz="1600" dirty="0" smtClean="0">
              <a:latin typeface="Tahoma" pitchFamily="34" charset="0"/>
            </a:endParaRPr>
          </a:p>
        </p:txBody>
      </p:sp>
      <p:sp>
        <p:nvSpPr>
          <p:cNvPr id="1243"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smtClean="0">
                <a:solidFill>
                  <a:schemeClr val="bg1"/>
                </a:solidFill>
                <a:latin typeface="ＭＳ Ｐゴシック" panose="020B0600070205080204" pitchFamily="50" charset="-128"/>
              </a:rPr>
              <a:t>概要</a:t>
            </a:r>
            <a:r>
              <a:rPr lang="ja-JP" altLang="en-US" sz="2400" b="1" dirty="0">
                <a:solidFill>
                  <a:schemeClr val="bg1"/>
                </a:solidFill>
                <a:latin typeface="ＭＳ Ｐゴシック" panose="020B0600070205080204" pitchFamily="50" charset="-128"/>
              </a:rPr>
              <a:t>　</a:t>
            </a:r>
            <a:r>
              <a:rPr lang="en-US" altLang="ja-JP" sz="2400" b="1" dirty="0" smtClean="0">
                <a:solidFill>
                  <a:schemeClr val="bg1"/>
                </a:solidFill>
                <a:latin typeface="ＭＳ Ｐゴシック" panose="020B0600070205080204" pitchFamily="50" charset="-128"/>
              </a:rPr>
              <a:t>【</a:t>
            </a:r>
            <a:r>
              <a:rPr lang="ja-JP" altLang="en-US" sz="2400" b="1" dirty="0" smtClean="0">
                <a:solidFill>
                  <a:schemeClr val="bg1"/>
                </a:solidFill>
                <a:latin typeface="ＭＳ Ｐゴシック" panose="020B0600070205080204" pitchFamily="50" charset="-128"/>
              </a:rPr>
              <a:t>申請者名</a:t>
            </a:r>
            <a:r>
              <a:rPr lang="en-US" altLang="ja-JP" sz="2400" b="1" dirty="0" smtClean="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45"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smtClean="0">
                <a:solidFill>
                  <a:schemeClr val="tx1"/>
                </a:solidFill>
                <a:latin typeface="+mj-ea"/>
                <a:ea typeface="+mj-ea"/>
              </a:rPr>
              <a:t>■ 事業のセールスポイント</a:t>
            </a:r>
            <a:endParaRPr lang="en-US" altLang="ja-JP" sz="1600" dirty="0" smtClean="0">
              <a:solidFill>
                <a:schemeClr val="tx1"/>
              </a:solidFill>
              <a:latin typeface="+mj-ea"/>
              <a:ea typeface="+mj-ea"/>
            </a:endParaRPr>
          </a:p>
          <a:p>
            <a:r>
              <a:rPr lang="ja-JP" altLang="en-US" sz="1600" dirty="0" smtClean="0">
                <a:solidFill>
                  <a:schemeClr val="tx1"/>
                </a:solidFill>
                <a:latin typeface="+mj-ea"/>
                <a:ea typeface="+mj-ea"/>
              </a:rPr>
              <a:t>　</a:t>
            </a:r>
            <a:r>
              <a:rPr lang="ja-JP" altLang="en-US" sz="1600" i="1" dirty="0" smtClean="0">
                <a:solidFill>
                  <a:srgbClr val="FF0000"/>
                </a:solidFill>
                <a:latin typeface="+mj-ea"/>
                <a:ea typeface="+mj-ea"/>
              </a:rPr>
              <a:t>（提案の中で特に優れている点、それにより地域にどのような変化をもたらすかを簡潔に記載）</a:t>
            </a:r>
            <a:r>
              <a:rPr lang="ja-JP" altLang="en-US" sz="1600" i="1" dirty="0">
                <a:solidFill>
                  <a:srgbClr val="FF0000"/>
                </a:solidFill>
                <a:latin typeface="+mj-ea"/>
                <a:ea typeface="+mj-ea"/>
              </a:rPr>
              <a:t>　</a:t>
            </a:r>
            <a:endParaRPr lang="en-US" altLang="ja-JP" i="1" spc="-20" dirty="0">
              <a:solidFill>
                <a:srgbClr val="FF0000"/>
              </a:solidFill>
              <a:latin typeface="+mj-ea"/>
              <a:ea typeface="+mj-ea"/>
            </a:endParaRPr>
          </a:p>
        </p:txBody>
      </p:sp>
      <p:sp>
        <p:nvSpPr>
          <p:cNvPr id="1246"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smtClean="0"/>
              <a:t>■関連</a:t>
            </a:r>
            <a:r>
              <a:rPr kumimoji="1" lang="ja-JP" altLang="en-US" sz="1600" dirty="0" smtClean="0"/>
              <a:t>事業全体の概要</a:t>
            </a:r>
            <a:endParaRPr kumimoji="1" lang="ja-JP" altLang="en-US" sz="1600" dirty="0"/>
          </a:p>
        </p:txBody>
      </p:sp>
      <p:sp>
        <p:nvSpPr>
          <p:cNvPr id="1247"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8"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smtClean="0"/>
              <a:t>位置図</a:t>
            </a:r>
            <a:endParaRPr kumimoji="1" lang="en-US" altLang="ja-JP" sz="1400" dirty="0" smtClean="0"/>
          </a:p>
        </p:txBody>
      </p:sp>
      <p:sp>
        <p:nvSpPr>
          <p:cNvPr id="1249"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96"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（４）</a:t>
            </a:r>
            <a:r>
              <a:rPr lang="ja-JP" altLang="en-US" sz="2000" b="1" dirty="0">
                <a:latin typeface="Tahoma" pitchFamily="34" charset="0"/>
              </a:rPr>
              <a:t>「汎用性・発展性」</a:t>
            </a:r>
            <a:endParaRPr lang="ja-JP" altLang="en-US" sz="1600" dirty="0">
              <a:latin typeface="Tahoma" pitchFamily="34" charset="0"/>
            </a:endParaRPr>
          </a:p>
        </p:txBody>
      </p:sp>
      <p:sp>
        <p:nvSpPr>
          <p:cNvPr id="1697"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98" name="表 8"/>
          <p:cNvGraphicFramePr>
            <a:graphicFrameLocks noGrp="1"/>
          </p:cNvGraphicFramePr>
          <p:nvPr>
            <p:extLst>
              <p:ext uri="{D42A27DB-BD31-4B8C-83A1-F6EECF244321}">
                <p14:modId xmlns:p14="http://schemas.microsoft.com/office/powerpoint/2010/main" val="207364450"/>
              </p:ext>
            </p:extLst>
          </p:nvPr>
        </p:nvGraphicFramePr>
        <p:xfrm>
          <a:off x="334796" y="1137050"/>
          <a:ext cx="8474408" cy="5460301"/>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372769">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をスマートシティ官民連携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サイト上の</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カタログサイトに公開すること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スマートシティ官民連携</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においてＡＰＩを公開するとともに、○</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市が保有する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プラットフォームとＡＰＩ接続を行う予定であり･･･</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a:t>
                      </a:r>
                      <a:r>
                        <a:rPr kumimoji="1" lang="ja-JP" altLang="en-US" sz="1200" kern="1200" smtClean="0">
                          <a:solidFill>
                            <a:schemeClr val="tx1"/>
                          </a:solidFill>
                          <a:latin typeface="Meiryo UI" panose="020B0604030504040204" pitchFamily="50" charset="-128"/>
                          <a:ea typeface="Meiryo UI" panose="020B0604030504040204" pitchFamily="50" charset="-128"/>
                          <a:cs typeface="+mn-cs"/>
                        </a:rPr>
                        <a:t>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については「スーパーシティ／スマートシティの相互運⽤性 の確保に関する検討会 最終報告書」</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に基づくデータフォーマットを使用する予定であ</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99"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30</a:t>
            </a:r>
            <a:endParaRPr kumimoji="1" lang="ja-JP" altLang="en-US" sz="1480" dirty="0">
              <a:solidFill>
                <a:schemeClr val="tx1"/>
              </a:solidFill>
            </a:endParaRPr>
          </a:p>
        </p:txBody>
      </p:sp>
    </p:spTree>
    <p:extLst>
      <p:ext uri="{BB962C8B-B14F-4D97-AF65-F5344CB8AC3E}">
        <p14:creationId xmlns:p14="http://schemas.microsoft.com/office/powerpoint/2010/main" val="21894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0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04"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（５）</a:t>
            </a:r>
            <a:r>
              <a:rPr lang="ja-JP" altLang="en-US" sz="2000" b="1" dirty="0">
                <a:latin typeface="Tahoma" pitchFamily="34" charset="0"/>
              </a:rPr>
              <a:t>「先進性」</a:t>
            </a:r>
            <a:endParaRPr lang="ja-JP" altLang="en-US" sz="1600" dirty="0">
              <a:latin typeface="Tahoma" pitchFamily="34" charset="0"/>
            </a:endParaRPr>
          </a:p>
        </p:txBody>
      </p:sp>
      <p:sp>
        <p:nvSpPr>
          <p:cNvPr id="170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706" name="表 8"/>
          <p:cNvGraphicFramePr>
            <a:graphicFrameLocks noGrp="1"/>
          </p:cNvGraphicFramePr>
          <p:nvPr>
            <p:extLst/>
          </p:nvPr>
        </p:nvGraphicFramePr>
        <p:xfrm>
          <a:off x="334796" y="1140769"/>
          <a:ext cx="8474408" cy="5312567"/>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563757">
                <a:tc rowSpan="2">
                  <a:txBody>
                    <a:bodyPr/>
                    <a:lstStyle/>
                    <a:p>
                      <a:pPr marR="44450" indent="0" algn="ctr">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0" marR="44450" algn="l" defTabSz="914400" rtl="0" eaLnBrk="1" latinLnBrk="0" hangingPunct="1">
                        <a:spcAft>
                          <a:spcPts val="0"/>
                        </a:spcAft>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先端技術</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254000" marR="44450" indent="0" algn="l" defTabSz="914400" rtl="0" eaLnBrk="1" latinLnBrk="0" hangingPunct="1">
                        <a:spcAft>
                          <a:spcPts val="0"/>
                        </a:spcAft>
                        <a:buFont typeface="+mj-ea"/>
                        <a:buNone/>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AI</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G</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等先端技術を活用をすることにより、社会的な課題や要求に対応していること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4881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○○という課題を解決するため、</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AI</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を用いて○○データを解析し･･･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07" name="正方形/長方形 10"/>
          <p:cNvSpPr/>
          <p:nvPr/>
        </p:nvSpPr>
        <p:spPr>
          <a:xfrm>
            <a:off x="2123728" y="2636912"/>
            <a:ext cx="4968552" cy="3563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708"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31</a:t>
            </a:r>
            <a:endParaRPr kumimoji="1" lang="ja-JP" altLang="en-US" sz="1480" dirty="0">
              <a:solidFill>
                <a:schemeClr val="tx1"/>
              </a:solidFill>
            </a:endParaRPr>
          </a:p>
        </p:txBody>
      </p:sp>
    </p:spTree>
    <p:extLst>
      <p:ext uri="{BB962C8B-B14F-4D97-AF65-F5344CB8AC3E}">
        <p14:creationId xmlns:p14="http://schemas.microsoft.com/office/powerpoint/2010/main" val="15411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1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13"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（６）「その他」</a:t>
            </a:r>
            <a:endParaRPr lang="ja-JP" altLang="en-US" sz="1600" dirty="0">
              <a:latin typeface="Tahoma" pitchFamily="34" charset="0"/>
            </a:endParaRPr>
          </a:p>
        </p:txBody>
      </p:sp>
      <p:sp>
        <p:nvSpPr>
          <p:cNvPr id="171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15" name="正方形/長方形 9"/>
          <p:cNvSpPr/>
          <p:nvPr/>
        </p:nvSpPr>
        <p:spPr>
          <a:xfrm>
            <a:off x="179513" y="1044278"/>
            <a:ext cx="8640960" cy="461665"/>
          </a:xfrm>
          <a:prstGeom prst="rect">
            <a:avLst/>
          </a:prstGeom>
        </p:spPr>
        <p:txBody>
          <a:bodyPr wrap="square">
            <a:spAutoFit/>
          </a:bodyPr>
          <a:lstStyle/>
          <a:p>
            <a:pPr marL="254000" marR="44450">
              <a:spcAft>
                <a:spcPts val="0"/>
              </a:spcAft>
              <a:tabLst>
                <a:tab pos="2700020" algn="ctr"/>
                <a:tab pos="5400040" algn="r"/>
              </a:tabLst>
            </a:pP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a:spcAft>
                <a:spcPts val="0"/>
              </a:spcAft>
              <a:tabLst>
                <a:tab pos="2700020" algn="ctr"/>
                <a:tab pos="5400040" algn="r"/>
              </a:tabLst>
            </a:pPr>
            <a:endParaRPr lang="ja-JP"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716" name="表 8"/>
          <p:cNvGraphicFramePr>
            <a:graphicFrameLocks noGrp="1"/>
          </p:cNvGraphicFramePr>
          <p:nvPr>
            <p:extLst>
              <p:ext uri="{D42A27DB-BD31-4B8C-83A1-F6EECF244321}">
                <p14:modId xmlns:p14="http://schemas.microsoft.com/office/powerpoint/2010/main" val="1596546557"/>
              </p:ext>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を参考に適切なセキュリティ対策を実施する。詳細は後出のスマートシティセキュリティガイドライン導入チェックシートに記載。</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17"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718"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719" name="正方形/長方形 12"/>
          <p:cNvSpPr/>
          <p:nvPr/>
        </p:nvSpPr>
        <p:spPr>
          <a:xfrm>
            <a:off x="6372200" y="2032002"/>
            <a:ext cx="2458920" cy="261610"/>
          </a:xfrm>
          <a:prstGeom prst="rect">
            <a:avLst/>
          </a:prstGeom>
        </p:spPr>
        <p:txBody>
          <a:bodyPr wrap="square">
            <a:spAutoFit/>
          </a:bodyPr>
          <a:lstStyle/>
          <a:p>
            <a:r>
              <a:rPr lang="en-US" altLang="ja-JP" sz="1100" i="1" dirty="0" smtClean="0">
                <a:solidFill>
                  <a:srgbClr val="FF0000"/>
                </a:solidFill>
                <a:latin typeface="+mn-ea"/>
                <a:ea typeface="+mn-ea"/>
              </a:rPr>
              <a:t>※</a:t>
            </a:r>
            <a:r>
              <a:rPr lang="ja-JP" altLang="en-US" sz="1100" i="1" dirty="0" smtClean="0">
                <a:solidFill>
                  <a:srgbClr val="FF0000"/>
                </a:solidFill>
                <a:latin typeface="+mn-ea"/>
                <a:ea typeface="+mn-ea"/>
              </a:rPr>
              <a:t>公募開始時点は意見募集中のもの</a:t>
            </a:r>
            <a:endParaRPr lang="en-US" altLang="ja-JP" sz="1100" i="1" dirty="0" smtClean="0">
              <a:solidFill>
                <a:srgbClr val="FF0000"/>
              </a:solidFill>
              <a:latin typeface="+mn-ea"/>
              <a:ea typeface="+mn-ea"/>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32</a:t>
            </a:r>
            <a:endParaRPr kumimoji="1" lang="ja-JP" altLang="en-US" sz="1480" dirty="0">
              <a:solidFill>
                <a:schemeClr val="tx1"/>
              </a:solidFill>
            </a:endParaRPr>
          </a:p>
        </p:txBody>
      </p:sp>
    </p:spTree>
    <p:extLst>
      <p:ext uri="{BB962C8B-B14F-4D97-AF65-F5344CB8AC3E}">
        <p14:creationId xmlns:p14="http://schemas.microsoft.com/office/powerpoint/2010/main" val="4088604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2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24"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（６）「その他」</a:t>
            </a:r>
            <a:endParaRPr lang="ja-JP" altLang="en-US" sz="1600" dirty="0">
              <a:latin typeface="Tahoma" pitchFamily="34" charset="0"/>
            </a:endParaRPr>
          </a:p>
        </p:txBody>
      </p:sp>
      <p:sp>
        <p:nvSpPr>
          <p:cNvPr id="172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26" name="正方形/長方形 9"/>
          <p:cNvSpPr/>
          <p:nvPr/>
        </p:nvSpPr>
        <p:spPr>
          <a:xfrm>
            <a:off x="179513" y="1044278"/>
            <a:ext cx="8640960" cy="461665"/>
          </a:xfrm>
          <a:prstGeom prst="rect">
            <a:avLst/>
          </a:prstGeom>
        </p:spPr>
        <p:txBody>
          <a:bodyPr wrap="square">
            <a:spAutoFit/>
          </a:bodyPr>
          <a:lstStyle/>
          <a:p>
            <a:pPr marL="254000" marR="44450">
              <a:spcAft>
                <a:spcPts val="0"/>
              </a:spcAft>
              <a:tabLst>
                <a:tab pos="2700020" algn="ctr"/>
                <a:tab pos="5400040" algn="r"/>
              </a:tabLst>
            </a:pP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a:spcAft>
                <a:spcPts val="0"/>
              </a:spcAft>
              <a:tabLst>
                <a:tab pos="2700020" algn="ctr"/>
                <a:tab pos="5400040" algn="r"/>
              </a:tabLst>
            </a:pPr>
            <a:endParaRPr lang="ja-JP"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727" name="表 8"/>
          <p:cNvGraphicFramePr>
            <a:graphicFrameLocks noGrp="1"/>
          </p:cNvGraphicFramePr>
          <p:nvPr>
            <p:extLst>
              <p:ext uri="{D42A27DB-BD31-4B8C-83A1-F6EECF244321}">
                <p14:modId xmlns:p14="http://schemas.microsoft.com/office/powerpoint/2010/main" val="3284230540"/>
              </p:ext>
            </p:extLst>
          </p:nvPr>
        </p:nvGraphicFramePr>
        <p:xfrm>
          <a:off x="334796" y="1087201"/>
          <a:ext cx="8474408" cy="5510151"/>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830217">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３つの基本理念：分野間連携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を介したデータを分野間連携（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marL="357750" marR="4445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75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○○データを、都市</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を介することにより、○○分野と○○分野に活用することとしており･･･</a:t>
                      </a: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３つの基本理念：都市間連携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事業の実施に当たり、複数の地域で都市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の共同利用又は接続を行うなど、都市間連携を目指した取組であること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2392">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については、令和３年度より○○市、○○市と共同で利用する予定であり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、負担金として各市から○円を</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コロナ対策</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新型コロナウイルス感染症の対策に資するものであること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771">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○○サービスの導入により新型コロナウイルス感染症の対策に資する。具体的には･･･</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28"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729" name="正方形/長方形 13"/>
          <p:cNvSpPr/>
          <p:nvPr/>
        </p:nvSpPr>
        <p:spPr>
          <a:xfrm>
            <a:off x="5714701" y="5229200"/>
            <a:ext cx="2939220" cy="1258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33</a:t>
            </a:r>
            <a:endParaRPr kumimoji="1" lang="ja-JP" altLang="en-US" sz="1480" dirty="0">
              <a:solidFill>
                <a:schemeClr val="tx1"/>
              </a:solidFill>
            </a:endParaRPr>
          </a:p>
        </p:txBody>
      </p:sp>
    </p:spTree>
    <p:extLst>
      <p:ext uri="{BB962C8B-B14F-4D97-AF65-F5344CB8AC3E}">
        <p14:creationId xmlns:p14="http://schemas.microsoft.com/office/powerpoint/2010/main" val="1871529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事業スケジュール</a:t>
            </a:r>
          </a:p>
        </p:txBody>
      </p:sp>
      <p:sp>
        <p:nvSpPr>
          <p:cNvPr id="173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34"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35"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事業スケジュール</a:t>
            </a:r>
            <a:endParaRPr lang="ja-JP" altLang="en-US" sz="2000" b="1" dirty="0">
              <a:latin typeface="BIZ UDPゴシック" panose="020B0400000000000000" pitchFamily="50" charset="-128"/>
              <a:ea typeface="BIZ UDPゴシック" panose="020B0400000000000000" pitchFamily="50" charset="-128"/>
            </a:endParaRPr>
          </a:p>
        </p:txBody>
      </p:sp>
      <p:sp>
        <p:nvSpPr>
          <p:cNvPr id="1736" name="正方形/長方形 12"/>
          <p:cNvSpPr/>
          <p:nvPr/>
        </p:nvSpPr>
        <p:spPr>
          <a:xfrm>
            <a:off x="108536" y="1084321"/>
            <a:ext cx="8712285"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事業ごとに各実施項目</a:t>
            </a:r>
            <a:r>
              <a:rPr lang="ja-JP" altLang="en-US" sz="1400" i="1" dirty="0">
                <a:solidFill>
                  <a:srgbClr val="FF0000"/>
                </a:solidFill>
              </a:rPr>
              <a:t>の手順が分かるように整理し記入してください。</a:t>
            </a:r>
          </a:p>
          <a:p>
            <a:r>
              <a:rPr lang="ja-JP" altLang="en-US" sz="1400" i="1" dirty="0" smtClean="0">
                <a:solidFill>
                  <a:srgbClr val="FF0000"/>
                </a:solidFill>
              </a:rPr>
              <a:t>（</a:t>
            </a:r>
            <a:r>
              <a:rPr lang="ja-JP" altLang="en-US" sz="1400" i="1" dirty="0">
                <a:solidFill>
                  <a:srgbClr val="FF0000"/>
                </a:solidFill>
              </a:rPr>
              <a:t>例）</a:t>
            </a:r>
          </a:p>
        </p:txBody>
      </p:sp>
      <p:graphicFrame>
        <p:nvGraphicFramePr>
          <p:cNvPr id="1737"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2021</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solidFill>
                            <a:schemeClr val="bg1"/>
                          </a:solidFill>
                          <a:latin typeface="Meiryo UI" panose="020B0604030504040204" pitchFamily="50" charset="-128"/>
                          <a:ea typeface="Meiryo UI" panose="020B0604030504040204" pitchFamily="50" charset="-128"/>
                        </a:rPr>
                        <a:t>2</a:t>
                      </a:r>
                      <a:r>
                        <a:rPr kumimoji="1" lang="ja-JP" altLang="en-US" sz="1100" dirty="0" smtClean="0">
                          <a:solidFill>
                            <a:schemeClr val="bg1"/>
                          </a:solidFill>
                          <a:latin typeface="Meiryo UI" panose="020B0604030504040204" pitchFamily="50" charset="-128"/>
                          <a:ea typeface="Meiryo UI" panose="020B0604030504040204" pitchFamily="50" charset="-128"/>
                        </a:rPr>
                        <a:t>月</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ア）都市</a:t>
                      </a:r>
                      <a:r>
                        <a:rPr kumimoji="1" lang="en-US" altLang="ja-JP" sz="1100" dirty="0" smtClean="0">
                          <a:solidFill>
                            <a:schemeClr val="tx1"/>
                          </a:solidFill>
                          <a:latin typeface="Meiryo UI" panose="020B0604030504040204" pitchFamily="50" charset="-128"/>
                          <a:ea typeface="Meiryo UI" panose="020B0604030504040204" pitchFamily="50" charset="-128"/>
                        </a:rPr>
                        <a:t>OS</a:t>
                      </a:r>
                      <a:r>
                        <a:rPr kumimoji="1" lang="ja-JP" altLang="en-US" sz="1100" dirty="0" smtClean="0">
                          <a:solidFill>
                            <a:schemeClr val="tx1"/>
                          </a:solidFill>
                          <a:latin typeface="Meiryo UI" panose="020B0604030504040204" pitchFamily="50" charset="-128"/>
                          <a:ea typeface="Meiryo UI" panose="020B0604030504040204" pitchFamily="50" charset="-128"/>
                        </a:rPr>
                        <a:t>整備</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（事業費：○○万円）</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イ）○○アプリ開発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ウ）○○サービス開発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738" name="ホームベース 14"/>
          <p:cNvSpPr/>
          <p:nvPr/>
        </p:nvSpPr>
        <p:spPr>
          <a:xfrm>
            <a:off x="1861211" y="2329285"/>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39" name="ホームベース 15"/>
          <p:cNvSpPr/>
          <p:nvPr/>
        </p:nvSpPr>
        <p:spPr>
          <a:xfrm>
            <a:off x="4524923" y="248446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0" name="ホームベース 16"/>
          <p:cNvSpPr/>
          <p:nvPr/>
        </p:nvSpPr>
        <p:spPr>
          <a:xfrm>
            <a:off x="5317211" y="2639641"/>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1" name="ホームベース 17"/>
          <p:cNvSpPr/>
          <p:nvPr/>
        </p:nvSpPr>
        <p:spPr>
          <a:xfrm>
            <a:off x="7632600" y="2790602"/>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2" name="ホームベース 18"/>
          <p:cNvSpPr/>
          <p:nvPr/>
        </p:nvSpPr>
        <p:spPr>
          <a:xfrm>
            <a:off x="1836600" y="3034643"/>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3" name="ホームベース 19"/>
          <p:cNvSpPr/>
          <p:nvPr/>
        </p:nvSpPr>
        <p:spPr>
          <a:xfrm>
            <a:off x="4500312" y="3189821"/>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4" name="ホームベース 20"/>
          <p:cNvSpPr/>
          <p:nvPr/>
        </p:nvSpPr>
        <p:spPr>
          <a:xfrm>
            <a:off x="5292600" y="3344999"/>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5" name="ホームベース 21"/>
          <p:cNvSpPr/>
          <p:nvPr/>
        </p:nvSpPr>
        <p:spPr>
          <a:xfrm>
            <a:off x="7607989" y="3495960"/>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6" name="ホームベース 22"/>
          <p:cNvSpPr/>
          <p:nvPr/>
        </p:nvSpPr>
        <p:spPr>
          <a:xfrm>
            <a:off x="1836600" y="369468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7" name="ホームベース 23"/>
          <p:cNvSpPr/>
          <p:nvPr/>
        </p:nvSpPr>
        <p:spPr>
          <a:xfrm>
            <a:off x="4500312" y="384986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8" name="ホームベース 24"/>
          <p:cNvSpPr/>
          <p:nvPr/>
        </p:nvSpPr>
        <p:spPr>
          <a:xfrm>
            <a:off x="5292600" y="4005040"/>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9" name="ホームベース 25"/>
          <p:cNvSpPr/>
          <p:nvPr/>
        </p:nvSpPr>
        <p:spPr>
          <a:xfrm>
            <a:off x="7607989" y="4156001"/>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50" name="正方形/長方形 26"/>
          <p:cNvSpPr/>
          <p:nvPr/>
        </p:nvSpPr>
        <p:spPr>
          <a:xfrm>
            <a:off x="5586748" y="6509431"/>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751" name="正方形/長方形 2"/>
          <p:cNvSpPr/>
          <p:nvPr/>
        </p:nvSpPr>
        <p:spPr>
          <a:xfrm>
            <a:off x="629952" y="5310207"/>
            <a:ext cx="8118648" cy="1169551"/>
          </a:xfrm>
          <a:prstGeom prst="rect">
            <a:avLst/>
          </a:prstGeom>
          <a:solidFill>
            <a:schemeClr val="bg1"/>
          </a:solidFill>
        </p:spPr>
        <p:txBody>
          <a:bodyPr wrap="square">
            <a:spAutoFit/>
          </a:bodyPr>
          <a:lstStyle/>
          <a:p>
            <a:pPr marL="381000" marR="44450" indent="-254000">
              <a:spcAft>
                <a:spcPts val="0"/>
              </a:spcAft>
            </a:pPr>
            <a:r>
              <a:rPr lang="ja-JP" altLang="en-US"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！注意点！</a:t>
            </a:r>
            <a:endParaRPr lang="en-US"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88900" marR="44450" indent="38100">
              <a:spcAft>
                <a:spcPts val="0"/>
              </a:spcAft>
            </a:pPr>
            <a:r>
              <a:rPr lang="ja-JP"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400" i="1" kern="100" dirty="0">
                <a:solidFill>
                  <a:srgbClr val="F73131"/>
                </a:solidFill>
                <a:latin typeface="+mn-ea"/>
                <a:cs typeface="Meiryo UI" panose="020B0604030504040204" pitchFamily="50" charset="-128"/>
              </a:rPr>
              <a:t>総務省 「データ連携促進型スマートシティ推進事業」は、</a:t>
            </a:r>
            <a:r>
              <a:rPr lang="ja-JP" altLang="en-US" sz="1400" i="1" u="sng" kern="100" dirty="0">
                <a:solidFill>
                  <a:srgbClr val="F73131"/>
                </a:solidFill>
                <a:latin typeface="+mn-ea"/>
                <a:cs typeface="Meiryo UI" panose="020B0604030504040204" pitchFamily="50" charset="-128"/>
              </a:rPr>
              <a:t>データ連携基盤（都市</a:t>
            </a:r>
            <a:r>
              <a:rPr lang="en-US" altLang="ja-JP" sz="1400" i="1" u="sng" kern="100" dirty="0">
                <a:solidFill>
                  <a:srgbClr val="F73131"/>
                </a:solidFill>
                <a:latin typeface="+mn-ea"/>
                <a:cs typeface="Meiryo UI" panose="020B0604030504040204" pitchFamily="50" charset="-128"/>
              </a:rPr>
              <a:t>OS</a:t>
            </a:r>
            <a:r>
              <a:rPr lang="ja-JP" altLang="en-US" sz="1400" i="1" u="sng" kern="100" dirty="0">
                <a:solidFill>
                  <a:srgbClr val="F73131"/>
                </a:solidFill>
                <a:latin typeface="+mn-ea"/>
                <a:cs typeface="Meiryo UI" panose="020B0604030504040204" pitchFamily="50" charset="-128"/>
              </a:rPr>
              <a:t>）</a:t>
            </a:r>
            <a:r>
              <a:rPr lang="ja-JP" altLang="en-US" sz="1400" i="1" u="sng" kern="100" dirty="0">
                <a:solidFill>
                  <a:srgbClr val="FF0000"/>
                </a:solidFill>
                <a:latin typeface="+mn-ea"/>
                <a:cs typeface="Meiryo UI" panose="020B0604030504040204" pitchFamily="50" charset="-128"/>
              </a:rPr>
              <a:t>及びソリューション</a:t>
            </a:r>
            <a:r>
              <a:rPr lang="ja-JP" altLang="en-US" sz="1400" i="1" u="sng" kern="100" dirty="0">
                <a:solidFill>
                  <a:srgbClr val="F73131"/>
                </a:solidFill>
                <a:latin typeface="+mn-ea"/>
                <a:cs typeface="Meiryo UI" panose="020B0604030504040204" pitchFamily="50" charset="-128"/>
              </a:rPr>
              <a:t>の実装</a:t>
            </a:r>
            <a:r>
              <a:rPr lang="ja-JP" altLang="en-US" sz="1400" i="1" kern="100" dirty="0">
                <a:solidFill>
                  <a:srgbClr val="F73131"/>
                </a:solidFill>
                <a:latin typeface="+mn-ea"/>
                <a:cs typeface="Meiryo UI" panose="020B0604030504040204" pitchFamily="50" charset="-128"/>
              </a:rPr>
              <a:t>に対する補助を行うものであることに留意すること（実証事業ではない）。また、本事業で構築したデータ連携基盤及びソリューションは最低５年間は運営し続ける必要がある</a:t>
            </a:r>
            <a:r>
              <a:rPr lang="ja-JP" altLang="en-US" sz="1400" i="1" kern="100" dirty="0" smtClean="0">
                <a:solidFill>
                  <a:srgbClr val="F73131"/>
                </a:solidFill>
                <a:latin typeface="+mn-ea"/>
                <a:cs typeface="Meiryo UI" panose="020B0604030504040204" pitchFamily="50" charset="-128"/>
              </a:rPr>
              <a:t>。</a:t>
            </a:r>
            <a:endParaRPr lang="en-US" altLang="ja-JP" sz="1400" i="1" kern="100" dirty="0" smtClean="0">
              <a:solidFill>
                <a:srgbClr val="F73131"/>
              </a:solidFill>
              <a:latin typeface="+mn-ea"/>
              <a:cs typeface="Meiryo UI" panose="020B0604030504040204" pitchFamily="50" charset="-128"/>
            </a:endParaRPr>
          </a:p>
          <a:p>
            <a:pPr marL="88900" marR="44450" indent="38100">
              <a:spcAft>
                <a:spcPts val="0"/>
              </a:spcAft>
            </a:pPr>
            <a:r>
              <a:rPr lang="ja-JP" altLang="en-US" sz="1400" i="1" kern="100" dirty="0">
                <a:solidFill>
                  <a:srgbClr val="F73131"/>
                </a:solidFill>
                <a:latin typeface="+mn-ea"/>
                <a:ea typeface="ＭＳ ゴシック" panose="020B0609070205080204" pitchFamily="49" charset="-128"/>
                <a:cs typeface="Meiryo UI" panose="020B0604030504040204" pitchFamily="50" charset="-128"/>
              </a:rPr>
              <a:t>　</a:t>
            </a:r>
            <a:r>
              <a:rPr lang="ja-JP" altLang="en-US" sz="1400" i="1" kern="100" dirty="0" smtClean="0">
                <a:solidFill>
                  <a:srgbClr val="F73131"/>
                </a:solidFill>
                <a:latin typeface="+mn-ea"/>
                <a:ea typeface="ＭＳ ゴシック" panose="020B0609070205080204" pitchFamily="49" charset="-128"/>
                <a:cs typeface="Meiryo UI" panose="020B0604030504040204" pitchFamily="50" charset="-128"/>
              </a:rPr>
              <a:t>継続して運用しない場合、補助金の返還を求める可能性もあることも留意すること。</a:t>
            </a:r>
            <a:endParaRPr lang="en-US"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p:txBody>
      </p:sp>
      <p:sp>
        <p:nvSpPr>
          <p:cNvPr id="23"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34</a:t>
            </a:r>
            <a:endParaRPr kumimoji="1" lang="ja-JP" altLang="en-US" sz="1480" dirty="0">
              <a:solidFill>
                <a:schemeClr val="tx1"/>
              </a:solidFill>
            </a:endParaRPr>
          </a:p>
        </p:txBody>
      </p:sp>
    </p:spTree>
    <p:extLst>
      <p:ext uri="{BB962C8B-B14F-4D97-AF65-F5344CB8AC3E}">
        <p14:creationId xmlns:p14="http://schemas.microsoft.com/office/powerpoint/2010/main" val="522597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実施計画書</a:t>
            </a:r>
          </a:p>
        </p:txBody>
      </p:sp>
      <p:sp>
        <p:nvSpPr>
          <p:cNvPr id="175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756"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smtClean="0">
                          <a:effectLst/>
                          <a:latin typeface="Meiryo UI" panose="020B0604030504040204" pitchFamily="50" charset="-128"/>
                          <a:ea typeface="Meiryo UI" panose="020B0604030504040204" pitchFamily="50" charset="-128"/>
                        </a:rPr>
                        <a:t>1.</a:t>
                      </a:r>
                      <a:r>
                        <a:rPr lang="ja-JP" altLang="en-US" sz="1100" b="0" i="0" u="none" strike="noStrike" dirty="0" smtClean="0">
                          <a:effectLst/>
                          <a:latin typeface="Meiryo UI" panose="020B0604030504040204" pitchFamily="50" charset="-128"/>
                          <a:ea typeface="Meiryo UI" panose="020B0604030504040204" pitchFamily="50" charset="-128"/>
                        </a:rPr>
                        <a:t>直接経費</a:t>
                      </a: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r>
                        <a:rPr lang="zh-TW" altLang="en-US" sz="1100" b="0" i="0" u="none" strike="noStrike" dirty="0" smtClean="0">
                          <a:effectLst/>
                          <a:latin typeface="Meiryo UI" panose="020B0604030504040204" pitchFamily="50" charset="-128"/>
                          <a:ea typeface="Meiryo UI" panose="020B0604030504040204" pitchFamily="50" charset="-128"/>
                        </a:rPr>
                        <a:t>）</a:t>
                      </a:r>
                      <a:endParaRPr lang="zh-TW"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a:t>
                      </a:r>
                      <a:r>
                        <a:rPr lang="ja-JP" altLang="en-US" sz="1100" b="0" i="1" u="none" strike="noStrike" dirty="0" smtClean="0">
                          <a:solidFill>
                            <a:srgbClr val="FF0000"/>
                          </a:solidFill>
                          <a:effectLst/>
                          <a:latin typeface="Meiryo UI" panose="020B0604030504040204" pitchFamily="50" charset="-128"/>
                          <a:ea typeface="Meiryo UI" panose="020B0604030504040204" pitchFamily="50" charset="-128"/>
                        </a:rPr>
                        <a:t>期間も記載）</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a:t>
                      </a:r>
                      <a:r>
                        <a:rPr lang="zh-TW" altLang="en-US" sz="1100" b="0" i="0" u="none" strike="noStrike" dirty="0" smtClean="0">
                          <a:effectLst/>
                          <a:latin typeface="Meiryo UI" panose="020B0604030504040204" pitchFamily="50" charset="-128"/>
                          <a:ea typeface="Meiryo UI" panose="020B0604030504040204" pitchFamily="50" charset="-128"/>
                        </a:rPr>
                        <a:t>補助者費</a:t>
                      </a:r>
                      <a:endParaRPr lang="zh-TW"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smtClean="0">
                          <a:effectLst/>
                          <a:latin typeface="Meiryo UI" panose="020B0604030504040204" pitchFamily="50" charset="-128"/>
                          <a:ea typeface="Meiryo UI" panose="020B0604030504040204" pitchFamily="50" charset="-128"/>
                        </a:rPr>
                        <a:t>その他</a:t>
                      </a: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smtClean="0">
                          <a:effectLst/>
                          <a:latin typeface="Meiryo UI" panose="020B0604030504040204" pitchFamily="50" charset="-128"/>
                          <a:ea typeface="Meiryo UI" panose="020B0604030504040204" pitchFamily="50" charset="-128"/>
                        </a:rPr>
                        <a:t>３．</a:t>
                      </a:r>
                      <a:r>
                        <a:rPr lang="ja-JP" altLang="en-US" sz="1100" b="0" i="0" u="none" strike="noStrike" dirty="0">
                          <a:effectLst/>
                          <a:latin typeface="Meiryo UI" panose="020B0604030504040204" pitchFamily="50" charset="-128"/>
                          <a:ea typeface="Meiryo UI" panose="020B0604030504040204" pitchFamily="50" charset="-128"/>
                        </a:rPr>
                        <a:t>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757" name="正方形/長方形 3"/>
          <p:cNvSpPr/>
          <p:nvPr/>
        </p:nvSpPr>
        <p:spPr>
          <a:xfrm>
            <a:off x="238463" y="5867468"/>
            <a:ext cx="9036496" cy="1015663"/>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≪注意事項≫</a:t>
            </a:r>
          </a:p>
          <a:p>
            <a:r>
              <a:rPr lang="ja-JP" altLang="en-US" sz="1000" b="1" u="sng" dirty="0">
                <a:solidFill>
                  <a:srgbClr val="FF0000"/>
                </a:solidFill>
                <a:latin typeface="Meiryo UI" panose="020B0604030504040204" pitchFamily="50" charset="-128"/>
                <a:ea typeface="Meiryo UI" panose="020B0604030504040204" pitchFamily="50" charset="-128"/>
              </a:rPr>
              <a:t>（</a:t>
            </a:r>
            <a:r>
              <a:rPr lang="en-US" altLang="ja-JP" sz="1000" b="1" u="sng" dirty="0">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１）「</a:t>
            </a:r>
            <a:r>
              <a:rPr lang="en-US" altLang="ja-JP" sz="1000" b="1" u="sng" dirty="0">
                <a:solidFill>
                  <a:srgbClr val="FF0000"/>
                </a:solidFill>
                <a:latin typeface="Meiryo UI" panose="020B0604030504040204" pitchFamily="50" charset="-128"/>
                <a:ea typeface="Meiryo UI" panose="020B0604030504040204" pitchFamily="50" charset="-128"/>
              </a:rPr>
              <a:t>Ⅰ</a:t>
            </a:r>
            <a:r>
              <a:rPr lang="ja-JP" altLang="en-US" sz="1000" b="1" u="sng" dirty="0" err="1">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物品費」及び「</a:t>
            </a:r>
            <a:r>
              <a:rPr lang="en-US" altLang="ja-JP" sz="1000" b="1" u="sng" dirty="0">
                <a:solidFill>
                  <a:srgbClr val="FF0000"/>
                </a:solidFill>
                <a:latin typeface="Meiryo UI" panose="020B0604030504040204" pitchFamily="50" charset="-128"/>
                <a:ea typeface="Meiryo UI" panose="020B0604030504040204" pitchFamily="50" charset="-128"/>
              </a:rPr>
              <a:t>Ⅳ</a:t>
            </a:r>
            <a:r>
              <a:rPr lang="ja-JP" altLang="en-US" sz="1000" b="1" u="sng" dirty="0" err="1">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１．外注費」については根拠となる見積書を添付すること。</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２）提案者が地方公共団体の場合、事業担当者及び事業補助者の人件費は計上できない。</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３）人件費を積算に含む場合、時間単価は、各事業担当者・事業補助者ごとの健康保険等級等を元に</a:t>
            </a:r>
            <a:r>
              <a:rPr lang="ja-JP" altLang="en-US" sz="1000" dirty="0" smtClean="0">
                <a:latin typeface="Meiryo UI" panose="020B0604030504040204" pitchFamily="50" charset="-128"/>
                <a:ea typeface="Meiryo UI" panose="020B0604030504040204" pitchFamily="50" charset="-128"/>
              </a:rPr>
              <a:t>、別紙</a:t>
            </a:r>
            <a:r>
              <a:rPr lang="ja-JP" altLang="en-US" sz="1000" dirty="0">
                <a:latin typeface="Meiryo UI" panose="020B0604030504040204" pitchFamily="50" charset="-128"/>
                <a:ea typeface="Meiryo UI" panose="020B0604030504040204" pitchFamily="50" charset="-128"/>
              </a:rPr>
              <a:t>の人件費標準単価表に基づき積算すること。</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３）提案者が地方公共団体の場合、地方公共団体職員の旅費は計上できない。</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４）提案者が地方公共団体の場合、一般管理費は計上できない。</a:t>
            </a: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35</a:t>
            </a:r>
            <a:endParaRPr kumimoji="1" lang="ja-JP" altLang="en-US" sz="1480" dirty="0">
              <a:solidFill>
                <a:schemeClr val="tx1"/>
              </a:solidFill>
            </a:endParaRPr>
          </a:p>
        </p:txBody>
      </p:sp>
    </p:spTree>
    <p:extLst>
      <p:ext uri="{BB962C8B-B14F-4D97-AF65-F5344CB8AC3E}">
        <p14:creationId xmlns:p14="http://schemas.microsoft.com/office/powerpoint/2010/main" val="3024597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2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スマートシティセキュリティガイドライン導入チェックシート</a:t>
            </a:r>
          </a:p>
        </p:txBody>
      </p:sp>
      <p:sp>
        <p:nvSpPr>
          <p:cNvPr id="176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62"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カテゴリ１　ガバナンス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3"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4" name="表 2"/>
          <p:cNvGraphicFramePr>
            <a:graphicFrameLocks noGrp="1"/>
          </p:cNvGraphicFramePr>
          <p:nvPr>
            <p:extLst/>
          </p:nvPr>
        </p:nvGraphicFramePr>
        <p:xfrm>
          <a:off x="260196" y="943198"/>
          <a:ext cx="8424936" cy="5761309"/>
        </p:xfrm>
        <a:graphic>
          <a:graphicData uri="http://schemas.openxmlformats.org/drawingml/2006/table">
            <a:tbl>
              <a:tblPr/>
              <a:tblGrid>
                <a:gridCol w="47525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①セキュリティに関するポリシーの策定</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45138">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：情報セキュリティ基本方針を策定する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目的や対象範囲など基本的な事項のほか、セキュリティを担保するための取組方針が記載された情報セキュリティ基本方針を策定する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②対応</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予定（○月）</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③対応の予定なし</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00" b="0"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FF0000"/>
                          </a:solidFill>
                          <a:effectLst/>
                          <a:latin typeface="游ゴシック" panose="020B0400000000000000" pitchFamily="50" charset="-128"/>
                          <a:ea typeface="游ゴシック" panose="020B0400000000000000" pitchFamily="50" charset="-128"/>
                        </a:rPr>
                        <a:t>当てはまる番号を記載ください。</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：セキュリティ対策基準を策定する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組織体制や情報資産の分類・管理に関する項目のほか、管理的及び技術的なセキュリティ対策等について具体的な遵守事項や判断基準等を定めたセキュリティ対策基準を策定する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スマートシティで取り扱われるデータを分類するとともに、適切なデータの取扱いに関する事項や、法令等への対応等を定めたデータ取扱い基準を策定する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：インシデント対応手順を策定する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インシデント対応に関与する関係主体やそれぞれの責任範囲の明確化、連絡体制や連絡先などの整備、対応における判断基準やインシデント対応フロー等のインシデント対応手順を策定する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：事業継続計画を策定する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障害やセキュリティ事故等が発生した際にどの機能を優先して保護するかといった判断基準や、スマートシティ事業継続のための役割分担、対応手順等を定めた事業継続計画を策定する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361">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-6</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：委託先や提携先の評価基準を策定する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セキュリティ管理体制やセキュリティに関する第三者認証の取得有無等、外部委託等を実施する際に求めるべき内容や選定条件などを定めた評価基準を策定する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361">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-7</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：リスクアセスメントを実施する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スマートシティの全体構成や守るべき機能や情報資産を踏まえ、リスク評価を実施する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：法令やガイドライン等との整合性を確認する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セキュリティに関するポリシー策定時に、自身のスマートシティにおいて遵守することが求められる法令を把握する。また、それらの法令が遵守できる形でガイドラインを参考としながらポリシー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②マルチステークホルダへのポリシーの浸透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44060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：ポリシーを遵守するためのセキュリティ要件を調達仕様書に反映する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セキュリティに関するポリシーに則り、情報セキュリティの管理体制の構築やセキュリティインシデントへの対処などのセキュリティ要件を調達仕様書に反映させる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：データ取扱い基準を契約・規約に反映する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データの流通や利活用における取扱いについて、データ取扱い基準で定めた内容を委託先や提携先との契約・規約に反映する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：契約・規約で責任範囲を明確化する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システムの責任分界点とデータの責任分界点を委託先や提携先との契約・規約の中で明確化する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③ガバナンス維持のための取組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248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：継続的なリスクアセスメントの実施とセキュリティに関するポリシーの見直しを実施する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提供するサービスの変化や脅威の拡大等に応じ、継続的にリスクアセスメントを実施し、セキュリティに関するポリシーの見直しを実施する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：セキュリティ対策への適切な投資を継続的に実施する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セキュリティの維持・向上を図るため、セキュリティ対策への適切な投資を 継続的に実施する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36</a:t>
            </a:r>
            <a:endParaRPr kumimoji="1" lang="ja-JP" altLang="en-US" sz="1480" dirty="0">
              <a:solidFill>
                <a:schemeClr val="tx1"/>
              </a:solidFill>
            </a:endParaRPr>
          </a:p>
        </p:txBody>
      </p:sp>
    </p:spTree>
    <p:extLst>
      <p:ext uri="{BB962C8B-B14F-4D97-AF65-F5344CB8AC3E}">
        <p14:creationId xmlns:p14="http://schemas.microsoft.com/office/powerpoint/2010/main" val="167489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69"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70"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カテゴリ</a:t>
            </a:r>
            <a:r>
              <a:rPr kumimoji="1" lang="en-US" altLang="ja-JP"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2</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　サービス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771" name="表 4"/>
          <p:cNvGraphicFramePr>
            <a:graphicFrameLocks noGrp="1"/>
          </p:cNvGraphicFramePr>
          <p:nvPr>
            <p:extLst/>
          </p:nvPr>
        </p:nvGraphicFramePr>
        <p:xfrm>
          <a:off x="282719" y="988634"/>
          <a:ext cx="8396623" cy="5655488"/>
        </p:xfrm>
        <a:graphic>
          <a:graphicData uri="http://schemas.openxmlformats.org/drawingml/2006/table">
            <a:tbl>
              <a:tblPr/>
              <a:tblGrid>
                <a:gridCol w="47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28623">
                  <a:extLst>
                    <a:ext uri="{9D8B030D-6E8A-4147-A177-3AD203B41FA5}">
                      <a16:colId xmlns:a16="http://schemas.microsoft.com/office/drawing/2014/main" val="20002"/>
                    </a:ext>
                  </a:extLst>
                </a:gridCol>
              </a:tblGrid>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046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①サービス個別でのリスクアセスメントの実施</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：それぞれのサービスにおいてリスクアセスメントを実施する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個々のサービスにおいて守るべき情報資産や機能を特定した上で、リスクアセスメントを実施する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069">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外部からの攻撃等を防ぐセキュリティ対策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：サービスへのアクセス制御を実装、運用する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外部からサービスに関わるシステムに通信をする場合は、ファイアウォール等を実装し、適切なアクセス制御を実装する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err="1">
                          <a:solidFill>
                            <a:srgbClr val="000000"/>
                          </a:solidFill>
                          <a:effectLst/>
                          <a:latin typeface="游ゴシック" panose="020B0400000000000000" pitchFamily="50" charset="-128"/>
                          <a:ea typeface="游ゴシック" panose="020B0400000000000000" pitchFamily="50" charset="-128"/>
                        </a:rPr>
                        <a:t>、</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WAF</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などを設置し、外部からの不正なコマンドが含まれた通信等の</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システムへのサイバー攻撃を監視する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セキュリティインシデント発生の未然防止のためのセキュリティ対策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：サービスの企画・設計・開発工程における脆弱性を排除する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セキュア設計やセキュアコーディング、サービスイン前のセキュリティテストや脆弱性診断などによってサービスの企画・設計・開発工程における脆弱性を排除する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④インシデント発生時に備えたセキュリティ対策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37</a:t>
            </a:r>
            <a:endParaRPr kumimoji="1" lang="ja-JP" altLang="en-US" sz="1480" dirty="0">
              <a:solidFill>
                <a:schemeClr val="tx1"/>
              </a:solidFill>
            </a:endParaRPr>
          </a:p>
        </p:txBody>
      </p:sp>
    </p:spTree>
    <p:extLst>
      <p:ext uri="{BB962C8B-B14F-4D97-AF65-F5344CB8AC3E}">
        <p14:creationId xmlns:p14="http://schemas.microsoft.com/office/powerpoint/2010/main" val="2977169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76"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77"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カテゴリ</a:t>
            </a:r>
            <a:r>
              <a:rPr kumimoji="1" lang="en-US" altLang="ja-JP" sz="1600" dirty="0" smtClean="0">
                <a:solidFill>
                  <a:srgbClr val="000000"/>
                </a:solidFill>
                <a:latin typeface="Tahoma" pitchFamily="34" charset="0"/>
                <a:ea typeface="ＭＳ Ｐゴシック" panose="020B0600070205080204" pitchFamily="50" charset="-128"/>
              </a:rPr>
              <a:t>3</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　都市</a:t>
            </a:r>
            <a:r>
              <a:rPr kumimoji="1" lang="en-US" altLang="ja-JP"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OS</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78" name="表 5"/>
          <p:cNvGraphicFramePr>
            <a:graphicFrameLocks noGrp="1"/>
          </p:cNvGraphicFramePr>
          <p:nvPr>
            <p:extLst/>
          </p:nvPr>
        </p:nvGraphicFramePr>
        <p:xfrm>
          <a:off x="251520" y="931084"/>
          <a:ext cx="8496702" cy="5801620"/>
        </p:xfrm>
        <a:graphic>
          <a:graphicData uri="http://schemas.openxmlformats.org/drawingml/2006/table">
            <a:tbl>
              <a:tblPr/>
              <a:tblGrid>
                <a:gridCol w="482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92702">
                  <a:extLst>
                    <a:ext uri="{9D8B030D-6E8A-4147-A177-3AD203B41FA5}">
                      <a16:colId xmlns:a16="http://schemas.microsoft.com/office/drawing/2014/main" val="20002"/>
                    </a:ext>
                  </a:extLst>
                </a:gridCol>
              </a:tblGrid>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err="1">
                          <a:solidFill>
                            <a:srgbClr val="000000"/>
                          </a:solidFill>
                          <a:effectLst/>
                          <a:latin typeface="游ゴシック" panose="020B0400000000000000" pitchFamily="50" charset="-128"/>
                          <a:ea typeface="游ゴシック" panose="020B0400000000000000" pitchFamily="50" charset="-128"/>
                        </a:rPr>
                        <a:t>への</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アクセス制御を実装、運用する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に関わるシステムに通信をする場合は、ファイアウォール等を実装し、適切なアクセス制御を実装する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を設置し、不正なコマンドが含まれた通信等のシステムへのサイバー攻撃を監視する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5561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の企画・設計・開発工程における脆弱性を排除する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を構成するシステムの企画・設計・開発等の各段階においてセキュリティを検討・実施する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インシデント発生時に備えたセキュリティ対策</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 推進主体からの要求に応じた適切なクラウドサービスの利用</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561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：クラウドサービスの利用者と提供事業者間の責任分界点を把握する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クラウド基盤として</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IaaS/PaaS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を利用する場合、責任分界点について正確に把握し、それに応じたセキュリティ対策を実施する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74147">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OS④-2</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：データロケーションに関する推進主体からの要求事項に対応する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クラウド基盤を利用する場合、都市</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上で取り扱うデータの種類や適用される法令を理解した上で、クラウドの設置場所（リージョン）に関する推進主体からの要求事項に対応できているかを確認し利用する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561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OS④-3</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：複数リージョン選択等により、可用性を担保する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クラウド基盤を利用する場合、障害や復旧の観点から複数リージョンの選択を検討する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38</a:t>
            </a:r>
            <a:endParaRPr kumimoji="1" lang="ja-JP" altLang="en-US" sz="1480" dirty="0">
              <a:solidFill>
                <a:schemeClr val="tx1"/>
              </a:solidFill>
            </a:endParaRPr>
          </a:p>
        </p:txBody>
      </p:sp>
    </p:spTree>
    <p:extLst>
      <p:ext uri="{BB962C8B-B14F-4D97-AF65-F5344CB8AC3E}">
        <p14:creationId xmlns:p14="http://schemas.microsoft.com/office/powerpoint/2010/main" val="1779028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83"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84"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カテゴリ</a:t>
            </a:r>
            <a:r>
              <a:rPr kumimoji="1" lang="en-US" altLang="ja-JP" sz="1600" noProof="0" dirty="0">
                <a:solidFill>
                  <a:srgbClr val="000000"/>
                </a:solidFill>
                <a:latin typeface="Tahoma" pitchFamily="34" charset="0"/>
                <a:ea typeface="ＭＳ Ｐゴシック" panose="020B0600070205080204" pitchFamily="50" charset="-128"/>
              </a:rPr>
              <a:t>4</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　アセット</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85" name="表 2"/>
          <p:cNvGraphicFramePr>
            <a:graphicFrameLocks noGrp="1"/>
          </p:cNvGraphicFramePr>
          <p:nvPr>
            <p:extLst/>
          </p:nvPr>
        </p:nvGraphicFramePr>
        <p:xfrm>
          <a:off x="318536" y="1078553"/>
          <a:ext cx="8568000" cy="5220000"/>
        </p:xfrm>
        <a:graphic>
          <a:graphicData uri="http://schemas.openxmlformats.org/drawingml/2006/table">
            <a:tbl>
              <a:tblPr/>
              <a:tblGrid>
                <a:gridCol w="54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tblGrid>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 アセットの監視・管理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：アセットの監視・管理を実施する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アセットの死活監視をしたうえで、バージョン情報などの基本的な情報を管理する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：新規の脆弱性情報を把握し、ファームウェア、ソフトウェア等のバージョンアップを適切に実施する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アセットの脆弱性情報を継続的に収集・把握し、適切なタイミングで</a:t>
                      </a: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バージョンアップ</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の対応を行う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アセットそのものへのセキュリティ対策</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：外部との通信や、保有するデータを暗号化する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アセットと外部との通信やアセットで保有するデータは十分な強度の暗号アルゴリズムで暗号化を実施する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にアクセスする際の認証機能を実装する。パスワードは工場出荷状態でのデフォルトパスワードや容易なパスワードを避け、サービス利用者側でデバイス管理をする場合は、適切なパスワードの設定や管理などの注意喚起を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：物理的なセキュリティ対策を実施する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バイスに対する物理的な破壊や盗難からの保護対策を行う。誤動作が起きたとしても人命への影響が発生しないよう、フェイルセーフを考慮した設計をする。また、デバイスを廃棄する場合は物理的に破壊するなど情報漏洩対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39</a:t>
            </a:r>
            <a:endParaRPr kumimoji="1" lang="ja-JP" altLang="en-US" sz="1480" dirty="0">
              <a:solidFill>
                <a:schemeClr val="tx1"/>
              </a:solidFill>
            </a:endParaRPr>
          </a:p>
        </p:txBody>
      </p:sp>
    </p:spTree>
    <p:extLst>
      <p:ext uri="{BB962C8B-B14F-4D97-AF65-F5344CB8AC3E}">
        <p14:creationId xmlns:p14="http://schemas.microsoft.com/office/powerpoint/2010/main" val="406762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5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スマートシティ戦略</a:t>
            </a:r>
            <a:endParaRPr lang="ja-JP" altLang="en-US" sz="18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地域の課題</a:t>
            </a:r>
            <a:endParaRPr lang="ja-JP" altLang="en-US" sz="2000" b="1" dirty="0">
              <a:latin typeface="+mn-ea"/>
              <a:ea typeface="+mn-ea"/>
            </a:endParaRPr>
          </a:p>
        </p:txBody>
      </p:sp>
      <p:sp>
        <p:nvSpPr>
          <p:cNvPr id="125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0" name="正方形/長方形 22"/>
          <p:cNvSpPr/>
          <p:nvPr/>
        </p:nvSpPr>
        <p:spPr>
          <a:xfrm>
            <a:off x="90767" y="908720"/>
            <a:ext cx="8418759" cy="523220"/>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　提案</a:t>
            </a:r>
            <a:r>
              <a:rPr lang="ja-JP" altLang="en-US" sz="1400" i="1" dirty="0" smtClean="0">
                <a:solidFill>
                  <a:srgbClr val="FF0000"/>
                </a:solidFill>
              </a:rPr>
              <a:t>内容に関する地域</a:t>
            </a:r>
            <a:r>
              <a:rPr lang="ja-JP" altLang="en-US" sz="1400" i="1" dirty="0">
                <a:solidFill>
                  <a:srgbClr val="FF0000"/>
                </a:solidFill>
              </a:rPr>
              <a:t>の</a:t>
            </a:r>
            <a:r>
              <a:rPr lang="ja-JP" altLang="en-US" sz="1400" i="1" dirty="0" smtClean="0">
                <a:solidFill>
                  <a:srgbClr val="FF0000"/>
                </a:solidFill>
              </a:rPr>
              <a:t>課題について記載</a:t>
            </a:r>
            <a:r>
              <a:rPr lang="ja-JP" altLang="en-US" sz="1400" i="1" dirty="0">
                <a:solidFill>
                  <a:srgbClr val="FF0000"/>
                </a:solidFill>
              </a:rPr>
              <a:t>すること</a:t>
            </a:r>
            <a:endParaRPr lang="en-US" altLang="ja-JP" sz="1400" i="1" dirty="0" smtClean="0">
              <a:solidFill>
                <a:srgbClr val="FF0000"/>
              </a:solidFill>
            </a:endParaRPr>
          </a:p>
          <a:p>
            <a:endParaRPr lang="en-US" altLang="ja-JP" sz="1400" i="1" dirty="0" smtClean="0">
              <a:solidFill>
                <a:srgbClr val="FF0000"/>
              </a:solidFill>
            </a:endParaRPr>
          </a:p>
        </p:txBody>
      </p:sp>
      <p:sp>
        <p:nvSpPr>
          <p:cNvPr id="1261"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62"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63"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スマートシティの</a:t>
            </a:r>
            <a:r>
              <a:rPr lang="ja-JP" altLang="en-US" sz="2000" b="1" dirty="0" smtClean="0">
                <a:latin typeface="+mn-ea"/>
                <a:ea typeface="+mn-ea"/>
              </a:rPr>
              <a:t>目標</a:t>
            </a:r>
            <a:r>
              <a:rPr lang="en-US" altLang="ja-JP" sz="2000" b="1" dirty="0" smtClean="0">
                <a:latin typeface="+mn-ea"/>
                <a:ea typeface="+mn-ea"/>
              </a:rPr>
              <a:t>(KPI)</a:t>
            </a:r>
            <a:endParaRPr lang="ja-JP" altLang="en-US" sz="2000" b="1" dirty="0">
              <a:latin typeface="+mn-ea"/>
              <a:ea typeface="+mn-ea"/>
            </a:endParaRPr>
          </a:p>
        </p:txBody>
      </p:sp>
      <p:sp>
        <p:nvSpPr>
          <p:cNvPr id="1264"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5" name="正方形/長方形 17"/>
          <p:cNvSpPr/>
          <p:nvPr/>
        </p:nvSpPr>
        <p:spPr>
          <a:xfrm>
            <a:off x="152099" y="3944556"/>
            <a:ext cx="8418759" cy="1169551"/>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個別の取組ごとではなく、取組の全体として評価</a:t>
            </a:r>
            <a:endParaRPr lang="en-US" altLang="ja-JP" sz="1400" i="1" dirty="0" smtClean="0">
              <a:solidFill>
                <a:srgbClr val="FF0000"/>
              </a:solidFill>
            </a:endParaRPr>
          </a:p>
          <a:p>
            <a:pPr marL="176213" indent="-176213"/>
            <a:r>
              <a:rPr lang="en-US" altLang="ja-JP" sz="1400" i="1" dirty="0">
                <a:solidFill>
                  <a:srgbClr val="FF0000"/>
                </a:solidFill>
              </a:rPr>
              <a:t>※</a:t>
            </a:r>
            <a:r>
              <a:rPr lang="ja-JP" altLang="en-US" sz="1400" i="1" dirty="0">
                <a:solidFill>
                  <a:srgbClr val="FF0000"/>
                </a:solidFill>
              </a:rPr>
              <a:t>　提案内容のうち</a:t>
            </a:r>
            <a:r>
              <a:rPr lang="ja-JP" altLang="en-US" sz="1400" i="1" dirty="0" smtClean="0">
                <a:solidFill>
                  <a:srgbClr val="FF0000"/>
                </a:solidFill>
              </a:rPr>
              <a:t>、戦略</a:t>
            </a:r>
            <a:r>
              <a:rPr lang="ja-JP" altLang="en-US" sz="1400" i="1" dirty="0">
                <a:solidFill>
                  <a:srgbClr val="FF0000"/>
                </a:solidFill>
              </a:rPr>
              <a:t>に基づくスマートシティによる達成目標や、各目標に対する定量的な指標など、「スマートシティリファレンスアーキテクチャ」において「スマートシティ戦略」と整理されている事項について、ホワイトペーパー第３章を参照して記載すること</a:t>
            </a:r>
            <a:endParaRPr lang="en-US" altLang="ja-JP" sz="1400" i="1" dirty="0" smtClean="0">
              <a:solidFill>
                <a:srgbClr val="FF0000"/>
              </a:solidFill>
            </a:endParaRPr>
          </a:p>
          <a:p>
            <a:endParaRPr lang="en-US" altLang="ja-JP" sz="1400" i="1" dirty="0" smtClean="0">
              <a:solidFill>
                <a:srgbClr val="FF0000"/>
              </a:solidFill>
            </a:endParaRPr>
          </a:p>
        </p:txBody>
      </p:sp>
      <p:sp>
        <p:nvSpPr>
          <p:cNvPr id="1267"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2939421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90"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91"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スマートシティ特有のセキュリティ対策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92" name="表 2"/>
          <p:cNvGraphicFramePr>
            <a:graphicFrameLocks noGrp="1"/>
          </p:cNvGraphicFramePr>
          <p:nvPr>
            <p:extLst/>
          </p:nvPr>
        </p:nvGraphicFramePr>
        <p:xfrm>
          <a:off x="288000" y="921569"/>
          <a:ext cx="8604176" cy="5833819"/>
        </p:xfrm>
        <a:graphic>
          <a:graphicData uri="http://schemas.openxmlformats.org/drawingml/2006/table">
            <a:tbl>
              <a:tblPr/>
              <a:tblGrid>
                <a:gridCol w="5868176">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項目</a:t>
                      </a:r>
                      <a:endParaRPr lang="en-US" altLang="ja-JP" sz="85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１　適切なサプライチェーン管理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サプライチェーン①：サプライチェーン全体のリスクを管理・把握する</a:t>
                      </a:r>
                      <a:b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全体における、委託先・再委託先も含めたマルチステークホルダ全体のサプライチェーン・リスク（委託先等の立地する場所の法的環境等による影響や供給安定性に対するリスクを含む）を把握し、そのリスクへの対策を検討</a:t>
                      </a: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する</a:t>
                      </a:r>
                      <a:r>
                        <a:rPr lang="en-US" altLang="ja-JP" sz="850" b="0" i="0" u="none" strike="noStrike" dirty="0" smtClean="0">
                          <a:solidFill>
                            <a:srgbClr val="0070C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委託先等においては、上述のサプライチェーン・リスクへの対策を検討しつつ</a:t>
                      </a:r>
                      <a:r>
                        <a:rPr lang="ja-JP" altLang="en-US" sz="850" b="0" i="0" u="none" strike="noStrike" dirty="0" smtClean="0">
                          <a:solidFill>
                            <a:srgbClr val="0070C0"/>
                          </a:solidFill>
                          <a:effectLst/>
                          <a:latin typeface="游ゴシック" panose="020B0400000000000000" pitchFamily="50" charset="-128"/>
                          <a:ea typeface="游ゴシック" panose="020B0400000000000000" pitchFamily="50" charset="-128"/>
                        </a:rPr>
                        <a:t>、委託元</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に対して適切な情報提供を実施する</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サプライチェーン②：委託先のセキュリティ管理体制を評価する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チェックシートや第三者認証の取得状況などを活用し、委託先のセキュリティ管理体制を評価する。契約期間中においても継続的に確認・評価し、不十分な点があれば改善を求める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サプライチェーン③：サプライチェーン全体の脆弱性情報を適切に把握し、対応する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継続的な脆弱性への対応が期待できるソフトウェアやハードウェアを選定するとともに、サプライチェーン間の契約や、調達時の仕様に脆弱性情報を適切に提供し、対応するといった記載を盛り込むことで、脆弱性情報を適切に把握し、対応できるように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２　インシデント対応時の連携</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インシデント対応①：責任範囲を明確にしたセキュリティインシデント対応体制を構築する</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セキュリティインシデントが発生した際の対応に関する責任分界点を明示したセキュリティインシデント対応体制を構築する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インシデント対応②：連絡窓口を整備し、マルチステークホルダ間で相互に共有する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セキュリティインシデントの発生に備え、マルチステークホルダ間の連絡体制や緊急連絡先を予め把握・整備し、共有する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インシデント対応③：スマートシティ全体及び各マルチステークホルダにおけるインシデント対応手順を整備する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セキュリティインシデントが発生に備え、それぞれのマルチステークホルダ内及びスマートシティ全体としてのインシデント対応手順を整備する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インシデント対応④：定期的にセキュリティインシデント対応訓練・演習を実施する</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インシデント対応手順や自組織内、組織外との連携対応の習熟などを目的とした、インシデント対応訓練・演習を実施する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３　データ連携時のセキュリティ</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データ連携①：データ連携元・連携先のセキュリティ体制の確認・評価を実施する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データの連携元・連携先組織のセキュリティマネジメントを、チェックシートや第三者認証の有無等を活用して確認し、評価する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データ連携②：データ提供事業者・サービス提供者等の認証と適切なアクセス制御を実施する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連携するデータの内容や個人情報の同意内容に沿った利用目的等を踏まえ、認証と適切なアクセス制御の付与することで適切なデータ連携を行う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データ連携③：データの追跡可能性を確保しデータ利用の透明性を担保する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データ利用で生じるアクセスログやシステムログを取得し、分析・監視することで、データの追跡可能性を確保し、データ利用の透明性を担保する。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データ連携④：データの原本性保証を確保しデータの信頼性を担保する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デジタル署名、電子透かしなど技術を活用し、原本性保証を確保することでデータの信頼性を担保する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データ連携⑤：必要性に応じたデータの匿名化・秘匿化を実施する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データを提供する個人がそれを要望する場合等、必要性に応じてデータの提供元において匿名化・秘匿化の処理を行う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データ連携⑥：</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におけるセキュリティ（機密性・完全性・可用性・真正性）を確保する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の利用では認証や通信の暗号化、公開鍵暗号基盤の利用、サーバへの負荷対策、クロスドメインの通信を許可するなど、</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におけるセキュリティを考慮する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40</a:t>
            </a:r>
            <a:endParaRPr kumimoji="1" lang="ja-JP" altLang="en-US" sz="1480" dirty="0">
              <a:solidFill>
                <a:schemeClr val="tx1"/>
              </a:solidFill>
            </a:endParaRPr>
          </a:p>
        </p:txBody>
      </p:sp>
    </p:spTree>
    <p:extLst>
      <p:ext uri="{BB962C8B-B14F-4D97-AF65-F5344CB8AC3E}">
        <p14:creationId xmlns:p14="http://schemas.microsoft.com/office/powerpoint/2010/main" val="593745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9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97"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8"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799"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00" name="正方形/長方形 1"/>
          <p:cNvSpPr/>
          <p:nvPr/>
        </p:nvSpPr>
        <p:spPr>
          <a:xfrm>
            <a:off x="194433" y="705005"/>
            <a:ext cx="2050561"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（１）申請者の概要</a:t>
            </a:r>
            <a:endParaRPr lang="en-US" altLang="zh-TW" sz="1600" dirty="0">
              <a:solidFill>
                <a:srgbClr val="000000"/>
              </a:solidFill>
              <a:latin typeface="Tahoma" pitchFamily="34" charset="0"/>
            </a:endParaRPr>
          </a:p>
        </p:txBody>
      </p:sp>
      <p:sp>
        <p:nvSpPr>
          <p:cNvPr id="1801" name="正方形/長方形 9"/>
          <p:cNvSpPr/>
          <p:nvPr/>
        </p:nvSpPr>
        <p:spPr>
          <a:xfrm>
            <a:off x="262747" y="3583809"/>
            <a:ext cx="1640193"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（２）株主構成</a:t>
            </a:r>
            <a:endParaRPr lang="en-US" altLang="zh-TW" sz="1600" dirty="0">
              <a:solidFill>
                <a:srgbClr val="000000"/>
              </a:solidFill>
              <a:latin typeface="Tahoma" pitchFamily="34" charset="0"/>
            </a:endParaRPr>
          </a:p>
        </p:txBody>
      </p:sp>
      <p:sp>
        <p:nvSpPr>
          <p:cNvPr id="1802"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41</a:t>
            </a:r>
            <a:endParaRPr kumimoji="1" lang="ja-JP" altLang="en-US" sz="1480" dirty="0">
              <a:solidFill>
                <a:schemeClr val="tx1"/>
              </a:solidFill>
            </a:endParaRPr>
          </a:p>
        </p:txBody>
      </p:sp>
    </p:spTree>
    <p:extLst>
      <p:ext uri="{BB962C8B-B14F-4D97-AF65-F5344CB8AC3E}">
        <p14:creationId xmlns:p14="http://schemas.microsoft.com/office/powerpoint/2010/main" val="2640756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0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07"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08" name="正方形/長方形 4"/>
          <p:cNvSpPr/>
          <p:nvPr/>
        </p:nvSpPr>
        <p:spPr>
          <a:xfrm>
            <a:off x="146691" y="5751407"/>
            <a:ext cx="9278309" cy="1107996"/>
          </a:xfrm>
          <a:prstGeom prst="rect">
            <a:avLst/>
          </a:prstGeom>
        </p:spPr>
        <p:txBody>
          <a:bodyPr wrap="square">
            <a:spAutoFit/>
          </a:bodyPr>
          <a:lstStyle/>
          <a:p>
            <a:pPr marR="44450" indent="127000">
              <a:spcAft>
                <a:spcPts val="0"/>
              </a:spcAft>
            </a:pPr>
            <a:r>
              <a:rPr lang="ja-JP" altLang="ja-JP" sz="11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備考）</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508000" marR="43180" indent="-254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508000" marR="43180" indent="-254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r>
              <a:rPr lang="ja-JP" altLang="ja-JP" sz="105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9"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a:t>
                      </a:r>
                      <a:r>
                        <a:rPr lang="ja-JP"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日</a:t>
                      </a:r>
                      <a:endPar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10" name="正方形/長方形 8"/>
          <p:cNvSpPr/>
          <p:nvPr/>
        </p:nvSpPr>
        <p:spPr>
          <a:xfrm>
            <a:off x="203748" y="666421"/>
            <a:ext cx="1845377"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（３）経営状況表</a:t>
            </a:r>
            <a:endParaRPr lang="en-US" altLang="zh-TW" sz="1600" dirty="0">
              <a:solidFill>
                <a:srgbClr val="000000"/>
              </a:solidFill>
              <a:latin typeface="Tahoma" pitchFamily="34" charset="0"/>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42</a:t>
            </a:r>
            <a:endParaRPr kumimoji="1" lang="ja-JP" altLang="en-US" sz="1480" dirty="0">
              <a:solidFill>
                <a:schemeClr val="tx1"/>
              </a:solidFill>
            </a:endParaRPr>
          </a:p>
        </p:txBody>
      </p:sp>
    </p:spTree>
    <p:extLst>
      <p:ext uri="{BB962C8B-B14F-4D97-AF65-F5344CB8AC3E}">
        <p14:creationId xmlns:p14="http://schemas.microsoft.com/office/powerpoint/2010/main" val="853639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1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15" name="Text Box 4"/>
          <p:cNvSpPr txBox="1">
            <a:spLocks noChangeArrowheads="1"/>
          </p:cNvSpPr>
          <p:nvPr/>
        </p:nvSpPr>
        <p:spPr>
          <a:xfrm>
            <a:off x="179513" y="731963"/>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（４）財務状況、直近の売上状況及び見通し</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sp>
        <p:nvSpPr>
          <p:cNvPr id="1816"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17" name="表 2"/>
          <p:cNvGraphicFramePr>
            <a:graphicFrameLocks noGrp="1"/>
          </p:cNvGraphicFramePr>
          <p:nvPr>
            <p:extLst/>
          </p:nvPr>
        </p:nvGraphicFramePr>
        <p:xfrm>
          <a:off x="343326" y="1631282"/>
          <a:ext cx="8351022" cy="1620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1620000">
                <a:tc>
                  <a:txBody>
                    <a:bodyPr/>
                    <a:lstStyle/>
                    <a:p>
                      <a:pPr marR="44450" indent="127000">
                        <a:spcAft>
                          <a:spcPts val="0"/>
                        </a:spcAf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18" name="正方形/長方形 5"/>
          <p:cNvSpPr/>
          <p:nvPr/>
        </p:nvSpPr>
        <p:spPr>
          <a:xfrm>
            <a:off x="213089" y="1015224"/>
            <a:ext cx="8607383" cy="553998"/>
          </a:xfrm>
          <a:prstGeom prst="rect">
            <a:avLst/>
          </a:prstGeom>
        </p:spPr>
        <p:txBody>
          <a:bodyPr wrap="square">
            <a:spAutoFit/>
          </a:bodyPr>
          <a:lstStyle/>
          <a:p>
            <a:r>
              <a:rPr lang="ja-JP" altLang="ja-JP" sz="1500" dirty="0">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endParaRPr lang="ja-JP" altLang="en-US" sz="1500" dirty="0"/>
          </a:p>
        </p:txBody>
      </p:sp>
      <p:sp>
        <p:nvSpPr>
          <p:cNvPr id="1819" name="正方形/長方形 1"/>
          <p:cNvSpPr/>
          <p:nvPr/>
        </p:nvSpPr>
        <p:spPr>
          <a:xfrm>
            <a:off x="196241" y="3437192"/>
            <a:ext cx="5814392" cy="338554"/>
          </a:xfrm>
          <a:prstGeom prst="rect">
            <a:avLst/>
          </a:prstGeom>
        </p:spPr>
        <p:txBody>
          <a:bodyPr wrap="square">
            <a:spAutoFit/>
          </a:bodyPr>
          <a:lstStyle/>
          <a:p>
            <a:pPr marL="342900" lvl="0" indent="-342900">
              <a:spcBef>
                <a:spcPct val="5000"/>
              </a:spcBef>
              <a:buFont typeface="Wingdings" panose="05000000000000000000" pitchFamily="2" charset="2"/>
              <a:buChar char="n"/>
              <a:defRPr/>
            </a:pPr>
            <a:r>
              <a:rPr lang="ja-JP" altLang="en-US" sz="1600" dirty="0" smtClean="0">
                <a:solidFill>
                  <a:srgbClr val="000000"/>
                </a:solidFill>
                <a:latin typeface="Tahoma" pitchFamily="34" charset="0"/>
              </a:rPr>
              <a:t>（５）</a:t>
            </a:r>
            <a:r>
              <a:rPr lang="ja-JP" altLang="en-US" sz="1600" dirty="0">
                <a:solidFill>
                  <a:srgbClr val="000000"/>
                </a:solidFill>
                <a:latin typeface="Tahoma" pitchFamily="34" charset="0"/>
              </a:rPr>
              <a:t>事業に関連する都道府県又は市町村との関係</a:t>
            </a:r>
          </a:p>
        </p:txBody>
      </p:sp>
      <p:sp>
        <p:nvSpPr>
          <p:cNvPr id="1820" name="正方形/長方形 3"/>
          <p:cNvSpPr/>
          <p:nvPr/>
        </p:nvSpPr>
        <p:spPr>
          <a:xfrm>
            <a:off x="242339" y="3740907"/>
            <a:ext cx="8452009" cy="553998"/>
          </a:xfrm>
          <a:prstGeom prst="rect">
            <a:avLst/>
          </a:prstGeom>
        </p:spPr>
        <p:txBody>
          <a:bodyPr wrap="square">
            <a:spAutoFit/>
          </a:bodyPr>
          <a:lstStyle/>
          <a:p>
            <a:r>
              <a:rPr lang="ja-JP" altLang="ja-JP" sz="1500" dirty="0">
                <a:ea typeface="ＭＳ ゴシック" panose="020B0609070205080204" pitchFamily="49" charset="-128"/>
                <a:cs typeface="Meiryo UI" panose="020B0604030504040204" pitchFamily="50" charset="-128"/>
              </a:rPr>
              <a:t>※</a:t>
            </a:r>
            <a:r>
              <a:rPr lang="ja-JP" altLang="ja-JP" sz="1500" dirty="0"/>
              <a:t>当該都道府県又は市町村との間で、出資、包括連携協定又はコンソーシアム組成等によりガバナンスが確立されていることについて記載すること</a:t>
            </a:r>
            <a:endParaRPr lang="ja-JP" altLang="en-US" sz="1500" dirty="0"/>
          </a:p>
        </p:txBody>
      </p:sp>
      <p:graphicFrame>
        <p:nvGraphicFramePr>
          <p:cNvPr id="1821" name="表 10"/>
          <p:cNvGraphicFramePr>
            <a:graphicFrameLocks noGrp="1"/>
          </p:cNvGraphicFramePr>
          <p:nvPr>
            <p:extLst/>
          </p:nvPr>
        </p:nvGraphicFramePr>
        <p:xfrm>
          <a:off x="396489" y="4473480"/>
          <a:ext cx="8351022" cy="1620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1620000">
                <a:tc>
                  <a:txBody>
                    <a:bodyPr/>
                    <a:lstStyle/>
                    <a:p>
                      <a:pPr marR="44450" indent="127000">
                        <a:spcAft>
                          <a:spcPts val="0"/>
                        </a:spcAf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43</a:t>
            </a:r>
            <a:endParaRPr kumimoji="1" lang="ja-JP" altLang="en-US" sz="1480" dirty="0">
              <a:solidFill>
                <a:schemeClr val="tx1"/>
              </a:solidFill>
            </a:endParaRPr>
          </a:p>
        </p:txBody>
      </p:sp>
    </p:spTree>
    <p:extLst>
      <p:ext uri="{BB962C8B-B14F-4D97-AF65-F5344CB8AC3E}">
        <p14:creationId xmlns:p14="http://schemas.microsoft.com/office/powerpoint/2010/main" val="210861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2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26"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27" name="表 2"/>
          <p:cNvGraphicFramePr>
            <a:graphicFrameLocks noGrp="1"/>
          </p:cNvGraphicFramePr>
          <p:nvPr>
            <p:extLst/>
          </p:nvPr>
        </p:nvGraphicFramePr>
        <p:xfrm>
          <a:off x="348708" y="1239995"/>
          <a:ext cx="8280001" cy="2232002"/>
        </p:xfrm>
        <a:graphic>
          <a:graphicData uri="http://schemas.openxmlformats.org/drawingml/2006/table">
            <a:tbl>
              <a:tblPr firstRow="1" firstCol="1" bandRow="1"/>
              <a:tblGrid>
                <a:gridCol w="2193954">
                  <a:extLst>
                    <a:ext uri="{9D8B030D-6E8A-4147-A177-3AD203B41FA5}">
                      <a16:colId xmlns:a16="http://schemas.microsoft.com/office/drawing/2014/main" val="20000"/>
                    </a:ext>
                  </a:extLst>
                </a:gridCol>
                <a:gridCol w="1991645">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428652">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67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28" name="表 5"/>
          <p:cNvGraphicFramePr>
            <a:graphicFrameLocks noGrp="1"/>
          </p:cNvGraphicFramePr>
          <p:nvPr>
            <p:extLst/>
          </p:nvPr>
        </p:nvGraphicFramePr>
        <p:xfrm>
          <a:off x="373920" y="3951907"/>
          <a:ext cx="8280001" cy="2231999"/>
        </p:xfrm>
        <a:graphic>
          <a:graphicData uri="http://schemas.openxmlformats.org/drawingml/2006/table">
            <a:tbl>
              <a:tblPr firstRow="1" firstCol="1" bandRow="1"/>
              <a:tblGrid>
                <a:gridCol w="2193954">
                  <a:extLst>
                    <a:ext uri="{9D8B030D-6E8A-4147-A177-3AD203B41FA5}">
                      <a16:colId xmlns:a16="http://schemas.microsoft.com/office/drawing/2014/main" val="20000"/>
                    </a:ext>
                  </a:extLst>
                </a:gridCol>
                <a:gridCol w="1991645">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63771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857">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9" name="正方形/長方形 11"/>
          <p:cNvSpPr/>
          <p:nvPr/>
        </p:nvSpPr>
        <p:spPr>
          <a:xfrm>
            <a:off x="339213" y="3544288"/>
            <a:ext cx="8465574" cy="338554"/>
          </a:xfrm>
          <a:prstGeom prst="rect">
            <a:avLst/>
          </a:prstGeom>
        </p:spPr>
        <p:txBody>
          <a:bodyPr wrap="square">
            <a:spAutoFit/>
          </a:bodyPr>
          <a:lstStyle/>
          <a:p>
            <a:pPr marL="285750" indent="-285750">
              <a:buFont typeface="Wingdings" panose="05000000000000000000" pitchFamily="2" charset="2"/>
              <a:buChar char="n"/>
            </a:pPr>
            <a:r>
              <a:rPr kumimoji="1" lang="ja-JP" altLang="en-US" sz="1600" dirty="0" smtClean="0">
                <a:solidFill>
                  <a:srgbClr val="000000"/>
                </a:solidFill>
                <a:latin typeface="Tahoma" pitchFamily="34" charset="0"/>
                <a:ea typeface="ＭＳ Ｐゴシック" panose="020B0600070205080204" pitchFamily="50" charset="-128"/>
              </a:rPr>
              <a:t>（７）補助金相当額</a:t>
            </a:r>
            <a:endParaRPr kumimoji="1" lang="en-US" altLang="zh-TW" sz="1600" dirty="0" smtClean="0">
              <a:solidFill>
                <a:srgbClr val="000000"/>
              </a:solidFill>
              <a:latin typeface="Tahoma" pitchFamily="34" charset="0"/>
              <a:ea typeface="ＭＳ Ｐゴシック" panose="020B0600070205080204" pitchFamily="50" charset="-128"/>
            </a:endParaRPr>
          </a:p>
        </p:txBody>
      </p:sp>
      <p:sp>
        <p:nvSpPr>
          <p:cNvPr id="1830" name="正方形/長方形 12"/>
          <p:cNvSpPr/>
          <p:nvPr/>
        </p:nvSpPr>
        <p:spPr>
          <a:xfrm>
            <a:off x="281133" y="801849"/>
            <a:ext cx="8465574" cy="338554"/>
          </a:xfrm>
          <a:prstGeom prst="rect">
            <a:avLst/>
          </a:prstGeom>
        </p:spPr>
        <p:txBody>
          <a:bodyPr wrap="square">
            <a:spAutoFit/>
          </a:bodyPr>
          <a:lstStyle/>
          <a:p>
            <a:pPr marL="285750" indent="-285750">
              <a:buFont typeface="Wingdings" panose="05000000000000000000" pitchFamily="2" charset="2"/>
              <a:buChar char="n"/>
            </a:pPr>
            <a:r>
              <a:rPr kumimoji="1" lang="ja-JP" altLang="en-US" sz="1600" dirty="0" smtClean="0">
                <a:solidFill>
                  <a:srgbClr val="000000"/>
                </a:solidFill>
                <a:latin typeface="Tahoma" pitchFamily="34" charset="0"/>
                <a:ea typeface="ＭＳ Ｐゴシック" panose="020B0600070205080204" pitchFamily="50" charset="-128"/>
              </a:rPr>
              <a:t>（６）</a:t>
            </a:r>
            <a:r>
              <a:rPr kumimoji="1" lang="zh-TW" altLang="en-US" sz="1600" dirty="0" smtClean="0">
                <a:solidFill>
                  <a:srgbClr val="000000"/>
                </a:solidFill>
                <a:latin typeface="Tahoma" pitchFamily="34" charset="0"/>
                <a:ea typeface="ＭＳ Ｐゴシック" panose="020B0600070205080204" pitchFamily="50" charset="-128"/>
              </a:rPr>
              <a:t>資金</a:t>
            </a:r>
            <a:r>
              <a:rPr kumimoji="1" lang="zh-TW" altLang="en-US" sz="1600" dirty="0">
                <a:solidFill>
                  <a:srgbClr val="000000"/>
                </a:solidFill>
                <a:latin typeface="Tahoma" pitchFamily="34" charset="0"/>
                <a:ea typeface="ＭＳ Ｐゴシック" panose="020B0600070205080204" pitchFamily="50" charset="-128"/>
              </a:rPr>
              <a:t>調達</a:t>
            </a:r>
            <a:r>
              <a:rPr kumimoji="1" lang="zh-TW" altLang="en-US" sz="1600" dirty="0" smtClean="0">
                <a:solidFill>
                  <a:srgbClr val="000000"/>
                </a:solidFill>
                <a:latin typeface="Tahoma" pitchFamily="34" charset="0"/>
                <a:ea typeface="ＭＳ Ｐゴシック" panose="020B0600070205080204" pitchFamily="50" charset="-128"/>
              </a:rPr>
              <a:t>内訳</a:t>
            </a:r>
            <a:endParaRPr kumimoji="1" lang="en-US" altLang="zh-TW" sz="1600" dirty="0" smtClean="0">
              <a:solidFill>
                <a:srgbClr val="000000"/>
              </a:solidFill>
              <a:latin typeface="Tahoma" pitchFamily="34" charset="0"/>
              <a:ea typeface="ＭＳ Ｐゴシック" panose="020B0600070205080204" pitchFamily="50" charset="-128"/>
            </a:endParaRPr>
          </a:p>
        </p:txBody>
      </p:sp>
      <p:sp>
        <p:nvSpPr>
          <p:cNvPr id="1831" name="正方形/長方形 6"/>
          <p:cNvSpPr/>
          <p:nvPr/>
        </p:nvSpPr>
        <p:spPr>
          <a:xfrm>
            <a:off x="339213" y="6252972"/>
            <a:ext cx="8625276" cy="461665"/>
          </a:xfrm>
          <a:prstGeom prst="rect">
            <a:avLst/>
          </a:prstGeom>
        </p:spPr>
        <p:txBody>
          <a:bodyPr wrap="square">
            <a:spAutoFit/>
          </a:bodyPr>
          <a:lstStyle/>
          <a:p>
            <a:pPr marL="374650" marR="254000" indent="-374650">
              <a:spcAft>
                <a:spcPts val="0"/>
              </a:spcAf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）補助金の支払いは、原則補助事業終了後の精算払いとなるため、補助事業実施期間中、補助金相当分の資金を確保する必要がある。</a:t>
            </a:r>
            <a:endParaRPr lang="ja-JP" altLang="ja-JP" sz="120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44</a:t>
            </a:r>
            <a:endParaRPr kumimoji="1" lang="ja-JP" altLang="en-US" sz="1480" dirty="0">
              <a:solidFill>
                <a:schemeClr val="tx1"/>
              </a:solidFill>
            </a:endParaRPr>
          </a:p>
        </p:txBody>
      </p:sp>
    </p:spTree>
    <p:extLst>
      <p:ext uri="{BB962C8B-B14F-4D97-AF65-F5344CB8AC3E}">
        <p14:creationId xmlns:p14="http://schemas.microsoft.com/office/powerpoint/2010/main" val="2731337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 name="オブジェクト 4" hidden="1"/>
          <p:cNvGraphicFramePr>
            <a:graphicFrameLocks noChangeAspect="1"/>
          </p:cNvGraphicFramePr>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4103" name="think-cell スライド" r:id="rId4" imgW="554" imgH="551" progId="TCLayout.ActiveDocument.1">
                  <p:embed/>
                </p:oleObj>
              </mc:Choice>
              <mc:Fallback>
                <p:oleObj name="think-cell スライド" r:id="rId4" imgW="554" imgH="551" progId="TCLayout.ActiveDocument.1">
                  <p:embed/>
                  <p:pic>
                    <p:nvPicPr>
                      <p:cNvPr id="0" name="オブジェクト 4" hidden="1"/>
                      <p:cNvPicPr>
                        <a:picLocks noChangeAspect="1"/>
                      </p:cNvPicPr>
                      <p:nvPr/>
                    </p:nvPicPr>
                    <p:blipFill>
                      <a:blip r:embed="rId5"/>
                      <a:stretch>
                        <a:fillRect/>
                      </a:stretch>
                    </p:blipFill>
                    <p:spPr>
                      <a:xfrm>
                        <a:off x="1466" y="265235"/>
                        <a:ext cx="1466" cy="1466"/>
                      </a:xfrm>
                      <a:prstGeom prst="rect">
                        <a:avLst/>
                      </a:prstGeom>
                    </p:spPr>
                  </p:pic>
                </p:oleObj>
              </mc:Fallback>
            </mc:AlternateContent>
          </a:graphicData>
        </a:graphic>
      </p:graphicFrame>
      <p:sp>
        <p:nvSpPr>
          <p:cNvPr id="1834" name="正方形/長方形 6" hidden="1"/>
          <p:cNvSpPr/>
          <p:nvPr>
            <p:custDataLst>
              <p:tags r:id="rId2"/>
            </p:custDataLst>
          </p:nvPr>
        </p:nvSpPr>
        <p:spPr>
          <a:xfrm>
            <a:off x="0" y="263769"/>
            <a:ext cx="146538" cy="146538"/>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zh-TW"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sym typeface="Meiryo UI" panose="020B0604030504040204" pitchFamily="50" charset="-128"/>
            </a:endParaRPr>
          </a:p>
        </p:txBody>
      </p:sp>
      <p:sp>
        <p:nvSpPr>
          <p:cNvPr id="1835" name="正方形/長方形 46"/>
          <p:cNvSpPr/>
          <p:nvPr/>
        </p:nvSpPr>
        <p:spPr>
          <a:xfrm>
            <a:off x="692" y="7122"/>
            <a:ext cx="9153180" cy="77174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●●事業</a:t>
            </a:r>
            <a:r>
              <a:rPr kumimoji="1" lang="en-US" altLang="ja-JP"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MaaS</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プロジェクト　（●●</a:t>
            </a:r>
            <a:r>
              <a:rPr kumimoji="1" lang="zh-TW" altLang="en-US" sz="1800" b="1" i="0" u="none" strike="noStrike" kern="1200" cap="none" spc="0" normalizeH="0" baseline="0" noProof="0" dirty="0">
                <a:ln>
                  <a:noFill/>
                </a:ln>
                <a:solidFill>
                  <a:prstClr val="white"/>
                </a:solidFill>
                <a:effectLst/>
                <a:uLnTx/>
                <a:uFillTx/>
                <a:latin typeface="新細明體"/>
                <a:cs typeface="Arial" panose="020B0604020202020204" pitchFamily="34" charset="0"/>
              </a:rPr>
              <a:t>県　</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●●市）</a:t>
            </a:r>
            <a:endParaRPr kumimoji="1" lang="en-US" altLang="ja-JP"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1836" name="表 73"/>
          <p:cNvGraphicFramePr>
            <a:graphicFrameLocks noGrp="1"/>
          </p:cNvGraphicFramePr>
          <p:nvPr>
            <p:extLst/>
          </p:nvPr>
        </p:nvGraphicFramePr>
        <p:xfrm>
          <a:off x="46600" y="2276872"/>
          <a:ext cx="4485376" cy="2448272"/>
        </p:xfrm>
        <a:graphic>
          <a:graphicData uri="http://schemas.openxmlformats.org/drawingml/2006/table">
            <a:tbl>
              <a:tblPr>
                <a:tableStyleId>{5C22544A-7EE6-4342-B048-85BDC9FD1C3A}</a:tableStyleId>
              </a:tblPr>
              <a:tblGrid>
                <a:gridCol w="4485376">
                  <a:extLst>
                    <a:ext uri="{9D8B030D-6E8A-4147-A177-3AD203B41FA5}">
                      <a16:colId xmlns:a16="http://schemas.microsoft.com/office/drawing/2014/main" val="20000"/>
                    </a:ext>
                  </a:extLst>
                </a:gridCol>
              </a:tblGrid>
              <a:tr h="216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cs typeface="Arial" panose="020B0604020202020204" pitchFamily="34" charset="0"/>
                        </a:rPr>
                        <a:t>地域の交通課題</a:t>
                      </a:r>
                      <a:endParaRPr kumimoji="1" lang="ja-JP" altLang="en-US" sz="1100" b="1" dirty="0">
                        <a:solidFill>
                          <a:schemeClr val="bg1"/>
                        </a:solidFill>
                        <a:latin typeface="+mn-ea"/>
                        <a:ea typeface="+mn-ea"/>
                        <a:cs typeface="Arial" panose="020B0604020202020204" pitchFamily="34" charset="0"/>
                      </a:endParaRPr>
                    </a:p>
                  </a:txBody>
                  <a:tcPr marL="85906" marR="85906" marT="42953" marB="42953">
                    <a:solidFill>
                      <a:srgbClr val="00B0F0"/>
                    </a:solidFill>
                  </a:tcPr>
                </a:tc>
                <a:extLst>
                  <a:ext uri="{0D108BD9-81ED-4DB2-BD59-A6C34878D82A}">
                    <a16:rowId xmlns:a16="http://schemas.microsoft.com/office/drawing/2014/main" val="10000"/>
                  </a:ext>
                </a:extLst>
              </a:tr>
              <a:tr h="2194726">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新たなモビリティサービスの社会実装に取り組むに至った、地域の抱える交通課題及びその背景にある問題についての認識を簡潔に記載してください。</a:t>
                      </a:r>
                      <a:endParaRPr kumimoji="1" lang="en-US" altLang="ja-JP" sz="1000" i="1" kern="1200" dirty="0">
                        <a:solidFill>
                          <a:srgbClr val="FF0000"/>
                        </a:solidFill>
                        <a:latin typeface="+mn-ea"/>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また、上記地域の社会課題・新たなモビリティサービスの社会実装と今回の申請で選択したテーマ・フィールドとの関係性についても簡潔に記載してください</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900" kern="1200" dirty="0">
                        <a:solidFill>
                          <a:srgbClr val="0064C8"/>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837" name="表 77"/>
          <p:cNvGraphicFramePr>
            <a:graphicFrameLocks noGrp="1"/>
          </p:cNvGraphicFramePr>
          <p:nvPr>
            <p:extLst/>
          </p:nvPr>
        </p:nvGraphicFramePr>
        <p:xfrm>
          <a:off x="4623826" y="854811"/>
          <a:ext cx="4417607" cy="4230373"/>
        </p:xfrm>
        <a:graphic>
          <a:graphicData uri="http://schemas.openxmlformats.org/drawingml/2006/table">
            <a:tbl>
              <a:tblPr>
                <a:tableStyleId>{00A15C55-8517-42AA-B614-E9B94910E393}</a:tableStyleId>
              </a:tblPr>
              <a:tblGrid>
                <a:gridCol w="764076">
                  <a:extLst>
                    <a:ext uri="{9D8B030D-6E8A-4147-A177-3AD203B41FA5}">
                      <a16:colId xmlns:a16="http://schemas.microsoft.com/office/drawing/2014/main" val="20000"/>
                    </a:ext>
                  </a:extLst>
                </a:gridCol>
                <a:gridCol w="3653531">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rPr>
                        <a:t>実証実験の概要</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826978">
                <a:tc>
                  <a:txBody>
                    <a:bodyPr/>
                    <a:lstStyle/>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検証命題・</a:t>
                      </a:r>
                      <a:endParaRPr lang="en-US" altLang="ja-JP" sz="1000" dirty="0">
                        <a:solidFill>
                          <a:sysClr val="windowText" lastClr="000000"/>
                        </a:solidFill>
                        <a:latin typeface="+mn-ea"/>
                        <a:ea typeface="+mn-ea"/>
                        <a:cs typeface="Arial" panose="020B0604020202020204" pitchFamily="34" charset="0"/>
                      </a:endParaRPr>
                    </a:p>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検証手法</a:t>
                      </a:r>
                    </a:p>
                  </a:txBody>
                  <a:tcPr marL="85906" marR="85906" marT="42953" marB="42953" anchor="ctr">
                    <a:solidFill>
                      <a:schemeClr val="accent5">
                        <a:lumMod val="20000"/>
                        <a:lumOff val="80000"/>
                      </a:schemeClr>
                    </a:solidFill>
                  </a:tcPr>
                </a:tc>
                <a:tc>
                  <a:txBody>
                    <a:bodyPr/>
                    <a:lstStyle/>
                    <a:p>
                      <a:pPr marL="171450" indent="-171450">
                        <a:spcAft>
                          <a:spcPts val="0"/>
                        </a:spcAft>
                        <a:buFont typeface="Arial" panose="020B0604020202020204" pitchFamily="34" charset="0"/>
                        <a:buChar char="•"/>
                      </a:pPr>
                      <a:r>
                        <a:rPr lang="ja-JP" altLang="en-US" sz="1000" b="0" i="1" u="none" dirty="0">
                          <a:solidFill>
                            <a:srgbClr val="FF0000"/>
                          </a:solidFill>
                          <a:latin typeface="+mn-ea"/>
                          <a:ea typeface="+mn-ea"/>
                          <a:cs typeface="Arial" panose="020B0604020202020204" pitchFamily="34" charset="0"/>
                        </a:rPr>
                        <a:t>事業計画における位置付けを明らかにしたうえで、実証実験で具体的に明らかにしたいこと（検証命題）及び命題を明らかにするための具体的な手法を記載して下さい。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3142691">
                <a:tc>
                  <a:txBody>
                    <a:bodyPr/>
                    <a:lstStyle/>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実証実験</a:t>
                      </a:r>
                      <a:endParaRPr lang="en-US" altLang="ja-JP" sz="1000" dirty="0">
                        <a:solidFill>
                          <a:sysClr val="windowText" lastClr="000000"/>
                        </a:solidFill>
                        <a:latin typeface="+mn-ea"/>
                        <a:ea typeface="+mn-ea"/>
                        <a:cs typeface="Arial" panose="020B0604020202020204" pitchFamily="34" charset="0"/>
                      </a:endParaRPr>
                    </a:p>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内容</a:t>
                      </a:r>
                    </a:p>
                  </a:txBody>
                  <a:tcPr marL="85906" marR="85906" marT="42953" marB="42953" anchor="ctr">
                    <a:solidFill>
                      <a:schemeClr val="accent5">
                        <a:lumMod val="20000"/>
                        <a:lumOff val="80000"/>
                      </a:schemeClr>
                    </a:solidFill>
                  </a:tcPr>
                </a:tc>
                <a:tc>
                  <a:txBody>
                    <a:bodyPr/>
                    <a:lstStyle/>
                    <a:p>
                      <a:pPr marL="171450" indent="-171450">
                        <a:spcAft>
                          <a:spcPts val="0"/>
                        </a:spcAft>
                        <a:buFont typeface="Arial" panose="020B0604020202020204" pitchFamily="34" charset="0"/>
                        <a:buChar char="•"/>
                      </a:pPr>
                      <a:r>
                        <a:rPr lang="ja-JP" altLang="en-US" sz="1000" i="1" dirty="0">
                          <a:solidFill>
                            <a:srgbClr val="FF0000"/>
                          </a:solidFill>
                          <a:latin typeface="+mn-ea"/>
                          <a:ea typeface="+mn-ea"/>
                          <a:cs typeface="Arial" panose="020B0604020202020204" pitchFamily="34" charset="0"/>
                        </a:rPr>
                        <a:t>今回実施する実証実験の詳細（実施目的、実施場所、実施期間、想定利用者、運行形態・運賃体系）を具体的に記載ください</a:t>
                      </a:r>
                      <a:endParaRPr lang="en-US" altLang="ja-JP" sz="1000" i="1" dirty="0">
                        <a:solidFill>
                          <a:srgbClr val="FF0000"/>
                        </a:solidFill>
                        <a:latin typeface="+mn-ea"/>
                        <a:ea typeface="+mn-ea"/>
                        <a:cs typeface="Arial" panose="020B0604020202020204" pitchFamily="34" charset="0"/>
                      </a:endParaRPr>
                    </a:p>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endParaRPr lang="en-US" altLang="ja-JP" sz="1000" i="1" dirty="0">
                        <a:solidFill>
                          <a:srgbClr val="FF0000"/>
                        </a:solidFill>
                        <a:latin typeface="+mn-ea"/>
                        <a:ea typeface="+mn-ea"/>
                        <a:cs typeface="Arial" panose="020B0604020202020204" pitchFamily="34" charset="0"/>
                      </a:endParaRPr>
                    </a:p>
                    <a:p>
                      <a:pPr marL="171450" indent="-171450">
                        <a:spcAft>
                          <a:spcPts val="0"/>
                        </a:spcAft>
                        <a:buFont typeface="Arial" panose="020B0604020202020204" pitchFamily="34" charset="0"/>
                        <a:buChar char="•"/>
                      </a:pPr>
                      <a:endParaRPr lang="ja-JP" altLang="en-US" sz="1000" i="1" dirty="0">
                        <a:solidFill>
                          <a:srgbClr val="FF0000"/>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38" name="表 17"/>
          <p:cNvGraphicFramePr>
            <a:graphicFrameLocks noGrp="1"/>
          </p:cNvGraphicFramePr>
          <p:nvPr>
            <p:extLst/>
          </p:nvPr>
        </p:nvGraphicFramePr>
        <p:xfrm>
          <a:off x="51810" y="4801093"/>
          <a:ext cx="4480166" cy="2007714"/>
        </p:xfrm>
        <a:graphic>
          <a:graphicData uri="http://schemas.openxmlformats.org/drawingml/2006/table">
            <a:tbl>
              <a:tblPr>
                <a:tableStyleId>{5C22544A-7EE6-4342-B048-85BDC9FD1C3A}</a:tableStyleId>
              </a:tblPr>
              <a:tblGrid>
                <a:gridCol w="823724">
                  <a:extLst>
                    <a:ext uri="{9D8B030D-6E8A-4147-A177-3AD203B41FA5}">
                      <a16:colId xmlns:a16="http://schemas.microsoft.com/office/drawing/2014/main" val="20000"/>
                    </a:ext>
                  </a:extLst>
                </a:gridCol>
                <a:gridCol w="3656442">
                  <a:extLst>
                    <a:ext uri="{9D8B030D-6E8A-4147-A177-3AD203B41FA5}">
                      <a16:colId xmlns:a16="http://schemas.microsoft.com/office/drawing/2014/main" val="20001"/>
                    </a:ext>
                  </a:extLst>
                </a:gridCol>
              </a:tblGrid>
              <a:tr h="3072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cs typeface="Arial" panose="020B0604020202020204" pitchFamily="34" charset="0"/>
                        </a:rPr>
                        <a:t>社会実装に取り組んでいる新しいモビリティサービス</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10342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ysClr val="windowText" lastClr="000000"/>
                          </a:solidFill>
                          <a:latin typeface="+mn-ea"/>
                          <a:ea typeface="+mn-ea"/>
                          <a:cs typeface="Arial" panose="020B0604020202020204" pitchFamily="34" charset="0"/>
                        </a:rPr>
                        <a:t>事業計画</a:t>
                      </a:r>
                    </a:p>
                  </a:txBody>
                  <a:tcPr marL="85906" marR="85906" marT="42953" marB="42953" anchor="ctr">
                    <a:solidFill>
                      <a:schemeClr val="accent5">
                        <a:lumMod val="20000"/>
                        <a:lumOff val="80000"/>
                      </a:schemeClr>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交通課題の解決に向け、近い将来の社会実装を計画している新しいモビリティサービスのサービス内容・ビジネスモデル等を簡潔に記載してください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6661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ysClr val="windowText" lastClr="000000"/>
                          </a:solidFill>
                          <a:latin typeface="+mn-ea"/>
                          <a:ea typeface="+mn-ea"/>
                          <a:cs typeface="Arial" panose="020B0604020202020204" pitchFamily="34" charset="0"/>
                        </a:rPr>
                        <a:t>想定利用者</a:t>
                      </a:r>
                    </a:p>
                  </a:txBody>
                  <a:tcPr marL="85906" marR="85906" marT="42953" marB="42953" anchor="ctr">
                    <a:solidFill>
                      <a:schemeClr val="accent5">
                        <a:lumMod val="20000"/>
                        <a:lumOff val="80000"/>
                      </a:schemeClr>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社会実装する新しいモビリティサービスの想定利用者の属性（性別、年齢層、主な移動目的）を簡潔に記載ください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39" name="表 20"/>
          <p:cNvGraphicFramePr>
            <a:graphicFrameLocks noGrp="1"/>
          </p:cNvGraphicFramePr>
          <p:nvPr>
            <p:extLst/>
          </p:nvPr>
        </p:nvGraphicFramePr>
        <p:xfrm>
          <a:off x="4618893" y="5171327"/>
          <a:ext cx="4417606" cy="1637480"/>
        </p:xfrm>
        <a:graphic>
          <a:graphicData uri="http://schemas.openxmlformats.org/drawingml/2006/table">
            <a:tbl>
              <a:tblPr>
                <a:tableStyleId>{00A15C55-8517-42AA-B614-E9B94910E393}</a:tableStyleId>
              </a:tblPr>
              <a:tblGrid>
                <a:gridCol w="911716">
                  <a:extLst>
                    <a:ext uri="{9D8B030D-6E8A-4147-A177-3AD203B41FA5}">
                      <a16:colId xmlns:a16="http://schemas.microsoft.com/office/drawing/2014/main" val="20000"/>
                    </a:ext>
                  </a:extLst>
                </a:gridCol>
                <a:gridCol w="3505890">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rPr>
                        <a:t>実施体制</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243401">
                <a:tc>
                  <a:txBody>
                    <a:bodyPr/>
                    <a:lstStyle/>
                    <a:p>
                      <a:pPr marL="0" indent="0">
                        <a:spcAft>
                          <a:spcPts val="0"/>
                        </a:spcAft>
                        <a:buFont typeface="Arial" panose="020B0604020202020204" pitchFamily="34" charset="0"/>
                        <a:buNone/>
                      </a:pPr>
                      <a:r>
                        <a:rPr lang="ja-JP" altLang="en-US" sz="1000" b="1" dirty="0">
                          <a:solidFill>
                            <a:schemeClr val="bg1"/>
                          </a:solidFill>
                          <a:latin typeface="+mn-ea"/>
                          <a:ea typeface="+mn-ea"/>
                          <a:cs typeface="Arial" panose="020B0604020202020204" pitchFamily="34" charset="0"/>
                        </a:rPr>
                        <a:t>団体区分</a:t>
                      </a:r>
                    </a:p>
                  </a:txBody>
                  <a:tcPr marL="85906" marR="85906" marT="42953" marB="42953" anchor="c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b="1" dirty="0">
                          <a:solidFill>
                            <a:schemeClr val="bg1"/>
                          </a:solidFill>
                          <a:latin typeface="+mn-ea"/>
                          <a:ea typeface="+mn-ea"/>
                          <a:cs typeface="Arial" panose="020B0604020202020204" pitchFamily="34" charset="0"/>
                        </a:rPr>
                        <a:t>団体名（実施内容・役割）</a:t>
                      </a:r>
                    </a:p>
                  </a:txBody>
                  <a:tcPr marL="85906" marR="85906" marT="42953" marB="42953" anchor="ctr">
                    <a:solidFill>
                      <a:srgbClr val="00B0F0"/>
                    </a:solidFill>
                  </a:tcPr>
                </a:tc>
                <a:extLst>
                  <a:ext uri="{0D108BD9-81ED-4DB2-BD59-A6C34878D82A}">
                    <a16:rowId xmlns:a16="http://schemas.microsoft.com/office/drawing/2014/main" val="10001"/>
                  </a:ext>
                </a:extLst>
              </a:tr>
              <a:tr h="229083">
                <a:tc>
                  <a:txBody>
                    <a:bodyPr/>
                    <a:lstStyle/>
                    <a:p>
                      <a:pPr marL="0" indent="0">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代表団体</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●●まちづくり会社（実証実験の運行や取りまとめの主体）</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2"/>
                  </a:ext>
                </a:extLst>
              </a:tr>
              <a:tr h="895069">
                <a:tc>
                  <a:txBody>
                    <a:bodyPr/>
                    <a:lstStyle/>
                    <a:p>
                      <a:pPr marL="0" indent="0">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参加団体</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●●市（●●協議会の運営・事務局）</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●●交通（実証実験②の運行主体）</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●●タクシー（①の運行管理委託先）</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840" name="正方形/長方形 22"/>
          <p:cNvSpPr/>
          <p:nvPr/>
        </p:nvSpPr>
        <p:spPr>
          <a:xfrm>
            <a:off x="6722220" y="387853"/>
            <a:ext cx="2421088" cy="448859"/>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実験予算　約</a:t>
            </a:r>
            <a:r>
              <a:rPr kumimoji="1" lang="en-US" altLang="ja-JP" sz="11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endPar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内　本事業負担額　約</a:t>
            </a:r>
            <a:r>
              <a:rPr kumimoji="1" lang="en-US" altLang="ja-JP" sz="11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r>
              <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p>
        </p:txBody>
      </p:sp>
      <p:graphicFrame>
        <p:nvGraphicFramePr>
          <p:cNvPr id="1841" name="表 18"/>
          <p:cNvGraphicFramePr>
            <a:graphicFrameLocks noGrp="1"/>
          </p:cNvGraphicFramePr>
          <p:nvPr>
            <p:extLst/>
          </p:nvPr>
        </p:nvGraphicFramePr>
        <p:xfrm>
          <a:off x="46600" y="854811"/>
          <a:ext cx="4453392" cy="1346916"/>
        </p:xfrm>
        <a:graphic>
          <a:graphicData uri="http://schemas.openxmlformats.org/drawingml/2006/table">
            <a:tbl>
              <a:tblPr>
                <a:tableStyleId>{5C22544A-7EE6-4342-B048-85BDC9FD1C3A}</a:tableStyleId>
              </a:tblPr>
              <a:tblGrid>
                <a:gridCol w="733787">
                  <a:extLst>
                    <a:ext uri="{9D8B030D-6E8A-4147-A177-3AD203B41FA5}">
                      <a16:colId xmlns:a16="http://schemas.microsoft.com/office/drawing/2014/main" val="20000"/>
                    </a:ext>
                  </a:extLst>
                </a:gridCol>
                <a:gridCol w="3719605">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n-ea"/>
                          <a:ea typeface="+mn-ea"/>
                          <a:cs typeface="Arial" panose="020B0604020202020204" pitchFamily="34" charset="0"/>
                        </a:rPr>
                        <a:t>選択テーマ・フィールド</a:t>
                      </a: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2290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テーマ</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i="1" kern="1200" dirty="0">
                          <a:solidFill>
                            <a:srgbClr val="FF0000"/>
                          </a:solidFill>
                          <a:latin typeface="+mn-ea"/>
                          <a:ea typeface="+mn-ea"/>
                          <a:cs typeface="Arial" panose="020B0604020202020204" pitchFamily="34" charset="0"/>
                        </a:rPr>
                        <a:t>A. </a:t>
                      </a:r>
                      <a:r>
                        <a:rPr kumimoji="1" lang="ja-JP" altLang="en-US" sz="1000" i="1" kern="1200" dirty="0">
                          <a:solidFill>
                            <a:srgbClr val="FF0000"/>
                          </a:solidFill>
                          <a:latin typeface="+mn-ea"/>
                          <a:ea typeface="+mn-ea"/>
                          <a:cs typeface="Arial" panose="020B0604020202020204" pitchFamily="34" charset="0"/>
                        </a:rPr>
                        <a:t>他の移動との重ね掛けによる効率化</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4650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フィールド</a:t>
                      </a:r>
                    </a:p>
                  </a:txBody>
                  <a:tcPr marL="85906" marR="85906" marT="42953" marB="42953" anchor="ctr">
                    <a:solidFill>
                      <a:schemeClr val="accent5">
                        <a:lumMod val="20000"/>
                        <a:lumOff val="80000"/>
                      </a:schemeClr>
                    </a:solidFill>
                  </a:tcPr>
                </a:tc>
                <a:tc>
                  <a:txBody>
                    <a:bodyPr/>
                    <a:lstStyle/>
                    <a:p>
                      <a:pPr algn="l"/>
                      <a:r>
                        <a:rPr lang="ja-JP" altLang="en-US" sz="1000" b="0" i="1" kern="0" dirty="0">
                          <a:solidFill>
                            <a:srgbClr val="FF0000"/>
                          </a:solidFill>
                          <a:effectLst/>
                        </a:rPr>
                        <a:t>＊</a:t>
                      </a:r>
                      <a:r>
                        <a:rPr lang="ja-JP" altLang="ja-JP" sz="1000" b="0" i="1" kern="0" dirty="0">
                          <a:solidFill>
                            <a:srgbClr val="FF0000"/>
                          </a:solidFill>
                          <a:effectLst/>
                        </a:rPr>
                        <a:t>自治体や行政区における人口規模</a:t>
                      </a:r>
                      <a:r>
                        <a:rPr lang="ja-JP" altLang="en-US" sz="1000" b="0" i="1" kern="0" dirty="0">
                          <a:solidFill>
                            <a:srgbClr val="FF0000"/>
                          </a:solidFill>
                          <a:effectLst/>
                        </a:rPr>
                        <a:t>、</a:t>
                      </a:r>
                      <a:r>
                        <a:rPr lang="ja-JP" altLang="ja-JP" sz="1000" b="0" i="1" kern="1200" dirty="0">
                          <a:solidFill>
                            <a:srgbClr val="FF0000"/>
                          </a:solidFill>
                          <a:effectLst/>
                        </a:rPr>
                        <a:t>実証実験エリアにおける人口規模</a:t>
                      </a:r>
                      <a:r>
                        <a:rPr lang="ja-JP" altLang="en-US" sz="1000" b="0" i="1" kern="1200" dirty="0">
                          <a:solidFill>
                            <a:srgbClr val="FF0000"/>
                          </a:solidFill>
                          <a:effectLst/>
                        </a:rPr>
                        <a:t>・</a:t>
                      </a:r>
                      <a:r>
                        <a:rPr lang="ja-JP" altLang="ja-JP" sz="1000" b="0" i="1" kern="1200" dirty="0">
                          <a:solidFill>
                            <a:srgbClr val="FF0000"/>
                          </a:solidFill>
                          <a:effectLst/>
                        </a:rPr>
                        <a:t>自家用車分担率</a:t>
                      </a:r>
                      <a:r>
                        <a:rPr lang="ja-JP" altLang="en-US" sz="1000" b="0" i="1" kern="1200" dirty="0">
                          <a:solidFill>
                            <a:srgbClr val="FF0000"/>
                          </a:solidFill>
                          <a:effectLst/>
                        </a:rPr>
                        <a:t>、</a:t>
                      </a:r>
                      <a:r>
                        <a:rPr lang="ja-JP" altLang="ja-JP" sz="1000" b="0" i="1" kern="100" dirty="0">
                          <a:solidFill>
                            <a:srgbClr val="FF0000"/>
                          </a:solidFill>
                          <a:effectLst/>
                        </a:rPr>
                        <a:t>地理的・経済的・文化圏的・交通動態的な特徴</a:t>
                      </a:r>
                      <a:r>
                        <a:rPr lang="ja-JP" altLang="en-US" sz="1000" b="0" i="1" kern="100" dirty="0">
                          <a:solidFill>
                            <a:srgbClr val="FF0000"/>
                          </a:solidFill>
                          <a:effectLst/>
                        </a:rPr>
                        <a:t>を簡潔に記載してください</a:t>
                      </a:r>
                      <a:endParaRPr lang="en-US" altLang="ja-JP" sz="1000" b="0" i="1" kern="100" dirty="0">
                        <a:solidFill>
                          <a:srgbClr val="FF0000"/>
                        </a:solidFill>
                        <a:effectLst/>
                      </a:endParaRPr>
                    </a:p>
                    <a:p>
                      <a:pPr algn="l"/>
                      <a:endParaRPr lang="en-US" altLang="ja-JP" sz="1000" b="0" i="1" kern="100" dirty="0">
                        <a:solidFill>
                          <a:srgbClr val="FF0000"/>
                        </a:solidFill>
                        <a:effectLst/>
                      </a:endParaRPr>
                    </a:p>
                    <a:p>
                      <a:pPr algn="l"/>
                      <a:endParaRPr lang="en-US" altLang="ja-JP" sz="1000" b="0" i="1" kern="0" dirty="0">
                        <a:solidFill>
                          <a:srgbClr val="FF0000"/>
                        </a:solidFill>
                        <a:effectLst/>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843" name="正方形/長方形 10"/>
          <p:cNvSpPr/>
          <p:nvPr/>
        </p:nvSpPr>
        <p:spPr>
          <a:xfrm>
            <a:off x="7137529" y="10547"/>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経済産業省</a:t>
            </a:r>
          </a:p>
        </p:txBody>
      </p:sp>
      <p:sp>
        <p:nvSpPr>
          <p:cNvPr id="1844" name="テキスト ボックス 12"/>
          <p:cNvSpPr txBox="1"/>
          <p:nvPr/>
        </p:nvSpPr>
        <p:spPr>
          <a:xfrm>
            <a:off x="2205708" y="1466538"/>
            <a:ext cx="4588568" cy="1323439"/>
          </a:xfrm>
          <a:prstGeom prst="rect">
            <a:avLst/>
          </a:prstGeom>
          <a:solidFill>
            <a:srgbClr val="FFFF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令和３年度「地域新</a:t>
            </a:r>
            <a:r>
              <a:rPr kumimoji="1" lang="en-US" altLang="ja-JP" sz="2000" b="1" i="0" u="none" strike="noStrike" kern="1200" cap="none" spc="0" normalizeH="0" baseline="0" noProof="0" dirty="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創出推進事業」企画提案書</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申請事業の概要をご記入ください</a:t>
            </a:r>
          </a:p>
        </p:txBody>
      </p:sp>
      <p:sp>
        <p:nvSpPr>
          <p:cNvPr id="14" name="正方形/長方形 13"/>
          <p:cNvSpPr/>
          <p:nvPr/>
        </p:nvSpPr>
        <p:spPr>
          <a:xfrm>
            <a:off x="8655332" y="-5744"/>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45</a:t>
            </a:r>
            <a:endParaRPr kumimoji="1" lang="ja-JP" altLang="en-US" sz="1480" dirty="0">
              <a:solidFill>
                <a:schemeClr val="tx1"/>
              </a:solidFill>
            </a:endParaRPr>
          </a:p>
        </p:txBody>
      </p:sp>
    </p:spTree>
    <p:extLst>
      <p:ext uri="{BB962C8B-B14F-4D97-AF65-F5344CB8AC3E}">
        <p14:creationId xmlns:p14="http://schemas.microsoft.com/office/powerpoint/2010/main" val="72272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48" name="表 1"/>
          <p:cNvGraphicFramePr>
            <a:graphicFrameLocks noGrp="1"/>
          </p:cNvGraphicFramePr>
          <p:nvPr>
            <p:extLst/>
          </p:nvPr>
        </p:nvGraphicFramePr>
        <p:xfrm>
          <a:off x="249261" y="1386348"/>
          <a:ext cx="8762061" cy="1371600"/>
        </p:xfrm>
        <a:graphic>
          <a:graphicData uri="http://schemas.openxmlformats.org/drawingml/2006/table">
            <a:tbl>
              <a:tblPr firstRow="1" bandRow="1">
                <a:tableStyleId>{5C22544A-7EE6-4342-B048-85BDC9FD1C3A}</a:tableStyleId>
              </a:tblPr>
              <a:tblGrid>
                <a:gridCol w="5385574">
                  <a:extLst>
                    <a:ext uri="{9D8B030D-6E8A-4147-A177-3AD203B41FA5}">
                      <a16:colId xmlns:a16="http://schemas.microsoft.com/office/drawing/2014/main" val="20000"/>
                    </a:ext>
                  </a:extLst>
                </a:gridCol>
                <a:gridCol w="3376487">
                  <a:extLst>
                    <a:ext uri="{9D8B030D-6E8A-4147-A177-3AD203B41FA5}">
                      <a16:colId xmlns:a16="http://schemas.microsoft.com/office/drawing/2014/main" val="20001"/>
                    </a:ext>
                  </a:extLst>
                </a:gridCol>
              </a:tblGrid>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A</a:t>
                      </a:r>
                      <a:r>
                        <a:rPr kumimoji="1" lang="ja-JP" sz="1200" b="0" kern="1200" dirty="0">
                          <a:solidFill>
                            <a:schemeClr val="tx1"/>
                          </a:solidFill>
                          <a:effectLst/>
                        </a:rPr>
                        <a:t>）</a:t>
                      </a:r>
                      <a:r>
                        <a:rPr kumimoji="1" lang="ja-JP" altLang="ja-JP" sz="1200" b="0" kern="1200" dirty="0">
                          <a:solidFill>
                            <a:schemeClr val="tx1"/>
                          </a:solidFill>
                          <a:effectLst/>
                        </a:rPr>
                        <a:t>他の移動との重ね掛けによる効率化</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B</a:t>
                      </a:r>
                      <a:r>
                        <a:rPr kumimoji="1" lang="ja-JP" sz="1200" b="0" kern="1200" dirty="0">
                          <a:solidFill>
                            <a:schemeClr val="tx1"/>
                          </a:solidFill>
                          <a:effectLst/>
                        </a:rPr>
                        <a:t>）</a:t>
                      </a:r>
                      <a:r>
                        <a:rPr kumimoji="1" lang="ja-JP" altLang="ja-JP" sz="1200" b="0" kern="1200" dirty="0">
                          <a:solidFill>
                            <a:schemeClr val="tx1"/>
                          </a:solidFill>
                          <a:effectLst/>
                        </a:rPr>
                        <a:t>モビリティでのサービス提供</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C</a:t>
                      </a:r>
                      <a:r>
                        <a:rPr kumimoji="1" lang="ja-JP" sz="1200" b="0" kern="1200" dirty="0">
                          <a:solidFill>
                            <a:schemeClr val="tx1"/>
                          </a:solidFill>
                          <a:effectLst/>
                        </a:rPr>
                        <a:t>）</a:t>
                      </a:r>
                      <a:r>
                        <a:rPr kumimoji="1" lang="ja-JP" altLang="ja-JP" sz="1200" b="0" kern="1200" dirty="0">
                          <a:solidFill>
                            <a:schemeClr val="tx1"/>
                          </a:solidFill>
                          <a:effectLst/>
                        </a:rPr>
                        <a:t>需要側の変容を促す仕掛け</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D</a:t>
                      </a:r>
                      <a:r>
                        <a:rPr kumimoji="1" lang="ja-JP" sz="1200" b="0" kern="1200" dirty="0">
                          <a:solidFill>
                            <a:schemeClr val="tx1"/>
                          </a:solidFill>
                          <a:effectLst/>
                        </a:rPr>
                        <a:t>）</a:t>
                      </a:r>
                      <a:r>
                        <a:rPr kumimoji="1" lang="ja-JP" altLang="ja-JP" sz="1200" b="0" kern="1200" dirty="0">
                          <a:solidFill>
                            <a:schemeClr val="tx1"/>
                          </a:solidFill>
                          <a:effectLst/>
                        </a:rPr>
                        <a:t>異業種との連携による収益活用・付加価値創出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E</a:t>
                      </a:r>
                      <a:r>
                        <a:rPr kumimoji="1" lang="ja-JP" sz="1200" b="0" kern="1200" dirty="0">
                          <a:solidFill>
                            <a:schemeClr val="tx1"/>
                          </a:solidFill>
                          <a:effectLst/>
                        </a:rPr>
                        <a:t>）モビリティ関連データの取得、交通・都市政策との連携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49" name="正方形/長方形 6"/>
          <p:cNvSpPr/>
          <p:nvPr/>
        </p:nvSpPr>
        <p:spPr>
          <a:xfrm>
            <a:off x="249261" y="687708"/>
            <a:ext cx="8640960" cy="67710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つのみに●をしてください）</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複数テーマへの応募を希望する場合は、応募テーマごとに</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申請書様式一式</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を作成ください</a:t>
            </a:r>
            <a:endParaRPr kumimoji="1" lang="en-US"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モビリティ関連データを活用しながらテーマ（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）の内容に取り組む場合は、テーマ（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E</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）ではなく（</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）を選択してください</a:t>
            </a:r>
          </a:p>
        </p:txBody>
      </p:sp>
      <p:sp>
        <p:nvSpPr>
          <p:cNvPr id="1850" name="正方形/長方形 7"/>
          <p:cNvSpPr/>
          <p:nvPr/>
        </p:nvSpPr>
        <p:spPr>
          <a:xfrm>
            <a:off x="179512" y="2840836"/>
            <a:ext cx="610242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51" name="正方形/長方形 8"/>
          <p:cNvSpPr/>
          <p:nvPr/>
        </p:nvSpPr>
        <p:spPr>
          <a:xfrm>
            <a:off x="179512" y="5374238"/>
            <a:ext cx="1441420" cy="307777"/>
          </a:xfrm>
          <a:prstGeom prst="rect">
            <a:avLst/>
          </a:prstGeom>
        </p:spPr>
        <p:txBody>
          <a:bodyPr wrap="non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endParaRPr kumimoji="1" lang="ja-JP" altLang="ja-JP" sz="1200" b="1"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852" name="表 9"/>
          <p:cNvGraphicFramePr>
            <a:graphicFrameLocks noGrp="1"/>
          </p:cNvGraphicFramePr>
          <p:nvPr>
            <p:extLst/>
          </p:nvPr>
        </p:nvGraphicFramePr>
        <p:xfrm>
          <a:off x="251520" y="5665495"/>
          <a:ext cx="8762062" cy="1147881"/>
        </p:xfrm>
        <a:graphic>
          <a:graphicData uri="http://schemas.openxmlformats.org/drawingml/2006/table">
            <a:tbl>
              <a:tblPr firstRow="1" firstCol="1" bandRow="1">
                <a:tableStyleId>{5C22544A-7EE6-4342-B048-85BDC9FD1C3A}</a:tableStyleId>
              </a:tblPr>
              <a:tblGrid>
                <a:gridCol w="8762062">
                  <a:extLst>
                    <a:ext uri="{9D8B030D-6E8A-4147-A177-3AD203B41FA5}">
                      <a16:colId xmlns:a16="http://schemas.microsoft.com/office/drawing/2014/main" val="20000"/>
                    </a:ext>
                  </a:extLst>
                </a:gridCol>
              </a:tblGrid>
              <a:tr h="1147881">
                <a:tc>
                  <a:txBody>
                    <a:bodyPr/>
                    <a:lstStyle/>
                    <a:p>
                      <a:pPr algn="just">
                        <a:lnSpc>
                          <a:spcPts val="1500"/>
                        </a:lnSpc>
                        <a:spcAft>
                          <a:spcPts val="0"/>
                        </a:spcAft>
                      </a:pPr>
                      <a:r>
                        <a:rPr lang="ja-JP" sz="1200" b="0" i="1" kern="100" dirty="0">
                          <a:solidFill>
                            <a:srgbClr val="FF0000"/>
                          </a:solidFill>
                          <a:effectLst/>
                        </a:rPr>
                        <a:t>＊社会実装する新しいモビリティサービスの想定利用者の属性（性別、年齢層、主な移動目的）を簡潔に記載ください</a:t>
                      </a: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endParaRP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72000" marR="72000" marT="36000" marB="36000">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53" name="表 1"/>
          <p:cNvGraphicFramePr>
            <a:graphicFrameLocks noGrp="1"/>
          </p:cNvGraphicFramePr>
          <p:nvPr>
            <p:extLst/>
          </p:nvPr>
        </p:nvGraphicFramePr>
        <p:xfrm>
          <a:off x="205458" y="3149769"/>
          <a:ext cx="8762063" cy="2033027"/>
        </p:xfrm>
        <a:graphic>
          <a:graphicData uri="http://schemas.openxmlformats.org/drawingml/2006/table">
            <a:tbl>
              <a:tblPr firstRow="1" bandRow="1">
                <a:tableStyleId>{5C22544A-7EE6-4342-B048-85BDC9FD1C3A}</a:tableStyleId>
              </a:tblPr>
              <a:tblGrid>
                <a:gridCol w="2664298">
                  <a:extLst>
                    <a:ext uri="{9D8B030D-6E8A-4147-A177-3AD203B41FA5}">
                      <a16:colId xmlns:a16="http://schemas.microsoft.com/office/drawing/2014/main" val="20000"/>
                    </a:ext>
                  </a:extLst>
                </a:gridCol>
                <a:gridCol w="6097765">
                  <a:extLst>
                    <a:ext uri="{9D8B030D-6E8A-4147-A177-3AD203B41FA5}">
                      <a16:colId xmlns:a16="http://schemas.microsoft.com/office/drawing/2014/main" val="20001"/>
                    </a:ext>
                  </a:extLst>
                </a:gridCol>
              </a:tblGrid>
              <a:tr h="287128">
                <a:tc>
                  <a:txBody>
                    <a:bodyPr/>
                    <a:lstStyle/>
                    <a:p>
                      <a:pPr algn="l"/>
                      <a:r>
                        <a:rPr lang="en-US" sz="1200" b="0" kern="0" dirty="0">
                          <a:solidFill>
                            <a:schemeClr val="tx1"/>
                          </a:solidFill>
                          <a:effectLst/>
                        </a:rPr>
                        <a:t>1</a:t>
                      </a:r>
                      <a:r>
                        <a:rPr lang="ja-JP" sz="1200" b="0" kern="0" dirty="0" err="1">
                          <a:solidFill>
                            <a:schemeClr val="tx1"/>
                          </a:solidFill>
                          <a:effectLst/>
                        </a:rPr>
                        <a:t>．</a:t>
                      </a:r>
                      <a:r>
                        <a:rPr lang="ja-JP" altLang="en-US" sz="1200" b="0" kern="0" dirty="0">
                          <a:solidFill>
                            <a:schemeClr val="tx1"/>
                          </a:solidFill>
                          <a:effectLst/>
                        </a:rPr>
                        <a:t>基礎</a:t>
                      </a:r>
                      <a:r>
                        <a:rPr lang="ja-JP" sz="1200" b="0" kern="0" dirty="0">
                          <a:solidFill>
                            <a:schemeClr val="tx1"/>
                          </a:solidFill>
                          <a:effectLst/>
                        </a:rPr>
                        <a:t>自治体や</a:t>
                      </a:r>
                      <a:endParaRPr lang="en-US" altLang="ja-JP" sz="1200" b="0" kern="0" dirty="0">
                        <a:solidFill>
                          <a:schemeClr val="tx1"/>
                        </a:solidFill>
                        <a:effectLst/>
                      </a:endParaRPr>
                    </a:p>
                    <a:p>
                      <a:pPr algn="l"/>
                      <a:r>
                        <a:rPr lang="ja-JP" altLang="en-US" sz="1200" b="0" kern="0" dirty="0">
                          <a:solidFill>
                            <a:schemeClr val="tx1"/>
                          </a:solidFill>
                          <a:effectLst/>
                        </a:rPr>
                        <a:t>　　</a:t>
                      </a:r>
                      <a:r>
                        <a:rPr lang="ja-JP" sz="1200" b="0" kern="0" dirty="0">
                          <a:solidFill>
                            <a:schemeClr val="tx1"/>
                          </a:solidFill>
                          <a:effectLst/>
                        </a:rPr>
                        <a:t>行政区における人口規模</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endPar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865401">
                <a:tc>
                  <a:txBody>
                    <a:bodyPr/>
                    <a:lstStyle/>
                    <a:p>
                      <a:pPr algn="l"/>
                      <a:r>
                        <a:rPr lang="en-US" sz="1200" b="0" kern="1200" dirty="0">
                          <a:solidFill>
                            <a:schemeClr val="tx1"/>
                          </a:solidFill>
                          <a:effectLst/>
                        </a:rPr>
                        <a:t>2</a:t>
                      </a:r>
                      <a:r>
                        <a:rPr lang="ja-JP" sz="1200" b="0" kern="1200" dirty="0">
                          <a:solidFill>
                            <a:schemeClr val="tx1"/>
                          </a:solidFill>
                          <a:effectLst/>
                        </a:rPr>
                        <a:t>．実証実験エリアにおける</a:t>
                      </a:r>
                      <a:r>
                        <a:rPr lang="en-US" altLang="ja-JP" sz="1200" b="0" kern="1200" dirty="0">
                          <a:solidFill>
                            <a:schemeClr val="tx1"/>
                          </a:solidFill>
                          <a:effectLst/>
                        </a:rPr>
                        <a:t/>
                      </a:r>
                      <a:br>
                        <a:rPr lang="en-US" altLang="ja-JP" sz="1200" b="0" kern="1200" dirty="0">
                          <a:solidFill>
                            <a:schemeClr val="tx1"/>
                          </a:solidFill>
                          <a:effectLst/>
                        </a:rPr>
                      </a:br>
                      <a:r>
                        <a:rPr lang="ja-JP" altLang="en-US" sz="1200" b="0" kern="1200" dirty="0">
                          <a:solidFill>
                            <a:schemeClr val="tx1"/>
                          </a:solidFill>
                          <a:effectLst/>
                        </a:rPr>
                        <a:t>　　</a:t>
                      </a:r>
                      <a:r>
                        <a:rPr lang="ja-JP" sz="1200" b="0" kern="1200" dirty="0">
                          <a:solidFill>
                            <a:schemeClr val="tx1"/>
                          </a:solidFill>
                          <a:effectLst/>
                        </a:rPr>
                        <a:t>人口規模、自家用車分担率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の人口規模については、取組を実施する地区等で判断する場合など申請者の事情に応じて、様々なケースが想定されますので、必ずしも厳密に記入する必要はありませんが、どのような考え方で人口規模を記入したかについて、補足説明も含めご記入ください。</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自家用車分担率を割り出すことが難しい場合は、</a:t>
                      </a:r>
                      <a:r>
                        <a:rPr kumimoji="1" lang="ja-JP" altLang="en-US" sz="1100" i="1" kern="100" dirty="0">
                          <a:solidFill>
                            <a:srgbClr val="FF0000"/>
                          </a:solidFill>
                          <a:latin typeface="+mn-ea"/>
                          <a:ea typeface="+mn-ea"/>
                          <a:cs typeface="Times New Roman" panose="02020603050405020304" pitchFamily="18" charset="0"/>
                        </a:rPr>
                        <a:t>基礎</a:t>
                      </a:r>
                      <a:r>
                        <a:rPr kumimoji="1" lang="ja-JP" altLang="ja-JP" sz="1100" i="1" kern="100" dirty="0">
                          <a:solidFill>
                            <a:srgbClr val="FF0000"/>
                          </a:solidFill>
                          <a:latin typeface="+mn-ea"/>
                          <a:ea typeface="+mn-ea"/>
                          <a:cs typeface="Times New Roman" panose="02020603050405020304" pitchFamily="18" charset="0"/>
                        </a:rPr>
                        <a:t>自治体における自家用車分担率、当該実証実験エリアが含まれている平均的な自家用車分担率等で</a:t>
                      </a:r>
                      <a:r>
                        <a:rPr kumimoji="1" lang="ja-JP" altLang="en-US" sz="1100" i="1" kern="100" dirty="0">
                          <a:solidFill>
                            <a:srgbClr val="FF0000"/>
                          </a:solidFill>
                          <a:latin typeface="+mn-ea"/>
                          <a:ea typeface="+mn-ea"/>
                          <a:cs typeface="Times New Roman" panose="02020603050405020304" pitchFamily="18" charset="0"/>
                        </a:rPr>
                        <a:t>代替</a:t>
                      </a:r>
                      <a:r>
                        <a:rPr kumimoji="1" lang="ja-JP" altLang="ja-JP" sz="1100" i="1" kern="100" dirty="0">
                          <a:solidFill>
                            <a:srgbClr val="FF0000"/>
                          </a:solidFill>
                          <a:latin typeface="+mn-ea"/>
                          <a:ea typeface="+mn-ea"/>
                          <a:cs typeface="Times New Roman" panose="02020603050405020304" pitchFamily="18" charset="0"/>
                        </a:rPr>
                        <a:t>することも可能です。</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実証実験エリアにおける人口や分担率は、概数でかまいません。（例：約○千人、約○％など）</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78547">
                <a:tc>
                  <a:txBody>
                    <a:bodyPr/>
                    <a:lstStyle/>
                    <a:p>
                      <a:pPr algn="l"/>
                      <a:r>
                        <a:rPr lang="en-US" sz="1200" b="0" kern="1200" dirty="0">
                          <a:solidFill>
                            <a:schemeClr val="tx1"/>
                          </a:solidFill>
                          <a:effectLst/>
                        </a:rPr>
                        <a:t>3. </a:t>
                      </a:r>
                      <a:r>
                        <a:rPr lang="ja-JP" sz="1200" b="0" kern="100" dirty="0">
                          <a:solidFill>
                            <a:schemeClr val="tx1"/>
                          </a:solidFill>
                          <a:effectLst/>
                        </a:rPr>
                        <a:t>地理的・経済的・</a:t>
                      </a:r>
                      <a:endParaRPr lang="en-US" altLang="ja-JP" sz="1200" b="0" kern="100" dirty="0">
                        <a:solidFill>
                          <a:schemeClr val="tx1"/>
                        </a:solidFill>
                        <a:effectLst/>
                      </a:endParaRPr>
                    </a:p>
                    <a:p>
                      <a:pPr algn="l"/>
                      <a:r>
                        <a:rPr lang="ja-JP" altLang="en-US" sz="1200" b="0" kern="100" dirty="0">
                          <a:solidFill>
                            <a:schemeClr val="tx1"/>
                          </a:solidFill>
                          <a:effectLst/>
                        </a:rPr>
                        <a:t>　　</a:t>
                      </a:r>
                      <a:r>
                        <a:rPr lang="ja-JP" sz="1200" b="0" kern="100" dirty="0">
                          <a:solidFill>
                            <a:schemeClr val="tx1"/>
                          </a:solidFill>
                          <a:effectLst/>
                        </a:rPr>
                        <a:t>文化圏的・交通動態的な特徴</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1100" i="1" kern="100" dirty="0">
                          <a:solidFill>
                            <a:srgbClr val="FF0000"/>
                          </a:solidFill>
                          <a:latin typeface="+mn-ea"/>
                          <a:ea typeface="+mn-ea"/>
                          <a:cs typeface="Times New Roman" panose="02020603050405020304" pitchFamily="18" charset="0"/>
                        </a:rPr>
                        <a:t>（例）</a:t>
                      </a:r>
                      <a:endParaRPr kumimoji="1" lang="en-US" altLang="ja-JP" sz="1100" i="1" kern="100" dirty="0">
                        <a:solidFill>
                          <a:srgbClr val="FF0000"/>
                        </a:solidFill>
                        <a:latin typeface="+mn-ea"/>
                        <a:ea typeface="+mn-ea"/>
                        <a:cs typeface="Times New Roman" panose="02020603050405020304" pitchFamily="18" charset="0"/>
                      </a:endParaRPr>
                    </a:p>
                    <a:p>
                      <a:pPr algn="l"/>
                      <a:r>
                        <a:rPr kumimoji="1" lang="ja-JP" altLang="en-US" sz="1100" i="1" kern="100" dirty="0">
                          <a:solidFill>
                            <a:srgbClr val="FF0000"/>
                          </a:solidFill>
                          <a:latin typeface="+mn-ea"/>
                          <a:ea typeface="+mn-ea"/>
                          <a:cs typeface="Times New Roman" panose="02020603050405020304" pitchFamily="18" charset="0"/>
                        </a:rPr>
                        <a:t>大都市中心部、地方都市中心市街地、郊外ニュータウン、地方部集落、観光地繁華街など</a:t>
                      </a:r>
                      <a:endParaRPr kumimoji="1" lang="en-US" altLang="ja-JP" sz="1100" i="1" kern="100" dirty="0">
                        <a:solidFill>
                          <a:srgbClr val="FF0000"/>
                        </a:solidFill>
                        <a:latin typeface="+mn-ea"/>
                        <a:ea typeface="+mn-ea"/>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854" name="正方形/長方形 3"/>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46</a:t>
            </a:r>
            <a:endParaRPr kumimoji="1" lang="ja-JP" altLang="en-US" sz="1480" dirty="0">
              <a:solidFill>
                <a:schemeClr val="tx1"/>
              </a:solidFill>
            </a:endParaRPr>
          </a:p>
        </p:txBody>
      </p:sp>
    </p:spTree>
    <p:extLst>
      <p:ext uri="{BB962C8B-B14F-4D97-AF65-F5344CB8AC3E}">
        <p14:creationId xmlns:p14="http://schemas.microsoft.com/office/powerpoint/2010/main" val="2026311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62"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63" name="正方形/長方形 6"/>
          <p:cNvSpPr/>
          <p:nvPr/>
        </p:nvSpPr>
        <p:spPr>
          <a:xfrm>
            <a:off x="251520" y="622429"/>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64" name="正方形/長方形 14"/>
          <p:cNvSpPr/>
          <p:nvPr/>
        </p:nvSpPr>
        <p:spPr>
          <a:xfrm>
            <a:off x="7884368" y="680162"/>
            <a:ext cx="1158419"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次ページと併せて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866" name="表 8"/>
          <p:cNvGraphicFramePr>
            <a:graphicFrameLocks noGrp="1"/>
          </p:cNvGraphicFramePr>
          <p:nvPr>
            <p:extLst/>
          </p:nvPr>
        </p:nvGraphicFramePr>
        <p:xfrm>
          <a:off x="251521" y="1302086"/>
          <a:ext cx="8640960" cy="5223258"/>
        </p:xfrm>
        <a:graphic>
          <a:graphicData uri="http://schemas.openxmlformats.org/drawingml/2006/table">
            <a:tbl>
              <a:tblPr firstRow="1" firstCol="1" bandRow="1"/>
              <a:tblGrid>
                <a:gridCol w="264189">
                  <a:extLst>
                    <a:ext uri="{9D8B030D-6E8A-4147-A177-3AD203B41FA5}">
                      <a16:colId xmlns:a16="http://schemas.microsoft.com/office/drawing/2014/main" val="20000"/>
                    </a:ext>
                  </a:extLst>
                </a:gridCol>
                <a:gridCol w="2257414">
                  <a:extLst>
                    <a:ext uri="{9D8B030D-6E8A-4147-A177-3AD203B41FA5}">
                      <a16:colId xmlns:a16="http://schemas.microsoft.com/office/drawing/2014/main" val="20001"/>
                    </a:ext>
                  </a:extLst>
                </a:gridCol>
                <a:gridCol w="6119357">
                  <a:extLst>
                    <a:ext uri="{9D8B030D-6E8A-4147-A177-3AD203B41FA5}">
                      <a16:colId xmlns:a16="http://schemas.microsoft.com/office/drawing/2014/main" val="20002"/>
                    </a:ext>
                  </a:extLst>
                </a:gridCol>
              </a:tblGrid>
              <a:tr h="208930">
                <a:tc gridSpan="2">
                  <a:txBody>
                    <a:bodyPr/>
                    <a:lstStyle/>
                    <a:p>
                      <a:pPr marL="71755" algn="ctr">
                        <a:spcAft>
                          <a:spcPts val="0"/>
                        </a:spcAft>
                      </a:pPr>
                      <a:r>
                        <a:rPr kumimoji="1" lang="en-US" sz="1200" kern="100" dirty="0">
                          <a:effectLst/>
                        </a:rPr>
                        <a:t> </a:t>
                      </a:r>
                      <a:r>
                        <a:rPr kumimoji="1" lang="ja-JP" sz="1200" kern="100" dirty="0">
                          <a:effectLst/>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6791">
                <a:tc rowSpan="3">
                  <a:txBody>
                    <a:bodyPr/>
                    <a:lstStyle/>
                    <a:p>
                      <a:pPr marL="71755" algn="ctr">
                        <a:spcAft>
                          <a:spcPts val="0"/>
                        </a:spcAft>
                      </a:pPr>
                      <a:r>
                        <a:rPr kumimoji="1" lang="ja-JP" sz="1100" kern="100" dirty="0">
                          <a:effectLst/>
                        </a:rPr>
                        <a:t>事業目的への適合性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地域の交通課題と選択したテーマ・フィールドとの関係性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altLang="en-US" sz="1200" b="0" i="1" kern="100" dirty="0">
                          <a:solidFill>
                            <a:srgbClr val="FF0000"/>
                          </a:solidFill>
                          <a:effectLst/>
                          <a:latin typeface="+mn-lt"/>
                          <a:ea typeface="+mn-ea"/>
                          <a:cs typeface="+mn-cs"/>
                        </a:rPr>
                        <a:t>＊提案内容に関する概略を簡潔に記載してください</a:t>
                      </a:r>
                      <a:endParaRPr kumimoji="1" lang="en-US" altLang="ja-JP" sz="1200" b="0" i="1" kern="100" dirty="0">
                        <a:solidFill>
                          <a:srgbClr val="FF0000"/>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継続性を考慮した事業計画</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横展開の可能性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6791">
                <a:tc rowSpan="5">
                  <a:txBody>
                    <a:bodyPr/>
                    <a:lstStyle/>
                    <a:p>
                      <a:pPr marL="71755" algn="ctr">
                        <a:spcAft>
                          <a:spcPts val="0"/>
                        </a:spcAft>
                      </a:pPr>
                      <a:r>
                        <a:rPr kumimoji="1" lang="ja-JP" sz="1100" kern="100" dirty="0">
                          <a:effectLst/>
                        </a:rPr>
                        <a:t>内容の高度性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取組みの新規性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利用者視点の取り込み</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関係主体巻き込み・合意形成</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4.</a:t>
                      </a:r>
                      <a:r>
                        <a:rPr kumimoji="1" lang="ja-JP" sz="1200" kern="100" dirty="0">
                          <a:effectLst/>
                        </a:rPr>
                        <a:t>人材の育成・確保</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b="0" kern="100" dirty="0">
                          <a:solidFill>
                            <a:schemeClr val="tx1"/>
                          </a:solidFill>
                          <a:effectLst/>
                          <a:latin typeface="+mn-lt"/>
                          <a:ea typeface="+mn-ea"/>
                          <a:cs typeface="+mn-cs"/>
                        </a:rPr>
                        <a:t>5.</a:t>
                      </a:r>
                      <a:r>
                        <a:rPr kumimoji="1" lang="ja-JP" altLang="en-US" sz="1200" b="0" kern="100" dirty="0">
                          <a:solidFill>
                            <a:schemeClr val="tx1"/>
                          </a:solidFill>
                          <a:effectLst/>
                          <a:latin typeface="+mn-lt"/>
                          <a:ea typeface="+mn-ea"/>
                          <a:cs typeface="+mn-cs"/>
                        </a:rPr>
                        <a:t>データ活用の可能性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47</a:t>
            </a:r>
            <a:endParaRPr kumimoji="1" lang="ja-JP" altLang="en-US" sz="1480" dirty="0">
              <a:solidFill>
                <a:schemeClr val="tx1"/>
              </a:solidFill>
            </a:endParaRPr>
          </a:p>
        </p:txBody>
      </p:sp>
    </p:spTree>
    <p:extLst>
      <p:ext uri="{BB962C8B-B14F-4D97-AF65-F5344CB8AC3E}">
        <p14:creationId xmlns:p14="http://schemas.microsoft.com/office/powerpoint/2010/main" val="2006185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7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75" name="表 6"/>
          <p:cNvGraphicFramePr>
            <a:graphicFrameLocks noGrp="1"/>
          </p:cNvGraphicFramePr>
          <p:nvPr>
            <p:extLst/>
          </p:nvPr>
        </p:nvGraphicFramePr>
        <p:xfrm>
          <a:off x="199745" y="1421230"/>
          <a:ext cx="8744509" cy="5176120"/>
        </p:xfrm>
        <a:graphic>
          <a:graphicData uri="http://schemas.openxmlformats.org/drawingml/2006/table">
            <a:tbl>
              <a:tblPr firstRow="1" firstCol="1" bandRow="1"/>
              <a:tblGrid>
                <a:gridCol w="267355">
                  <a:extLst>
                    <a:ext uri="{9D8B030D-6E8A-4147-A177-3AD203B41FA5}">
                      <a16:colId xmlns:a16="http://schemas.microsoft.com/office/drawing/2014/main" val="20000"/>
                    </a:ext>
                  </a:extLst>
                </a:gridCol>
                <a:gridCol w="2407578">
                  <a:extLst>
                    <a:ext uri="{9D8B030D-6E8A-4147-A177-3AD203B41FA5}">
                      <a16:colId xmlns:a16="http://schemas.microsoft.com/office/drawing/2014/main" val="20001"/>
                    </a:ext>
                  </a:extLst>
                </a:gridCol>
                <a:gridCol w="6069576">
                  <a:extLst>
                    <a:ext uri="{9D8B030D-6E8A-4147-A177-3AD203B41FA5}">
                      <a16:colId xmlns:a16="http://schemas.microsoft.com/office/drawing/2014/main" val="20002"/>
                    </a:ext>
                  </a:extLst>
                </a:gridCol>
              </a:tblGrid>
              <a:tr h="276460">
                <a:tc gridSpan="2">
                  <a:txBody>
                    <a:bodyPr/>
                    <a:lstStyle/>
                    <a:p>
                      <a:pPr marL="71755" algn="ctr">
                        <a:spcAft>
                          <a:spcPts val="0"/>
                        </a:spcAft>
                      </a:pPr>
                      <a:r>
                        <a:rPr kumimoji="1" lang="en-US" sz="1200" kern="100" dirty="0">
                          <a:effectLst/>
                        </a:rPr>
                        <a:t> </a:t>
                      </a:r>
                      <a:r>
                        <a:rPr kumimoji="1" lang="ja-JP" sz="1200" kern="100" dirty="0">
                          <a:effectLst/>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9532">
                <a:tc rowSpan="3">
                  <a:txBody>
                    <a:bodyPr/>
                    <a:lstStyle/>
                    <a:p>
                      <a:pPr marL="71755" algn="ctr">
                        <a:spcAft>
                          <a:spcPts val="0"/>
                        </a:spcAft>
                      </a:pPr>
                      <a:r>
                        <a:rPr kumimoji="1" lang="ja-JP" sz="1100" kern="100" dirty="0">
                          <a:effectLst/>
                        </a:rPr>
                        <a:t>内容の具体性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検証命題・手法の妥当性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9532">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実証実験の内容</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9532">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これまでの取組内容</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1064">
                <a:tc>
                  <a:txBody>
                    <a:bodyPr/>
                    <a:lstStyle/>
                    <a:p>
                      <a:pPr marL="71755" algn="ctr">
                        <a:spcAft>
                          <a:spcPts val="0"/>
                        </a:spcAft>
                      </a:pPr>
                      <a:r>
                        <a:rPr kumimoji="1" lang="ja-JP" altLang="en-US" sz="1100" b="0" kern="100" dirty="0">
                          <a:solidFill>
                            <a:schemeClr val="tx1"/>
                          </a:solidFill>
                          <a:effectLst/>
                          <a:latin typeface="+mn-lt"/>
                          <a:ea typeface="+mn-ea"/>
                          <a:cs typeface="+mn-cs"/>
                        </a:rPr>
                        <a:t>その他</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b="0" kern="100" dirty="0">
                          <a:solidFill>
                            <a:schemeClr val="tx1"/>
                          </a:solidFill>
                          <a:effectLst/>
                          <a:latin typeface="+mn-lt"/>
                          <a:ea typeface="+mn-ea"/>
                          <a:cs typeface="+mn-cs"/>
                        </a:rPr>
                        <a:t>-</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＊その他、本事業の中で上記の項目には当てはまりづらいが、重視している点や、</a:t>
                      </a:r>
                      <a:r>
                        <a:rPr kumimoji="1" lang="en-US" altLang="ja-JP" sz="1200" b="0" i="1" u="none" strike="noStrike" kern="100" cap="none" spc="0" normalizeH="0" baseline="0" noProof="0" dirty="0">
                          <a:ln>
                            <a:noFill/>
                          </a:ln>
                          <a:solidFill>
                            <a:srgbClr val="FF0000"/>
                          </a:solidFill>
                          <a:effectLst/>
                          <a:uLnTx/>
                          <a:uFillTx/>
                          <a:latin typeface="+mn-lt"/>
                          <a:ea typeface="+mn-ea"/>
                          <a:cs typeface="+mn-cs"/>
                        </a:rPr>
                        <a:t>PR</a:t>
                      </a: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したい点などがあれば、その内容を簡潔に記載してください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（例：国内産業の競争力強化や世の中に広くデータが共有される仕組みの構築など、より広く、中長期的な視点を持った取組み内容　など）</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876" name="正方形/長方形 6"/>
          <p:cNvSpPr/>
          <p:nvPr/>
        </p:nvSpPr>
        <p:spPr>
          <a:xfrm>
            <a:off x="251520" y="622429"/>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77" name="正方形/長方形 9"/>
          <p:cNvSpPr/>
          <p:nvPr/>
        </p:nvSpPr>
        <p:spPr>
          <a:xfrm>
            <a:off x="7884368" y="680162"/>
            <a:ext cx="1158419"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前ページと併せて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48</a:t>
            </a:r>
            <a:endParaRPr kumimoji="1" lang="ja-JP" altLang="en-US" sz="1480" dirty="0">
              <a:solidFill>
                <a:schemeClr val="tx1"/>
              </a:solidFill>
            </a:endParaRPr>
          </a:p>
        </p:txBody>
      </p:sp>
    </p:spTree>
    <p:extLst>
      <p:ext uri="{BB962C8B-B14F-4D97-AF65-F5344CB8AC3E}">
        <p14:creationId xmlns:p14="http://schemas.microsoft.com/office/powerpoint/2010/main" val="3738796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86" name="表 3"/>
          <p:cNvGraphicFramePr>
            <a:graphicFrameLocks noGrp="1"/>
          </p:cNvGraphicFramePr>
          <p:nvPr>
            <p:extLst/>
          </p:nvPr>
        </p:nvGraphicFramePr>
        <p:xfrm>
          <a:off x="143508" y="951862"/>
          <a:ext cx="8856984" cy="5789511"/>
        </p:xfrm>
        <a:graphic>
          <a:graphicData uri="http://schemas.openxmlformats.org/drawingml/2006/table">
            <a:tbl>
              <a:tblPr firstRow="1" firstCol="1" bandRow="1"/>
              <a:tblGrid>
                <a:gridCol w="270794">
                  <a:extLst>
                    <a:ext uri="{9D8B030D-6E8A-4147-A177-3AD203B41FA5}">
                      <a16:colId xmlns:a16="http://schemas.microsoft.com/office/drawing/2014/main" val="20000"/>
                    </a:ext>
                  </a:extLst>
                </a:gridCol>
                <a:gridCol w="2438545">
                  <a:extLst>
                    <a:ext uri="{9D8B030D-6E8A-4147-A177-3AD203B41FA5}">
                      <a16:colId xmlns:a16="http://schemas.microsoft.com/office/drawing/2014/main" val="20001"/>
                    </a:ext>
                  </a:extLst>
                </a:gridCol>
                <a:gridCol w="6147645">
                  <a:extLst>
                    <a:ext uri="{9D8B030D-6E8A-4147-A177-3AD203B41FA5}">
                      <a16:colId xmlns:a16="http://schemas.microsoft.com/office/drawing/2014/main" val="20002"/>
                    </a:ext>
                  </a:extLst>
                </a:gridCol>
              </a:tblGrid>
              <a:tr h="222674">
                <a:tc gridSpan="2">
                  <a:txBody>
                    <a:bodyPr/>
                    <a:lstStyle/>
                    <a:p>
                      <a:pPr marL="71755" algn="ctr">
                        <a:spcAft>
                          <a:spcPts val="0"/>
                        </a:spcAft>
                      </a:pPr>
                      <a:r>
                        <a:rPr kumimoji="1" lang="en-US" sz="1000" kern="100" dirty="0">
                          <a:effectLst/>
                        </a:rPr>
                        <a:t> </a:t>
                      </a:r>
                      <a:r>
                        <a:rPr kumimoji="1" lang="ja-JP" sz="1000" kern="100" dirty="0">
                          <a:effectLst/>
                        </a:rPr>
                        <a:t>記載項目</a:t>
                      </a:r>
                      <a:endParaRPr kumimoji="1" lang="ja-JP" sz="10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sz="1000" kern="100" dirty="0">
                          <a:effectLst/>
                        </a:rPr>
                        <a:t>概要</a:t>
                      </a:r>
                      <a:endParaRPr kumimoji="1" lang="ja-JP" sz="10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347">
                <a:tc rowSpan="3">
                  <a:txBody>
                    <a:bodyPr/>
                    <a:lstStyle/>
                    <a:p>
                      <a:pPr marL="71755" algn="ctr">
                        <a:spcAft>
                          <a:spcPts val="0"/>
                        </a:spcAft>
                      </a:pPr>
                      <a:r>
                        <a:rPr kumimoji="1" lang="ja-JP" sz="1000" kern="100" dirty="0">
                          <a:effectLst/>
                        </a:rPr>
                        <a:t>事業目的への適合性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地域の交通課題と選択したテーマ・フィールドとの関係性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地域の抱える交通課題及びその背景にある問題、社会実装に取り組む新たなモビリティサービス・今回の申請テーマ・フィールドとの関係性について簡潔に記載してください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継続性を考慮した事業計画</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交通課題の解決に向け、社会実装を計画している新しいモビリティサービスの持続可能なビジネスモデル及び収支計画</a:t>
                      </a:r>
                      <a:r>
                        <a:rPr kumimoji="1" lang="en-US" sz="1000" i="0" kern="100" dirty="0">
                          <a:solidFill>
                            <a:schemeClr val="tx1"/>
                          </a:solidFill>
                          <a:effectLst/>
                        </a:rPr>
                        <a:t>  </a:t>
                      </a:r>
                      <a:r>
                        <a:rPr kumimoji="1" lang="ja-JP" sz="1000" i="0" kern="100" dirty="0">
                          <a:solidFill>
                            <a:schemeClr val="tx1"/>
                          </a:solidFill>
                          <a:effectLst/>
                        </a:rPr>
                        <a:t>等（実験前の想定）を記載してください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横展開の可能性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今回取り組む新しいモビリティサービスについて、今年度の実証実験対象地域だけでなく、その他横展開が可能なフィールドが想定できている場合は、具体的に記載してください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68020">
                <a:tc rowSpan="5">
                  <a:txBody>
                    <a:bodyPr/>
                    <a:lstStyle/>
                    <a:p>
                      <a:pPr marL="71755" algn="ctr">
                        <a:spcAft>
                          <a:spcPts val="0"/>
                        </a:spcAft>
                      </a:pPr>
                      <a:r>
                        <a:rPr kumimoji="1" lang="ja-JP" sz="1000" kern="100" dirty="0">
                          <a:effectLst/>
                        </a:rPr>
                        <a:t>内容の高度性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取組みの新規性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今回実施する実証実験の先進性・独自性を説明してください。</a:t>
                      </a:r>
                    </a:p>
                    <a:p>
                      <a:pPr algn="l">
                        <a:spcAft>
                          <a:spcPts val="0"/>
                        </a:spcAft>
                      </a:pPr>
                      <a:r>
                        <a:rPr kumimoji="1" lang="ja-JP" sz="1000" i="0" kern="100" dirty="0">
                          <a:solidFill>
                            <a:schemeClr val="tx1"/>
                          </a:solidFill>
                          <a:effectLst/>
                        </a:rPr>
                        <a:t>なお、実証実験に向けて障壁となる具体的な法制度等が存在する場合は、その内容と対応方法についても記載してください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利用者視点の取り込み</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今回の取組において利用者の意見等が反映されている部分を具体的に記載ください。また実証実験や社会実装に関する利用者の意見の収集・反映方法を具体的に記載してください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関係主体巻き込み・合意形成</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実験に参画する主体以外で事業実現に必要な主体の巻き込みや、地域の合意形成に向けた活動（会議体の開催予定）について具体的に記載してください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4.</a:t>
                      </a:r>
                      <a:r>
                        <a:rPr kumimoji="1" lang="ja-JP" sz="1000" kern="100" dirty="0">
                          <a:effectLst/>
                        </a:rPr>
                        <a:t>人材の育成・確保</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kumimoji="1" lang="ja-JP" sz="1000" i="0" kern="100" dirty="0">
                          <a:solidFill>
                            <a:schemeClr val="tx1"/>
                          </a:solidFill>
                          <a:effectLst/>
                        </a:rPr>
                        <a:t>社会実装に向け、地域における新しいモビリティサービスの担い手となる人材の育成・確保に必要な知見の洗い出し、実際の育成・確保に向けた取組を計画している場合には、その具体的な内容を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b="0" kern="100" dirty="0">
                          <a:solidFill>
                            <a:schemeClr val="tx1"/>
                          </a:solidFill>
                          <a:effectLst/>
                          <a:latin typeface="+mn-lt"/>
                          <a:ea typeface="+mn-ea"/>
                          <a:cs typeface="+mn-cs"/>
                        </a:rPr>
                        <a:t>5.</a:t>
                      </a:r>
                      <a:r>
                        <a:rPr kumimoji="1" lang="ja-JP" altLang="en-US" sz="1000" b="0" kern="100" dirty="0">
                          <a:solidFill>
                            <a:schemeClr val="tx1"/>
                          </a:solidFill>
                          <a:effectLst/>
                          <a:latin typeface="+mn-lt"/>
                          <a:ea typeface="+mn-ea"/>
                          <a:cs typeface="+mn-cs"/>
                        </a:rPr>
                        <a:t>データ活用の可能性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kumimoji="1" lang="ja-JP" altLang="en-US" sz="1000" b="0" i="0" kern="100" dirty="0">
                          <a:solidFill>
                            <a:schemeClr val="tx1"/>
                          </a:solidFill>
                          <a:effectLst/>
                          <a:latin typeface="+mn-lt"/>
                          <a:ea typeface="+mn-ea"/>
                          <a:cs typeface="+mn-cs"/>
                        </a:rPr>
                        <a:t>移動等に関するデータの収集・活用を計画している場合には、収集・活用方法及びそれにより得られる便益（行政負担削減や、付加価値創出）について具体的に記載してください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5347">
                <a:tc rowSpan="3">
                  <a:txBody>
                    <a:bodyPr/>
                    <a:lstStyle/>
                    <a:p>
                      <a:pPr marL="71755" algn="ctr">
                        <a:spcAft>
                          <a:spcPts val="0"/>
                        </a:spcAft>
                      </a:pPr>
                      <a:r>
                        <a:rPr kumimoji="1" lang="ja-JP" sz="1000" kern="100" dirty="0">
                          <a:effectLst/>
                        </a:rPr>
                        <a:t>内容の具体性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検証命題・手法の妥当性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実証実験で具体的に明らかにしたい命題を事業計画における位置付けと共に記載してください。また、上記命題を検証するための具体的な手法を、検証項目・分析方法・必要データ及びその収集方法に意識して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実証実験の内容</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今回実施する実証実験の詳細（実施目的・場所・期間、想定利用者、運行形態・運賃体系）を具体的に記載してください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これまでの取組内容</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今回実施する実証実験と同種のテーマやフィールドを対象に過去から継続的に検討・実証実験を行っている場合は、その詳細を簡潔に記載してください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45347">
                <a:tc>
                  <a:txBody>
                    <a:bodyPr/>
                    <a:lstStyle/>
                    <a:p>
                      <a:pPr marL="71755" algn="ctr">
                        <a:spcAft>
                          <a:spcPts val="0"/>
                        </a:spcAft>
                      </a:pPr>
                      <a:r>
                        <a:rPr kumimoji="1" lang="ja-JP" altLang="en-US" sz="1000" b="0" kern="100" dirty="0">
                          <a:solidFill>
                            <a:schemeClr val="tx1"/>
                          </a:solidFill>
                          <a:effectLst/>
                          <a:latin typeface="+mn-lt"/>
                          <a:ea typeface="+mn-ea"/>
                          <a:cs typeface="+mn-cs"/>
                        </a:rPr>
                        <a:t>その他</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b="0" kern="100" dirty="0">
                          <a:solidFill>
                            <a:schemeClr val="tx1"/>
                          </a:solidFill>
                          <a:effectLst/>
                          <a:latin typeface="+mn-lt"/>
                          <a:ea typeface="+mn-ea"/>
                          <a:cs typeface="+mn-cs"/>
                        </a:rPr>
                        <a:t>-</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altLang="en-US" sz="1000" b="0" i="0" kern="100" dirty="0">
                          <a:solidFill>
                            <a:schemeClr val="tx1"/>
                          </a:solidFill>
                          <a:effectLst/>
                          <a:latin typeface="+mn-lt"/>
                          <a:ea typeface="+mn-ea"/>
                          <a:cs typeface="+mn-cs"/>
                        </a:rPr>
                        <a:t>本事業の中で上記の項目には当てはまりづらいが、重視している点や、</a:t>
                      </a:r>
                      <a:r>
                        <a:rPr kumimoji="1" lang="en-US" altLang="ja-JP" sz="1000" b="0" i="0" kern="100" dirty="0">
                          <a:solidFill>
                            <a:schemeClr val="tx1"/>
                          </a:solidFill>
                          <a:effectLst/>
                          <a:latin typeface="+mn-lt"/>
                          <a:ea typeface="+mn-ea"/>
                          <a:cs typeface="+mn-cs"/>
                        </a:rPr>
                        <a:t>PR</a:t>
                      </a:r>
                      <a:r>
                        <a:rPr kumimoji="1" lang="ja-JP" altLang="en-US" sz="1000" b="0" i="0" kern="100" dirty="0">
                          <a:solidFill>
                            <a:schemeClr val="tx1"/>
                          </a:solidFill>
                          <a:effectLst/>
                          <a:latin typeface="+mn-lt"/>
                          <a:ea typeface="+mn-ea"/>
                          <a:cs typeface="+mn-cs"/>
                        </a:rPr>
                        <a:t>したい点などがあれば、その内容を簡潔に記載してください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1887" name="Text Box 4"/>
          <p:cNvSpPr txBox="1">
            <a:spLocks noChangeArrowheads="1"/>
          </p:cNvSpPr>
          <p:nvPr/>
        </p:nvSpPr>
        <p:spPr>
          <a:xfrm>
            <a:off x="251520"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49</a:t>
            </a:r>
            <a:endParaRPr kumimoji="1" lang="ja-JP" altLang="en-US" sz="1480" dirty="0">
              <a:solidFill>
                <a:schemeClr val="tx1"/>
              </a:solidFill>
            </a:endParaRPr>
          </a:p>
        </p:txBody>
      </p:sp>
    </p:spTree>
    <p:extLst>
      <p:ext uri="{BB962C8B-B14F-4D97-AF65-F5344CB8AC3E}">
        <p14:creationId xmlns:p14="http://schemas.microsoft.com/office/powerpoint/2010/main" val="280823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都市マネジメント</a:t>
            </a:r>
            <a:endParaRPr lang="ja-JP" altLang="en-US" sz="1800" b="1" dirty="0">
              <a:solidFill>
                <a:schemeClr val="bg1"/>
              </a:solidFill>
              <a:latin typeface="ＭＳ Ｐゴシック" panose="020B0600070205080204" pitchFamily="50" charset="-128"/>
            </a:endParaRPr>
          </a:p>
        </p:txBody>
      </p:sp>
      <p:sp>
        <p:nvSpPr>
          <p:cNvPr id="1274"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75"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a:t>
            </a:r>
            <a:r>
              <a:rPr lang="ja-JP" altLang="en-US" sz="2000" b="1" dirty="0" smtClean="0">
                <a:latin typeface="Tahoma" pitchFamily="34" charset="0"/>
              </a:rPr>
              <a:t>体制</a:t>
            </a:r>
            <a:endParaRPr lang="ja-JP" altLang="en-US" sz="2000" b="1" dirty="0">
              <a:latin typeface="Tahoma" pitchFamily="34" charset="0"/>
            </a:endParaRP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76"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77" name="表 3"/>
          <p:cNvGraphicFramePr>
            <a:graphicFrameLocks noGrp="1"/>
          </p:cNvGraphicFramePr>
          <p:nvPr>
            <p:extLst>
              <p:ext uri="{D42A27DB-BD31-4B8C-83A1-F6EECF244321}">
                <p14:modId xmlns:p14="http://schemas.microsoft.com/office/powerpoint/2010/main" val="3432050748"/>
              </p:ext>
            </p:extLst>
          </p:nvPr>
        </p:nvGraphicFramePr>
        <p:xfrm>
          <a:off x="221469" y="4359968"/>
          <a:ext cx="4278523" cy="1836420"/>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a:t>
                      </a:r>
                      <a:r>
                        <a:rPr 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責任</a:t>
                      </a:r>
                      <a:endParaRPr lang="en-US" alt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smtClean="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a:t>
                      </a: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78"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smtClean="0">
                <a:latin typeface="Tahoma" pitchFamily="34" charset="0"/>
              </a:rPr>
              <a:t>【</a:t>
            </a:r>
            <a:r>
              <a:rPr lang="ja-JP" altLang="en-US" sz="1200" dirty="0" smtClean="0">
                <a:latin typeface="Tahoma" pitchFamily="34" charset="0"/>
              </a:rPr>
              <a:t>各主体の役割</a:t>
            </a:r>
            <a:r>
              <a:rPr lang="en-US" altLang="ja-JP" sz="1200" dirty="0" smtClean="0">
                <a:latin typeface="Tahoma" pitchFamily="34" charset="0"/>
              </a:rPr>
              <a:t>】</a:t>
            </a:r>
            <a:endParaRPr lang="ja-JP" altLang="en-US" sz="1050" dirty="0">
              <a:latin typeface="Tahoma" pitchFamily="34" charset="0"/>
            </a:endParaRPr>
          </a:p>
        </p:txBody>
      </p:sp>
      <p:graphicFrame>
        <p:nvGraphicFramePr>
          <p:cNvPr id="1279"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a:t>
                      </a:r>
                      <a:r>
                        <a:rPr 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提案者のみならず、補助事業の実施に関わる者については本様式に役割、責任を明記する</a:t>
            </a:r>
            <a:r>
              <a:rPr lang="ja-JP" altLang="ja-JP" sz="1400" i="1" kern="100" dirty="0" smtClean="0">
                <a:solidFill>
                  <a:srgbClr val="FF0000"/>
                </a:solidFill>
                <a:latin typeface="+mn-ea"/>
                <a:ea typeface="+mn-ea"/>
                <a:cs typeface="Meiryo UI" panose="020B0604030504040204" pitchFamily="50" charset="-128"/>
              </a:rPr>
              <a:t>こと</a:t>
            </a:r>
            <a:endParaRPr lang="en-US" altLang="ja-JP" sz="1400" i="1" kern="100" dirty="0" smtClean="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smtClean="0">
                <a:solidFill>
                  <a:srgbClr val="FF0000"/>
                </a:solidFill>
                <a:latin typeface="+mn-ea"/>
                <a:ea typeface="+mn-ea"/>
                <a:cs typeface="Meiryo UI" panose="020B0604030504040204" pitchFamily="50" charset="-128"/>
              </a:rPr>
              <a:t>※</a:t>
            </a:r>
            <a:r>
              <a:rPr lang="ja-JP" altLang="en-US" sz="1400" i="1" kern="100" dirty="0" smtClean="0">
                <a:solidFill>
                  <a:srgbClr val="FF0000"/>
                </a:solidFill>
                <a:latin typeface="+mn-ea"/>
                <a:ea typeface="+mn-ea"/>
                <a:cs typeface="Meiryo UI" panose="020B0604030504040204" pitchFamily="50" charset="-128"/>
              </a:rPr>
              <a:t>　協</a:t>
            </a:r>
            <a:r>
              <a:rPr lang="ja-JP" altLang="en-US" sz="1400" i="1" kern="100" dirty="0">
                <a:solidFill>
                  <a:srgbClr val="FF0000"/>
                </a:solidFill>
                <a:latin typeface="+mn-ea"/>
                <a:ea typeface="+mn-ea"/>
                <a:cs typeface="Meiryo UI" panose="020B0604030504040204" pitchFamily="50" charset="-128"/>
              </a:rPr>
              <a:t>議会等の参画組織・</a:t>
            </a:r>
            <a:r>
              <a:rPr lang="ja-JP" altLang="en-US" sz="1400" i="1" kern="100" dirty="0" smtClean="0">
                <a:solidFill>
                  <a:srgbClr val="FF0000"/>
                </a:solidFill>
                <a:latin typeface="+mn-ea"/>
                <a:ea typeface="+mn-ea"/>
                <a:cs typeface="Meiryo UI" panose="020B0604030504040204" pitchFamily="50" charset="-128"/>
              </a:rPr>
              <a:t>団体も記入すること</a:t>
            </a:r>
            <a:endParaRPr lang="en-US" altLang="ja-JP" sz="1400" i="1" kern="100" dirty="0" smtClean="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a:t>
            </a:r>
            <a:r>
              <a:rPr lang="ja-JP" altLang="en-US" sz="1400" i="1" kern="100" dirty="0" smtClean="0">
                <a:solidFill>
                  <a:srgbClr val="FF0000"/>
                </a:solidFill>
                <a:latin typeface="+mn-ea"/>
                <a:ea typeface="+mn-ea"/>
                <a:cs typeface="Meiryo UI" panose="020B0604030504040204" pitchFamily="50" charset="-128"/>
              </a:rPr>
              <a:t>、地域</a:t>
            </a:r>
            <a:r>
              <a:rPr lang="ja-JP" altLang="en-US" sz="1400" i="1" kern="100" dirty="0">
                <a:solidFill>
                  <a:srgbClr val="FF0000"/>
                </a:solidFill>
                <a:latin typeface="+mn-ea"/>
                <a:ea typeface="+mn-ea"/>
                <a:cs typeface="Meiryo UI" panose="020B0604030504040204" pitchFamily="50" charset="-128"/>
              </a:rPr>
              <a:t>の持続的な推進・運営のために必要となる機能・役割の抽出やプレーヤーの選定、ステークホルダーの管理（スマートシティ推進組織</a:t>
            </a:r>
            <a:r>
              <a:rPr lang="ja-JP" altLang="en-US" sz="1400" i="1" kern="100" dirty="0" smtClean="0">
                <a:solidFill>
                  <a:srgbClr val="FF0000"/>
                </a:solidFill>
                <a:latin typeface="+mn-ea"/>
                <a:ea typeface="+mn-ea"/>
                <a:cs typeface="Meiryo UI" panose="020B0604030504040204" pitchFamily="50" charset="-128"/>
              </a:rPr>
              <a:t>）について「</a:t>
            </a:r>
            <a:r>
              <a:rPr lang="ja-JP" altLang="en-US" sz="1400" i="1" kern="100" dirty="0">
                <a:solidFill>
                  <a:srgbClr val="FF0000"/>
                </a:solidFill>
                <a:latin typeface="+mn-ea"/>
                <a:ea typeface="+mn-ea"/>
                <a:cs typeface="Meiryo UI" panose="020B0604030504040204" pitchFamily="50" charset="-128"/>
              </a:rPr>
              <a:t>スマートシティリファレンスアーキテクチャ」において「都市マネジメント」と整理されている事項について、ホワイトペーパー第５章を参照し、記載すること</a:t>
            </a:r>
            <a:endParaRPr lang="ja-JP" altLang="ja-JP" sz="1400" i="1" kern="100" dirty="0">
              <a:solidFill>
                <a:srgbClr val="FF0000"/>
              </a:solidFill>
              <a:effectLst/>
              <a:latin typeface="+mn-ea"/>
              <a:ea typeface="+mn-ea"/>
              <a:cs typeface="Meiryo UI" panose="020B0604030504040204" pitchFamily="50" charset="-128"/>
            </a:endParaRPr>
          </a:p>
        </p:txBody>
      </p:sp>
      <p:sp>
        <p:nvSpPr>
          <p:cNvPr id="128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a:t>
            </a:r>
            <a:endParaRPr kumimoji="1" lang="ja-JP" altLang="en-US" sz="148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894" name="Rectangle 66"/>
          <p:cNvSpPr>
            <a:spLocks noChangeArrowheads="1"/>
          </p:cNvSpPr>
          <p:nvPr/>
        </p:nvSpPr>
        <p:spPr>
          <a:xfrm>
            <a:off x="251520" y="107685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898"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事業目的への適合性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50</a:t>
            </a:r>
            <a:endParaRPr kumimoji="1" lang="ja-JP" altLang="en-US" sz="1480" dirty="0">
              <a:solidFill>
                <a:schemeClr val="tx1"/>
              </a:solidFill>
            </a:endParaRPr>
          </a:p>
        </p:txBody>
      </p:sp>
    </p:spTree>
    <p:extLst>
      <p:ext uri="{BB962C8B-B14F-4D97-AF65-F5344CB8AC3E}">
        <p14:creationId xmlns:p14="http://schemas.microsoft.com/office/powerpoint/2010/main" val="3921492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0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0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08"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内容の高度性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09"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51</a:t>
            </a:r>
            <a:endParaRPr kumimoji="1" lang="ja-JP" altLang="en-US" sz="1480" dirty="0">
              <a:solidFill>
                <a:schemeClr val="tx1"/>
              </a:solidFill>
            </a:endParaRPr>
          </a:p>
        </p:txBody>
      </p:sp>
    </p:spTree>
    <p:extLst>
      <p:ext uri="{BB962C8B-B14F-4D97-AF65-F5344CB8AC3E}">
        <p14:creationId xmlns:p14="http://schemas.microsoft.com/office/powerpoint/2010/main" val="890296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16"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17"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19"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20"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52</a:t>
            </a:r>
            <a:endParaRPr kumimoji="1" lang="ja-JP" altLang="en-US" sz="1480" dirty="0">
              <a:solidFill>
                <a:schemeClr val="tx1"/>
              </a:solidFill>
            </a:endParaRPr>
          </a:p>
        </p:txBody>
      </p:sp>
    </p:spTree>
    <p:extLst>
      <p:ext uri="{BB962C8B-B14F-4D97-AF65-F5344CB8AC3E}">
        <p14:creationId xmlns:p14="http://schemas.microsoft.com/office/powerpoint/2010/main" val="356993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ja-JP" altLang="en-US" sz="18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2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28"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5</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30"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31"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53</a:t>
            </a:r>
            <a:endParaRPr kumimoji="1" lang="ja-JP" altLang="en-US" sz="1480" dirty="0">
              <a:solidFill>
                <a:schemeClr val="tx1"/>
              </a:solidFill>
            </a:endParaRPr>
          </a:p>
        </p:txBody>
      </p:sp>
    </p:spTree>
    <p:extLst>
      <p:ext uri="{BB962C8B-B14F-4D97-AF65-F5344CB8AC3E}">
        <p14:creationId xmlns:p14="http://schemas.microsoft.com/office/powerpoint/2010/main" val="190172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類似事業の実績があれば、記載してください</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extLst/>
          </p:nvPr>
        </p:nvGraphicFramePr>
        <p:xfrm>
          <a:off x="251520" y="1268760"/>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0" dirty="0">
                          <a:solidFill>
                            <a:sysClr val="windowText" lastClr="000000"/>
                          </a:solidFill>
                        </a:rPr>
                        <a:t>事業名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事業概要</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実施年度</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発注者等</a:t>
                      </a:r>
                      <a:endParaRPr kumimoji="1" lang="en-US" altLang="ja-JP" sz="1200" b="0" dirty="0">
                        <a:solidFill>
                          <a:sysClr val="windowText" lastClr="000000"/>
                        </a:solidFill>
                      </a:endParaRPr>
                    </a:p>
                    <a:p>
                      <a:pPr algn="ctr"/>
                      <a:r>
                        <a:rPr kumimoji="1" lang="ja-JP" altLang="en-US" sz="1200" b="0" dirty="0">
                          <a:solidFill>
                            <a:sysClr val="windowText" lastClr="000000"/>
                          </a:solidFill>
                        </a:rPr>
                        <a:t>（自主事業の場合はその旨）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41" name="正方形/長方形 7"/>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54</a:t>
            </a:r>
            <a:endParaRPr kumimoji="1" lang="ja-JP" altLang="en-US" sz="1480" dirty="0">
              <a:solidFill>
                <a:schemeClr val="tx1"/>
              </a:solidFill>
            </a:endParaRPr>
          </a:p>
        </p:txBody>
      </p:sp>
    </p:spTree>
    <p:extLst>
      <p:ext uri="{BB962C8B-B14F-4D97-AF65-F5344CB8AC3E}">
        <p14:creationId xmlns:p14="http://schemas.microsoft.com/office/powerpoint/2010/main" val="2326316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a:t>
            </a:r>
          </a:p>
        </p:txBody>
      </p:sp>
      <p:sp>
        <p:nvSpPr>
          <p:cNvPr id="1949" name="正方形/長方形 34"/>
          <p:cNvSpPr/>
          <p:nvPr/>
        </p:nvSpPr>
        <p:spPr>
          <a:xfrm>
            <a:off x="277104" y="644063"/>
            <a:ext cx="8615376" cy="86177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＊提案内容の進め方の詳細が分かるように記入ください。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951" name="表 1"/>
          <p:cNvGraphicFramePr>
            <a:graphicFrameLocks noGrp="1"/>
          </p:cNvGraphicFramePr>
          <p:nvPr>
            <p:extLst/>
          </p:nvPr>
        </p:nvGraphicFramePr>
        <p:xfrm>
          <a:off x="277104" y="1340768"/>
          <a:ext cx="8615376" cy="4248467"/>
        </p:xfrm>
        <a:graphic>
          <a:graphicData uri="http://schemas.openxmlformats.org/drawingml/2006/table">
            <a:tbl>
              <a:tblPr firstRow="1" firstCol="1" bandRow="1">
                <a:tableStyleId>{5C22544A-7EE6-4342-B048-85BDC9FD1C3A}</a:tableStyleId>
              </a:tblPr>
              <a:tblGrid>
                <a:gridCol w="3122383">
                  <a:extLst>
                    <a:ext uri="{9D8B030D-6E8A-4147-A177-3AD203B41FA5}">
                      <a16:colId xmlns:a16="http://schemas.microsoft.com/office/drawing/2014/main" val="20000"/>
                    </a:ext>
                  </a:extLst>
                </a:gridCol>
                <a:gridCol w="499027">
                  <a:extLst>
                    <a:ext uri="{9D8B030D-6E8A-4147-A177-3AD203B41FA5}">
                      <a16:colId xmlns:a16="http://schemas.microsoft.com/office/drawing/2014/main" val="20001"/>
                    </a:ext>
                  </a:extLst>
                </a:gridCol>
                <a:gridCol w="499027">
                  <a:extLst>
                    <a:ext uri="{9D8B030D-6E8A-4147-A177-3AD203B41FA5}">
                      <a16:colId xmlns:a16="http://schemas.microsoft.com/office/drawing/2014/main" val="20002"/>
                    </a:ext>
                  </a:extLst>
                </a:gridCol>
                <a:gridCol w="499027">
                  <a:extLst>
                    <a:ext uri="{9D8B030D-6E8A-4147-A177-3AD203B41FA5}">
                      <a16:colId xmlns:a16="http://schemas.microsoft.com/office/drawing/2014/main" val="20003"/>
                    </a:ext>
                  </a:extLst>
                </a:gridCol>
                <a:gridCol w="499027">
                  <a:extLst>
                    <a:ext uri="{9D8B030D-6E8A-4147-A177-3AD203B41FA5}">
                      <a16:colId xmlns:a16="http://schemas.microsoft.com/office/drawing/2014/main" val="20004"/>
                    </a:ext>
                  </a:extLst>
                </a:gridCol>
                <a:gridCol w="499951">
                  <a:extLst>
                    <a:ext uri="{9D8B030D-6E8A-4147-A177-3AD203B41FA5}">
                      <a16:colId xmlns:a16="http://schemas.microsoft.com/office/drawing/2014/main" val="20005"/>
                    </a:ext>
                  </a:extLst>
                </a:gridCol>
                <a:gridCol w="499951">
                  <a:extLst>
                    <a:ext uri="{9D8B030D-6E8A-4147-A177-3AD203B41FA5}">
                      <a16:colId xmlns:a16="http://schemas.microsoft.com/office/drawing/2014/main" val="20006"/>
                    </a:ext>
                  </a:extLst>
                </a:gridCol>
                <a:gridCol w="499027">
                  <a:extLst>
                    <a:ext uri="{9D8B030D-6E8A-4147-A177-3AD203B41FA5}">
                      <a16:colId xmlns:a16="http://schemas.microsoft.com/office/drawing/2014/main" val="20007"/>
                    </a:ext>
                  </a:extLst>
                </a:gridCol>
                <a:gridCol w="499027">
                  <a:extLst>
                    <a:ext uri="{9D8B030D-6E8A-4147-A177-3AD203B41FA5}">
                      <a16:colId xmlns:a16="http://schemas.microsoft.com/office/drawing/2014/main" val="20008"/>
                    </a:ext>
                  </a:extLst>
                </a:gridCol>
                <a:gridCol w="499027">
                  <a:extLst>
                    <a:ext uri="{9D8B030D-6E8A-4147-A177-3AD203B41FA5}">
                      <a16:colId xmlns:a16="http://schemas.microsoft.com/office/drawing/2014/main" val="20009"/>
                    </a:ext>
                  </a:extLst>
                </a:gridCol>
                <a:gridCol w="499951">
                  <a:extLst>
                    <a:ext uri="{9D8B030D-6E8A-4147-A177-3AD203B41FA5}">
                      <a16:colId xmlns:a16="http://schemas.microsoft.com/office/drawing/2014/main" val="20010"/>
                    </a:ext>
                  </a:extLst>
                </a:gridCol>
                <a:gridCol w="499951">
                  <a:extLst>
                    <a:ext uri="{9D8B030D-6E8A-4147-A177-3AD203B41FA5}">
                      <a16:colId xmlns:a16="http://schemas.microsoft.com/office/drawing/2014/main" val="20011"/>
                    </a:ext>
                  </a:extLst>
                </a:gridCol>
              </a:tblGrid>
              <a:tr h="328617">
                <a:tc rowSpan="2">
                  <a:txBody>
                    <a:bodyPr/>
                    <a:lstStyle/>
                    <a:p>
                      <a:pPr algn="ctr">
                        <a:lnSpc>
                          <a:spcPts val="1810"/>
                        </a:lnSpc>
                        <a:spcAft>
                          <a:spcPts val="0"/>
                        </a:spcAft>
                      </a:pPr>
                      <a:r>
                        <a:rPr lang="ja-JP" sz="1200" b="0" kern="100" dirty="0">
                          <a:solidFill>
                            <a:schemeClr val="tx1"/>
                          </a:solidFill>
                          <a:effectLst/>
                        </a:rPr>
                        <a:t>実施項目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gridSpan="11">
                  <a:txBody>
                    <a:bodyPr/>
                    <a:lstStyle/>
                    <a:p>
                      <a:pPr algn="ctr">
                        <a:lnSpc>
                          <a:spcPts val="1810"/>
                        </a:lnSpc>
                        <a:spcAft>
                          <a:spcPts val="0"/>
                        </a:spcAft>
                      </a:pPr>
                      <a:r>
                        <a:rPr lang="ja-JP" sz="1200" b="0" kern="100" dirty="0">
                          <a:solidFill>
                            <a:schemeClr val="tx1"/>
                          </a:solidFill>
                          <a:effectLst/>
                        </a:rPr>
                        <a:t>令和２年度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8976">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5</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6</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7</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8</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9</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11</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38976">
                <a:tc>
                  <a:txBody>
                    <a:bodyPr/>
                    <a:lstStyle/>
                    <a:p>
                      <a:pPr algn="just">
                        <a:lnSpc>
                          <a:spcPts val="1810"/>
                        </a:lnSpc>
                        <a:spcAft>
                          <a:spcPts val="0"/>
                        </a:spcAft>
                      </a:pPr>
                      <a:r>
                        <a:rPr lang="ja-JP" sz="1200" b="0" kern="100" dirty="0">
                          <a:solidFill>
                            <a:schemeClr val="tx1"/>
                          </a:solidFill>
                          <a:effectLst/>
                        </a:rPr>
                        <a:t>１．〇〇〇〇〇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28617">
                <a:tc>
                  <a:txBody>
                    <a:bodyPr/>
                    <a:lstStyle/>
                    <a:p>
                      <a:pPr algn="just">
                        <a:lnSpc>
                          <a:spcPts val="1810"/>
                        </a:lnSpc>
                        <a:spcAft>
                          <a:spcPts val="0"/>
                        </a:spcAft>
                      </a:pPr>
                      <a:r>
                        <a:rPr lang="ja-JP" altLang="en-US" sz="1200" b="0" kern="100" dirty="0">
                          <a:solidFill>
                            <a:schemeClr val="tx1"/>
                          </a:solidFill>
                          <a:effectLst/>
                        </a:rPr>
                        <a:t>　（１）〇</a:t>
                      </a:r>
                      <a:r>
                        <a:rPr lang="ja-JP" sz="1200" b="0" kern="100" dirty="0">
                          <a:solidFill>
                            <a:schemeClr val="tx1"/>
                          </a:solidFill>
                          <a:effectLst/>
                        </a:rPr>
                        <a:t>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28617">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86995">
                <a:tc>
                  <a:txBody>
                    <a:bodyPr/>
                    <a:lstStyle/>
                    <a:p>
                      <a:pPr algn="just">
                        <a:lnSpc>
                          <a:spcPts val="1810"/>
                        </a:lnSpc>
                        <a:spcAft>
                          <a:spcPts val="0"/>
                        </a:spcAft>
                      </a:pPr>
                      <a:r>
                        <a:rPr lang="ja-JP" altLang="en-US" sz="1200" b="0" kern="100" dirty="0">
                          <a:solidFill>
                            <a:schemeClr val="tx1"/>
                          </a:solidFill>
                          <a:effectLst/>
                        </a:rPr>
                        <a:t>　（３）</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24851">
                <a:tc>
                  <a:txBody>
                    <a:bodyPr/>
                    <a:lstStyle/>
                    <a:p>
                      <a:pPr algn="just">
                        <a:lnSpc>
                          <a:spcPts val="1810"/>
                        </a:lnSpc>
                        <a:spcAft>
                          <a:spcPts val="0"/>
                        </a:spcAft>
                      </a:pPr>
                      <a:r>
                        <a:rPr lang="ja-JP" sz="1200" b="0" kern="100" dirty="0">
                          <a:solidFill>
                            <a:schemeClr val="tx1"/>
                          </a:solidFill>
                          <a:effectLst/>
                        </a:rPr>
                        <a:t>２．〇〇〇〇〇〇〇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42741">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60632">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19184">
                <a:tc>
                  <a:txBody>
                    <a:bodyPr/>
                    <a:lstStyle/>
                    <a:p>
                      <a:pPr algn="just">
                        <a:lnSpc>
                          <a:spcPts val="1810"/>
                        </a:lnSpc>
                        <a:spcAft>
                          <a:spcPts val="0"/>
                        </a:spcAft>
                      </a:pPr>
                      <a:r>
                        <a:rPr lang="ja-JP" sz="1200" b="0" kern="100" dirty="0">
                          <a:solidFill>
                            <a:schemeClr val="tx1"/>
                          </a:solidFill>
                          <a:effectLst/>
                        </a:rPr>
                        <a:t>３．〇〇〇〇〇〇〇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53098">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7163">
                <a:tc>
                  <a:txBody>
                    <a:bodyPr/>
                    <a:lstStyle/>
                    <a:p>
                      <a:pPr algn="just">
                        <a:lnSpc>
                          <a:spcPts val="1810"/>
                        </a:lnSpc>
                        <a:spcAft>
                          <a:spcPts val="0"/>
                        </a:spcAft>
                      </a:pPr>
                      <a:r>
                        <a:rPr lang="ja-JP" sz="1200" b="0" kern="100" dirty="0">
                          <a:solidFill>
                            <a:schemeClr val="tx1"/>
                          </a:solidFill>
                          <a:effectLst/>
                        </a:rPr>
                        <a:t>○○会議日程</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sz="1200" b="0" kern="100">
                          <a:solidFill>
                            <a:schemeClr val="tx1"/>
                          </a:solidFill>
                          <a:effectLst/>
                        </a:rPr>
                        <a:t>○</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952" name="直線コネクタ 39"/>
          <p:cNvSpPr>
            <a:spLocks noChangeShapeType="1"/>
          </p:cNvSpPr>
          <p:nvPr/>
        </p:nvSpPr>
        <p:spPr>
          <a:xfrm>
            <a:off x="3995936" y="2780928"/>
            <a:ext cx="322891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3" name="直線コネクタ 38"/>
          <p:cNvSpPr>
            <a:spLocks noChangeShapeType="1"/>
          </p:cNvSpPr>
          <p:nvPr/>
        </p:nvSpPr>
        <p:spPr>
          <a:xfrm>
            <a:off x="7067397" y="4149080"/>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4" name="直線コネクタ 37"/>
          <p:cNvSpPr>
            <a:spLocks noChangeShapeType="1"/>
          </p:cNvSpPr>
          <p:nvPr/>
        </p:nvSpPr>
        <p:spPr>
          <a:xfrm>
            <a:off x="6654591" y="3140968"/>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5" name="直線コネクタ 36"/>
          <p:cNvSpPr>
            <a:spLocks noChangeShapeType="1"/>
          </p:cNvSpPr>
          <p:nvPr/>
        </p:nvSpPr>
        <p:spPr>
          <a:xfrm>
            <a:off x="3491880" y="2459539"/>
            <a:ext cx="239095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6" name="直線コネクタ 35"/>
          <p:cNvSpPr>
            <a:spLocks noChangeShapeType="1"/>
          </p:cNvSpPr>
          <p:nvPr/>
        </p:nvSpPr>
        <p:spPr>
          <a:xfrm>
            <a:off x="5543005" y="4869160"/>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7" name="直線コネクタ 34"/>
          <p:cNvSpPr>
            <a:spLocks noChangeShapeType="1"/>
          </p:cNvSpPr>
          <p:nvPr/>
        </p:nvSpPr>
        <p:spPr>
          <a:xfrm>
            <a:off x="6531790" y="3861048"/>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8" name="Rectangle 7"/>
          <p:cNvSpPr>
            <a:spLocks noChangeArrowheads="1"/>
          </p:cNvSpPr>
          <p:nvPr/>
        </p:nvSpPr>
        <p:spPr>
          <a:xfrm>
            <a:off x="755576" y="15451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9" name="Rectangle 8"/>
          <p:cNvSpPr>
            <a:spLocks noChangeArrowheads="1"/>
          </p:cNvSpPr>
          <p:nvPr/>
        </p:nvSpPr>
        <p:spPr>
          <a:xfrm>
            <a:off x="755576" y="20023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60" name="正方形/長方形 16"/>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55</a:t>
            </a:r>
            <a:endParaRPr kumimoji="1" lang="ja-JP" altLang="en-US" sz="1480" dirty="0">
              <a:solidFill>
                <a:schemeClr val="tx1"/>
              </a:solidFill>
            </a:endParaRPr>
          </a:p>
        </p:txBody>
      </p:sp>
    </p:spTree>
    <p:extLst>
      <p:ext uri="{BB962C8B-B14F-4D97-AF65-F5344CB8AC3E}">
        <p14:creationId xmlns:p14="http://schemas.microsoft.com/office/powerpoint/2010/main" val="2737191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6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69" name="正方形/長方形 3"/>
          <p:cNvSpPr/>
          <p:nvPr/>
        </p:nvSpPr>
        <p:spPr>
          <a:xfrm>
            <a:off x="179512" y="663188"/>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全体スキーム図</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70" name="正方形/長方形 34"/>
          <p:cNvSpPr/>
          <p:nvPr/>
        </p:nvSpPr>
        <p:spPr>
          <a:xfrm>
            <a:off x="251520" y="934136"/>
            <a:ext cx="8615376"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事業者以外に本事業に関わる主体（自治体、事業者、学識有識者等）が存在する場合には、主体名及び役割（本事業及び新しいモビリティサービス社会実装時）を明記した全体スキーム図を明記すること。</a:t>
            </a:r>
          </a:p>
        </p:txBody>
      </p:sp>
      <p:sp>
        <p:nvSpPr>
          <p:cNvPr id="197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972" name="表 2"/>
          <p:cNvGraphicFramePr>
            <a:graphicFrameLocks noGrp="1"/>
          </p:cNvGraphicFramePr>
          <p:nvPr>
            <p:extLst/>
          </p:nvPr>
        </p:nvGraphicFramePr>
        <p:xfrm>
          <a:off x="251520" y="4149080"/>
          <a:ext cx="8640960" cy="239843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42634">
                <a:tc rowSpan="2">
                  <a:txBody>
                    <a:bodyPr/>
                    <a:lstStyle/>
                    <a:p>
                      <a:pPr algn="ctr"/>
                      <a:r>
                        <a:rPr kumimoji="1" lang="ja-JP" altLang="en-US" sz="1200" b="0" dirty="0">
                          <a:solidFill>
                            <a:sysClr val="windowText" lastClr="000000"/>
                          </a:solidFill>
                        </a:rPr>
                        <a:t>主体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gridSpan="2">
                  <a:txBody>
                    <a:bodyPr/>
                    <a:lstStyle/>
                    <a:p>
                      <a:pPr algn="ctr"/>
                      <a:r>
                        <a:rPr kumimoji="1" lang="ja-JP" altLang="en-US" sz="1200" b="0" dirty="0">
                          <a:solidFill>
                            <a:sysClr val="windowText" lastClr="000000"/>
                          </a:solidFill>
                        </a:rPr>
                        <a:t>役割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42634">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本事業</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社会実装時</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42634">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973" name="Rectangle 66"/>
          <p:cNvSpPr>
            <a:spLocks noChangeArrowheads="1"/>
          </p:cNvSpPr>
          <p:nvPr/>
        </p:nvSpPr>
        <p:spPr>
          <a:xfrm>
            <a:off x="107504" y="1534620"/>
            <a:ext cx="8906078" cy="2398436"/>
          </a:xfrm>
          <a:prstGeom prst="rect">
            <a:avLst/>
          </a:prstGeom>
          <a:noFill/>
          <a:ln w="12700">
            <a:solidFill>
              <a:srgbClr val="00B0F0"/>
            </a:solidFill>
            <a:miter lim="800000"/>
            <a:headEnd/>
            <a:tailEnd/>
          </a:ln>
        </p:spPr>
        <p:txBody>
          <a:bodyPr wrap="non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全体スキーム図</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56</a:t>
            </a:r>
            <a:endParaRPr kumimoji="1" lang="ja-JP" altLang="en-US" sz="1480" dirty="0">
              <a:solidFill>
                <a:schemeClr val="tx1"/>
              </a:solidFill>
            </a:endParaRPr>
          </a:p>
        </p:txBody>
      </p:sp>
    </p:spTree>
    <p:extLst>
      <p:ext uri="{BB962C8B-B14F-4D97-AF65-F5344CB8AC3E}">
        <p14:creationId xmlns:p14="http://schemas.microsoft.com/office/powerpoint/2010/main" val="1861262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6231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27222"/>
            <a:ext cx="7607265"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＊再委託を行う場合は、再委託先の名称、業務内容及び業務範囲を明記すること（事業全体の企画及び立案並びに根幹に関わる執行管理について、再委託をすることはできない）。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＊事業費総額に対する再委託費の割合が５０％を超える場合は、相当な理由がわかる内容（募集要領の別添</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4</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グループ企業</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委託事業事務処理マニュアル３ページに記載のグループ企業をいう。</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との取引であることのみを選定理由とする再委託（再々委託及びそれ以下の委託を含む）は認めない。</a:t>
            </a:r>
          </a:p>
        </p:txBody>
      </p:sp>
      <p:sp>
        <p:nvSpPr>
          <p:cNvPr id="1984"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985" name="表 2"/>
          <p:cNvGraphicFramePr>
            <a:graphicFrameLocks noGrp="1"/>
          </p:cNvGraphicFramePr>
          <p:nvPr>
            <p:extLst/>
          </p:nvPr>
        </p:nvGraphicFramePr>
        <p:xfrm>
          <a:off x="277063" y="2204864"/>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0" dirty="0">
                          <a:solidFill>
                            <a:sysClr val="windowText" lastClr="000000"/>
                          </a:solidFill>
                        </a:rPr>
                        <a:t>再委託先名称</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業務の内容及び範囲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57</a:t>
            </a:r>
            <a:endParaRPr kumimoji="1" lang="ja-JP" altLang="en-US" sz="1480" dirty="0">
              <a:solidFill>
                <a:schemeClr val="tx1"/>
              </a:solidFill>
            </a:endParaRPr>
          </a:p>
        </p:txBody>
      </p:sp>
    </p:spTree>
    <p:extLst>
      <p:ext uri="{BB962C8B-B14F-4D97-AF65-F5344CB8AC3E}">
        <p14:creationId xmlns:p14="http://schemas.microsoft.com/office/powerpoint/2010/main" val="376501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9512" y="80533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nvPr>
        </p:nvGraphicFramePr>
        <p:xfrm>
          <a:off x="179512" y="1268760"/>
          <a:ext cx="8640960" cy="2194560"/>
        </p:xfrm>
        <a:graphic>
          <a:graphicData uri="http://schemas.openxmlformats.org/drawingml/2006/table">
            <a:tbl>
              <a:tblPr firstRow="1" bandRow="1">
                <a:tableStyleId>{5C22544A-7EE6-4342-B048-85BDC9FD1C3A}</a:tableStyleId>
              </a:tblPr>
              <a:tblGrid>
                <a:gridCol w="1034846">
                  <a:extLst>
                    <a:ext uri="{9D8B030D-6E8A-4147-A177-3AD203B41FA5}">
                      <a16:colId xmlns:a16="http://schemas.microsoft.com/office/drawing/2014/main" val="20000"/>
                    </a:ext>
                  </a:extLst>
                </a:gridCol>
                <a:gridCol w="1552268">
                  <a:extLst>
                    <a:ext uri="{9D8B030D-6E8A-4147-A177-3AD203B41FA5}">
                      <a16:colId xmlns:a16="http://schemas.microsoft.com/office/drawing/2014/main" val="20001"/>
                    </a:ext>
                  </a:extLst>
                </a:gridCol>
                <a:gridCol w="1190072">
                  <a:extLst>
                    <a:ext uri="{9D8B030D-6E8A-4147-A177-3AD203B41FA5}">
                      <a16:colId xmlns:a16="http://schemas.microsoft.com/office/drawing/2014/main" val="20002"/>
                    </a:ext>
                  </a:extLst>
                </a:gridCol>
                <a:gridCol w="2431887">
                  <a:extLst>
                    <a:ext uri="{9D8B030D-6E8A-4147-A177-3AD203B41FA5}">
                      <a16:colId xmlns:a16="http://schemas.microsoft.com/office/drawing/2014/main" val="20003"/>
                    </a:ext>
                  </a:extLst>
                </a:gridCol>
                <a:gridCol w="2431887">
                  <a:extLst>
                    <a:ext uri="{9D8B030D-6E8A-4147-A177-3AD203B41FA5}">
                      <a16:colId xmlns:a16="http://schemas.microsoft.com/office/drawing/2014/main" val="20004"/>
                    </a:ext>
                  </a:extLst>
                </a:gridCol>
              </a:tblGrid>
              <a:tr h="0">
                <a:tc>
                  <a:txBody>
                    <a:bodyPr/>
                    <a:lstStyle/>
                    <a:p>
                      <a:pPr algn="ctr"/>
                      <a:r>
                        <a:rPr kumimoji="1" lang="ja-JP" altLang="en-US" sz="1200" b="0" dirty="0">
                          <a:solidFill>
                            <a:sysClr val="windowText" lastClr="000000"/>
                          </a:solidFill>
                        </a:rPr>
                        <a:t>氏名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所属</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役職</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業務経験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専門的知識その他の知見など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96" name="正方形/長方形 11"/>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998" name="Text Box 4"/>
          <p:cNvSpPr txBox="1">
            <a:spLocks noChangeArrowheads="1"/>
          </p:cNvSpPr>
          <p:nvPr/>
        </p:nvSpPr>
        <p:spPr>
          <a:xfrm>
            <a:off x="182424" y="446310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941168"/>
            <a:ext cx="8826633" cy="1296144"/>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＊受託者の情報管理体制がわかる「情報管理体制図」、情報を取扱う者の氏名、住所、生年月日、所属部署、役職等がわかる「情報取扱者名簿」を契約時に提出することを確約すること。（</a:t>
            </a:r>
            <a:r>
              <a:rPr kumimoji="1" lang="ja-JP" altLang="en-US"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5</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にて</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提示）</a:t>
            </a:r>
            <a:endParaRPr kumimoji="1" lang="ja-JP" altLang="ja-JP" sz="12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948262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事業費</a:t>
            </a:r>
          </a:p>
        </p:txBody>
      </p:sp>
      <p:sp>
        <p:nvSpPr>
          <p:cNvPr id="2006" name="Text Box 4"/>
          <p:cNvSpPr txBox="1">
            <a:spLocks noChangeArrowheads="1"/>
          </p:cNvSpPr>
          <p:nvPr/>
        </p:nvSpPr>
        <p:spPr>
          <a:xfrm>
            <a:off x="179512" y="600943"/>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extLst/>
          </p:nvPr>
        </p:nvGraphicFramePr>
        <p:xfrm>
          <a:off x="164227" y="1203815"/>
          <a:ext cx="8872269" cy="5522014"/>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83819">
                <a:tc gridSpan="2">
                  <a:txBody>
                    <a:bodyPr/>
                    <a:lstStyle/>
                    <a:p>
                      <a:pPr algn="ctr" fontAlgn="ctr"/>
                      <a:r>
                        <a:rPr lang="ja-JP" altLang="en-US" sz="1100" u="none" strike="noStrike" dirty="0">
                          <a:effectLst/>
                        </a:rPr>
                        <a:t>経費の項目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rowSpan="2">
                  <a:txBody>
                    <a:bodyPr/>
                    <a:lstStyle/>
                    <a:p>
                      <a:pPr algn="ctr" fontAlgn="ctr"/>
                      <a:r>
                        <a:rPr lang="ja-JP" altLang="en-US" sz="1100" u="none" strike="noStrike" dirty="0">
                          <a:effectLst/>
                        </a:rPr>
                        <a:t>金額（円）</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rowSpan="2">
                  <a:txBody>
                    <a:bodyPr/>
                    <a:lstStyle/>
                    <a:p>
                      <a:pPr algn="ctr" fontAlgn="ctr"/>
                      <a:r>
                        <a:rPr lang="ja-JP" altLang="en-US" sz="1100" u="none" strike="noStrike" dirty="0">
                          <a:effectLst/>
                        </a:rPr>
                        <a:t>積算内訳</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183819">
                <a:tc>
                  <a:txBody>
                    <a:bodyPr/>
                    <a:lstStyle/>
                    <a:p>
                      <a:pPr algn="ctr" fontAlgn="ctr"/>
                      <a:r>
                        <a:rPr lang="ja-JP" altLang="en-US" sz="1100" u="none" strike="noStrike" dirty="0">
                          <a:effectLst/>
                        </a:rPr>
                        <a:t>大項目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fontAlgn="ctr"/>
                      <a:r>
                        <a:rPr lang="ja-JP" altLang="en-US" sz="1100" u="none" strike="noStrike" dirty="0">
                          <a:effectLst/>
                        </a:rPr>
                        <a:t>小項目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316667">
                <a:tc rowSpan="2">
                  <a:txBody>
                    <a:bodyPr/>
                    <a:lstStyle/>
                    <a:p>
                      <a:pPr algn="l" fontAlgn="ctr"/>
                      <a:r>
                        <a:rPr lang="en-US" altLang="ja-JP" sz="1050" u="none" strike="noStrike" dirty="0">
                          <a:effectLst/>
                        </a:rPr>
                        <a:t>Ⅰ</a:t>
                      </a:r>
                      <a:r>
                        <a:rPr lang="ja-JP" altLang="en-US" sz="105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プロジェクトマネージャー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57673">
                <a:tc rowSpan="8">
                  <a:txBody>
                    <a:bodyPr/>
                    <a:lstStyle/>
                    <a:p>
                      <a:pPr algn="l" fontAlgn="ctr"/>
                      <a:r>
                        <a:rPr lang="en-US" altLang="ja-JP" sz="1050" u="none" strike="noStrike" dirty="0">
                          <a:effectLst/>
                        </a:rPr>
                        <a:t>Ⅱ</a:t>
                      </a:r>
                      <a:r>
                        <a:rPr lang="ja-JP" altLang="en-US" sz="1050" u="none" strike="noStrike" dirty="0" err="1">
                          <a:effectLst/>
                        </a:rPr>
                        <a:t>．</a:t>
                      </a:r>
                      <a:r>
                        <a:rPr lang="ja-JP" altLang="en-US" sz="105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プロジェクトマネージャー：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zh-CN"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zh-CN"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専門家：</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1" u="none" strike="noStrike" dirty="0">
                          <a:solidFill>
                            <a:srgbClr val="FF0000"/>
                          </a:solidFill>
                          <a:effectLst/>
                        </a:rPr>
                        <a:t>※</a:t>
                      </a:r>
                      <a:r>
                        <a:rPr lang="ja-JP" altLang="en-US" sz="1050" i="1" u="none" strike="noStrike" dirty="0">
                          <a:solidFill>
                            <a:srgbClr val="FF0000"/>
                          </a:solidFill>
                          <a:effectLst/>
                        </a:rPr>
                        <a:t>旅程も具体的（都市名等）に記載すること。</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○○説明会会場費　　○○円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リース代　○○円</a:t>
                      </a:r>
                      <a:r>
                        <a:rPr lang="en-US" altLang="ja-JP" sz="1050" i="1" u="none" strike="noStrike" dirty="0">
                          <a:solidFill>
                            <a:srgbClr val="FF0000"/>
                          </a:solidFill>
                          <a:effectLst/>
                        </a:rPr>
                        <a:t>×</a:t>
                      </a:r>
                      <a:r>
                        <a:rPr lang="ja-JP" altLang="en-US" sz="1050" i="1" u="none" strike="noStrike" dirty="0">
                          <a:solidFill>
                            <a:srgbClr val="FF0000"/>
                          </a:solidFill>
                          <a:effectLst/>
                        </a:rPr>
                        <a:t>○ヶ月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31910">
                <a:tc vMerge="1">
                  <a:txBody>
                    <a:bodyPr/>
                    <a:lstStyle/>
                    <a:p>
                      <a:endParaRPr kumimoji="1" lang="ja-JP" altLang="en-US"/>
                    </a:p>
                  </a:txBody>
                  <a:tcPr/>
                </a:tc>
                <a:tc>
                  <a:txBody>
                    <a:bodyPr/>
                    <a:lstStyle/>
                    <a:p>
                      <a:pPr algn="l" fontAlgn="ctr"/>
                      <a:r>
                        <a:rPr lang="ja-JP" altLang="en-US" sz="105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説明会資料　○○円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31910">
                <a:tc vMerge="1">
                  <a:txBody>
                    <a:bodyPr/>
                    <a:lstStyle/>
                    <a:p>
                      <a:endParaRPr kumimoji="1" lang="ja-JP" altLang="en-US"/>
                    </a:p>
                  </a:txBody>
                  <a:tcPr/>
                </a:tc>
                <a:tc>
                  <a:txBody>
                    <a:bodyPr/>
                    <a:lstStyle/>
                    <a:p>
                      <a:pPr algn="l" fontAlgn="ctr"/>
                      <a:r>
                        <a:rPr lang="zh-TW" altLang="en-US" sz="105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○○等実施アルバイト：○○円</a:t>
                      </a:r>
                      <a:r>
                        <a:rPr lang="en-US" altLang="ja-JP" sz="1050" i="1" u="none" strike="noStrike" dirty="0">
                          <a:solidFill>
                            <a:srgbClr val="FF0000"/>
                          </a:solidFill>
                          <a:effectLst/>
                        </a:rPr>
                        <a:t>×○</a:t>
                      </a:r>
                      <a:r>
                        <a:rPr lang="ja-JP" altLang="en-US" sz="1050" i="1" u="none" strike="noStrike" dirty="0">
                          <a:solidFill>
                            <a:srgbClr val="FF0000"/>
                          </a:solidFill>
                          <a:effectLst/>
                        </a:rPr>
                        <a:t>人</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4792">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予定される項目を具体的に記載すること。</a:t>
                      </a: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94792">
                <a:tc>
                  <a:txBody>
                    <a:bodyPr/>
                    <a:lstStyle/>
                    <a:p>
                      <a:pPr algn="l" fontAlgn="ctr"/>
                      <a:r>
                        <a:rPr lang="en-US" altLang="ja-JP" sz="1050" u="none" strike="noStrike" dirty="0">
                          <a:effectLst/>
                        </a:rPr>
                        <a:t>Ⅲ</a:t>
                      </a:r>
                      <a:r>
                        <a:rPr lang="ja-JP" altLang="en-US" sz="1050" u="none" strike="noStrike" dirty="0" err="1">
                          <a:effectLst/>
                        </a:rPr>
                        <a:t>．</a:t>
                      </a:r>
                      <a:r>
                        <a:rPr lang="ja-JP" altLang="en-US" sz="105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予定される内容及びその積算を具体的に記載すること。</a:t>
                      </a:r>
                      <a:endParaRPr lang="en-US" altLang="ja-JP" sz="1050" i="1" u="none" strike="noStrike" dirty="0">
                        <a:solidFill>
                          <a:srgbClr val="FF0000"/>
                        </a:solidFill>
                        <a:effectLst/>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75753">
                <a:tc>
                  <a:txBody>
                    <a:bodyPr/>
                    <a:lstStyle/>
                    <a:p>
                      <a:pPr algn="l" fontAlgn="ctr"/>
                      <a:r>
                        <a:rPr lang="en-US" altLang="zh-TW" sz="1050" u="none" strike="noStrike">
                          <a:effectLst/>
                        </a:rPr>
                        <a:t>Ⅳ</a:t>
                      </a:r>
                      <a:r>
                        <a:rPr lang="zh-TW" altLang="en-US" sz="105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a:t>
                      </a:r>
                      <a:r>
                        <a:rPr lang="zh-TW" altLang="en-US" sz="1050" i="1" u="none" strike="noStrike" dirty="0">
                          <a:solidFill>
                            <a:srgbClr val="FF0000"/>
                          </a:solidFill>
                          <a:effectLst/>
                        </a:rPr>
                        <a:t>（</a:t>
                      </a: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a:t>
                      </a:r>
                      <a:r>
                        <a:rPr lang="zh-TW" altLang="en-US" sz="1050" i="1" u="none" strike="noStrike" dirty="0">
                          <a:solidFill>
                            <a:srgbClr val="FF0000"/>
                          </a:solidFill>
                          <a:effectLst/>
                        </a:rPr>
                        <a:t>一般管理費率</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75753">
                <a:tc>
                  <a:txBody>
                    <a:bodyPr/>
                    <a:lstStyle/>
                    <a:p>
                      <a:pPr algn="r" fontAlgn="ctr"/>
                      <a:r>
                        <a:rPr lang="ja-JP" altLang="en-US" sz="105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Ⅲ</a:t>
                      </a:r>
                      <a:r>
                        <a:rPr lang="zh-TW" altLang="en-US" sz="1050" i="1" u="none" strike="noStrike" dirty="0">
                          <a:solidFill>
                            <a:srgbClr val="FF0000"/>
                          </a:solidFill>
                          <a:effectLst/>
                        </a:rPr>
                        <a:t>．再委託費＋</a:t>
                      </a:r>
                      <a:r>
                        <a:rPr lang="en-US" altLang="zh-TW" sz="1050" i="1" u="none" strike="noStrike" dirty="0">
                          <a:solidFill>
                            <a:srgbClr val="FF0000"/>
                          </a:solidFill>
                          <a:effectLst/>
                        </a:rPr>
                        <a:t>Ⅳ</a:t>
                      </a:r>
                      <a:r>
                        <a:rPr lang="zh-TW" altLang="en-US" sz="1050" i="1" u="none" strike="noStrike" dirty="0">
                          <a:solidFill>
                            <a:srgbClr val="FF0000"/>
                          </a:solidFill>
                          <a:effectLst/>
                        </a:rPr>
                        <a:t>．一般管理費</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75753">
                <a:tc>
                  <a:txBody>
                    <a:bodyPr/>
                    <a:lstStyle/>
                    <a:p>
                      <a:pPr algn="l" fontAlgn="ctr"/>
                      <a:r>
                        <a:rPr lang="en-US" altLang="ja-JP" sz="1050" u="none" strike="noStrike">
                          <a:effectLst/>
                        </a:rPr>
                        <a:t>Ⅴ</a:t>
                      </a:r>
                      <a:r>
                        <a:rPr lang="ja-JP" altLang="en-US" sz="105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小計</a:t>
                      </a:r>
                      <a:r>
                        <a:rPr lang="en-US" altLang="ja-JP" sz="1050" i="1" u="none" strike="noStrike" dirty="0">
                          <a:solidFill>
                            <a:srgbClr val="FF0000"/>
                          </a:solidFill>
                          <a:effectLst/>
                        </a:rPr>
                        <a:t>×10</a:t>
                      </a:r>
                      <a:r>
                        <a:rPr lang="ja-JP" altLang="en-US" sz="1050" i="1" u="none" strike="noStrike" dirty="0">
                          <a:solidFill>
                            <a:srgbClr val="FF0000"/>
                          </a:solidFill>
                          <a:effectLst/>
                        </a:rPr>
                        <a:t>％</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359572">
                <a:tc>
                  <a:txBody>
                    <a:bodyPr/>
                    <a:lstStyle/>
                    <a:p>
                      <a:pPr algn="r" fontAlgn="ctr"/>
                      <a:r>
                        <a:rPr lang="ja-JP" altLang="en-US" sz="1050" b="1" u="none" strike="noStrike" dirty="0">
                          <a:effectLst/>
                        </a:rPr>
                        <a:t>合計</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86818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201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59</a:t>
            </a:r>
            <a:endParaRPr kumimoji="1" lang="ja-JP" altLang="en-US" sz="1480" dirty="0">
              <a:solidFill>
                <a:schemeClr val="tx1"/>
              </a:solidFill>
            </a:endParaRPr>
          </a:p>
        </p:txBody>
      </p:sp>
    </p:spTree>
    <p:extLst>
      <p:ext uri="{BB962C8B-B14F-4D97-AF65-F5344CB8AC3E}">
        <p14:creationId xmlns:p14="http://schemas.microsoft.com/office/powerpoint/2010/main" val="235569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都市マネジメント</a:t>
            </a:r>
            <a:endParaRPr lang="ja-JP" altLang="en-US" sz="18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ビジネスモデル（費用分担等）</a:t>
            </a:r>
            <a:endParaRPr lang="ja-JP" altLang="en-US" sz="2000" b="1" dirty="0">
              <a:latin typeface="Tahoma" pitchFamily="34" charset="0"/>
            </a:endParaRP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smtClean="0">
                <a:solidFill>
                  <a:srgbClr val="FF0000"/>
                </a:solidFill>
              </a:rPr>
              <a:t>社会実装した際に、持続可能な取組とするために工夫する点や公民で役割分担していることをモデル化して説明</a:t>
            </a:r>
            <a:endParaRPr lang="en-US" altLang="ja-JP" sz="1400" i="1" dirty="0" smtClean="0">
              <a:solidFill>
                <a:srgbClr val="FF0000"/>
              </a:solidFill>
            </a:endParaRPr>
          </a:p>
          <a:p>
            <a:r>
              <a:rPr lang="en-US" altLang="ja-JP" sz="1400" i="1" dirty="0">
                <a:solidFill>
                  <a:srgbClr val="FF0000"/>
                </a:solidFill>
              </a:rPr>
              <a:t>※</a:t>
            </a:r>
            <a:r>
              <a:rPr lang="ja-JP" altLang="en-US" sz="1400" i="1" dirty="0">
                <a:solidFill>
                  <a:srgbClr val="FF0000"/>
                </a:solidFill>
              </a:rPr>
              <a:t>　提案内容のうち</a:t>
            </a:r>
            <a:r>
              <a:rPr lang="ja-JP" altLang="en-US" sz="1400" i="1" dirty="0" smtClean="0">
                <a:solidFill>
                  <a:srgbClr val="FF0000"/>
                </a:solidFill>
              </a:rPr>
              <a:t>、ビジネスモデル</a:t>
            </a:r>
            <a:r>
              <a:rPr lang="ja-JP" altLang="en-US" sz="1400" i="1" dirty="0">
                <a:solidFill>
                  <a:srgbClr val="FF0000"/>
                </a:solidFill>
              </a:rPr>
              <a:t>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smtClean="0">
              <a:solidFill>
                <a:srgbClr val="FF0000"/>
              </a:solidFill>
            </a:endParaRPr>
          </a:p>
        </p:txBody>
      </p:sp>
      <p:sp>
        <p:nvSpPr>
          <p:cNvPr id="1294"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95"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6</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その他</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2" y="347679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ワーク・ライフ・バランス等推進企業に関する認定等の状況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1" name="Rectangle 66"/>
          <p:cNvSpPr>
            <a:spLocks noChangeArrowheads="1"/>
          </p:cNvSpPr>
          <p:nvPr/>
        </p:nvSpPr>
        <p:spPr>
          <a:xfrm>
            <a:off x="158683" y="3883293"/>
            <a:ext cx="8826633" cy="2438833"/>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くるみん</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認定企業・プラチナくるみん認定企業）又は青少年の雇用の促進等に関する法律に基づく認定（ユースエール認定企業）の状況</a:t>
            </a: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endPar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22" name="Rectangle 66"/>
          <p:cNvSpPr>
            <a:spLocks noChangeArrowheads="1"/>
          </p:cNvSpPr>
          <p:nvPr/>
        </p:nvSpPr>
        <p:spPr>
          <a:xfrm>
            <a:off x="171475" y="1169229"/>
            <a:ext cx="8826633" cy="2002639"/>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他の補助金や委託事業等、重複して申請しているもの等があればその内容を記載してください</a:t>
            </a:r>
            <a:endParaRPr kumimoji="1" lang="ja-JP" altLang="ja-JP" sz="11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4" name="正方形/長方形 10"/>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3287076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社会実装する</a:t>
            </a:r>
            <a:r>
              <a:rPr kumimoji="1" lang="en-US" altLang="ja-JP" sz="2000" b="1" i="0" u="none" strike="noStrike" kern="1200" cap="none" spc="0" normalizeH="0" baseline="0" noProof="0" dirty="0" err="1"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事業の概要</a:t>
            </a:r>
            <a:endParaRPr kumimoji="1" lang="ja-JP" altLang="en-US" sz="16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a:t>
            </a:r>
            <a:endParaRPr kumimoji="1" lang="ja-JP" altLang="en-US" sz="24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033"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34"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取組イメージ</a:t>
            </a:r>
            <a:endPar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5"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6"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2037"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38"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の方向性</a:t>
            </a:r>
            <a:endPar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039"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40"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41" name="正方形/長方形 680"/>
          <p:cNvSpPr/>
          <p:nvPr/>
        </p:nvSpPr>
        <p:spPr>
          <a:xfrm>
            <a:off x="4463357" y="1768134"/>
            <a:ext cx="2417776" cy="211109"/>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を通じて提供するサービスのイメージ</a:t>
            </a:r>
            <a:endPar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42"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www.mlit.go.jp/sogoseisaku/transport/sosei_transport_tk_000160.html</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43" name="テキスト ボックス 1"/>
          <p:cNvSpPr txBox="1"/>
          <p:nvPr/>
        </p:nvSpPr>
        <p:spPr>
          <a:xfrm>
            <a:off x="2051720" y="281953"/>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endPar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1197779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提案者　</a:t>
            </a:r>
          </a:p>
        </p:txBody>
      </p:sp>
      <p:graphicFrame>
        <p:nvGraphicFramePr>
          <p:cNvPr id="3075"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smtClean="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申請者</a:t>
                      </a:r>
                      <a:r>
                        <a:rPr lang="ja-JP" sz="1200" kern="100" dirty="0" smtClean="0">
                          <a:effectLst/>
                          <a:latin typeface="+mn-ea"/>
                          <a:ea typeface="+mn-ea"/>
                          <a:cs typeface="Meiryo UI" panose="020B0604030504040204" pitchFamily="50" charset="-128"/>
                        </a:rPr>
                        <a:t>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smtClean="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事業における</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r>
                        <a:rPr lang="ja-JP" sz="1200" kern="100" dirty="0" smtClean="0">
                          <a:effectLst/>
                          <a:latin typeface="+mn-ea"/>
                          <a:ea typeface="+mn-ea"/>
                          <a:cs typeface="Meiryo UI" panose="020B0604030504040204" pitchFamily="50" charset="-128"/>
                        </a:rPr>
                        <a:t>代表者</a:t>
                      </a:r>
                      <a:r>
                        <a:rPr lang="ja-JP" altLang="en-US" sz="1200" kern="100" dirty="0" smtClean="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zh-CN" altLang="en-US" sz="1200" i="0" kern="100" dirty="0" smtClean="0">
                          <a:solidFill>
                            <a:schemeClr val="tx1"/>
                          </a:solidFill>
                          <a:effectLst/>
                          <a:latin typeface="+mn-ea"/>
                          <a:ea typeface="+mn-ea"/>
                          <a:cs typeface="Meiryo UI" panose="020B0604030504040204" pitchFamily="50" charset="-128"/>
                        </a:rPr>
                        <a:t>所在地：　</a:t>
                      </a:r>
                      <a:r>
                        <a:rPr lang="zh-CN" altLang="en-US" sz="1200" i="1" kern="100" dirty="0" smtClean="0">
                          <a:solidFill>
                            <a:schemeClr val="tx1"/>
                          </a:solidFill>
                          <a:effectLst/>
                          <a:latin typeface="+mn-ea"/>
                          <a:ea typeface="+mn-ea"/>
                          <a:cs typeface="Meiryo UI" panose="020B0604030504040204" pitchFamily="50" charset="-128"/>
                        </a:rPr>
                        <a:t>〒</a:t>
                      </a:r>
                      <a:r>
                        <a:rPr lang="en-US" altLang="zh-CN" sz="1200" i="1" kern="100" dirty="0" smtClean="0">
                          <a:solidFill>
                            <a:schemeClr val="tx1"/>
                          </a:solidFill>
                          <a:effectLst/>
                          <a:latin typeface="+mn-ea"/>
                          <a:ea typeface="+mn-ea"/>
                          <a:cs typeface="Meiryo UI" panose="020B0604030504040204" pitchFamily="50" charset="-128"/>
                        </a:rPr>
                        <a:t>000-0000</a:t>
                      </a:r>
                      <a:r>
                        <a:rPr lang="zh-CN" altLang="en-US" sz="1200" i="1" kern="100" dirty="0" smtClean="0">
                          <a:solidFill>
                            <a:schemeClr val="tx1"/>
                          </a:solidFill>
                          <a:effectLst/>
                          <a:latin typeface="+mn-ea"/>
                          <a:ea typeface="+mn-ea"/>
                          <a:cs typeface="Meiryo UI" panose="020B0604030504040204" pitchFamily="50" charset="-128"/>
                        </a:rPr>
                        <a:t>　○○市</a:t>
                      </a:r>
                      <a:r>
                        <a:rPr lang="en-US" altLang="zh-CN" sz="1200" i="1" kern="100" dirty="0" smtClean="0">
                          <a:solidFill>
                            <a:schemeClr val="tx1"/>
                          </a:solidFill>
                          <a:effectLst/>
                          <a:latin typeface="+mn-ea"/>
                          <a:ea typeface="+mn-ea"/>
                          <a:cs typeface="Meiryo UI" panose="020B0604030504040204" pitchFamily="50" charset="-128"/>
                        </a:rPr>
                        <a:t>××</a:t>
                      </a:r>
                      <a:r>
                        <a:rPr lang="zh-CN" altLang="en-US" sz="1200" i="1" kern="100" dirty="0" smtClean="0">
                          <a:solidFill>
                            <a:schemeClr val="tx1"/>
                          </a:solidFill>
                          <a:effectLst/>
                          <a:latin typeface="+mn-ea"/>
                          <a:ea typeface="+mn-ea"/>
                          <a:cs typeface="Meiryo UI" panose="020B0604030504040204" pitchFamily="50" charset="-128"/>
                        </a:rPr>
                        <a:t>区△△</a:t>
                      </a:r>
                      <a:r>
                        <a:rPr lang="en-US" altLang="zh-CN" sz="1200" i="1" kern="100" dirty="0" smtClean="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smtClean="0">
                          <a:effectLst/>
                          <a:latin typeface="+mn-ea"/>
                          <a:ea typeface="+mn-ea"/>
                          <a:cs typeface="Meiryo UI" panose="020B0604030504040204" pitchFamily="50" charset="-128"/>
                        </a:rPr>
                        <a:t>担当部課（部署）：</a:t>
                      </a:r>
                    </a:p>
                    <a:p>
                      <a:pPr marL="114300" marR="44450" indent="-114300">
                        <a:spcAft>
                          <a:spcPts val="0"/>
                        </a:spcAft>
                      </a:pPr>
                      <a:r>
                        <a:rPr lang="ja-JP" altLang="en-US" sz="1200" kern="100" dirty="0" smtClean="0">
                          <a:effectLst/>
                          <a:latin typeface="+mn-ea"/>
                          <a:ea typeface="+mn-ea"/>
                          <a:cs typeface="Meiryo UI" panose="020B0604030504040204" pitchFamily="50" charset="-128"/>
                        </a:rPr>
                        <a:t>連絡先（連絡先担当者名）：</a:t>
                      </a:r>
                      <a:r>
                        <a:rPr lang="ja-JP" altLang="en-US" sz="1200" i="1" kern="100" dirty="0" smtClean="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smtClean="0">
                          <a:effectLst/>
                          <a:latin typeface="+mn-ea"/>
                          <a:ea typeface="+mn-ea"/>
                          <a:cs typeface="Meiryo UI" panose="020B0604030504040204" pitchFamily="50" charset="-128"/>
                        </a:rPr>
                        <a:t>電話番号：</a:t>
                      </a:r>
                      <a:r>
                        <a:rPr lang="en-US" altLang="ja-JP" sz="1200" i="1" kern="100" dirty="0" smtClean="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smtClean="0">
                          <a:solidFill>
                            <a:schemeClr val="tx1"/>
                          </a:solidFill>
                          <a:effectLst/>
                          <a:latin typeface="+mn-ea"/>
                          <a:ea typeface="+mn-ea"/>
                          <a:cs typeface="Meiryo UI" panose="020B0604030504040204" pitchFamily="50" charset="-128"/>
                        </a:rPr>
                        <a:t>ＦＡＸ：</a:t>
                      </a:r>
                      <a:r>
                        <a:rPr lang="en-US" altLang="ja-JP" sz="1200" i="1" kern="100" dirty="0" smtClean="0">
                          <a:solidFill>
                            <a:schemeClr val="tx1"/>
                          </a:solidFill>
                          <a:effectLst/>
                          <a:latin typeface="+mn-ea"/>
                          <a:ea typeface="+mn-ea"/>
                          <a:cs typeface="Meiryo UI" panose="020B0604030504040204" pitchFamily="50" charset="-128"/>
                        </a:rPr>
                        <a:t>000-000-0000</a:t>
                      </a:r>
                    </a:p>
                    <a:p>
                      <a:pPr marL="114300" marR="44450" indent="-114300">
                        <a:spcAft>
                          <a:spcPts val="0"/>
                        </a:spcAft>
                      </a:pPr>
                      <a:r>
                        <a:rPr lang="en-US" altLang="ja-JP" sz="1200" kern="100" dirty="0" smtClean="0">
                          <a:solidFill>
                            <a:schemeClr val="tx1"/>
                          </a:solidFill>
                          <a:effectLst/>
                          <a:latin typeface="+mn-ea"/>
                          <a:ea typeface="+mn-ea"/>
                          <a:cs typeface="Meiryo UI" panose="020B0604030504040204" pitchFamily="50" charset="-128"/>
                        </a:rPr>
                        <a:t>E-mail</a:t>
                      </a:r>
                      <a:r>
                        <a:rPr lang="ja-JP" altLang="en-US" sz="1200" kern="100" dirty="0" smtClean="0">
                          <a:solidFill>
                            <a:schemeClr val="tx1"/>
                          </a:solidFill>
                          <a:effectLst/>
                          <a:latin typeface="+mn-ea"/>
                          <a:ea typeface="+mn-ea"/>
                          <a:cs typeface="Meiryo UI" panose="020B0604030504040204" pitchFamily="50" charset="-128"/>
                        </a:rPr>
                        <a:t>：</a:t>
                      </a:r>
                      <a:r>
                        <a:rPr lang="en-US" altLang="ja-JP" sz="1200" i="1" kern="100" dirty="0" err="1" smtClean="0">
                          <a:solidFill>
                            <a:schemeClr val="tx1"/>
                          </a:solidFill>
                          <a:effectLst/>
                          <a:latin typeface="+mn-ea"/>
                          <a:ea typeface="+mn-ea"/>
                          <a:cs typeface="Meiryo UI" panose="020B0604030504040204" pitchFamily="50" charset="-128"/>
                        </a:rPr>
                        <a:t>abcdef</a:t>
                      </a:r>
                      <a:r>
                        <a:rPr lang="en-US" altLang="ja-JP" sz="1200" i="1" kern="100" dirty="0" smtClean="0">
                          <a:solidFill>
                            <a:schemeClr val="tx1"/>
                          </a:solidFill>
                          <a:effectLst/>
                          <a:latin typeface="+mn-ea"/>
                          <a:ea typeface="+mn-ea"/>
                          <a:cs typeface="Meiryo UI" panose="020B0604030504040204" pitchFamily="50" charset="-128"/>
                        </a:rPr>
                        <a:t>@</a:t>
                      </a:r>
                      <a:r>
                        <a:rPr lang="ja-JP" altLang="en-US" sz="1200" i="1" kern="100" dirty="0" smtClean="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smtClean="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協議会の構成員及び</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r>
                        <a:rPr lang="ja-JP" altLang="en-US" sz="1200" kern="100" dirty="0" smtClean="0">
                          <a:effectLst/>
                          <a:latin typeface="+mn-ea"/>
                          <a:ea typeface="+mn-ea"/>
                          <a:cs typeface="Meiryo UI" panose="020B0604030504040204" pitchFamily="50" charset="-128"/>
                        </a:rPr>
                        <a:t>それぞれの役割</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endParaRPr lang="en-US" altLang="ja-JP" sz="1200" kern="100" dirty="0" smtClean="0">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実施する協議会等の</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参画組織・団体、その</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代表者名を記入して</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ください。</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幹事社はその旨</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記載してください。</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書き切れない場合は、</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ページを追加して</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a:t>
                      </a:r>
                      <a:r>
                        <a:rPr lang="ja-JP" altLang="en-US" sz="1200" i="1" kern="100" baseline="0" dirty="0" smtClean="0">
                          <a:solidFill>
                            <a:srgbClr val="FF0000"/>
                          </a:solidFill>
                          <a:effectLst/>
                          <a:latin typeface="+mn-ea"/>
                          <a:ea typeface="+mn-ea"/>
                          <a:cs typeface="Meiryo UI" panose="020B0604030504040204" pitchFamily="50" charset="-128"/>
                        </a:rPr>
                        <a:t> </a:t>
                      </a:r>
                      <a:r>
                        <a:rPr lang="ja-JP" altLang="en-US" sz="1200" i="1" kern="100" dirty="0" smtClean="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組織名（団体名）</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代表者名</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事業における役割</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市長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全体調整、発注契約</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smtClean="0">
                          <a:solidFill>
                            <a:schemeClr val="dk1"/>
                          </a:solidFill>
                          <a:effectLst/>
                          <a:latin typeface="+mn-lt"/>
                          <a:ea typeface="+mn-ea"/>
                          <a:cs typeface="+mn-cs"/>
                        </a:rPr>
                        <a:t>NPO</a:t>
                      </a:r>
                      <a:r>
                        <a:rPr kumimoji="1" lang="ja-JP" altLang="ja-JP" sz="1200" i="1" kern="1200" dirty="0" smtClean="0">
                          <a:solidFill>
                            <a:schemeClr val="dk1"/>
                          </a:solidFill>
                          <a:effectLst/>
                          <a:latin typeface="+mn-lt"/>
                          <a:ea typeface="+mn-ea"/>
                          <a:cs typeface="+mn-cs"/>
                        </a:rPr>
                        <a:t>法人　××××</a:t>
                      </a:r>
                      <a:endParaRPr kumimoji="1" lang="ja-JP" altLang="ja-JP" sz="1200" kern="1200" dirty="0" smtClean="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代表理事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企画立案</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○○部部長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乗合バスの運行</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代表取締役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オンデマンド交通の運行者</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教授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全体指導、調査方法指導</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t>・・・</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076"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斜体</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62</a:t>
            </a:r>
            <a:endParaRPr kumimoji="1" lang="ja-JP" altLang="en-US" sz="1480" dirty="0">
              <a:solidFill>
                <a:schemeClr val="tx1"/>
              </a:solidFill>
            </a:endParaRPr>
          </a:p>
        </p:txBody>
      </p:sp>
    </p:spTree>
    <p:extLst>
      <p:ext uri="{BB962C8B-B14F-4D97-AF65-F5344CB8AC3E}">
        <p14:creationId xmlns:p14="http://schemas.microsoft.com/office/powerpoint/2010/main" val="449302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事業の推進体制　</a:t>
            </a:r>
          </a:p>
        </p:txBody>
      </p:sp>
      <p:sp>
        <p:nvSpPr>
          <p:cNvPr id="3082"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（１）協議会</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4"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79512" y="187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（２）協議会</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6" name="正方形/長方形 13"/>
          <p:cNvSpPr/>
          <p:nvPr/>
        </p:nvSpPr>
        <p:spPr>
          <a:xfrm>
            <a:off x="467512" y="225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を記載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7" name="Text Box 4"/>
          <p:cNvSpPr txBox="1">
            <a:spLocks noChangeArrowheads="1"/>
          </p:cNvSpPr>
          <p:nvPr/>
        </p:nvSpPr>
        <p:spPr>
          <a:xfrm>
            <a:off x="179512" y="252483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協議会の</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設定意向の有無</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89"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1955815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地域課題</a:t>
            </a:r>
          </a:p>
        </p:txBody>
      </p:sp>
      <p:sp>
        <p:nvSpPr>
          <p:cNvPr id="3094" name="Text Box 4"/>
          <p:cNvSpPr txBox="1">
            <a:spLocks noChangeArrowheads="1"/>
          </p:cNvSpPr>
          <p:nvPr/>
        </p:nvSpPr>
        <p:spPr>
          <a:xfrm>
            <a:off x="396000" y="132106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5"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96" name="正方形/長方形 10"/>
          <p:cNvSpPr/>
          <p:nvPr/>
        </p:nvSpPr>
        <p:spPr>
          <a:xfrm>
            <a:off x="515578" y="168106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地域</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で発生している課題を記入してください。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97" name="Text Box 4"/>
          <p:cNvSpPr txBox="1">
            <a:spLocks noChangeArrowheads="1"/>
          </p:cNvSpPr>
          <p:nvPr/>
        </p:nvSpPr>
        <p:spPr>
          <a:xfrm>
            <a:off x="395536" y="206084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8" name="正方形/長方形 13"/>
          <p:cNvSpPr/>
          <p:nvPr/>
        </p:nvSpPr>
        <p:spPr>
          <a:xfrm>
            <a:off x="588050" y="242088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を記入してください。</a:t>
            </a:r>
          </a:p>
        </p:txBody>
      </p:sp>
      <p:sp>
        <p:nvSpPr>
          <p:cNvPr id="3099" name="Text Box 4"/>
          <p:cNvSpPr txBox="1">
            <a:spLocks noChangeArrowheads="1"/>
          </p:cNvSpPr>
          <p:nvPr/>
        </p:nvSpPr>
        <p:spPr>
          <a:xfrm>
            <a:off x="389589" y="292494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0" name="正方形/長方形 16"/>
          <p:cNvSpPr/>
          <p:nvPr/>
        </p:nvSpPr>
        <p:spPr>
          <a:xfrm>
            <a:off x="588050" y="326516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課題を解決するための対応策などを記入してください。</a:t>
            </a:r>
          </a:p>
        </p:txBody>
      </p:sp>
      <p:sp>
        <p:nvSpPr>
          <p:cNvPr id="310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02"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2497953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地域の移動ニーズ</a:t>
            </a:r>
          </a:p>
        </p:txBody>
      </p:sp>
      <p:sp>
        <p:nvSpPr>
          <p:cNvPr id="3107" name="Text Box 4"/>
          <p:cNvSpPr txBox="1">
            <a:spLocks noChangeArrowheads="1"/>
          </p:cNvSpPr>
          <p:nvPr/>
        </p:nvSpPr>
        <p:spPr>
          <a:xfrm>
            <a:off x="413539" y="115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8"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09" name="正方形/長方形 10"/>
          <p:cNvSpPr/>
          <p:nvPr/>
        </p:nvSpPr>
        <p:spPr>
          <a:xfrm>
            <a:off x="587578" y="153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10" name="Text Box 4"/>
          <p:cNvSpPr txBox="1">
            <a:spLocks noChangeArrowheads="1"/>
          </p:cNvSpPr>
          <p:nvPr/>
        </p:nvSpPr>
        <p:spPr>
          <a:xfrm>
            <a:off x="410780" y="1916832"/>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（２）移動ニーズ</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11" name="正方形/長方形 13"/>
          <p:cNvSpPr/>
          <p:nvPr/>
        </p:nvSpPr>
        <p:spPr>
          <a:xfrm>
            <a:off x="612000" y="227680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移動ニーズに対応するために提供される交通手段について具体的に記入してください。</a:t>
            </a:r>
          </a:p>
        </p:txBody>
      </p:sp>
      <p:sp>
        <p:nvSpPr>
          <p:cNvPr id="311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13"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65</a:t>
            </a:r>
            <a:endParaRPr kumimoji="1" lang="ja-JP" altLang="en-US" sz="1480" dirty="0">
              <a:solidFill>
                <a:schemeClr val="tx1"/>
              </a:solidFill>
            </a:endParaRPr>
          </a:p>
        </p:txBody>
      </p:sp>
    </p:spTree>
    <p:extLst>
      <p:ext uri="{BB962C8B-B14F-4D97-AF65-F5344CB8AC3E}">
        <p14:creationId xmlns:p14="http://schemas.microsoft.com/office/powerpoint/2010/main" val="1592504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a:t>
            </a: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　</a:t>
            </a:r>
          </a:p>
        </p:txBody>
      </p:sp>
      <p:graphicFrame>
        <p:nvGraphicFramePr>
          <p:cNvPr id="3118" name="表 8"/>
          <p:cNvGraphicFramePr>
            <a:graphicFrameLocks noGrp="1"/>
          </p:cNvGraphicFramePr>
          <p:nvPr>
            <p:extLst/>
          </p:nvPr>
        </p:nvGraphicFramePr>
        <p:xfrm>
          <a:off x="245576" y="1412776"/>
          <a:ext cx="8640960" cy="2461696"/>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smtClean="0"/>
                        <a:t>計画名</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策定状況</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内容</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smtClean="0"/>
                        <a:t>地域公共交通計画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策定済</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事業地域を新たな交通手段の導入検討地域に位置づけ</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lt"/>
                          <a:ea typeface="+mn-ea"/>
                          <a:cs typeface="+mn-cs"/>
                        </a:rPr>
                        <a:t>都市計画</a:t>
                      </a:r>
                      <a:endParaRPr kumimoji="1" lang="ja-JP" altLang="ja-JP" sz="1200" kern="1200" dirty="0" smtClean="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○○年度策定予定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本事業の実施を織り込んだ計画を策定予定</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smtClean="0"/>
                        <a:t>立地適正化計画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策定意向あり（策定時期未定）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詳細検討中</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899">
                <a:tc>
                  <a:txBody>
                    <a:bodyPr/>
                    <a:lstStyle/>
                    <a:p>
                      <a:r>
                        <a:rPr kumimoji="1" lang="ja-JP" altLang="en-US" sz="1200" i="1" kern="1200" dirty="0" smtClean="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未策定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策定予定なし</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0900">
                <a:tc>
                  <a:txBody>
                    <a:bodyPr/>
                    <a:lstStyle/>
                    <a:p>
                      <a:r>
                        <a:rPr kumimoji="1" lang="ja-JP" altLang="en-US" sz="1200" i="1" kern="1200" dirty="0" smtClean="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19"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の関連性</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整合性　（それら計画と、本事業の実施により実現</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20"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1" name="Text Box 4"/>
          <p:cNvSpPr txBox="1">
            <a:spLocks noChangeArrowheads="1"/>
          </p:cNvSpPr>
          <p:nvPr/>
        </p:nvSpPr>
        <p:spPr>
          <a:xfrm>
            <a:off x="179512" y="3861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設定意向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2" name="テキスト ボックス 11"/>
          <p:cNvSpPr txBox="1"/>
          <p:nvPr/>
        </p:nvSpPr>
        <p:spPr>
          <a:xfrm>
            <a:off x="5508105" y="3923716"/>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23" name="正方形/長方形 12"/>
          <p:cNvSpPr/>
          <p:nvPr/>
        </p:nvSpPr>
        <p:spPr>
          <a:xfrm>
            <a:off x="7065233" y="3961257"/>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Text Box 667"/>
          <p:cNvSpPr txBox="1">
            <a:spLocks noChangeArrowheads="1"/>
          </p:cNvSpPr>
          <p:nvPr/>
        </p:nvSpPr>
        <p:spPr>
          <a:xfrm>
            <a:off x="180000" y="4322117"/>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5" name="Rectangle 668"/>
          <p:cNvSpPr>
            <a:spLocks noChangeArrowheads="1"/>
          </p:cNvSpPr>
          <p:nvPr/>
        </p:nvSpPr>
        <p:spPr>
          <a:xfrm>
            <a:off x="242603" y="4730964"/>
            <a:ext cx="8723817" cy="1934967"/>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26" name="正方形/長方形 669"/>
          <p:cNvSpPr/>
          <p:nvPr/>
        </p:nvSpPr>
        <p:spPr>
          <a:xfrm>
            <a:off x="314933" y="4722227"/>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66</a:t>
            </a:r>
            <a:endParaRPr kumimoji="1" lang="ja-JP" altLang="en-US" sz="1480" dirty="0">
              <a:solidFill>
                <a:schemeClr val="tx1"/>
              </a:solidFill>
            </a:endParaRPr>
          </a:p>
        </p:txBody>
      </p:sp>
    </p:spTree>
    <p:extLst>
      <p:ext uri="{BB962C8B-B14F-4D97-AF65-F5344CB8AC3E}">
        <p14:creationId xmlns:p14="http://schemas.microsoft.com/office/powerpoint/2010/main" val="3661046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事業内容</a:t>
            </a:r>
          </a:p>
        </p:txBody>
      </p:sp>
      <p:sp>
        <p:nvSpPr>
          <p:cNvPr id="3132"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3"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34" name="Text Box 4"/>
          <p:cNvSpPr txBox="1">
            <a:spLocks noChangeArrowheads="1"/>
          </p:cNvSpPr>
          <p:nvPr/>
        </p:nvSpPr>
        <p:spPr>
          <a:xfrm>
            <a:off x="396000" y="17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5" name="Text Box 4"/>
          <p:cNvSpPr txBox="1">
            <a:spLocks noChangeArrowheads="1"/>
          </p:cNvSpPr>
          <p:nvPr/>
        </p:nvSpPr>
        <p:spPr>
          <a:xfrm>
            <a:off x="396000" y="20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　　</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6"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※以下の項目について、「（参考）事業要件・評価のポイント①②」スライドも踏まえ、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５枚以内で自由に記載してください。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37" name="テキスト 578"/>
          <p:cNvSpPr txBox="1"/>
          <p:nvPr/>
        </p:nvSpPr>
        <p:spPr>
          <a:xfrm>
            <a:off x="5086604" y="2578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8" name="Text Box 604"/>
          <p:cNvSpPr txBox="1">
            <a:spLocks noChangeArrowheads="1"/>
          </p:cNvSpPr>
          <p:nvPr/>
        </p:nvSpPr>
        <p:spPr>
          <a:xfrm>
            <a:off x="393349" y="2363902"/>
            <a:ext cx="8495686"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（４）連携する交通分野以外のサービス　　</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※連携するサービスは漏れなく記載すること。</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9" name="Text Box 718"/>
          <p:cNvSpPr txBox="1">
            <a:spLocks noChangeArrowheads="1"/>
          </p:cNvSpPr>
          <p:nvPr/>
        </p:nvSpPr>
        <p:spPr>
          <a:xfrm>
            <a:off x="396000" y="266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Text Box 719"/>
          <p:cNvSpPr txBox="1">
            <a:spLocks noChangeArrowheads="1"/>
          </p:cNvSpPr>
          <p:nvPr/>
        </p:nvSpPr>
        <p:spPr>
          <a:xfrm>
            <a:off x="396000" y="295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1" name="Text Box 723"/>
          <p:cNvSpPr txBox="1">
            <a:spLocks noChangeArrowheads="1"/>
          </p:cNvSpPr>
          <p:nvPr/>
        </p:nvSpPr>
        <p:spPr>
          <a:xfrm>
            <a:off x="396000" y="3245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2" name="Text Box 727"/>
          <p:cNvSpPr txBox="1">
            <a:spLocks noChangeArrowheads="1"/>
          </p:cNvSpPr>
          <p:nvPr/>
        </p:nvSpPr>
        <p:spPr>
          <a:xfrm>
            <a:off x="396000" y="35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Text Box 728"/>
          <p:cNvSpPr txBox="1">
            <a:spLocks noChangeArrowheads="1"/>
          </p:cNvSpPr>
          <p:nvPr/>
        </p:nvSpPr>
        <p:spPr>
          <a:xfrm>
            <a:off x="396000" y="38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4" name="Text Box 729"/>
          <p:cNvSpPr txBox="1">
            <a:spLocks noChangeArrowheads="1"/>
          </p:cNvSpPr>
          <p:nvPr/>
        </p:nvSpPr>
        <p:spPr>
          <a:xfrm>
            <a:off x="396000" y="410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1348264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データ連携・利活用</a:t>
            </a:r>
          </a:p>
        </p:txBody>
      </p:sp>
      <p:sp>
        <p:nvSpPr>
          <p:cNvPr id="3153"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4"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※以下の項目について、「（参考）事業要件・評価のポイント①②」スライドも踏まえ、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２枚以内で自由に記載してください。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7"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58"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9"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0"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1"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2"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3"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4"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ver2.0</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5"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66"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0"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68</a:t>
            </a:r>
            <a:endParaRPr kumimoji="1" lang="ja-JP" altLang="en-US" sz="1480" dirty="0">
              <a:solidFill>
                <a:schemeClr val="tx1"/>
              </a:solidFill>
            </a:endParaRPr>
          </a:p>
        </p:txBody>
      </p:sp>
    </p:spTree>
    <p:extLst>
      <p:ext uri="{BB962C8B-B14F-4D97-AF65-F5344CB8AC3E}">
        <p14:creationId xmlns:p14="http://schemas.microsoft.com/office/powerpoint/2010/main" val="1692453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（参考）事業要件・評価のポイント①</a:t>
            </a:r>
          </a:p>
        </p:txBody>
      </p:sp>
      <p:graphicFrame>
        <p:nvGraphicFramePr>
          <p:cNvPr id="3176" name="四角形 751"/>
          <p:cNvGraphicFramePr>
            <a:graphicFrameLocks noGrp="1"/>
          </p:cNvGraphicFramePr>
          <p:nvPr>
            <p:extLst/>
          </p:nvPr>
        </p:nvGraphicFramePr>
        <p:xfrm>
          <a:off x="36000" y="719666"/>
          <a:ext cx="8927999" cy="5880100"/>
        </p:xfrm>
        <a:graphic>
          <a:graphicData uri="http://schemas.openxmlformats.org/drawingml/2006/table">
            <a:tbl>
              <a:tblPr bandRow="1">
                <a:tableStyleId>{5C22544A-7EE6-4342-B048-85BDC9FD1C3A}</a:tableStyleId>
              </a:tblPr>
              <a:tblGrid>
                <a:gridCol w="401538">
                  <a:extLst>
                    <a:ext uri="{9D8B030D-6E8A-4147-A177-3AD203B41FA5}">
                      <a16:colId xmlns:a16="http://schemas.microsoft.com/office/drawing/2014/main" val="20000"/>
                    </a:ext>
                  </a:extLst>
                </a:gridCol>
                <a:gridCol w="388667">
                  <a:extLst>
                    <a:ext uri="{9D8B030D-6E8A-4147-A177-3AD203B41FA5}">
                      <a16:colId xmlns:a16="http://schemas.microsoft.com/office/drawing/2014/main" val="20001"/>
                    </a:ext>
                  </a:extLst>
                </a:gridCol>
                <a:gridCol w="8137794">
                  <a:extLst>
                    <a:ext uri="{9D8B030D-6E8A-4147-A177-3AD203B41FA5}">
                      <a16:colId xmlns:a16="http://schemas.microsoft.com/office/drawing/2014/main" val="20002"/>
                    </a:ext>
                  </a:extLst>
                </a:gridCol>
              </a:tblGrid>
              <a:tr h="257168">
                <a:tc rowSpan="4" gridSpan="2">
                  <a:txBody>
                    <a:bodyPr/>
                    <a:lstStyle/>
                    <a:p>
                      <a:pPr algn="ctr"/>
                      <a:endParaRPr kumimoji="1" lang="ja-JP" altLang="en-US" sz="1200" dirty="0"/>
                    </a:p>
                    <a:p>
                      <a:pPr algn="ctr"/>
                      <a:endParaRPr kumimoji="1" lang="ja-JP" altLang="en-US" sz="1200" dirty="0"/>
                    </a:p>
                    <a:p>
                      <a:pPr algn="ctr"/>
                      <a:r>
                        <a:rPr kumimoji="1" lang="ja-JP" altLang="en-US" sz="1200" dirty="0"/>
                        <a:t>事業要件</a:t>
                      </a:r>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4" hMerge="1">
                  <a:txBody>
                    <a:bodyPr/>
                    <a:lstStyle/>
                    <a:p>
                      <a:pPr algn="l"/>
                      <a:endParaRPr kumimoji="1" lang="ja-JP" altLang="en-US" sz="1200" dirty="0"/>
                    </a:p>
                  </a:txBody>
                  <a:tcPr vert="eaVert"/>
                </a:tc>
                <a:tc>
                  <a:txBody>
                    <a:bodyPr/>
                    <a:lstStyle/>
                    <a:p>
                      <a:r>
                        <a:rPr lang="ja-JP" altLang="en-US" sz="1200"/>
                        <a:t>MaaSの提供により解決に寄与する地域の課題が明確であること。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427718">
                <a:tc gridSpan="2" vMerge="1">
                  <a:txBody>
                    <a:bodyPr/>
                    <a:lstStyle/>
                    <a:p>
                      <a:endParaRPr kumimoji="1" lang="ja-JP" altLang="en-US" sz="1200" dirty="0"/>
                    </a:p>
                  </a:txBody>
                  <a:tcPr/>
                </a:tc>
                <a:tc hMerge="1" vMerge="1">
                  <a:txBody>
                    <a:bodyPr/>
                    <a:lstStyle/>
                    <a:p>
                      <a:pPr algn="l"/>
                      <a:endParaRPr kumimoji="1" lang="ja-JP" altLang="en-US" sz="1200" dirty="0"/>
                    </a:p>
                  </a:txBody>
                  <a:tcPr vert="eaVert"/>
                </a:tc>
                <a:tc>
                  <a:txBody>
                    <a:bodyPr/>
                    <a:lstStyle/>
                    <a:p>
                      <a:r>
                        <a:rPr lang="ja-JP" altLang="en-US" sz="1200" dirty="0"/>
                        <a:t>地域の解決に寄与するため、交通手段と観光、商業、医療、教育、子育て、防災・減災等の交通分野以外のサービスとがデータ連携により一体的に提供されること。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pPr algn="l"/>
                      <a:r>
                        <a:rPr lang="ja-JP" altLang="en-US" sz="1200"/>
                        <a:t>解決すべき地域課題の関係者が連携して、MaaSを推進する体制が構築されること。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r>
                        <a:rPr kumimoji="1" lang="ja-JP" altLang="en-US" sz="1200" dirty="0" smtClean="0"/>
                        <a:t>新型コロナウイルス感染症の拡大を踏まえた新たなニーズに対応した本格的</a:t>
                      </a:r>
                      <a:r>
                        <a:rPr kumimoji="1" lang="ja-JP" altLang="en-US" sz="1200" dirty="0"/>
                        <a:t>なMaaSサービスの導入であること。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7718">
                <a:tc rowSpan="14">
                  <a:txBody>
                    <a:bodyPr/>
                    <a:lstStyle/>
                    <a:p>
                      <a:r>
                        <a:rPr kumimoji="1" lang="ja-JP" altLang="en-US" sz="1200" dirty="0"/>
                        <a:t>評価のポイント</a:t>
                      </a:r>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8">
                  <a:txBody>
                    <a:bodyPr/>
                    <a:lstStyle/>
                    <a:p>
                      <a:r>
                        <a:rPr kumimoji="1" lang="ja-JP" altLang="en-US" sz="1200" dirty="0"/>
                        <a:t>プロセス面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MaaSの提供により解決に寄与する地域の課題及び地域の移動ニーズが明確であるとともに、当該課題への解決に係るMaaSの位置付けが明確であること。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「MaaS関連データの連携に関するガイドラインVer2.0」（国土交通省総合政策局公共交通・物流政策審議官部門）に準拠して、関係者間のデータ連携が行われること。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5"/>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地方公共団体や民間事業者等の関係者間の連携が綿密であること。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6"/>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smtClean="0"/>
                        <a:t>幅広い関係者（</a:t>
                      </a:r>
                      <a:r>
                        <a:rPr kumimoji="1" lang="ja-JP" altLang="en-US" sz="1200" dirty="0"/>
                        <a:t>協議会の構成員以外の者等）との協調や連携に積極的であること。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活性化法第３６条の４第１項に掲げる新モビリティサービス協議会を組織する予定であること。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地域全体の計画（地域公共交通計画、都市計画、立地適正化計画等）と整合性があり、目指す目的を共有していること。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活性化法第３６条の２第１項に掲げる新モビリティサービス事業計画を作成する予定であること。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MaaSに係るサービスについて、住民、来訪者等の利用者に対する周知を高める取組が積極的に行われること。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7718">
                <a:tc vMerge="1">
                  <a:txBody>
                    <a:bodyPr/>
                    <a:lstStyle/>
                    <a:p>
                      <a:endParaRPr kumimoji="1" lang="ja-JP" altLang="en-US" sz="1200" dirty="0"/>
                    </a:p>
                  </a:txBody>
                  <a:tcPr/>
                </a:tc>
                <a:tc rowSpan="6">
                  <a:txBody>
                    <a:bodyPr/>
                    <a:lstStyle/>
                    <a:p>
                      <a:r>
                        <a:rPr kumimoji="1" lang="ja-JP" altLang="en-US" sz="1200" dirty="0"/>
                        <a:t>インパクト面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地域課題の解決に寄与するため、交通手段と観光、商業、医療、教育、子育て、防災・減災等の交通分野以外のサービスとがデータ連携により一体的に提供されること。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2"/>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地域の移動ニーズに的確に対応した輸送手段が提供されること。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3"/>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検索から、予約・決済・チケットの利用（チケッティング）までを、有人による処理を必要とすることなくシームレスに行うとともに、それによる移動関連データを蓄積、活用できる取り組みであること。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4"/>
                  </a:ext>
                </a:extLst>
              </a:tr>
              <a:tr h="2724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t>サービスが広範囲に導入され、社会的な影響が大きいこと。</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5"/>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サービスの利用状況や満足度、地域住民や来訪者の行動変容をはじめ、効果検証のための項目が適切かつ明確であること。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6"/>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効果検証のための項目について</a:t>
                      </a:r>
                      <a:r>
                        <a:rPr kumimoji="1" lang="ja-JP" altLang="en-US" sz="1200" dirty="0" smtClean="0"/>
                        <a:t>、繰り返し測定</a:t>
                      </a:r>
                      <a:r>
                        <a:rPr kumimoji="1" lang="ja-JP" altLang="en-US" sz="1200" dirty="0"/>
                        <a:t>が行われる等、MaaSの提供による効果検証が的確に行われること。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1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7300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03"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スマートシティサービス</a:t>
            </a:r>
            <a:endParaRPr lang="ja-JP" altLang="en-US" sz="2000" b="1" dirty="0">
              <a:latin typeface="+mn-ea"/>
              <a:ea typeface="+mn-ea"/>
            </a:endParaRPr>
          </a:p>
        </p:txBody>
      </p:sp>
      <p:sp>
        <p:nvSpPr>
          <p:cNvPr id="130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5"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smtClean="0">
              <a:solidFill>
                <a:srgbClr val="FF0000"/>
              </a:solidFill>
            </a:endParaRPr>
          </a:p>
        </p:txBody>
      </p:sp>
      <p:sp>
        <p:nvSpPr>
          <p:cNvPr id="1306"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スマートシティアセット</a:t>
            </a:r>
            <a:endParaRPr lang="ja-JP" altLang="en-US" sz="20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9"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スマートシティリファレンスアーキテクチャ」において「スマートシティアセット」と整理されている事項について、ホワイトペーパー第８章を参照し、記載すること</a:t>
            </a:r>
            <a:endParaRPr lang="en-US" altLang="ja-JP" sz="1400" i="1" dirty="0" smtClean="0">
              <a:solidFill>
                <a:srgbClr val="FF0000"/>
              </a:solidFill>
            </a:endParaRPr>
          </a:p>
        </p:txBody>
      </p:sp>
      <p:sp>
        <p:nvSpPr>
          <p:cNvPr id="1311"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1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5"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（参考）事業要件・評価のポイント②</a:t>
            </a:r>
          </a:p>
        </p:txBody>
      </p:sp>
      <p:graphicFrame>
        <p:nvGraphicFramePr>
          <p:cNvPr id="3185" name="四角形 751"/>
          <p:cNvGraphicFramePr>
            <a:graphicFrameLocks noGrp="1"/>
          </p:cNvGraphicFramePr>
          <p:nvPr>
            <p:extLst/>
          </p:nvPr>
        </p:nvGraphicFramePr>
        <p:xfrm>
          <a:off x="36000" y="719666"/>
          <a:ext cx="9024089" cy="4362049"/>
        </p:xfrm>
        <a:graphic>
          <a:graphicData uri="http://schemas.openxmlformats.org/drawingml/2006/table">
            <a:tbl>
              <a:tblPr bandRow="1">
                <a:tableStyleId>{5C22544A-7EE6-4342-B048-85BDC9FD1C3A}</a:tableStyleId>
              </a:tblPr>
              <a:tblGrid>
                <a:gridCol w="408516">
                  <a:extLst>
                    <a:ext uri="{9D8B030D-6E8A-4147-A177-3AD203B41FA5}">
                      <a16:colId xmlns:a16="http://schemas.microsoft.com/office/drawing/2014/main" val="20000"/>
                    </a:ext>
                  </a:extLst>
                </a:gridCol>
                <a:gridCol w="395422">
                  <a:extLst>
                    <a:ext uri="{9D8B030D-6E8A-4147-A177-3AD203B41FA5}">
                      <a16:colId xmlns:a16="http://schemas.microsoft.com/office/drawing/2014/main" val="20001"/>
                    </a:ext>
                  </a:extLst>
                </a:gridCol>
                <a:gridCol w="8220151">
                  <a:extLst>
                    <a:ext uri="{9D8B030D-6E8A-4147-A177-3AD203B41FA5}">
                      <a16:colId xmlns:a16="http://schemas.microsoft.com/office/drawing/2014/main" val="20002"/>
                    </a:ext>
                  </a:extLst>
                </a:gridCol>
              </a:tblGrid>
              <a:tr h="427718">
                <a:tc rowSpan="14">
                  <a:txBody>
                    <a:bodyPr/>
                    <a:lstStyle/>
                    <a:p>
                      <a:r>
                        <a:rPr kumimoji="1" lang="ja-JP" altLang="en-US" sz="1200" dirty="0"/>
                        <a:t>評価のポイント（続き）</a:t>
                      </a:r>
                    </a:p>
                    <a:p>
                      <a:endParaRPr kumimoji="1" lang="ja-JP" altLang="en-US" sz="1200" dirty="0"/>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6">
                  <a:txBody>
                    <a:bodyPr/>
                    <a:lstStyle/>
                    <a:p>
                      <a:r>
                        <a:rPr kumimoji="1" lang="ja-JP" altLang="en-US" sz="1200" dirty="0"/>
                        <a:t>インパクト面（続き）</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リアルタイムなMaaS関連データやMaaSを通じて得られた移動関連データの利活用により、外出機会の創出、観光地での周遊や観光消費の増加、自家用車から公共交通機関への転換をはじめ、地域住民や来訪者の行動変容を、より一層促すことが期待でき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294349">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地域のまちづくり施策や、交通結節点の整備等のフィジカル空間のシームレス化や空間再編と一体的に取り組まれること。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8348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リアルタイムな混雑情報の活用等により、公共交通の利用と感染防止対策の取組が図られること。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7214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CO2の排出を抑制することにつながる移動手段の提供により、カーボンニュートラルの実現に寄与する取組であること。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3"/>
                  </a:ext>
                </a:extLst>
              </a:tr>
              <a:tr h="268526">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ゾーン運賃やサブスクリプション等、柔軟な運賃・料金の設定が行われていること。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4"/>
                  </a:ext>
                </a:extLst>
              </a:tr>
              <a:tr h="27624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二地域居住の推進など、地域の活性化に資する関係人口の創出・拡大につながる取組であること。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465">
                <a:tc vMerge="1">
                  <a:txBody>
                    <a:bodyPr/>
                    <a:lstStyle/>
                    <a:p>
                      <a:endParaRPr kumimoji="1" lang="ja-JP" altLang="en-US" sz="1200" dirty="0"/>
                    </a:p>
                  </a:txBody>
                  <a:tcPr/>
                </a:tc>
                <a:tc rowSpan="8">
                  <a:txBody>
                    <a:bodyPr/>
                    <a:lstStyle/>
                    <a:p>
                      <a:r>
                        <a:rPr kumimoji="1" lang="ja-JP" altLang="en-US" sz="1200" dirty="0"/>
                        <a:t>発展性面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事業としての収益性、継続性が見込めること。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45847">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ビジネスモデルとして、他地域に展開できる普遍性が見込めること。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31750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事業内容及び実施エリア拡大の可能性が高いこと。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304451">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AI、IoT、5Gの活用等の先駆的な取組により</a:t>
                      </a:r>
                      <a:r>
                        <a:rPr kumimoji="1" lang="ja-JP" altLang="en-US" sz="1200" dirty="0" smtClean="0"/>
                        <a:t>、スマートシティや、スーパーシティとの連携を目指すものであること。</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316537">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災害時等の非常事態の際に適切、迅速に情報発信できるような仕組の構築に資する取組であること。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83482">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マイナンバーカードの普及促進に資する取組であること。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1"/>
                  </a:ext>
                </a:extLst>
              </a:tr>
              <a:tr h="260804">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ユニバーサル社会を目指し、高齢者や移動制約者等の移動利便性の向上や外出機会の創出を図る取組であること。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2"/>
                  </a:ext>
                </a:extLst>
              </a:tr>
              <a:tr h="252095">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smtClean="0"/>
                        <a:t>ポストコロナにおけるライフスタイル</a:t>
                      </a:r>
                      <a:r>
                        <a:rPr kumimoji="1" lang="ja-JP" altLang="en-US" sz="1200" dirty="0"/>
                        <a:t>の変容に対応し、これを促進するような取組であること。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70</a:t>
            </a:r>
            <a:endParaRPr kumimoji="1" lang="ja-JP" altLang="en-US" sz="1480" dirty="0">
              <a:solidFill>
                <a:schemeClr val="tx1"/>
              </a:solidFill>
            </a:endParaRPr>
          </a:p>
        </p:txBody>
      </p:sp>
    </p:spTree>
    <p:extLst>
      <p:ext uri="{BB962C8B-B14F-4D97-AF65-F5344CB8AC3E}">
        <p14:creationId xmlns:p14="http://schemas.microsoft.com/office/powerpoint/2010/main" val="3323722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評価指標、目標など</a:t>
            </a:r>
          </a:p>
        </p:txBody>
      </p:sp>
      <p:graphicFrame>
        <p:nvGraphicFramePr>
          <p:cNvPr id="3194" name="四角形 799"/>
          <p:cNvGraphicFramePr>
            <a:graphicFrameLocks noGrp="1"/>
          </p:cNvGraphicFramePr>
          <p:nvPr/>
        </p:nvGraphicFramePr>
        <p:xfrm>
          <a:off x="180000" y="981000"/>
          <a:ext cx="8747757" cy="149757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dirty="0">
                          <a:solidFill>
                            <a:srgbClr val="000000"/>
                          </a:solidFill>
                          <a:latin typeface="游ゴシック"/>
                        </a:rPr>
                        <a:t>　</a:t>
                      </a:r>
                      <a:endParaRPr kumimoji="1" lang="ja-JP"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dirty="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195"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196" name="Text Box 804"/>
          <p:cNvSpPr txBox="1">
            <a:spLocks noChangeArrowheads="1"/>
          </p:cNvSpPr>
          <p:nvPr/>
        </p:nvSpPr>
        <p:spPr>
          <a:xfrm>
            <a:off x="-320" y="2493000"/>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197" name="四角形 805"/>
          <p:cNvGraphicFramePr>
            <a:graphicFrameLocks noGrp="1"/>
          </p:cNvGraphicFramePr>
          <p:nvPr/>
        </p:nvGraphicFramePr>
        <p:xfrm>
          <a:off x="180000" y="2925000"/>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1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71</a:t>
            </a:r>
            <a:endParaRPr kumimoji="1" lang="ja-JP" altLang="en-US" sz="1480" dirty="0">
              <a:solidFill>
                <a:schemeClr val="tx1"/>
              </a:solidFill>
            </a:endParaRPr>
          </a:p>
        </p:txBody>
      </p:sp>
    </p:spTree>
    <p:extLst>
      <p:ext uri="{BB962C8B-B14F-4D97-AF65-F5344CB8AC3E}">
        <p14:creationId xmlns:p14="http://schemas.microsoft.com/office/powerpoint/2010/main" val="1601532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評価指標、目標など 【記入例】</a:t>
            </a:r>
          </a:p>
        </p:txBody>
      </p:sp>
      <p:graphicFrame>
        <p:nvGraphicFramePr>
          <p:cNvPr id="3206" name="四角形 799"/>
          <p:cNvGraphicFramePr>
            <a:graphicFrameLocks noGrp="1"/>
          </p:cNvGraphicFramePr>
          <p:nvPr/>
        </p:nvGraphicFramePr>
        <p:xfrm>
          <a:off x="180000" y="981000"/>
          <a:ext cx="8747757" cy="154329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dirty="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・公共交通の利用促進による二次交通維持、繁忙期における渋滞緩和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80%</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900">
                          <a:solidFill>
                            <a:srgbClr val="000000"/>
                          </a:solidFill>
                          <a:latin typeface="游ゴシック"/>
                        </a:rPr>
                        <a:t>首都圏および事業地域での各種プロモーション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サイトアクセス数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アプリ利用状況管理画面にて取得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期間限定循環バス運行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対象チケット販売枚数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500枚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アプリ販売利用データ管理画面にて取得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207"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208" name="Text Box 804"/>
          <p:cNvSpPr txBox="1">
            <a:spLocks noChangeArrowheads="1"/>
          </p:cNvSpPr>
          <p:nvPr/>
        </p:nvSpPr>
        <p:spPr>
          <a:xfrm>
            <a:off x="-320" y="2699666"/>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209" name="四角形 805"/>
          <p:cNvGraphicFramePr>
            <a:graphicFrameLocks noGrp="1"/>
          </p:cNvGraphicFramePr>
          <p:nvPr/>
        </p:nvGraphicFramePr>
        <p:xfrm>
          <a:off x="180000" y="3098883"/>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サイトアクセス数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会員登録数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6,000人</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交通チケット販売枚数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観光チケット販売枚数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4,000枚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総合満足度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提供したサービスが外出のきっかけとなった人の割合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IMaaSが事業地域来訪のきっかけになった割合について、利用者アンケートでヒアリング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MaaSをきっかけに</a:t>
                      </a:r>
                      <a:br>
                        <a:rPr lang="ja-JP" altLang="en-US" sz="900">
                          <a:solidFill>
                            <a:srgbClr val="000000"/>
                          </a:solidFill>
                          <a:latin typeface="游ゴシック"/>
                        </a:rPr>
                      </a:br>
                      <a:r>
                        <a:rPr lang="ja-JP" altLang="en-US" sz="900">
                          <a:solidFill>
                            <a:srgbClr val="000000"/>
                          </a:solidFill>
                          <a:latin typeface="游ゴシック"/>
                        </a:rPr>
                        <a:t>公共交通を選択した割合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210" name="正方形/長方形 817"/>
          <p:cNvSpPr/>
          <p:nvPr/>
        </p:nvSpPr>
        <p:spPr>
          <a:xfrm>
            <a:off x="3996000" y="549000"/>
            <a:ext cx="6192688" cy="3068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※提出時にはページごと削除して構いません。</a:t>
            </a:r>
          </a:p>
        </p:txBody>
      </p:sp>
      <p:sp>
        <p:nvSpPr>
          <p:cNvPr id="321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72</a:t>
            </a:r>
            <a:endParaRPr kumimoji="1" lang="ja-JP" altLang="en-US" sz="1480" dirty="0">
              <a:solidFill>
                <a:schemeClr val="tx1"/>
              </a:solidFill>
            </a:endParaRPr>
          </a:p>
        </p:txBody>
      </p:sp>
    </p:spTree>
    <p:extLst>
      <p:ext uri="{BB962C8B-B14F-4D97-AF65-F5344CB8AC3E}">
        <p14:creationId xmlns:p14="http://schemas.microsoft.com/office/powerpoint/2010/main" val="3253299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スケジュール①</a:t>
            </a:r>
          </a:p>
        </p:txBody>
      </p:sp>
      <p:sp>
        <p:nvSpPr>
          <p:cNvPr id="3219"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20"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事業スケジュール</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1"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手順が分かるよう</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に整理</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22" name="表 13"/>
          <p:cNvGraphicFramePr>
            <a:graphicFrameLocks noGrp="1"/>
          </p:cNvGraphicFramePr>
          <p:nvPr>
            <p:extLst/>
          </p:nvPr>
        </p:nvGraphicFramePr>
        <p:xfrm>
          <a:off x="270766" y="2371821"/>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2021</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solidFill>
                            <a:schemeClr val="bg1"/>
                          </a:solidFill>
                          <a:latin typeface="Meiryo UI" panose="020B0604030504040204" pitchFamily="50" charset="-128"/>
                          <a:ea typeface="Meiryo UI" panose="020B0604030504040204" pitchFamily="50" charset="-128"/>
                        </a:rPr>
                        <a:t>2</a:t>
                      </a:r>
                      <a:r>
                        <a:rPr kumimoji="1" lang="ja-JP" altLang="en-US" sz="1100" dirty="0" smtClean="0">
                          <a:solidFill>
                            <a:schemeClr val="bg1"/>
                          </a:solidFill>
                          <a:latin typeface="Meiryo UI" panose="020B0604030504040204" pitchFamily="50" charset="-128"/>
                          <a:ea typeface="Meiryo UI" panose="020B0604030504040204" pitchFamily="50" charset="-128"/>
                        </a:rPr>
                        <a:t>月</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ア）事業計画検討</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イ）システム開発</a:t>
                      </a:r>
                      <a:endParaRPr kumimoji="1" lang="en-US" altLang="ja-JP" sz="1100" dirty="0" smtClean="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ウ）サービス提供</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23" name="ホームベース 14"/>
          <p:cNvSpPr/>
          <p:nvPr/>
        </p:nvSpPr>
        <p:spPr>
          <a:xfrm>
            <a:off x="2412144" y="3332105"/>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4" name="ホームベース 18"/>
          <p:cNvSpPr/>
          <p:nvPr/>
        </p:nvSpPr>
        <p:spPr>
          <a:xfrm>
            <a:off x="1836600" y="382185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5" name="ホームベース 19"/>
          <p:cNvSpPr/>
          <p:nvPr/>
        </p:nvSpPr>
        <p:spPr>
          <a:xfrm>
            <a:off x="4500312" y="397703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6" name="ホームベース 20"/>
          <p:cNvSpPr/>
          <p:nvPr/>
        </p:nvSpPr>
        <p:spPr>
          <a:xfrm>
            <a:off x="5292600" y="4132210"/>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7" name="ホームベース 21"/>
          <p:cNvSpPr/>
          <p:nvPr/>
        </p:nvSpPr>
        <p:spPr>
          <a:xfrm>
            <a:off x="6624352" y="4283171"/>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8" name="星 5 1"/>
          <p:cNvSpPr>
            <a:spLocks noChangeAspect="1"/>
          </p:cNvSpPr>
          <p:nvPr/>
        </p:nvSpPr>
        <p:spPr>
          <a:xfrm>
            <a:off x="2051720" y="328181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9" name="テキスト ボックス 2"/>
          <p:cNvSpPr txBox="1"/>
          <p:nvPr/>
        </p:nvSpPr>
        <p:spPr>
          <a:xfrm>
            <a:off x="1763688" y="3521498"/>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0" name="星 5 22"/>
          <p:cNvSpPr>
            <a:spLocks noChangeAspect="1"/>
          </p:cNvSpPr>
          <p:nvPr/>
        </p:nvSpPr>
        <p:spPr>
          <a:xfrm>
            <a:off x="4283968" y="327933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1" name="テキスト ボックス 23"/>
          <p:cNvSpPr txBox="1"/>
          <p:nvPr/>
        </p:nvSpPr>
        <p:spPr>
          <a:xfrm>
            <a:off x="3995936" y="351901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2" name="ホームベース 24"/>
          <p:cNvSpPr/>
          <p:nvPr/>
        </p:nvSpPr>
        <p:spPr>
          <a:xfrm>
            <a:off x="4716016" y="4700257"/>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33" name="星 5 25"/>
          <p:cNvSpPr>
            <a:spLocks noChangeAspect="1"/>
          </p:cNvSpPr>
          <p:nvPr/>
        </p:nvSpPr>
        <p:spPr>
          <a:xfrm>
            <a:off x="443636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4" name="テキスト ボックス 26"/>
          <p:cNvSpPr txBox="1"/>
          <p:nvPr/>
        </p:nvSpPr>
        <p:spPr>
          <a:xfrm>
            <a:off x="414833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5" name="星 5 27"/>
          <p:cNvSpPr>
            <a:spLocks noChangeAspect="1"/>
          </p:cNvSpPr>
          <p:nvPr/>
        </p:nvSpPr>
        <p:spPr>
          <a:xfrm>
            <a:off x="644420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6" name="テキスト ボックス 28"/>
          <p:cNvSpPr txBox="1"/>
          <p:nvPr/>
        </p:nvSpPr>
        <p:spPr>
          <a:xfrm>
            <a:off x="615617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7" name="ホームベース 29"/>
          <p:cNvSpPr/>
          <p:nvPr/>
        </p:nvSpPr>
        <p:spPr>
          <a:xfrm>
            <a:off x="6660232" y="4700257"/>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3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4"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73</a:t>
            </a:r>
            <a:endParaRPr kumimoji="1" lang="ja-JP" altLang="en-US" sz="1480" dirty="0">
              <a:solidFill>
                <a:schemeClr val="tx1"/>
              </a:solidFill>
            </a:endParaRPr>
          </a:p>
        </p:txBody>
      </p:sp>
    </p:spTree>
    <p:extLst>
      <p:ext uri="{BB962C8B-B14F-4D97-AF65-F5344CB8AC3E}">
        <p14:creationId xmlns:p14="http://schemas.microsoft.com/office/powerpoint/2010/main" val="1539851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4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4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中長期スケジュール</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4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エリアの拡大、他地域への展開等について、想定している内容を記入してください</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※様式No.10と重複する内容があっても構いません。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49"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2023</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eiryo UI" panose="020B0604030504040204" pitchFamily="50" charset="-128"/>
                          <a:ea typeface="Meiryo UI" panose="020B0604030504040204" pitchFamily="50" charset="-128"/>
                        </a:rPr>
                        <a:t>2025</a:t>
                      </a:r>
                      <a:r>
                        <a:rPr kumimoji="1" lang="ja-JP" altLang="en-US" sz="1200" b="1" dirty="0" smtClean="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Meiryo UI" panose="020B0604030504040204" pitchFamily="50" charset="-128"/>
                          <a:ea typeface="Meiryo UI" panose="020B0604030504040204" pitchFamily="50" charset="-128"/>
                        </a:rPr>
                        <a:t>MaaS</a:t>
                      </a:r>
                      <a:r>
                        <a:rPr kumimoji="1" lang="ja-JP" altLang="en-US" sz="1200" dirty="0" smtClean="0">
                          <a:latin typeface="Meiryo UI" panose="020B0604030504040204" pitchFamily="50" charset="-128"/>
                          <a:ea typeface="Meiryo UI" panose="020B0604030504040204" pitchFamily="50" charset="-128"/>
                        </a:rPr>
                        <a:t>サービスの提供</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smtClean="0">
                          <a:latin typeface="Meiryo UI" panose="020B0604030504040204" pitchFamily="50" charset="-128"/>
                          <a:ea typeface="Meiryo UI" panose="020B0604030504040204" pitchFamily="50" charset="-128"/>
                        </a:rPr>
                        <a:t>〇〇サービスとの連携</a:t>
                      </a:r>
                      <a:endParaRPr kumimoji="1" lang="ja-JP" altLang="en-US" sz="1200" b="0" i="1" u="none" baseline="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〇〇地域への拡大</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smtClean="0">
                          <a:latin typeface="Meiryo UI" panose="020B0604030504040204" pitchFamily="50" charset="-128"/>
                          <a:ea typeface="Meiryo UI" panose="020B0604030504040204" pitchFamily="50" charset="-128"/>
                        </a:rPr>
                        <a:t>○○市</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都市</a:t>
                      </a:r>
                      <a:r>
                        <a:rPr lang="en-US" altLang="ja-JP" sz="1200" dirty="0" smtClean="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50"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1"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2"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3"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4"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5"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6"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7"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8"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9"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0"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1"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2"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3"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4"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5"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6"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7"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8"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9"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0"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1"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2"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3"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p>
        </p:txBody>
      </p:sp>
      <p:sp>
        <p:nvSpPr>
          <p:cNvPr id="3274"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5"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6"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7"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278"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9"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0"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1"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2"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3"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4"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74</a:t>
            </a:r>
            <a:endParaRPr kumimoji="1" lang="ja-JP" altLang="en-US" sz="1480" dirty="0">
              <a:solidFill>
                <a:schemeClr val="tx1"/>
              </a:solidFill>
            </a:endParaRPr>
          </a:p>
        </p:txBody>
      </p:sp>
    </p:spTree>
    <p:extLst>
      <p:ext uri="{BB962C8B-B14F-4D97-AF65-F5344CB8AC3E}">
        <p14:creationId xmlns:p14="http://schemas.microsoft.com/office/powerpoint/2010/main" val="1034694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予算計画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294"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296"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297"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2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75</a:t>
            </a:r>
            <a:endParaRPr kumimoji="1" lang="ja-JP" altLang="en-US" sz="1480" dirty="0">
              <a:solidFill>
                <a:schemeClr val="tx1"/>
              </a:solidFill>
            </a:endParaRPr>
          </a:p>
        </p:txBody>
      </p:sp>
    </p:spTree>
    <p:extLst>
      <p:ext uri="{BB962C8B-B14F-4D97-AF65-F5344CB8AC3E}">
        <p14:creationId xmlns:p14="http://schemas.microsoft.com/office/powerpoint/2010/main" val="872972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事業スキーム</a:t>
            </a:r>
          </a:p>
        </p:txBody>
      </p:sp>
      <p:sp>
        <p:nvSpPr>
          <p:cNvPr id="330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04"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05"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sp>
        <p:nvSpPr>
          <p:cNvPr id="3306"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補助金交付</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07"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08"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（観光事業者）</a:t>
            </a:r>
          </a:p>
        </p:txBody>
      </p:sp>
      <p:sp>
        <p:nvSpPr>
          <p:cNvPr id="3309"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開発事業者）</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0"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1"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2"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システム開発事業者）</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3" name="正方形/長方形 735"/>
          <p:cNvSpPr/>
          <p:nvPr/>
        </p:nvSpPr>
        <p:spPr>
          <a:xfrm>
            <a:off x="2700000" y="5013000"/>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千円（国費）</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4"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5"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6"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7" name="正方形/長方形 739"/>
          <p:cNvSpPr/>
          <p:nvPr/>
        </p:nvSpPr>
        <p:spPr>
          <a:xfrm>
            <a:off x="1486153" y="4548051"/>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XXシステム改修、納品</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8"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9"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0"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○○システム開発、納品</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21"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2"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23"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4"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○○機器</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納品</a:t>
            </a:r>
          </a:p>
        </p:txBody>
      </p:sp>
      <p:cxnSp>
        <p:nvCxnSpPr>
          <p:cNvPr id="3325"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6"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27"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28" name="正方形/長方形 750"/>
          <p:cNvSpPr/>
          <p:nvPr/>
        </p:nvSpPr>
        <p:spPr>
          <a:xfrm>
            <a:off x="2744076" y="5407145"/>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29" name="テキスト 751"/>
          <p:cNvSpPr txBox="1"/>
          <p:nvPr/>
        </p:nvSpPr>
        <p:spPr>
          <a:xfrm>
            <a:off x="255878" y="693000"/>
            <a:ext cx="646344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※契約関係、資金の流れ、補助対象経費、などの事業スキーム図を示してください。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0"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1"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4"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76</a:t>
            </a:r>
            <a:endParaRPr kumimoji="1" lang="ja-JP" altLang="en-US" sz="1480" dirty="0">
              <a:solidFill>
                <a:schemeClr val="tx1"/>
              </a:solidFill>
            </a:endParaRPr>
          </a:p>
        </p:txBody>
      </p:sp>
    </p:spTree>
    <p:extLst>
      <p:ext uri="{BB962C8B-B14F-4D97-AF65-F5344CB8AC3E}">
        <p14:creationId xmlns:p14="http://schemas.microsoft.com/office/powerpoint/2010/main" val="2539057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solidFill>
                  <a:schemeClr val="bg1"/>
                </a:solidFill>
                <a:latin typeface="ＭＳ Ｐゴシック" panose="020B0600070205080204" pitchFamily="50" charset="-128"/>
              </a:rPr>
              <a:t>○○事業実行計画</a:t>
            </a:r>
            <a:endParaRPr lang="ja-JP" altLang="en-US" sz="1800" b="1" dirty="0">
              <a:solidFill>
                <a:schemeClr val="bg1"/>
              </a:solidFill>
              <a:latin typeface="ＭＳ Ｐゴシック" panose="020B0600070205080204" pitchFamily="50" charset="-128"/>
            </a:endParaRPr>
          </a:p>
        </p:txBody>
      </p:sp>
      <p:sp>
        <p:nvSpPr>
          <p:cNvPr id="3336" name="テキスト ボックス 26"/>
          <p:cNvSpPr txBox="1"/>
          <p:nvPr/>
        </p:nvSpPr>
        <p:spPr>
          <a:xfrm>
            <a:off x="121567" y="1712303"/>
            <a:ext cx="6320589" cy="954107"/>
          </a:xfrm>
          <a:prstGeom prst="rect">
            <a:avLst/>
          </a:prstGeom>
          <a:noFill/>
        </p:spPr>
        <p:txBody>
          <a:bodyPr wrap="square" rtlCol="0">
            <a:spAutoFit/>
          </a:bodyPr>
          <a:lstStyle/>
          <a:p>
            <a:r>
              <a:rPr kumimoji="1" lang="ja-JP" altLang="en-US" sz="1400" dirty="0" smtClean="0"/>
              <a:t>・図を用いて、</a:t>
            </a:r>
            <a:r>
              <a:rPr lang="ja-JP" altLang="en-US" sz="1400" dirty="0" smtClean="0"/>
              <a:t>実行計画の</a:t>
            </a:r>
            <a:r>
              <a:rPr lang="ja-JP" altLang="en-US" sz="1400" dirty="0"/>
              <a:t>解説</a:t>
            </a:r>
            <a:r>
              <a:rPr lang="ja-JP" altLang="en-US" sz="1400" dirty="0" smtClean="0"/>
              <a:t>を記載</a:t>
            </a:r>
            <a:endParaRPr lang="en-US" altLang="ja-JP" sz="1400" dirty="0" smtClean="0"/>
          </a:p>
          <a:p>
            <a:r>
              <a:rPr kumimoji="1" lang="ja-JP" altLang="en-US" sz="1400" dirty="0" smtClean="0"/>
              <a:t>・街の課題と解決方法を記載</a:t>
            </a:r>
            <a:endParaRPr kumimoji="1" lang="en-US" altLang="ja-JP" sz="1400" dirty="0" smtClean="0"/>
          </a:p>
          <a:p>
            <a:r>
              <a:rPr kumimoji="1" lang="ja-JP" altLang="en-US" sz="1400" dirty="0" smtClean="0"/>
              <a:t>・デフォルメされ</a:t>
            </a:r>
            <a:r>
              <a:rPr lang="ja-JP" altLang="en-US" sz="1400" dirty="0" smtClean="0"/>
              <a:t>てい</a:t>
            </a:r>
            <a:r>
              <a:rPr lang="ja-JP" altLang="en-US" sz="1400" dirty="0"/>
              <a:t>て</a:t>
            </a:r>
            <a:r>
              <a:rPr kumimoji="1" lang="ja-JP" altLang="en-US" sz="1400" dirty="0" smtClean="0"/>
              <a:t>もかまわないので、実際のまちのうえに、それぞれの取組がどのように関連性をもっているのかわかるように表現</a:t>
            </a:r>
            <a:endParaRPr kumimoji="1" lang="en-US" altLang="ja-JP" sz="1400" dirty="0" smtClean="0"/>
          </a:p>
        </p:txBody>
      </p:sp>
      <p:grpSp>
        <p:nvGrpSpPr>
          <p:cNvPr id="3337" name="グループ化 2"/>
          <p:cNvGrpSpPr/>
          <p:nvPr/>
        </p:nvGrpSpPr>
        <p:grpSpPr>
          <a:xfrm>
            <a:off x="1049443" y="3487318"/>
            <a:ext cx="6696869" cy="1983667"/>
            <a:chOff x="1049443" y="3487318"/>
            <a:chExt cx="6696869" cy="1983667"/>
          </a:xfrm>
        </p:grpSpPr>
        <p:pic>
          <p:nvPicPr>
            <p:cNvPr id="3338" name="図 25"/>
            <p:cNvPicPr>
              <a:picLocks noChangeAspect="1"/>
            </p:cNvPicPr>
            <p:nvPr/>
          </p:nvPicPr>
          <p:blipFill>
            <a:blip r:embed="rId3"/>
            <a:stretch>
              <a:fillRect/>
            </a:stretch>
          </p:blipFill>
          <p:spPr>
            <a:xfrm>
              <a:off x="5138000" y="3573016"/>
              <a:ext cx="2608312" cy="1812269"/>
            </a:xfrm>
            <a:prstGeom prst="rect">
              <a:avLst/>
            </a:prstGeom>
            <a:effectLst>
              <a:softEdge rad="330200"/>
            </a:effectLst>
          </p:spPr>
        </p:pic>
        <p:pic>
          <p:nvPicPr>
            <p:cNvPr id="3339" name="図 32"/>
            <p:cNvPicPr>
              <a:picLocks noChangeAspect="1"/>
            </p:cNvPicPr>
            <p:nvPr/>
          </p:nvPicPr>
          <p:blipFill>
            <a:blip r:embed="rId4"/>
            <a:stretch>
              <a:fillRect/>
            </a:stretch>
          </p:blipFill>
          <p:spPr>
            <a:xfrm>
              <a:off x="1049443" y="3487318"/>
              <a:ext cx="3842779" cy="1983667"/>
            </a:xfrm>
            <a:prstGeom prst="rect">
              <a:avLst/>
            </a:prstGeom>
            <a:effectLst>
              <a:softEdge rad="190500"/>
            </a:effectLst>
          </p:spPr>
        </p:pic>
        <p:sp>
          <p:nvSpPr>
            <p:cNvPr id="3340" name="テキスト ボックス 33"/>
            <p:cNvSpPr txBox="1"/>
            <p:nvPr/>
          </p:nvSpPr>
          <p:spPr>
            <a:xfrm rot="19281952">
              <a:off x="4525932" y="4070742"/>
              <a:ext cx="1224136" cy="461665"/>
            </a:xfrm>
            <a:prstGeom prst="rect">
              <a:avLst/>
            </a:prstGeom>
            <a:noFill/>
          </p:spPr>
          <p:txBody>
            <a:bodyPr wrap="square" rtlCol="0">
              <a:spAutoFit/>
            </a:bodyPr>
            <a:lstStyle/>
            <a:p>
              <a:r>
                <a:rPr kumimoji="1" lang="en-US" altLang="ja-JP" sz="2400" dirty="0" smtClean="0">
                  <a:solidFill>
                    <a:srgbClr val="FF0000"/>
                  </a:solidFill>
                </a:rPr>
                <a:t>IMAGE</a:t>
              </a:r>
              <a:endParaRPr kumimoji="1" lang="ja-JP" altLang="en-US" sz="2400" dirty="0">
                <a:solidFill>
                  <a:srgbClr val="FF0000"/>
                </a:solidFill>
              </a:endParaRPr>
            </a:p>
          </p:txBody>
        </p:sp>
      </p:grpSp>
      <p:sp>
        <p:nvSpPr>
          <p:cNvPr id="3341"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■本実行</a:t>
            </a:r>
            <a:r>
              <a:rPr lang="ja-JP" altLang="en-US" sz="1600" dirty="0" smtClean="0">
                <a:solidFill>
                  <a:schemeClr val="tx1"/>
                </a:solidFill>
                <a:latin typeface="+mj-ea"/>
                <a:ea typeface="+mj-ea"/>
              </a:rPr>
              <a:t>計画の概要　（どのような技術を用いて、いつまでに何を行うかを簡潔に記載）</a:t>
            </a:r>
            <a:r>
              <a:rPr lang="ja-JP" altLang="en-US" dirty="0">
                <a:solidFill>
                  <a:schemeClr val="tx1"/>
                </a:solidFill>
                <a:latin typeface="+mj-ea"/>
                <a:ea typeface="+mj-ea"/>
              </a:rPr>
              <a:t>　</a:t>
            </a:r>
            <a:endParaRPr lang="en-US" altLang="ja-JP" spc="-20" dirty="0">
              <a:solidFill>
                <a:schemeClr val="tx1"/>
              </a:solidFill>
              <a:latin typeface="+mj-ea"/>
              <a:ea typeface="+mj-ea"/>
            </a:endParaRPr>
          </a:p>
        </p:txBody>
      </p:sp>
      <p:sp>
        <p:nvSpPr>
          <p:cNvPr id="3342"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77</a:t>
            </a:r>
            <a:endParaRPr kumimoji="1" lang="ja-JP" altLang="en-US" sz="1480" dirty="0">
              <a:solidFill>
                <a:schemeClr val="tx1"/>
              </a:solidFill>
            </a:endParaRPr>
          </a:p>
        </p:txBody>
      </p:sp>
    </p:spTree>
    <p:extLst>
      <p:ext uri="{BB962C8B-B14F-4D97-AF65-F5344CB8AC3E}">
        <p14:creationId xmlns:p14="http://schemas.microsoft.com/office/powerpoint/2010/main" val="3022810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実証実験の取組</a:t>
            </a:r>
            <a:r>
              <a:rPr lang="ja-JP" altLang="en-US" sz="2400" b="1" dirty="0">
                <a:solidFill>
                  <a:schemeClr val="bg1"/>
                </a:solidFill>
                <a:latin typeface="ＭＳ Ｐゴシック" panose="020B0600070205080204" pitchFamily="50" charset="-128"/>
              </a:rPr>
              <a:t>内容：○○</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50" name="正方形/長方形 25"/>
          <p:cNvSpPr/>
          <p:nvPr/>
        </p:nvSpPr>
        <p:spPr>
          <a:xfrm>
            <a:off x="79971" y="689720"/>
            <a:ext cx="8795624" cy="954107"/>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実装</a:t>
            </a:r>
            <a:r>
              <a:rPr lang="ja-JP" altLang="en-US" sz="1400" i="1" dirty="0">
                <a:solidFill>
                  <a:srgbClr val="FF0000"/>
                </a:solidFill>
              </a:rPr>
              <a:t>に向けた課題解決のために本実証実験で実証したい仮説、仮説の検証に必要な実証実験の具体的な内容（対象分野、関係者、全体像との関係、先進性等）、検証方法、実施時期、</a:t>
            </a:r>
            <a:r>
              <a:rPr lang="ja-JP" altLang="en-US" sz="1400" i="1" dirty="0" smtClean="0">
                <a:solidFill>
                  <a:srgbClr val="FF0000"/>
                </a:solidFill>
              </a:rPr>
              <a:t>金額規模に</a:t>
            </a:r>
            <a:r>
              <a:rPr lang="ja-JP" altLang="en-US" sz="1400" i="1" dirty="0">
                <a:solidFill>
                  <a:srgbClr val="FF0000"/>
                </a:solidFill>
              </a:rPr>
              <a:t>ついて記載</a:t>
            </a:r>
            <a:r>
              <a:rPr lang="ja-JP" altLang="en-US" sz="1400" i="1" dirty="0" smtClean="0">
                <a:solidFill>
                  <a:srgbClr val="FF0000"/>
                </a:solidFill>
              </a:rPr>
              <a:t>。</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a:solidFill>
                  <a:srgbClr val="FF0000"/>
                </a:solidFill>
              </a:rPr>
              <a:t>「スマートシティ実証調査」（国土交通省都市局：令和３年度　２．２億円）による</a:t>
            </a:r>
            <a:r>
              <a:rPr lang="ja-JP" altLang="en-US" sz="1400" i="1" dirty="0" smtClean="0">
                <a:solidFill>
                  <a:srgbClr val="FF0000"/>
                </a:solidFill>
              </a:rPr>
              <a:t>支援に採択されなかった場合に、計画</a:t>
            </a:r>
            <a:r>
              <a:rPr lang="ja-JP" altLang="en-US" sz="1400" i="1" dirty="0">
                <a:solidFill>
                  <a:srgbClr val="FF0000"/>
                </a:solidFill>
              </a:rPr>
              <a:t>改訂・社会実装に向けた助言</a:t>
            </a:r>
            <a:r>
              <a:rPr lang="ja-JP" altLang="en-US" sz="1400" i="1" dirty="0" smtClean="0">
                <a:solidFill>
                  <a:srgbClr val="FF0000"/>
                </a:solidFill>
              </a:rPr>
              <a:t>等の支援</a:t>
            </a:r>
            <a:r>
              <a:rPr lang="en-US" altLang="ja-JP" sz="1400" i="1" dirty="0">
                <a:solidFill>
                  <a:srgbClr val="FF0000"/>
                </a:solidFill>
              </a:rPr>
              <a:t>(</a:t>
            </a:r>
            <a:r>
              <a:rPr lang="ja-JP" altLang="en-US" sz="1400" i="1" dirty="0">
                <a:solidFill>
                  <a:srgbClr val="FF0000"/>
                </a:solidFill>
              </a:rPr>
              <a:t>ハンズオン支援</a:t>
            </a:r>
            <a:r>
              <a:rPr lang="en-US" altLang="ja-JP" sz="1400" i="1" dirty="0" smtClean="0">
                <a:solidFill>
                  <a:srgbClr val="FF0000"/>
                </a:solidFill>
              </a:rPr>
              <a:t>)</a:t>
            </a:r>
            <a:r>
              <a:rPr lang="ja-JP" altLang="en-US" sz="1400" i="1" dirty="0" smtClean="0">
                <a:solidFill>
                  <a:srgbClr val="FF0000"/>
                </a:solidFill>
              </a:rPr>
              <a:t>を希望しない場合は、その旨を記載。</a:t>
            </a:r>
            <a:endParaRPr lang="en-US" altLang="ja-JP" sz="1400" i="1" dirty="0" smtClean="0">
              <a:solidFill>
                <a:srgbClr val="FF0000"/>
              </a:solidFill>
            </a:endParaRPr>
          </a:p>
        </p:txBody>
      </p:sp>
      <p:sp>
        <p:nvSpPr>
          <p:cNvPr id="3352"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78</a:t>
            </a:r>
            <a:endParaRPr kumimoji="1" lang="ja-JP" altLang="en-US" sz="1480" dirty="0">
              <a:solidFill>
                <a:schemeClr val="tx1"/>
              </a:solidFill>
            </a:endParaRPr>
          </a:p>
        </p:txBody>
      </p:sp>
    </p:spTree>
    <p:extLst>
      <p:ext uri="{BB962C8B-B14F-4D97-AF65-F5344CB8AC3E}">
        <p14:creationId xmlns:p14="http://schemas.microsoft.com/office/powerpoint/2010/main" val="5865969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導入</a:t>
            </a:r>
            <a:r>
              <a:rPr lang="ja-JP" altLang="en-US" sz="2400" b="1" dirty="0">
                <a:solidFill>
                  <a:schemeClr val="bg1"/>
                </a:solidFill>
                <a:latin typeface="ＭＳ Ｐゴシック" panose="020B0600070205080204" pitchFamily="50" charset="-128"/>
              </a:rPr>
              <a:t>技術：○○</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59" name="正方形/長方形 34"/>
          <p:cNvSpPr/>
          <p:nvPr/>
        </p:nvSpPr>
        <p:spPr>
          <a:xfrm>
            <a:off x="107504" y="692696"/>
            <a:ext cx="7920880" cy="307777"/>
          </a:xfrm>
          <a:prstGeom prst="rect">
            <a:avLst/>
          </a:prstGeom>
        </p:spPr>
        <p:txBody>
          <a:bodyPr wrap="square">
            <a:spAutoFit/>
          </a:bodyPr>
          <a:lstStyle/>
          <a:p>
            <a:r>
              <a:rPr lang="en-US" altLang="ja-JP" sz="1400" i="1" dirty="0">
                <a:solidFill>
                  <a:srgbClr val="FF0000"/>
                </a:solidFill>
              </a:rPr>
              <a:t>※</a:t>
            </a:r>
            <a:r>
              <a:rPr lang="ja-JP" altLang="en-US" sz="1400" i="1" dirty="0" smtClean="0">
                <a:solidFill>
                  <a:srgbClr val="FF0000"/>
                </a:solidFill>
              </a:rPr>
              <a:t>スマートシティ実現に導入される技術に関して、先進性や汎用性・発展性の観点等を踏まえて、説明</a:t>
            </a:r>
            <a:endParaRPr lang="en-US" altLang="ja-JP" sz="1400" i="1" dirty="0" smtClean="0">
              <a:solidFill>
                <a:srgbClr val="FF0000"/>
              </a:solidFill>
            </a:endParaRPr>
          </a:p>
        </p:txBody>
      </p:sp>
      <p:sp>
        <p:nvSpPr>
          <p:cNvPr id="3361"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79</a:t>
            </a:r>
            <a:endParaRPr kumimoji="1" lang="ja-JP" altLang="en-US" sz="1480" dirty="0">
              <a:solidFill>
                <a:schemeClr val="tx1"/>
              </a:solidFill>
            </a:endParaRPr>
          </a:p>
        </p:txBody>
      </p:sp>
    </p:spTree>
    <p:extLst>
      <p:ext uri="{BB962C8B-B14F-4D97-AF65-F5344CB8AC3E}">
        <p14:creationId xmlns:p14="http://schemas.microsoft.com/office/powerpoint/2010/main" val="252315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都市ＯＳ</a:t>
            </a:r>
            <a:endParaRPr lang="ja-JP" altLang="en-US" sz="1800" b="1" dirty="0">
              <a:solidFill>
                <a:schemeClr val="bg1"/>
              </a:solidFill>
              <a:latin typeface="ＭＳ Ｐゴシック" panose="020B0600070205080204" pitchFamily="50" charset="-128"/>
            </a:endParaRPr>
          </a:p>
        </p:txBody>
      </p:sp>
      <p:sp>
        <p:nvSpPr>
          <p:cNvPr id="132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2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2" name="正方形/長方形 22"/>
          <p:cNvSpPr/>
          <p:nvPr/>
        </p:nvSpPr>
        <p:spPr>
          <a:xfrm>
            <a:off x="150080" y="1019036"/>
            <a:ext cx="8712285" cy="2031325"/>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smtClean="0">
                <a:solidFill>
                  <a:srgbClr val="FF0000"/>
                </a:solidFill>
              </a:rPr>
              <a:t>　提案</a:t>
            </a:r>
            <a:r>
              <a:rPr lang="ja-JP" altLang="en-US" sz="1400" i="1" dirty="0">
                <a:solidFill>
                  <a:srgbClr val="FF0000"/>
                </a:solidFill>
              </a:rPr>
              <a:t>内容のうち</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①</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上の各種サービスと連携する機能や</a:t>
            </a:r>
            <a:r>
              <a:rPr lang="en-US" altLang="ja-JP" sz="1400" i="1" dirty="0">
                <a:solidFill>
                  <a:srgbClr val="FF0000"/>
                </a:solidFill>
              </a:rPr>
              <a:t>API</a:t>
            </a:r>
            <a:r>
              <a:rPr lang="ja-JP" altLang="en-US" sz="1400" i="1" dirty="0">
                <a:solidFill>
                  <a:srgbClr val="FF0000"/>
                </a:solidFill>
              </a:rPr>
              <a:t>の提供、用途に応じた認証方法の提供、都市</a:t>
            </a:r>
            <a:r>
              <a:rPr lang="en-US" altLang="ja-JP" sz="1400" i="1" dirty="0">
                <a:solidFill>
                  <a:srgbClr val="FF0000"/>
                </a:solidFill>
              </a:rPr>
              <a:t>OS</a:t>
            </a:r>
            <a:r>
              <a:rPr lang="ja-JP" altLang="en-US" sz="1400" i="1" dirty="0">
                <a:solidFill>
                  <a:srgbClr val="FF0000"/>
                </a:solidFill>
              </a:rPr>
              <a:t>と連携するサービスの管理や機能の組合せの提供（機能（サービス））</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②</a:t>
            </a:r>
            <a:r>
              <a:rPr lang="ja-JP" altLang="en-US" sz="1400" i="1" dirty="0">
                <a:solidFill>
                  <a:srgbClr val="FF0000"/>
                </a:solidFill>
              </a:rPr>
              <a:t>分散されたデータの仲介や都市</a:t>
            </a:r>
            <a:r>
              <a:rPr lang="en-US" altLang="ja-JP" sz="1400" i="1" dirty="0">
                <a:solidFill>
                  <a:srgbClr val="FF0000"/>
                </a:solidFill>
              </a:rPr>
              <a:t>OS</a:t>
            </a:r>
            <a:r>
              <a:rPr lang="ja-JP" altLang="en-US" sz="1400" i="1" dirty="0">
                <a:solidFill>
                  <a:srgbClr val="FF0000"/>
                </a:solidFill>
              </a:rPr>
              <a:t>上に保存・蓄積されたデータの管理（データ）</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③</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に接続するアセットの管理や制御の実行、インタフェースの管理（データ連携）</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④</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を防御するために必要なセキュリティ機能の提供、都市</a:t>
            </a:r>
            <a:r>
              <a:rPr lang="en-US" altLang="ja-JP" sz="1400" i="1" dirty="0">
                <a:solidFill>
                  <a:srgbClr val="FF0000"/>
                </a:solidFill>
              </a:rPr>
              <a:t>OS</a:t>
            </a:r>
            <a:r>
              <a:rPr lang="ja-JP" altLang="en-US" sz="1400" i="1" dirty="0">
                <a:solidFill>
                  <a:srgbClr val="FF0000"/>
                </a:solidFill>
              </a:rPr>
              <a:t>の運用に必要な監視・バックアップ・障害対策等の機能の提供（共通機能</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など</a:t>
            </a:r>
            <a:r>
              <a:rPr lang="ja-JP" altLang="en-US" sz="1400" i="1" dirty="0">
                <a:solidFill>
                  <a:srgbClr val="FF0000"/>
                </a:solidFill>
              </a:rPr>
              <a:t>、「スマートシティリファレンスアーキテクチャ」において「都市</a:t>
            </a:r>
            <a:r>
              <a:rPr lang="en-US" altLang="ja-JP" sz="1400" i="1" dirty="0">
                <a:solidFill>
                  <a:srgbClr val="FF0000"/>
                </a:solidFill>
              </a:rPr>
              <a:t>OS</a:t>
            </a:r>
            <a:r>
              <a:rPr lang="ja-JP" altLang="en-US" sz="1400" i="1" dirty="0">
                <a:solidFill>
                  <a:srgbClr val="FF0000"/>
                </a:solidFill>
              </a:rPr>
              <a:t>」と整理されている事項について、ホワイトペーパー第７章を参照し、記載すること</a:t>
            </a:r>
            <a:endParaRPr lang="en-US" altLang="ja-JP" sz="1400" i="1" dirty="0" smtClean="0">
              <a:solidFill>
                <a:srgbClr val="FF0000"/>
              </a:solidFill>
            </a:endParaRPr>
          </a:p>
        </p:txBody>
      </p:sp>
      <p:sp>
        <p:nvSpPr>
          <p:cNvPr id="1324"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25"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6959290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7"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実証実験により得られる</a:t>
            </a:r>
            <a:r>
              <a:rPr lang="ja-JP" altLang="en-US" sz="2400" b="1" dirty="0">
                <a:solidFill>
                  <a:schemeClr val="bg1"/>
                </a:solidFill>
                <a:latin typeface="ＭＳ Ｐゴシック" panose="020B0600070205080204" pitchFamily="50" charset="-128"/>
              </a:rPr>
              <a:t>知見：○○</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68" name="正方形/長方形 25"/>
          <p:cNvSpPr/>
          <p:nvPr/>
        </p:nvSpPr>
        <p:spPr>
          <a:xfrm>
            <a:off x="323528" y="698273"/>
            <a:ext cx="8185998" cy="307777"/>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仮説の</a:t>
            </a:r>
            <a:r>
              <a:rPr lang="ja-JP" altLang="en-US" sz="1400" i="1" dirty="0" smtClean="0">
                <a:solidFill>
                  <a:srgbClr val="FF0000"/>
                </a:solidFill>
              </a:rPr>
              <a:t>検証より得られる</a:t>
            </a:r>
            <a:r>
              <a:rPr lang="ja-JP" altLang="en-US" sz="1400" i="1" dirty="0">
                <a:solidFill>
                  <a:srgbClr val="FF0000"/>
                </a:solidFill>
              </a:rPr>
              <a:t>他都市に展開可能な一般化された知見、実装に向けた展開について記載</a:t>
            </a:r>
            <a:endParaRPr lang="en-US" altLang="ja-JP" sz="1400" i="1" dirty="0" smtClean="0">
              <a:solidFill>
                <a:srgbClr val="FF0000"/>
              </a:solidFill>
            </a:endParaRPr>
          </a:p>
        </p:txBody>
      </p:sp>
      <p:sp>
        <p:nvSpPr>
          <p:cNvPr id="3370"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80</a:t>
            </a:r>
          </a:p>
        </p:txBody>
      </p:sp>
    </p:spTree>
    <p:extLst>
      <p:ext uri="{BB962C8B-B14F-4D97-AF65-F5344CB8AC3E}">
        <p14:creationId xmlns:p14="http://schemas.microsoft.com/office/powerpoint/2010/main" val="30648651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プロジェクトの事業費：○○</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77" name="正方形/長方形 34"/>
          <p:cNvSpPr/>
          <p:nvPr/>
        </p:nvSpPr>
        <p:spPr>
          <a:xfrm>
            <a:off x="107504" y="692696"/>
            <a:ext cx="8208912" cy="954107"/>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実証実験の事業費及びその他のスマートシティに関連するプロジェクトの事業費を記載</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a:solidFill>
                  <a:srgbClr val="FF0000"/>
                </a:solidFill>
              </a:rPr>
              <a:t>プロジェクト事業費の内訳として国等からの補助を想定している事業費とコンソーシアム単独負担の事業費を</a:t>
            </a:r>
            <a:r>
              <a:rPr lang="ja-JP" altLang="en-US" sz="1400" i="1" dirty="0" smtClean="0">
                <a:solidFill>
                  <a:srgbClr val="FF0000"/>
                </a:solidFill>
              </a:rPr>
              <a:t>明記</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smtClean="0">
                <a:solidFill>
                  <a:srgbClr val="FF0000"/>
                </a:solidFill>
              </a:rPr>
              <a:t>本項目は評価の対象外</a:t>
            </a:r>
            <a:endParaRPr lang="en-US" altLang="ja-JP" sz="1400" i="1" dirty="0" smtClean="0">
              <a:solidFill>
                <a:srgbClr val="FF0000"/>
              </a:solidFill>
            </a:endParaRPr>
          </a:p>
        </p:txBody>
      </p:sp>
      <p:sp>
        <p:nvSpPr>
          <p:cNvPr id="3379"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81</a:t>
            </a:r>
          </a:p>
        </p:txBody>
      </p:sp>
    </p:spTree>
    <p:extLst>
      <p:ext uri="{BB962C8B-B14F-4D97-AF65-F5344CB8AC3E}">
        <p14:creationId xmlns:p14="http://schemas.microsoft.com/office/powerpoint/2010/main" val="42854715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スケジュール：○</a:t>
            </a:r>
            <a:r>
              <a:rPr lang="ja-JP" altLang="en-US" sz="2400" b="1" dirty="0">
                <a:solidFill>
                  <a:schemeClr val="bg1"/>
                </a:solidFill>
                <a:latin typeface="ＭＳ Ｐゴシック" panose="020B0600070205080204" pitchFamily="50" charset="-128"/>
              </a:rPr>
              <a:t>○</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86" name="正方形/長方形 34"/>
          <p:cNvSpPr/>
          <p:nvPr/>
        </p:nvSpPr>
        <p:spPr>
          <a:xfrm>
            <a:off x="13203" y="689720"/>
            <a:ext cx="8232422"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当実証実験に関する今年度のスケジュール（短期的）及び実証実験後から実装</a:t>
            </a:r>
            <a:r>
              <a:rPr lang="ja-JP" altLang="en-US" sz="1400" i="1" dirty="0">
                <a:solidFill>
                  <a:srgbClr val="FF0000"/>
                </a:solidFill>
              </a:rPr>
              <a:t>までの具体的</a:t>
            </a:r>
            <a:r>
              <a:rPr lang="ja-JP" altLang="en-US" sz="1400" i="1" dirty="0" smtClean="0">
                <a:solidFill>
                  <a:srgbClr val="FF0000"/>
                </a:solidFill>
              </a:rPr>
              <a:t>なスケジュールを記載（遅くとも令和</a:t>
            </a:r>
            <a:r>
              <a:rPr lang="en-US" altLang="ja-JP" sz="1400" i="1" dirty="0">
                <a:solidFill>
                  <a:srgbClr val="FF0000"/>
                </a:solidFill>
              </a:rPr>
              <a:t>7</a:t>
            </a:r>
            <a:r>
              <a:rPr lang="ja-JP" altLang="en-US" sz="1400" i="1" dirty="0">
                <a:solidFill>
                  <a:srgbClr val="FF0000"/>
                </a:solidFill>
              </a:rPr>
              <a:t>年度</a:t>
            </a:r>
            <a:r>
              <a:rPr lang="ja-JP" altLang="en-US" sz="1400" i="1" dirty="0" smtClean="0">
                <a:solidFill>
                  <a:srgbClr val="FF0000"/>
                </a:solidFill>
              </a:rPr>
              <a:t>までに社会実装）</a:t>
            </a:r>
            <a:endParaRPr lang="ja-JP" altLang="en-US" sz="1400" i="1" dirty="0">
              <a:solidFill>
                <a:srgbClr val="FF0000"/>
              </a:solidFill>
            </a:endParaRPr>
          </a:p>
        </p:txBody>
      </p:sp>
      <p:sp>
        <p:nvSpPr>
          <p:cNvPr id="3388"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82</a:t>
            </a:r>
          </a:p>
        </p:txBody>
      </p:sp>
    </p:spTree>
    <p:extLst>
      <p:ext uri="{BB962C8B-B14F-4D97-AF65-F5344CB8AC3E}">
        <p14:creationId xmlns:p14="http://schemas.microsoft.com/office/powerpoint/2010/main" val="3346576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関連する</a:t>
            </a:r>
            <a:r>
              <a:rPr lang="ja-JP" altLang="en-US" sz="2400" b="1" dirty="0">
                <a:solidFill>
                  <a:schemeClr val="bg1"/>
                </a:solidFill>
                <a:latin typeface="ＭＳ Ｐゴシック" panose="020B0600070205080204" pitchFamily="50" charset="-128"/>
              </a:rPr>
              <a:t>取組：○○</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95" name="正方形/長方形 25"/>
          <p:cNvSpPr/>
          <p:nvPr/>
        </p:nvSpPr>
        <p:spPr>
          <a:xfrm>
            <a:off x="323528" y="698273"/>
            <a:ext cx="8496944" cy="307777"/>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リビングラボ等の市民・企業を巻き込む取組、スマートシティを担う人材育成を図る取組</a:t>
            </a:r>
            <a:r>
              <a:rPr lang="ja-JP" altLang="en-US" sz="1400" i="1" dirty="0" smtClean="0">
                <a:solidFill>
                  <a:srgbClr val="FF0000"/>
                </a:solidFill>
              </a:rPr>
              <a:t>等がある場合に記載</a:t>
            </a:r>
            <a:endParaRPr lang="en-US" altLang="ja-JP" sz="1400" i="1" dirty="0" smtClean="0">
              <a:solidFill>
                <a:srgbClr val="FF0000"/>
              </a:solidFill>
            </a:endParaRPr>
          </a:p>
        </p:txBody>
      </p:sp>
      <p:sp>
        <p:nvSpPr>
          <p:cNvPr id="3396"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fld id="{97ED7679-5968-4860-A5A3-ED6D058F82DC}" type="slidenum">
              <a:rPr kumimoji="1" lang="ja-JP" altLang="en-US" sz="1477"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ctr" defTabSz="844083" rtl="0" eaLnBrk="0" fontAlgn="base" latinLnBrk="0" hangingPunct="0">
                <a:lnSpc>
                  <a:spcPct val="100000"/>
                </a:lnSpc>
                <a:spcBef>
                  <a:spcPct val="0"/>
                </a:spcBef>
                <a:spcAft>
                  <a:spcPct val="0"/>
                </a:spcAft>
                <a:buClrTx/>
                <a:buSzTx/>
                <a:buFontTx/>
                <a:buNone/>
                <a:tabLst/>
                <a:defRPr/>
              </a:pPr>
              <a:t>83</a:t>
            </a:fld>
            <a:endParaRPr kumimoji="1" lang="ja-JP" altLang="en-US" sz="147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397"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Tree>
    <p:extLst>
      <p:ext uri="{BB962C8B-B14F-4D97-AF65-F5344CB8AC3E}">
        <p14:creationId xmlns:p14="http://schemas.microsoft.com/office/powerpoint/2010/main" val="108548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その他</a:t>
            </a:r>
            <a:endParaRPr lang="ja-JP" altLang="en-US" sz="1800" b="1" dirty="0">
              <a:solidFill>
                <a:schemeClr val="bg1"/>
              </a:solidFill>
              <a:latin typeface="ＭＳ Ｐゴシック" panose="020B0600070205080204" pitchFamily="50" charset="-128"/>
            </a:endParaRPr>
          </a:p>
        </p:txBody>
      </p:sp>
      <p:sp>
        <p:nvSpPr>
          <p:cNvPr id="1333"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mn-ea"/>
                <a:ea typeface="+mn-ea"/>
              </a:rPr>
              <a:t>関連法令、各地域でのルール・ガイドライン</a:t>
            </a:r>
            <a:endParaRPr lang="ja-JP" altLang="en-US" sz="2000" b="1" dirty="0">
              <a:latin typeface="+mn-ea"/>
              <a:ea typeface="+mn-ea"/>
            </a:endParaRPr>
          </a:p>
        </p:txBody>
      </p:sp>
      <p:sp>
        <p:nvSpPr>
          <p:cNvPr id="133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5"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a:t>
            </a:r>
            <a:r>
              <a:rPr lang="ja-JP" altLang="en-US" sz="1400" i="1" dirty="0" smtClean="0">
                <a:solidFill>
                  <a:srgbClr val="FF0000"/>
                </a:solidFill>
              </a:rPr>
              <a:t>こと</a:t>
            </a:r>
            <a:endParaRPr lang="en-US" altLang="ja-JP" sz="1400" i="1" dirty="0" smtClean="0">
              <a:solidFill>
                <a:srgbClr val="FF0000"/>
              </a:solidFill>
            </a:endParaRPr>
          </a:p>
          <a:p>
            <a:pPr marL="176213" indent="-176213"/>
            <a:r>
              <a:rPr lang="ja-JP" altLang="en-US" sz="1400" i="1" dirty="0" smtClean="0">
                <a:solidFill>
                  <a:srgbClr val="FF0000"/>
                </a:solidFill>
              </a:rPr>
              <a:t>　（特筆すべきものがあれば）</a:t>
            </a:r>
            <a:endParaRPr lang="en-US" altLang="ja-JP" sz="1400" i="1" dirty="0" smtClean="0">
              <a:solidFill>
                <a:srgbClr val="FF0000"/>
              </a:solidFill>
            </a:endParaRPr>
          </a:p>
        </p:txBody>
      </p:sp>
      <p:sp>
        <p:nvSpPr>
          <p:cNvPr id="1337" name="Rectangle 66"/>
          <p:cNvSpPr>
            <a:spLocks noChangeArrowheads="1"/>
          </p:cNvSpPr>
          <p:nvPr/>
        </p:nvSpPr>
        <p:spPr>
          <a:xfrm>
            <a:off x="122626" y="2429859"/>
            <a:ext cx="8550951" cy="400254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8" name="Text Box 4"/>
          <p:cNvSpPr txBox="1">
            <a:spLocks noChangeArrowheads="1"/>
          </p:cNvSpPr>
          <p:nvPr/>
        </p:nvSpPr>
        <p:spPr>
          <a:xfrm>
            <a:off x="25926" y="200357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mn-ea"/>
                <a:ea typeface="+mn-ea"/>
              </a:rPr>
              <a:t>ＰＲポイント</a:t>
            </a:r>
            <a:endParaRPr lang="ja-JP" altLang="en-US" sz="2000" b="1" dirty="0">
              <a:latin typeface="+mn-ea"/>
              <a:ea typeface="+mn-ea"/>
            </a:endParaRPr>
          </a:p>
        </p:txBody>
      </p:sp>
      <p:sp>
        <p:nvSpPr>
          <p:cNvPr id="1339" name="正方形/長方形 10"/>
          <p:cNvSpPr/>
          <p:nvPr/>
        </p:nvSpPr>
        <p:spPr>
          <a:xfrm>
            <a:off x="122626" y="2430139"/>
            <a:ext cx="8418759" cy="307777"/>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a:t>
            </a:r>
            <a:r>
              <a:rPr lang="ja-JP" altLang="en-US" sz="1400" i="1" dirty="0" smtClean="0">
                <a:solidFill>
                  <a:srgbClr val="FF0000"/>
                </a:solidFill>
              </a:rPr>
              <a:t>ここまでの記載内容以外に、事業全体としてのＰＲポイントがあれば、</a:t>
            </a:r>
            <a:r>
              <a:rPr lang="ja-JP" altLang="en-US" sz="1400" i="1" dirty="0">
                <a:solidFill>
                  <a:srgbClr val="FF0000"/>
                </a:solidFill>
              </a:rPr>
              <a:t>記載する</a:t>
            </a:r>
            <a:r>
              <a:rPr lang="ja-JP" altLang="en-US" sz="1400" i="1" dirty="0" smtClean="0">
                <a:solidFill>
                  <a:srgbClr val="FF0000"/>
                </a:solidFill>
              </a:rPr>
              <a:t>こと。</a:t>
            </a:r>
            <a:endParaRPr lang="en-US" altLang="ja-JP" sz="1400" i="1" dirty="0" smtClean="0">
              <a:solidFill>
                <a:srgbClr val="FF0000"/>
              </a:solidFill>
            </a:endParaRPr>
          </a:p>
        </p:txBody>
      </p:sp>
      <p:sp>
        <p:nvSpPr>
          <p:cNvPr id="1340"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41"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9</a:t>
            </a:r>
            <a:endParaRPr kumimoji="1" lang="ja-JP" altLang="en-US" sz="1480" dirty="0">
              <a:solidFill>
                <a:schemeClr val="tx1"/>
              </a:solidFill>
            </a:endParaRPr>
          </a:p>
        </p:txBody>
      </p:sp>
    </p:spTree>
    <p:extLst>
      <p:ext uri="{BB962C8B-B14F-4D97-AF65-F5344CB8AC3E}">
        <p14:creationId xmlns:p14="http://schemas.microsoft.com/office/powerpoint/2010/main" val="3579344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2OFZMfbH4Q1zE4Zs1Wku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1vWyH_0QVgomdsV.kNyag"/>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1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DDDDDD"/>
        </a:solidFill>
        <a:ln w="9525">
          <a:solidFill>
            <a:srgbClr val="B2B2B2"/>
          </a:solidFill>
          <a:miter lim="800000"/>
          <a:headEnd/>
          <a:tailEnd/>
        </a:ln>
        <a:effectLst/>
      </a:spPr>
      <a:bodyPr vertOverflow="overflow" horzOverflow="overflow" wrap="none" rtlCol="0" anchor="ctr"/>
      <a:lstStyle>
        <a:defPPr algn="l">
          <a:defRPr kumimoji="0" sz="1800" dirty="0" smtClean="0">
            <a:latin typeface="Meiryo UI"/>
            <a:ea typeface="Meiryo UI"/>
          </a:defRPr>
        </a:defPPr>
      </a:lstStyle>
    </a:spDef>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12411</TotalTime>
  <Words>18266</Words>
  <Application>Microsoft Office PowerPoint</Application>
  <PresentationFormat>画面に合わせる (4:3)</PresentationFormat>
  <Paragraphs>2646</Paragraphs>
  <Slides>83</Slides>
  <Notes>53</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83</vt:i4>
      </vt:variant>
    </vt:vector>
  </HeadingPairs>
  <TitlesOfParts>
    <vt:vector size="103" baseType="lpstr">
      <vt:lpstr>BIZ UDPゴシック</vt:lpstr>
      <vt:lpstr>Meiryo UI</vt:lpstr>
      <vt:lpstr>ＭＳ Ｐゴシック</vt:lpstr>
      <vt:lpstr>ＭＳ Ｐ明朝</vt:lpstr>
      <vt:lpstr>ＭＳ ゴシック</vt:lpstr>
      <vt:lpstr>ＭＳ 明朝</vt:lpstr>
      <vt:lpstr>ＭＳ明朝-WinCharSetFFFF-H</vt:lpstr>
      <vt:lpstr>新細明體</vt:lpstr>
      <vt:lpstr>游ゴシック</vt:lpstr>
      <vt:lpstr>Arial</vt:lpstr>
      <vt:lpstr>Calibri</vt:lpstr>
      <vt:lpstr>Century</vt:lpstr>
      <vt:lpstr>Tahoma</vt:lpstr>
      <vt:lpstr>Times New Roman</vt:lpstr>
      <vt:lpstr>Wingdings</vt:lpstr>
      <vt:lpstr>標準デザイン</vt:lpstr>
      <vt:lpstr>41_デザインの設定</vt:lpstr>
      <vt:lpstr>1_【機○・記載例なし】</vt:lpstr>
      <vt:lpstr>2_標準デザイン</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内閣府</dc:creator>
  <cp:lastModifiedBy>右高 旭彦（地方創生推進事務局）</cp:lastModifiedBy>
  <cp:revision>369</cp:revision>
  <cp:lastPrinted>2021-06-15T01:53:09Z</cp:lastPrinted>
  <dcterms:created xsi:type="dcterms:W3CDTF">2007-06-19T07:03:32Z</dcterms:created>
  <dcterms:modified xsi:type="dcterms:W3CDTF">2021-06-15T02:31:04Z</dcterms:modified>
</cp:coreProperties>
</file>