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3"/>
  </p:notesMasterIdLst>
  <p:sldIdLst>
    <p:sldId id="267" r:id="rId4"/>
    <p:sldId id="268" r:id="rId5"/>
    <p:sldId id="261" r:id="rId6"/>
    <p:sldId id="262" r:id="rId7"/>
    <p:sldId id="260" r:id="rId8"/>
    <p:sldId id="259" r:id="rId9"/>
    <p:sldId id="265" r:id="rId10"/>
    <p:sldId id="266" r:id="rId11"/>
    <p:sldId id="263" r:id="rId12"/>
    <p:sldId id="264" r:id="rId13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EE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68"/>
    <p:restoredTop sz="94660"/>
  </p:normalViewPr>
  <p:slideViewPr>
    <p:cSldViewPr snapToGrid="0">
      <p:cViewPr>
        <p:scale>
          <a:sx n="66" d="100"/>
          <a:sy n="66" d="100"/>
        </p:scale>
        <p:origin x="-1710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Relationship Id="rId10" Type="http://schemas.openxmlformats.org/officeDocument/2006/relationships/slide" Target="slides/slide7.xml" /><Relationship Id="rId11" Type="http://schemas.openxmlformats.org/officeDocument/2006/relationships/slide" Target="slides/slide8.xml" /><Relationship Id="rId12" Type="http://schemas.openxmlformats.org/officeDocument/2006/relationships/slide" Target="slides/slide9.xml" /><Relationship Id="rId13" Type="http://schemas.openxmlformats.org/officeDocument/2006/relationships/slide" Target="slides/slide10.xml" /><Relationship Id="rId14" Type="http://schemas.openxmlformats.org/officeDocument/2006/relationships/presProps" Target="presProps.xml" /><Relationship Id="rId15" Type="http://schemas.openxmlformats.org/officeDocument/2006/relationships/viewProps" Target="viewProps.xml" /><Relationship Id="rId16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2021/8/7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32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3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2021/8/7</a:t>
            </a:fld>
            <a:endParaRPr kumimoji="1" lang="ja-JP" altLang="en-US"/>
          </a:p>
        </p:txBody>
      </p:sp>
      <p:sp>
        <p:nvSpPr>
          <p:cNvPr id="1034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681567"/>
          </a:xfrm>
        </p:spPr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383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2021/8/7</a:t>
            </a:fld>
            <a:endParaRPr kumimoji="1" lang="ja-JP" altLang="en-US"/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2020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2021/8/7</a:t>
            </a:fld>
            <a:endParaRPr kumimoji="1" lang="ja-JP" altLang="en-US"/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159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2021/8/7</a:t>
            </a:fld>
            <a:endParaRPr kumimoji="1" lang="ja-JP" altLang="en-US"/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357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2021/8/7</a:t>
            </a:fld>
            <a:endParaRPr kumimoji="1" lang="ja-JP" altLang="en-US"/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796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2021/8/7</a:t>
            </a:fld>
            <a:endParaRPr kumimoji="1" lang="ja-JP" altLang="en-US"/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4929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2021/8/7</a:t>
            </a:fld>
            <a:endParaRPr kumimoji="1" lang="ja-JP" altLang="en-US"/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074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2021/8/7</a:t>
            </a:fld>
            <a:endParaRPr kumimoji="1" lang="ja-JP" altLang="en-US"/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2195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2021/8/7</a:t>
            </a:fld>
            <a:endParaRPr kumimoji="1" lang="ja-JP" altLang="en-US"/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145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2021/8/7</a:t>
            </a:fld>
            <a:endParaRPr kumimoji="1" lang="ja-JP" altLang="en-US"/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9128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966B-39A7-4C72-862E-8FF6659D62EC}" type="datetimeFigureOut">
              <a:rPr kumimoji="1" lang="ja-JP" altLang="en-US" smtClean="0"/>
              <a:t>2021/8/7</a:t>
            </a:fld>
            <a:endParaRPr kumimoji="1" lang="ja-JP" altLang="en-US"/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725122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3966B-39A7-4C72-862E-8FF6659D62EC}" type="datetimeFigureOut">
              <a:rPr kumimoji="1" lang="ja-JP" altLang="en-US" smtClean="0"/>
              <a:t>2021/8/7</a:t>
            </a:fld>
            <a:endParaRPr kumimoji="1" lang="ja-JP" alt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C64DF-1423-4ABE-A3D1-1482483AD1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760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image" Target="../media/image3.png" /><Relationship Id="rId4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image" Target="../media/image10.png" /><Relationship Id="rId2" Type="http://schemas.openxmlformats.org/officeDocument/2006/relationships/image" Target="../media/image11.png" /><Relationship Id="rId3" Type="http://schemas.openxmlformats.org/officeDocument/2006/relationships/image" Target="../media/image12.png" /><Relationship Id="rId4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hyperlink" Target="https://gi-platform.com/project/#examples" TargetMode="External" /><Relationship Id="rId4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image" Target="../media/image4.png" /><Relationship Id="rId2" Type="http://schemas.openxmlformats.org/officeDocument/2006/relationships/image" Target="../media/image5.png" /><Relationship Id="rId3" Type="http://schemas.openxmlformats.org/officeDocument/2006/relationships/image" Target="../media/image6.png" /><Relationship Id="rId4" Type="http://schemas.openxmlformats.org/officeDocument/2006/relationships/image" Target="../media/image7.png" /><Relationship Id="rId5" Type="http://schemas.openxmlformats.org/officeDocument/2006/relationships/image" Target="../media/image8.png" /><Relationship Id="rId6" Type="http://schemas.openxmlformats.org/officeDocument/2006/relationships/image" Target="../media/image9.png" /><Relationship Id="rId7" Type="http://schemas.openxmlformats.org/officeDocument/2006/relationships/slideLayout" Target="../slideLayouts/slideLayout1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image" Target="../media/image10.png" /><Relationship Id="rId2" Type="http://schemas.openxmlformats.org/officeDocument/2006/relationships/image" Target="../media/image11.png" /><Relationship Id="rId3" Type="http://schemas.openxmlformats.org/officeDocument/2006/relationships/image" Target="../media/image12.png" /><Relationship Id="rId4" Type="http://schemas.openxmlformats.org/officeDocument/2006/relationships/slideLayout" Target="../slideLayouts/slideLayout1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image" Target="../media/image4.png" /><Relationship Id="rId2" Type="http://schemas.openxmlformats.org/officeDocument/2006/relationships/image" Target="../media/image5.png" /><Relationship Id="rId3" Type="http://schemas.openxmlformats.org/officeDocument/2006/relationships/image" Target="../media/image6.png" /><Relationship Id="rId4" Type="http://schemas.openxmlformats.org/officeDocument/2006/relationships/image" Target="../media/image7.png" /><Relationship Id="rId5" Type="http://schemas.openxmlformats.org/officeDocument/2006/relationships/image" Target="../media/image8.png" /><Relationship Id="rId6" Type="http://schemas.openxmlformats.org/officeDocument/2006/relationships/image" Target="../media/image9.png" /><Relationship Id="rId7" Type="http://schemas.openxmlformats.org/officeDocument/2006/relationships/slideLayout" Target="../slideLayouts/slideLayout1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image" Target="../media/image10.png" /><Relationship Id="rId2" Type="http://schemas.openxmlformats.org/officeDocument/2006/relationships/image" Target="../media/image11.png" /><Relationship Id="rId3" Type="http://schemas.openxmlformats.org/officeDocument/2006/relationships/image" Target="../media/image12.png" /><Relationship Id="rId4" Type="http://schemas.openxmlformats.org/officeDocument/2006/relationships/slideLayout" Target="../slideLayouts/slideLayout1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image" Target="../media/image4.png" /><Relationship Id="rId2" Type="http://schemas.openxmlformats.org/officeDocument/2006/relationships/image" Target="../media/image5.png" /><Relationship Id="rId3" Type="http://schemas.openxmlformats.org/officeDocument/2006/relationships/image" Target="../media/image6.png" /><Relationship Id="rId4" Type="http://schemas.openxmlformats.org/officeDocument/2006/relationships/image" Target="../media/image7.png" /><Relationship Id="rId5" Type="http://schemas.openxmlformats.org/officeDocument/2006/relationships/image" Target="../media/image8.png" /><Relationship Id="rId6" Type="http://schemas.openxmlformats.org/officeDocument/2006/relationships/image" Target="../media/image9.png" /><Relationship Id="rId7" Type="http://schemas.openxmlformats.org/officeDocument/2006/relationships/slideLayout" Target="../slideLayouts/slideLayout1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image" Target="../media/image10.png" /><Relationship Id="rId2" Type="http://schemas.openxmlformats.org/officeDocument/2006/relationships/image" Target="../media/image11.png" /><Relationship Id="rId3" Type="http://schemas.openxmlformats.org/officeDocument/2006/relationships/image" Target="../media/image12.png" /><Relationship Id="rId4" Type="http://schemas.openxmlformats.org/officeDocument/2006/relationships/slideLayout" Target="../slideLayouts/slideLayout1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image" Target="../media/image4.png" /><Relationship Id="rId2" Type="http://schemas.openxmlformats.org/officeDocument/2006/relationships/image" Target="../media/image5.png" /><Relationship Id="rId3" Type="http://schemas.openxmlformats.org/officeDocument/2006/relationships/image" Target="../media/image6.png" /><Relationship Id="rId4" Type="http://schemas.openxmlformats.org/officeDocument/2006/relationships/image" Target="../media/image7.png" /><Relationship Id="rId5" Type="http://schemas.openxmlformats.org/officeDocument/2006/relationships/image" Target="../media/image8.png" /><Relationship Id="rId6" Type="http://schemas.openxmlformats.org/officeDocument/2006/relationships/image" Target="../media/image9.png" /><Relationship Id="rId7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7" name="図 3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56524" y="3925272"/>
            <a:ext cx="6498328" cy="858868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grpSp>
        <p:nvGrpSpPr>
          <p:cNvPr id="1108" name="グループ化 18"/>
          <p:cNvGrpSpPr/>
          <p:nvPr/>
        </p:nvGrpSpPr>
        <p:grpSpPr>
          <a:xfrm>
            <a:off x="734117" y="3710603"/>
            <a:ext cx="6553021" cy="8633101"/>
            <a:chOff x="1053041" y="569250"/>
            <a:chExt cx="6553021" cy="8633101"/>
          </a:xfrm>
        </p:grpSpPr>
        <p:sp>
          <p:nvSpPr>
            <p:cNvPr id="1109" name="正方形/長方形 16"/>
            <p:cNvSpPr/>
            <p:nvPr/>
          </p:nvSpPr>
          <p:spPr>
            <a:xfrm>
              <a:off x="1053042" y="569250"/>
              <a:ext cx="6498328" cy="858868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110" name="図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53041" y="613670"/>
              <a:ext cx="6553021" cy="8588681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</p:grpSp>
      <p:sp>
        <p:nvSpPr>
          <p:cNvPr id="1111" name="吹き出し: 四角形 4"/>
          <p:cNvSpPr/>
          <p:nvPr/>
        </p:nvSpPr>
        <p:spPr>
          <a:xfrm>
            <a:off x="3905943" y="3297956"/>
            <a:ext cx="3060000" cy="375627"/>
          </a:xfrm>
          <a:prstGeom prst="wedgeRectCallout">
            <a:avLst>
              <a:gd name="adj1" fmla="val -43762"/>
              <a:gd name="adj2" fmla="val 118286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その他関連する部門を選択して〇</a:t>
            </a:r>
          </a:p>
        </p:txBody>
      </p:sp>
      <p:grpSp>
        <p:nvGrpSpPr>
          <p:cNvPr id="1112" name="グループ化 12"/>
          <p:cNvGrpSpPr/>
          <p:nvPr/>
        </p:nvGrpSpPr>
        <p:grpSpPr>
          <a:xfrm>
            <a:off x="215900" y="344510"/>
            <a:ext cx="9169400" cy="2622706"/>
            <a:chOff x="215899" y="10315552"/>
            <a:chExt cx="9169400" cy="2622706"/>
          </a:xfrm>
        </p:grpSpPr>
        <p:sp>
          <p:nvSpPr>
            <p:cNvPr id="1113" name="テキスト ボックス 3"/>
            <p:cNvSpPr txBox="1"/>
            <p:nvPr/>
          </p:nvSpPr>
          <p:spPr>
            <a:xfrm>
              <a:off x="215899" y="10315552"/>
              <a:ext cx="9169400" cy="2622706"/>
            </a:xfrm>
            <a:prstGeom prst="rect">
              <a:avLst/>
            </a:prstGeom>
            <a:noFill/>
            <a:ln>
              <a:solidFill>
                <a:schemeClr val="accent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ü"/>
              </a:pPr>
              <a:r>
                <a:rPr kumimoji="1" lang="ja-JP" altLang="en-US" sz="14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第２回グリーンインフラ大賞では、２枚組のポスター形式で作成いただきます。必ず両方の作成が必要です。</a:t>
              </a:r>
              <a:endPara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ü"/>
              </a:pPr>
              <a:r>
                <a:rPr kumimoji="1" lang="ja-JP" altLang="en-US" sz="14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テキストは印刷時の見やすさを踏まえ、８</a:t>
              </a:r>
              <a:r>
                <a:rPr kumimoji="1" lang="en-US" altLang="ja-JP" sz="1400" dirty="0" err="1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pt</a:t>
              </a:r>
              <a:r>
                <a:rPr kumimoji="1" lang="ja-JP" altLang="en-US" sz="14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以上を推奨します。</a:t>
              </a:r>
              <a:r>
                <a:rPr kumimoji="1" lang="en-US" altLang="ja-JP" sz="14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(</a:t>
              </a:r>
              <a:r>
                <a:rPr kumimoji="1" lang="ja-JP" altLang="en-US" sz="14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事例集はＡ４版で作成されます</a:t>
              </a:r>
              <a:r>
                <a:rPr kumimoji="1" lang="en-US" altLang="ja-JP" sz="14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)</a:t>
              </a: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ü"/>
              </a:pPr>
              <a:r>
                <a:rPr kumimoji="1" lang="ja-JP" altLang="en-US" sz="14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複数部門に跨る取組については、最も関係性のある部門の様式を使用し、その他関連する部門の中から、関連する部門に〇をしてください。</a:t>
              </a:r>
              <a:endPara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ü"/>
              </a:pPr>
              <a:r>
                <a:rPr kumimoji="1" lang="ja-JP" altLang="en-US" sz="14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問合せ先は可能な範囲で記載ください。</a:t>
              </a:r>
              <a:endPara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ü"/>
              </a:pPr>
              <a:r>
                <a:rPr kumimoji="1" lang="ja-JP" altLang="en-US" sz="14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本文テキストを画像化しての作成はおやめください。</a:t>
              </a:r>
              <a:endPara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  <a:p>
              <a:pPr marL="285750" indent="-285750">
                <a:lnSpc>
                  <a:spcPct val="150000"/>
                </a:lnSpc>
                <a:buFont typeface="Wingdings" panose="05000000000000000000" pitchFamily="2" charset="2"/>
                <a:buChar char="ü"/>
              </a:pPr>
              <a:r>
                <a:rPr kumimoji="1" lang="ja-JP" altLang="en-US" sz="1400" dirty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様式は改変せずポスターを作成ください。「　　　　　　　　」マーク等の順序の入れ替え等は改変とみなします。ただし、各項目の記載量に応じた比率変更は可能です。</a:t>
              </a:r>
              <a:endParaRPr kumimoji="1" lang="en-US" altLang="ja-JP" sz="14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pic>
          <p:nvPicPr>
            <p:cNvPr id="1114" name="図 6"/>
            <p:cNvPicPr>
              <a:picLocks noChangeAspect="1"/>
            </p:cNvPicPr>
            <p:nvPr/>
          </p:nvPicPr>
          <p:blipFill>
            <a:blip r:embed="rId3"/>
            <a:srcRect l="-412" t="-1970" r="18552" b="1970"/>
            <a:stretch>
              <a:fillRect/>
            </a:stretch>
          </p:blipFill>
          <p:spPr>
            <a:xfrm>
              <a:off x="4255347" y="12282187"/>
              <a:ext cx="1234440" cy="315572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115" name="吹き出し: 四角形 37"/>
          <p:cNvSpPr/>
          <p:nvPr/>
        </p:nvSpPr>
        <p:spPr>
          <a:xfrm>
            <a:off x="755073" y="3293753"/>
            <a:ext cx="3060000" cy="375627"/>
          </a:xfrm>
          <a:prstGeom prst="wedgeRectCallout">
            <a:avLst>
              <a:gd name="adj1" fmla="val 42"/>
              <a:gd name="adj2" fmla="val 118286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最も関係性のある部門の様式を使用</a:t>
            </a:r>
          </a:p>
        </p:txBody>
      </p:sp>
      <p:sp>
        <p:nvSpPr>
          <p:cNvPr id="1116" name="吹き出し: 四角形 42"/>
          <p:cNvSpPr/>
          <p:nvPr/>
        </p:nvSpPr>
        <p:spPr>
          <a:xfrm>
            <a:off x="734117" y="12380603"/>
            <a:ext cx="3060000" cy="375627"/>
          </a:xfrm>
          <a:prstGeom prst="wedgeRectCallout">
            <a:avLst>
              <a:gd name="adj1" fmla="val -29841"/>
              <a:gd name="adj2" fmla="val -94719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公開可能な範囲で記載ください</a:t>
            </a:r>
          </a:p>
        </p:txBody>
      </p:sp>
      <p:sp>
        <p:nvSpPr>
          <p:cNvPr id="1117" name="テキスト ボックス 19"/>
          <p:cNvSpPr txBox="1"/>
          <p:nvPr/>
        </p:nvSpPr>
        <p:spPr>
          <a:xfrm>
            <a:off x="177800" y="32328"/>
            <a:ext cx="25186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14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ポスター作成時の注意事項</a:t>
            </a:r>
          </a:p>
        </p:txBody>
      </p:sp>
      <p:sp>
        <p:nvSpPr>
          <p:cNvPr id="1118" name="テキスト ボックス 44"/>
          <p:cNvSpPr txBox="1"/>
          <p:nvPr/>
        </p:nvSpPr>
        <p:spPr>
          <a:xfrm>
            <a:off x="2645450" y="3002507"/>
            <a:ext cx="695575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不明な点については、事務局（㈱創建</a:t>
            </a:r>
            <a:r>
              <a:rPr kumimoji="1" lang="en-US" altLang="ja-JP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green-infra@soken.co.jp) </a:t>
            </a:r>
            <a:r>
              <a:rPr kumimoji="1" lang="ja-JP" altLang="en-US" sz="12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までお問い合わせください。</a:t>
            </a:r>
            <a:endParaRPr kumimoji="1" lang="en-US" altLang="ja-JP" sz="12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19" name="テキスト ボックス 180"/>
          <p:cNvSpPr txBox="1"/>
          <p:nvPr/>
        </p:nvSpPr>
        <p:spPr>
          <a:xfrm>
            <a:off x="7407057" y="3464"/>
            <a:ext cx="1978243" cy="30688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400" b="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【別紙５】応募様式２</a:t>
            </a:r>
            <a:endParaRPr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542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6" name="四角形: 角を丸くする 30"/>
          <p:cNvSpPr>
            <a:spLocks noChangeAspect="1"/>
          </p:cNvSpPr>
          <p:nvPr/>
        </p:nvSpPr>
        <p:spPr>
          <a:xfrm>
            <a:off x="5131714" y="1375608"/>
            <a:ext cx="4319325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277" name="図 2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2982" y="723704"/>
            <a:ext cx="5023539" cy="536494"/>
          </a:xfrm>
          <a:prstGeom prst="rect">
            <a:avLst/>
          </a:prstGeom>
        </p:spPr>
      </p:pic>
      <p:sp>
        <p:nvSpPr>
          <p:cNvPr id="1278" name="正方形/長方形 13"/>
          <p:cNvSpPr/>
          <p:nvPr/>
        </p:nvSpPr>
        <p:spPr>
          <a:xfrm>
            <a:off x="131586" y="1299408"/>
            <a:ext cx="5054935" cy="31239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79" name="四角形: 角を丸くする 30"/>
          <p:cNvSpPr>
            <a:spLocks noChangeAspect="1"/>
          </p:cNvSpPr>
          <p:nvPr/>
        </p:nvSpPr>
        <p:spPr>
          <a:xfrm>
            <a:off x="5130856" y="5183102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280" name="図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982" y="4491191"/>
            <a:ext cx="3158002" cy="536494"/>
          </a:xfrm>
          <a:prstGeom prst="rect">
            <a:avLst/>
          </a:prstGeom>
        </p:spPr>
      </p:pic>
      <p:sp>
        <p:nvSpPr>
          <p:cNvPr id="1281" name="正方形/長方形 13"/>
          <p:cNvSpPr/>
          <p:nvPr/>
        </p:nvSpPr>
        <p:spPr>
          <a:xfrm>
            <a:off x="131586" y="5106902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2" name="四角形: 角を丸くする 88"/>
          <p:cNvSpPr>
            <a:spLocks noChangeAspect="1"/>
          </p:cNvSpPr>
          <p:nvPr/>
        </p:nvSpPr>
        <p:spPr>
          <a:xfrm>
            <a:off x="5091582" y="8996737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28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982" y="8298684"/>
            <a:ext cx="3011685" cy="536494"/>
          </a:xfrm>
          <a:prstGeom prst="rect">
            <a:avLst/>
          </a:prstGeom>
        </p:spPr>
      </p:pic>
      <p:sp>
        <p:nvSpPr>
          <p:cNvPr id="1284" name="正方形/長方形 13"/>
          <p:cNvSpPr/>
          <p:nvPr/>
        </p:nvSpPr>
        <p:spPr>
          <a:xfrm>
            <a:off x="131585" y="8920537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5" name="正方形/長方形 37"/>
          <p:cNvSpPr/>
          <p:nvPr/>
        </p:nvSpPr>
        <p:spPr>
          <a:xfrm>
            <a:off x="-1" y="12195002"/>
            <a:ext cx="9601201" cy="586133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6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endParaRPr kumimoji="1" lang="en-US" altLang="ja-JP" sz="28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87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3679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1" name="テキスト ボックス 12"/>
          <p:cNvSpPr txBox="1"/>
          <p:nvPr/>
        </p:nvSpPr>
        <p:spPr>
          <a:xfrm>
            <a:off x="215900" y="344510"/>
            <a:ext cx="9169400" cy="1238400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22" name="テキスト ボックス 87"/>
          <p:cNvSpPr/>
          <p:nvPr/>
        </p:nvSpPr>
        <p:spPr>
          <a:xfrm>
            <a:off x="287399" y="10806601"/>
            <a:ext cx="4141234" cy="646331"/>
          </a:xfrm>
          <a:prstGeom prst="wedgeRectCallout">
            <a:avLst>
              <a:gd name="adj1" fmla="val 63268"/>
              <a:gd name="adj2" fmla="val 32698"/>
            </a:avLst>
          </a:prstGeom>
          <a:solidFill>
            <a:srgbClr val="FFCCCC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R="0" lvl="0" defTabSz="96012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r>
              <a:rPr lang="ja-JP" altLang="en-US" sz="1200" dirty="0"/>
              <a:t>今後期待される効果の発現に向けて、更なる取組の実施、推進体制の構築、周辺エリアとの連携、他の地域への展開などについて記載ください。</a:t>
            </a:r>
          </a:p>
        </p:txBody>
      </p:sp>
      <p:pic>
        <p:nvPicPr>
          <p:cNvPr id="1123" name="図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0161" y="6603998"/>
            <a:ext cx="4586704" cy="606213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pic>
        <p:nvPicPr>
          <p:cNvPr id="1124" name="図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0161" y="440262"/>
            <a:ext cx="4625308" cy="606213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1125" name="テキスト ボックス 39"/>
          <p:cNvSpPr/>
          <p:nvPr/>
        </p:nvSpPr>
        <p:spPr>
          <a:xfrm>
            <a:off x="305775" y="7296898"/>
            <a:ext cx="4122858" cy="646331"/>
          </a:xfrm>
          <a:prstGeom prst="wedgeRectCallout">
            <a:avLst>
              <a:gd name="adj1" fmla="val 65885"/>
              <a:gd name="adj2" fmla="val 37283"/>
            </a:avLst>
          </a:prstGeom>
          <a:solidFill>
            <a:srgbClr val="FFCCCC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取組を進めるにあたって地域のどのような課題（複数の部門に関わるものも含め）をどのように解決したかなど、工夫した点について記載ください。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26" name="テキスト ボックス 95"/>
          <p:cNvSpPr/>
          <p:nvPr/>
        </p:nvSpPr>
        <p:spPr>
          <a:xfrm>
            <a:off x="287399" y="8882026"/>
            <a:ext cx="4141234" cy="1384995"/>
          </a:xfrm>
          <a:prstGeom prst="wedgeRectCallout">
            <a:avLst>
              <a:gd name="adj1" fmla="val 65872"/>
              <a:gd name="adj2" fmla="val 31817"/>
            </a:avLst>
          </a:prstGeom>
          <a:solidFill>
            <a:srgbClr val="FFCCCC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R="0" lvl="0" defTabSz="96012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r>
              <a:rPr lang="ja-JP" altLang="en-US" sz="1200" dirty="0"/>
              <a:t>自然環境を活用するグリーンインフラは、時間とともに機能を発揮するという特徴があります。</a:t>
            </a:r>
            <a:endParaRPr lang="en-US" altLang="ja-JP" sz="1200" dirty="0"/>
          </a:p>
          <a:p>
            <a:r>
              <a:rPr lang="ja-JP" altLang="en-US" sz="1200" dirty="0"/>
              <a:t>本取組を適切に維持・改善していくことで、今後どのような効果が期待されるか記載ください。</a:t>
            </a:r>
            <a:endParaRPr lang="en-US" altLang="ja-JP" sz="1200" dirty="0"/>
          </a:p>
          <a:p>
            <a:r>
              <a:rPr lang="ja-JP" altLang="en-US" sz="1200" dirty="0"/>
              <a:t>現時点では確認されていない効果を記載いただいても結構です。また、定量的な効果・定性的な効果、どちらを記載いただいて構いません。</a:t>
            </a:r>
          </a:p>
        </p:txBody>
      </p:sp>
      <p:sp>
        <p:nvSpPr>
          <p:cNvPr id="1127" name="テキスト ボックス 39"/>
          <p:cNvSpPr/>
          <p:nvPr/>
        </p:nvSpPr>
        <p:spPr>
          <a:xfrm>
            <a:off x="287399" y="1762327"/>
            <a:ext cx="4122858" cy="830997"/>
          </a:xfrm>
          <a:prstGeom prst="wedgeRectCallout">
            <a:avLst>
              <a:gd name="adj1" fmla="val 54796"/>
              <a:gd name="adj2" fmla="val 137131"/>
            </a:avLst>
          </a:prstGeom>
          <a:solidFill>
            <a:srgbClr val="FFCCCC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各項目に沿って内容を記載し、作成ください。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作成にあたっては、グリーンインフラ事例集を参考にしてください。</a:t>
            </a:r>
            <a:endParaRPr kumimoji="1"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hlinkClick r:id="rId3"/>
              </a:rPr>
              <a:t>https://gi-platform.com/project/#examples</a:t>
            </a: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28" name="テキスト ボックス 11"/>
          <p:cNvSpPr txBox="1"/>
          <p:nvPr/>
        </p:nvSpPr>
        <p:spPr>
          <a:xfrm>
            <a:off x="177800" y="32328"/>
            <a:ext cx="1441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作成のポイント</a:t>
            </a:r>
          </a:p>
        </p:txBody>
      </p:sp>
      <p:sp>
        <p:nvSpPr>
          <p:cNvPr id="1129" name="テキスト ボックス 24"/>
          <p:cNvSpPr/>
          <p:nvPr/>
        </p:nvSpPr>
        <p:spPr>
          <a:xfrm>
            <a:off x="305776" y="3471329"/>
            <a:ext cx="4122858" cy="460772"/>
          </a:xfrm>
          <a:prstGeom prst="wedgeRectCallout">
            <a:avLst>
              <a:gd name="adj1" fmla="val 120439"/>
              <a:gd name="adj2" fmla="val 168137"/>
            </a:avLst>
          </a:prstGeom>
          <a:solidFill>
            <a:srgbClr val="FFCCCC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R="0" lvl="0" algn="l" defTabSz="96012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取組によって既に確認された効果（定量的・定性的）について記載ください。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30" name="テキスト ボックス 25"/>
          <p:cNvSpPr txBox="1"/>
          <p:nvPr/>
        </p:nvSpPr>
        <p:spPr>
          <a:xfrm>
            <a:off x="323955" y="496793"/>
            <a:ext cx="4276610" cy="737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4000" indent="-144000" algn="just"/>
            <a:r>
              <a:rPr kumimoji="1" lang="ja-JP" altLang="en-US" sz="14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kumimoji="1" lang="ja-JP" altLang="en-US" sz="14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複数の部門にまたがる取組は、その他関連する　部門の取組や効果についても記載してください。　評価の対象となります。</a:t>
            </a:r>
          </a:p>
        </p:txBody>
      </p:sp>
    </p:spTree>
    <p:extLst>
      <p:ext uri="{BB962C8B-B14F-4D97-AF65-F5344CB8AC3E}">
        <p14:creationId xmlns:p14="http://schemas.microsoft.com/office/powerpoint/2010/main" val="350511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" name="四角形: 角を丸くする 7"/>
          <p:cNvSpPr/>
          <p:nvPr/>
        </p:nvSpPr>
        <p:spPr>
          <a:xfrm>
            <a:off x="4883804" y="10092522"/>
            <a:ext cx="4562881" cy="2043524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グラフ、図表等</a:t>
            </a:r>
          </a:p>
        </p:txBody>
      </p:sp>
      <p:sp>
        <p:nvSpPr>
          <p:cNvPr id="1133" name="四角形: 角を丸くする 9"/>
          <p:cNvSpPr/>
          <p:nvPr/>
        </p:nvSpPr>
        <p:spPr>
          <a:xfrm>
            <a:off x="188493" y="5659189"/>
            <a:ext cx="2602330" cy="2134066"/>
          </a:xfrm>
          <a:prstGeom prst="roundRect">
            <a:avLst>
              <a:gd name="adj" fmla="val 2906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取組対象地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地図等</a:t>
            </a:r>
          </a:p>
        </p:txBody>
      </p:sp>
      <p:graphicFrame>
        <p:nvGraphicFramePr>
          <p:cNvPr id="1134" name="表 10"/>
          <p:cNvGraphicFramePr>
            <a:graphicFrameLocks noGrp="1"/>
          </p:cNvGraphicFramePr>
          <p:nvPr/>
        </p:nvGraphicFramePr>
        <p:xfrm>
          <a:off x="-1" y="12175953"/>
          <a:ext cx="9601201" cy="62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002">
                  <a:extLst>
                    <a:ext uri="{9D8B030D-6E8A-4147-A177-3AD203B41FA5}"/>
                  </a:extLst>
                </a:gridCol>
                <a:gridCol w="8027199">
                  <a:extLst>
                    <a:ext uri="{9D8B030D-6E8A-4147-A177-3AD203B41FA5}"/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問合せ先</a:t>
                      </a: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団体名：　　　　　　　　　　　　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連絡先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E-mail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、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TEL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等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35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7030A0"/>
          </a:solidFill>
          <a:ln>
            <a:solidFill>
              <a:srgbClr val="7030A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r>
              <a:rPr kumimoji="1"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部門：</a:t>
            </a:r>
            <a:r>
              <a:rPr kumimoji="1" lang="ja-JP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防災・減災部門</a:t>
            </a:r>
            <a:endParaRPr kumimoji="1" lang="en-US" altLang="ja-JP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36" name="四角形: 角を丸くする 14"/>
          <p:cNvSpPr/>
          <p:nvPr/>
        </p:nvSpPr>
        <p:spPr>
          <a:xfrm>
            <a:off x="112293" y="1103693"/>
            <a:ext cx="9396000" cy="3958921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事例の代表的な写真を１～３点程度貼り付け</a:t>
            </a:r>
          </a:p>
        </p:txBody>
      </p:sp>
      <p:sp>
        <p:nvSpPr>
          <p:cNvPr id="1137" name="テキスト ボックス 15"/>
          <p:cNvSpPr txBox="1"/>
          <p:nvPr/>
        </p:nvSpPr>
        <p:spPr>
          <a:xfrm>
            <a:off x="89521" y="570214"/>
            <a:ext cx="72269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</a:t>
            </a:r>
            <a:r>
              <a:rPr kumimoji="1" lang="en-US" altLang="ja-JP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/</a:t>
            </a:r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プロジェクト名</a:t>
            </a:r>
            <a:endParaRPr kumimoji="1" lang="en-US" altLang="ja-JP" sz="2800" b="1" dirty="0">
              <a:solidFill>
                <a:srgbClr val="00B05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38" name="テキスト ボックス 24"/>
          <p:cNvSpPr txBox="1"/>
          <p:nvPr/>
        </p:nvSpPr>
        <p:spPr>
          <a:xfrm>
            <a:off x="2927574" y="6030755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</p:txBody>
      </p:sp>
      <p:sp>
        <p:nvSpPr>
          <p:cNvPr id="1139" name="テキスト ボックス 25"/>
          <p:cNvSpPr txBox="1"/>
          <p:nvPr/>
        </p:nvSpPr>
        <p:spPr>
          <a:xfrm>
            <a:off x="2927574" y="7235191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40" name="テキスト ボックス 29"/>
          <p:cNvSpPr txBox="1"/>
          <p:nvPr/>
        </p:nvSpPr>
        <p:spPr>
          <a:xfrm>
            <a:off x="4865118" y="8518400"/>
            <a:ext cx="460800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141" name="テキスト ボックス 32"/>
          <p:cNvSpPr txBox="1"/>
          <p:nvPr/>
        </p:nvSpPr>
        <p:spPr>
          <a:xfrm>
            <a:off x="196618" y="8518400"/>
            <a:ext cx="460800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142" name="四角形: 角を丸くする 33"/>
          <p:cNvSpPr/>
          <p:nvPr/>
        </p:nvSpPr>
        <p:spPr>
          <a:xfrm>
            <a:off x="188493" y="1169909"/>
            <a:ext cx="6476898" cy="3835865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43" name="四角形: 角を丸くする 34"/>
          <p:cNvSpPr/>
          <p:nvPr/>
        </p:nvSpPr>
        <p:spPr>
          <a:xfrm>
            <a:off x="6721641" y="1169909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44" name="四角形: 角を丸くする 35"/>
          <p:cNvSpPr/>
          <p:nvPr/>
        </p:nvSpPr>
        <p:spPr>
          <a:xfrm>
            <a:off x="6721641" y="3111641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45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146" name="図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8493" y="5138090"/>
            <a:ext cx="2517866" cy="536494"/>
          </a:xfrm>
          <a:prstGeom prst="rect">
            <a:avLst/>
          </a:prstGeom>
        </p:spPr>
      </p:pic>
      <p:pic>
        <p:nvPicPr>
          <p:cNvPr id="1147" name="図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7574" y="5138090"/>
            <a:ext cx="4121253" cy="536494"/>
          </a:xfrm>
          <a:prstGeom prst="rect">
            <a:avLst/>
          </a:prstGeom>
        </p:spPr>
      </p:pic>
      <p:pic>
        <p:nvPicPr>
          <p:cNvPr id="1148" name="図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493" y="7986140"/>
            <a:ext cx="2517866" cy="536494"/>
          </a:xfrm>
          <a:prstGeom prst="rect">
            <a:avLst/>
          </a:prstGeom>
        </p:spPr>
      </p:pic>
      <p:pic>
        <p:nvPicPr>
          <p:cNvPr id="1149" name="図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6186" y="7986140"/>
            <a:ext cx="2517866" cy="536494"/>
          </a:xfrm>
          <a:prstGeom prst="rect">
            <a:avLst/>
          </a:prstGeom>
        </p:spPr>
      </p:pic>
      <p:pic>
        <p:nvPicPr>
          <p:cNvPr id="1150" name="図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06359" y="6707403"/>
            <a:ext cx="1548518" cy="493819"/>
          </a:xfrm>
          <a:prstGeom prst="rect">
            <a:avLst/>
          </a:prstGeom>
        </p:spPr>
      </p:pic>
      <p:pic>
        <p:nvPicPr>
          <p:cNvPr id="1151" name="図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06359" y="5540074"/>
            <a:ext cx="1658256" cy="499915"/>
          </a:xfrm>
          <a:prstGeom prst="rect">
            <a:avLst/>
          </a:prstGeom>
        </p:spPr>
      </p:pic>
      <p:sp>
        <p:nvSpPr>
          <p:cNvPr id="1152" name="四角形: 角を丸くする 31"/>
          <p:cNvSpPr>
            <a:spLocks noChangeAspect="1"/>
          </p:cNvSpPr>
          <p:nvPr/>
        </p:nvSpPr>
        <p:spPr>
          <a:xfrm>
            <a:off x="2491034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153" name="四角形: 角を丸くする 31"/>
          <p:cNvSpPr>
            <a:spLocks noChangeAspect="1"/>
          </p:cNvSpPr>
          <p:nvPr/>
        </p:nvSpPr>
        <p:spPr>
          <a:xfrm>
            <a:off x="185486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154" name="テキスト ボックス 49"/>
          <p:cNvSpPr txBox="1"/>
          <p:nvPr/>
        </p:nvSpPr>
        <p:spPr>
          <a:xfrm>
            <a:off x="197486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sp>
        <p:nvSpPr>
          <p:cNvPr id="1155" name="テキスト ボックス 50"/>
          <p:cNvSpPr txBox="1"/>
          <p:nvPr/>
        </p:nvSpPr>
        <p:spPr>
          <a:xfrm>
            <a:off x="2503034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graphicFrame>
        <p:nvGraphicFramePr>
          <p:cNvPr id="1156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1131144"/>
              </p:ext>
            </p:extLst>
          </p:nvPr>
        </p:nvGraphicFramePr>
        <p:xfrm>
          <a:off x="3441084" y="0"/>
          <a:ext cx="3377118" cy="507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466">
                  <a:extLst>
                    <a:ext uri="{9D8B030D-6E8A-4147-A177-3AD203B41FA5}"/>
                  </a:extLst>
                </a:gridCol>
                <a:gridCol w="3052652">
                  <a:extLst>
                    <a:ext uri="{9D8B030D-6E8A-4147-A177-3AD203B41FA5}"/>
                  </a:extLst>
                </a:gridCol>
              </a:tblGrid>
              <a:tr h="168495">
                <a:tc>
                  <a:txBody>
                    <a:bodyPr/>
                    <a:lstStyle/>
                    <a:p>
                      <a:endParaRPr kumimoji="1" lang="ja-JP" altLang="en-US" sz="5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5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168495">
                <a:tc>
                  <a:txBody>
                    <a:bodyPr/>
                    <a:lstStyle/>
                    <a:p>
                      <a:endParaRPr kumimoji="1" lang="ja-JP" altLang="en-US" sz="50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50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168495">
                <a:tc>
                  <a:txBody>
                    <a:bodyPr/>
                    <a:lstStyle/>
                    <a:p>
                      <a:endParaRPr kumimoji="1" lang="ja-JP" altLang="en-US" sz="50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500" dirty="0"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graphicFrame>
        <p:nvGraphicFramePr>
          <p:cNvPr id="1157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444086"/>
              </p:ext>
            </p:extLst>
          </p:nvPr>
        </p:nvGraphicFramePr>
        <p:xfrm>
          <a:off x="3527004" y="-34697"/>
          <a:ext cx="1761277" cy="55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7740">
                  <a:extLst>
                    <a:ext uri="{9D8B030D-6E8A-4147-A177-3AD203B41FA5}"/>
                  </a:extLst>
                </a:gridCol>
                <a:gridCol w="203896">
                  <a:extLst>
                    <a:ext uri="{9D8B030D-6E8A-4147-A177-3AD203B41FA5}"/>
                  </a:extLst>
                </a:gridCol>
                <a:gridCol w="929641">
                  <a:extLst>
                    <a:ext uri="{9D8B030D-6E8A-4147-A177-3AD203B41FA5}"/>
                  </a:extLst>
                </a:gridCol>
              </a:tblGrid>
              <a:tr h="161902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その他</a:t>
                      </a:r>
                      <a:endParaRPr kumimoji="1" lang="en-US" altLang="ja-JP" sz="1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ja-JP" sz="1000" b="1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関連部門</a:t>
                      </a:r>
                      <a:endParaRPr kumimoji="1" lang="ja-JP" altLang="en-US" sz="1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〇</a:t>
                      </a: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生活空間部門</a:t>
                      </a:r>
                    </a:p>
                  </a:txBody>
                  <a:tcPr marL="72000" marR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161902">
                <a:tc vMerge="1"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〇</a:t>
                      </a: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都市空間部門</a:t>
                      </a: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161902">
                <a:tc vMerge="1"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〇</a:t>
                      </a: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生態系保全部門</a:t>
                      </a:r>
                    </a:p>
                  </a:txBody>
                  <a:tcPr marL="72000" marR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6542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9" name="図 2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2982" y="723704"/>
            <a:ext cx="5023539" cy="536494"/>
          </a:xfrm>
          <a:prstGeom prst="rect">
            <a:avLst/>
          </a:prstGeom>
        </p:spPr>
      </p:pic>
      <p:sp>
        <p:nvSpPr>
          <p:cNvPr id="1160" name="正方形/長方形 13"/>
          <p:cNvSpPr/>
          <p:nvPr/>
        </p:nvSpPr>
        <p:spPr>
          <a:xfrm>
            <a:off x="131586" y="1299408"/>
            <a:ext cx="5054935" cy="31239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161" name="図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982" y="4491191"/>
            <a:ext cx="3158002" cy="536494"/>
          </a:xfrm>
          <a:prstGeom prst="rect">
            <a:avLst/>
          </a:prstGeom>
        </p:spPr>
      </p:pic>
      <p:sp>
        <p:nvSpPr>
          <p:cNvPr id="1162" name="正方形/長方形 13"/>
          <p:cNvSpPr/>
          <p:nvPr/>
        </p:nvSpPr>
        <p:spPr>
          <a:xfrm>
            <a:off x="131586" y="5106902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163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982" y="8298684"/>
            <a:ext cx="3011685" cy="536494"/>
          </a:xfrm>
          <a:prstGeom prst="rect">
            <a:avLst/>
          </a:prstGeom>
        </p:spPr>
      </p:pic>
      <p:sp>
        <p:nvSpPr>
          <p:cNvPr id="1164" name="正方形/長方形 13"/>
          <p:cNvSpPr/>
          <p:nvPr/>
        </p:nvSpPr>
        <p:spPr>
          <a:xfrm>
            <a:off x="131585" y="8920537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65" name="正方形/長方形 37"/>
          <p:cNvSpPr/>
          <p:nvPr/>
        </p:nvSpPr>
        <p:spPr>
          <a:xfrm>
            <a:off x="-1" y="12195002"/>
            <a:ext cx="9601201" cy="586133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6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7030A0"/>
          </a:solidFill>
          <a:ln>
            <a:solidFill>
              <a:srgbClr val="7030A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endParaRPr kumimoji="1" lang="en-US" altLang="ja-JP" sz="28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67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68" name="四角形: 角を丸くする 30"/>
          <p:cNvSpPr>
            <a:spLocks noChangeAspect="1"/>
          </p:cNvSpPr>
          <p:nvPr/>
        </p:nvSpPr>
        <p:spPr>
          <a:xfrm>
            <a:off x="5131714" y="1375608"/>
            <a:ext cx="4319325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69" name="四角形: 角を丸くする 30"/>
          <p:cNvSpPr>
            <a:spLocks noChangeAspect="1"/>
          </p:cNvSpPr>
          <p:nvPr/>
        </p:nvSpPr>
        <p:spPr>
          <a:xfrm>
            <a:off x="5130856" y="5183102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70" name="四角形: 角を丸くする 88"/>
          <p:cNvSpPr>
            <a:spLocks noChangeAspect="1"/>
          </p:cNvSpPr>
          <p:nvPr/>
        </p:nvSpPr>
        <p:spPr>
          <a:xfrm>
            <a:off x="5091582" y="8996737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131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2" name="四角形: 角を丸くする 7"/>
          <p:cNvSpPr/>
          <p:nvPr/>
        </p:nvSpPr>
        <p:spPr>
          <a:xfrm>
            <a:off x="4883804" y="10092522"/>
            <a:ext cx="4562881" cy="2043524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グラフ、図表等</a:t>
            </a:r>
          </a:p>
        </p:txBody>
      </p:sp>
      <p:sp>
        <p:nvSpPr>
          <p:cNvPr id="1173" name="四角形: 角を丸くする 9"/>
          <p:cNvSpPr/>
          <p:nvPr/>
        </p:nvSpPr>
        <p:spPr>
          <a:xfrm>
            <a:off x="188493" y="5659189"/>
            <a:ext cx="2602330" cy="2134066"/>
          </a:xfrm>
          <a:prstGeom prst="roundRect">
            <a:avLst>
              <a:gd name="adj" fmla="val 2906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取組対象地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地図等</a:t>
            </a:r>
          </a:p>
        </p:txBody>
      </p:sp>
      <p:graphicFrame>
        <p:nvGraphicFramePr>
          <p:cNvPr id="1174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19041"/>
              </p:ext>
            </p:extLst>
          </p:nvPr>
        </p:nvGraphicFramePr>
        <p:xfrm>
          <a:off x="-1" y="12175953"/>
          <a:ext cx="9601201" cy="62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002">
                  <a:extLst>
                    <a:ext uri="{9D8B030D-6E8A-4147-A177-3AD203B41FA5}"/>
                  </a:extLst>
                </a:gridCol>
                <a:gridCol w="8027199">
                  <a:extLst>
                    <a:ext uri="{9D8B030D-6E8A-4147-A177-3AD203B41FA5}"/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問合せ先</a:t>
                      </a: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団体名：　　　　　　　　　　　　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連絡先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E-mail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、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TEL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等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75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r>
              <a:rPr kumimoji="1"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部門：生活空間部門</a:t>
            </a:r>
            <a:endParaRPr kumimoji="1" lang="en-US" altLang="ja-JP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76" name="四角形: 角を丸くする 14"/>
          <p:cNvSpPr/>
          <p:nvPr/>
        </p:nvSpPr>
        <p:spPr>
          <a:xfrm>
            <a:off x="112293" y="1103693"/>
            <a:ext cx="9396000" cy="3958921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事例の代表的な写真を１～３点程度貼り付け</a:t>
            </a:r>
          </a:p>
        </p:txBody>
      </p:sp>
      <p:sp>
        <p:nvSpPr>
          <p:cNvPr id="1177" name="テキスト ボックス 15"/>
          <p:cNvSpPr txBox="1"/>
          <p:nvPr/>
        </p:nvSpPr>
        <p:spPr>
          <a:xfrm>
            <a:off x="79996" y="564805"/>
            <a:ext cx="72269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</a:t>
            </a:r>
            <a:r>
              <a:rPr kumimoji="1" lang="en-US" altLang="ja-JP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/</a:t>
            </a:r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プロジェクト名</a:t>
            </a:r>
            <a:endParaRPr kumimoji="1" lang="en-US" altLang="ja-JP" sz="2800" b="1" dirty="0">
              <a:solidFill>
                <a:srgbClr val="00B05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78" name="テキスト ボックス 24"/>
          <p:cNvSpPr txBox="1"/>
          <p:nvPr/>
        </p:nvSpPr>
        <p:spPr>
          <a:xfrm>
            <a:off x="2927574" y="6030755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</p:txBody>
      </p:sp>
      <p:sp>
        <p:nvSpPr>
          <p:cNvPr id="1179" name="テキスト ボックス 25"/>
          <p:cNvSpPr txBox="1"/>
          <p:nvPr/>
        </p:nvSpPr>
        <p:spPr>
          <a:xfrm>
            <a:off x="2927574" y="7235191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80" name="テキスト ボックス 29"/>
          <p:cNvSpPr txBox="1"/>
          <p:nvPr/>
        </p:nvSpPr>
        <p:spPr>
          <a:xfrm>
            <a:off x="4865118" y="8518400"/>
            <a:ext cx="460800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181" name="テキスト ボックス 32"/>
          <p:cNvSpPr txBox="1"/>
          <p:nvPr/>
        </p:nvSpPr>
        <p:spPr>
          <a:xfrm>
            <a:off x="196618" y="8518400"/>
            <a:ext cx="460800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182" name="四角形: 角を丸くする 33"/>
          <p:cNvSpPr/>
          <p:nvPr/>
        </p:nvSpPr>
        <p:spPr>
          <a:xfrm>
            <a:off x="188493" y="1169909"/>
            <a:ext cx="6476898" cy="3835865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83" name="四角形: 角を丸くする 34"/>
          <p:cNvSpPr/>
          <p:nvPr/>
        </p:nvSpPr>
        <p:spPr>
          <a:xfrm>
            <a:off x="6721641" y="1169909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84" name="四角形: 角を丸くする 35"/>
          <p:cNvSpPr/>
          <p:nvPr/>
        </p:nvSpPr>
        <p:spPr>
          <a:xfrm>
            <a:off x="6721641" y="3111641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185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186" name="図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8493" y="5138090"/>
            <a:ext cx="2517866" cy="536494"/>
          </a:xfrm>
          <a:prstGeom prst="rect">
            <a:avLst/>
          </a:prstGeom>
        </p:spPr>
      </p:pic>
      <p:pic>
        <p:nvPicPr>
          <p:cNvPr id="1187" name="図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7574" y="5138090"/>
            <a:ext cx="4121253" cy="536494"/>
          </a:xfrm>
          <a:prstGeom prst="rect">
            <a:avLst/>
          </a:prstGeom>
        </p:spPr>
      </p:pic>
      <p:pic>
        <p:nvPicPr>
          <p:cNvPr id="1188" name="図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493" y="7986140"/>
            <a:ext cx="2517866" cy="536494"/>
          </a:xfrm>
          <a:prstGeom prst="rect">
            <a:avLst/>
          </a:prstGeom>
        </p:spPr>
      </p:pic>
      <p:pic>
        <p:nvPicPr>
          <p:cNvPr id="1189" name="図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6186" y="7986140"/>
            <a:ext cx="2517866" cy="536494"/>
          </a:xfrm>
          <a:prstGeom prst="rect">
            <a:avLst/>
          </a:prstGeom>
        </p:spPr>
      </p:pic>
      <p:pic>
        <p:nvPicPr>
          <p:cNvPr id="1190" name="図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06359" y="6707403"/>
            <a:ext cx="1548518" cy="493819"/>
          </a:xfrm>
          <a:prstGeom prst="rect">
            <a:avLst/>
          </a:prstGeom>
        </p:spPr>
      </p:pic>
      <p:pic>
        <p:nvPicPr>
          <p:cNvPr id="1191" name="図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06359" y="5540074"/>
            <a:ext cx="1658256" cy="499915"/>
          </a:xfrm>
          <a:prstGeom prst="rect">
            <a:avLst/>
          </a:prstGeom>
        </p:spPr>
      </p:pic>
      <p:sp>
        <p:nvSpPr>
          <p:cNvPr id="1192" name="四角形: 角を丸くする 31"/>
          <p:cNvSpPr>
            <a:spLocks noChangeAspect="1"/>
          </p:cNvSpPr>
          <p:nvPr/>
        </p:nvSpPr>
        <p:spPr>
          <a:xfrm>
            <a:off x="2491034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193" name="四角形: 角を丸くする 31"/>
          <p:cNvSpPr>
            <a:spLocks noChangeAspect="1"/>
          </p:cNvSpPr>
          <p:nvPr/>
        </p:nvSpPr>
        <p:spPr>
          <a:xfrm>
            <a:off x="185486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194" name="テキスト ボックス 49"/>
          <p:cNvSpPr txBox="1"/>
          <p:nvPr/>
        </p:nvSpPr>
        <p:spPr>
          <a:xfrm>
            <a:off x="197486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sp>
        <p:nvSpPr>
          <p:cNvPr id="1195" name="テキスト ボックス 50"/>
          <p:cNvSpPr txBox="1"/>
          <p:nvPr/>
        </p:nvSpPr>
        <p:spPr>
          <a:xfrm>
            <a:off x="2503034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graphicFrame>
        <p:nvGraphicFramePr>
          <p:cNvPr id="1196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602367"/>
              </p:ext>
            </p:extLst>
          </p:nvPr>
        </p:nvGraphicFramePr>
        <p:xfrm>
          <a:off x="3527004" y="-34697"/>
          <a:ext cx="1761277" cy="55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7740">
                  <a:extLst>
                    <a:ext uri="{9D8B030D-6E8A-4147-A177-3AD203B41FA5}"/>
                  </a:extLst>
                </a:gridCol>
                <a:gridCol w="203896">
                  <a:extLst>
                    <a:ext uri="{9D8B030D-6E8A-4147-A177-3AD203B41FA5}"/>
                  </a:extLst>
                </a:gridCol>
                <a:gridCol w="929641">
                  <a:extLst>
                    <a:ext uri="{9D8B030D-6E8A-4147-A177-3AD203B41FA5}"/>
                  </a:extLst>
                </a:gridCol>
              </a:tblGrid>
              <a:tr h="161902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その他</a:t>
                      </a:r>
                      <a:endParaRPr kumimoji="1" lang="en-US" altLang="ja-JP" sz="1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ja-JP" sz="1000" b="1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関連部門</a:t>
                      </a:r>
                      <a:endParaRPr kumimoji="1" lang="ja-JP" altLang="en-US" sz="1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〇</a:t>
                      </a: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防災・減災部門</a:t>
                      </a:r>
                    </a:p>
                  </a:txBody>
                  <a:tcPr marL="72000" marR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161902">
                <a:tc vMerge="1"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〇</a:t>
                      </a: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都市空間部門</a:t>
                      </a: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161902">
                <a:tc vMerge="1"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〇</a:t>
                      </a: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生態系保全部門</a:t>
                      </a:r>
                    </a:p>
                  </a:txBody>
                  <a:tcPr marL="72000" marR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60549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8" name="図 2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2982" y="723704"/>
            <a:ext cx="5023539" cy="536494"/>
          </a:xfrm>
          <a:prstGeom prst="rect">
            <a:avLst/>
          </a:prstGeom>
        </p:spPr>
      </p:pic>
      <p:sp>
        <p:nvSpPr>
          <p:cNvPr id="1199" name="正方形/長方形 13"/>
          <p:cNvSpPr/>
          <p:nvPr/>
        </p:nvSpPr>
        <p:spPr>
          <a:xfrm>
            <a:off x="131586" y="1299408"/>
            <a:ext cx="5054935" cy="31239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200" name="図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982" y="4491191"/>
            <a:ext cx="3158002" cy="536494"/>
          </a:xfrm>
          <a:prstGeom prst="rect">
            <a:avLst/>
          </a:prstGeom>
        </p:spPr>
      </p:pic>
      <p:sp>
        <p:nvSpPr>
          <p:cNvPr id="1201" name="正方形/長方形 13"/>
          <p:cNvSpPr/>
          <p:nvPr/>
        </p:nvSpPr>
        <p:spPr>
          <a:xfrm>
            <a:off x="131586" y="5106902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202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982" y="8298684"/>
            <a:ext cx="3011685" cy="536494"/>
          </a:xfrm>
          <a:prstGeom prst="rect">
            <a:avLst/>
          </a:prstGeom>
        </p:spPr>
      </p:pic>
      <p:sp>
        <p:nvSpPr>
          <p:cNvPr id="1203" name="正方形/長方形 13"/>
          <p:cNvSpPr/>
          <p:nvPr/>
        </p:nvSpPr>
        <p:spPr>
          <a:xfrm>
            <a:off x="131585" y="8920537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04" name="正方形/長方形 37"/>
          <p:cNvSpPr/>
          <p:nvPr/>
        </p:nvSpPr>
        <p:spPr>
          <a:xfrm>
            <a:off x="-1" y="12195002"/>
            <a:ext cx="9601201" cy="586133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5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endParaRPr kumimoji="1" lang="en-US" altLang="ja-JP" sz="28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06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07" name="四角形: 角を丸くする 30"/>
          <p:cNvSpPr>
            <a:spLocks noChangeAspect="1"/>
          </p:cNvSpPr>
          <p:nvPr/>
        </p:nvSpPr>
        <p:spPr>
          <a:xfrm>
            <a:off x="5131714" y="1375608"/>
            <a:ext cx="4319325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08" name="四角形: 角を丸くする 30"/>
          <p:cNvSpPr>
            <a:spLocks noChangeAspect="1"/>
          </p:cNvSpPr>
          <p:nvPr/>
        </p:nvSpPr>
        <p:spPr>
          <a:xfrm>
            <a:off x="5130856" y="5183102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09" name="四角形: 角を丸くする 88"/>
          <p:cNvSpPr>
            <a:spLocks noChangeAspect="1"/>
          </p:cNvSpPr>
          <p:nvPr/>
        </p:nvSpPr>
        <p:spPr>
          <a:xfrm>
            <a:off x="5091582" y="8996737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9220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1" name="四角形: 角を丸くする 7"/>
          <p:cNvSpPr/>
          <p:nvPr/>
        </p:nvSpPr>
        <p:spPr>
          <a:xfrm>
            <a:off x="4883804" y="10092522"/>
            <a:ext cx="4562881" cy="2043524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グラフ、図表等</a:t>
            </a:r>
          </a:p>
        </p:txBody>
      </p:sp>
      <p:sp>
        <p:nvSpPr>
          <p:cNvPr id="1212" name="四角形: 角を丸くする 9"/>
          <p:cNvSpPr/>
          <p:nvPr/>
        </p:nvSpPr>
        <p:spPr>
          <a:xfrm>
            <a:off x="188493" y="5659189"/>
            <a:ext cx="2602330" cy="2134066"/>
          </a:xfrm>
          <a:prstGeom prst="roundRect">
            <a:avLst>
              <a:gd name="adj" fmla="val 2906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取組対象地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地図等</a:t>
            </a:r>
          </a:p>
        </p:txBody>
      </p:sp>
      <p:graphicFrame>
        <p:nvGraphicFramePr>
          <p:cNvPr id="1213" name="表 10"/>
          <p:cNvGraphicFramePr>
            <a:graphicFrameLocks noGrp="1"/>
          </p:cNvGraphicFramePr>
          <p:nvPr/>
        </p:nvGraphicFramePr>
        <p:xfrm>
          <a:off x="-1" y="12175953"/>
          <a:ext cx="9601201" cy="62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002">
                  <a:extLst>
                    <a:ext uri="{9D8B030D-6E8A-4147-A177-3AD203B41FA5}"/>
                  </a:extLst>
                </a:gridCol>
                <a:gridCol w="8027199">
                  <a:extLst>
                    <a:ext uri="{9D8B030D-6E8A-4147-A177-3AD203B41FA5}"/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問合せ先</a:t>
                      </a: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団体名：　　　　　　　　　　　　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連絡先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E-mail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、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TEL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等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214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0070C0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r>
              <a:rPr kumimoji="1"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部門：</a:t>
            </a:r>
            <a:r>
              <a:rPr kumimoji="1" lang="ja-JP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都市空間部門</a:t>
            </a:r>
            <a:endParaRPr kumimoji="1" lang="en-US" altLang="ja-JP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15" name="四角形: 角を丸くする 14"/>
          <p:cNvSpPr/>
          <p:nvPr/>
        </p:nvSpPr>
        <p:spPr>
          <a:xfrm>
            <a:off x="112293" y="1103693"/>
            <a:ext cx="9396000" cy="3958921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事例の代表的な写真を１～３点程度貼り付け</a:t>
            </a:r>
          </a:p>
        </p:txBody>
      </p:sp>
      <p:sp>
        <p:nvSpPr>
          <p:cNvPr id="1216" name="テキスト ボックス 15"/>
          <p:cNvSpPr txBox="1"/>
          <p:nvPr/>
        </p:nvSpPr>
        <p:spPr>
          <a:xfrm>
            <a:off x="79996" y="564805"/>
            <a:ext cx="72269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</a:t>
            </a:r>
            <a:r>
              <a:rPr kumimoji="1" lang="en-US" altLang="ja-JP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/</a:t>
            </a:r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プロジェクト名</a:t>
            </a:r>
            <a:endParaRPr kumimoji="1" lang="en-US" altLang="ja-JP" sz="2800" b="1" dirty="0">
              <a:solidFill>
                <a:srgbClr val="00B05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17" name="テキスト ボックス 24"/>
          <p:cNvSpPr txBox="1"/>
          <p:nvPr/>
        </p:nvSpPr>
        <p:spPr>
          <a:xfrm>
            <a:off x="2927574" y="6030755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</p:txBody>
      </p:sp>
      <p:sp>
        <p:nvSpPr>
          <p:cNvPr id="1218" name="テキスト ボックス 25"/>
          <p:cNvSpPr txBox="1"/>
          <p:nvPr/>
        </p:nvSpPr>
        <p:spPr>
          <a:xfrm>
            <a:off x="2927574" y="7235191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19" name="テキスト ボックス 29"/>
          <p:cNvSpPr txBox="1"/>
          <p:nvPr/>
        </p:nvSpPr>
        <p:spPr>
          <a:xfrm>
            <a:off x="4865118" y="8518400"/>
            <a:ext cx="460800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220" name="テキスト ボックス 32"/>
          <p:cNvSpPr txBox="1"/>
          <p:nvPr/>
        </p:nvSpPr>
        <p:spPr>
          <a:xfrm>
            <a:off x="196618" y="8518400"/>
            <a:ext cx="460800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221" name="四角形: 角を丸くする 33"/>
          <p:cNvSpPr/>
          <p:nvPr/>
        </p:nvSpPr>
        <p:spPr>
          <a:xfrm>
            <a:off x="188493" y="1169909"/>
            <a:ext cx="6476898" cy="3835865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22" name="四角形: 角を丸くする 34"/>
          <p:cNvSpPr/>
          <p:nvPr/>
        </p:nvSpPr>
        <p:spPr>
          <a:xfrm>
            <a:off x="6721641" y="1169909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23" name="四角形: 角を丸くする 35"/>
          <p:cNvSpPr/>
          <p:nvPr/>
        </p:nvSpPr>
        <p:spPr>
          <a:xfrm>
            <a:off x="6721641" y="3111641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24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225" name="図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8493" y="5138090"/>
            <a:ext cx="2517866" cy="536494"/>
          </a:xfrm>
          <a:prstGeom prst="rect">
            <a:avLst/>
          </a:prstGeom>
        </p:spPr>
      </p:pic>
      <p:pic>
        <p:nvPicPr>
          <p:cNvPr id="1226" name="図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7574" y="5138090"/>
            <a:ext cx="4121253" cy="536494"/>
          </a:xfrm>
          <a:prstGeom prst="rect">
            <a:avLst/>
          </a:prstGeom>
        </p:spPr>
      </p:pic>
      <p:pic>
        <p:nvPicPr>
          <p:cNvPr id="1227" name="図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493" y="7986140"/>
            <a:ext cx="2517866" cy="536494"/>
          </a:xfrm>
          <a:prstGeom prst="rect">
            <a:avLst/>
          </a:prstGeom>
        </p:spPr>
      </p:pic>
      <p:pic>
        <p:nvPicPr>
          <p:cNvPr id="1228" name="図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6186" y="7986140"/>
            <a:ext cx="2517866" cy="536494"/>
          </a:xfrm>
          <a:prstGeom prst="rect">
            <a:avLst/>
          </a:prstGeom>
        </p:spPr>
      </p:pic>
      <p:pic>
        <p:nvPicPr>
          <p:cNvPr id="1229" name="図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06359" y="6707403"/>
            <a:ext cx="1548518" cy="493819"/>
          </a:xfrm>
          <a:prstGeom prst="rect">
            <a:avLst/>
          </a:prstGeom>
        </p:spPr>
      </p:pic>
      <p:pic>
        <p:nvPicPr>
          <p:cNvPr id="1230" name="図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06359" y="5540074"/>
            <a:ext cx="1658256" cy="499915"/>
          </a:xfrm>
          <a:prstGeom prst="rect">
            <a:avLst/>
          </a:prstGeom>
        </p:spPr>
      </p:pic>
      <p:sp>
        <p:nvSpPr>
          <p:cNvPr id="1231" name="四角形: 角を丸くする 31"/>
          <p:cNvSpPr>
            <a:spLocks noChangeAspect="1"/>
          </p:cNvSpPr>
          <p:nvPr/>
        </p:nvSpPr>
        <p:spPr>
          <a:xfrm>
            <a:off x="2491034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232" name="四角形: 角を丸くする 31"/>
          <p:cNvSpPr>
            <a:spLocks noChangeAspect="1"/>
          </p:cNvSpPr>
          <p:nvPr/>
        </p:nvSpPr>
        <p:spPr>
          <a:xfrm>
            <a:off x="185486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233" name="テキスト ボックス 49"/>
          <p:cNvSpPr txBox="1"/>
          <p:nvPr/>
        </p:nvSpPr>
        <p:spPr>
          <a:xfrm>
            <a:off x="197486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sp>
        <p:nvSpPr>
          <p:cNvPr id="1234" name="テキスト ボックス 50"/>
          <p:cNvSpPr txBox="1"/>
          <p:nvPr/>
        </p:nvSpPr>
        <p:spPr>
          <a:xfrm>
            <a:off x="2503034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graphicFrame>
        <p:nvGraphicFramePr>
          <p:cNvPr id="1235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2748473"/>
              </p:ext>
            </p:extLst>
          </p:nvPr>
        </p:nvGraphicFramePr>
        <p:xfrm>
          <a:off x="3527004" y="-34697"/>
          <a:ext cx="1761277" cy="55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7740">
                  <a:extLst>
                    <a:ext uri="{9D8B030D-6E8A-4147-A177-3AD203B41FA5}"/>
                  </a:extLst>
                </a:gridCol>
                <a:gridCol w="203896">
                  <a:extLst>
                    <a:ext uri="{9D8B030D-6E8A-4147-A177-3AD203B41FA5}"/>
                  </a:extLst>
                </a:gridCol>
                <a:gridCol w="929641">
                  <a:extLst>
                    <a:ext uri="{9D8B030D-6E8A-4147-A177-3AD203B41FA5}"/>
                  </a:extLst>
                </a:gridCol>
              </a:tblGrid>
              <a:tr h="161902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その他</a:t>
                      </a:r>
                      <a:endParaRPr kumimoji="1" lang="en-US" altLang="ja-JP" sz="1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ja-JP" sz="1000" b="1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関連部門</a:t>
                      </a:r>
                      <a:endParaRPr kumimoji="1" lang="ja-JP" altLang="en-US" sz="1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〇</a:t>
                      </a: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防災・減災部門</a:t>
                      </a:r>
                    </a:p>
                  </a:txBody>
                  <a:tcPr marL="72000" marR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161902">
                <a:tc vMerge="1"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〇</a:t>
                      </a: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生活空間部門</a:t>
                      </a: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161902">
                <a:tc vMerge="1"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〇</a:t>
                      </a: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生態系保全部門</a:t>
                      </a:r>
                    </a:p>
                  </a:txBody>
                  <a:tcPr marL="72000" marR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07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" name="四角形: 角を丸くする 30"/>
          <p:cNvSpPr>
            <a:spLocks noChangeAspect="1"/>
          </p:cNvSpPr>
          <p:nvPr/>
        </p:nvSpPr>
        <p:spPr>
          <a:xfrm>
            <a:off x="5131714" y="1375608"/>
            <a:ext cx="4319325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238" name="図 2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2982" y="723704"/>
            <a:ext cx="5023539" cy="536494"/>
          </a:xfrm>
          <a:prstGeom prst="rect">
            <a:avLst/>
          </a:prstGeom>
        </p:spPr>
      </p:pic>
      <p:sp>
        <p:nvSpPr>
          <p:cNvPr id="1239" name="正方形/長方形 13"/>
          <p:cNvSpPr/>
          <p:nvPr/>
        </p:nvSpPr>
        <p:spPr>
          <a:xfrm>
            <a:off x="131586" y="1299408"/>
            <a:ext cx="5054935" cy="31239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40" name="四角形: 角を丸くする 30"/>
          <p:cNvSpPr>
            <a:spLocks noChangeAspect="1"/>
          </p:cNvSpPr>
          <p:nvPr/>
        </p:nvSpPr>
        <p:spPr>
          <a:xfrm>
            <a:off x="5130856" y="5183102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241" name="図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982" y="4491191"/>
            <a:ext cx="3158002" cy="536494"/>
          </a:xfrm>
          <a:prstGeom prst="rect">
            <a:avLst/>
          </a:prstGeom>
        </p:spPr>
      </p:pic>
      <p:sp>
        <p:nvSpPr>
          <p:cNvPr id="1242" name="正方形/長方形 13"/>
          <p:cNvSpPr/>
          <p:nvPr/>
        </p:nvSpPr>
        <p:spPr>
          <a:xfrm>
            <a:off x="131586" y="5106902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</a:t>
            </a:r>
            <a:r>
              <a:rPr kumimoji="1" lang="ja-JP" altLang="en-US" sz="140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43" name="四角形: 角を丸くする 88"/>
          <p:cNvSpPr>
            <a:spLocks noChangeAspect="1"/>
          </p:cNvSpPr>
          <p:nvPr/>
        </p:nvSpPr>
        <p:spPr>
          <a:xfrm>
            <a:off x="5091582" y="8996737"/>
            <a:ext cx="4350672" cy="2916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イメージ、フロー等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244" name="図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982" y="8298684"/>
            <a:ext cx="3011685" cy="536494"/>
          </a:xfrm>
          <a:prstGeom prst="rect">
            <a:avLst/>
          </a:prstGeom>
        </p:spPr>
      </p:pic>
      <p:sp>
        <p:nvSpPr>
          <p:cNvPr id="1245" name="正方形/長方形 13"/>
          <p:cNvSpPr/>
          <p:nvPr/>
        </p:nvSpPr>
        <p:spPr>
          <a:xfrm>
            <a:off x="131585" y="8920537"/>
            <a:ext cx="5054935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□□□□□□□□□□□□□□□□□□□□□□□□□□□□□□□□□□□□□□□□□□□□□□□□□□□□□□□□□□。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46" name="正方形/長方形 37"/>
          <p:cNvSpPr/>
          <p:nvPr/>
        </p:nvSpPr>
        <p:spPr>
          <a:xfrm>
            <a:off x="-1" y="12195002"/>
            <a:ext cx="9601201" cy="586133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7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0070C0"/>
          </a:solidFill>
          <a:ln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endParaRPr kumimoji="1" lang="en-US" altLang="ja-JP" sz="28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48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2/2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2618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0" name="四角形: 角を丸くする 7"/>
          <p:cNvSpPr/>
          <p:nvPr/>
        </p:nvSpPr>
        <p:spPr>
          <a:xfrm>
            <a:off x="4883804" y="10092522"/>
            <a:ext cx="4562881" cy="2043524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グラフ、図表等</a:t>
            </a:r>
          </a:p>
        </p:txBody>
      </p:sp>
      <p:sp>
        <p:nvSpPr>
          <p:cNvPr id="1251" name="四角形: 角を丸くする 9"/>
          <p:cNvSpPr/>
          <p:nvPr/>
        </p:nvSpPr>
        <p:spPr>
          <a:xfrm>
            <a:off x="188493" y="5659189"/>
            <a:ext cx="2602330" cy="2134066"/>
          </a:xfrm>
          <a:prstGeom prst="roundRect">
            <a:avLst>
              <a:gd name="adj" fmla="val 2906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取組対象地</a:t>
            </a:r>
            <a:endParaRPr kumimoji="1" lang="en-US" altLang="ja-JP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地図等</a:t>
            </a:r>
          </a:p>
        </p:txBody>
      </p:sp>
      <p:graphicFrame>
        <p:nvGraphicFramePr>
          <p:cNvPr id="1252" name="表 10"/>
          <p:cNvGraphicFramePr>
            <a:graphicFrameLocks noGrp="1"/>
          </p:cNvGraphicFramePr>
          <p:nvPr/>
        </p:nvGraphicFramePr>
        <p:xfrm>
          <a:off x="-1" y="12175953"/>
          <a:ext cx="9601201" cy="62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4002">
                  <a:extLst>
                    <a:ext uri="{9D8B030D-6E8A-4147-A177-3AD203B41FA5}"/>
                  </a:extLst>
                </a:gridCol>
                <a:gridCol w="8027199">
                  <a:extLst>
                    <a:ext uri="{9D8B030D-6E8A-4147-A177-3AD203B41FA5}"/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問合せ先</a:t>
                      </a: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団体名：　　　　　　　　　　　　　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連絡先　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E-mail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、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TEL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等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72000" marR="72000" marT="108000" marB="720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253" name="四角形: 角を丸くする 11"/>
          <p:cNvSpPr/>
          <p:nvPr/>
        </p:nvSpPr>
        <p:spPr>
          <a:xfrm>
            <a:off x="-1" y="-2"/>
            <a:ext cx="9601201" cy="504000"/>
          </a:xfrm>
          <a:prstGeom prst="roundRect">
            <a:avLst>
              <a:gd name="adj" fmla="val 0"/>
            </a:avLst>
          </a:prstGeom>
          <a:solidFill>
            <a:srgbClr val="00B050"/>
          </a:solidFill>
          <a:ln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tIns="0" bIns="36000" rtlCol="0" anchor="ctr" anchorCtr="0"/>
          <a:lstStyle/>
          <a:p>
            <a:r>
              <a:rPr kumimoji="1" lang="ja-JP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部門：生態系保全部門</a:t>
            </a:r>
            <a:endParaRPr kumimoji="1" lang="en-US" altLang="ja-JP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54" name="四角形: 角を丸くする 14"/>
          <p:cNvSpPr/>
          <p:nvPr/>
        </p:nvSpPr>
        <p:spPr>
          <a:xfrm>
            <a:off x="112293" y="1103693"/>
            <a:ext cx="9396000" cy="3958921"/>
          </a:xfrm>
          <a:prstGeom prst="roundRect">
            <a:avLst>
              <a:gd name="adj" fmla="val 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事例の代表的な写真を１～３点程度貼り付け</a:t>
            </a:r>
          </a:p>
        </p:txBody>
      </p:sp>
      <p:sp>
        <p:nvSpPr>
          <p:cNvPr id="1255" name="テキスト ボックス 15"/>
          <p:cNvSpPr txBox="1"/>
          <p:nvPr/>
        </p:nvSpPr>
        <p:spPr>
          <a:xfrm>
            <a:off x="79996" y="564805"/>
            <a:ext cx="72269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事例</a:t>
            </a:r>
            <a:r>
              <a:rPr kumimoji="1" lang="en-US" altLang="ja-JP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/</a:t>
            </a:r>
            <a:r>
              <a:rPr kumimoji="1" lang="ja-JP" altLang="en-US" sz="2800" b="1" dirty="0">
                <a:solidFill>
                  <a:srgbClr val="00B05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プロジェクト名</a:t>
            </a:r>
            <a:endParaRPr kumimoji="1" lang="en-US" altLang="ja-JP" sz="2800" b="1" dirty="0">
              <a:solidFill>
                <a:srgbClr val="00B05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56" name="テキスト ボックス 24"/>
          <p:cNvSpPr txBox="1"/>
          <p:nvPr/>
        </p:nvSpPr>
        <p:spPr>
          <a:xfrm>
            <a:off x="2927574" y="6030755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  <a:p>
            <a:r>
              <a:rPr lang="ja-JP" altLang="en-US" dirty="0"/>
              <a:t>□□□□□□□□□□□□□□□□□□□□□□□□□□□□□□□□□□</a:t>
            </a:r>
            <a:endParaRPr lang="en-US" altLang="ja-JP" dirty="0"/>
          </a:p>
        </p:txBody>
      </p:sp>
      <p:sp>
        <p:nvSpPr>
          <p:cNvPr id="1257" name="テキスト ボックス 25"/>
          <p:cNvSpPr txBox="1"/>
          <p:nvPr/>
        </p:nvSpPr>
        <p:spPr>
          <a:xfrm>
            <a:off x="2927574" y="7235191"/>
            <a:ext cx="656132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defTabSz="96012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58" name="テキスト ボックス 29"/>
          <p:cNvSpPr txBox="1"/>
          <p:nvPr/>
        </p:nvSpPr>
        <p:spPr>
          <a:xfrm>
            <a:off x="4865118" y="8518400"/>
            <a:ext cx="460800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259" name="テキスト ボックス 32"/>
          <p:cNvSpPr txBox="1"/>
          <p:nvPr/>
        </p:nvSpPr>
        <p:spPr>
          <a:xfrm>
            <a:off x="196618" y="8518400"/>
            <a:ext cx="4608000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285750" marR="0" lvl="0" indent="-285750" defTabSz="960120" fontAlgn="auto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 kumimoji="1" sz="1400">
                <a:latin typeface="BIZ UDゴシック" panose="020B0400000000000000" pitchFamily="49" charset="-128"/>
                <a:ea typeface="BIZ UDゴシック" panose="020B0400000000000000" pitchFamily="49" charset="-128"/>
              </a:defRPr>
            </a:lvl1pPr>
          </a:lstStyle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marR="0" lvl="0" indent="-285750" algn="l" defTabSz="96012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  <a:endParaRPr kumimoji="1" lang="en-US" altLang="ja-JP" sz="14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285750" indent="-285750" defTabSz="960120">
              <a:spcBef>
                <a:spcPts val="600"/>
              </a:spcBef>
              <a:buFont typeface="Wingdings" panose="05000000000000000000" pitchFamily="2" charset="2"/>
              <a:buChar char="l"/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□□□□□□□□□□□□□□□□□□□□□□□□□□□□□□□□□□</a:t>
            </a:r>
          </a:p>
        </p:txBody>
      </p:sp>
      <p:sp>
        <p:nvSpPr>
          <p:cNvPr id="1260" name="四角形: 角を丸くする 33"/>
          <p:cNvSpPr/>
          <p:nvPr/>
        </p:nvSpPr>
        <p:spPr>
          <a:xfrm>
            <a:off x="188493" y="1169909"/>
            <a:ext cx="6476898" cy="3835865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61" name="四角形: 角を丸くする 34"/>
          <p:cNvSpPr/>
          <p:nvPr/>
        </p:nvSpPr>
        <p:spPr>
          <a:xfrm>
            <a:off x="6721641" y="1169909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62" name="四角形: 角を丸くする 35"/>
          <p:cNvSpPr/>
          <p:nvPr/>
        </p:nvSpPr>
        <p:spPr>
          <a:xfrm>
            <a:off x="6721641" y="3111641"/>
            <a:ext cx="2725045" cy="1894133"/>
          </a:xfrm>
          <a:prstGeom prst="roundRect">
            <a:avLst>
              <a:gd name="adj" fmla="val 2399"/>
            </a:avLst>
          </a:prstGeom>
          <a:solidFill>
            <a:schemeClr val="bg1">
              <a:lumMod val="75000"/>
              <a:alpha val="2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263" name="スライド番号プレースホルダー 7"/>
          <p:cNvSpPr>
            <a:spLocks noGrp="1"/>
          </p:cNvSpPr>
          <p:nvPr>
            <p:ph type="sldNum" sz="quarter" idx="12"/>
          </p:nvPr>
        </p:nvSpPr>
        <p:spPr>
          <a:xfrm>
            <a:off x="7440930" y="3"/>
            <a:ext cx="2160270" cy="519663"/>
          </a:xfrm>
        </p:spPr>
        <p:txBody>
          <a:bodyPr/>
          <a:lstStyle/>
          <a:p>
            <a:r>
              <a:rPr kumimoji="1" lang="en-US" altLang="ja-JP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1/2</a:t>
            </a:r>
            <a:endParaRPr kumimoji="1" lang="ja-JP" altLang="en-US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264" name="図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8493" y="5138090"/>
            <a:ext cx="2517866" cy="536494"/>
          </a:xfrm>
          <a:prstGeom prst="rect">
            <a:avLst/>
          </a:prstGeom>
        </p:spPr>
      </p:pic>
      <p:pic>
        <p:nvPicPr>
          <p:cNvPr id="1265" name="図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7574" y="5138090"/>
            <a:ext cx="4121253" cy="536494"/>
          </a:xfrm>
          <a:prstGeom prst="rect">
            <a:avLst/>
          </a:prstGeom>
        </p:spPr>
      </p:pic>
      <p:pic>
        <p:nvPicPr>
          <p:cNvPr id="1266" name="図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493" y="7986140"/>
            <a:ext cx="2517866" cy="536494"/>
          </a:xfrm>
          <a:prstGeom prst="rect">
            <a:avLst/>
          </a:prstGeom>
        </p:spPr>
      </p:pic>
      <p:pic>
        <p:nvPicPr>
          <p:cNvPr id="1267" name="図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6186" y="7986140"/>
            <a:ext cx="2517866" cy="536494"/>
          </a:xfrm>
          <a:prstGeom prst="rect">
            <a:avLst/>
          </a:prstGeom>
        </p:spPr>
      </p:pic>
      <p:pic>
        <p:nvPicPr>
          <p:cNvPr id="1268" name="図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06359" y="6707403"/>
            <a:ext cx="1548518" cy="493819"/>
          </a:xfrm>
          <a:prstGeom prst="rect">
            <a:avLst/>
          </a:prstGeom>
        </p:spPr>
      </p:pic>
      <p:pic>
        <p:nvPicPr>
          <p:cNvPr id="1269" name="図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06359" y="5540074"/>
            <a:ext cx="1658256" cy="499915"/>
          </a:xfrm>
          <a:prstGeom prst="rect">
            <a:avLst/>
          </a:prstGeom>
        </p:spPr>
      </p:pic>
      <p:sp>
        <p:nvSpPr>
          <p:cNvPr id="1270" name="四角形: 角を丸くする 31"/>
          <p:cNvSpPr>
            <a:spLocks noChangeAspect="1"/>
          </p:cNvSpPr>
          <p:nvPr/>
        </p:nvSpPr>
        <p:spPr>
          <a:xfrm>
            <a:off x="2491034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271" name="四角形: 角を丸くする 31"/>
          <p:cNvSpPr>
            <a:spLocks noChangeAspect="1"/>
          </p:cNvSpPr>
          <p:nvPr/>
        </p:nvSpPr>
        <p:spPr>
          <a:xfrm>
            <a:off x="185486" y="10092522"/>
            <a:ext cx="2256000" cy="1692000"/>
          </a:xfrm>
          <a:prstGeom prst="roundRect">
            <a:avLst>
              <a:gd name="adj" fmla="val 5478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その他写真・図等</a:t>
            </a:r>
          </a:p>
        </p:txBody>
      </p:sp>
      <p:sp>
        <p:nvSpPr>
          <p:cNvPr id="1272" name="テキスト ボックス 49"/>
          <p:cNvSpPr txBox="1"/>
          <p:nvPr/>
        </p:nvSpPr>
        <p:spPr>
          <a:xfrm>
            <a:off x="197486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sp>
        <p:nvSpPr>
          <p:cNvPr id="1273" name="テキスト ボックス 50"/>
          <p:cNvSpPr txBox="1"/>
          <p:nvPr/>
        </p:nvSpPr>
        <p:spPr>
          <a:xfrm>
            <a:off x="2503034" y="11810704"/>
            <a:ext cx="2232000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105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写真キャプション等</a:t>
            </a:r>
          </a:p>
        </p:txBody>
      </p:sp>
      <p:graphicFrame>
        <p:nvGraphicFramePr>
          <p:cNvPr id="1274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5789583"/>
              </p:ext>
            </p:extLst>
          </p:nvPr>
        </p:nvGraphicFramePr>
        <p:xfrm>
          <a:off x="3527004" y="-34697"/>
          <a:ext cx="1761277" cy="55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7740">
                  <a:extLst>
                    <a:ext uri="{9D8B030D-6E8A-4147-A177-3AD203B41FA5}"/>
                  </a:extLst>
                </a:gridCol>
                <a:gridCol w="203896">
                  <a:extLst>
                    <a:ext uri="{9D8B030D-6E8A-4147-A177-3AD203B41FA5}"/>
                  </a:extLst>
                </a:gridCol>
                <a:gridCol w="929641">
                  <a:extLst>
                    <a:ext uri="{9D8B030D-6E8A-4147-A177-3AD203B41FA5}"/>
                  </a:extLst>
                </a:gridCol>
              </a:tblGrid>
              <a:tr h="161902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その他</a:t>
                      </a:r>
                      <a:endParaRPr kumimoji="1" lang="en-US" altLang="ja-JP" sz="1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ctr"/>
                      <a:r>
                        <a:rPr kumimoji="1" lang="ja-JP" altLang="ja-JP" sz="1000" b="1" kern="1200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  <a:cs typeface="+mn-cs"/>
                        </a:rPr>
                        <a:t>関連部門</a:t>
                      </a:r>
                      <a:endParaRPr kumimoji="1" lang="ja-JP" altLang="en-US" sz="10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〇</a:t>
                      </a: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防災・減災部門</a:t>
                      </a:r>
                    </a:p>
                  </a:txBody>
                  <a:tcPr marL="72000" marR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161902">
                <a:tc vMerge="1"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〇</a:t>
                      </a: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生活空間部門</a:t>
                      </a:r>
                    </a:p>
                  </a:txBody>
                  <a:tcPr marL="72000" marR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161902">
                <a:tc vMerge="1">
                  <a:txBody>
                    <a:bodyPr/>
                    <a:lstStyle/>
                    <a:p>
                      <a:endParaRPr kumimoji="1" lang="ja-JP" altLang="en-US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601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〇</a:t>
                      </a:r>
                    </a:p>
                  </a:txBody>
                  <a:tcPr marL="0" marR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600" b="1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都市空間部門</a:t>
                      </a: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0636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425</TotalTime>
  <Words>4568</Words>
  <Application>JUST Focus</Application>
  <Paragraphs>204</Paragraph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6" baseType="lpstr">
      <vt:lpstr>BIZ UDゴシック</vt:lpstr>
      <vt:lpstr>メイリオ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4.1.6</AppVersion>
  <PresentationFormat>ユーザー設定</PresentationFormat>
  <Slides>10</Slides>
  <Notes>0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プレゼンテーション</dc:title>
  <dc:creator>所 功治</dc:creator>
  <cp:lastModifiedBy>大上 慧太</cp:lastModifiedBy>
  <dcterms:created xsi:type="dcterms:W3CDTF">2020-07-21T11:04:12Z</dcterms:created>
  <dcterms:modified xsi:type="dcterms:W3CDTF">2021-08-10T01:45:06Z</dcterms:modified>
  <cp:revision>61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