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2"/>
  </p:sldMasterIdLst>
  <p:notesMasterIdLst>
    <p:notesMasterId r:id="rId3"/>
  </p:notesMasterIdLst>
  <p:sldIdLst>
    <p:sldId id="259" r:id="rId4"/>
    <p:sldId id="260" r:id="rId5"/>
    <p:sldId id="261" r:id="rId6"/>
    <p:sldId id="262" r:id="rId7"/>
  </p:sldIdLst>
  <p:sldSz cx="9906000" cy="6858000" type="A4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FFF4E7"/>
    <a:srgbClr val="99E5E5"/>
    <a:srgbClr val="33CCCC"/>
    <a:srgbClr val="FBE5D6"/>
    <a:srgbClr val="D9D9D9"/>
    <a:srgbClr val="1DA793"/>
    <a:srgbClr val="C55A11"/>
    <a:srgbClr val="FFCC99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rgbClr val="00000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2838BEF-8BB2-4498-84A7-C5851F593DF1}" styleName="中間スタイル 4 - アクセント 5">
    <a:wholeTbl>
      <a:tcTxStyle>
        <a:fontRef idx="minor">
          <a:srgbClr val="00000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中間スタイル 4 - アクセント 2">
    <a:wholeTbl>
      <a:tcTxStyle>
        <a:fontRef idx="minor">
          <a:srgbClr val="00000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16D9F66E-5EB9-4882-86FB-DCBF35E3C3E4}" styleName="中間スタイル 4 - アクセント 6">
    <a:wholeTbl>
      <a:tcTxStyle>
        <a:fontRef idx="minor">
          <a:srgbClr val="00000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C4B1156A-380E-4F78-BDF5-A606A8083BF9}" styleName="中間スタイル 4 - アクセント 4">
    <a:wholeTbl>
      <a:tcTxStyle>
        <a:fontRef idx="minor">
          <a:srgbClr val="00000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466"/>
    <p:restoredTop sz="94660"/>
  </p:normalViewPr>
  <p:slideViewPr>
    <p:cSldViewPr snapToGrid="0">
      <p:cViewPr>
        <p:scale>
          <a:sx n="66" d="100"/>
          <a:sy n="66" d="100"/>
        </p:scale>
        <p:origin x="-1560" y="-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-10524"/>
    </p:cViewPr>
  </p:sorterViewPr>
  <p:gridSpacing cx="72008" cy="72008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slide" Target="slides/slide1.xml" /><Relationship Id="rId5" Type="http://schemas.openxmlformats.org/officeDocument/2006/relationships/slide" Target="slides/slide2.xml" /><Relationship Id="rId6" Type="http://schemas.openxmlformats.org/officeDocument/2006/relationships/slide" Target="slides/slide3.xml" /><Relationship Id="rId7" Type="http://schemas.openxmlformats.org/officeDocument/2006/relationships/slide" Target="slides/slide4.xml" /><Relationship Id="rId8" Type="http://schemas.openxmlformats.org/officeDocument/2006/relationships/presProps" Target="presProps.xml" /><Relationship Id="rId9" Type="http://schemas.openxmlformats.org/officeDocument/2006/relationships/viewProps" Target="viewProps.xml" /><Relationship Id="rId10" Type="http://schemas.openxmlformats.org/officeDocument/2006/relationships/tableStyles" Target="tableStyles.xml" 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1731"/>
          </a:xfrm>
          <a:prstGeom prst="rect">
            <a:avLst/>
          </a:prstGeom>
        </p:spPr>
        <p:txBody>
          <a:bodyPr vert="horz" lIns="94787" tIns="47393" rIns="94787" bIns="4739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1731"/>
          </a:xfrm>
          <a:prstGeom prst="rect">
            <a:avLst/>
          </a:prstGeom>
        </p:spPr>
        <p:txBody>
          <a:bodyPr vert="horz" lIns="94787" tIns="47393" rIns="94787" bIns="47393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2021/8/6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81050" y="768350"/>
            <a:ext cx="5541963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87" tIns="47393" rIns="94787" bIns="47393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</p:spPr>
        <p:txBody>
          <a:bodyPr vert="horz" lIns="94787" tIns="47393" rIns="94787" bIns="47393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8427" cy="511731"/>
          </a:xfrm>
          <a:prstGeom prst="rect">
            <a:avLst/>
          </a:prstGeom>
        </p:spPr>
        <p:txBody>
          <a:bodyPr vert="horz" lIns="94787" tIns="47393" rIns="94787" bIns="4739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992" y="9721106"/>
            <a:ext cx="3078427" cy="511731"/>
          </a:xfrm>
          <a:prstGeom prst="rect">
            <a:avLst/>
          </a:prstGeom>
        </p:spPr>
        <p:txBody>
          <a:bodyPr vert="horz" lIns="94787" tIns="47393" rIns="94787" bIns="47393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32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103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5734F-E7F6-4A5B-BD4E-31E372A3CE29}" type="datetimeFigureOut">
              <a:rPr kumimoji="1" lang="ja-JP" altLang="en-US" smtClean="0"/>
              <a:t>2021/8/6</a:t>
            </a:fld>
            <a:endParaRPr kumimoji="1" lang="ja-JP" altLang="en-US"/>
          </a:p>
        </p:txBody>
      </p:sp>
      <p:sp>
        <p:nvSpPr>
          <p:cNvPr id="103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B86E0-362A-4479-A8C6-74E6A1F583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4557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89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9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5734F-E7F6-4A5B-BD4E-31E372A3CE29}" type="datetimeFigureOut">
              <a:rPr kumimoji="1" lang="ja-JP" altLang="en-US" smtClean="0"/>
              <a:t>2021/8/6</a:t>
            </a:fld>
            <a:endParaRPr kumimoji="1" lang="ja-JP" altLang="en-US"/>
          </a:p>
        </p:txBody>
      </p:sp>
      <p:sp>
        <p:nvSpPr>
          <p:cNvPr id="109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B86E0-362A-4479-A8C6-74E6A1F583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2330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95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9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5734F-E7F6-4A5B-BD4E-31E372A3CE29}" type="datetimeFigureOut">
              <a:rPr kumimoji="1" lang="ja-JP" altLang="en-US" smtClean="0"/>
              <a:t>2021/8/6</a:t>
            </a:fld>
            <a:endParaRPr kumimoji="1" lang="ja-JP" altLang="en-US"/>
          </a:p>
        </p:txBody>
      </p:sp>
      <p:sp>
        <p:nvSpPr>
          <p:cNvPr id="109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B86E0-362A-4479-A8C6-74E6A1F583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937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3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5734F-E7F6-4A5B-BD4E-31E372A3CE29}" type="datetimeFigureOut">
              <a:rPr kumimoji="1" lang="ja-JP" altLang="en-US" smtClean="0"/>
              <a:t>2021/8/6</a:t>
            </a:fld>
            <a:endParaRPr kumimoji="1" lang="ja-JP" altLang="en-US"/>
          </a:p>
        </p:txBody>
      </p:sp>
      <p:sp>
        <p:nvSpPr>
          <p:cNvPr id="104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B86E0-362A-4479-A8C6-74E6A1F583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9131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44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4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5734F-E7F6-4A5B-BD4E-31E372A3CE29}" type="datetimeFigureOut">
              <a:rPr kumimoji="1" lang="ja-JP" altLang="en-US" smtClean="0"/>
              <a:t>2021/8/6</a:t>
            </a:fld>
            <a:endParaRPr kumimoji="1" lang="ja-JP" altLang="en-US"/>
          </a:p>
        </p:txBody>
      </p:sp>
      <p:sp>
        <p:nvSpPr>
          <p:cNvPr id="104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B86E0-362A-4479-A8C6-74E6A1F583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3319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50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1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5734F-E7F6-4A5B-BD4E-31E372A3CE29}" type="datetimeFigureOut">
              <a:rPr kumimoji="1" lang="ja-JP" altLang="en-US" smtClean="0"/>
              <a:t>2021/8/6</a:t>
            </a:fld>
            <a:endParaRPr kumimoji="1" lang="ja-JP" altLang="en-US"/>
          </a:p>
        </p:txBody>
      </p:sp>
      <p:sp>
        <p:nvSpPr>
          <p:cNvPr id="105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B86E0-362A-4479-A8C6-74E6A1F583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1621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57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58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60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6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5734F-E7F6-4A5B-BD4E-31E372A3CE29}" type="datetimeFigureOut">
              <a:rPr kumimoji="1" lang="ja-JP" altLang="en-US" smtClean="0"/>
              <a:t>2021/8/6</a:t>
            </a:fld>
            <a:endParaRPr kumimoji="1" lang="ja-JP" altLang="en-US"/>
          </a:p>
        </p:txBody>
      </p:sp>
      <p:sp>
        <p:nvSpPr>
          <p:cNvPr id="106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B86E0-362A-4479-A8C6-74E6A1F583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4118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6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5734F-E7F6-4A5B-BD4E-31E372A3CE29}" type="datetimeFigureOut">
              <a:rPr kumimoji="1" lang="ja-JP" altLang="en-US" smtClean="0"/>
              <a:t>2021/8/6</a:t>
            </a:fld>
            <a:endParaRPr kumimoji="1" lang="ja-JP" altLang="en-US"/>
          </a:p>
        </p:txBody>
      </p:sp>
      <p:sp>
        <p:nvSpPr>
          <p:cNvPr id="106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B86E0-362A-4479-A8C6-74E6A1F583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8630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5734F-E7F6-4A5B-BD4E-31E372A3CE29}" type="datetimeFigureOut">
              <a:rPr kumimoji="1" lang="ja-JP" altLang="en-US" smtClean="0"/>
              <a:t>2021/8/6</a:t>
            </a:fld>
            <a:endParaRPr kumimoji="1" lang="ja-JP" altLang="en-US"/>
          </a:p>
        </p:txBody>
      </p:sp>
      <p:sp>
        <p:nvSpPr>
          <p:cNvPr id="1071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B86E0-362A-4479-A8C6-74E6A1F583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9858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75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76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7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5734F-E7F6-4A5B-BD4E-31E372A3CE29}" type="datetimeFigureOut">
              <a:rPr kumimoji="1" lang="ja-JP" altLang="en-US" smtClean="0"/>
              <a:t>2021/8/6</a:t>
            </a:fld>
            <a:endParaRPr kumimoji="1" lang="ja-JP" altLang="en-US"/>
          </a:p>
        </p:txBody>
      </p:sp>
      <p:sp>
        <p:nvSpPr>
          <p:cNvPr id="107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B86E0-362A-4479-A8C6-74E6A1F583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1006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82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1083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8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5734F-E7F6-4A5B-BD4E-31E372A3CE29}" type="datetimeFigureOut">
              <a:rPr kumimoji="1" lang="ja-JP" altLang="en-US" smtClean="0"/>
              <a:t>2021/8/6</a:t>
            </a:fld>
            <a:endParaRPr kumimoji="1" lang="ja-JP" altLang="en-US"/>
          </a:p>
        </p:txBody>
      </p:sp>
      <p:sp>
        <p:nvSpPr>
          <p:cNvPr id="108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B86E0-362A-4479-A8C6-74E6A1F583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211604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27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5734F-E7F6-4A5B-BD4E-31E372A3CE29}" type="datetimeFigureOut">
              <a:rPr kumimoji="1" lang="ja-JP" altLang="en-US" smtClean="0"/>
              <a:t>2021/8/6</a:t>
            </a:fld>
            <a:endParaRPr kumimoji="1" lang="ja-JP" altLang="en-US"/>
          </a:p>
        </p:txBody>
      </p:sp>
      <p:sp>
        <p:nvSpPr>
          <p:cNvPr id="102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2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7B86E0-362A-4479-A8C6-74E6A1F583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2594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正方形/長方形 9"/>
          <p:cNvSpPr/>
          <p:nvPr/>
        </p:nvSpPr>
        <p:spPr>
          <a:xfrm>
            <a:off x="0" y="0"/>
            <a:ext cx="9906000" cy="360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6000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～表題～</a:t>
            </a:r>
          </a:p>
        </p:txBody>
      </p:sp>
      <p:sp>
        <p:nvSpPr>
          <p:cNvPr id="1108" name="正方形/長方形 13"/>
          <p:cNvSpPr/>
          <p:nvPr/>
        </p:nvSpPr>
        <p:spPr>
          <a:xfrm>
            <a:off x="190019" y="508991"/>
            <a:ext cx="3672000" cy="7920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lIns="72000" tIns="252000" rIns="72000" bIns="0" rtlCol="0" anchor="t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</p:txBody>
      </p:sp>
      <p:sp>
        <p:nvSpPr>
          <p:cNvPr id="1109" name="テキスト ボックス 15"/>
          <p:cNvSpPr/>
          <p:nvPr/>
        </p:nvSpPr>
        <p:spPr>
          <a:xfrm>
            <a:off x="190019" y="500901"/>
            <a:ext cx="1260000" cy="216000"/>
          </a:xfrm>
          <a:prstGeom prst="roundRect">
            <a:avLst>
              <a:gd name="adj" fmla="val 0"/>
            </a:avLst>
          </a:prstGeom>
          <a:solidFill>
            <a:srgbClr val="C00000"/>
          </a:solidFill>
        </p:spPr>
        <p:txBody>
          <a:bodyPr wrap="square" lIns="72000" tIns="36000" rIns="72000" bIns="3600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主な目的</a:t>
            </a:r>
          </a:p>
        </p:txBody>
      </p:sp>
      <p:graphicFrame>
        <p:nvGraphicFramePr>
          <p:cNvPr id="1110" name="表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3240410"/>
              </p:ext>
            </p:extLst>
          </p:nvPr>
        </p:nvGraphicFramePr>
        <p:xfrm>
          <a:off x="321764" y="5675577"/>
          <a:ext cx="9256993" cy="252000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1332000">
                  <a:extLst>
                    <a:ext uri="{9D8B030D-6E8A-4147-A177-3AD203B41FA5}"/>
                  </a:extLst>
                </a:gridCol>
                <a:gridCol w="216000">
                  <a:extLst>
                    <a:ext uri="{9D8B030D-6E8A-4147-A177-3AD203B41FA5}"/>
                  </a:extLst>
                </a:gridCol>
                <a:gridCol w="937667">
                  <a:extLst>
                    <a:ext uri="{9D8B030D-6E8A-4147-A177-3AD203B41FA5}"/>
                  </a:extLst>
                </a:gridCol>
                <a:gridCol w="216000">
                  <a:extLst>
                    <a:ext uri="{9D8B030D-6E8A-4147-A177-3AD203B41FA5}"/>
                  </a:extLst>
                </a:gridCol>
                <a:gridCol w="920658">
                  <a:extLst>
                    <a:ext uri="{9D8B030D-6E8A-4147-A177-3AD203B41FA5}"/>
                  </a:extLst>
                </a:gridCol>
                <a:gridCol w="216000">
                  <a:extLst>
                    <a:ext uri="{9D8B030D-6E8A-4147-A177-3AD203B41FA5}"/>
                  </a:extLst>
                </a:gridCol>
                <a:gridCol w="926509">
                  <a:extLst>
                    <a:ext uri="{9D8B030D-6E8A-4147-A177-3AD203B41FA5}"/>
                  </a:extLst>
                </a:gridCol>
                <a:gridCol w="216000">
                  <a:extLst>
                    <a:ext uri="{9D8B030D-6E8A-4147-A177-3AD203B41FA5}"/>
                  </a:extLst>
                </a:gridCol>
                <a:gridCol w="856159">
                  <a:extLst>
                    <a:ext uri="{9D8B030D-6E8A-4147-A177-3AD203B41FA5}"/>
                  </a:extLst>
                </a:gridCol>
                <a:gridCol w="3420000">
                  <a:extLst>
                    <a:ext uri="{9D8B030D-6E8A-4147-A177-3AD203B41FA5}"/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marL="133350" indent="-133350" algn="ctr"/>
                      <a:r>
                        <a:rPr lang="ja-JP" altLang="en-US" sz="1000" b="0" u="none" kern="100" dirty="0">
                          <a:solidFill>
                            <a:srgbClr val="C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手法適用段階</a:t>
                      </a: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2272030" algn="l"/>
                        </a:tabLst>
                      </a:pPr>
                      <a:endParaRPr lang="ja-JP" sz="800" b="0" i="0" u="none" kern="1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政策立案</a:t>
                      </a:r>
                    </a:p>
                  </a:txBody>
                  <a:tcPr marL="7905" marR="7905" marT="790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ja-JP" sz="800" b="0" i="0" u="none" kern="1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905" marR="7905" marT="790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計画策定</a:t>
                      </a:r>
                    </a:p>
                  </a:txBody>
                  <a:tcPr marL="7905" marR="7905" marT="790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ja-JP" sz="800" b="0" i="0" u="none" kern="1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905" marR="7905" marT="790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実施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 fontAlgn="ctr"/>
                      <a:r>
                        <a:rPr lang="en-US" altLang="ja-JP" sz="700" b="0" i="0" u="none" strike="noStrike" spc="-50" baseline="0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</a:t>
                      </a:r>
                      <a:r>
                        <a:rPr lang="ja-JP" altLang="en-US" sz="700" b="0" i="0" u="none" strike="noStrike" spc="-50" baseline="0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設計等含む</a:t>
                      </a:r>
                      <a:r>
                        <a:rPr lang="en-US" altLang="ja-JP" sz="700" b="0" i="0" u="none" strike="noStrike" spc="-50" baseline="0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)</a:t>
                      </a:r>
                      <a:endParaRPr lang="ja-JP" altLang="en-US" sz="700" b="0" i="0" u="none" strike="noStrike" spc="-50" baseline="0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905" marR="7905" marT="790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ja-JP" sz="800" b="0" i="0" u="none" kern="1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905" marR="7905" marT="790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維持管理</a:t>
                      </a:r>
                    </a:p>
                  </a:txBody>
                  <a:tcPr marL="7905" marR="7905" marT="790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tabLst>
                          <a:tab pos="2272030" algn="l"/>
                        </a:tabLst>
                      </a:pPr>
                      <a:endParaRPr lang="ja-JP" sz="1000" b="0" i="0" u="none" kern="1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graphicFrame>
        <p:nvGraphicFramePr>
          <p:cNvPr id="1111" name="表 28"/>
          <p:cNvGraphicFramePr>
            <a:graphicFrameLocks noGrp="1"/>
          </p:cNvGraphicFramePr>
          <p:nvPr/>
        </p:nvGraphicFramePr>
        <p:xfrm>
          <a:off x="198406" y="6341295"/>
          <a:ext cx="9509182" cy="408720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1403971">
                  <a:extLst>
                    <a:ext uri="{9D8B030D-6E8A-4147-A177-3AD203B41FA5}"/>
                  </a:extLst>
                </a:gridCol>
                <a:gridCol w="8105211">
                  <a:extLst>
                    <a:ext uri="{9D8B030D-6E8A-4147-A177-3AD203B41FA5}"/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133350" indent="-133350" algn="ctr"/>
                      <a:r>
                        <a:rPr lang="ja-JP" altLang="en-US" sz="1100" b="0" u="none" kern="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問い合わせ先</a:t>
                      </a: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272030" algn="l"/>
                        </a:tabLst>
                      </a:pPr>
                      <a:r>
                        <a:rPr lang="ja-JP" altLang="en-US" sz="1100" b="0" u="none" kern="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団体名：</a:t>
                      </a:r>
                      <a:endParaRPr lang="en-US" altLang="ja-JP" sz="1100" b="0" u="none" kern="1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l">
                        <a:tabLst>
                          <a:tab pos="2272030" algn="l"/>
                        </a:tabLst>
                      </a:pPr>
                      <a:r>
                        <a:rPr lang="ja-JP" altLang="en-US" sz="1100" b="0" u="none" kern="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連絡先：　　　　　　　　　　　　　　　　　　　　　</a:t>
                      </a:r>
                      <a:r>
                        <a:rPr lang="en-US" altLang="ja-JP" sz="1100" b="0" u="none" kern="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E-mail</a:t>
                      </a:r>
                      <a:r>
                        <a:rPr lang="ja-JP" altLang="en-US" sz="1100" b="0" u="none" kern="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：</a:t>
                      </a:r>
                      <a:endParaRPr lang="ja-JP" sz="1100" b="0" i="0" u="none" kern="1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1112" name="正方形/長方形 24"/>
          <p:cNvSpPr/>
          <p:nvPr/>
        </p:nvSpPr>
        <p:spPr>
          <a:xfrm>
            <a:off x="3944909" y="508991"/>
            <a:ext cx="5771072" cy="7920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lIns="72000" tIns="252000" rIns="72000" bIns="0" rtlCol="0" anchor="t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</p:txBody>
      </p:sp>
      <p:sp>
        <p:nvSpPr>
          <p:cNvPr id="1113" name="テキスト ボックス 25"/>
          <p:cNvSpPr/>
          <p:nvPr/>
        </p:nvSpPr>
        <p:spPr>
          <a:xfrm>
            <a:off x="3944909" y="500901"/>
            <a:ext cx="1260000" cy="216000"/>
          </a:xfrm>
          <a:prstGeom prst="roundRect">
            <a:avLst>
              <a:gd name="adj" fmla="val 0"/>
            </a:avLst>
          </a:prstGeom>
          <a:solidFill>
            <a:srgbClr val="C00000"/>
          </a:solidFill>
        </p:spPr>
        <p:txBody>
          <a:bodyPr wrap="square" lIns="72000" tIns="36000" rIns="72000" bIns="3600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期待される効果</a:t>
            </a:r>
          </a:p>
        </p:txBody>
      </p:sp>
      <p:sp>
        <p:nvSpPr>
          <p:cNvPr id="1114" name="正方形/長方形 26"/>
          <p:cNvSpPr/>
          <p:nvPr/>
        </p:nvSpPr>
        <p:spPr>
          <a:xfrm>
            <a:off x="190019" y="1381696"/>
            <a:ext cx="9509179" cy="4871059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lIns="72000" tIns="216000" rIns="72000" rtlCol="0" anchor="t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</p:txBody>
      </p:sp>
      <p:sp>
        <p:nvSpPr>
          <p:cNvPr id="1115" name="テキスト ボックス 30"/>
          <p:cNvSpPr/>
          <p:nvPr/>
        </p:nvSpPr>
        <p:spPr>
          <a:xfrm>
            <a:off x="190019" y="1381697"/>
            <a:ext cx="1260000" cy="216000"/>
          </a:xfrm>
          <a:prstGeom prst="roundRect">
            <a:avLst>
              <a:gd name="adj" fmla="val 0"/>
            </a:avLst>
          </a:prstGeom>
          <a:solidFill>
            <a:srgbClr val="C00000"/>
          </a:solidFill>
        </p:spPr>
        <p:txBody>
          <a:bodyPr wrap="square" lIns="72000" tIns="36000" rIns="72000" bIns="3600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手法の概要</a:t>
            </a:r>
          </a:p>
        </p:txBody>
      </p:sp>
      <p:sp>
        <p:nvSpPr>
          <p:cNvPr id="1116" name="テキスト ボックス 16"/>
          <p:cNvSpPr txBox="1"/>
          <p:nvPr/>
        </p:nvSpPr>
        <p:spPr>
          <a:xfrm>
            <a:off x="107208" y="56890"/>
            <a:ext cx="1080000" cy="246221"/>
          </a:xfrm>
          <a:prstGeom prst="rect">
            <a:avLst/>
          </a:prstGeom>
          <a:solidFill>
            <a:schemeClr val="bg1"/>
          </a:solidFill>
        </p:spPr>
        <p:txBody>
          <a:bodyPr wrap="square" lIns="0" rIns="0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1" i="0" u="none" strike="noStrike" kern="1200" cap="none" spc="-10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推進・計画設計手法</a:t>
            </a:r>
          </a:p>
        </p:txBody>
      </p:sp>
      <p:sp>
        <p:nvSpPr>
          <p:cNvPr id="1117" name="CustomShape 4"/>
          <p:cNvSpPr/>
          <p:nvPr/>
        </p:nvSpPr>
        <p:spPr>
          <a:xfrm>
            <a:off x="7753200" y="6576780"/>
            <a:ext cx="2228040" cy="3643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41A7C-7D0A-4AAC-AF89-5EA87ECE6D50}" type="slidenum">
              <a:rPr kumimoji="1" lang="en-US" sz="1400" b="1" i="0" u="none" strike="noStrike" kern="1200" cap="none" spc="-1" normalizeH="0" baseline="0" noProof="0">
                <a:ln>
                  <a:noFill/>
                </a:ln>
                <a:solidFill>
                  <a:srgbClr val="8B8B8B"/>
                </a:solidFill>
                <a:effectLst/>
                <a:uLnTx/>
                <a:uFillTx/>
                <a:latin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</a:t>
            </a:fld>
            <a:endParaRPr kumimoji="1" lang="en-US" sz="1400" b="0" i="0" u="none" strike="noStrike" kern="1200" cap="none" spc="-1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</a:endParaRPr>
          </a:p>
        </p:txBody>
      </p:sp>
      <p:graphicFrame>
        <p:nvGraphicFramePr>
          <p:cNvPr id="1118" name="表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2553885"/>
              </p:ext>
            </p:extLst>
          </p:nvPr>
        </p:nvGraphicFramePr>
        <p:xfrm>
          <a:off x="321764" y="5930457"/>
          <a:ext cx="9258827" cy="252000"/>
        </p:xfrm>
        <a:graphic>
          <a:graphicData uri="http://schemas.openxmlformats.org/drawingml/2006/table">
            <a:tbl>
              <a:tblPr/>
              <a:tblGrid>
                <a:gridCol w="1332000">
                  <a:extLst>
                    <a:ext uri="{9D8B030D-6E8A-4147-A177-3AD203B41FA5}"/>
                  </a:extLst>
                </a:gridCol>
                <a:gridCol w="210291">
                  <a:extLst>
                    <a:ext uri="{9D8B030D-6E8A-4147-A177-3AD203B41FA5}"/>
                  </a:extLst>
                </a:gridCol>
                <a:gridCol w="280388">
                  <a:extLst>
                    <a:ext uri="{9D8B030D-6E8A-4147-A177-3AD203B41FA5}"/>
                  </a:extLst>
                </a:gridCol>
                <a:gridCol w="210291">
                  <a:extLst>
                    <a:ext uri="{9D8B030D-6E8A-4147-A177-3AD203B41FA5}"/>
                  </a:extLst>
                </a:gridCol>
                <a:gridCol w="280388">
                  <a:extLst>
                    <a:ext uri="{9D8B030D-6E8A-4147-A177-3AD203B41FA5}"/>
                  </a:extLst>
                </a:gridCol>
                <a:gridCol w="210291">
                  <a:extLst>
                    <a:ext uri="{9D8B030D-6E8A-4147-A177-3AD203B41FA5}"/>
                  </a:extLst>
                </a:gridCol>
                <a:gridCol w="280388">
                  <a:extLst>
                    <a:ext uri="{9D8B030D-6E8A-4147-A177-3AD203B41FA5}"/>
                  </a:extLst>
                </a:gridCol>
                <a:gridCol w="210291">
                  <a:extLst>
                    <a:ext uri="{9D8B030D-6E8A-4147-A177-3AD203B41FA5}"/>
                  </a:extLst>
                </a:gridCol>
                <a:gridCol w="280388">
                  <a:extLst>
                    <a:ext uri="{9D8B030D-6E8A-4147-A177-3AD203B41FA5}"/>
                  </a:extLst>
                </a:gridCol>
                <a:gridCol w="210291">
                  <a:extLst>
                    <a:ext uri="{9D8B030D-6E8A-4147-A177-3AD203B41FA5}"/>
                  </a:extLst>
                </a:gridCol>
                <a:gridCol w="280388">
                  <a:extLst>
                    <a:ext uri="{9D8B030D-6E8A-4147-A177-3AD203B41FA5}"/>
                  </a:extLst>
                </a:gridCol>
                <a:gridCol w="210291">
                  <a:extLst>
                    <a:ext uri="{9D8B030D-6E8A-4147-A177-3AD203B41FA5}"/>
                  </a:extLst>
                </a:gridCol>
                <a:gridCol w="280388">
                  <a:extLst>
                    <a:ext uri="{9D8B030D-6E8A-4147-A177-3AD203B41FA5}"/>
                  </a:extLst>
                </a:gridCol>
                <a:gridCol w="210291">
                  <a:extLst>
                    <a:ext uri="{9D8B030D-6E8A-4147-A177-3AD203B41FA5}"/>
                  </a:extLst>
                </a:gridCol>
                <a:gridCol w="280388">
                  <a:extLst>
                    <a:ext uri="{9D8B030D-6E8A-4147-A177-3AD203B41FA5}"/>
                  </a:extLst>
                </a:gridCol>
                <a:gridCol w="210291">
                  <a:extLst>
                    <a:ext uri="{9D8B030D-6E8A-4147-A177-3AD203B41FA5}"/>
                  </a:extLst>
                </a:gridCol>
                <a:gridCol w="280388">
                  <a:extLst>
                    <a:ext uri="{9D8B030D-6E8A-4147-A177-3AD203B41FA5}"/>
                  </a:extLst>
                </a:gridCol>
                <a:gridCol w="210291">
                  <a:extLst>
                    <a:ext uri="{9D8B030D-6E8A-4147-A177-3AD203B41FA5}"/>
                  </a:extLst>
                </a:gridCol>
                <a:gridCol w="280388">
                  <a:extLst>
                    <a:ext uri="{9D8B030D-6E8A-4147-A177-3AD203B41FA5}"/>
                  </a:extLst>
                </a:gridCol>
                <a:gridCol w="210291">
                  <a:extLst>
                    <a:ext uri="{9D8B030D-6E8A-4147-A177-3AD203B41FA5}"/>
                  </a:extLst>
                </a:gridCol>
                <a:gridCol w="280388">
                  <a:extLst>
                    <a:ext uri="{9D8B030D-6E8A-4147-A177-3AD203B41FA5}"/>
                  </a:extLst>
                </a:gridCol>
                <a:gridCol w="210291">
                  <a:extLst>
                    <a:ext uri="{9D8B030D-6E8A-4147-A177-3AD203B41FA5}"/>
                  </a:extLst>
                </a:gridCol>
                <a:gridCol w="280388">
                  <a:extLst>
                    <a:ext uri="{9D8B030D-6E8A-4147-A177-3AD203B41FA5}"/>
                  </a:extLst>
                </a:gridCol>
                <a:gridCol w="210291">
                  <a:extLst>
                    <a:ext uri="{9D8B030D-6E8A-4147-A177-3AD203B41FA5}"/>
                  </a:extLst>
                </a:gridCol>
                <a:gridCol w="280388">
                  <a:extLst>
                    <a:ext uri="{9D8B030D-6E8A-4147-A177-3AD203B41FA5}"/>
                  </a:extLst>
                </a:gridCol>
                <a:gridCol w="210291">
                  <a:extLst>
                    <a:ext uri="{9D8B030D-6E8A-4147-A177-3AD203B41FA5}"/>
                  </a:extLst>
                </a:gridCol>
                <a:gridCol w="280388">
                  <a:extLst>
                    <a:ext uri="{9D8B030D-6E8A-4147-A177-3AD203B41FA5}"/>
                  </a:extLst>
                </a:gridCol>
                <a:gridCol w="288000">
                  <a:extLst>
                    <a:ext uri="{9D8B030D-6E8A-4147-A177-3AD203B41FA5}"/>
                  </a:extLst>
                </a:gridCol>
                <a:gridCol w="1260000">
                  <a:extLst>
                    <a:ext uri="{9D8B030D-6E8A-4147-A177-3AD203B41FA5}"/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ja-JP" altLang="en-US" sz="1000" b="0" u="none" kern="100" dirty="0">
                          <a:solidFill>
                            <a:srgbClr val="C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適用場所</a:t>
                      </a: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5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都市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緑化</a:t>
                      </a: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公園</a:t>
                      </a: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庭</a:t>
                      </a: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ja-JP" altLang="en-US" sz="7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都市</a:t>
                      </a:r>
                      <a:endParaRPr kumimoji="1" lang="en-US" altLang="ja-JP" sz="700" b="0" i="0" u="none" strike="noStrike" kern="1200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農地</a:t>
                      </a: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緑道</a:t>
                      </a: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河川</a:t>
                      </a: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道路</a:t>
                      </a: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空地</a:t>
                      </a: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遊水地</a:t>
                      </a: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森林</a:t>
                      </a: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海岸</a:t>
                      </a: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農地</a:t>
                      </a: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集落</a:t>
                      </a: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その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他</a:t>
                      </a: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1119" name="テキスト 63"/>
          <p:cNvSpPr txBox="1"/>
          <p:nvPr/>
        </p:nvSpPr>
        <p:spPr>
          <a:xfrm>
            <a:off x="1572247" y="5473450"/>
            <a:ext cx="221489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ja-JP" altLang="en-US"/>
            </a:pPr>
            <a:r>
              <a:rPr lang="ja-JP" altLang="en-US" sz="1000" dirty="0" smtClean="0">
                <a:latin typeface="メイリオ"/>
                <a:ea typeface="メイリオ"/>
              </a:rPr>
              <a:t>該当する項目に○を付けて下さい。</a:t>
            </a:r>
            <a:r>
              <a:rPr lang="ja-JP" altLang="en-US" sz="1000" dirty="0">
                <a:latin typeface="メイリオ"/>
                <a:ea typeface="メイリオ"/>
              </a:rPr>
              <a:t>　　</a:t>
            </a:r>
          </a:p>
        </p:txBody>
      </p:sp>
      <p:sp>
        <p:nvSpPr>
          <p:cNvPr id="1120" name="テキスト ボックス 82"/>
          <p:cNvSpPr txBox="1"/>
          <p:nvPr/>
        </p:nvSpPr>
        <p:spPr>
          <a:xfrm>
            <a:off x="7096125" y="22705"/>
            <a:ext cx="2755473" cy="30688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R="0" lvl="0" algn="ctr" defTabSz="9601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en-US" altLang="ja-JP" sz="1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kumimoji="1" lang="ja-JP" altLang="en-US" sz="1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別紙６</a:t>
            </a:r>
            <a:r>
              <a:rPr kumimoji="1" lang="en-US" altLang="ja-JP" sz="1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r>
              <a:rPr kumimoji="1" lang="ja-JP" altLang="en-US" sz="1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応募様式３－１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75866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2" name="表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3822358"/>
              </p:ext>
            </p:extLst>
          </p:nvPr>
        </p:nvGraphicFramePr>
        <p:xfrm>
          <a:off x="321764" y="5685101"/>
          <a:ext cx="9258827" cy="252000"/>
        </p:xfrm>
        <a:graphic>
          <a:graphicData uri="http://schemas.openxmlformats.org/drawingml/2006/table">
            <a:tbl>
              <a:tblPr/>
              <a:tblGrid>
                <a:gridCol w="1332000">
                  <a:extLst>
                    <a:ext uri="{9D8B030D-6E8A-4147-A177-3AD203B41FA5}"/>
                  </a:extLst>
                </a:gridCol>
                <a:gridCol w="210291">
                  <a:extLst>
                    <a:ext uri="{9D8B030D-6E8A-4147-A177-3AD203B41FA5}"/>
                  </a:extLst>
                </a:gridCol>
                <a:gridCol w="280388">
                  <a:extLst>
                    <a:ext uri="{9D8B030D-6E8A-4147-A177-3AD203B41FA5}"/>
                  </a:extLst>
                </a:gridCol>
                <a:gridCol w="210291">
                  <a:extLst>
                    <a:ext uri="{9D8B030D-6E8A-4147-A177-3AD203B41FA5}"/>
                  </a:extLst>
                </a:gridCol>
                <a:gridCol w="280388">
                  <a:extLst>
                    <a:ext uri="{9D8B030D-6E8A-4147-A177-3AD203B41FA5}"/>
                  </a:extLst>
                </a:gridCol>
                <a:gridCol w="210291">
                  <a:extLst>
                    <a:ext uri="{9D8B030D-6E8A-4147-A177-3AD203B41FA5}"/>
                  </a:extLst>
                </a:gridCol>
                <a:gridCol w="280388">
                  <a:extLst>
                    <a:ext uri="{9D8B030D-6E8A-4147-A177-3AD203B41FA5}"/>
                  </a:extLst>
                </a:gridCol>
                <a:gridCol w="210291">
                  <a:extLst>
                    <a:ext uri="{9D8B030D-6E8A-4147-A177-3AD203B41FA5}"/>
                  </a:extLst>
                </a:gridCol>
                <a:gridCol w="280388">
                  <a:extLst>
                    <a:ext uri="{9D8B030D-6E8A-4147-A177-3AD203B41FA5}"/>
                  </a:extLst>
                </a:gridCol>
                <a:gridCol w="210291">
                  <a:extLst>
                    <a:ext uri="{9D8B030D-6E8A-4147-A177-3AD203B41FA5}"/>
                  </a:extLst>
                </a:gridCol>
                <a:gridCol w="280388">
                  <a:extLst>
                    <a:ext uri="{9D8B030D-6E8A-4147-A177-3AD203B41FA5}"/>
                  </a:extLst>
                </a:gridCol>
                <a:gridCol w="210291">
                  <a:extLst>
                    <a:ext uri="{9D8B030D-6E8A-4147-A177-3AD203B41FA5}"/>
                  </a:extLst>
                </a:gridCol>
                <a:gridCol w="280388">
                  <a:extLst>
                    <a:ext uri="{9D8B030D-6E8A-4147-A177-3AD203B41FA5}"/>
                  </a:extLst>
                </a:gridCol>
                <a:gridCol w="210291">
                  <a:extLst>
                    <a:ext uri="{9D8B030D-6E8A-4147-A177-3AD203B41FA5}"/>
                  </a:extLst>
                </a:gridCol>
                <a:gridCol w="280388">
                  <a:extLst>
                    <a:ext uri="{9D8B030D-6E8A-4147-A177-3AD203B41FA5}"/>
                  </a:extLst>
                </a:gridCol>
                <a:gridCol w="210291">
                  <a:extLst>
                    <a:ext uri="{9D8B030D-6E8A-4147-A177-3AD203B41FA5}"/>
                  </a:extLst>
                </a:gridCol>
                <a:gridCol w="280388">
                  <a:extLst>
                    <a:ext uri="{9D8B030D-6E8A-4147-A177-3AD203B41FA5}"/>
                  </a:extLst>
                </a:gridCol>
                <a:gridCol w="210291">
                  <a:extLst>
                    <a:ext uri="{9D8B030D-6E8A-4147-A177-3AD203B41FA5}"/>
                  </a:extLst>
                </a:gridCol>
                <a:gridCol w="280388">
                  <a:extLst>
                    <a:ext uri="{9D8B030D-6E8A-4147-A177-3AD203B41FA5}"/>
                  </a:extLst>
                </a:gridCol>
                <a:gridCol w="210291">
                  <a:extLst>
                    <a:ext uri="{9D8B030D-6E8A-4147-A177-3AD203B41FA5}"/>
                  </a:extLst>
                </a:gridCol>
                <a:gridCol w="280388">
                  <a:extLst>
                    <a:ext uri="{9D8B030D-6E8A-4147-A177-3AD203B41FA5}"/>
                  </a:extLst>
                </a:gridCol>
                <a:gridCol w="210291">
                  <a:extLst>
                    <a:ext uri="{9D8B030D-6E8A-4147-A177-3AD203B41FA5}"/>
                  </a:extLst>
                </a:gridCol>
                <a:gridCol w="280388">
                  <a:extLst>
                    <a:ext uri="{9D8B030D-6E8A-4147-A177-3AD203B41FA5}"/>
                  </a:extLst>
                </a:gridCol>
                <a:gridCol w="210291">
                  <a:extLst>
                    <a:ext uri="{9D8B030D-6E8A-4147-A177-3AD203B41FA5}"/>
                  </a:extLst>
                </a:gridCol>
                <a:gridCol w="280388">
                  <a:extLst>
                    <a:ext uri="{9D8B030D-6E8A-4147-A177-3AD203B41FA5}"/>
                  </a:extLst>
                </a:gridCol>
                <a:gridCol w="210291">
                  <a:extLst>
                    <a:ext uri="{9D8B030D-6E8A-4147-A177-3AD203B41FA5}"/>
                  </a:extLst>
                </a:gridCol>
                <a:gridCol w="280388">
                  <a:extLst>
                    <a:ext uri="{9D8B030D-6E8A-4147-A177-3AD203B41FA5}"/>
                  </a:extLst>
                </a:gridCol>
                <a:gridCol w="288000">
                  <a:extLst>
                    <a:ext uri="{9D8B030D-6E8A-4147-A177-3AD203B41FA5}"/>
                  </a:extLst>
                </a:gridCol>
                <a:gridCol w="1260000">
                  <a:extLst>
                    <a:ext uri="{9D8B030D-6E8A-4147-A177-3AD203B41FA5}"/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ja-JP" altLang="en-US" sz="1000" b="0" u="none" kern="100" dirty="0">
                          <a:solidFill>
                            <a:srgbClr val="0070C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適用場所</a:t>
                      </a: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都市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緑化</a:t>
                      </a: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公園</a:t>
                      </a: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庭</a:t>
                      </a: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ja-JP" altLang="en-US" sz="7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都市</a:t>
                      </a:r>
                      <a:endParaRPr kumimoji="1" lang="en-US" altLang="ja-JP" sz="700" b="0" i="0" u="none" strike="noStrike" kern="1200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農地</a:t>
                      </a: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緑道</a:t>
                      </a: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河川</a:t>
                      </a: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道路</a:t>
                      </a: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空地</a:t>
                      </a: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遊水地</a:t>
                      </a: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森林</a:t>
                      </a: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海岸</a:t>
                      </a: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農地</a:t>
                      </a: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集落</a:t>
                      </a: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その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他</a:t>
                      </a: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1123" name="正方形/長方形 9"/>
          <p:cNvSpPr/>
          <p:nvPr/>
        </p:nvSpPr>
        <p:spPr>
          <a:xfrm>
            <a:off x="0" y="0"/>
            <a:ext cx="9906000" cy="36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6000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～表題～</a:t>
            </a:r>
          </a:p>
        </p:txBody>
      </p:sp>
      <p:sp>
        <p:nvSpPr>
          <p:cNvPr id="1124" name="正方形/長方形 13"/>
          <p:cNvSpPr/>
          <p:nvPr/>
        </p:nvSpPr>
        <p:spPr>
          <a:xfrm>
            <a:off x="190019" y="508991"/>
            <a:ext cx="3672000" cy="7920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lIns="72000" tIns="252000" rIns="72000" bIns="0" rtlCol="0" anchor="t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</p:txBody>
      </p:sp>
      <p:sp>
        <p:nvSpPr>
          <p:cNvPr id="1125" name="テキスト ボックス 15"/>
          <p:cNvSpPr/>
          <p:nvPr/>
        </p:nvSpPr>
        <p:spPr>
          <a:xfrm>
            <a:off x="190019" y="500901"/>
            <a:ext cx="1260000" cy="216000"/>
          </a:xfrm>
          <a:prstGeom prst="roundRect">
            <a:avLst>
              <a:gd name="adj" fmla="val 0"/>
            </a:avLst>
          </a:prstGeom>
          <a:solidFill>
            <a:srgbClr val="0070C0"/>
          </a:solidFill>
        </p:spPr>
        <p:txBody>
          <a:bodyPr wrap="square" lIns="72000" tIns="36000" rIns="72000" bIns="3600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主な目的</a:t>
            </a:r>
          </a:p>
        </p:txBody>
      </p:sp>
      <p:graphicFrame>
        <p:nvGraphicFramePr>
          <p:cNvPr id="1126" name="表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970589"/>
              </p:ext>
            </p:extLst>
          </p:nvPr>
        </p:nvGraphicFramePr>
        <p:xfrm>
          <a:off x="198406" y="6341295"/>
          <a:ext cx="9509182" cy="408720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1403971">
                  <a:extLst>
                    <a:ext uri="{9D8B030D-6E8A-4147-A177-3AD203B41FA5}"/>
                  </a:extLst>
                </a:gridCol>
                <a:gridCol w="8105211">
                  <a:extLst>
                    <a:ext uri="{9D8B030D-6E8A-4147-A177-3AD203B41FA5}"/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133350" indent="-133350" algn="ctr"/>
                      <a:r>
                        <a:rPr lang="ja-JP" altLang="en-US" sz="1100" b="0" u="none" kern="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問い合わせ先</a:t>
                      </a: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272030" algn="l"/>
                        </a:tabLst>
                      </a:pPr>
                      <a:r>
                        <a:rPr lang="ja-JP" altLang="en-US" sz="1100" b="0" u="none" kern="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団体名：</a:t>
                      </a:r>
                      <a:endParaRPr lang="en-US" altLang="ja-JP" sz="1100" b="0" u="none" kern="1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l">
                        <a:tabLst>
                          <a:tab pos="2272030" algn="l"/>
                        </a:tabLst>
                      </a:pPr>
                      <a:r>
                        <a:rPr lang="ja-JP" altLang="en-US" sz="1100" b="0" u="none" kern="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連絡先：　　　　　　　　　　　　　　　　　　　　　</a:t>
                      </a:r>
                      <a:r>
                        <a:rPr lang="en-US" altLang="ja-JP" sz="1100" b="0" u="none" kern="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E-mail</a:t>
                      </a:r>
                      <a:r>
                        <a:rPr lang="ja-JP" altLang="en-US" sz="1100" b="0" u="none" kern="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：</a:t>
                      </a:r>
                      <a:endParaRPr lang="ja-JP" sz="1100" b="0" i="0" u="none" kern="1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1127" name="正方形/長方形 24"/>
          <p:cNvSpPr/>
          <p:nvPr/>
        </p:nvSpPr>
        <p:spPr>
          <a:xfrm>
            <a:off x="3944909" y="508991"/>
            <a:ext cx="5771072" cy="7920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lIns="72000" tIns="252000" rIns="72000" bIns="0" rtlCol="0" anchor="t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</p:txBody>
      </p:sp>
      <p:sp>
        <p:nvSpPr>
          <p:cNvPr id="1128" name="テキスト ボックス 25"/>
          <p:cNvSpPr/>
          <p:nvPr/>
        </p:nvSpPr>
        <p:spPr>
          <a:xfrm>
            <a:off x="3944908" y="500901"/>
            <a:ext cx="2136805" cy="216000"/>
          </a:xfrm>
          <a:prstGeom prst="roundRect">
            <a:avLst>
              <a:gd name="adj" fmla="val 0"/>
            </a:avLst>
          </a:prstGeom>
          <a:solidFill>
            <a:srgbClr val="0070C0"/>
          </a:solidFill>
        </p:spPr>
        <p:txBody>
          <a:bodyPr wrap="square" lIns="72000" tIns="36000" rIns="72000" bIns="3600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期待される効果（アウトカム）</a:t>
            </a:r>
          </a:p>
        </p:txBody>
      </p:sp>
      <p:sp>
        <p:nvSpPr>
          <p:cNvPr id="1129" name="正方形/長方形 26"/>
          <p:cNvSpPr/>
          <p:nvPr/>
        </p:nvSpPr>
        <p:spPr>
          <a:xfrm>
            <a:off x="190019" y="1381696"/>
            <a:ext cx="9509179" cy="487105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lIns="72000" tIns="216000" rIns="72000" rtlCol="0" anchor="t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</p:txBody>
      </p:sp>
      <p:sp>
        <p:nvSpPr>
          <p:cNvPr id="1130" name="テキスト ボックス 30"/>
          <p:cNvSpPr/>
          <p:nvPr/>
        </p:nvSpPr>
        <p:spPr>
          <a:xfrm>
            <a:off x="190019" y="1381697"/>
            <a:ext cx="1260000" cy="216000"/>
          </a:xfrm>
          <a:prstGeom prst="roundRect">
            <a:avLst>
              <a:gd name="adj" fmla="val 0"/>
            </a:avLst>
          </a:prstGeom>
          <a:solidFill>
            <a:srgbClr val="0070C0"/>
          </a:solidFill>
        </p:spPr>
        <p:txBody>
          <a:bodyPr wrap="square" lIns="72000" tIns="36000" rIns="72000" bIns="3600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技術の概要</a:t>
            </a:r>
          </a:p>
        </p:txBody>
      </p:sp>
      <p:sp>
        <p:nvSpPr>
          <p:cNvPr id="1131" name="テキスト ボックス 16"/>
          <p:cNvSpPr txBox="1"/>
          <p:nvPr/>
        </p:nvSpPr>
        <p:spPr>
          <a:xfrm>
            <a:off x="107208" y="56890"/>
            <a:ext cx="1080000" cy="246221"/>
          </a:xfrm>
          <a:prstGeom prst="rect">
            <a:avLst/>
          </a:prstGeom>
          <a:solidFill>
            <a:schemeClr val="bg1"/>
          </a:solidFill>
        </p:spPr>
        <p:txBody>
          <a:bodyPr wrap="square" lIns="0" rIns="0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1" i="0" u="none" strike="noStrike" kern="1200" cap="none" spc="-10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要素技術</a:t>
            </a:r>
          </a:p>
        </p:txBody>
      </p:sp>
      <p:sp>
        <p:nvSpPr>
          <p:cNvPr id="1132" name="CustomShape 4"/>
          <p:cNvSpPr/>
          <p:nvPr/>
        </p:nvSpPr>
        <p:spPr>
          <a:xfrm>
            <a:off x="7753200" y="6576780"/>
            <a:ext cx="2228040" cy="3643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41A7C-7D0A-4AAC-AF89-5EA87ECE6D50}" type="slidenum">
              <a:rPr kumimoji="1" lang="en-US" sz="1400" b="1" i="0" u="none" strike="noStrike" kern="1200" cap="none" spc="-1" normalizeH="0" baseline="0" noProof="0">
                <a:ln>
                  <a:noFill/>
                </a:ln>
                <a:solidFill>
                  <a:srgbClr val="8B8B8B"/>
                </a:solidFill>
                <a:effectLst/>
                <a:uLnTx/>
                <a:uFillTx/>
                <a:latin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en-US" sz="1400" b="0" i="0" u="none" strike="noStrike" kern="1200" cap="none" spc="-1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1133" name="正方形/長方形 14"/>
          <p:cNvSpPr/>
          <p:nvPr/>
        </p:nvSpPr>
        <p:spPr>
          <a:xfrm>
            <a:off x="6622869" y="3331030"/>
            <a:ext cx="3010222" cy="2266576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lIns="72000" tIns="252000" rIns="72000" bIns="0" rtlCol="0" anchor="t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</p:txBody>
      </p:sp>
      <p:sp>
        <p:nvSpPr>
          <p:cNvPr id="1134" name="テキスト ボックス 19"/>
          <p:cNvSpPr/>
          <p:nvPr/>
        </p:nvSpPr>
        <p:spPr>
          <a:xfrm>
            <a:off x="6622869" y="3331029"/>
            <a:ext cx="2395091" cy="315819"/>
          </a:xfrm>
          <a:prstGeom prst="roundRect">
            <a:avLst>
              <a:gd name="adj" fmla="val 0"/>
            </a:avLst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lIns="72000" tIns="36000" rIns="72000" bIns="3600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要素技術の能力（アウトプット）</a:t>
            </a:r>
            <a:endParaRPr dirty="0">
              <a:solidFill>
                <a:schemeClr val="bg1"/>
              </a:solidFill>
            </a:endParaRPr>
          </a:p>
        </p:txBody>
      </p:sp>
      <p:graphicFrame>
        <p:nvGraphicFramePr>
          <p:cNvPr id="1135" name="表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3490564"/>
              </p:ext>
            </p:extLst>
          </p:nvPr>
        </p:nvGraphicFramePr>
        <p:xfrm>
          <a:off x="321764" y="5936562"/>
          <a:ext cx="9256993" cy="252000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1332000">
                  <a:extLst>
                    <a:ext uri="{9D8B030D-6E8A-4147-A177-3AD203B41FA5}"/>
                  </a:extLst>
                </a:gridCol>
                <a:gridCol w="7924993">
                  <a:extLst>
                    <a:ext uri="{9D8B030D-6E8A-4147-A177-3AD203B41FA5}"/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marL="133350" indent="-133350" algn="ctr"/>
                      <a:r>
                        <a:rPr lang="ja-JP" altLang="en-US" sz="1000" b="0" u="none" kern="100" dirty="0">
                          <a:solidFill>
                            <a:srgbClr val="0070C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適用事例</a:t>
                      </a: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2272030" algn="l"/>
                        </a:tabLst>
                      </a:pPr>
                      <a:endParaRPr lang="ja-JP" sz="800" b="0" i="0" u="none" kern="1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1136" name="テキスト 62"/>
          <p:cNvSpPr txBox="1"/>
          <p:nvPr/>
        </p:nvSpPr>
        <p:spPr>
          <a:xfrm>
            <a:off x="4130228" y="743483"/>
            <a:ext cx="5376609" cy="5377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 lang="ja-JP" altLang="en-US"/>
            </a:pPr>
            <a:r>
              <a:rPr lang="ja-JP" altLang="en-US" sz="1000" dirty="0">
                <a:latin typeface="メイリオ"/>
                <a:ea typeface="メイリオ"/>
              </a:rPr>
              <a:t>※要素技術の活用による社会的な意味（波及効果）をアウトカムと定義し、</a:t>
            </a:r>
          </a:p>
          <a:p>
            <a:pPr>
              <a:defRPr lang="ja-JP" altLang="en-US"/>
            </a:pPr>
            <a:r>
              <a:rPr lang="ja-JP" altLang="en-US" sz="1000" dirty="0">
                <a:latin typeface="メイリオ"/>
                <a:ea typeface="メイリオ"/>
              </a:rPr>
              <a:t>　その内容を主に文章で記載していただくことを想定しています。</a:t>
            </a:r>
          </a:p>
          <a:p>
            <a:pPr>
              <a:defRPr lang="ja-JP" altLang="en-US"/>
            </a:pPr>
            <a:r>
              <a:rPr lang="ja-JP" altLang="en-US" sz="900" dirty="0">
                <a:latin typeface="メイリオ"/>
                <a:ea typeface="メイリオ"/>
              </a:rPr>
              <a:t>　　例：魅力的な生活空間の創出、資源循環の達成、美しい景観の創出、生物の生息環境の保全　等</a:t>
            </a:r>
            <a:endParaRPr lang="ja-JP" altLang="en-US" sz="1000" dirty="0">
              <a:latin typeface="メイリオ"/>
              <a:ea typeface="メイリオ"/>
            </a:endParaRPr>
          </a:p>
        </p:txBody>
      </p:sp>
      <p:sp>
        <p:nvSpPr>
          <p:cNvPr id="1137" name="テキスト 63"/>
          <p:cNvSpPr txBox="1"/>
          <p:nvPr/>
        </p:nvSpPr>
        <p:spPr>
          <a:xfrm>
            <a:off x="6703067" y="3746502"/>
            <a:ext cx="287651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ja-JP" altLang="en-US"/>
            </a:pPr>
            <a:r>
              <a:rPr lang="ja-JP" altLang="en-US" sz="1000" dirty="0">
                <a:latin typeface="メイリオ"/>
                <a:ea typeface="メイリオ"/>
              </a:rPr>
              <a:t>※要素技術が持つ機能などにより、</a:t>
            </a:r>
          </a:p>
          <a:p>
            <a:pPr>
              <a:defRPr lang="ja-JP" altLang="en-US"/>
            </a:pPr>
            <a:r>
              <a:rPr lang="ja-JP" altLang="en-US" sz="1000" dirty="0">
                <a:latin typeface="メイリオ"/>
                <a:ea typeface="メイリオ"/>
              </a:rPr>
              <a:t>　製品等を使用した場合の結果として表れる</a:t>
            </a:r>
          </a:p>
          <a:p>
            <a:pPr>
              <a:defRPr lang="ja-JP" altLang="en-US"/>
            </a:pPr>
            <a:r>
              <a:rPr lang="ja-JP" altLang="en-US" sz="1000" dirty="0">
                <a:latin typeface="メイリオ"/>
                <a:ea typeface="メイリオ"/>
              </a:rPr>
              <a:t>　能力をアウトプットと定義し、その内容を記　</a:t>
            </a:r>
          </a:p>
          <a:p>
            <a:pPr>
              <a:defRPr lang="ja-JP" altLang="en-US"/>
            </a:pPr>
            <a:r>
              <a:rPr lang="ja-JP" altLang="en-US" sz="1000" dirty="0">
                <a:latin typeface="メイリオ"/>
                <a:ea typeface="メイリオ"/>
              </a:rPr>
              <a:t>　</a:t>
            </a:r>
            <a:r>
              <a:rPr lang="ja-JP" altLang="en-US" sz="1000" dirty="0" err="1">
                <a:latin typeface="メイリオ"/>
                <a:ea typeface="メイリオ"/>
              </a:rPr>
              <a:t>載して</a:t>
            </a:r>
            <a:r>
              <a:rPr lang="ja-JP" altLang="en-US" sz="1000" dirty="0">
                <a:latin typeface="メイリオ"/>
                <a:ea typeface="メイリオ"/>
              </a:rPr>
              <a:t>いただくことを想定しています。</a:t>
            </a:r>
          </a:p>
          <a:p>
            <a:pPr marL="180975" indent="-180975">
              <a:defRPr lang="ja-JP" altLang="en-US"/>
            </a:pPr>
            <a:r>
              <a:rPr lang="ja-JP" altLang="en-US" sz="1000" dirty="0">
                <a:latin typeface="メイリオ"/>
                <a:ea typeface="メイリオ"/>
              </a:rPr>
              <a:t>　（本欄は、必要に応じて削除して</a:t>
            </a:r>
            <a:r>
              <a:rPr lang="ja-JP" altLang="en-US" sz="1000" dirty="0" smtClean="0">
                <a:latin typeface="メイリオ"/>
                <a:ea typeface="メイリオ"/>
              </a:rPr>
              <a:t>いただいて</a:t>
            </a:r>
            <a:r>
              <a:rPr lang="ja-JP" altLang="en-US" sz="1000" dirty="0">
                <a:latin typeface="メイリオ"/>
                <a:ea typeface="メイリオ"/>
              </a:rPr>
              <a:t>かまいません。）</a:t>
            </a:r>
          </a:p>
          <a:p>
            <a:pPr>
              <a:defRPr lang="ja-JP" altLang="en-US"/>
            </a:pPr>
            <a:endParaRPr lang="ja-JP" altLang="en-US" sz="1000" dirty="0">
              <a:latin typeface="メイリオ"/>
              <a:ea typeface="メイリオ"/>
            </a:endParaRPr>
          </a:p>
          <a:p>
            <a:pPr>
              <a:defRPr lang="ja-JP" altLang="en-US"/>
            </a:pPr>
            <a:r>
              <a:rPr lang="ja-JP" altLang="en-US" sz="1000" dirty="0">
                <a:latin typeface="メイリオ"/>
                <a:ea typeface="メイリオ"/>
              </a:rPr>
              <a:t>例：人の体感温度が２℃低下、管理頻度が３割</a:t>
            </a:r>
          </a:p>
          <a:p>
            <a:pPr>
              <a:defRPr lang="ja-JP" altLang="en-US"/>
            </a:pPr>
            <a:r>
              <a:rPr lang="ja-JP" altLang="en-US" sz="1000" dirty="0">
                <a:latin typeface="メイリオ"/>
                <a:ea typeface="メイリオ"/>
              </a:rPr>
              <a:t>　　減少、ＣＯ2排出量の低減　</a:t>
            </a:r>
            <a:r>
              <a:rPr lang="ja-JP" altLang="en-US" sz="1000" dirty="0" smtClean="0">
                <a:latin typeface="メイリオ"/>
                <a:ea typeface="メイリオ"/>
              </a:rPr>
              <a:t>等</a:t>
            </a:r>
            <a:endParaRPr lang="ja-JP" altLang="en-US" sz="1000" dirty="0">
              <a:latin typeface="メイリオ"/>
              <a:ea typeface="メイリオ"/>
            </a:endParaRPr>
          </a:p>
        </p:txBody>
      </p:sp>
      <p:sp>
        <p:nvSpPr>
          <p:cNvPr id="1138" name="テキスト 63"/>
          <p:cNvSpPr txBox="1"/>
          <p:nvPr/>
        </p:nvSpPr>
        <p:spPr>
          <a:xfrm>
            <a:off x="1572247" y="5473450"/>
            <a:ext cx="221489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ja-JP" altLang="en-US"/>
            </a:pPr>
            <a:r>
              <a:rPr lang="ja-JP" altLang="en-US" sz="1000" dirty="0" smtClean="0">
                <a:latin typeface="メイリオ"/>
                <a:ea typeface="メイリオ"/>
              </a:rPr>
              <a:t>該当する項目に○を付けて下さい。</a:t>
            </a:r>
            <a:r>
              <a:rPr lang="ja-JP" altLang="en-US" sz="1000" dirty="0">
                <a:latin typeface="メイリオ"/>
                <a:ea typeface="メイリオ"/>
              </a:rPr>
              <a:t>　　</a:t>
            </a:r>
          </a:p>
        </p:txBody>
      </p:sp>
      <p:sp>
        <p:nvSpPr>
          <p:cNvPr id="1139" name="テキスト ボックス 82"/>
          <p:cNvSpPr txBox="1"/>
          <p:nvPr/>
        </p:nvSpPr>
        <p:spPr>
          <a:xfrm>
            <a:off x="7096125" y="22705"/>
            <a:ext cx="2755473" cy="30688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R="0" lvl="0" algn="ctr" defTabSz="9601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en-US" altLang="ja-JP" sz="1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kumimoji="1" lang="ja-JP" altLang="en-US" sz="1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別紙６</a:t>
            </a:r>
            <a:r>
              <a:rPr kumimoji="1" lang="en-US" altLang="ja-JP" sz="1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r>
              <a:rPr kumimoji="1" lang="ja-JP" altLang="en-US" sz="1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応募様式３－２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14809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1" name="正方形/長方形 9"/>
          <p:cNvSpPr/>
          <p:nvPr/>
        </p:nvSpPr>
        <p:spPr>
          <a:xfrm>
            <a:off x="0" y="0"/>
            <a:ext cx="9906000" cy="360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6000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～表題～</a:t>
            </a:r>
          </a:p>
        </p:txBody>
      </p:sp>
      <p:sp>
        <p:nvSpPr>
          <p:cNvPr id="1142" name="正方形/長方形 13"/>
          <p:cNvSpPr/>
          <p:nvPr/>
        </p:nvSpPr>
        <p:spPr>
          <a:xfrm>
            <a:off x="190019" y="508991"/>
            <a:ext cx="3672000" cy="79200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lIns="72000" tIns="252000" rIns="72000" bIns="0" rtlCol="0" anchor="t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</p:txBody>
      </p:sp>
      <p:sp>
        <p:nvSpPr>
          <p:cNvPr id="1143" name="テキスト ボックス 15"/>
          <p:cNvSpPr/>
          <p:nvPr/>
        </p:nvSpPr>
        <p:spPr>
          <a:xfrm>
            <a:off x="190019" y="500901"/>
            <a:ext cx="1260000" cy="216000"/>
          </a:xfrm>
          <a:prstGeom prst="roundRect">
            <a:avLst>
              <a:gd name="adj" fmla="val 0"/>
            </a:avLst>
          </a:prstGeom>
          <a:solidFill>
            <a:srgbClr val="FFC000"/>
          </a:solidFill>
        </p:spPr>
        <p:txBody>
          <a:bodyPr wrap="square" lIns="72000" tIns="36000" rIns="72000" bIns="3600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主な目的</a:t>
            </a:r>
          </a:p>
        </p:txBody>
      </p:sp>
      <p:graphicFrame>
        <p:nvGraphicFramePr>
          <p:cNvPr id="1144" name="表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002402"/>
              </p:ext>
            </p:extLst>
          </p:nvPr>
        </p:nvGraphicFramePr>
        <p:xfrm>
          <a:off x="198406" y="6341295"/>
          <a:ext cx="9509182" cy="408720"/>
        </p:xfrm>
        <a:graphic>
          <a:graphicData uri="http://schemas.openxmlformats.org/drawingml/2006/table">
            <a:tbl>
              <a:tblPr firstRow="1" firstCol="1" bandRow="1">
                <a:tableStyleId>{C4B1156A-380E-4F78-BDF5-A606A8083BF9}</a:tableStyleId>
              </a:tblPr>
              <a:tblGrid>
                <a:gridCol w="1403971">
                  <a:extLst>
                    <a:ext uri="{9D8B030D-6E8A-4147-A177-3AD203B41FA5}"/>
                  </a:extLst>
                </a:gridCol>
                <a:gridCol w="8105211">
                  <a:extLst>
                    <a:ext uri="{9D8B030D-6E8A-4147-A177-3AD203B41FA5}"/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133350" indent="-133350" algn="ctr"/>
                      <a:r>
                        <a:rPr lang="ja-JP" altLang="en-US" sz="1100" b="0" u="none" kern="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問い合わせ先</a:t>
                      </a: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272030" algn="l"/>
                        </a:tabLst>
                      </a:pPr>
                      <a:r>
                        <a:rPr lang="ja-JP" altLang="en-US" sz="1100" b="0" u="none" kern="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団体名：</a:t>
                      </a:r>
                      <a:endParaRPr lang="en-US" altLang="ja-JP" sz="1100" b="0" u="none" kern="1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l">
                        <a:tabLst>
                          <a:tab pos="2272030" algn="l"/>
                        </a:tabLst>
                      </a:pPr>
                      <a:r>
                        <a:rPr lang="ja-JP" altLang="en-US" sz="1100" b="0" u="none" kern="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連絡先：　　　　　　　　　　　　　　　　　　　　　</a:t>
                      </a:r>
                      <a:r>
                        <a:rPr lang="en-US" altLang="ja-JP" sz="1100" b="0" u="none" kern="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E-mail</a:t>
                      </a:r>
                      <a:r>
                        <a:rPr lang="ja-JP" altLang="en-US" sz="1100" b="0" u="none" kern="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：</a:t>
                      </a:r>
                      <a:endParaRPr lang="ja-JP" sz="1100" b="0" i="0" u="none" kern="1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2000" marR="72000" marT="36000" marB="3600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1145" name="正方形/長方形 24"/>
          <p:cNvSpPr/>
          <p:nvPr/>
        </p:nvSpPr>
        <p:spPr>
          <a:xfrm>
            <a:off x="3944909" y="508991"/>
            <a:ext cx="5771072" cy="79200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lIns="72000" tIns="252000" rIns="72000" bIns="0" rtlCol="0" anchor="t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</p:txBody>
      </p:sp>
      <p:sp>
        <p:nvSpPr>
          <p:cNvPr id="1146" name="テキスト ボックス 25"/>
          <p:cNvSpPr/>
          <p:nvPr/>
        </p:nvSpPr>
        <p:spPr>
          <a:xfrm>
            <a:off x="3944909" y="500901"/>
            <a:ext cx="1260000" cy="216000"/>
          </a:xfrm>
          <a:prstGeom prst="roundRect">
            <a:avLst>
              <a:gd name="adj" fmla="val 0"/>
            </a:avLst>
          </a:prstGeom>
          <a:solidFill>
            <a:srgbClr val="FFC000"/>
          </a:solidFill>
        </p:spPr>
        <p:txBody>
          <a:bodyPr wrap="square" lIns="72000" tIns="36000" rIns="72000" bIns="3600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期待される効果</a:t>
            </a:r>
          </a:p>
        </p:txBody>
      </p:sp>
      <p:sp>
        <p:nvSpPr>
          <p:cNvPr id="1147" name="正方形/長方形 26"/>
          <p:cNvSpPr/>
          <p:nvPr/>
        </p:nvSpPr>
        <p:spPr>
          <a:xfrm>
            <a:off x="190019" y="1381696"/>
            <a:ext cx="9509179" cy="4871059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lIns="72000" tIns="216000" rIns="72000" rtlCol="0" anchor="t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</p:txBody>
      </p:sp>
      <p:sp>
        <p:nvSpPr>
          <p:cNvPr id="1148" name="テキスト ボックス 30"/>
          <p:cNvSpPr/>
          <p:nvPr/>
        </p:nvSpPr>
        <p:spPr>
          <a:xfrm>
            <a:off x="190019" y="1381697"/>
            <a:ext cx="1260000" cy="216000"/>
          </a:xfrm>
          <a:prstGeom prst="roundRect">
            <a:avLst>
              <a:gd name="adj" fmla="val 0"/>
            </a:avLst>
          </a:prstGeom>
          <a:solidFill>
            <a:srgbClr val="FFC000"/>
          </a:solidFill>
        </p:spPr>
        <p:txBody>
          <a:bodyPr wrap="square" lIns="72000" tIns="36000" rIns="72000" bIns="3600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手法の概要</a:t>
            </a:r>
          </a:p>
        </p:txBody>
      </p:sp>
      <p:sp>
        <p:nvSpPr>
          <p:cNvPr id="1149" name="テキスト ボックス 16"/>
          <p:cNvSpPr txBox="1"/>
          <p:nvPr/>
        </p:nvSpPr>
        <p:spPr>
          <a:xfrm>
            <a:off x="107208" y="56890"/>
            <a:ext cx="1080000" cy="246221"/>
          </a:xfrm>
          <a:prstGeom prst="rect">
            <a:avLst/>
          </a:prstGeom>
          <a:solidFill>
            <a:schemeClr val="bg1"/>
          </a:solidFill>
        </p:spPr>
        <p:txBody>
          <a:bodyPr wrap="square" lIns="0" rIns="0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1" i="0" u="none" strike="noStrike" kern="1200" cap="none" spc="-10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評価手法</a:t>
            </a:r>
          </a:p>
        </p:txBody>
      </p:sp>
      <p:sp>
        <p:nvSpPr>
          <p:cNvPr id="1150" name="CustomShape 4"/>
          <p:cNvSpPr/>
          <p:nvPr/>
        </p:nvSpPr>
        <p:spPr>
          <a:xfrm>
            <a:off x="7753200" y="6576780"/>
            <a:ext cx="2228040" cy="3643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41A7C-7D0A-4AAC-AF89-5EA87ECE6D50}" type="slidenum">
              <a:rPr kumimoji="1" lang="en-US" sz="1400" b="1" i="0" u="none" strike="noStrike" kern="1200" cap="none" spc="-1" normalizeH="0" baseline="0" noProof="0">
                <a:ln>
                  <a:noFill/>
                </a:ln>
                <a:solidFill>
                  <a:srgbClr val="8B8B8B"/>
                </a:solidFill>
                <a:effectLst/>
                <a:uLnTx/>
                <a:uFillTx/>
                <a:latin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en-US" sz="1400" b="0" i="0" u="none" strike="noStrike" kern="1200" cap="none" spc="-1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</a:endParaRPr>
          </a:p>
        </p:txBody>
      </p:sp>
      <p:graphicFrame>
        <p:nvGraphicFramePr>
          <p:cNvPr id="1151" name="表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5852996"/>
              </p:ext>
            </p:extLst>
          </p:nvPr>
        </p:nvGraphicFramePr>
        <p:xfrm>
          <a:off x="321764" y="5685101"/>
          <a:ext cx="9258827" cy="252000"/>
        </p:xfrm>
        <a:graphic>
          <a:graphicData uri="http://schemas.openxmlformats.org/drawingml/2006/table">
            <a:tbl>
              <a:tblPr/>
              <a:tblGrid>
                <a:gridCol w="1332000">
                  <a:extLst>
                    <a:ext uri="{9D8B030D-6E8A-4147-A177-3AD203B41FA5}"/>
                  </a:extLst>
                </a:gridCol>
                <a:gridCol w="210291">
                  <a:extLst>
                    <a:ext uri="{9D8B030D-6E8A-4147-A177-3AD203B41FA5}"/>
                  </a:extLst>
                </a:gridCol>
                <a:gridCol w="280388">
                  <a:extLst>
                    <a:ext uri="{9D8B030D-6E8A-4147-A177-3AD203B41FA5}"/>
                  </a:extLst>
                </a:gridCol>
                <a:gridCol w="210291">
                  <a:extLst>
                    <a:ext uri="{9D8B030D-6E8A-4147-A177-3AD203B41FA5}"/>
                  </a:extLst>
                </a:gridCol>
                <a:gridCol w="280388">
                  <a:extLst>
                    <a:ext uri="{9D8B030D-6E8A-4147-A177-3AD203B41FA5}"/>
                  </a:extLst>
                </a:gridCol>
                <a:gridCol w="210291">
                  <a:extLst>
                    <a:ext uri="{9D8B030D-6E8A-4147-A177-3AD203B41FA5}"/>
                  </a:extLst>
                </a:gridCol>
                <a:gridCol w="280388">
                  <a:extLst>
                    <a:ext uri="{9D8B030D-6E8A-4147-A177-3AD203B41FA5}"/>
                  </a:extLst>
                </a:gridCol>
                <a:gridCol w="210291">
                  <a:extLst>
                    <a:ext uri="{9D8B030D-6E8A-4147-A177-3AD203B41FA5}"/>
                  </a:extLst>
                </a:gridCol>
                <a:gridCol w="280388">
                  <a:extLst>
                    <a:ext uri="{9D8B030D-6E8A-4147-A177-3AD203B41FA5}"/>
                  </a:extLst>
                </a:gridCol>
                <a:gridCol w="210291">
                  <a:extLst>
                    <a:ext uri="{9D8B030D-6E8A-4147-A177-3AD203B41FA5}"/>
                  </a:extLst>
                </a:gridCol>
                <a:gridCol w="280388">
                  <a:extLst>
                    <a:ext uri="{9D8B030D-6E8A-4147-A177-3AD203B41FA5}"/>
                  </a:extLst>
                </a:gridCol>
                <a:gridCol w="210291">
                  <a:extLst>
                    <a:ext uri="{9D8B030D-6E8A-4147-A177-3AD203B41FA5}"/>
                  </a:extLst>
                </a:gridCol>
                <a:gridCol w="280388">
                  <a:extLst>
                    <a:ext uri="{9D8B030D-6E8A-4147-A177-3AD203B41FA5}"/>
                  </a:extLst>
                </a:gridCol>
                <a:gridCol w="210291">
                  <a:extLst>
                    <a:ext uri="{9D8B030D-6E8A-4147-A177-3AD203B41FA5}"/>
                  </a:extLst>
                </a:gridCol>
                <a:gridCol w="280388">
                  <a:extLst>
                    <a:ext uri="{9D8B030D-6E8A-4147-A177-3AD203B41FA5}"/>
                  </a:extLst>
                </a:gridCol>
                <a:gridCol w="210291">
                  <a:extLst>
                    <a:ext uri="{9D8B030D-6E8A-4147-A177-3AD203B41FA5}"/>
                  </a:extLst>
                </a:gridCol>
                <a:gridCol w="280388">
                  <a:extLst>
                    <a:ext uri="{9D8B030D-6E8A-4147-A177-3AD203B41FA5}"/>
                  </a:extLst>
                </a:gridCol>
                <a:gridCol w="210291">
                  <a:extLst>
                    <a:ext uri="{9D8B030D-6E8A-4147-A177-3AD203B41FA5}"/>
                  </a:extLst>
                </a:gridCol>
                <a:gridCol w="280388">
                  <a:extLst>
                    <a:ext uri="{9D8B030D-6E8A-4147-A177-3AD203B41FA5}"/>
                  </a:extLst>
                </a:gridCol>
                <a:gridCol w="210291">
                  <a:extLst>
                    <a:ext uri="{9D8B030D-6E8A-4147-A177-3AD203B41FA5}"/>
                  </a:extLst>
                </a:gridCol>
                <a:gridCol w="280388">
                  <a:extLst>
                    <a:ext uri="{9D8B030D-6E8A-4147-A177-3AD203B41FA5}"/>
                  </a:extLst>
                </a:gridCol>
                <a:gridCol w="210291">
                  <a:extLst>
                    <a:ext uri="{9D8B030D-6E8A-4147-A177-3AD203B41FA5}"/>
                  </a:extLst>
                </a:gridCol>
                <a:gridCol w="280388">
                  <a:extLst>
                    <a:ext uri="{9D8B030D-6E8A-4147-A177-3AD203B41FA5}"/>
                  </a:extLst>
                </a:gridCol>
                <a:gridCol w="210291">
                  <a:extLst>
                    <a:ext uri="{9D8B030D-6E8A-4147-A177-3AD203B41FA5}"/>
                  </a:extLst>
                </a:gridCol>
                <a:gridCol w="280388">
                  <a:extLst>
                    <a:ext uri="{9D8B030D-6E8A-4147-A177-3AD203B41FA5}"/>
                  </a:extLst>
                </a:gridCol>
                <a:gridCol w="210291">
                  <a:extLst>
                    <a:ext uri="{9D8B030D-6E8A-4147-A177-3AD203B41FA5}"/>
                  </a:extLst>
                </a:gridCol>
                <a:gridCol w="280388">
                  <a:extLst>
                    <a:ext uri="{9D8B030D-6E8A-4147-A177-3AD203B41FA5}"/>
                  </a:extLst>
                </a:gridCol>
                <a:gridCol w="288000">
                  <a:extLst>
                    <a:ext uri="{9D8B030D-6E8A-4147-A177-3AD203B41FA5}"/>
                  </a:extLst>
                </a:gridCol>
                <a:gridCol w="1260000">
                  <a:extLst>
                    <a:ext uri="{9D8B030D-6E8A-4147-A177-3AD203B41FA5}"/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ja-JP" altLang="en-US" sz="1000" b="0" u="none" kern="100" dirty="0">
                          <a:solidFill>
                            <a:schemeClr val="accent2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適用場所</a:t>
                      </a: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4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都市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緑化</a:t>
                      </a: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公園</a:t>
                      </a: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庭</a:t>
                      </a: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ja-JP" altLang="en-US" sz="7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都市</a:t>
                      </a:r>
                      <a:endParaRPr kumimoji="1" lang="en-US" altLang="ja-JP" sz="700" b="0" i="0" u="none" strike="noStrike" kern="1200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農地</a:t>
                      </a: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緑道</a:t>
                      </a: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河川</a:t>
                      </a: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道路</a:t>
                      </a: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空地</a:t>
                      </a: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遊水地</a:t>
                      </a: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森林</a:t>
                      </a: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海岸</a:t>
                      </a: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農地</a:t>
                      </a: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集落</a:t>
                      </a: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その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他</a:t>
                      </a: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graphicFrame>
        <p:nvGraphicFramePr>
          <p:cNvPr id="1152" name="表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8316138"/>
              </p:ext>
            </p:extLst>
          </p:nvPr>
        </p:nvGraphicFramePr>
        <p:xfrm>
          <a:off x="321764" y="5936562"/>
          <a:ext cx="9256993" cy="252000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1332000">
                  <a:extLst>
                    <a:ext uri="{9D8B030D-6E8A-4147-A177-3AD203B41FA5}"/>
                  </a:extLst>
                </a:gridCol>
                <a:gridCol w="7924993">
                  <a:extLst>
                    <a:ext uri="{9D8B030D-6E8A-4147-A177-3AD203B41FA5}"/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marL="133350" indent="-133350" algn="ctr"/>
                      <a:r>
                        <a:rPr lang="ja-JP" altLang="en-US" sz="1000" b="0" u="none" kern="100" dirty="0">
                          <a:solidFill>
                            <a:schemeClr val="accent2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適用スケール</a:t>
                      </a: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4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2272030" algn="l"/>
                        </a:tabLst>
                      </a:pPr>
                      <a:endParaRPr lang="ja-JP" sz="800" b="0" i="0" u="none" kern="1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graphicFrame>
        <p:nvGraphicFramePr>
          <p:cNvPr id="1153" name="表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8967347"/>
              </p:ext>
            </p:extLst>
          </p:nvPr>
        </p:nvGraphicFramePr>
        <p:xfrm>
          <a:off x="321469" y="5033962"/>
          <a:ext cx="9260681" cy="653776"/>
        </p:xfrm>
        <a:graphic>
          <a:graphicData uri="http://schemas.openxmlformats.org/drawingml/2006/table">
            <a:tbl>
              <a:tblPr/>
              <a:tblGrid>
                <a:gridCol w="1333500">
                  <a:extLst>
                    <a:ext uri="{9D8B030D-6E8A-4147-A177-3AD203B41FA5}"/>
                  </a:extLst>
                </a:gridCol>
                <a:gridCol w="884684">
                  <a:extLst>
                    <a:ext uri="{9D8B030D-6E8A-4147-A177-3AD203B41FA5}"/>
                  </a:extLst>
                </a:gridCol>
                <a:gridCol w="440607">
                  <a:extLst>
                    <a:ext uri="{9D8B030D-6E8A-4147-A177-3AD203B41FA5}"/>
                  </a:extLst>
                </a:gridCol>
                <a:gridCol w="440607">
                  <a:extLst>
                    <a:ext uri="{9D8B030D-6E8A-4147-A177-3AD203B41FA5}"/>
                  </a:extLst>
                </a:gridCol>
                <a:gridCol w="440607">
                  <a:extLst>
                    <a:ext uri="{9D8B030D-6E8A-4147-A177-3AD203B41FA5}"/>
                  </a:extLst>
                </a:gridCol>
                <a:gridCol w="440607">
                  <a:extLst>
                    <a:ext uri="{9D8B030D-6E8A-4147-A177-3AD203B41FA5}"/>
                  </a:extLst>
                </a:gridCol>
                <a:gridCol w="440607">
                  <a:extLst>
                    <a:ext uri="{9D8B030D-6E8A-4147-A177-3AD203B41FA5}"/>
                  </a:extLst>
                </a:gridCol>
                <a:gridCol w="440607">
                  <a:extLst>
                    <a:ext uri="{9D8B030D-6E8A-4147-A177-3AD203B41FA5}"/>
                  </a:extLst>
                </a:gridCol>
                <a:gridCol w="440607">
                  <a:extLst>
                    <a:ext uri="{9D8B030D-6E8A-4147-A177-3AD203B41FA5}"/>
                  </a:extLst>
                </a:gridCol>
                <a:gridCol w="440607">
                  <a:extLst>
                    <a:ext uri="{9D8B030D-6E8A-4147-A177-3AD203B41FA5}"/>
                  </a:extLst>
                </a:gridCol>
                <a:gridCol w="440607">
                  <a:extLst>
                    <a:ext uri="{9D8B030D-6E8A-4147-A177-3AD203B41FA5}"/>
                  </a:extLst>
                </a:gridCol>
                <a:gridCol w="440607">
                  <a:extLst>
                    <a:ext uri="{9D8B030D-6E8A-4147-A177-3AD203B41FA5}"/>
                  </a:extLst>
                </a:gridCol>
                <a:gridCol w="440607">
                  <a:extLst>
                    <a:ext uri="{9D8B030D-6E8A-4147-A177-3AD203B41FA5}"/>
                  </a:extLst>
                </a:gridCol>
                <a:gridCol w="440607">
                  <a:extLst>
                    <a:ext uri="{9D8B030D-6E8A-4147-A177-3AD203B41FA5}"/>
                  </a:extLst>
                </a:gridCol>
                <a:gridCol w="440607">
                  <a:extLst>
                    <a:ext uri="{9D8B030D-6E8A-4147-A177-3AD203B41FA5}"/>
                  </a:extLst>
                </a:gridCol>
                <a:gridCol w="440607">
                  <a:extLst>
                    <a:ext uri="{9D8B030D-6E8A-4147-A177-3AD203B41FA5}"/>
                  </a:extLst>
                </a:gridCol>
                <a:gridCol w="440607">
                  <a:extLst>
                    <a:ext uri="{9D8B030D-6E8A-4147-A177-3AD203B41FA5}"/>
                  </a:extLst>
                </a:gridCol>
                <a:gridCol w="433392">
                  <a:extLst>
                    <a:ext uri="{9D8B030D-6E8A-4147-A177-3AD203B41FA5}"/>
                  </a:extLst>
                </a:gridCol>
              </a:tblGrid>
              <a:tr h="49004">
                <a:tc rowSpan="4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1" lang="ja-JP" altLang="en-US" sz="1000" b="0" u="none" kern="100" dirty="0">
                          <a:solidFill>
                            <a:schemeClr val="accent2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評価内容</a:t>
                      </a:r>
                    </a:p>
                  </a:txBody>
                  <a:tcPr marL="6514" marR="6514" marT="651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4E7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総合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評価</a:t>
                      </a:r>
                    </a:p>
                  </a:txBody>
                  <a:tcPr marL="6514" marR="6514" marT="651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16"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個別評価</a:t>
                      </a:r>
                    </a:p>
                  </a:txBody>
                  <a:tcPr marL="6514" marR="6514" marT="651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15891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防災・減災</a:t>
                      </a:r>
                    </a:p>
                  </a:txBody>
                  <a:tcPr marL="6514" marR="6514" marT="651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環境</a:t>
                      </a:r>
                    </a:p>
                  </a:txBody>
                  <a:tcPr marL="6514" marR="6514" marT="651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地域振興（社会）</a:t>
                      </a:r>
                    </a:p>
                  </a:txBody>
                  <a:tcPr marL="6514" marR="6514" marT="651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15891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風水害</a:t>
                      </a:r>
                    </a:p>
                  </a:txBody>
                  <a:tcPr marL="6514" marR="6514" marT="651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震災</a:t>
                      </a:r>
                    </a:p>
                  </a:txBody>
                  <a:tcPr marL="6514" marR="6514" marT="651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避難</a:t>
                      </a:r>
                    </a:p>
                  </a:txBody>
                  <a:tcPr marL="6514" marR="6514" marT="651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気候変動</a:t>
                      </a:r>
                    </a:p>
                  </a:txBody>
                  <a:tcPr marL="6514" marR="6514" marT="651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温暖化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防止</a:t>
                      </a:r>
                    </a:p>
                  </a:txBody>
                  <a:tcPr marL="6514" marR="6514" marT="651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水質改善</a:t>
                      </a:r>
                    </a:p>
                  </a:txBody>
                  <a:tcPr marL="6514" marR="6514" marT="651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生物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多様性</a:t>
                      </a:r>
                    </a:p>
                  </a:txBody>
                  <a:tcPr marL="6514" marR="6514" marT="651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自然環境保全</a:t>
                      </a:r>
                    </a:p>
                  </a:txBody>
                  <a:tcPr marL="6514" marR="6514" marT="651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景観</a:t>
                      </a:r>
                    </a:p>
                  </a:txBody>
                  <a:tcPr marL="6514" marR="6514" marT="651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その他</a:t>
                      </a:r>
                    </a:p>
                  </a:txBody>
                  <a:tcPr marL="6514" marR="6514" marT="651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経済効果</a:t>
                      </a:r>
                    </a:p>
                  </a:txBody>
                  <a:tcPr marL="6514" marR="6514" marT="651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産業振興</a:t>
                      </a:r>
                    </a:p>
                  </a:txBody>
                  <a:tcPr marL="6514" marR="6514" marT="651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コミュニティ</a:t>
                      </a:r>
                    </a:p>
                  </a:txBody>
                  <a:tcPr marL="6514" marR="6514" marT="651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居住環境</a:t>
                      </a:r>
                    </a:p>
                  </a:txBody>
                  <a:tcPr marL="6514" marR="6514" marT="651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医療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健康</a:t>
                      </a:r>
                    </a:p>
                  </a:txBody>
                  <a:tcPr marL="6514" marR="6514" marT="651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その他</a:t>
                      </a:r>
                    </a:p>
                  </a:txBody>
                  <a:tcPr marL="6514" marR="6514" marT="651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/>
                </a:extLst>
              </a:tr>
              <a:tr h="158914">
                <a:tc vMerge="1"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6514" marR="6514" marT="65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6514" marR="6514" marT="651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</a:p>
                  </a:txBody>
                  <a:tcPr marL="6514" marR="6514" marT="651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</a:p>
                  </a:txBody>
                  <a:tcPr marL="6514" marR="6514" marT="651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</a:p>
                  </a:txBody>
                  <a:tcPr marL="6514" marR="6514" marT="651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</a:p>
                  </a:txBody>
                  <a:tcPr marL="6514" marR="6514" marT="651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</a:p>
                  </a:txBody>
                  <a:tcPr marL="6514" marR="6514" marT="651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</a:p>
                  </a:txBody>
                  <a:tcPr marL="6514" marR="6514" marT="651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</a:p>
                  </a:txBody>
                  <a:tcPr marL="6514" marR="6514" marT="651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</a:p>
                  </a:txBody>
                  <a:tcPr marL="6514" marR="6514" marT="651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</a:p>
                  </a:txBody>
                  <a:tcPr marL="6514" marR="6514" marT="651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</a:p>
                  </a:txBody>
                  <a:tcPr marL="6514" marR="6514" marT="651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</a:p>
                  </a:txBody>
                  <a:tcPr marL="6514" marR="6514" marT="651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</a:p>
                  </a:txBody>
                  <a:tcPr marL="6514" marR="6514" marT="651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</a:p>
                  </a:txBody>
                  <a:tcPr marL="6514" marR="6514" marT="651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</a:p>
                  </a:txBody>
                  <a:tcPr marL="6514" marR="6514" marT="651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</a:p>
                  </a:txBody>
                  <a:tcPr marL="6514" marR="6514" marT="651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</a:p>
                  </a:txBody>
                  <a:tcPr marL="6514" marR="6514" marT="6514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1154" name="テキスト 63"/>
          <p:cNvSpPr txBox="1"/>
          <p:nvPr/>
        </p:nvSpPr>
        <p:spPr>
          <a:xfrm>
            <a:off x="1647125" y="4830146"/>
            <a:ext cx="221489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ja-JP" altLang="en-US"/>
            </a:pPr>
            <a:r>
              <a:rPr lang="ja-JP" altLang="en-US" sz="1000" dirty="0" smtClean="0">
                <a:latin typeface="メイリオ"/>
                <a:ea typeface="メイリオ"/>
              </a:rPr>
              <a:t>該当する項目に○を付けて下さい。</a:t>
            </a:r>
            <a:r>
              <a:rPr lang="ja-JP" altLang="en-US" sz="1000" dirty="0">
                <a:latin typeface="メイリオ"/>
                <a:ea typeface="メイリオ"/>
              </a:rPr>
              <a:t>　　</a:t>
            </a:r>
          </a:p>
        </p:txBody>
      </p:sp>
      <p:sp>
        <p:nvSpPr>
          <p:cNvPr id="1155" name="テキスト ボックス 82"/>
          <p:cNvSpPr txBox="1"/>
          <p:nvPr/>
        </p:nvSpPr>
        <p:spPr>
          <a:xfrm>
            <a:off x="7096125" y="22705"/>
            <a:ext cx="2755473" cy="30688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R="0" lvl="0" algn="ctr" defTabSz="9601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en-US" altLang="ja-JP" sz="1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kumimoji="1" lang="ja-JP" altLang="en-US" sz="1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別紙６</a:t>
            </a:r>
            <a:r>
              <a:rPr kumimoji="1" lang="en-US" altLang="ja-JP" sz="1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r>
              <a:rPr kumimoji="1" lang="ja-JP" altLang="en-US" sz="1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応募様式３－３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03004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" name="正方形/長方形 9"/>
          <p:cNvSpPr/>
          <p:nvPr/>
        </p:nvSpPr>
        <p:spPr>
          <a:xfrm>
            <a:off x="0" y="0"/>
            <a:ext cx="9906000" cy="360000"/>
          </a:xfrm>
          <a:prstGeom prst="rect">
            <a:avLst/>
          </a:prstGeom>
          <a:solidFill>
            <a:srgbClr val="33CCCC"/>
          </a:solidFill>
          <a:ln>
            <a:solidFill>
              <a:srgbClr val="33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6000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～表題～</a:t>
            </a:r>
          </a:p>
        </p:txBody>
      </p:sp>
      <p:sp>
        <p:nvSpPr>
          <p:cNvPr id="1158" name="正方形/長方形 13"/>
          <p:cNvSpPr/>
          <p:nvPr/>
        </p:nvSpPr>
        <p:spPr>
          <a:xfrm>
            <a:off x="190019" y="508991"/>
            <a:ext cx="3672000" cy="792000"/>
          </a:xfrm>
          <a:prstGeom prst="rect">
            <a:avLst/>
          </a:prstGeom>
          <a:solidFill>
            <a:schemeClr val="bg1"/>
          </a:solidFill>
          <a:ln>
            <a:solidFill>
              <a:srgbClr val="33CCCC"/>
            </a:solidFill>
          </a:ln>
        </p:spPr>
        <p:txBody>
          <a:bodyPr wrap="square" lIns="72000" tIns="252000" rIns="72000" bIns="0" rtlCol="0" anchor="t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</p:txBody>
      </p:sp>
      <p:sp>
        <p:nvSpPr>
          <p:cNvPr id="1159" name="テキスト ボックス 15"/>
          <p:cNvSpPr/>
          <p:nvPr/>
        </p:nvSpPr>
        <p:spPr>
          <a:xfrm>
            <a:off x="190019" y="500901"/>
            <a:ext cx="1260000" cy="216000"/>
          </a:xfrm>
          <a:prstGeom prst="roundRect">
            <a:avLst>
              <a:gd name="adj" fmla="val 0"/>
            </a:avLst>
          </a:prstGeom>
          <a:solidFill>
            <a:srgbClr val="33CCCC"/>
          </a:solidFill>
          <a:ln>
            <a:solidFill>
              <a:srgbClr val="33CCCC"/>
            </a:solidFill>
          </a:ln>
        </p:spPr>
        <p:txBody>
          <a:bodyPr wrap="square" lIns="72000" tIns="36000" rIns="72000" bIns="3600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主な目的</a:t>
            </a:r>
          </a:p>
        </p:txBody>
      </p:sp>
      <p:graphicFrame>
        <p:nvGraphicFramePr>
          <p:cNvPr id="1160" name="表 17"/>
          <p:cNvGraphicFramePr>
            <a:graphicFrameLocks noGrp="1"/>
          </p:cNvGraphicFramePr>
          <p:nvPr/>
        </p:nvGraphicFramePr>
        <p:xfrm>
          <a:off x="276044" y="5719392"/>
          <a:ext cx="9368287" cy="451680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1326333">
                  <a:extLst>
                    <a:ext uri="{9D8B030D-6E8A-4147-A177-3AD203B41FA5}"/>
                  </a:extLst>
                </a:gridCol>
                <a:gridCol w="8041954">
                  <a:extLst>
                    <a:ext uri="{9D8B030D-6E8A-4147-A177-3AD203B41FA5}"/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133350" indent="-133350"/>
                      <a:r>
                        <a:rPr lang="ja-JP" altLang="en-US" sz="1000" b="0" u="none" kern="100" dirty="0">
                          <a:solidFill>
                            <a:srgbClr val="FFC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手法適用段階</a:t>
                      </a: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tabLst>
                          <a:tab pos="2272030" algn="l"/>
                        </a:tabLst>
                      </a:pPr>
                      <a:endParaRPr lang="ja-JP" sz="1000" b="0" i="0" u="none" kern="1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/>
                </a:extLst>
              </a:tr>
              <a:tr h="0">
                <a:tc>
                  <a:txBody>
                    <a:bodyPr/>
                    <a:lstStyle/>
                    <a:p>
                      <a:pPr marL="133350" indent="-133350"/>
                      <a:r>
                        <a:rPr lang="ja-JP" altLang="en-US" sz="1000" b="0" u="none" kern="100" dirty="0">
                          <a:solidFill>
                            <a:srgbClr val="FFC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手法適用スケール</a:t>
                      </a: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tabLst>
                          <a:tab pos="2272030" algn="l"/>
                        </a:tabLst>
                      </a:pPr>
                      <a:endParaRPr lang="ja-JP" sz="1000" b="0" i="0" u="none" kern="1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graphicFrame>
        <p:nvGraphicFramePr>
          <p:cNvPr id="1161" name="表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5842138"/>
              </p:ext>
            </p:extLst>
          </p:nvPr>
        </p:nvGraphicFramePr>
        <p:xfrm>
          <a:off x="198406" y="6341295"/>
          <a:ext cx="9509182" cy="408720"/>
        </p:xfrm>
        <a:graphic>
          <a:graphicData uri="http://schemas.openxmlformats.org/drawingml/2006/table">
            <a:tbl>
              <a:tblPr firstRow="1" firstCol="1" bandRow="1">
                <a:tableStyleId>{C4B1156A-380E-4F78-BDF5-A606A8083BF9}</a:tableStyleId>
              </a:tblPr>
              <a:tblGrid>
                <a:gridCol w="1403971">
                  <a:extLst>
                    <a:ext uri="{9D8B030D-6E8A-4147-A177-3AD203B41FA5}"/>
                  </a:extLst>
                </a:gridCol>
                <a:gridCol w="8105211">
                  <a:extLst>
                    <a:ext uri="{9D8B030D-6E8A-4147-A177-3AD203B41FA5}"/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133350" indent="-133350" algn="ctr"/>
                      <a:r>
                        <a:rPr lang="ja-JP" altLang="en-US" sz="1100" b="0" u="none" kern="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問い合わせ先</a:t>
                      </a: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272030" algn="l"/>
                        </a:tabLst>
                      </a:pPr>
                      <a:r>
                        <a:rPr lang="ja-JP" altLang="en-US" sz="1100" b="0" u="none" kern="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団体名：</a:t>
                      </a:r>
                      <a:endParaRPr lang="en-US" altLang="ja-JP" sz="1100" b="0" u="none" kern="1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l">
                        <a:tabLst>
                          <a:tab pos="2272030" algn="l"/>
                        </a:tabLst>
                      </a:pPr>
                      <a:r>
                        <a:rPr lang="ja-JP" altLang="en-US" sz="1100" b="0" u="none" kern="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連絡先：　　　　　　　　　　　　　　　　　　　　　</a:t>
                      </a:r>
                      <a:r>
                        <a:rPr lang="en-US" altLang="ja-JP" sz="1100" b="0" u="none" kern="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E-mail</a:t>
                      </a:r>
                      <a:r>
                        <a:rPr lang="ja-JP" altLang="en-US" sz="1100" b="0" u="none" kern="10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：</a:t>
                      </a:r>
                      <a:endParaRPr lang="ja-JP" sz="1100" b="0" i="0" u="none" kern="1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1162" name="正方形/長方形 24"/>
          <p:cNvSpPr/>
          <p:nvPr/>
        </p:nvSpPr>
        <p:spPr>
          <a:xfrm>
            <a:off x="3928126" y="500901"/>
            <a:ext cx="5771072" cy="792000"/>
          </a:xfrm>
          <a:prstGeom prst="rect">
            <a:avLst/>
          </a:prstGeom>
          <a:solidFill>
            <a:schemeClr val="bg1"/>
          </a:solidFill>
          <a:ln>
            <a:solidFill>
              <a:srgbClr val="33CCCC"/>
            </a:solidFill>
          </a:ln>
        </p:spPr>
        <p:txBody>
          <a:bodyPr wrap="square" lIns="72000" tIns="252000" rIns="72000" bIns="0" rtlCol="0" anchor="t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</p:txBody>
      </p:sp>
      <p:sp>
        <p:nvSpPr>
          <p:cNvPr id="1163" name="テキスト ボックス 25"/>
          <p:cNvSpPr/>
          <p:nvPr/>
        </p:nvSpPr>
        <p:spPr>
          <a:xfrm>
            <a:off x="3944909" y="500901"/>
            <a:ext cx="1260000" cy="216000"/>
          </a:xfrm>
          <a:prstGeom prst="roundRect">
            <a:avLst>
              <a:gd name="adj" fmla="val 0"/>
            </a:avLst>
          </a:prstGeom>
          <a:solidFill>
            <a:srgbClr val="33CCCC"/>
          </a:solidFill>
          <a:ln>
            <a:solidFill>
              <a:srgbClr val="33CCCC"/>
            </a:solidFill>
          </a:ln>
        </p:spPr>
        <p:txBody>
          <a:bodyPr wrap="square" lIns="72000" tIns="36000" rIns="72000" bIns="3600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期待される効果</a:t>
            </a:r>
          </a:p>
        </p:txBody>
      </p:sp>
      <p:sp>
        <p:nvSpPr>
          <p:cNvPr id="1164" name="正方形/長方形 26"/>
          <p:cNvSpPr/>
          <p:nvPr/>
        </p:nvSpPr>
        <p:spPr>
          <a:xfrm>
            <a:off x="196127" y="1381697"/>
            <a:ext cx="9509179" cy="4871059"/>
          </a:xfrm>
          <a:prstGeom prst="rect">
            <a:avLst/>
          </a:prstGeom>
          <a:solidFill>
            <a:schemeClr val="bg1"/>
          </a:solidFill>
          <a:ln>
            <a:solidFill>
              <a:srgbClr val="33CCCC"/>
            </a:solidFill>
          </a:ln>
        </p:spPr>
        <p:txBody>
          <a:bodyPr wrap="square" lIns="72000" tIns="216000" rIns="72000" rtlCol="0" anchor="t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</p:txBody>
      </p:sp>
      <p:sp>
        <p:nvSpPr>
          <p:cNvPr id="1165" name="テキスト ボックス 30"/>
          <p:cNvSpPr/>
          <p:nvPr/>
        </p:nvSpPr>
        <p:spPr>
          <a:xfrm>
            <a:off x="190019" y="1381697"/>
            <a:ext cx="1260000" cy="216000"/>
          </a:xfrm>
          <a:prstGeom prst="roundRect">
            <a:avLst>
              <a:gd name="adj" fmla="val 0"/>
            </a:avLst>
          </a:prstGeom>
          <a:solidFill>
            <a:srgbClr val="33CCCC"/>
          </a:solidFill>
          <a:ln>
            <a:solidFill>
              <a:srgbClr val="33CCCC"/>
            </a:solidFill>
          </a:ln>
        </p:spPr>
        <p:txBody>
          <a:bodyPr wrap="square" lIns="72000" tIns="36000" rIns="72000" bIns="3600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手法の概要</a:t>
            </a:r>
          </a:p>
        </p:txBody>
      </p:sp>
      <p:sp>
        <p:nvSpPr>
          <p:cNvPr id="1166" name="テキスト ボックス 16"/>
          <p:cNvSpPr txBox="1"/>
          <p:nvPr/>
        </p:nvSpPr>
        <p:spPr>
          <a:xfrm>
            <a:off x="107208" y="56890"/>
            <a:ext cx="1080000" cy="246221"/>
          </a:xfrm>
          <a:prstGeom prst="rect">
            <a:avLst/>
          </a:prstGeom>
          <a:solidFill>
            <a:schemeClr val="bg1"/>
          </a:solidFill>
        </p:spPr>
        <p:txBody>
          <a:bodyPr wrap="square" lIns="0" rIns="0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1" i="0" u="none" strike="noStrike" kern="1200" cap="none" spc="-100" normalizeH="0" baseline="0" noProof="0" dirty="0">
                <a:ln>
                  <a:noFill/>
                </a:ln>
                <a:solidFill>
                  <a:srgbClr val="009999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資金調達手法</a:t>
            </a:r>
          </a:p>
        </p:txBody>
      </p:sp>
      <p:sp>
        <p:nvSpPr>
          <p:cNvPr id="1167" name="CustomShape 4"/>
          <p:cNvSpPr/>
          <p:nvPr/>
        </p:nvSpPr>
        <p:spPr>
          <a:xfrm>
            <a:off x="7753200" y="6576780"/>
            <a:ext cx="2228040" cy="3643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41A7C-7D0A-4AAC-AF89-5EA87ECE6D50}" type="slidenum">
              <a:rPr kumimoji="1" lang="en-US" sz="1400" b="1" i="0" u="none" strike="noStrike" kern="1200" cap="none" spc="-1" normalizeH="0" baseline="0" noProof="0">
                <a:ln>
                  <a:noFill/>
                </a:ln>
                <a:solidFill>
                  <a:srgbClr val="8B8B8B"/>
                </a:solidFill>
                <a:effectLst/>
                <a:uLnTx/>
                <a:uFillTx/>
                <a:latin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en-US" sz="1400" b="0" i="0" u="none" strike="noStrike" kern="1200" cap="none" spc="-1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</a:endParaRPr>
          </a:p>
        </p:txBody>
      </p:sp>
      <p:graphicFrame>
        <p:nvGraphicFramePr>
          <p:cNvPr id="1168" name="表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3312131"/>
              </p:ext>
            </p:extLst>
          </p:nvPr>
        </p:nvGraphicFramePr>
        <p:xfrm>
          <a:off x="321764" y="5923226"/>
          <a:ext cx="9258827" cy="252000"/>
        </p:xfrm>
        <a:graphic>
          <a:graphicData uri="http://schemas.openxmlformats.org/drawingml/2006/table">
            <a:tbl>
              <a:tblPr/>
              <a:tblGrid>
                <a:gridCol w="1332000">
                  <a:extLst>
                    <a:ext uri="{9D8B030D-6E8A-4147-A177-3AD203B41FA5}"/>
                  </a:extLst>
                </a:gridCol>
                <a:gridCol w="210291">
                  <a:extLst>
                    <a:ext uri="{9D8B030D-6E8A-4147-A177-3AD203B41FA5}"/>
                  </a:extLst>
                </a:gridCol>
                <a:gridCol w="280388">
                  <a:extLst>
                    <a:ext uri="{9D8B030D-6E8A-4147-A177-3AD203B41FA5}"/>
                  </a:extLst>
                </a:gridCol>
                <a:gridCol w="210291">
                  <a:extLst>
                    <a:ext uri="{9D8B030D-6E8A-4147-A177-3AD203B41FA5}"/>
                  </a:extLst>
                </a:gridCol>
                <a:gridCol w="280388">
                  <a:extLst>
                    <a:ext uri="{9D8B030D-6E8A-4147-A177-3AD203B41FA5}"/>
                  </a:extLst>
                </a:gridCol>
                <a:gridCol w="210291">
                  <a:extLst>
                    <a:ext uri="{9D8B030D-6E8A-4147-A177-3AD203B41FA5}"/>
                  </a:extLst>
                </a:gridCol>
                <a:gridCol w="280388">
                  <a:extLst>
                    <a:ext uri="{9D8B030D-6E8A-4147-A177-3AD203B41FA5}"/>
                  </a:extLst>
                </a:gridCol>
                <a:gridCol w="210291">
                  <a:extLst>
                    <a:ext uri="{9D8B030D-6E8A-4147-A177-3AD203B41FA5}"/>
                  </a:extLst>
                </a:gridCol>
                <a:gridCol w="280388">
                  <a:extLst>
                    <a:ext uri="{9D8B030D-6E8A-4147-A177-3AD203B41FA5}"/>
                  </a:extLst>
                </a:gridCol>
                <a:gridCol w="210291">
                  <a:extLst>
                    <a:ext uri="{9D8B030D-6E8A-4147-A177-3AD203B41FA5}"/>
                  </a:extLst>
                </a:gridCol>
                <a:gridCol w="280388">
                  <a:extLst>
                    <a:ext uri="{9D8B030D-6E8A-4147-A177-3AD203B41FA5}"/>
                  </a:extLst>
                </a:gridCol>
                <a:gridCol w="210291">
                  <a:extLst>
                    <a:ext uri="{9D8B030D-6E8A-4147-A177-3AD203B41FA5}"/>
                  </a:extLst>
                </a:gridCol>
                <a:gridCol w="280388">
                  <a:extLst>
                    <a:ext uri="{9D8B030D-6E8A-4147-A177-3AD203B41FA5}"/>
                  </a:extLst>
                </a:gridCol>
                <a:gridCol w="210291">
                  <a:extLst>
                    <a:ext uri="{9D8B030D-6E8A-4147-A177-3AD203B41FA5}"/>
                  </a:extLst>
                </a:gridCol>
                <a:gridCol w="280388">
                  <a:extLst>
                    <a:ext uri="{9D8B030D-6E8A-4147-A177-3AD203B41FA5}"/>
                  </a:extLst>
                </a:gridCol>
                <a:gridCol w="210291">
                  <a:extLst>
                    <a:ext uri="{9D8B030D-6E8A-4147-A177-3AD203B41FA5}"/>
                  </a:extLst>
                </a:gridCol>
                <a:gridCol w="280388">
                  <a:extLst>
                    <a:ext uri="{9D8B030D-6E8A-4147-A177-3AD203B41FA5}"/>
                  </a:extLst>
                </a:gridCol>
                <a:gridCol w="210291">
                  <a:extLst>
                    <a:ext uri="{9D8B030D-6E8A-4147-A177-3AD203B41FA5}"/>
                  </a:extLst>
                </a:gridCol>
                <a:gridCol w="280388">
                  <a:extLst>
                    <a:ext uri="{9D8B030D-6E8A-4147-A177-3AD203B41FA5}"/>
                  </a:extLst>
                </a:gridCol>
                <a:gridCol w="210291">
                  <a:extLst>
                    <a:ext uri="{9D8B030D-6E8A-4147-A177-3AD203B41FA5}"/>
                  </a:extLst>
                </a:gridCol>
                <a:gridCol w="280388">
                  <a:extLst>
                    <a:ext uri="{9D8B030D-6E8A-4147-A177-3AD203B41FA5}"/>
                  </a:extLst>
                </a:gridCol>
                <a:gridCol w="210291">
                  <a:extLst>
                    <a:ext uri="{9D8B030D-6E8A-4147-A177-3AD203B41FA5}"/>
                  </a:extLst>
                </a:gridCol>
                <a:gridCol w="280388">
                  <a:extLst>
                    <a:ext uri="{9D8B030D-6E8A-4147-A177-3AD203B41FA5}"/>
                  </a:extLst>
                </a:gridCol>
                <a:gridCol w="210291">
                  <a:extLst>
                    <a:ext uri="{9D8B030D-6E8A-4147-A177-3AD203B41FA5}"/>
                  </a:extLst>
                </a:gridCol>
                <a:gridCol w="280388">
                  <a:extLst>
                    <a:ext uri="{9D8B030D-6E8A-4147-A177-3AD203B41FA5}"/>
                  </a:extLst>
                </a:gridCol>
                <a:gridCol w="210291">
                  <a:extLst>
                    <a:ext uri="{9D8B030D-6E8A-4147-A177-3AD203B41FA5}"/>
                  </a:extLst>
                </a:gridCol>
                <a:gridCol w="280388">
                  <a:extLst>
                    <a:ext uri="{9D8B030D-6E8A-4147-A177-3AD203B41FA5}"/>
                  </a:extLst>
                </a:gridCol>
                <a:gridCol w="288000">
                  <a:extLst>
                    <a:ext uri="{9D8B030D-6E8A-4147-A177-3AD203B41FA5}"/>
                  </a:extLst>
                </a:gridCol>
                <a:gridCol w="1260000">
                  <a:extLst>
                    <a:ext uri="{9D8B030D-6E8A-4147-A177-3AD203B41FA5}"/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ja-JP" altLang="en-US" sz="1000" b="1" u="none" kern="100" dirty="0">
                          <a:solidFill>
                            <a:srgbClr val="009999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適用場所</a:t>
                      </a: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都市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緑化</a:t>
                      </a: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公園</a:t>
                      </a: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庭</a:t>
                      </a: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ja-JP" altLang="en-US" sz="7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都市</a:t>
                      </a:r>
                      <a:endParaRPr kumimoji="1" lang="en-US" altLang="ja-JP" sz="700" b="0" i="0" u="none" strike="noStrike" kern="1200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農地</a:t>
                      </a: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緑道</a:t>
                      </a: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河川</a:t>
                      </a: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道路</a:t>
                      </a: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空地</a:t>
                      </a: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遊水地</a:t>
                      </a: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森林</a:t>
                      </a: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海岸</a:t>
                      </a: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農地</a:t>
                      </a: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集落</a:t>
                      </a: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その</a:t>
                      </a:r>
                      <a:endParaRPr lang="en-US" altLang="ja-JP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他</a:t>
                      </a: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586" marR="10586" marT="1058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1169" name="テキスト 63"/>
          <p:cNvSpPr txBox="1"/>
          <p:nvPr/>
        </p:nvSpPr>
        <p:spPr>
          <a:xfrm>
            <a:off x="1647125" y="5719392"/>
            <a:ext cx="221489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ja-JP" altLang="en-US"/>
            </a:pPr>
            <a:r>
              <a:rPr lang="ja-JP" altLang="en-US" sz="1000" dirty="0" smtClean="0">
                <a:latin typeface="メイリオ"/>
                <a:ea typeface="メイリオ"/>
              </a:rPr>
              <a:t>該当する項目に○を付けて下さい。</a:t>
            </a:r>
            <a:r>
              <a:rPr lang="ja-JP" altLang="en-US" sz="1000" dirty="0">
                <a:latin typeface="メイリオ"/>
                <a:ea typeface="メイリオ"/>
              </a:rPr>
              <a:t>　　</a:t>
            </a:r>
          </a:p>
        </p:txBody>
      </p:sp>
      <p:sp>
        <p:nvSpPr>
          <p:cNvPr id="1170" name="テキスト ボックス 82"/>
          <p:cNvSpPr txBox="1"/>
          <p:nvPr/>
        </p:nvSpPr>
        <p:spPr>
          <a:xfrm>
            <a:off x="7096125" y="22705"/>
            <a:ext cx="2755473" cy="30688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R="0" lvl="0" algn="ctr" defTabSz="9601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en-US" altLang="ja-JP" sz="1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kumimoji="1" lang="ja-JP" altLang="en-US" sz="1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別紙６</a:t>
            </a:r>
            <a:r>
              <a:rPr kumimoji="1" lang="en-US" altLang="ja-JP" sz="1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r>
              <a:rPr kumimoji="1" lang="ja-JP" altLang="en-US" sz="1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応募様式３－４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176173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Template>Office Theme</Template>
  <TotalTime>11432</TotalTime>
  <Words>571</Words>
  <Application>JUST Focus</Application>
  <Paragraphs>180</Paragraph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2" baseType="lpstr">
      <vt:lpstr>BIZ UDゴシック</vt:lpstr>
      <vt:lpstr>メイリオ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4.1.6</AppVersion>
  <PresentationFormat>ユーザー設定</PresentationFormat>
  <Slides>4</Slides>
  <Notes>0</Notes>
  <HiddenSlides>0</HiddenSlides>
  <MMClips>0</MMClip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プレゼンテーション</dc:title>
  <dc:creator>栁澤 茉利</dc:creator>
  <cp:lastModifiedBy>大上 慧太</cp:lastModifiedBy>
  <cp:lastPrinted>2021-07-29T02:20:08Z</cp:lastPrinted>
  <dcterms:created xsi:type="dcterms:W3CDTF">2020-12-09T04:01:14Z</dcterms:created>
  <dcterms:modified xsi:type="dcterms:W3CDTF">2021-08-10T01:44:47Z</dcterms:modified>
  <cp:revision>330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ContentTypeId">
    <vt:lpwstr>0x010100C88E241924B8794EAEDF5AC48D420F82</vt:lpwstr>
  </property>
</Properties>
</file>