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3"/>
  </p:notesMasterIdLst>
  <p:handoutMasterIdLst>
    <p:handoutMasterId r:id="rId4"/>
  </p:handoutMasterIdLst>
  <p:sldIdLst>
    <p:sldId id="1143" r:id="rId2"/>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FF"/>
    <a:srgbClr val="BBE0E3"/>
    <a:srgbClr val="F715DC"/>
    <a:srgbClr val="FFFF99"/>
    <a:srgbClr val="CCFFFF"/>
    <a:srgbClr val="66FFFF"/>
    <a:srgbClr val="FF9900"/>
    <a:srgbClr val="0000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rgbClr val="00000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rgbClr val="00000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中間スタイル 3 - アクセント 1">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1"/>
    <p:restoredTop sz="94333" autoAdjust="0"/>
  </p:normalViewPr>
  <p:slideViewPr>
    <p:cSldViewPr>
      <p:cViewPr varScale="1">
        <p:scale>
          <a:sx n="83" d="100"/>
          <a:sy n="83" d="100"/>
        </p:scale>
        <p:origin x="60" y="96"/>
      </p:cViewPr>
      <p:guideLst>
        <p:guide orient="horz" pos="2160"/>
        <p:guide pos="3121"/>
      </p:guideLst>
    </p:cSldViewPr>
  </p:slid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47" name="ヘッダー プレースホルダ 1"/>
          <p:cNvSpPr>
            <a:spLocks noGrp="1"/>
          </p:cNvSpPr>
          <p:nvPr>
            <p:ph type="hdr" sz="quarter"/>
          </p:nvPr>
        </p:nvSpPr>
        <p:spPr>
          <a:xfrm>
            <a:off x="4" y="4"/>
            <a:ext cx="2919413" cy="493713"/>
          </a:xfrm>
          <a:prstGeom prst="rect">
            <a:avLst/>
          </a:prstGeom>
        </p:spPr>
        <p:txBody>
          <a:bodyPr vert="horz" lIns="91381" tIns="45691" rIns="91381" bIns="45691" rtlCol="0"/>
          <a:lstStyle>
            <a:lvl1pPr algn="l">
              <a:defRPr sz="1200"/>
            </a:lvl1pPr>
          </a:lstStyle>
          <a:p>
            <a:endParaRPr kumimoji="1" lang="ja-JP" altLang="en-US"/>
          </a:p>
        </p:txBody>
      </p:sp>
      <p:sp>
        <p:nvSpPr>
          <p:cNvPr id="1548" name="日付プレースホルダ 2"/>
          <p:cNvSpPr>
            <a:spLocks noGrp="1"/>
          </p:cNvSpPr>
          <p:nvPr>
            <p:ph type="dt" sz="quarter" idx="1"/>
          </p:nvPr>
        </p:nvSpPr>
        <p:spPr>
          <a:xfrm>
            <a:off x="3814763" y="4"/>
            <a:ext cx="2919412" cy="493713"/>
          </a:xfrm>
          <a:prstGeom prst="rect">
            <a:avLst/>
          </a:prstGeom>
        </p:spPr>
        <p:txBody>
          <a:bodyPr vert="horz" lIns="91381" tIns="45691" rIns="91381" bIns="45691" rtlCol="0"/>
          <a:lstStyle>
            <a:lvl1pPr algn="r">
              <a:defRPr sz="1200"/>
            </a:lvl1pPr>
          </a:lstStyle>
          <a:p>
            <a:fld id="{9A962E66-104B-4CC2-AC21-0BD8A603FB82}" type="datetimeFigureOut">
              <a:rPr kumimoji="1" lang="ja-JP" altLang="en-US" smtClean="0"/>
              <a:pPr/>
              <a:t>2021/8/18</a:t>
            </a:fld>
            <a:endParaRPr kumimoji="1" lang="ja-JP" altLang="en-US"/>
          </a:p>
        </p:txBody>
      </p:sp>
      <p:sp>
        <p:nvSpPr>
          <p:cNvPr id="1549" name="フッター プレースホルダ 3"/>
          <p:cNvSpPr>
            <a:spLocks noGrp="1"/>
          </p:cNvSpPr>
          <p:nvPr>
            <p:ph type="ftr" sz="quarter" idx="2"/>
          </p:nvPr>
        </p:nvSpPr>
        <p:spPr>
          <a:xfrm>
            <a:off x="4" y="9371013"/>
            <a:ext cx="2919413" cy="493712"/>
          </a:xfrm>
          <a:prstGeom prst="rect">
            <a:avLst/>
          </a:prstGeom>
        </p:spPr>
        <p:txBody>
          <a:bodyPr vert="horz" lIns="91381" tIns="45691" rIns="91381" bIns="45691" rtlCol="0" anchor="b"/>
          <a:lstStyle>
            <a:lvl1pPr algn="l">
              <a:defRPr sz="1200"/>
            </a:lvl1pPr>
          </a:lstStyle>
          <a:p>
            <a:endParaRPr kumimoji="1" lang="ja-JP" altLang="en-US"/>
          </a:p>
        </p:txBody>
      </p:sp>
      <p:sp>
        <p:nvSpPr>
          <p:cNvPr id="1550" name="スライド番号プレースホルダ 4"/>
          <p:cNvSpPr>
            <a:spLocks noGrp="1"/>
          </p:cNvSpPr>
          <p:nvPr>
            <p:ph type="sldNum" sz="quarter" idx="3"/>
          </p:nvPr>
        </p:nvSpPr>
        <p:spPr>
          <a:xfrm>
            <a:off x="3814763" y="9371013"/>
            <a:ext cx="2919412" cy="493712"/>
          </a:xfrm>
          <a:prstGeom prst="rect">
            <a:avLst/>
          </a:prstGeom>
        </p:spPr>
        <p:txBody>
          <a:bodyPr vert="horz" lIns="91381" tIns="45691" rIns="91381" bIns="45691" rtlCol="0" anchor="b"/>
          <a:lstStyle>
            <a:lvl1pPr algn="r">
              <a:defRPr sz="1200"/>
            </a:lvl1pPr>
          </a:lstStyle>
          <a:p>
            <a:fld id="{7CF57611-91D0-4963-9954-CC043C13DB8C}" type="slidenum">
              <a:rPr kumimoji="1" lang="ja-JP" altLang="en-US" smtClean="0"/>
              <a:pPr/>
              <a:t>‹#›</a:t>
            </a:fld>
            <a:endParaRPr kumimoji="1" lang="ja-JP" altLang="en-US"/>
          </a:p>
        </p:txBody>
      </p:sp>
    </p:spTree>
    <p:extLst>
      <p:ext uri="{BB962C8B-B14F-4D97-AF65-F5344CB8AC3E}">
        <p14:creationId xmlns:p14="http://schemas.microsoft.com/office/powerpoint/2010/main" val="29565949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40" name="ヘッダー プレースホルダ 1"/>
          <p:cNvSpPr>
            <a:spLocks noGrp="1"/>
          </p:cNvSpPr>
          <p:nvPr>
            <p:ph type="hdr" sz="quarter"/>
          </p:nvPr>
        </p:nvSpPr>
        <p:spPr>
          <a:xfrm>
            <a:off x="8" y="8"/>
            <a:ext cx="2919413" cy="493713"/>
          </a:xfrm>
          <a:prstGeom prst="rect">
            <a:avLst/>
          </a:prstGeom>
        </p:spPr>
        <p:txBody>
          <a:bodyPr vert="horz" lIns="91321" tIns="45661" rIns="91321" bIns="45661" rtlCol="0"/>
          <a:lstStyle>
            <a:lvl1pPr algn="l">
              <a:defRPr sz="1200"/>
            </a:lvl1pPr>
          </a:lstStyle>
          <a:p>
            <a:endParaRPr kumimoji="1" lang="ja-JP" altLang="en-US"/>
          </a:p>
        </p:txBody>
      </p:sp>
      <p:sp>
        <p:nvSpPr>
          <p:cNvPr id="1541" name="日付プレースホルダ 2"/>
          <p:cNvSpPr>
            <a:spLocks noGrp="1"/>
          </p:cNvSpPr>
          <p:nvPr>
            <p:ph type="dt" idx="1"/>
          </p:nvPr>
        </p:nvSpPr>
        <p:spPr>
          <a:xfrm>
            <a:off x="3814763" y="8"/>
            <a:ext cx="2919412" cy="493713"/>
          </a:xfrm>
          <a:prstGeom prst="rect">
            <a:avLst/>
          </a:prstGeom>
        </p:spPr>
        <p:txBody>
          <a:bodyPr vert="horz" lIns="91321" tIns="45661" rIns="91321" bIns="45661" rtlCol="0"/>
          <a:lstStyle>
            <a:lvl1pPr algn="r">
              <a:defRPr sz="1200"/>
            </a:lvl1pPr>
          </a:lstStyle>
          <a:p>
            <a:fld id="{123E3FA3-5EC8-40B4-91D9-7AE53F259B53}" type="datetimeFigureOut">
              <a:rPr kumimoji="1" lang="ja-JP" altLang="en-US" smtClean="0"/>
              <a:pPr/>
              <a:t>2021/8/18</a:t>
            </a:fld>
            <a:endParaRPr kumimoji="1" lang="ja-JP" altLang="en-US"/>
          </a:p>
        </p:txBody>
      </p:sp>
      <p:sp>
        <p:nvSpPr>
          <p:cNvPr id="1542"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21" tIns="45661" rIns="91321" bIns="45661" rtlCol="0" anchor="ctr"/>
          <a:lstStyle/>
          <a:p>
            <a:endParaRPr lang="ja-JP" altLang="en-US"/>
          </a:p>
        </p:txBody>
      </p:sp>
      <p:sp>
        <p:nvSpPr>
          <p:cNvPr id="1543" name="ノート プレースホルダ 4"/>
          <p:cNvSpPr>
            <a:spLocks noGrp="1"/>
          </p:cNvSpPr>
          <p:nvPr>
            <p:ph type="body" sz="quarter" idx="3"/>
          </p:nvPr>
        </p:nvSpPr>
        <p:spPr>
          <a:xfrm>
            <a:off x="673108" y="4686300"/>
            <a:ext cx="5389563" cy="4440238"/>
          </a:xfrm>
          <a:prstGeom prst="rect">
            <a:avLst/>
          </a:prstGeom>
        </p:spPr>
        <p:txBody>
          <a:bodyPr vert="horz" lIns="91321" tIns="45661" rIns="91321" bIns="4566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544" name="フッター プレースホルダ 5"/>
          <p:cNvSpPr>
            <a:spLocks noGrp="1"/>
          </p:cNvSpPr>
          <p:nvPr>
            <p:ph type="ftr" sz="quarter" idx="4"/>
          </p:nvPr>
        </p:nvSpPr>
        <p:spPr>
          <a:xfrm>
            <a:off x="8" y="9371013"/>
            <a:ext cx="2919413" cy="493712"/>
          </a:xfrm>
          <a:prstGeom prst="rect">
            <a:avLst/>
          </a:prstGeom>
        </p:spPr>
        <p:txBody>
          <a:bodyPr vert="horz" lIns="91321" tIns="45661" rIns="91321" bIns="45661" rtlCol="0" anchor="b"/>
          <a:lstStyle>
            <a:lvl1pPr algn="l">
              <a:defRPr sz="1200"/>
            </a:lvl1pPr>
          </a:lstStyle>
          <a:p>
            <a:endParaRPr kumimoji="1" lang="ja-JP" altLang="en-US"/>
          </a:p>
        </p:txBody>
      </p:sp>
      <p:sp>
        <p:nvSpPr>
          <p:cNvPr id="1545" name="スライド番号プレースホルダ 6"/>
          <p:cNvSpPr>
            <a:spLocks noGrp="1"/>
          </p:cNvSpPr>
          <p:nvPr>
            <p:ph type="sldNum" sz="quarter" idx="5"/>
          </p:nvPr>
        </p:nvSpPr>
        <p:spPr>
          <a:xfrm>
            <a:off x="3814763" y="9371013"/>
            <a:ext cx="2919412" cy="493712"/>
          </a:xfrm>
          <a:prstGeom prst="rect">
            <a:avLst/>
          </a:prstGeom>
        </p:spPr>
        <p:txBody>
          <a:bodyPr vert="horz" lIns="91321" tIns="45661" rIns="91321" bIns="45661" rtlCol="0" anchor="b"/>
          <a:lstStyle>
            <a:lvl1pPr algn="r">
              <a:defRPr sz="1200"/>
            </a:lvl1pPr>
          </a:lstStyle>
          <a:p>
            <a:fld id="{182FE071-02F9-446F-BEAC-EA0E21F443AC}" type="slidenum">
              <a:rPr kumimoji="1" lang="ja-JP" altLang="en-US" smtClean="0"/>
              <a:pPr/>
              <a:t>‹#›</a:t>
            </a:fld>
            <a:endParaRPr kumimoji="1" lang="ja-JP" altLang="en-US"/>
          </a:p>
        </p:txBody>
      </p:sp>
    </p:spTree>
    <p:extLst>
      <p:ext uri="{BB962C8B-B14F-4D97-AF65-F5344CB8AC3E}">
        <p14:creationId xmlns:p14="http://schemas.microsoft.com/office/powerpoint/2010/main" val="11651713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0" name="スライド イメージ プレースホルダー 1"/>
          <p:cNvSpPr>
            <a:spLocks noGrp="1" noRot="1" noChangeAspect="1"/>
          </p:cNvSpPr>
          <p:nvPr>
            <p:ph type="sldImg"/>
          </p:nvPr>
        </p:nvSpPr>
        <p:spPr/>
      </p:sp>
      <p:sp>
        <p:nvSpPr>
          <p:cNvPr id="3211" name="ノート プレースホルダー 2"/>
          <p:cNvSpPr>
            <a:spLocks noGrp="1"/>
          </p:cNvSpPr>
          <p:nvPr>
            <p:ph type="body" idx="1"/>
          </p:nvPr>
        </p:nvSpPr>
        <p:spPr/>
        <p:txBody>
          <a:bodyPr/>
          <a:lstStyle/>
          <a:p>
            <a:pPr marL="171450" indent="-171450">
              <a:buFont typeface="Wingdings" panose="05000000000000000000" pitchFamily="2" charset="2"/>
              <a:buChar char="ü"/>
            </a:pPr>
            <a:r>
              <a:rPr kumimoji="1" lang="ja-JP" altLang="en-US" dirty="0" smtClean="0"/>
              <a:t>かわまちづくりに関する他の模範となる先進的な取組みを選定して、国土交通大臣が認定する「かわまち大賞」を平成</a:t>
            </a:r>
            <a:r>
              <a:rPr kumimoji="1" lang="en-US" altLang="ja-JP" dirty="0" smtClean="0"/>
              <a:t>30</a:t>
            </a:r>
            <a:r>
              <a:rPr kumimoji="1" lang="ja-JP" altLang="en-US" dirty="0" smtClean="0"/>
              <a:t>年</a:t>
            </a:r>
            <a:r>
              <a:rPr kumimoji="1" lang="en-US" altLang="ja-JP" dirty="0" smtClean="0"/>
              <a:t>7</a:t>
            </a:r>
            <a:r>
              <a:rPr kumimoji="1" lang="ja-JP" altLang="en-US" dirty="0" smtClean="0"/>
              <a:t>月に創設しました。</a:t>
            </a:r>
            <a:endParaRPr kumimoji="1" lang="en-US" altLang="ja-JP" dirty="0" smtClean="0"/>
          </a:p>
          <a:p>
            <a:pPr marL="171450" indent="-171450">
              <a:buFont typeface="Wingdings" panose="05000000000000000000" pitchFamily="2" charset="2"/>
              <a:buChar char="ü"/>
            </a:pPr>
            <a:r>
              <a:rPr kumimoji="1" lang="ja-JP" altLang="en-US" dirty="0" smtClean="0"/>
              <a:t>これにより、取組団体を讃えるとともに、「かわまちづくり」支援制度を浸透させ、民間事業者の参入を促進し、民間事業者のもつ「ノウハウ」等を活かした質の高い「かわまちづくり」を進めることを目指します。</a:t>
            </a:r>
          </a:p>
          <a:p>
            <a:endParaRPr kumimoji="1" lang="ja-JP" altLang="en-US" dirty="0"/>
          </a:p>
        </p:txBody>
      </p:sp>
      <p:sp>
        <p:nvSpPr>
          <p:cNvPr id="3212"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82FE071-02F9-446F-BEAC-EA0E21F443AC}"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55547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66"/>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872649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03121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7" y="32"/>
            <a:ext cx="2352675" cy="6126163"/>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25" y="32"/>
            <a:ext cx="6905625" cy="612616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97885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1" y="32"/>
            <a:ext cx="9410700" cy="61261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5695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 y="3"/>
            <a:ext cx="7605714" cy="476250"/>
          </a:xfrm>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5" y="1600216"/>
            <a:ext cx="4381501"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quarter" idx="2"/>
          </p:nvPr>
        </p:nvSpPr>
        <p:spPr>
          <a:xfrm>
            <a:off x="5029200" y="1600200"/>
            <a:ext cx="4381501" cy="21859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ー 4"/>
          <p:cNvSpPr>
            <a:spLocks noGrp="1"/>
          </p:cNvSpPr>
          <p:nvPr>
            <p:ph sz="quarter" idx="3"/>
          </p:nvPr>
        </p:nvSpPr>
        <p:spPr>
          <a:xfrm>
            <a:off x="5029200" y="3938621"/>
            <a:ext cx="4381501" cy="218757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973914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 y="3"/>
            <a:ext cx="7605714" cy="47625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95301" y="1600216"/>
            <a:ext cx="8915400" cy="4525963"/>
          </a:xfrm>
        </p:spPr>
        <p:txBody>
          <a:bodyPr/>
          <a:lstStyle/>
          <a:p>
            <a:pPr lvl="0"/>
            <a:endParaRPr lang="ja-JP" altLang="en-US" noProof="0" smtClean="0"/>
          </a:p>
        </p:txBody>
      </p:sp>
    </p:spTree>
    <p:extLst>
      <p:ext uri="{BB962C8B-B14F-4D97-AF65-F5344CB8AC3E}">
        <p14:creationId xmlns:p14="http://schemas.microsoft.com/office/powerpoint/2010/main" val="4802146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grpSp>
        <p:nvGrpSpPr>
          <p:cNvPr id="8" name="Group 6"/>
          <p:cNvGrpSpPr>
            <a:grpSpLocks/>
          </p:cNvGrpSpPr>
          <p:nvPr userDrawn="1"/>
        </p:nvGrpSpPr>
        <p:grpSpPr bwMode="auto">
          <a:xfrm>
            <a:off x="0" y="0"/>
            <a:ext cx="9906000" cy="546100"/>
            <a:chOff x="0" y="0"/>
            <a:chExt cx="5760" cy="344"/>
          </a:xfrm>
        </p:grpSpPr>
        <p:pic>
          <p:nvPicPr>
            <p:cNvPr id="9" name="Picture 7" descr="mlit_top"/>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8"/>
            <p:cNvGrpSpPr>
              <a:grpSpLocks/>
            </p:cNvGrpSpPr>
            <p:nvPr userDrawn="1"/>
          </p:nvGrpSpPr>
          <p:grpSpPr bwMode="auto">
            <a:xfrm>
              <a:off x="0" y="0"/>
              <a:ext cx="5760" cy="318"/>
              <a:chOff x="0" y="0"/>
              <a:chExt cx="5760" cy="318"/>
            </a:xfrm>
          </p:grpSpPr>
          <p:pic>
            <p:nvPicPr>
              <p:cNvPr id="11" name="Picture 9"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1"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 name="Title 1"/>
          <p:cNvSpPr>
            <a:spLocks noGrp="1"/>
          </p:cNvSpPr>
          <p:nvPr>
            <p:ph type="ctrTitle"/>
          </p:nvPr>
        </p:nvSpPr>
        <p:spPr>
          <a:xfrm>
            <a:off x="132424" y="11622"/>
            <a:ext cx="7978114" cy="481013"/>
          </a:xfrm>
          <a:prstGeom prst="rect">
            <a:avLst/>
          </a:prstGeom>
        </p:spPr>
        <p:txBody>
          <a:bodyPr anchor="b">
            <a:normAutofit/>
          </a:bodyPr>
          <a:lstStyle>
            <a:lvl1pPr algn="l">
              <a:defRPr sz="2400">
                <a:solidFill>
                  <a:srgbClr val="0070C0"/>
                </a:solidFill>
                <a:latin typeface="HGP創英角ｺﾞｼｯｸUB" panose="020B0900000000000000" pitchFamily="50" charset="-128"/>
                <a:ea typeface="HGP創英角ｺﾞｼｯｸUB" panose="020B0900000000000000" pitchFamily="50" charset="-128"/>
              </a:defRPr>
            </a:lvl1pPr>
          </a:lstStyle>
          <a:p>
            <a:r>
              <a:rPr lang="ja-JP" altLang="en-US" dirty="0"/>
              <a:t>マスター タイトルの書式設定</a:t>
            </a:r>
            <a:endParaRPr lang="en-US" dirty="0"/>
          </a:p>
        </p:txBody>
      </p:sp>
      <p:sp>
        <p:nvSpPr>
          <p:cNvPr id="16" name="Rectangle 6"/>
          <p:cNvSpPr>
            <a:spLocks noGrp="1" noChangeArrowheads="1"/>
          </p:cNvSpPr>
          <p:nvPr>
            <p:ph type="sldNum" sz="quarter" idx="4"/>
          </p:nvPr>
        </p:nvSpPr>
        <p:spPr bwMode="auto">
          <a:xfrm>
            <a:off x="7594600" y="6554788"/>
            <a:ext cx="2311401" cy="3032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HGP創英角ｺﾞｼｯｸUB" panose="020B0900000000000000" pitchFamily="50" charset="-128"/>
                <a:ea typeface="HGP創英角ｺﾞｼｯｸUB" panose="020B0900000000000000" pitchFamily="50" charset="-128"/>
              </a:defRPr>
            </a:lvl1pPr>
          </a:lstStyle>
          <a:p>
            <a:fld id="{3A7589F8-D730-4AED-AFA5-929AB3C5D3ED}" type="slidenum">
              <a:rPr lang="en-US" altLang="ja-JP" smtClean="0"/>
              <a:pPr/>
              <a:t>‹#›</a:t>
            </a:fld>
            <a:endParaRPr lang="en-US" altLang="ja-JP" dirty="0"/>
          </a:p>
        </p:txBody>
      </p:sp>
      <p:pic>
        <p:nvPicPr>
          <p:cNvPr id="14" name="Picture 2">
            <a:extLst>
              <a:ext uri="{FF2B5EF4-FFF2-40B4-BE49-F238E27FC236}">
                <a16:creationId xmlns:a16="http://schemas.microsoft.com/office/drawing/2014/main" id="{AB82E11E-E97B-4777-A987-BEFAEFE230DE}"/>
              </a:ext>
            </a:extLst>
          </p:cNvPr>
          <p:cNvPicPr>
            <a:picLocks noChangeAspect="1" noChangeArrowheads="1"/>
          </p:cNvPicPr>
          <p:nvPr userDrawn="1"/>
        </p:nvPicPr>
        <p:blipFill>
          <a:blip r:embed="rId5" cstate="print">
            <a:extLst>
              <a:ext uri="{28A0092B-C50C-407E-A947-70E740481C1C}">
                <a14:useLocalDpi xmlns:a14="http://schemas.microsoft.com/office/drawing/2010/main"/>
              </a:ext>
            </a:extLst>
          </a:blip>
          <a:srcRect/>
          <a:stretch>
            <a:fillRect/>
          </a:stretch>
        </p:blipFill>
        <p:spPr bwMode="auto">
          <a:xfrm>
            <a:off x="8364598" y="2"/>
            <a:ext cx="1541402"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115652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grpSp>
        <p:nvGrpSpPr>
          <p:cNvPr id="8" name="Group 6"/>
          <p:cNvGrpSpPr>
            <a:grpSpLocks/>
          </p:cNvGrpSpPr>
          <p:nvPr userDrawn="1"/>
        </p:nvGrpSpPr>
        <p:grpSpPr bwMode="auto">
          <a:xfrm>
            <a:off x="0" y="0"/>
            <a:ext cx="9906000" cy="546100"/>
            <a:chOff x="0" y="0"/>
            <a:chExt cx="5760" cy="344"/>
          </a:xfrm>
        </p:grpSpPr>
        <p:pic>
          <p:nvPicPr>
            <p:cNvPr id="9" name="Picture 7" descr="mlit_top"/>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8"/>
            <p:cNvGrpSpPr>
              <a:grpSpLocks/>
            </p:cNvGrpSpPr>
            <p:nvPr userDrawn="1"/>
          </p:nvGrpSpPr>
          <p:grpSpPr bwMode="auto">
            <a:xfrm>
              <a:off x="0" y="0"/>
              <a:ext cx="5760" cy="318"/>
              <a:chOff x="0" y="0"/>
              <a:chExt cx="5760" cy="318"/>
            </a:xfrm>
          </p:grpSpPr>
          <p:pic>
            <p:nvPicPr>
              <p:cNvPr id="11" name="Picture 9"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1"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 name="Title 1"/>
          <p:cNvSpPr>
            <a:spLocks noGrp="1"/>
          </p:cNvSpPr>
          <p:nvPr>
            <p:ph type="ctrTitle"/>
          </p:nvPr>
        </p:nvSpPr>
        <p:spPr>
          <a:xfrm>
            <a:off x="132424" y="11622"/>
            <a:ext cx="7978114" cy="481013"/>
          </a:xfrm>
          <a:prstGeom prst="rect">
            <a:avLst/>
          </a:prstGeom>
        </p:spPr>
        <p:txBody>
          <a:bodyPr anchor="b">
            <a:normAutofit/>
          </a:bodyPr>
          <a:lstStyle>
            <a:lvl1pPr algn="l">
              <a:defRPr sz="2400">
                <a:solidFill>
                  <a:srgbClr val="0070C0"/>
                </a:solidFill>
                <a:latin typeface="HGP創英角ｺﾞｼｯｸUB" panose="020B0900000000000000" pitchFamily="50" charset="-128"/>
                <a:ea typeface="HGP創英角ｺﾞｼｯｸUB" panose="020B0900000000000000" pitchFamily="50" charset="-128"/>
              </a:defRPr>
            </a:lvl1pPr>
          </a:lstStyle>
          <a:p>
            <a:r>
              <a:rPr lang="ja-JP" altLang="en-US" dirty="0"/>
              <a:t>マスター タイトルの書式設定</a:t>
            </a:r>
            <a:endParaRPr lang="en-US" dirty="0"/>
          </a:p>
        </p:txBody>
      </p:sp>
      <p:sp>
        <p:nvSpPr>
          <p:cNvPr id="16" name="Rectangle 6"/>
          <p:cNvSpPr>
            <a:spLocks noGrp="1" noChangeArrowheads="1"/>
          </p:cNvSpPr>
          <p:nvPr>
            <p:ph type="sldNum" sz="quarter" idx="4"/>
          </p:nvPr>
        </p:nvSpPr>
        <p:spPr bwMode="auto">
          <a:xfrm>
            <a:off x="7594600" y="6554788"/>
            <a:ext cx="2311401" cy="3032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HGP創英角ｺﾞｼｯｸUB" panose="020B0900000000000000" pitchFamily="50" charset="-128"/>
                <a:ea typeface="HGP創英角ｺﾞｼｯｸUB" panose="020B0900000000000000" pitchFamily="50" charset="-128"/>
              </a:defRPr>
            </a:lvl1pPr>
          </a:lstStyle>
          <a:p>
            <a:fld id="{3A7589F8-D730-4AED-AFA5-929AB3C5D3ED}" type="slidenum">
              <a:rPr lang="en-US" altLang="ja-JP" smtClean="0"/>
              <a:pPr/>
              <a:t>‹#›</a:t>
            </a:fld>
            <a:endParaRPr lang="en-US" altLang="ja-JP" dirty="0"/>
          </a:p>
        </p:txBody>
      </p:sp>
      <p:pic>
        <p:nvPicPr>
          <p:cNvPr id="14" name="Picture 2">
            <a:extLst>
              <a:ext uri="{FF2B5EF4-FFF2-40B4-BE49-F238E27FC236}">
                <a16:creationId xmlns:a16="http://schemas.microsoft.com/office/drawing/2014/main" id="{AB82E11E-E97B-4777-A987-BEFAEFE230DE}"/>
              </a:ext>
            </a:extLst>
          </p:cNvPr>
          <p:cNvPicPr>
            <a:picLocks noChangeAspect="1" noChangeArrowheads="1"/>
          </p:cNvPicPr>
          <p:nvPr userDrawn="1"/>
        </p:nvPicPr>
        <p:blipFill>
          <a:blip r:embed="rId5" cstate="print">
            <a:extLst>
              <a:ext uri="{28A0092B-C50C-407E-A947-70E740481C1C}">
                <a14:useLocalDpi xmlns:a14="http://schemas.microsoft.com/office/drawing/2010/main"/>
              </a:ext>
            </a:extLst>
          </a:blip>
          <a:srcRect/>
          <a:stretch>
            <a:fillRect/>
          </a:stretch>
        </p:blipFill>
        <p:spPr bwMode="auto">
          <a:xfrm>
            <a:off x="8364598" y="2"/>
            <a:ext cx="1541402"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17676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3_タイトル スライド">
    <p:spTree>
      <p:nvGrpSpPr>
        <p:cNvPr id="1" name=""/>
        <p:cNvGrpSpPr/>
        <p:nvPr/>
      </p:nvGrpSpPr>
      <p:grpSpPr>
        <a:xfrm>
          <a:off x="0" y="0"/>
          <a:ext cx="0" cy="0"/>
          <a:chOff x="0" y="0"/>
          <a:chExt cx="0" cy="0"/>
        </a:xfrm>
      </p:grpSpPr>
      <p:grpSp>
        <p:nvGrpSpPr>
          <p:cNvPr id="8" name="Group 6"/>
          <p:cNvGrpSpPr>
            <a:grpSpLocks/>
          </p:cNvGrpSpPr>
          <p:nvPr userDrawn="1"/>
        </p:nvGrpSpPr>
        <p:grpSpPr bwMode="auto">
          <a:xfrm>
            <a:off x="0" y="0"/>
            <a:ext cx="9906000" cy="546100"/>
            <a:chOff x="0" y="0"/>
            <a:chExt cx="5760" cy="344"/>
          </a:xfrm>
        </p:grpSpPr>
        <p:pic>
          <p:nvPicPr>
            <p:cNvPr id="9" name="Picture 7" descr="mlit_top"/>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8"/>
            <p:cNvGrpSpPr>
              <a:grpSpLocks/>
            </p:cNvGrpSpPr>
            <p:nvPr userDrawn="1"/>
          </p:nvGrpSpPr>
          <p:grpSpPr bwMode="auto">
            <a:xfrm>
              <a:off x="0" y="0"/>
              <a:ext cx="5760" cy="318"/>
              <a:chOff x="0" y="0"/>
              <a:chExt cx="5760" cy="318"/>
            </a:xfrm>
          </p:grpSpPr>
          <p:pic>
            <p:nvPicPr>
              <p:cNvPr id="11" name="Picture 9"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1"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 name="Title 1"/>
          <p:cNvSpPr>
            <a:spLocks noGrp="1"/>
          </p:cNvSpPr>
          <p:nvPr>
            <p:ph type="ctrTitle"/>
          </p:nvPr>
        </p:nvSpPr>
        <p:spPr>
          <a:xfrm>
            <a:off x="132424" y="11622"/>
            <a:ext cx="7978114" cy="481013"/>
          </a:xfrm>
          <a:prstGeom prst="rect">
            <a:avLst/>
          </a:prstGeom>
        </p:spPr>
        <p:txBody>
          <a:bodyPr anchor="b">
            <a:normAutofit/>
          </a:bodyPr>
          <a:lstStyle>
            <a:lvl1pPr algn="l">
              <a:defRPr sz="2400">
                <a:solidFill>
                  <a:srgbClr val="0070C0"/>
                </a:solidFill>
                <a:latin typeface="HGP創英角ｺﾞｼｯｸUB" panose="020B0900000000000000" pitchFamily="50" charset="-128"/>
                <a:ea typeface="HGP創英角ｺﾞｼｯｸUB" panose="020B0900000000000000" pitchFamily="50" charset="-128"/>
              </a:defRPr>
            </a:lvl1pPr>
          </a:lstStyle>
          <a:p>
            <a:r>
              <a:rPr lang="ja-JP" altLang="en-US" dirty="0"/>
              <a:t>マスター タイトルの書式設定</a:t>
            </a:r>
            <a:endParaRPr lang="en-US" dirty="0"/>
          </a:p>
        </p:txBody>
      </p:sp>
      <p:sp>
        <p:nvSpPr>
          <p:cNvPr id="16" name="Rectangle 6"/>
          <p:cNvSpPr>
            <a:spLocks noGrp="1" noChangeArrowheads="1"/>
          </p:cNvSpPr>
          <p:nvPr>
            <p:ph type="sldNum" sz="quarter" idx="4"/>
          </p:nvPr>
        </p:nvSpPr>
        <p:spPr bwMode="auto">
          <a:xfrm>
            <a:off x="7594600" y="6554788"/>
            <a:ext cx="2311401" cy="3032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HGP創英角ｺﾞｼｯｸUB" panose="020B0900000000000000" pitchFamily="50" charset="-128"/>
                <a:ea typeface="HGP創英角ｺﾞｼｯｸUB" panose="020B0900000000000000" pitchFamily="50" charset="-128"/>
              </a:defRPr>
            </a:lvl1pPr>
          </a:lstStyle>
          <a:p>
            <a:fld id="{3A7589F8-D730-4AED-AFA5-929AB3C5D3ED}" type="slidenum">
              <a:rPr lang="en-US" altLang="ja-JP" smtClean="0"/>
              <a:pPr/>
              <a:t>‹#›</a:t>
            </a:fld>
            <a:endParaRPr lang="en-US" altLang="ja-JP" dirty="0"/>
          </a:p>
        </p:txBody>
      </p:sp>
      <p:pic>
        <p:nvPicPr>
          <p:cNvPr id="14" name="Picture 2">
            <a:extLst>
              <a:ext uri="{FF2B5EF4-FFF2-40B4-BE49-F238E27FC236}">
                <a16:creationId xmlns:a16="http://schemas.microsoft.com/office/drawing/2014/main" id="{AB82E11E-E97B-4777-A987-BEFAEFE230DE}"/>
              </a:ext>
            </a:extLst>
          </p:cNvPr>
          <p:cNvPicPr>
            <a:picLocks noChangeAspect="1" noChangeArrowheads="1"/>
          </p:cNvPicPr>
          <p:nvPr userDrawn="1"/>
        </p:nvPicPr>
        <p:blipFill>
          <a:blip r:embed="rId5" cstate="print">
            <a:extLst>
              <a:ext uri="{28A0092B-C50C-407E-A947-70E740481C1C}">
                <a14:useLocalDpi xmlns:a14="http://schemas.microsoft.com/office/drawing/2010/main"/>
              </a:ext>
            </a:extLst>
          </a:blip>
          <a:srcRect/>
          <a:stretch>
            <a:fillRect/>
          </a:stretch>
        </p:blipFill>
        <p:spPr bwMode="auto">
          <a:xfrm>
            <a:off x="8364598" y="2"/>
            <a:ext cx="1541402"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6942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580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9" y="4406944"/>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9"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extLst>
      <p:ext uri="{BB962C8B-B14F-4D97-AF65-F5344CB8AC3E}">
        <p14:creationId xmlns:p14="http://schemas.microsoft.com/office/powerpoint/2010/main" val="3686916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5" y="160021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200" y="160021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760937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299" y="1535113"/>
            <a:ext cx="437673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299" y="2174875"/>
            <a:ext cx="437673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401"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40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695009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427624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811689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10" y="273050"/>
            <a:ext cx="3259137"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084"/>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10" y="1435113"/>
            <a:ext cx="325913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2148775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4" y="4800601"/>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4"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4"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extLst>
      <p:ext uri="{BB962C8B-B14F-4D97-AF65-F5344CB8AC3E}">
        <p14:creationId xmlns:p14="http://schemas.microsoft.com/office/powerpoint/2010/main" val="1109335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w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bwMode="auto">
          <a:xfrm>
            <a:off x="495301" y="1600216"/>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grpSp>
        <p:nvGrpSpPr>
          <p:cNvPr id="4099" name="Group 18"/>
          <p:cNvGrpSpPr>
            <a:grpSpLocks/>
          </p:cNvGrpSpPr>
          <p:nvPr/>
        </p:nvGrpSpPr>
        <p:grpSpPr bwMode="auto">
          <a:xfrm>
            <a:off x="0" y="0"/>
            <a:ext cx="9906000" cy="546100"/>
            <a:chOff x="0" y="0"/>
            <a:chExt cx="5760" cy="344"/>
          </a:xfrm>
        </p:grpSpPr>
        <p:pic>
          <p:nvPicPr>
            <p:cNvPr id="4102" name="Picture 9" descr="mlit_top"/>
            <p:cNvPicPr>
              <a:picLocks noChangeAspect="1" noChangeArrowheads="1"/>
            </p:cNvPicPr>
            <p:nvPr userDrawn="1"/>
          </p:nvPicPr>
          <p:blipFill>
            <a:blip r:embed="rId19">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03" name="Group 17"/>
            <p:cNvGrpSpPr>
              <a:grpSpLocks/>
            </p:cNvGrpSpPr>
            <p:nvPr userDrawn="1"/>
          </p:nvGrpSpPr>
          <p:grpSpPr bwMode="auto">
            <a:xfrm>
              <a:off x="0" y="0"/>
              <a:ext cx="5760" cy="318"/>
              <a:chOff x="0" y="0"/>
              <a:chExt cx="5760" cy="318"/>
            </a:xfrm>
          </p:grpSpPr>
          <p:pic>
            <p:nvPicPr>
              <p:cNvPr id="4104" name="Picture 11" descr="mlit_top"/>
              <p:cNvPicPr>
                <a:picLocks noChangeAspect="1" noChangeArrowheads="1"/>
              </p:cNvPicPr>
              <p:nvPr userDrawn="1"/>
            </p:nvPicPr>
            <p:blipFill>
              <a:blip r:embed="rId20">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6" descr="mlit_top"/>
              <p:cNvPicPr>
                <a:picLocks noChangeAspect="1" noChangeArrowheads="1"/>
              </p:cNvPicPr>
              <p:nvPr userDrawn="1"/>
            </p:nvPicPr>
            <p:blipFill>
              <a:blip r:embed="rId21">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0" descr="mlit_top"/>
              <p:cNvPicPr>
                <a:picLocks noChangeAspect="1" noChangeArrowheads="1"/>
              </p:cNvPicPr>
              <p:nvPr userDrawn="1"/>
            </p:nvPicPr>
            <p:blipFill>
              <a:blip r:embed="rId21">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4100" name="Rectangle 2"/>
          <p:cNvSpPr>
            <a:spLocks noGrp="1" noChangeArrowheads="1"/>
          </p:cNvSpPr>
          <p:nvPr>
            <p:ph type="title"/>
          </p:nvPr>
        </p:nvSpPr>
        <p:spPr bwMode="auto">
          <a:xfrm>
            <a:off x="19" y="3"/>
            <a:ext cx="760492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pic>
        <p:nvPicPr>
          <p:cNvPr id="4101" name="Picture 14"/>
          <p:cNvPicPr>
            <a:picLocks noChangeAspect="1" noChangeArrowheads="1"/>
          </p:cNvPicPr>
          <p:nvPr/>
        </p:nvPicPr>
        <p:blipFill>
          <a:blip r:embed="rId22" cstate="print">
            <a:extLst>
              <a:ext uri="{28A0092B-C50C-407E-A947-70E740481C1C}">
                <a14:useLocalDpi xmlns:a14="http://schemas.microsoft.com/office/drawing/2010/main" val="0"/>
              </a:ext>
            </a:extLst>
          </a:blip>
          <a:srcRect t="3670"/>
          <a:stretch>
            <a:fillRect/>
          </a:stretch>
        </p:blipFill>
        <p:spPr bwMode="auto">
          <a:xfrm>
            <a:off x="8225771" y="29"/>
            <a:ext cx="16802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912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1" name="テキスト ボックス 9"/>
          <p:cNvSpPr txBox="1"/>
          <p:nvPr/>
        </p:nvSpPr>
        <p:spPr>
          <a:xfrm>
            <a:off x="20288626" y="2298242"/>
            <a:ext cx="1111202" cy="369332"/>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ja-JP" altLang="en-US" sz="1800" b="0" i="0" u="none" strike="noStrike" kern="0" cap="none" spc="0" normalizeH="0" baseline="0" noProof="0" dirty="0" smtClean="0">
                <a:ln>
                  <a:noFill/>
                </a:ln>
                <a:solidFill>
                  <a:srgbClr val="FFFFFF"/>
                </a:solidFill>
                <a:effectLst/>
                <a:uLnTx/>
                <a:uFillTx/>
                <a:latin typeface="Calibri"/>
                <a:ea typeface="ＭＳ Ｐゴシック" panose="020B0600070205080204" pitchFamily="50" charset="-128"/>
                <a:cs typeface="+mn-cs"/>
              </a:rPr>
              <a:t>別　紙　２</a:t>
            </a:r>
          </a:p>
        </p:txBody>
      </p:sp>
      <p:sp>
        <p:nvSpPr>
          <p:cNvPr id="3172" name="Rectangle 3"/>
          <p:cNvSpPr>
            <a:spLocks noChangeArrowheads="1"/>
          </p:cNvSpPr>
          <p:nvPr/>
        </p:nvSpPr>
        <p:spPr>
          <a:xfrm>
            <a:off x="20761626" y="2919628"/>
            <a:ext cx="157336" cy="355635"/>
          </a:xfrm>
          <a:prstGeom prst="rect">
            <a:avLst/>
          </a:prstGeom>
          <a:noFill/>
          <a:ln>
            <a:noFill/>
          </a:ln>
          <a:effectLst/>
        </p:spPr>
        <p:txBody>
          <a:bodyPr vert="horz" wrap="none" lIns="77875" tIns="38938" rIns="77875" bIns="38938"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p:txBody>
      </p:sp>
      <p:sp>
        <p:nvSpPr>
          <p:cNvPr id="3173" name="角丸四角形 107"/>
          <p:cNvSpPr/>
          <p:nvPr/>
        </p:nvSpPr>
        <p:spPr>
          <a:xfrm>
            <a:off x="3257821" y="3469598"/>
            <a:ext cx="6153075" cy="3309470"/>
          </a:xfrm>
          <a:prstGeom prst="roundRect">
            <a:avLst>
              <a:gd name="adj" fmla="val 3388"/>
            </a:avLst>
          </a:prstGeom>
          <a:solidFill>
            <a:schemeClr val="accent1">
              <a:alpha val="60001"/>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endParaRPr>
          </a:p>
        </p:txBody>
      </p:sp>
      <p:sp>
        <p:nvSpPr>
          <p:cNvPr id="3174" name="円弧 108"/>
          <p:cNvSpPr/>
          <p:nvPr/>
        </p:nvSpPr>
        <p:spPr>
          <a:xfrm rot="810516" flipH="1">
            <a:off x="3354573" y="3999156"/>
            <a:ext cx="6024247" cy="2416919"/>
          </a:xfrm>
          <a:prstGeom prst="arc">
            <a:avLst>
              <a:gd name="adj1" fmla="val 1957637"/>
              <a:gd name="adj2" fmla="val 13215640"/>
            </a:avLst>
          </a:prstGeom>
          <a:noFill/>
          <a:ln w="396875" cap="flat" cmpd="sng" algn="ctr">
            <a:solidFill>
              <a:srgbClr val="0000FF"/>
            </a:solidFill>
            <a:prstDash val="solid"/>
            <a:round/>
            <a:headEnd type="triangle" w="sm" len="med"/>
            <a:tailEnd type="none" w="med" len="med"/>
          </a:ln>
          <a:effectLst>
            <a:softEdge rad="127000"/>
          </a:effectLst>
        </p:spPr>
        <p:txBody>
          <a:bodyPr vert="horz" wrap="square" lIns="91440" tIns="45720" rIns="91440" bIns="45720" numCol="1" rtlCol="0"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endParaRPr>
          </a:p>
        </p:txBody>
      </p:sp>
      <p:sp>
        <p:nvSpPr>
          <p:cNvPr id="3175" name="円弧 109"/>
          <p:cNvSpPr/>
          <p:nvPr/>
        </p:nvSpPr>
        <p:spPr>
          <a:xfrm rot="810516" flipH="1">
            <a:off x="3402424" y="3974202"/>
            <a:ext cx="6024247" cy="2416919"/>
          </a:xfrm>
          <a:prstGeom prst="arc">
            <a:avLst>
              <a:gd name="adj1" fmla="val 15779220"/>
              <a:gd name="adj2" fmla="val 1366934"/>
            </a:avLst>
          </a:prstGeom>
          <a:noFill/>
          <a:ln w="396875" cap="flat" cmpd="sng" algn="ctr">
            <a:solidFill>
              <a:srgbClr val="0000FF"/>
            </a:solidFill>
            <a:prstDash val="solid"/>
            <a:round/>
            <a:headEnd type="triangle" w="sm" len="med"/>
            <a:tailEnd type="none" w="med" len="med"/>
          </a:ln>
          <a:effectLst>
            <a:softEdge rad="127000"/>
          </a:effectLst>
        </p:spPr>
        <p:txBody>
          <a:bodyPr vert="horz" wrap="square" lIns="91440" tIns="45720" rIns="91440" bIns="45720" numCol="1" rtlCol="0"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endParaRPr>
          </a:p>
        </p:txBody>
      </p:sp>
      <p:sp>
        <p:nvSpPr>
          <p:cNvPr id="3176" name="角丸四角形 110"/>
          <p:cNvSpPr/>
          <p:nvPr/>
        </p:nvSpPr>
        <p:spPr>
          <a:xfrm>
            <a:off x="509935" y="1889514"/>
            <a:ext cx="2676525" cy="3402965"/>
          </a:xfrm>
          <a:prstGeom prst="roundRect">
            <a:avLst>
              <a:gd name="adj" fmla="val 3691"/>
            </a:avLst>
          </a:prstGeom>
          <a:solidFill>
            <a:srgbClr val="FFFF99"/>
          </a:solidFill>
          <a:ln w="38100">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77" name="角丸四角形 111"/>
          <p:cNvSpPr/>
          <p:nvPr/>
        </p:nvSpPr>
        <p:spPr>
          <a:xfrm>
            <a:off x="709960" y="2120347"/>
            <a:ext cx="2247900" cy="2128192"/>
          </a:xfrm>
          <a:prstGeom prst="roundRect">
            <a:avLst>
              <a:gd name="adj" fmla="val 4379"/>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6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endParaRPr>
          </a:p>
        </p:txBody>
      </p:sp>
      <p:sp>
        <p:nvSpPr>
          <p:cNvPr id="3178" name="正方形/長方形 112"/>
          <p:cNvSpPr/>
          <p:nvPr/>
        </p:nvSpPr>
        <p:spPr>
          <a:xfrm>
            <a:off x="488504" y="569339"/>
            <a:ext cx="8945554" cy="99593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66429" tIns="66429" rIns="66429" bIns="66429" rtlCol="0" anchor="ctr">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河川空間を活用し、</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地域の賑わいを創出</a:t>
            </a:r>
            <a:r>
              <a:rPr kumimoji="1" lang="ja-JP" altLang="en-US" sz="1400" b="0" i="0" u="sng"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した、他の模範となる先進的</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な</a:t>
            </a:r>
            <a:r>
              <a:rPr kumimoji="1" lang="ja-JP" altLang="en-US" sz="1400" b="0" i="0" u="sng"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取組を国土交通大臣が</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表彰</a:t>
            </a: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、その取組</a:t>
            </a: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を、全国</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に</a:t>
            </a: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周知します。</a:t>
            </a:r>
            <a:endParaRPr kumimoji="1" lang="en-US" altLang="ja-JP"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u"/>
              <a:tabLst/>
              <a:defRPr/>
            </a:pP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取組団体を</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讃えるとともに</a:t>
            </a: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、「かわまちづくり」支援制度を浸透させ、</a:t>
            </a:r>
            <a:r>
              <a:rPr kumimoji="1" lang="ja-JP" altLang="en-US" sz="1400" b="0" i="0" u="sng"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民間事</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業者の参入を促進</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し、民間事業者</a:t>
            </a: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のもつ</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     「ノウハウ」等を</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活かした</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質の高い「かわ</a:t>
            </a:r>
            <a:r>
              <a:rPr kumimoji="1" lang="ja-JP" altLang="en-US" sz="1400" b="0" i="0" u="sng" strike="noStrike" kern="1200" cap="none" spc="0" normalizeH="0" baseline="0" noProof="0" dirty="0" smtClean="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まちづくり</a:t>
            </a:r>
            <a:r>
              <a:rPr kumimoji="1" lang="ja-JP" altLang="en-US" sz="1400" b="0" i="0" u="sng"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」を目指します</a:t>
            </a:r>
            <a:r>
              <a:rPr kumimoji="1" lang="ja-JP" altLang="en-US"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rPr>
              <a:t>。</a:t>
            </a:r>
            <a:endParaRPr kumimoji="1" lang="ja-JP" altLang="ja-JP" sz="1400" b="0" i="0" u="none" strike="noStrike" kern="1200" cap="none" spc="0" normalizeH="0" baseline="0" noProof="0" dirty="0">
              <a:ln>
                <a:noFill/>
              </a:ln>
              <a:solidFill>
                <a:srgbClr val="000000"/>
              </a:solidFill>
              <a:effectLst/>
              <a:uLnTx/>
              <a:uFillTx/>
              <a:latin typeface="HGPｺﾞｼｯｸM" panose="020B0600000000000000" pitchFamily="50" charset="-128"/>
              <a:ea typeface="HGPｺﾞｼｯｸM" panose="020B0600000000000000" pitchFamily="50" charset="-128"/>
              <a:cs typeface="+mn-cs"/>
            </a:endParaRPr>
          </a:p>
        </p:txBody>
      </p:sp>
      <p:sp>
        <p:nvSpPr>
          <p:cNvPr id="3179" name="テキスト ボックス 113"/>
          <p:cNvSpPr txBox="1"/>
          <p:nvPr/>
        </p:nvSpPr>
        <p:spPr>
          <a:xfrm>
            <a:off x="679503" y="1621147"/>
            <a:ext cx="2310248" cy="461665"/>
          </a:xfrm>
          <a:prstGeom prst="rect">
            <a:avLst/>
          </a:prstGeom>
          <a:ln/>
        </p:spPr>
        <p:style>
          <a:lnRef idx="2">
            <a:schemeClr val="accent2"/>
          </a:lnRef>
          <a:fillRef idx="1">
            <a:schemeClr val="lt1"/>
          </a:fillRef>
          <a:effectRef idx="0">
            <a:schemeClr val="accent2"/>
          </a:effectRef>
          <a:fontRef idx="minor">
            <a:schemeClr val="dk1"/>
          </a:fontRef>
        </p:style>
        <p:txBody>
          <a:bodyPr wrap="non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かわまちづくり支援制度への登録</a:t>
            </a:r>
            <a:endParaRPr kumimoji="1" lang="en-US" altLang="ja-JP"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lang="en-US" altLang="ja-JP" sz="1200" dirty="0" smtClean="0">
                <a:solidFill>
                  <a:prstClr val="black"/>
                </a:solidFill>
                <a:latin typeface="HGPｺﾞｼｯｸM" panose="020B0600000000000000" pitchFamily="50" charset="-128"/>
                <a:ea typeface="HGPｺﾞｼｯｸM" panose="020B0600000000000000" pitchFamily="50" charset="-128"/>
              </a:rPr>
              <a:t>R3</a:t>
            </a:r>
            <a:r>
              <a:rPr kumimoji="1" lang="ja-JP" altLang="en-US"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年</a:t>
            </a:r>
            <a:r>
              <a:rPr kumimoji="1" lang="en-US" altLang="ja-JP"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8</a:t>
            </a:r>
            <a:r>
              <a:rPr kumimoji="1" lang="ja-JP" altLang="en-US"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月時点：</a:t>
            </a:r>
            <a:r>
              <a:rPr lang="en-US" altLang="ja-JP" sz="1200" dirty="0" smtClean="0">
                <a:solidFill>
                  <a:prstClr val="black"/>
                </a:solidFill>
                <a:latin typeface="HGPｺﾞｼｯｸM" panose="020B0600000000000000" pitchFamily="50" charset="-128"/>
                <a:ea typeface="HGPｺﾞｼｯｸM" panose="020B0600000000000000" pitchFamily="50" charset="-128"/>
              </a:rPr>
              <a:t>244</a:t>
            </a:r>
            <a:r>
              <a:rPr kumimoji="1" lang="ja-JP" altLang="en-US" sz="12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a:t>
            </a:r>
            <a:endParaRPr kumimoji="1" lang="ja-JP" altLang="en-US" sz="12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80" name="角丸四角形 114"/>
          <p:cNvSpPr/>
          <p:nvPr/>
        </p:nvSpPr>
        <p:spPr>
          <a:xfrm>
            <a:off x="1088249" y="2357635"/>
            <a:ext cx="1484971" cy="345103"/>
          </a:xfrm>
          <a:prstGeom prst="roundRect">
            <a:avLst>
              <a:gd name="adj" fmla="val 3691"/>
            </a:avLst>
          </a:prstGeom>
          <a:solidFill>
            <a:srgbClr val="FF66FF"/>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箇所Ａ</a:t>
            </a:r>
          </a:p>
        </p:txBody>
      </p:sp>
      <p:sp>
        <p:nvSpPr>
          <p:cNvPr id="3181" name="角丸四角形 115"/>
          <p:cNvSpPr/>
          <p:nvPr/>
        </p:nvSpPr>
        <p:spPr>
          <a:xfrm>
            <a:off x="1088249" y="2763789"/>
            <a:ext cx="1484971" cy="345103"/>
          </a:xfrm>
          <a:prstGeom prst="roundRect">
            <a:avLst>
              <a:gd name="adj" fmla="val 3691"/>
            </a:avLst>
          </a:prstGeom>
          <a:solidFill>
            <a:srgbClr val="FF66FF"/>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箇所Ｂ</a:t>
            </a:r>
          </a:p>
        </p:txBody>
      </p:sp>
      <p:sp>
        <p:nvSpPr>
          <p:cNvPr id="3182" name="テキスト ボックス 116"/>
          <p:cNvSpPr txBox="1"/>
          <p:nvPr/>
        </p:nvSpPr>
        <p:spPr>
          <a:xfrm>
            <a:off x="1061293" y="2155935"/>
            <a:ext cx="769441" cy="184666"/>
          </a:xfrm>
          <a:prstGeom prst="rect">
            <a:avLst/>
          </a:prstGeom>
          <a:noFill/>
          <a:ln>
            <a:noFill/>
          </a:ln>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＜供用済＞</a:t>
            </a:r>
            <a:endParaRPr kumimoji="1" lang="en-US" altLang="ja-JP"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83" name="角丸四角形 117"/>
          <p:cNvSpPr/>
          <p:nvPr/>
        </p:nvSpPr>
        <p:spPr>
          <a:xfrm>
            <a:off x="1088249" y="3386525"/>
            <a:ext cx="1484971" cy="345103"/>
          </a:xfrm>
          <a:prstGeom prst="roundRect">
            <a:avLst>
              <a:gd name="adj" fmla="val 3691"/>
            </a:avLst>
          </a:prstGeom>
          <a:solidFill>
            <a:srgbClr val="FFC000"/>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箇所Ｃ</a:t>
            </a:r>
          </a:p>
        </p:txBody>
      </p:sp>
      <p:sp>
        <p:nvSpPr>
          <p:cNvPr id="3184" name="角丸四角形 118"/>
          <p:cNvSpPr/>
          <p:nvPr/>
        </p:nvSpPr>
        <p:spPr>
          <a:xfrm>
            <a:off x="1088249" y="3796365"/>
            <a:ext cx="1484971" cy="345103"/>
          </a:xfrm>
          <a:prstGeom prst="roundRect">
            <a:avLst>
              <a:gd name="adj" fmla="val 3691"/>
            </a:avLst>
          </a:prstGeom>
          <a:solidFill>
            <a:srgbClr val="FFC000"/>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箇所Ｄ</a:t>
            </a:r>
          </a:p>
        </p:txBody>
      </p:sp>
      <p:sp>
        <p:nvSpPr>
          <p:cNvPr id="3185" name="テキスト ボックス 119"/>
          <p:cNvSpPr txBox="1"/>
          <p:nvPr/>
        </p:nvSpPr>
        <p:spPr>
          <a:xfrm>
            <a:off x="1090336" y="3163138"/>
            <a:ext cx="923330" cy="184666"/>
          </a:xfrm>
          <a:prstGeom prst="rect">
            <a:avLst/>
          </a:prstGeom>
          <a:noFill/>
          <a:ln>
            <a:noFill/>
          </a:ln>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＜一部供用＞</a:t>
            </a:r>
            <a:endParaRPr kumimoji="1" lang="en-US" altLang="ja-JP"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86" name="角丸四角形 120"/>
          <p:cNvSpPr/>
          <p:nvPr/>
        </p:nvSpPr>
        <p:spPr>
          <a:xfrm>
            <a:off x="1061293" y="4460686"/>
            <a:ext cx="1484971" cy="345103"/>
          </a:xfrm>
          <a:prstGeom prst="roundRect">
            <a:avLst>
              <a:gd name="adj" fmla="val 3691"/>
            </a:avLst>
          </a:prstGeom>
          <a:solidFill>
            <a:srgbClr val="92D050"/>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箇所Ｅ</a:t>
            </a:r>
          </a:p>
        </p:txBody>
      </p:sp>
      <p:sp>
        <p:nvSpPr>
          <p:cNvPr id="3187" name="角丸四角形 121"/>
          <p:cNvSpPr/>
          <p:nvPr/>
        </p:nvSpPr>
        <p:spPr>
          <a:xfrm>
            <a:off x="1061293" y="4870526"/>
            <a:ext cx="1484971" cy="345103"/>
          </a:xfrm>
          <a:prstGeom prst="roundRect">
            <a:avLst>
              <a:gd name="adj" fmla="val 3691"/>
            </a:avLst>
          </a:prstGeom>
          <a:solidFill>
            <a:srgbClr val="92D050"/>
          </a:solidFill>
          <a:ln>
            <a:solidFill>
              <a:schemeClr val="tx1"/>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箇所Ｆ</a:t>
            </a:r>
          </a:p>
        </p:txBody>
      </p:sp>
      <p:sp>
        <p:nvSpPr>
          <p:cNvPr id="3188" name="テキスト ボックス 122"/>
          <p:cNvSpPr txBox="1"/>
          <p:nvPr/>
        </p:nvSpPr>
        <p:spPr>
          <a:xfrm>
            <a:off x="1061293" y="4265548"/>
            <a:ext cx="769442" cy="184666"/>
          </a:xfrm>
          <a:prstGeom prst="rect">
            <a:avLst/>
          </a:prstGeom>
          <a:noFill/>
          <a:ln>
            <a:noFill/>
          </a:ln>
        </p:spPr>
        <p:txBody>
          <a:bodyPr wrap="none" lIns="0" tIns="0" rIns="0"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＜未供用＞</a:t>
            </a:r>
            <a:endParaRPr kumimoji="1" lang="en-US" altLang="ja-JP"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89" name="テキスト ボックス 123"/>
          <p:cNvSpPr txBox="1"/>
          <p:nvPr/>
        </p:nvSpPr>
        <p:spPr>
          <a:xfrm>
            <a:off x="617960" y="2682364"/>
            <a:ext cx="349702" cy="1002839"/>
          </a:xfrm>
          <a:prstGeom prst="rect">
            <a:avLst/>
          </a:prstGeom>
          <a:ln/>
        </p:spPr>
        <p:style>
          <a:lnRef idx="2">
            <a:schemeClr val="dk1"/>
          </a:lnRef>
          <a:fillRef idx="1">
            <a:schemeClr val="lt1"/>
          </a:fillRef>
          <a:effectRef idx="0">
            <a:schemeClr val="dk1"/>
          </a:effectRef>
          <a:fontRef idx="minor">
            <a:schemeClr val="dk1"/>
          </a:fontRef>
        </p:style>
        <p:txBody>
          <a:bodyPr vert="eaVert" wrap="none" lIns="36000" rIns="3600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募集対象</a:t>
            </a:r>
            <a:endParaRPr kumimoji="1" lang="ja-JP" altLang="en-US" sz="18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0" name="角丸四角形 124"/>
          <p:cNvSpPr/>
          <p:nvPr/>
        </p:nvSpPr>
        <p:spPr>
          <a:xfrm>
            <a:off x="4174533" y="1733875"/>
            <a:ext cx="2137955" cy="1478756"/>
          </a:xfrm>
          <a:prstGeom prst="roundRect">
            <a:avLst>
              <a:gd name="adj" fmla="val 12366"/>
            </a:avLst>
          </a:prstGeom>
          <a:solidFill>
            <a:srgbClr val="FFFF99"/>
          </a:solidFill>
          <a:ln>
            <a:solidFill>
              <a:srgbClr val="000099"/>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有識者で構成する</a:t>
            </a:r>
            <a:endParaRPr kumimoji="1" lang="en-US" altLang="ja-JP"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24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審査</a:t>
            </a:r>
            <a:r>
              <a:rPr kumimoji="1" lang="ja-JP" altLang="en-US" sz="24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委員会</a:t>
            </a:r>
            <a:r>
              <a:rPr kumimoji="1" lang="ja-JP" altLang="en-US"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1" name="右矢印 125"/>
          <p:cNvSpPr/>
          <p:nvPr/>
        </p:nvSpPr>
        <p:spPr>
          <a:xfrm>
            <a:off x="2890914" y="2220449"/>
            <a:ext cx="1362991" cy="616863"/>
          </a:xfrm>
          <a:prstGeom prst="rightArrow">
            <a:avLst>
              <a:gd name="adj1" fmla="val 54532"/>
              <a:gd name="adj2" fmla="val 50000"/>
            </a:avLst>
          </a:prstGeom>
          <a:solidFill>
            <a:srgbClr val="FFFF00"/>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応　募</a:t>
            </a:r>
          </a:p>
        </p:txBody>
      </p:sp>
      <p:sp>
        <p:nvSpPr>
          <p:cNvPr id="3192" name="角丸四角形 126"/>
          <p:cNvSpPr/>
          <p:nvPr/>
        </p:nvSpPr>
        <p:spPr>
          <a:xfrm>
            <a:off x="7370625" y="1733875"/>
            <a:ext cx="2084640" cy="1445895"/>
          </a:xfrm>
          <a:prstGeom prst="roundRect">
            <a:avLst>
              <a:gd name="adj" fmla="val 12366"/>
            </a:avLst>
          </a:prstGeom>
          <a:solidFill>
            <a:srgbClr val="FFFF99"/>
          </a:solidFill>
          <a:ln>
            <a:solidFill>
              <a:srgbClr val="000099"/>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国土交通大臣による</a:t>
            </a:r>
            <a:endParaRPr kumimoji="1" lang="en-US" altLang="ja-JP" sz="16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24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表彰</a:t>
            </a:r>
            <a:r>
              <a:rPr kumimoji="1" lang="ja-JP" altLang="en-US" sz="24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2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n-US" altLang="ja-JP" sz="14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3" name="右矢印 127"/>
          <p:cNvSpPr/>
          <p:nvPr/>
        </p:nvSpPr>
        <p:spPr>
          <a:xfrm>
            <a:off x="6256861" y="2044444"/>
            <a:ext cx="1186317" cy="967128"/>
          </a:xfrm>
          <a:prstGeom prst="rightArrow">
            <a:avLst>
              <a:gd name="adj1" fmla="val 50000"/>
              <a:gd name="adj2" fmla="val 41232"/>
            </a:avLst>
          </a:prstGeom>
          <a:solidFill>
            <a:srgbClr val="FFFF00"/>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審査</a:t>
            </a:r>
            <a:endParaRPr kumimoji="1" lang="en-US" altLang="ja-JP"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選定</a:t>
            </a:r>
            <a:endParaRPr kumimoji="1" lang="ja-JP" altLang="en-US"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4" name="正方形/長方形 128"/>
          <p:cNvSpPr/>
          <p:nvPr/>
        </p:nvSpPr>
        <p:spPr>
          <a:xfrm>
            <a:off x="502542" y="5354572"/>
            <a:ext cx="2672543" cy="1446550"/>
          </a:xfrm>
          <a:prstGeom prst="rect">
            <a:avLst/>
          </a:prstGeom>
          <a:ln w="28575" cmpd="dbl">
            <a:solidFill>
              <a:schemeClr val="tx1"/>
            </a:solidFill>
          </a:ln>
          <a:effectLst>
            <a:outerShdw blurRad="50800" dist="38100" dir="2700000" algn="tl" rotWithShape="0">
              <a:prstClr val="black">
                <a:alpha val="40000"/>
              </a:prstClr>
            </a:outerShdw>
          </a:effectLst>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＜募集対象＞</a:t>
            </a:r>
            <a:endParaRPr kumimoji="1" lang="en-US" altLang="ja-JP" sz="16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「かわまちづくり」計画が登録されて</a:t>
            </a:r>
            <a:r>
              <a:rPr kumimoji="1" lang="ja-JP" altLang="en-US" sz="1200" b="1"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いる２４４箇所</a:t>
            </a:r>
            <a:r>
              <a:rPr kumimoji="1" lang="ja-JP" altLang="en-US" sz="1200" b="1"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のうち、計画に基づく、全部又は一部が供用している箇所のうち、取組によって、地域のニーズに応じた利活用が図られ、地域活性化に一定の成果を上げている箇所を対象とします。</a:t>
            </a:r>
          </a:p>
        </p:txBody>
      </p:sp>
      <p:sp>
        <p:nvSpPr>
          <p:cNvPr id="3195" name="正方形/長方形 129"/>
          <p:cNvSpPr/>
          <p:nvPr/>
        </p:nvSpPr>
        <p:spPr>
          <a:xfrm>
            <a:off x="4207415" y="2397077"/>
            <a:ext cx="2066468" cy="76944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河川に造詣が</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深い、都市</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計画・エリアマネジメント</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・観光</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　</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等の分野</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の有識者で構成</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表彰</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まで委員名簿は非公開</a:t>
            </a:r>
            <a:endPar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6" name="正方形/長方形 130"/>
          <p:cNvSpPr/>
          <p:nvPr/>
        </p:nvSpPr>
        <p:spPr>
          <a:xfrm>
            <a:off x="7370625" y="2548150"/>
            <a:ext cx="1994457" cy="43088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受賞</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された応募主体に</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対し</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表彰式</a:t>
            </a: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を実施。</a:t>
            </a:r>
            <a:endPar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197" name="円/楕円 60"/>
          <p:cNvSpPr/>
          <p:nvPr/>
        </p:nvSpPr>
        <p:spPr>
          <a:xfrm>
            <a:off x="6357465" y="3720877"/>
            <a:ext cx="2136911" cy="779026"/>
          </a:xfrm>
          <a:prstGeom prst="ellipse">
            <a:avLst/>
          </a:prstGeom>
          <a:solidFill>
            <a:srgbClr val="FFFF99"/>
          </a:solidFill>
          <a:ln w="635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a:t>
            </a:r>
            <a:r>
              <a:rPr kumimoji="1" lang="ja-JP" altLang="en-US"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かわまち大賞</a:t>
            </a:r>
            <a:r>
              <a:rPr kumimoji="1" lang="en-US" altLang="ja-JP"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HGPｺﾞｼｯｸM" pitchFamily="50" charset="-128"/>
                <a:ea typeface="HGPｺﾞｼｯｸM" pitchFamily="50" charset="-128"/>
                <a:cs typeface="+mn-cs"/>
              </a:rPr>
              <a:t>表彰</a:t>
            </a:r>
            <a:r>
              <a:rPr kumimoji="1" lang="ja-JP" altLang="en-US"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・周知</a:t>
            </a:r>
            <a:endParaRPr kumimoji="1" lang="ja-JP" altLang="en-US" sz="1800" b="1" i="0" u="none" strike="noStrike" kern="1200" cap="none" spc="0" normalizeH="0" baseline="0" noProof="0" dirty="0">
              <a:ln>
                <a:noFill/>
              </a:ln>
              <a:solidFill>
                <a:prstClr val="black"/>
              </a:solidFill>
              <a:effectLst/>
              <a:uLnTx/>
              <a:uFillTx/>
              <a:latin typeface="HGPｺﾞｼｯｸM" pitchFamily="50" charset="-128"/>
              <a:ea typeface="HGPｺﾞｼｯｸM" pitchFamily="50" charset="-128"/>
              <a:cs typeface="+mn-cs"/>
            </a:endParaRPr>
          </a:p>
        </p:txBody>
      </p:sp>
      <p:sp>
        <p:nvSpPr>
          <p:cNvPr id="3198" name="円/楕円 64"/>
          <p:cNvSpPr/>
          <p:nvPr/>
        </p:nvSpPr>
        <p:spPr>
          <a:xfrm>
            <a:off x="3666640" y="5503507"/>
            <a:ext cx="1307393" cy="779026"/>
          </a:xfrm>
          <a:prstGeom prst="ellipse">
            <a:avLst/>
          </a:prstGeom>
          <a:solidFill>
            <a:srgbClr val="FFFFFF"/>
          </a:solidFill>
          <a:ln w="6350">
            <a:solidFill>
              <a:schemeClr val="tx2"/>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新規登録</a:t>
            </a:r>
            <a:endParaRPr kumimoji="1" lang="en-US" altLang="ja-JP"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black"/>
                </a:solidFill>
                <a:effectLst/>
                <a:uLnTx/>
                <a:uFillTx/>
                <a:latin typeface="HGPｺﾞｼｯｸM" pitchFamily="50" charset="-128"/>
                <a:ea typeface="HGPｺﾞｼｯｸM" pitchFamily="50" charset="-128"/>
                <a:cs typeface="+mn-cs"/>
              </a:rPr>
              <a:t>計画変更</a:t>
            </a:r>
            <a:endParaRPr kumimoji="1" lang="ja-JP" altLang="en-US" sz="1800" b="1" i="0" u="none" strike="noStrike" kern="1200" cap="none" spc="0" normalizeH="0" baseline="0" noProof="0" dirty="0">
              <a:ln>
                <a:noFill/>
              </a:ln>
              <a:solidFill>
                <a:prstClr val="black"/>
              </a:solidFill>
              <a:effectLst/>
              <a:uLnTx/>
              <a:uFillTx/>
              <a:latin typeface="HGPｺﾞｼｯｸM" pitchFamily="50" charset="-128"/>
              <a:ea typeface="HGPｺﾞｼｯｸM" pitchFamily="50" charset="-128"/>
              <a:cs typeface="+mn-cs"/>
            </a:endParaRPr>
          </a:p>
        </p:txBody>
      </p:sp>
      <p:sp>
        <p:nvSpPr>
          <p:cNvPr id="3199" name="雲形吹き出し 133"/>
          <p:cNvSpPr/>
          <p:nvPr/>
        </p:nvSpPr>
        <p:spPr>
          <a:xfrm flipH="1">
            <a:off x="3666640" y="4355037"/>
            <a:ext cx="1229841" cy="515362"/>
          </a:xfrm>
          <a:prstGeom prst="cloudCallout">
            <a:avLst>
              <a:gd name="adj1" fmla="val 57247"/>
              <a:gd name="adj2" fmla="val -41993"/>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地域に新たな</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賑わいの創出</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0" name="雲形吹き出し 134"/>
          <p:cNvSpPr/>
          <p:nvPr/>
        </p:nvSpPr>
        <p:spPr>
          <a:xfrm>
            <a:off x="6740570" y="4714562"/>
            <a:ext cx="1603187" cy="515362"/>
          </a:xfrm>
          <a:prstGeom prst="cloudCallout">
            <a:avLst>
              <a:gd name="adj1" fmla="val 45952"/>
              <a:gd name="adj2" fmla="val -66016"/>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来訪者増加による</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地域の活性化</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1" name="雲形吹き出し 135"/>
          <p:cNvSpPr/>
          <p:nvPr/>
        </p:nvSpPr>
        <p:spPr>
          <a:xfrm>
            <a:off x="6485029" y="5646675"/>
            <a:ext cx="1356730" cy="773043"/>
          </a:xfrm>
          <a:prstGeom prst="cloudCallout">
            <a:avLst>
              <a:gd name="adj1" fmla="val 29761"/>
              <a:gd name="adj2" fmla="val 67905"/>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地域の資源を</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活かした新たな</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アイデアの創出</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2" name="雲形吹き出し 136"/>
          <p:cNvSpPr/>
          <p:nvPr/>
        </p:nvSpPr>
        <p:spPr>
          <a:xfrm>
            <a:off x="7788661" y="5349017"/>
            <a:ext cx="1288405" cy="515362"/>
          </a:xfrm>
          <a:prstGeom prst="cloudCallout">
            <a:avLst>
              <a:gd name="adj1" fmla="val 63862"/>
              <a:gd name="adj2" fmla="val 24683"/>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民間事業者の</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参入意欲拡大</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3" name="雲形吹き出し 137"/>
          <p:cNvSpPr/>
          <p:nvPr/>
        </p:nvSpPr>
        <p:spPr>
          <a:xfrm>
            <a:off x="4140927" y="4896328"/>
            <a:ext cx="1073671" cy="515362"/>
          </a:xfrm>
          <a:prstGeom prst="cloudCallout">
            <a:avLst>
              <a:gd name="adj1" fmla="val -61387"/>
              <a:gd name="adj2" fmla="val 48018"/>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河川敷地の</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利活用</a:t>
            </a:r>
            <a:r>
              <a:rPr kumimoji="1" lang="ja-JP" altLang="en-US" sz="11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拡大</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4" name="テキスト ボックス 138"/>
          <p:cNvSpPr txBox="1"/>
          <p:nvPr/>
        </p:nvSpPr>
        <p:spPr>
          <a:xfrm>
            <a:off x="3390587" y="3308556"/>
            <a:ext cx="2688804" cy="349702"/>
          </a:xfrm>
          <a:prstGeom prst="rect">
            <a:avLst/>
          </a:prstGeom>
        </p:spPr>
        <p:style>
          <a:lnRef idx="2">
            <a:schemeClr val="dk1"/>
          </a:lnRef>
          <a:fillRef idx="1">
            <a:schemeClr val="lt1"/>
          </a:fillRef>
          <a:effectRef idx="0">
            <a:schemeClr val="dk1"/>
          </a:effectRef>
          <a:fontRef idx="minor">
            <a:schemeClr val="dk1"/>
          </a:fontRef>
        </p:style>
        <p:txBody>
          <a:bodyPr wrap="none" lIns="36000" tIns="36000" rIns="36000" bIns="36000" rtlCol="0" anchor="ctr" anchorCtr="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AR Pゴシック体S" panose="020B0A00000000000000" pitchFamily="50" charset="-128"/>
                <a:ea typeface="AR Pゴシック体S" panose="020B0A00000000000000" pitchFamily="50" charset="-128"/>
                <a:cs typeface="+mn-cs"/>
              </a:rPr>
              <a:t>「かわまち大賞」のねらい</a:t>
            </a:r>
          </a:p>
        </p:txBody>
      </p:sp>
      <p:sp>
        <p:nvSpPr>
          <p:cNvPr id="3205" name="雲形吹き出し 139"/>
          <p:cNvSpPr/>
          <p:nvPr/>
        </p:nvSpPr>
        <p:spPr>
          <a:xfrm flipH="1">
            <a:off x="4919103" y="4052977"/>
            <a:ext cx="1254243" cy="773043"/>
          </a:xfrm>
          <a:prstGeom prst="cloudCallout">
            <a:avLst>
              <a:gd name="adj1" fmla="val 23967"/>
              <a:gd name="adj2" fmla="val -83393"/>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経済活動</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社会活動の</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生産性を向上</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206" name="雲形吹き出し 140"/>
          <p:cNvSpPr/>
          <p:nvPr/>
        </p:nvSpPr>
        <p:spPr>
          <a:xfrm>
            <a:off x="5261020" y="5089905"/>
            <a:ext cx="1617828" cy="773043"/>
          </a:xfrm>
          <a:prstGeom prst="cloudCallout">
            <a:avLst>
              <a:gd name="adj1" fmla="val -77245"/>
              <a:gd name="adj2" fmla="val 23708"/>
            </a:avLst>
          </a:prstGeom>
          <a:solidFill>
            <a:srgbClr val="FFFFFF"/>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民間事業者のもつ</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ノウハウを活かした</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計画策定</a:t>
            </a:r>
            <a:endParaRPr kumimoji="1" lang="en-US" altLang="ja-JP" sz="11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p:txBody>
      </p:sp>
      <p:sp>
        <p:nvSpPr>
          <p:cNvPr id="39" name="タイトル 1"/>
          <p:cNvSpPr txBox="1">
            <a:spLocks/>
          </p:cNvSpPr>
          <p:nvPr/>
        </p:nvSpPr>
        <p:spPr bwMode="auto">
          <a:xfrm>
            <a:off x="381000" y="0"/>
            <a:ext cx="774035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en-US" altLang="ja-JP" kern="0" smtClean="0">
                <a:solidFill>
                  <a:srgbClr val="3366FF"/>
                </a:solidFill>
                <a:latin typeface="HGP創英角ｺﾞｼｯｸUB" pitchFamily="50" charset="-128"/>
                <a:ea typeface="HGP創英角ｺﾞｼｯｸUB" pitchFamily="50" charset="-128"/>
              </a:rPr>
              <a:t>【</a:t>
            </a:r>
            <a:r>
              <a:rPr lang="ja-JP" altLang="en-US" kern="0" smtClean="0">
                <a:solidFill>
                  <a:srgbClr val="3366FF"/>
                </a:solidFill>
                <a:latin typeface="HGP創英角ｺﾞｼｯｸUB" pitchFamily="50" charset="-128"/>
                <a:ea typeface="HGP創英角ｺﾞｼｯｸUB" pitchFamily="50" charset="-128"/>
              </a:rPr>
              <a:t>参考①</a:t>
            </a:r>
            <a:r>
              <a:rPr lang="en-US" altLang="ja-JP" kern="0" smtClean="0">
                <a:solidFill>
                  <a:srgbClr val="3366FF"/>
                </a:solidFill>
                <a:latin typeface="HGP創英角ｺﾞｼｯｸUB" pitchFamily="50" charset="-128"/>
                <a:ea typeface="HGP創英角ｺﾞｼｯｸUB" pitchFamily="50" charset="-128"/>
              </a:rPr>
              <a:t>】</a:t>
            </a:r>
            <a:r>
              <a:rPr lang="ja-JP" altLang="en-US" kern="0" smtClean="0">
                <a:solidFill>
                  <a:srgbClr val="3366FF"/>
                </a:solidFill>
                <a:latin typeface="HGP創英角ｺﾞｼｯｸUB" pitchFamily="50" charset="-128"/>
                <a:ea typeface="HGP創英角ｺﾞｼｯｸUB" pitchFamily="50" charset="-128"/>
              </a:rPr>
              <a:t>　</a:t>
            </a:r>
            <a:r>
              <a:rPr lang="en-US" altLang="ja-JP" kern="0" smtClean="0">
                <a:solidFill>
                  <a:srgbClr val="3366FF"/>
                </a:solidFill>
                <a:latin typeface="HGP創英角ｺﾞｼｯｸUB" pitchFamily="50" charset="-128"/>
                <a:ea typeface="HGP創英角ｺﾞｼｯｸUB" pitchFamily="50" charset="-128"/>
              </a:rPr>
              <a:t>『</a:t>
            </a:r>
            <a:r>
              <a:rPr lang="ja-JP" altLang="en-US" kern="0" smtClean="0">
                <a:solidFill>
                  <a:srgbClr val="3366FF"/>
                </a:solidFill>
                <a:latin typeface="HGP創英角ｺﾞｼｯｸUB" pitchFamily="50" charset="-128"/>
                <a:ea typeface="HGP創英角ｺﾞｼｯｸUB" pitchFamily="50" charset="-128"/>
              </a:rPr>
              <a:t>かわまち大賞</a:t>
            </a:r>
            <a:r>
              <a:rPr lang="en-US" altLang="ja-JP" kern="0" smtClean="0">
                <a:solidFill>
                  <a:srgbClr val="3366FF"/>
                </a:solidFill>
                <a:latin typeface="HGP創英角ｺﾞｼｯｸUB" pitchFamily="50" charset="-128"/>
                <a:ea typeface="HGP創英角ｺﾞｼｯｸUB" pitchFamily="50" charset="-128"/>
              </a:rPr>
              <a:t>』</a:t>
            </a:r>
            <a:r>
              <a:rPr lang="ja-JP" altLang="en-US" sz="2400" kern="0" smtClean="0">
                <a:solidFill>
                  <a:srgbClr val="3366FF"/>
                </a:solidFill>
                <a:latin typeface="HGP創英角ｺﾞｼｯｸUB" pitchFamily="50" charset="-128"/>
                <a:ea typeface="HGP創英角ｺﾞｼｯｸUB" pitchFamily="50" charset="-128"/>
              </a:rPr>
              <a:t>の概要</a:t>
            </a:r>
            <a:endParaRPr lang="ja-JP" altLang="en-US" kern="0" dirty="0">
              <a:solidFill>
                <a:srgbClr val="3366FF"/>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731321042"/>
      </p:ext>
    </p:extLst>
  </p:cSld>
  <p:clrMapOvr>
    <a:masterClrMapping/>
  </p:clrMapOvr>
</p:sld>
</file>

<file path=ppt/theme/theme1.xml><?xml version="1.0" encoding="utf-8"?>
<a:theme xmlns:a="http://schemas.openxmlformats.org/drawingml/2006/main" name="3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CC">
            <a:alpha val="60001"/>
          </a:srgb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53882" dir="13500000" algn="ctr" rotWithShape="0">
                  <a:schemeClr val="bg2">
                    <a:alpha val="50000"/>
                  </a:schemeClr>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FF99CC">
            <a:alpha val="60001"/>
          </a:srgb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53882" dir="13500000" algn="ctr" rotWithShape="0">
                  <a:schemeClr val="bg2">
                    <a:alpha val="50000"/>
                  </a:schemeClr>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25828</TotalTime>
  <Words>431</Words>
  <Application>Microsoft Office PowerPoint</Application>
  <PresentationFormat>A4 210 x 297 mm</PresentationFormat>
  <Paragraphs>58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AR Pゴシック体S</vt:lpstr>
      <vt:lpstr>HGPｺﾞｼｯｸM</vt:lpstr>
      <vt:lpstr>HGP創英角ｺﾞｼｯｸUB</vt:lpstr>
      <vt:lpstr>ＭＳ Ｐゴシック</vt:lpstr>
      <vt:lpstr>Arial</vt:lpstr>
      <vt:lpstr>Calibri</vt:lpstr>
      <vt:lpstr>Wingdings</vt:lpstr>
      <vt:lpstr>3_標準デザイン</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行政情報化推進課</dc:creator>
  <cp:lastModifiedBy>ㅤ</cp:lastModifiedBy>
  <cp:revision>2236</cp:revision>
  <cp:lastPrinted>2020-07-30T02:28:27Z</cp:lastPrinted>
  <dcterms:created xsi:type="dcterms:W3CDTF">2010-06-16T15:39:59Z</dcterms:created>
  <dcterms:modified xsi:type="dcterms:W3CDTF">2021-08-18T01:59:21Z</dcterms:modified>
</cp:coreProperties>
</file>