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0" r:id="rId2"/>
    <p:sldId id="262" r:id="rId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23" autoAdjust="0"/>
    <p:restoredTop sz="94660"/>
  </p:normalViewPr>
  <p:slideViewPr>
    <p:cSldViewPr>
      <p:cViewPr varScale="1">
        <p:scale>
          <a:sx n="115" d="100"/>
          <a:sy n="115" d="100"/>
        </p:scale>
        <p:origin x="1848" y="10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4763" y="0"/>
            <a:ext cx="2919412" cy="495300"/>
          </a:xfrm>
          <a:prstGeom prst="rect">
            <a:avLst/>
          </a:prstGeom>
        </p:spPr>
        <p:txBody>
          <a:bodyPr vert="horz" lIns="91425" tIns="45713" rIns="91425" bIns="45713" rtlCol="0"/>
          <a:lstStyle>
            <a:lvl1pPr algn="r">
              <a:defRPr sz="1200"/>
            </a:lvl1pPr>
          </a:lstStyle>
          <a:p>
            <a:fld id="{E34A91B7-06D4-4E49-8C73-6214C7A67EA4}" type="datetimeFigureOut">
              <a:rPr kumimoji="1" lang="ja-JP" altLang="en-US" smtClean="0"/>
              <a:t>2022/4/12</a:t>
            </a:fld>
            <a:endParaRPr kumimoji="1" lang="ja-JP" altLang="en-US"/>
          </a:p>
        </p:txBody>
      </p:sp>
      <p:sp>
        <p:nvSpPr>
          <p:cNvPr id="1102"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5" tIns="45713" rIns="91425" bIns="45713" rtlCol="0" anchor="ctr"/>
          <a:lstStyle/>
          <a:p>
            <a:endParaRPr lang="ja-JP" altLang="en-US"/>
          </a:p>
        </p:txBody>
      </p:sp>
      <p:sp>
        <p:nvSpPr>
          <p:cNvPr id="1103" name="ノート プレースホルダー 4"/>
          <p:cNvSpPr>
            <a:spLocks noGrp="1"/>
          </p:cNvSpPr>
          <p:nvPr>
            <p:ph type="body" sz="quarter" idx="3"/>
          </p:nvPr>
        </p:nvSpPr>
        <p:spPr>
          <a:xfrm>
            <a:off x="673101" y="4748213"/>
            <a:ext cx="5389563" cy="3884612"/>
          </a:xfrm>
          <a:prstGeom prst="rect">
            <a:avLst/>
          </a:prstGeom>
        </p:spPr>
        <p:txBody>
          <a:bodyPr vert="horz" lIns="91425" tIns="45713" rIns="91425" bIns="4571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3" rIns="91425" bIns="45713" rtlCol="0" anchor="b"/>
          <a:lstStyle>
            <a:lvl1pPr algn="r">
              <a:defRPr sz="1200"/>
            </a:lvl1pPr>
          </a:lstStyle>
          <a:p>
            <a:fld id="{D3B80F1B-5D94-4B54-BF96-4F7A916EF995}" type="slidenum">
              <a:rPr kumimoji="1" lang="ja-JP" altLang="en-US" smtClean="0"/>
              <a:t>‹#›</a:t>
            </a:fld>
            <a:endParaRPr kumimoji="1" lang="ja-JP" altLang="en-US"/>
          </a:p>
        </p:txBody>
      </p:sp>
    </p:spTree>
    <p:extLst>
      <p:ext uri="{BB962C8B-B14F-4D97-AF65-F5344CB8AC3E}">
        <p14:creationId xmlns:p14="http://schemas.microsoft.com/office/powerpoint/2010/main" val="39490490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8" name="スライド イメージ プレースホルダー 1"/>
          <p:cNvSpPr>
            <a:spLocks noGrp="1" noRot="1" noChangeAspect="1"/>
          </p:cNvSpPr>
          <p:nvPr>
            <p:ph type="sldImg"/>
          </p:nvPr>
        </p:nvSpPr>
        <p:spPr/>
      </p:sp>
      <p:sp>
        <p:nvSpPr>
          <p:cNvPr id="1119" name="ノート プレースホルダー 2"/>
          <p:cNvSpPr>
            <a:spLocks noGrp="1"/>
          </p:cNvSpPr>
          <p:nvPr>
            <p:ph type="body" idx="1"/>
          </p:nvPr>
        </p:nvSpPr>
        <p:spPr/>
        <p:txBody>
          <a:bodyPr/>
          <a:lstStyle/>
          <a:p>
            <a:endParaRPr kumimoji="1" lang="ja-JP" altLang="en-US" dirty="0"/>
          </a:p>
        </p:txBody>
      </p:sp>
      <p:sp>
        <p:nvSpPr>
          <p:cNvPr id="1120"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402045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323894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1033" name="日付プレースホルダ 3"/>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89"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0" name="日付プレースホルダ 3"/>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smtClean="0"/>
              <a:t>マスタ タイトルの書式設定</a:t>
            </a:r>
            <a:endParaRPr kumimoji="1" lang="ja-JP" altLang="en-US"/>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6" name="日付プレースホルダ 3"/>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38"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 3"/>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1045" name="日付プレースホルダ 3"/>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2" name="日付プレースホルダ 4"/>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 タイトルの書式設定</a:t>
            </a:r>
            <a:endParaRPr kumimoji="1" lang="ja-JP" altLang="en-US"/>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61" name="日付プレースホルダ 6"/>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66" name="日付プレースホルダ 2"/>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77" name="日付プレースホルダ 4"/>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84" name="日付プレースホルダ 4"/>
          <p:cNvSpPr>
            <a:spLocks noGrp="1"/>
          </p:cNvSpPr>
          <p:nvPr>
            <p:ph type="dt" sz="half" idx="10"/>
          </p:nvPr>
        </p:nvSpPr>
        <p:spPr/>
        <p:txBody>
          <a:bodyPr/>
          <a:lstStyle/>
          <a:p>
            <a:fld id="{97F4661A-7B19-46CA-941E-B314278E6D60}" type="datetimeFigureOut">
              <a:rPr kumimoji="1" lang="ja-JP" altLang="en-US" smtClean="0"/>
              <a:t>2022/4/12</a:t>
            </a:fld>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2022/4/12</a:t>
            </a:fld>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16"/>
          <p:cNvSpPr/>
          <p:nvPr/>
        </p:nvSpPr>
        <p:spPr>
          <a:xfrm>
            <a:off x="344488" y="4267200"/>
            <a:ext cx="4189018" cy="2546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1108" name="テキスト ボックス 21"/>
          <p:cNvSpPr txBox="1"/>
          <p:nvPr/>
        </p:nvSpPr>
        <p:spPr>
          <a:xfrm>
            <a:off x="17418" y="1328786"/>
            <a:ext cx="5439638" cy="2462213"/>
          </a:xfrm>
          <a:prstGeom prst="rect">
            <a:avLst/>
          </a:prstGeom>
          <a:noFill/>
          <a:ln>
            <a:noFill/>
          </a:ln>
        </p:spPr>
        <p:txBody>
          <a:bodyPr wrap="square" rtlCol="0">
            <a:spAutoFit/>
          </a:bodyPr>
          <a:lstStyle/>
          <a:p>
            <a:r>
              <a:rPr lang="en-US" altLang="ja-JP" sz="1400" dirty="0" smtClean="0">
                <a:solidFill>
                  <a:prstClr val="black"/>
                </a:solidFill>
              </a:rPr>
              <a:t>【</a:t>
            </a:r>
            <a:r>
              <a:rPr lang="ja-JP" altLang="en-US" sz="1400" dirty="0" smtClean="0">
                <a:solidFill>
                  <a:prstClr val="black"/>
                </a:solidFill>
              </a:rPr>
              <a:t>事業概要</a:t>
            </a:r>
            <a:r>
              <a:rPr lang="en-US" altLang="ja-JP" sz="1400" dirty="0" smtClean="0">
                <a:solidFill>
                  <a:prstClr val="black"/>
                </a:solidFill>
              </a:rPr>
              <a:t>】</a:t>
            </a:r>
          </a:p>
          <a:p>
            <a:r>
              <a:rPr lang="ja-JP" altLang="en-US" sz="1400" dirty="0" smtClean="0">
                <a:solidFill>
                  <a:prstClr val="black"/>
                </a:solidFill>
              </a:rPr>
              <a:t>　事 業 期 間 ：令和○年○月～</a:t>
            </a:r>
            <a:r>
              <a:rPr lang="ja-JP" altLang="en-US" sz="1400" dirty="0">
                <a:solidFill>
                  <a:prstClr val="black"/>
                </a:solidFill>
              </a:rPr>
              <a:t>令和○年</a:t>
            </a:r>
            <a:r>
              <a:rPr lang="ja-JP" altLang="en-US" sz="1400" dirty="0" smtClean="0">
                <a:solidFill>
                  <a:prstClr val="black"/>
                </a:solidFill>
              </a:rPr>
              <a:t>○月（全体○年○月まで）</a:t>
            </a:r>
            <a:endParaRPr lang="en-US" altLang="ja-JP" sz="1400" dirty="0" smtClean="0">
              <a:solidFill>
                <a:prstClr val="black"/>
              </a:solidFill>
            </a:endParaRPr>
          </a:p>
          <a:p>
            <a:r>
              <a:rPr lang="ja-JP" altLang="en-US" sz="1400" dirty="0" smtClean="0">
                <a:solidFill>
                  <a:prstClr val="black"/>
                </a:solidFill>
              </a:rPr>
              <a:t>　事　 業　 費 ：○千円（全体事業費</a:t>
            </a:r>
            <a:r>
              <a:rPr lang="ja-JP" altLang="en-US" sz="1400" dirty="0">
                <a:solidFill>
                  <a:prstClr val="black"/>
                </a:solidFill>
              </a:rPr>
              <a:t>○千円</a:t>
            </a:r>
            <a:r>
              <a:rPr lang="ja-JP" altLang="en-US" sz="1400" dirty="0" smtClean="0">
                <a:solidFill>
                  <a:prstClr val="black"/>
                </a:solidFill>
              </a:rPr>
              <a:t>）</a:t>
            </a:r>
            <a:endParaRPr lang="en-US" altLang="ja-JP" sz="1400" dirty="0" smtClean="0">
              <a:solidFill>
                <a:prstClr val="black"/>
              </a:solidFill>
            </a:endParaRPr>
          </a:p>
          <a:p>
            <a:r>
              <a:rPr lang="ja-JP" altLang="en-US" sz="1400" dirty="0" smtClean="0">
                <a:solidFill>
                  <a:prstClr val="black"/>
                </a:solidFill>
              </a:rPr>
              <a:t>　補助要望額：○千円</a:t>
            </a:r>
            <a:endParaRPr lang="en-US" altLang="ja-JP" sz="1400" dirty="0">
              <a:solidFill>
                <a:prstClr val="black"/>
              </a:solidFill>
            </a:endParaRPr>
          </a:p>
          <a:p>
            <a:r>
              <a:rPr lang="ja-JP" altLang="en-US" sz="1400" dirty="0" smtClean="0">
                <a:solidFill>
                  <a:prstClr val="black"/>
                </a:solidFill>
              </a:rPr>
              <a:t>　補 助 内 容 ：（国費を用いて整備</a:t>
            </a:r>
            <a:r>
              <a:rPr lang="en-US" altLang="ja-JP" sz="1400" dirty="0" smtClean="0">
                <a:solidFill>
                  <a:prstClr val="black"/>
                </a:solidFill>
              </a:rPr>
              <a:t>/</a:t>
            </a:r>
            <a:r>
              <a:rPr lang="ja-JP" altLang="en-US" sz="1400" dirty="0" smtClean="0">
                <a:solidFill>
                  <a:prstClr val="black"/>
                </a:solidFill>
              </a:rPr>
              <a:t>購入する施設等を具体的に記載）</a:t>
            </a:r>
            <a:endParaRPr lang="en-US" altLang="ja-JP" sz="1400" dirty="0" smtClean="0">
              <a:solidFill>
                <a:prstClr val="black"/>
              </a:solidFill>
            </a:endParaRPr>
          </a:p>
          <a:p>
            <a:r>
              <a:rPr lang="ja-JP" altLang="en-US" sz="1400" dirty="0" smtClean="0">
                <a:solidFill>
                  <a:prstClr val="black"/>
                </a:solidFill>
              </a:rPr>
              <a:t>　　　　　　　　</a:t>
            </a:r>
            <a:endParaRPr lang="en-US" altLang="ja-JP" sz="1400" dirty="0" smtClean="0">
              <a:solidFill>
                <a:prstClr val="black"/>
              </a:solidFill>
            </a:endParaRPr>
          </a:p>
          <a:p>
            <a:r>
              <a:rPr lang="en-US" altLang="ja-JP" sz="1400" dirty="0" smtClean="0">
                <a:solidFill>
                  <a:prstClr val="black"/>
                </a:solidFill>
              </a:rPr>
              <a:t>【</a:t>
            </a:r>
            <a:r>
              <a:rPr lang="ja-JP" altLang="en-US" sz="1400" dirty="0">
                <a:solidFill>
                  <a:prstClr val="black"/>
                </a:solidFill>
              </a:rPr>
              <a:t>事業工程</a:t>
            </a:r>
            <a:r>
              <a:rPr lang="en-US" altLang="ja-JP" sz="1400" dirty="0">
                <a:solidFill>
                  <a:prstClr val="black"/>
                </a:solidFill>
              </a:rPr>
              <a:t>】</a:t>
            </a:r>
          </a:p>
          <a:p>
            <a:r>
              <a:rPr lang="ja-JP" altLang="en-US" sz="1400" dirty="0" smtClean="0">
                <a:solidFill>
                  <a:prstClr val="black"/>
                </a:solidFill>
              </a:rPr>
              <a:t>　令和</a:t>
            </a:r>
            <a:r>
              <a:rPr lang="ja-JP" altLang="en-US" sz="1400" dirty="0">
                <a:solidFill>
                  <a:prstClr val="black"/>
                </a:solidFill>
              </a:rPr>
              <a:t>○年</a:t>
            </a:r>
            <a:r>
              <a:rPr lang="ja-JP" altLang="en-US" sz="1400" dirty="0" smtClean="0">
                <a:solidFill>
                  <a:prstClr val="black"/>
                </a:solidFill>
              </a:rPr>
              <a:t>○月　・・・・・</a:t>
            </a:r>
            <a:endParaRPr lang="en-US" altLang="ja-JP" sz="1400" dirty="0" smtClean="0">
              <a:solidFill>
                <a:prstClr val="black"/>
              </a:solidFill>
            </a:endParaRPr>
          </a:p>
          <a:p>
            <a:r>
              <a:rPr lang="ja-JP" altLang="en-US" sz="1400" dirty="0">
                <a:solidFill>
                  <a:prstClr val="black"/>
                </a:solidFill>
              </a:rPr>
              <a:t>　令和○年</a:t>
            </a:r>
            <a:r>
              <a:rPr lang="ja-JP" altLang="en-US" sz="1400" dirty="0" smtClean="0">
                <a:solidFill>
                  <a:prstClr val="black"/>
                </a:solidFill>
              </a:rPr>
              <a:t>○月　・</a:t>
            </a:r>
            <a:r>
              <a:rPr lang="ja-JP" altLang="en-US" sz="1400" dirty="0">
                <a:solidFill>
                  <a:prstClr val="black"/>
                </a:solidFill>
              </a:rPr>
              <a:t>・・・・</a:t>
            </a:r>
            <a:endParaRPr lang="en-US" altLang="ja-JP" sz="1400" dirty="0">
              <a:solidFill>
                <a:prstClr val="black"/>
              </a:solidFill>
            </a:endParaRPr>
          </a:p>
          <a:p>
            <a:r>
              <a:rPr lang="ja-JP" altLang="en-US" sz="1400" dirty="0">
                <a:solidFill>
                  <a:prstClr val="black"/>
                </a:solidFill>
              </a:rPr>
              <a:t>　令和○年</a:t>
            </a:r>
            <a:r>
              <a:rPr lang="ja-JP" altLang="en-US" sz="1400" dirty="0" smtClean="0">
                <a:solidFill>
                  <a:prstClr val="black"/>
                </a:solidFill>
              </a:rPr>
              <a:t>○月　・</a:t>
            </a:r>
            <a:r>
              <a:rPr lang="ja-JP" altLang="en-US" sz="1400" dirty="0">
                <a:solidFill>
                  <a:prstClr val="black"/>
                </a:solidFill>
              </a:rPr>
              <a:t>・・・・</a:t>
            </a:r>
            <a:endParaRPr lang="en-US" altLang="ja-JP" sz="1400" dirty="0">
              <a:solidFill>
                <a:prstClr val="black"/>
              </a:solidFill>
            </a:endParaRPr>
          </a:p>
          <a:p>
            <a:endParaRPr lang="en-US" altLang="ja-JP" sz="1400" dirty="0" smtClean="0">
              <a:solidFill>
                <a:prstClr val="black"/>
              </a:solidFill>
            </a:endParaRPr>
          </a:p>
        </p:txBody>
      </p:sp>
      <p:sp>
        <p:nvSpPr>
          <p:cNvPr id="1109"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smtClean="0">
                <a:solidFill>
                  <a:prstClr val="black"/>
                </a:solidFill>
                <a:latin typeface="+mj-ea"/>
                <a:ea typeface="+mj-ea"/>
              </a:rPr>
              <a:t>○○空港　補助対象事業名</a:t>
            </a:r>
            <a:endParaRPr lang="ja-JP" altLang="en-US" sz="1600" b="1" dirty="0">
              <a:solidFill>
                <a:prstClr val="black"/>
              </a:solidFill>
              <a:latin typeface="+mj-ea"/>
              <a:ea typeface="+mj-ea"/>
            </a:endParaRPr>
          </a:p>
        </p:txBody>
      </p:sp>
      <p:sp>
        <p:nvSpPr>
          <p:cNvPr id="1110"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smtClean="0">
                <a:solidFill>
                  <a:prstClr val="black"/>
                </a:solidFill>
              </a:rPr>
              <a:t>【</a:t>
            </a:r>
            <a:r>
              <a:rPr lang="ja-JP" altLang="en-US" sz="1400" dirty="0" smtClean="0">
                <a:solidFill>
                  <a:prstClr val="black"/>
                </a:solidFill>
              </a:rPr>
              <a:t>事業の概要と目的</a:t>
            </a:r>
            <a:r>
              <a:rPr lang="en-US" altLang="ja-JP" sz="1400" dirty="0" smtClean="0">
                <a:solidFill>
                  <a:prstClr val="black"/>
                </a:solidFill>
              </a:rPr>
              <a:t>】</a:t>
            </a:r>
          </a:p>
          <a:p>
            <a:pPr marL="285750" indent="-193675">
              <a:buFont typeface="Arial" panose="020B0604020202020204" pitchFamily="34" charset="0"/>
              <a:buChar char="•"/>
            </a:pPr>
            <a:r>
              <a:rPr lang="ja-JP" altLang="en-US" sz="1400" dirty="0" smtClean="0">
                <a:solidFill>
                  <a:prstClr val="black"/>
                </a:solidFill>
              </a:rPr>
              <a:t>・・・・・・・・・・・・・・・・</a:t>
            </a:r>
            <a:endParaRPr lang="en-US" altLang="ja-JP" sz="1400" dirty="0" smtClean="0">
              <a:solidFill>
                <a:prstClr val="black"/>
              </a:solidFill>
            </a:endParaRPr>
          </a:p>
          <a:p>
            <a:pPr marL="285750" indent="-193675">
              <a:buFont typeface="Arial" panose="020B0604020202020204" pitchFamily="34" charset="0"/>
              <a:buChar char="•"/>
            </a:pPr>
            <a:r>
              <a:rPr lang="ja-JP" altLang="en-US" sz="1400" dirty="0" smtClean="0">
                <a:solidFill>
                  <a:prstClr val="black"/>
                </a:solidFill>
              </a:rPr>
              <a:t>・・・・・・・・・・・・・・・・</a:t>
            </a:r>
            <a:endParaRPr lang="en-US" altLang="ja-JP" sz="1400" dirty="0" smtClean="0">
              <a:solidFill>
                <a:prstClr val="black"/>
              </a:solidFill>
            </a:endParaRPr>
          </a:p>
        </p:txBody>
      </p:sp>
      <p:sp>
        <p:nvSpPr>
          <p:cNvPr id="1111" name="テキスト ボックス 27"/>
          <p:cNvSpPr txBox="1"/>
          <p:nvPr/>
        </p:nvSpPr>
        <p:spPr>
          <a:xfrm>
            <a:off x="138425" y="3998908"/>
            <a:ext cx="3590439" cy="307777"/>
          </a:xfrm>
          <a:prstGeom prst="rect">
            <a:avLst/>
          </a:prstGeom>
          <a:noFill/>
          <a:ln>
            <a:noFill/>
          </a:ln>
        </p:spPr>
        <p:txBody>
          <a:bodyPr wrap="square" rtlCol="0">
            <a:spAutoFit/>
          </a:bodyPr>
          <a:lstStyle/>
          <a:p>
            <a:r>
              <a:rPr lang="en-US" altLang="ja-JP" sz="1400" dirty="0" smtClean="0">
                <a:solidFill>
                  <a:prstClr val="black"/>
                </a:solidFill>
              </a:rPr>
              <a:t>【</a:t>
            </a:r>
            <a:r>
              <a:rPr lang="ja-JP" altLang="en-US" sz="1400" dirty="0" smtClean="0">
                <a:solidFill>
                  <a:prstClr val="black"/>
                </a:solidFill>
              </a:rPr>
              <a:t>設置・運用箇所</a:t>
            </a:r>
            <a:r>
              <a:rPr lang="en-US" altLang="ja-JP" sz="1400" dirty="0" smtClean="0">
                <a:solidFill>
                  <a:prstClr val="black"/>
                </a:solidFill>
              </a:rPr>
              <a:t>】</a:t>
            </a:r>
          </a:p>
        </p:txBody>
      </p:sp>
      <p:sp>
        <p:nvSpPr>
          <p:cNvPr id="1112" name="テキスト ボックス 28"/>
          <p:cNvSpPr txBox="1"/>
          <p:nvPr/>
        </p:nvSpPr>
        <p:spPr>
          <a:xfrm>
            <a:off x="5464820" y="1353782"/>
            <a:ext cx="4320480" cy="2031325"/>
          </a:xfrm>
          <a:prstGeom prst="rect">
            <a:avLst/>
          </a:prstGeom>
          <a:noFill/>
          <a:ln>
            <a:noFill/>
          </a:ln>
        </p:spPr>
        <p:txBody>
          <a:bodyPr wrap="square" rtlCol="0">
            <a:spAutoFit/>
          </a:bodyPr>
          <a:lstStyle/>
          <a:p>
            <a:r>
              <a:rPr lang="en-US" altLang="ja-JP" sz="1400" dirty="0" smtClean="0">
                <a:solidFill>
                  <a:prstClr val="black"/>
                </a:solidFill>
              </a:rPr>
              <a:t>【</a:t>
            </a:r>
            <a:r>
              <a:rPr lang="ja-JP" altLang="en-US" sz="1400" dirty="0" smtClean="0">
                <a:solidFill>
                  <a:prstClr val="black"/>
                </a:solidFill>
              </a:rPr>
              <a:t>必要性・緊急性</a:t>
            </a:r>
            <a:r>
              <a:rPr lang="en-US" altLang="ja-JP" sz="1400" dirty="0" smtClean="0">
                <a:solidFill>
                  <a:prstClr val="black"/>
                </a:solidFill>
              </a:rPr>
              <a:t>】</a:t>
            </a:r>
          </a:p>
          <a:p>
            <a:pPr marL="285750" indent="-285750">
              <a:buFont typeface="Arial" panose="020B0604020202020204" pitchFamily="34" charset="0"/>
              <a:buChar char="•"/>
            </a:pPr>
            <a:r>
              <a:rPr lang="ja-JP" altLang="en-US" sz="1400" dirty="0" smtClean="0">
                <a:solidFill>
                  <a:prstClr val="black"/>
                </a:solidFill>
              </a:rPr>
              <a:t>○○から</a:t>
            </a:r>
            <a:r>
              <a:rPr lang="ja-JP" altLang="en-US" sz="1400" dirty="0" smtClean="0">
                <a:solidFill>
                  <a:prstClr val="black"/>
                </a:solidFill>
                <a:latin typeface="+mn-ea"/>
              </a:rPr>
              <a:t>、</a:t>
            </a:r>
            <a:r>
              <a:rPr lang="ja-JP" altLang="en-US" sz="1400" dirty="0">
                <a:solidFill>
                  <a:prstClr val="black"/>
                </a:solidFill>
                <a:latin typeface="+mn-ea"/>
              </a:rPr>
              <a:t>○トン</a:t>
            </a:r>
            <a:r>
              <a:rPr lang="en-US" altLang="ja-JP" sz="1400" dirty="0">
                <a:solidFill>
                  <a:prstClr val="black"/>
                </a:solidFill>
                <a:latin typeface="+mn-ea"/>
              </a:rPr>
              <a:t>/</a:t>
            </a:r>
            <a:r>
              <a:rPr lang="ja-JP" altLang="en-US" sz="1400" dirty="0">
                <a:solidFill>
                  <a:prstClr val="black"/>
                </a:solidFill>
                <a:latin typeface="+mn-ea"/>
              </a:rPr>
              <a:t>年の</a:t>
            </a:r>
            <a:r>
              <a:rPr lang="en-US" altLang="ja-JP" sz="1400" dirty="0" smtClean="0">
                <a:solidFill>
                  <a:prstClr val="black"/>
                </a:solidFill>
                <a:latin typeface="+mn-ea"/>
              </a:rPr>
              <a:t>CO2</a:t>
            </a:r>
            <a:r>
              <a:rPr lang="ja-JP" altLang="en-US" sz="1400" dirty="0" err="1" smtClean="0">
                <a:solidFill>
                  <a:prstClr val="black"/>
                </a:solidFill>
              </a:rPr>
              <a:t>が排</a:t>
            </a:r>
            <a:r>
              <a:rPr lang="ja-JP" altLang="en-US" sz="1400" dirty="0" smtClean="0">
                <a:solidFill>
                  <a:prstClr val="black"/>
                </a:solidFill>
              </a:rPr>
              <a:t>出されている。</a:t>
            </a:r>
            <a:endParaRPr lang="en-US" altLang="ja-JP" sz="1400" dirty="0">
              <a:solidFill>
                <a:prstClr val="black"/>
              </a:solidFill>
            </a:endParaRPr>
          </a:p>
          <a:p>
            <a:pPr marL="285750" indent="-285750">
              <a:buFont typeface="Arial" panose="020B0604020202020204" pitchFamily="34" charset="0"/>
              <a:buChar char="•"/>
            </a:pPr>
            <a:r>
              <a:rPr lang="ja-JP" altLang="en-US" sz="1400" dirty="0" smtClean="0">
                <a:solidFill>
                  <a:prstClr val="black"/>
                </a:solidFill>
              </a:rPr>
              <a:t>課題等を可能な限り具体的・定量的に記載　</a:t>
            </a:r>
            <a:r>
              <a:rPr lang="ja-JP" altLang="en-US" sz="1400" dirty="0">
                <a:solidFill>
                  <a:prstClr val="black"/>
                </a:solidFill>
              </a:rPr>
              <a:t>　等</a:t>
            </a:r>
            <a:endParaRPr lang="en-US" altLang="ja-JP" sz="1400" dirty="0">
              <a:solidFill>
                <a:prstClr val="black"/>
              </a:solidFill>
            </a:endParaRPr>
          </a:p>
          <a:p>
            <a:endParaRPr lang="en-US" altLang="ja-JP" sz="1400" dirty="0">
              <a:solidFill>
                <a:prstClr val="black"/>
              </a:solidFill>
            </a:endParaRPr>
          </a:p>
          <a:p>
            <a:r>
              <a:rPr lang="en-US" altLang="ja-JP" sz="1400" dirty="0">
                <a:solidFill>
                  <a:prstClr val="black"/>
                </a:solidFill>
              </a:rPr>
              <a:t>【</a:t>
            </a:r>
            <a:r>
              <a:rPr lang="ja-JP" altLang="en-US" sz="1400" dirty="0" smtClean="0">
                <a:solidFill>
                  <a:prstClr val="black"/>
                </a:solidFill>
              </a:rPr>
              <a:t>事業効果</a:t>
            </a:r>
            <a:r>
              <a:rPr lang="en-US" altLang="ja-JP" sz="1400" dirty="0" smtClean="0">
                <a:solidFill>
                  <a:prstClr val="black"/>
                </a:solidFill>
              </a:rPr>
              <a:t>】</a:t>
            </a:r>
            <a:endParaRPr lang="en-US" altLang="ja-JP" sz="1400" dirty="0">
              <a:solidFill>
                <a:prstClr val="black"/>
              </a:solidFill>
            </a:endParaRPr>
          </a:p>
          <a:p>
            <a:pPr marL="285750" indent="-285750">
              <a:buFont typeface="Arial" panose="020B0604020202020204" pitchFamily="34" charset="0"/>
              <a:buChar char="•"/>
            </a:pPr>
            <a:r>
              <a:rPr lang="ja-JP" altLang="en-US" sz="1400" dirty="0" smtClean="0">
                <a:solidFill>
                  <a:prstClr val="black"/>
                </a:solidFill>
              </a:rPr>
              <a:t>本事業により</a:t>
            </a:r>
            <a:r>
              <a:rPr lang="ja-JP" altLang="en-US" sz="1400" dirty="0" smtClean="0">
                <a:solidFill>
                  <a:prstClr val="black"/>
                </a:solidFill>
                <a:latin typeface="+mn-ea"/>
              </a:rPr>
              <a:t>、○トン</a:t>
            </a:r>
            <a:r>
              <a:rPr lang="en-US" altLang="ja-JP" sz="1400" dirty="0" smtClean="0">
                <a:solidFill>
                  <a:prstClr val="black"/>
                </a:solidFill>
                <a:latin typeface="+mn-ea"/>
              </a:rPr>
              <a:t>/</a:t>
            </a:r>
            <a:r>
              <a:rPr lang="ja-JP" altLang="en-US" sz="1400" dirty="0" smtClean="0">
                <a:solidFill>
                  <a:prstClr val="black"/>
                </a:solidFill>
                <a:latin typeface="+mn-ea"/>
              </a:rPr>
              <a:t>年の</a:t>
            </a:r>
            <a:r>
              <a:rPr lang="en-US" altLang="ja-JP" sz="1400" dirty="0" smtClean="0">
                <a:solidFill>
                  <a:prstClr val="black"/>
                </a:solidFill>
                <a:latin typeface="+mn-ea"/>
              </a:rPr>
              <a:t>CO2</a:t>
            </a:r>
            <a:r>
              <a:rPr lang="ja-JP" altLang="en-US" sz="1400" dirty="0" smtClean="0">
                <a:solidFill>
                  <a:prstClr val="black"/>
                </a:solidFill>
                <a:latin typeface="+mn-ea"/>
              </a:rPr>
              <a:t>削減</a:t>
            </a:r>
            <a:r>
              <a:rPr lang="ja-JP" altLang="en-US" sz="1400" dirty="0" smtClean="0">
                <a:solidFill>
                  <a:prstClr val="black"/>
                </a:solidFill>
              </a:rPr>
              <a:t>が期待される。</a:t>
            </a:r>
            <a:endParaRPr lang="en-US" altLang="ja-JP" sz="1400" dirty="0" smtClean="0">
              <a:solidFill>
                <a:prstClr val="black"/>
              </a:solidFill>
            </a:endParaRPr>
          </a:p>
          <a:p>
            <a:pPr marL="285750" indent="-285750">
              <a:buFont typeface="Arial" panose="020B0604020202020204" pitchFamily="34" charset="0"/>
              <a:buChar char="•"/>
            </a:pPr>
            <a:r>
              <a:rPr lang="ja-JP" altLang="en-US" sz="1400" dirty="0" smtClean="0">
                <a:solidFill>
                  <a:prstClr val="black"/>
                </a:solidFill>
              </a:rPr>
              <a:t>本事業により、○○の課題が解決されるため、○○空港等への横展開が期待される。</a:t>
            </a:r>
            <a:r>
              <a:rPr lang="ja-JP" altLang="en-US" sz="1400" dirty="0">
                <a:solidFill>
                  <a:prstClr val="black"/>
                </a:solidFill>
              </a:rPr>
              <a:t>　等</a:t>
            </a:r>
            <a:endParaRPr lang="en-US" altLang="ja-JP" sz="1400" dirty="0">
              <a:solidFill>
                <a:prstClr val="black"/>
              </a:solidFill>
            </a:endParaRPr>
          </a:p>
          <a:p>
            <a:endParaRPr lang="en-US" altLang="ja-JP" sz="1400" dirty="0" smtClean="0">
              <a:solidFill>
                <a:prstClr val="black"/>
              </a:solidFill>
            </a:endParaRPr>
          </a:p>
        </p:txBody>
      </p:sp>
      <p:sp>
        <p:nvSpPr>
          <p:cNvPr id="1113" name="テキスト ボックス 29"/>
          <p:cNvSpPr txBox="1"/>
          <p:nvPr/>
        </p:nvSpPr>
        <p:spPr>
          <a:xfrm>
            <a:off x="5313039" y="3998908"/>
            <a:ext cx="3590439" cy="307777"/>
          </a:xfrm>
          <a:prstGeom prst="rect">
            <a:avLst/>
          </a:prstGeom>
          <a:noFill/>
          <a:ln>
            <a:noFill/>
          </a:ln>
        </p:spPr>
        <p:txBody>
          <a:bodyPr wrap="square" rtlCol="0">
            <a:spAutoFit/>
          </a:bodyPr>
          <a:lstStyle/>
          <a:p>
            <a:r>
              <a:rPr lang="en-US" altLang="ja-JP" sz="1400" dirty="0" smtClean="0">
                <a:solidFill>
                  <a:prstClr val="black"/>
                </a:solidFill>
              </a:rPr>
              <a:t>【</a:t>
            </a:r>
            <a:r>
              <a:rPr lang="ja-JP" altLang="en-US" sz="1400" dirty="0" smtClean="0">
                <a:solidFill>
                  <a:prstClr val="black"/>
                </a:solidFill>
              </a:rPr>
              <a:t>整備計画</a:t>
            </a:r>
            <a:r>
              <a:rPr lang="en-US" altLang="ja-JP" sz="1400" dirty="0" smtClean="0">
                <a:solidFill>
                  <a:prstClr val="black"/>
                </a:solidFill>
              </a:rPr>
              <a:t>】</a:t>
            </a:r>
          </a:p>
        </p:txBody>
      </p:sp>
      <p:sp>
        <p:nvSpPr>
          <p:cNvPr id="1114" name="正方形/長方形 31"/>
          <p:cNvSpPr/>
          <p:nvPr/>
        </p:nvSpPr>
        <p:spPr>
          <a:xfrm>
            <a:off x="5313039" y="4267200"/>
            <a:ext cx="4392489" cy="2546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1115"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prstClr val="black"/>
                </a:solidFill>
              </a:rPr>
              <a:t>【</a:t>
            </a:r>
            <a:r>
              <a:rPr lang="ja-JP" altLang="en-US" sz="1400" dirty="0" smtClean="0">
                <a:solidFill>
                  <a:prstClr val="black"/>
                </a:solidFill>
              </a:rPr>
              <a:t>別紙－３</a:t>
            </a:r>
            <a:r>
              <a:rPr lang="en-US" altLang="ja-JP" sz="1400" dirty="0" smtClean="0">
                <a:solidFill>
                  <a:prstClr val="black"/>
                </a:solidFill>
              </a:rPr>
              <a:t>】</a:t>
            </a:r>
          </a:p>
        </p:txBody>
      </p:sp>
      <p:sp>
        <p:nvSpPr>
          <p:cNvPr id="1116" name="正方形/長方形 11"/>
          <p:cNvSpPr/>
          <p:nvPr/>
        </p:nvSpPr>
        <p:spPr>
          <a:xfrm>
            <a:off x="6288633" y="60597"/>
            <a:ext cx="2498180" cy="510903"/>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50" b="1" dirty="0" smtClean="0">
                <a:solidFill>
                  <a:srgbClr val="FF0000"/>
                </a:solidFill>
                <a:latin typeface="+mn-ea"/>
              </a:rPr>
              <a:t>【</a:t>
            </a:r>
            <a:r>
              <a:rPr kumimoji="1" lang="ja-JP" altLang="en-US" sz="1050" b="1" dirty="0" smtClean="0">
                <a:solidFill>
                  <a:srgbClr val="FF0000"/>
                </a:solidFill>
                <a:latin typeface="+mn-ea"/>
              </a:rPr>
              <a:t>注意</a:t>
            </a:r>
            <a:r>
              <a:rPr kumimoji="1" lang="en-US" altLang="ja-JP" sz="1050" b="1" dirty="0" smtClean="0">
                <a:solidFill>
                  <a:srgbClr val="FF0000"/>
                </a:solidFill>
                <a:latin typeface="+mn-ea"/>
              </a:rPr>
              <a:t>】</a:t>
            </a:r>
            <a:endParaRPr kumimoji="1" lang="en-US" altLang="ja-JP" sz="1050" b="1" dirty="0" smtClean="0">
              <a:solidFill>
                <a:schemeClr val="tx1"/>
              </a:solidFill>
              <a:latin typeface="+mn-ea"/>
            </a:endParaRPr>
          </a:p>
          <a:p>
            <a:r>
              <a:rPr kumimoji="1" lang="ja-JP" altLang="en-US" sz="1050" b="1" dirty="0" smtClean="0">
                <a:solidFill>
                  <a:schemeClr val="tx1"/>
                </a:solidFill>
                <a:latin typeface="+mn-ea"/>
              </a:rPr>
              <a:t>・本</a:t>
            </a:r>
            <a:r>
              <a:rPr kumimoji="1" lang="en-US" altLang="ja-JP" sz="1050" b="1" dirty="0" smtClean="0">
                <a:solidFill>
                  <a:schemeClr val="tx1"/>
                </a:solidFill>
                <a:latin typeface="+mn-ea"/>
              </a:rPr>
              <a:t>PPT</a:t>
            </a:r>
            <a:r>
              <a:rPr kumimoji="1" lang="ja-JP" altLang="en-US" sz="1050" b="1" dirty="0" smtClean="0">
                <a:solidFill>
                  <a:schemeClr val="tx1"/>
                </a:solidFill>
                <a:latin typeface="+mn-ea"/>
              </a:rPr>
              <a:t>は</a:t>
            </a:r>
            <a:r>
              <a:rPr kumimoji="1" lang="en-US" altLang="ja-JP" sz="1050" b="1" dirty="0" smtClean="0">
                <a:solidFill>
                  <a:schemeClr val="tx1"/>
                </a:solidFill>
                <a:latin typeface="+mn-ea"/>
              </a:rPr>
              <a:t>PowerPoint2016</a:t>
            </a:r>
            <a:r>
              <a:rPr kumimoji="1" lang="ja-JP" altLang="en-US" sz="1050" b="1" dirty="0" smtClean="0">
                <a:solidFill>
                  <a:schemeClr val="tx1"/>
                </a:solidFill>
                <a:latin typeface="+mn-ea"/>
              </a:rPr>
              <a:t>形式以下、</a:t>
            </a:r>
            <a:r>
              <a:rPr lang="ja-JP" altLang="en-US" sz="1050" b="1" dirty="0" smtClean="0">
                <a:solidFill>
                  <a:schemeClr val="tx1"/>
                </a:solidFill>
                <a:latin typeface="+mn-ea"/>
              </a:rPr>
              <a:t>フォントは</a:t>
            </a:r>
            <a:r>
              <a:rPr lang="en-US" altLang="ja-JP" sz="1050" b="1" dirty="0" smtClean="0">
                <a:solidFill>
                  <a:schemeClr val="tx1"/>
                </a:solidFill>
                <a:latin typeface="+mn-ea"/>
              </a:rPr>
              <a:t>MSP</a:t>
            </a:r>
            <a:r>
              <a:rPr lang="ja-JP" altLang="en-US" sz="1050" b="1" dirty="0" smtClean="0">
                <a:solidFill>
                  <a:schemeClr val="tx1"/>
                </a:solidFill>
                <a:latin typeface="+mn-ea"/>
              </a:rPr>
              <a:t>ゴシック</a:t>
            </a:r>
            <a:r>
              <a:rPr kumimoji="1" lang="ja-JP" altLang="en-US" sz="1050" b="1" dirty="0" smtClean="0">
                <a:solidFill>
                  <a:schemeClr val="tx1"/>
                </a:solidFill>
                <a:latin typeface="+mn-ea"/>
              </a:rPr>
              <a:t>で作成してください。</a:t>
            </a:r>
            <a:endParaRPr kumimoji="1" lang="en-US" altLang="ja-JP" sz="1050" b="1" dirty="0" smtClean="0">
              <a:solidFill>
                <a:schemeClr val="tx1"/>
              </a:solidFill>
              <a:latin typeface="+mn-ea"/>
            </a:endParaRPr>
          </a:p>
        </p:txBody>
      </p:sp>
      <p:sp>
        <p:nvSpPr>
          <p:cNvPr id="12" name="四角形吹き出し 11"/>
          <p:cNvSpPr/>
          <p:nvPr/>
        </p:nvSpPr>
        <p:spPr>
          <a:xfrm>
            <a:off x="2247898" y="576484"/>
            <a:ext cx="3281166" cy="838613"/>
          </a:xfrm>
          <a:prstGeom prst="wedgeRectCallout">
            <a:avLst>
              <a:gd name="adj1" fmla="val -58270"/>
              <a:gd name="adj2" fmla="val -2389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・設備導入の概要だけでなく、本事業の実施によりどのような課題が解決され、他空港への横展開に資する先進的な事業であることがわかるよう、簡潔に記載してください。</a:t>
            </a:r>
            <a:endParaRPr kumimoji="1" lang="en-US" altLang="ja-JP" sz="1000" b="1" dirty="0" smtClean="0">
              <a:solidFill>
                <a:schemeClr val="tx1"/>
              </a:solidFill>
              <a:latin typeface="+mn-ea"/>
            </a:endParaRPr>
          </a:p>
        </p:txBody>
      </p:sp>
      <p:sp>
        <p:nvSpPr>
          <p:cNvPr id="13" name="四角形吹き出し 12"/>
          <p:cNvSpPr/>
          <p:nvPr/>
        </p:nvSpPr>
        <p:spPr>
          <a:xfrm>
            <a:off x="2185422" y="3230880"/>
            <a:ext cx="3127617" cy="978779"/>
          </a:xfrm>
          <a:prstGeom prst="wedgeRectCallout">
            <a:avLst>
              <a:gd name="adj1" fmla="val -61692"/>
              <a:gd name="adj2" fmla="val -40356"/>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・今年度に予定している設備の購入や設置だけでなく、導入設備を用いた検討に係る工程も記載してください。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a:t>
            </a:r>
            <a:r>
              <a:rPr lang="ja-JP" altLang="en-US" sz="1000" b="1" dirty="0" smtClean="0">
                <a:solidFill>
                  <a:schemeClr val="tx1"/>
                </a:solidFill>
                <a:latin typeface="+mn-ea"/>
              </a:rPr>
              <a:t>事業</a:t>
            </a:r>
            <a:r>
              <a:rPr lang="ja-JP" altLang="en-US" sz="1000" b="1" dirty="0">
                <a:solidFill>
                  <a:schemeClr val="tx1"/>
                </a:solidFill>
                <a:latin typeface="+mn-ea"/>
              </a:rPr>
              <a:t>が複数年に渡る</a:t>
            </a:r>
            <a:r>
              <a:rPr lang="ja-JP" altLang="en-US" sz="1000" b="1" dirty="0" smtClean="0">
                <a:solidFill>
                  <a:schemeClr val="tx1"/>
                </a:solidFill>
                <a:latin typeface="+mn-ea"/>
              </a:rPr>
              <a:t>場合、事業全体の工程もわかるよう記載してください。</a:t>
            </a:r>
            <a:endParaRPr kumimoji="1" lang="en-US" altLang="ja-JP" sz="1000" b="1" dirty="0" smtClean="0">
              <a:solidFill>
                <a:schemeClr val="tx1"/>
              </a:solidFill>
              <a:latin typeface="+mn-ea"/>
            </a:endParaRPr>
          </a:p>
        </p:txBody>
      </p:sp>
      <p:sp>
        <p:nvSpPr>
          <p:cNvPr id="14" name="四角形吹き出し 13"/>
          <p:cNvSpPr/>
          <p:nvPr/>
        </p:nvSpPr>
        <p:spPr>
          <a:xfrm>
            <a:off x="2185422" y="2438399"/>
            <a:ext cx="3127617" cy="739487"/>
          </a:xfrm>
          <a:prstGeom prst="wedgeRectCallout">
            <a:avLst>
              <a:gd name="adj1" fmla="val -55455"/>
              <a:gd name="adj2" fmla="val -47436"/>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・今年度実施予定の期間や費用等を記載してください。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・事業が複数年に渡る場合、全体期間及び全体事業費も括弧書きで記載してください。</a:t>
            </a:r>
            <a:endParaRPr kumimoji="1" lang="en-US" altLang="ja-JP" sz="1000" b="1" dirty="0" smtClean="0">
              <a:solidFill>
                <a:schemeClr val="tx1"/>
              </a:solidFill>
              <a:latin typeface="+mn-ea"/>
            </a:endParaRPr>
          </a:p>
        </p:txBody>
      </p:sp>
      <p:sp>
        <p:nvSpPr>
          <p:cNvPr id="16" name="四角形吹き出し 15"/>
          <p:cNvSpPr/>
          <p:nvPr/>
        </p:nvSpPr>
        <p:spPr>
          <a:xfrm>
            <a:off x="5773193" y="3295188"/>
            <a:ext cx="3049588" cy="703720"/>
          </a:xfrm>
          <a:prstGeom prst="wedgeRectCallout">
            <a:avLst>
              <a:gd name="adj1" fmla="val -21163"/>
              <a:gd name="adj2" fmla="val -78346"/>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a:t>
            </a:r>
            <a:r>
              <a:rPr kumimoji="1" lang="en-US" altLang="ja-JP" sz="1000" b="1" dirty="0" smtClean="0">
                <a:solidFill>
                  <a:schemeClr val="tx1"/>
                </a:solidFill>
                <a:latin typeface="+mn-ea"/>
              </a:rPr>
              <a:t>CO2</a:t>
            </a:r>
            <a:r>
              <a:rPr kumimoji="1" lang="ja-JP" altLang="en-US" sz="1000" b="1" dirty="0" smtClean="0">
                <a:solidFill>
                  <a:schemeClr val="tx1"/>
                </a:solidFill>
                <a:latin typeface="+mn-ea"/>
              </a:rPr>
              <a:t>削減量だけでなく、どのような形で他空港への横展開が期待されるかわかるよう記載してください。</a:t>
            </a:r>
            <a:endParaRPr kumimoji="1" lang="en-US" altLang="ja-JP" sz="1000" b="1" dirty="0" smtClean="0">
              <a:solidFill>
                <a:schemeClr val="tx1"/>
              </a:solidFill>
              <a:latin typeface="+mn-ea"/>
            </a:endParaRPr>
          </a:p>
        </p:txBody>
      </p:sp>
      <p:sp>
        <p:nvSpPr>
          <p:cNvPr id="17" name="四角形吹き出し 16"/>
          <p:cNvSpPr/>
          <p:nvPr/>
        </p:nvSpPr>
        <p:spPr>
          <a:xfrm>
            <a:off x="1712640" y="4571106"/>
            <a:ext cx="6768752" cy="2026246"/>
          </a:xfrm>
          <a:prstGeom prst="wedgeRectCallout">
            <a:avLst>
              <a:gd name="adj1" fmla="val 4393"/>
              <a:gd name="adj2" fmla="val 2713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en-US" altLang="ja-JP" sz="1000" b="1" dirty="0" smtClean="0">
                <a:solidFill>
                  <a:schemeClr val="tx1"/>
                </a:solidFill>
                <a:latin typeface="+mn-ea"/>
              </a:rPr>
              <a:t>【</a:t>
            </a:r>
            <a:r>
              <a:rPr lang="ja-JP" altLang="en-US" sz="1000" b="1" dirty="0" smtClean="0">
                <a:solidFill>
                  <a:schemeClr val="tx1"/>
                </a:solidFill>
                <a:latin typeface="+mn-ea"/>
              </a:rPr>
              <a:t>設置・運用箇所</a:t>
            </a:r>
            <a:r>
              <a:rPr lang="en-US" altLang="ja-JP" sz="1000" b="1" dirty="0" smtClean="0">
                <a:solidFill>
                  <a:schemeClr val="tx1"/>
                </a:solidFill>
                <a:latin typeface="+mn-ea"/>
              </a:rPr>
              <a:t>】</a:t>
            </a:r>
          </a:p>
          <a:p>
            <a:r>
              <a:rPr lang="ja-JP" altLang="en-US" sz="1000" b="1" dirty="0" smtClean="0">
                <a:solidFill>
                  <a:schemeClr val="tx1"/>
                </a:solidFill>
                <a:latin typeface="+mn-ea"/>
              </a:rPr>
              <a:t>・空港全体の中で、設備等を導入する建物や場所がわかるよう、航空写真等を用いて示してください。</a:t>
            </a:r>
            <a:endParaRPr lang="en-US" altLang="ja-JP" sz="1000" b="1" dirty="0" smtClean="0">
              <a:solidFill>
                <a:schemeClr val="tx1"/>
              </a:solidFill>
              <a:latin typeface="+mn-ea"/>
            </a:endParaRPr>
          </a:p>
          <a:p>
            <a:r>
              <a:rPr lang="ja-JP" altLang="en-US" sz="1000" b="1" dirty="0" smtClean="0">
                <a:solidFill>
                  <a:schemeClr val="tx1"/>
                </a:solidFill>
                <a:latin typeface="+mn-ea"/>
              </a:rPr>
              <a:t>・</a:t>
            </a:r>
            <a:r>
              <a:rPr lang="ja-JP" altLang="en-US" sz="1000" b="1" dirty="0">
                <a:solidFill>
                  <a:schemeClr val="tx1"/>
                </a:solidFill>
                <a:latin typeface="+mn-ea"/>
              </a:rPr>
              <a:t>空港車両の</a:t>
            </a:r>
            <a:r>
              <a:rPr lang="en-US" altLang="ja-JP" sz="1000" b="1" dirty="0">
                <a:solidFill>
                  <a:schemeClr val="tx1"/>
                </a:solidFill>
                <a:latin typeface="+mn-ea"/>
              </a:rPr>
              <a:t>EV</a:t>
            </a:r>
            <a:r>
              <a:rPr lang="ja-JP" altLang="en-US" sz="1000" b="1" dirty="0">
                <a:solidFill>
                  <a:schemeClr val="tx1"/>
                </a:solidFill>
                <a:latin typeface="+mn-ea"/>
              </a:rPr>
              <a:t>・</a:t>
            </a:r>
            <a:r>
              <a:rPr lang="en-US" altLang="ja-JP" sz="1000" b="1" dirty="0">
                <a:solidFill>
                  <a:schemeClr val="tx1"/>
                </a:solidFill>
                <a:latin typeface="+mn-ea"/>
              </a:rPr>
              <a:t>FCV</a:t>
            </a:r>
            <a:r>
              <a:rPr lang="ja-JP" altLang="en-US" sz="1000" b="1" dirty="0">
                <a:solidFill>
                  <a:schemeClr val="tx1"/>
                </a:solidFill>
                <a:latin typeface="+mn-ea"/>
              </a:rPr>
              <a:t>化に係る事業の場合</a:t>
            </a:r>
            <a:r>
              <a:rPr lang="ja-JP" altLang="en-US" sz="1000" b="1" dirty="0" smtClean="0">
                <a:solidFill>
                  <a:schemeClr val="tx1"/>
                </a:solidFill>
                <a:latin typeface="+mn-ea"/>
              </a:rPr>
              <a:t>、車両</a:t>
            </a:r>
            <a:r>
              <a:rPr lang="ja-JP" altLang="en-US" sz="1000" b="1" dirty="0">
                <a:solidFill>
                  <a:schemeClr val="tx1"/>
                </a:solidFill>
                <a:latin typeface="+mn-ea"/>
              </a:rPr>
              <a:t>の運用場所や保管場所等を示してください。</a:t>
            </a:r>
            <a:endParaRPr lang="en-US" altLang="ja-JP" sz="1000" b="1" dirty="0">
              <a:solidFill>
                <a:schemeClr val="tx1"/>
              </a:solidFill>
              <a:latin typeface="+mn-ea"/>
            </a:endParaRPr>
          </a:p>
          <a:p>
            <a:r>
              <a:rPr lang="ja-JP" altLang="en-US" sz="1000" b="1" dirty="0">
                <a:solidFill>
                  <a:schemeClr val="tx1"/>
                </a:solidFill>
                <a:latin typeface="+mn-ea"/>
              </a:rPr>
              <a:t>・太陽光発電等の再エネ導入に係る事業の場合</a:t>
            </a:r>
            <a:r>
              <a:rPr lang="ja-JP" altLang="en-US" sz="1000" b="1" dirty="0" smtClean="0">
                <a:solidFill>
                  <a:schemeClr val="tx1"/>
                </a:solidFill>
                <a:latin typeface="+mn-ea"/>
              </a:rPr>
              <a:t>、発電</a:t>
            </a:r>
            <a:r>
              <a:rPr lang="ja-JP" altLang="en-US" sz="1000" b="1" dirty="0">
                <a:solidFill>
                  <a:schemeClr val="tx1"/>
                </a:solidFill>
                <a:latin typeface="+mn-ea"/>
              </a:rPr>
              <a:t>された再エネ電力の供給先や供給ルートも示してください。</a:t>
            </a:r>
            <a:endParaRPr lang="en-US" altLang="ja-JP" sz="1000" b="1" dirty="0">
              <a:solidFill>
                <a:schemeClr val="tx1"/>
              </a:solidFill>
              <a:latin typeface="+mn-ea"/>
            </a:endParaRPr>
          </a:p>
          <a:p>
            <a:endParaRPr lang="en-US" altLang="ja-JP" sz="500" b="1" dirty="0" smtClean="0">
              <a:solidFill>
                <a:schemeClr val="tx1"/>
              </a:solidFill>
              <a:latin typeface="+mn-ea"/>
            </a:endParaRPr>
          </a:p>
          <a:p>
            <a:r>
              <a:rPr lang="en-US" altLang="ja-JP" sz="1000" b="1" dirty="0" smtClean="0">
                <a:solidFill>
                  <a:schemeClr val="tx1"/>
                </a:solidFill>
                <a:latin typeface="+mn-ea"/>
              </a:rPr>
              <a:t>【</a:t>
            </a:r>
            <a:r>
              <a:rPr lang="ja-JP" altLang="en-US" sz="1000" b="1" dirty="0" smtClean="0">
                <a:solidFill>
                  <a:schemeClr val="tx1"/>
                </a:solidFill>
                <a:latin typeface="+mn-ea"/>
              </a:rPr>
              <a:t>整備計画</a:t>
            </a:r>
            <a:r>
              <a:rPr lang="en-US" altLang="ja-JP" sz="1000" b="1" dirty="0" smtClean="0">
                <a:solidFill>
                  <a:schemeClr val="tx1"/>
                </a:solidFill>
                <a:latin typeface="+mn-ea"/>
              </a:rPr>
              <a:t>】</a:t>
            </a:r>
            <a:r>
              <a:rPr lang="ja-JP" altLang="en-US" sz="1000" b="1" dirty="0" smtClean="0">
                <a:solidFill>
                  <a:schemeClr val="tx1"/>
                </a:solidFill>
                <a:latin typeface="+mn-ea"/>
              </a:rPr>
              <a:t> </a:t>
            </a:r>
            <a:endParaRPr lang="en-US" altLang="ja-JP" sz="1000" b="1" dirty="0" smtClean="0">
              <a:solidFill>
                <a:schemeClr val="tx1"/>
              </a:solidFill>
              <a:latin typeface="+mn-ea"/>
            </a:endParaRPr>
          </a:p>
          <a:p>
            <a:r>
              <a:rPr lang="ja-JP" altLang="en-US" sz="1000" b="1" dirty="0" smtClean="0">
                <a:solidFill>
                  <a:schemeClr val="tx1"/>
                </a:solidFill>
                <a:latin typeface="+mn-ea"/>
              </a:rPr>
              <a:t>・より詳細に、設備等を導入する場所がわかるよう図面等を用いて示すとともに、導入設備等の概要（形状や能力等）について、図面や写真等を用いて示してください。</a:t>
            </a:r>
            <a:endParaRPr lang="en-US" altLang="ja-JP" sz="1000" b="1" dirty="0" smtClean="0">
              <a:solidFill>
                <a:schemeClr val="tx1"/>
              </a:solidFill>
              <a:latin typeface="+mn-ea"/>
            </a:endParaRPr>
          </a:p>
          <a:p>
            <a:r>
              <a:rPr kumimoji="1" lang="ja-JP" altLang="en-US" sz="1000" b="1" dirty="0" smtClean="0">
                <a:solidFill>
                  <a:schemeClr val="tx1"/>
                </a:solidFill>
                <a:latin typeface="+mn-ea"/>
              </a:rPr>
              <a:t>・事業全体が複数年に渡る場合、今年度と来年度以降に導入する設備等</a:t>
            </a:r>
            <a:r>
              <a:rPr kumimoji="1" lang="ja-JP" altLang="en-US" sz="1000" b="1" smtClean="0">
                <a:solidFill>
                  <a:schemeClr val="tx1"/>
                </a:solidFill>
                <a:latin typeface="+mn-ea"/>
              </a:rPr>
              <a:t>が</a:t>
            </a:r>
            <a:r>
              <a:rPr kumimoji="1" lang="ja-JP" altLang="en-US" sz="1000" b="1" smtClean="0">
                <a:solidFill>
                  <a:schemeClr val="tx1"/>
                </a:solidFill>
                <a:latin typeface="+mn-ea"/>
              </a:rPr>
              <a:t>それぞれわかる</a:t>
            </a:r>
            <a:r>
              <a:rPr kumimoji="1" lang="ja-JP" altLang="en-US" sz="1000" b="1" dirty="0" smtClean="0">
                <a:solidFill>
                  <a:schemeClr val="tx1"/>
                </a:solidFill>
                <a:latin typeface="+mn-ea"/>
              </a:rPr>
              <a:t>よう示してください。</a:t>
            </a:r>
            <a:endParaRPr kumimoji="1" lang="en-US" altLang="ja-JP" sz="1000" b="1" dirty="0" smtClean="0">
              <a:solidFill>
                <a:schemeClr val="tx1"/>
              </a:solidFill>
              <a:latin typeface="+mn-ea"/>
            </a:endParaRPr>
          </a:p>
          <a:p>
            <a:endParaRPr lang="en-US" altLang="ja-JP" sz="500" b="1" dirty="0" smtClean="0">
              <a:solidFill>
                <a:schemeClr val="tx1"/>
              </a:solidFill>
              <a:latin typeface="+mn-ea"/>
            </a:endParaRPr>
          </a:p>
          <a:p>
            <a:r>
              <a:rPr lang="en-US" altLang="ja-JP" sz="1000" b="1" dirty="0" smtClean="0">
                <a:solidFill>
                  <a:schemeClr val="tx1"/>
                </a:solidFill>
                <a:latin typeface="+mn-ea"/>
              </a:rPr>
              <a:t>【</a:t>
            </a:r>
            <a:r>
              <a:rPr lang="ja-JP" altLang="en-US" sz="1000" b="1" dirty="0">
                <a:solidFill>
                  <a:schemeClr val="tx1"/>
                </a:solidFill>
                <a:latin typeface="+mn-ea"/>
              </a:rPr>
              <a:t>設置・運用箇所</a:t>
            </a:r>
            <a:r>
              <a:rPr lang="en-US" altLang="ja-JP" sz="1000" b="1" dirty="0" smtClean="0">
                <a:solidFill>
                  <a:schemeClr val="tx1"/>
                </a:solidFill>
                <a:latin typeface="+mn-ea"/>
              </a:rPr>
              <a:t>】</a:t>
            </a:r>
            <a:r>
              <a:rPr lang="ja-JP" altLang="en-US" sz="1000" b="1" dirty="0" smtClean="0">
                <a:solidFill>
                  <a:schemeClr val="tx1"/>
                </a:solidFill>
                <a:latin typeface="+mn-ea"/>
              </a:rPr>
              <a:t>と</a:t>
            </a:r>
            <a:r>
              <a:rPr lang="en-US" altLang="ja-JP" sz="1000" b="1" dirty="0" smtClean="0">
                <a:solidFill>
                  <a:schemeClr val="tx1"/>
                </a:solidFill>
                <a:latin typeface="+mn-ea"/>
              </a:rPr>
              <a:t>【</a:t>
            </a:r>
            <a:r>
              <a:rPr lang="ja-JP" altLang="en-US" sz="1000" b="1" dirty="0">
                <a:solidFill>
                  <a:schemeClr val="tx1"/>
                </a:solidFill>
                <a:latin typeface="+mn-ea"/>
              </a:rPr>
              <a:t>整備計画</a:t>
            </a:r>
            <a:r>
              <a:rPr lang="en-US" altLang="ja-JP" sz="1000" b="1" dirty="0" smtClean="0">
                <a:solidFill>
                  <a:schemeClr val="tx1"/>
                </a:solidFill>
                <a:latin typeface="+mn-ea"/>
              </a:rPr>
              <a:t>】</a:t>
            </a:r>
            <a:r>
              <a:rPr lang="ja-JP" altLang="en-US" sz="1000" b="1" dirty="0" smtClean="0">
                <a:solidFill>
                  <a:schemeClr val="tx1"/>
                </a:solidFill>
                <a:latin typeface="+mn-ea"/>
              </a:rPr>
              <a:t>共通 </a:t>
            </a:r>
            <a:endParaRPr lang="en-US" altLang="ja-JP" sz="1000" b="1" dirty="0">
              <a:solidFill>
                <a:schemeClr val="tx1"/>
              </a:solidFill>
              <a:latin typeface="+mn-ea"/>
            </a:endParaRPr>
          </a:p>
          <a:p>
            <a:r>
              <a:rPr kumimoji="1" lang="ja-JP" altLang="en-US" sz="1000" b="1" dirty="0" smtClean="0">
                <a:solidFill>
                  <a:schemeClr val="tx1"/>
                </a:solidFill>
                <a:latin typeface="+mn-ea"/>
              </a:rPr>
              <a:t>・本補助金による導入設備等以外の施設や設備を用いて課題解決に向けた検討を行う場合、その施設等の位置や概要等も示してください。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111650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2" name="正方形/長方形 20"/>
          <p:cNvSpPr/>
          <p:nvPr/>
        </p:nvSpPr>
        <p:spPr>
          <a:xfrm>
            <a:off x="55894" y="35116"/>
            <a:ext cx="9763021"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prstClr val="black"/>
                </a:solidFill>
                <a:latin typeface="+mj-ea"/>
              </a:rPr>
              <a:t>○○空港　補助対象事業名</a:t>
            </a:r>
          </a:p>
        </p:txBody>
      </p:sp>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smtClean="0">
                <a:solidFill>
                  <a:prstClr val="black"/>
                </a:solidFill>
              </a:rPr>
              <a:t>【CO2</a:t>
            </a:r>
            <a:r>
              <a:rPr lang="ja-JP" altLang="en-US" sz="1400" dirty="0" smtClean="0">
                <a:solidFill>
                  <a:prstClr val="black"/>
                </a:solidFill>
              </a:rPr>
              <a:t>排出状況</a:t>
            </a:r>
            <a:r>
              <a:rPr lang="en-US" altLang="ja-JP" sz="1400" dirty="0" smtClean="0">
                <a:solidFill>
                  <a:prstClr val="black"/>
                </a:solidFill>
              </a:rPr>
              <a:t>】</a:t>
            </a:r>
          </a:p>
          <a:p>
            <a:pPr marL="285750" indent="-193675">
              <a:buFont typeface="Arial" panose="020B0604020202020204" pitchFamily="34" charset="0"/>
              <a:buChar char="•"/>
            </a:pPr>
            <a:r>
              <a:rPr lang="ja-JP" altLang="en-US" sz="1400" dirty="0">
                <a:solidFill>
                  <a:prstClr val="black"/>
                </a:solidFill>
              </a:rPr>
              <a:t>・・・・・・・・・・・・・・・・</a:t>
            </a:r>
            <a:endParaRPr lang="en-US" altLang="ja-JP" sz="1400" dirty="0">
              <a:solidFill>
                <a:prstClr val="black"/>
              </a:solidFill>
            </a:endParaRPr>
          </a:p>
          <a:p>
            <a:pPr marL="285750" indent="-193675">
              <a:buFont typeface="Arial" panose="020B0604020202020204" pitchFamily="34" charset="0"/>
              <a:buChar char="•"/>
            </a:pPr>
            <a:r>
              <a:rPr lang="ja-JP" altLang="en-US" sz="1400" dirty="0">
                <a:solidFill>
                  <a:prstClr val="black"/>
                </a:solidFill>
              </a:rPr>
              <a:t>・・・・・・・・・・・・・・・・</a:t>
            </a:r>
            <a:endParaRPr lang="en-US" altLang="ja-JP" sz="1400" dirty="0">
              <a:solidFill>
                <a:prstClr val="black"/>
              </a:solidFill>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r>
              <a:rPr lang="en-US" altLang="ja-JP" sz="1400" dirty="0" smtClean="0">
                <a:solidFill>
                  <a:prstClr val="black"/>
                </a:solidFill>
              </a:rPr>
              <a:t>【</a:t>
            </a:r>
            <a:r>
              <a:rPr lang="ja-JP" altLang="en-US" sz="1400" dirty="0" smtClean="0">
                <a:solidFill>
                  <a:prstClr val="black"/>
                </a:solidFill>
              </a:rPr>
              <a:t>年間</a:t>
            </a:r>
            <a:r>
              <a:rPr lang="en-US" altLang="ja-JP" sz="1400" dirty="0" smtClean="0">
                <a:solidFill>
                  <a:prstClr val="black"/>
                </a:solidFill>
              </a:rPr>
              <a:t>CO2</a:t>
            </a:r>
            <a:r>
              <a:rPr lang="ja-JP" altLang="en-US" sz="1400" dirty="0" smtClean="0">
                <a:solidFill>
                  <a:prstClr val="black"/>
                </a:solidFill>
              </a:rPr>
              <a:t>排出量等の推移</a:t>
            </a:r>
            <a:r>
              <a:rPr lang="en-US" altLang="ja-JP" sz="1400" dirty="0" smtClean="0">
                <a:solidFill>
                  <a:prstClr val="black"/>
                </a:solidFill>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prstClr val="white"/>
                </a:solidFill>
              </a:rPr>
              <a:t>グラフ（過去５カ年程度）</a:t>
            </a:r>
            <a:endParaRPr lang="en-US" altLang="ja-JP" dirty="0" smtClean="0">
              <a:solidFill>
                <a:prstClr val="white"/>
              </a:solidFill>
            </a:endParaRPr>
          </a:p>
          <a:p>
            <a:pPr algn="ctr"/>
            <a:r>
              <a:rPr lang="en-US" altLang="ja-JP" dirty="0" smtClean="0">
                <a:solidFill>
                  <a:prstClr val="white"/>
                </a:solidFill>
              </a:rPr>
              <a:t>【</a:t>
            </a:r>
            <a:r>
              <a:rPr lang="ja-JP" altLang="en-US" dirty="0" smtClean="0">
                <a:solidFill>
                  <a:prstClr val="white"/>
                </a:solidFill>
              </a:rPr>
              <a:t>空港全体</a:t>
            </a:r>
            <a:r>
              <a:rPr lang="en-US" altLang="ja-JP" dirty="0" smtClean="0">
                <a:solidFill>
                  <a:prstClr val="white"/>
                </a:solidFill>
              </a:rPr>
              <a:t>】</a:t>
            </a:r>
            <a:endParaRPr lang="ja-JP" altLang="en-US" dirty="0">
              <a:solidFill>
                <a:prstClr val="white"/>
              </a:solidFill>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prstClr val="white"/>
                </a:solidFill>
              </a:rPr>
              <a:t>グラフ（過去５カ年程度）</a:t>
            </a:r>
            <a:endParaRPr lang="en-US" altLang="ja-JP" dirty="0" smtClean="0">
              <a:solidFill>
                <a:prstClr val="white"/>
              </a:solidFill>
            </a:endParaRPr>
          </a:p>
          <a:p>
            <a:pPr algn="ctr"/>
            <a:r>
              <a:rPr lang="en-US" altLang="ja-JP" dirty="0" smtClean="0">
                <a:solidFill>
                  <a:prstClr val="white"/>
                </a:solidFill>
              </a:rPr>
              <a:t>【</a:t>
            </a:r>
            <a:r>
              <a:rPr lang="ja-JP" altLang="en-US" dirty="0" smtClean="0">
                <a:solidFill>
                  <a:prstClr val="white"/>
                </a:solidFill>
              </a:rPr>
              <a:t>本事業による</a:t>
            </a:r>
            <a:r>
              <a:rPr lang="en-US" altLang="ja-JP" dirty="0" smtClean="0">
                <a:solidFill>
                  <a:prstClr val="white"/>
                </a:solidFill>
              </a:rPr>
              <a:t>CO2</a:t>
            </a:r>
            <a:r>
              <a:rPr lang="ja-JP" altLang="en-US" dirty="0" smtClean="0">
                <a:solidFill>
                  <a:prstClr val="white"/>
                </a:solidFill>
              </a:rPr>
              <a:t>排出削減の対象分野</a:t>
            </a:r>
            <a:r>
              <a:rPr lang="en-US" altLang="ja-JP" dirty="0" smtClean="0">
                <a:solidFill>
                  <a:prstClr val="white"/>
                </a:solidFill>
              </a:rPr>
              <a:t>】</a:t>
            </a:r>
          </a:p>
          <a:p>
            <a:pPr algn="ctr"/>
            <a:r>
              <a:rPr lang="ja-JP" altLang="en-US" dirty="0" smtClean="0">
                <a:solidFill>
                  <a:prstClr val="white"/>
                </a:solidFill>
              </a:rPr>
              <a:t>例）空港建築施設、空港車両等</a:t>
            </a:r>
            <a:endParaRPr lang="en-US" altLang="ja-JP" dirty="0" smtClean="0">
              <a:solidFill>
                <a:prstClr val="white"/>
              </a:solidFill>
            </a:endParaRPr>
          </a:p>
        </p:txBody>
      </p:sp>
      <p:sp>
        <p:nvSpPr>
          <p:cNvPr id="8" name="正方形/長方形 11"/>
          <p:cNvSpPr/>
          <p:nvPr/>
        </p:nvSpPr>
        <p:spPr>
          <a:xfrm>
            <a:off x="6288633" y="60597"/>
            <a:ext cx="2388642" cy="463277"/>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形式以下、</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で作成してください。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276738703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3374</TotalTime>
  <Words>753</Words>
  <Application>Microsoft Office PowerPoint</Application>
  <PresentationFormat>A4 210 x 297 mm</PresentationFormat>
  <Paragraphs>62</Paragraphs>
  <Slides>2</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ＭＳ Ｐゴシック</vt:lpstr>
      <vt:lpstr>Arial</vt:lpstr>
      <vt:lpstr>Calibri</vt:lpstr>
      <vt:lpstr>Office テーマ</vt:lpstr>
      <vt:lpstr>PowerPoint プレゼンテーション</vt:lpstr>
      <vt:lpstr>PowerPoint プレゼンテーション</vt:lpstr>
    </vt:vector>
  </TitlesOfParts>
  <Company>行政情報化推進課</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国土交通省</dc:creator>
  <cp:lastModifiedBy>美野 智彦</cp:lastModifiedBy>
  <cp:revision>99</cp:revision>
  <cp:lastPrinted>2022-04-12T13:09:18Z</cp:lastPrinted>
  <dcterms:created xsi:type="dcterms:W3CDTF">2016-11-17T04:32:10Z</dcterms:created>
  <dcterms:modified xsi:type="dcterms:W3CDTF">2022-04-12T13:09:20Z</dcterms:modified>
</cp:coreProperties>
</file>