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9906000" cy="6858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224" autoAdjust="0"/>
    <p:restoredTop sz="94660"/>
  </p:normalViewPr>
  <p:slideViewPr>
    <p:cSldViewPr>
      <p:cViewPr varScale="1">
        <p:scale>
          <a:sx n="65" d="100"/>
          <a:sy n="65" d="100"/>
        </p:scale>
        <p:origin x="822" y="66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9413" cy="495300"/>
          </a:xfrm>
          <a:prstGeom prst="rect">
            <a:avLst/>
          </a:prstGeom>
        </p:spPr>
        <p:txBody>
          <a:bodyPr vert="horz" lIns="91425" tIns="45713" rIns="91425" bIns="4571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1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25" tIns="45713" rIns="91425" bIns="45713" rtlCol="0"/>
          <a:lstStyle>
            <a:lvl1pPr algn="r">
              <a:defRPr sz="1200"/>
            </a:lvl1pPr>
          </a:lstStyle>
          <a:p>
            <a:fld id="{E34A91B7-06D4-4E49-8C73-6214C7A67EA4}" type="datetimeFigureOut">
              <a:rPr kumimoji="1" lang="ja-JP" altLang="en-US" smtClean="0"/>
              <a:t>2022/5/25</a:t>
            </a:fld>
            <a:endParaRPr kumimoji="1" lang="ja-JP" altLang="en-US"/>
          </a:p>
        </p:txBody>
      </p:sp>
      <p:sp>
        <p:nvSpPr>
          <p:cNvPr id="1102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63613" y="1233488"/>
            <a:ext cx="480853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5" tIns="45713" rIns="91425" bIns="45713" rtlCol="0" anchor="ctr"/>
          <a:lstStyle/>
          <a:p>
            <a:endParaRPr lang="ja-JP" altLang="en-US"/>
          </a:p>
        </p:txBody>
      </p:sp>
      <p:sp>
        <p:nvSpPr>
          <p:cNvPr id="1103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1" y="4748213"/>
            <a:ext cx="5389563" cy="3884612"/>
          </a:xfrm>
          <a:prstGeom prst="rect">
            <a:avLst/>
          </a:prstGeom>
        </p:spPr>
        <p:txBody>
          <a:bodyPr vert="horz" lIns="91425" tIns="45713" rIns="91425" bIns="45713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104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371014"/>
            <a:ext cx="2919413" cy="495300"/>
          </a:xfrm>
          <a:prstGeom prst="rect">
            <a:avLst/>
          </a:prstGeom>
        </p:spPr>
        <p:txBody>
          <a:bodyPr vert="horz" lIns="91425" tIns="45713" rIns="91425" bIns="4571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5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4"/>
            <a:ext cx="2919412" cy="495300"/>
          </a:xfrm>
          <a:prstGeom prst="rect">
            <a:avLst/>
          </a:prstGeom>
        </p:spPr>
        <p:txBody>
          <a:bodyPr vert="horz" lIns="91425" tIns="45713" rIns="91425" bIns="45713" rtlCol="0" anchor="b"/>
          <a:lstStyle>
            <a:lvl1pPr algn="r">
              <a:defRPr sz="1200"/>
            </a:lvl1pPr>
          </a:lstStyle>
          <a:p>
            <a:fld id="{D3B80F1B-5D94-4B54-BF96-4F7A916EF9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90490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8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119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1120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B80F1B-5D94-4B54-BF96-4F7A916EF995}" type="slidenum">
              <a:rPr lang="ja-JP" altLang="en-US" smtClean="0">
                <a:solidFill>
                  <a:prstClr val="black"/>
                </a:solidFill>
              </a:rPr>
              <a:pPr/>
              <a:t>1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04505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1032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103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4661A-7B19-46CA-941E-B314278E6D60}" type="datetimeFigureOut">
              <a:rPr kumimoji="1" lang="ja-JP" altLang="en-US" smtClean="0"/>
              <a:t>2022/5/25</a:t>
            </a:fld>
            <a:endParaRPr kumimoji="1" lang="ja-JP" altLang="en-US"/>
          </a:p>
        </p:txBody>
      </p:sp>
      <p:sp>
        <p:nvSpPr>
          <p:cNvPr id="103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3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94404-18A1-4919-9781-208C73A490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1089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90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4661A-7B19-46CA-941E-B314278E6D60}" type="datetimeFigureOut">
              <a:rPr kumimoji="1" lang="ja-JP" altLang="en-US" smtClean="0"/>
              <a:t>2022/5/25</a:t>
            </a:fld>
            <a:endParaRPr kumimoji="1" lang="ja-JP" altLang="en-US"/>
          </a:p>
        </p:txBody>
      </p:sp>
      <p:sp>
        <p:nvSpPr>
          <p:cNvPr id="1091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2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94404-18A1-4919-9781-208C73A490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1095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96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4661A-7B19-46CA-941E-B314278E6D60}" type="datetimeFigureOut">
              <a:rPr kumimoji="1" lang="ja-JP" altLang="en-US" smtClean="0"/>
              <a:t>2022/5/25</a:t>
            </a:fld>
            <a:endParaRPr kumimoji="1" lang="ja-JP" altLang="en-US"/>
          </a:p>
        </p:txBody>
      </p:sp>
      <p:sp>
        <p:nvSpPr>
          <p:cNvPr id="1097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8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94404-18A1-4919-9781-208C73A490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1038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39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4661A-7B19-46CA-941E-B314278E6D60}" type="datetimeFigureOut">
              <a:rPr kumimoji="1" lang="ja-JP" altLang="en-US" smtClean="0"/>
              <a:t>2022/5/25</a:t>
            </a:fld>
            <a:endParaRPr kumimoji="1" lang="ja-JP" altLang="en-US"/>
          </a:p>
        </p:txBody>
      </p:sp>
      <p:sp>
        <p:nvSpPr>
          <p:cNvPr id="1040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1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94404-18A1-4919-9781-208C73A490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1044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104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4661A-7B19-46CA-941E-B314278E6D60}" type="datetimeFigureOut">
              <a:rPr kumimoji="1" lang="ja-JP" altLang="en-US" smtClean="0"/>
              <a:t>2022/5/25</a:t>
            </a:fld>
            <a:endParaRPr kumimoji="1" lang="ja-JP" altLang="en-US"/>
          </a:p>
        </p:txBody>
      </p:sp>
      <p:sp>
        <p:nvSpPr>
          <p:cNvPr id="104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94404-18A1-4919-9781-208C73A490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1050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536575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51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448300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52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4661A-7B19-46CA-941E-B314278E6D60}" type="datetimeFigureOut">
              <a:rPr kumimoji="1" lang="ja-JP" altLang="en-US" smtClean="0"/>
              <a:t>2022/5/25</a:t>
            </a:fld>
            <a:endParaRPr kumimoji="1" lang="ja-JP" altLang="en-US"/>
          </a:p>
        </p:txBody>
      </p:sp>
      <p:sp>
        <p:nvSpPr>
          <p:cNvPr id="1053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54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94404-18A1-4919-9781-208C73A490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1057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1058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59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1060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61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4661A-7B19-46CA-941E-B314278E6D60}" type="datetimeFigureOut">
              <a:rPr kumimoji="1" lang="ja-JP" altLang="en-US" smtClean="0"/>
              <a:t>2022/5/25</a:t>
            </a:fld>
            <a:endParaRPr kumimoji="1" lang="ja-JP" altLang="en-US"/>
          </a:p>
        </p:txBody>
      </p:sp>
      <p:sp>
        <p:nvSpPr>
          <p:cNvPr id="1062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3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94404-18A1-4919-9781-208C73A490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1066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4661A-7B19-46CA-941E-B314278E6D60}" type="datetimeFigureOut">
              <a:rPr kumimoji="1" lang="ja-JP" altLang="en-US" smtClean="0"/>
              <a:t>2022/5/25</a:t>
            </a:fld>
            <a:endParaRPr kumimoji="1" lang="ja-JP" altLang="en-US"/>
          </a:p>
        </p:txBody>
      </p:sp>
      <p:sp>
        <p:nvSpPr>
          <p:cNvPr id="1067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8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94404-18A1-4919-9781-208C73A490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4661A-7B19-46CA-941E-B314278E6D60}" type="datetimeFigureOut">
              <a:rPr kumimoji="1" lang="ja-JP" altLang="en-US" smtClean="0"/>
              <a:t>2022/5/25</a:t>
            </a:fld>
            <a:endParaRPr kumimoji="1" lang="ja-JP" altLang="en-US"/>
          </a:p>
        </p:txBody>
      </p:sp>
      <p:sp>
        <p:nvSpPr>
          <p:cNvPr id="1071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2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94404-18A1-4919-9781-208C73A490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1075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76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1077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4661A-7B19-46CA-941E-B314278E6D60}" type="datetimeFigureOut">
              <a:rPr kumimoji="1" lang="ja-JP" altLang="en-US" smtClean="0"/>
              <a:t>2022/5/25</a:t>
            </a:fld>
            <a:endParaRPr kumimoji="1" lang="ja-JP" altLang="en-US"/>
          </a:p>
        </p:txBody>
      </p:sp>
      <p:sp>
        <p:nvSpPr>
          <p:cNvPr id="1078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9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94404-18A1-4919-9781-208C73A490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1082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1083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1084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4661A-7B19-46CA-941E-B314278E6D60}" type="datetimeFigureOut">
              <a:rPr kumimoji="1" lang="ja-JP" altLang="en-US" smtClean="0"/>
              <a:t>2022/5/25</a:t>
            </a:fld>
            <a:endParaRPr kumimoji="1" lang="ja-JP" altLang="en-US"/>
          </a:p>
        </p:txBody>
      </p:sp>
      <p:sp>
        <p:nvSpPr>
          <p:cNvPr id="1085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86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94404-18A1-4919-9781-208C73A490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タイトル プレースホルダ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1026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27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F4661A-7B19-46CA-941E-B314278E6D60}" type="datetimeFigureOut">
              <a:rPr kumimoji="1" lang="ja-JP" altLang="en-US" smtClean="0"/>
              <a:t>2022/5/25</a:t>
            </a:fld>
            <a:endParaRPr kumimoji="1" lang="ja-JP" altLang="en-US"/>
          </a:p>
        </p:txBody>
      </p:sp>
      <p:sp>
        <p:nvSpPr>
          <p:cNvPr id="1028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1029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A94404-18A1-4919-9781-208C73A490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7" name="正方形/長方形 16"/>
          <p:cNvSpPr/>
          <p:nvPr/>
        </p:nvSpPr>
        <p:spPr>
          <a:xfrm>
            <a:off x="5265556" y="4117351"/>
            <a:ext cx="4223111" cy="24248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 smtClean="0">
                <a:solidFill>
                  <a:prstClr val="white"/>
                </a:solidFill>
              </a:rPr>
              <a:t>図、写真等</a:t>
            </a:r>
            <a:endParaRPr lang="ja-JP" altLang="en-US" dirty="0">
              <a:solidFill>
                <a:prstClr val="white"/>
              </a:solidFill>
            </a:endParaRPr>
          </a:p>
        </p:txBody>
      </p:sp>
      <p:sp>
        <p:nvSpPr>
          <p:cNvPr id="1108" name="テキスト ボックス 21"/>
          <p:cNvSpPr txBox="1"/>
          <p:nvPr/>
        </p:nvSpPr>
        <p:spPr>
          <a:xfrm>
            <a:off x="17418" y="1698748"/>
            <a:ext cx="4722286" cy="483209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1400" dirty="0" smtClean="0">
                <a:solidFill>
                  <a:prstClr val="black"/>
                </a:solidFill>
              </a:rPr>
              <a:t>■検討テーマ及び対象空港</a:t>
            </a:r>
            <a:endParaRPr lang="en-US" altLang="ja-JP" sz="1400" dirty="0">
              <a:solidFill>
                <a:prstClr val="black"/>
              </a:solidFill>
            </a:endParaRPr>
          </a:p>
          <a:p>
            <a:r>
              <a:rPr lang="ja-JP" altLang="en-US" sz="1400" dirty="0" smtClean="0">
                <a:solidFill>
                  <a:prstClr val="black"/>
                </a:solidFill>
              </a:rPr>
              <a:t>　テーマ</a:t>
            </a:r>
            <a:r>
              <a:rPr lang="en-US" altLang="ja-JP" sz="1400" dirty="0" smtClean="0">
                <a:solidFill>
                  <a:prstClr val="black"/>
                </a:solidFill>
              </a:rPr>
              <a:t>	</a:t>
            </a:r>
            <a:r>
              <a:rPr lang="ja-JP" altLang="en-US" sz="1400" smtClean="0">
                <a:solidFill>
                  <a:prstClr val="black"/>
                </a:solidFill>
              </a:rPr>
              <a:t>：ﾃｰﾏ〇「</a:t>
            </a:r>
            <a:r>
              <a:rPr lang="ja-JP" altLang="en-US" sz="1400" dirty="0" smtClean="0">
                <a:solidFill>
                  <a:prstClr val="black"/>
                </a:solidFill>
              </a:rPr>
              <a:t>～～～～」</a:t>
            </a:r>
            <a:endParaRPr lang="en-US" altLang="ja-JP" sz="1400" dirty="0" smtClean="0">
              <a:solidFill>
                <a:prstClr val="black"/>
              </a:solidFill>
            </a:endParaRPr>
          </a:p>
          <a:p>
            <a:r>
              <a:rPr lang="ja-JP" altLang="en-US" sz="1400" dirty="0">
                <a:solidFill>
                  <a:prstClr val="black"/>
                </a:solidFill>
              </a:rPr>
              <a:t>　</a:t>
            </a:r>
            <a:r>
              <a:rPr lang="ja-JP" altLang="en-US" sz="1400" dirty="0" smtClean="0">
                <a:solidFill>
                  <a:prstClr val="black"/>
                </a:solidFill>
              </a:rPr>
              <a:t>対象空港</a:t>
            </a:r>
            <a:r>
              <a:rPr lang="en-US" altLang="ja-JP" sz="1400" dirty="0" smtClean="0">
                <a:solidFill>
                  <a:prstClr val="black"/>
                </a:solidFill>
              </a:rPr>
              <a:t>	</a:t>
            </a:r>
            <a:r>
              <a:rPr lang="ja-JP" altLang="en-US" sz="1400" dirty="0" smtClean="0">
                <a:solidFill>
                  <a:prstClr val="black"/>
                </a:solidFill>
              </a:rPr>
              <a:t>：○○空港</a:t>
            </a:r>
            <a:endParaRPr lang="en-US" altLang="ja-JP" sz="1400" dirty="0" smtClean="0">
              <a:solidFill>
                <a:prstClr val="black"/>
              </a:solidFill>
            </a:endParaRPr>
          </a:p>
          <a:p>
            <a:endParaRPr lang="en-US" altLang="ja-JP" sz="1400" dirty="0" smtClean="0">
              <a:solidFill>
                <a:prstClr val="black"/>
              </a:solidFill>
            </a:endParaRPr>
          </a:p>
          <a:p>
            <a:r>
              <a:rPr lang="ja-JP" altLang="en-US" sz="1400" dirty="0" smtClean="0">
                <a:solidFill>
                  <a:prstClr val="black"/>
                </a:solidFill>
              </a:rPr>
              <a:t>■委託</a:t>
            </a:r>
            <a:r>
              <a:rPr lang="ja-JP" altLang="en-US" sz="1400" dirty="0">
                <a:solidFill>
                  <a:prstClr val="black"/>
                </a:solidFill>
              </a:rPr>
              <a:t>事業の</a:t>
            </a:r>
            <a:r>
              <a:rPr lang="ja-JP" altLang="en-US" sz="1400" dirty="0" smtClean="0">
                <a:solidFill>
                  <a:prstClr val="black"/>
                </a:solidFill>
              </a:rPr>
              <a:t>概要</a:t>
            </a:r>
            <a:endParaRPr lang="en-US" altLang="ja-JP" sz="1400" dirty="0">
              <a:solidFill>
                <a:prstClr val="black"/>
              </a:solidFill>
            </a:endParaRPr>
          </a:p>
          <a:p>
            <a:r>
              <a:rPr lang="ja-JP" altLang="en-US" sz="1400" dirty="0">
                <a:solidFill>
                  <a:prstClr val="black"/>
                </a:solidFill>
              </a:rPr>
              <a:t>　</a:t>
            </a:r>
            <a:r>
              <a:rPr lang="ja-JP" altLang="en-US" sz="1400" dirty="0" smtClean="0">
                <a:solidFill>
                  <a:prstClr val="black"/>
                </a:solidFill>
              </a:rPr>
              <a:t>委託期間</a:t>
            </a:r>
            <a:r>
              <a:rPr lang="en-US" altLang="ja-JP" sz="1400" dirty="0" smtClean="0">
                <a:solidFill>
                  <a:prstClr val="black"/>
                </a:solidFill>
              </a:rPr>
              <a:t>	</a:t>
            </a:r>
            <a:r>
              <a:rPr lang="ja-JP" altLang="en-US" sz="1400" dirty="0" smtClean="0">
                <a:solidFill>
                  <a:prstClr val="black"/>
                </a:solidFill>
              </a:rPr>
              <a:t>：</a:t>
            </a:r>
            <a:r>
              <a:rPr lang="ja-JP" altLang="en-US" sz="1400" dirty="0">
                <a:solidFill>
                  <a:prstClr val="black"/>
                </a:solidFill>
              </a:rPr>
              <a:t>令和○年○月～令和○年○月</a:t>
            </a:r>
            <a:endParaRPr lang="en-US" altLang="ja-JP" sz="1400" dirty="0">
              <a:solidFill>
                <a:prstClr val="black"/>
              </a:solidFill>
            </a:endParaRPr>
          </a:p>
          <a:p>
            <a:r>
              <a:rPr lang="ja-JP" altLang="en-US" sz="1400" dirty="0">
                <a:solidFill>
                  <a:prstClr val="black"/>
                </a:solidFill>
              </a:rPr>
              <a:t>　</a:t>
            </a:r>
            <a:r>
              <a:rPr lang="ja-JP" altLang="en-US" sz="1400" dirty="0" smtClean="0">
                <a:solidFill>
                  <a:prstClr val="black"/>
                </a:solidFill>
              </a:rPr>
              <a:t>委託費</a:t>
            </a:r>
            <a:r>
              <a:rPr lang="en-US" altLang="ja-JP" sz="1400" dirty="0" smtClean="0">
                <a:solidFill>
                  <a:prstClr val="black"/>
                </a:solidFill>
              </a:rPr>
              <a:t>	</a:t>
            </a:r>
            <a:r>
              <a:rPr lang="ja-JP" altLang="en-US" sz="1400" dirty="0" smtClean="0">
                <a:solidFill>
                  <a:prstClr val="black"/>
                </a:solidFill>
              </a:rPr>
              <a:t>：○千円</a:t>
            </a:r>
            <a:endParaRPr lang="en-US" altLang="ja-JP" sz="1400" dirty="0" smtClean="0">
              <a:solidFill>
                <a:prstClr val="black"/>
              </a:solidFill>
            </a:endParaRPr>
          </a:p>
          <a:p>
            <a:endParaRPr lang="en-US" altLang="ja-JP" sz="1400" dirty="0" smtClean="0">
              <a:solidFill>
                <a:prstClr val="black"/>
              </a:solidFill>
            </a:endParaRPr>
          </a:p>
          <a:p>
            <a:r>
              <a:rPr lang="ja-JP" altLang="en-US" sz="1400" dirty="0" smtClean="0">
                <a:solidFill>
                  <a:prstClr val="black"/>
                </a:solidFill>
              </a:rPr>
              <a:t>■応募者</a:t>
            </a:r>
            <a:endParaRPr lang="en-US" altLang="ja-JP" sz="1400" dirty="0" smtClean="0">
              <a:solidFill>
                <a:prstClr val="black"/>
              </a:solidFill>
            </a:endParaRPr>
          </a:p>
          <a:p>
            <a:r>
              <a:rPr lang="ja-JP" altLang="en-US" sz="1400" dirty="0">
                <a:solidFill>
                  <a:prstClr val="black"/>
                </a:solidFill>
              </a:rPr>
              <a:t>　</a:t>
            </a:r>
            <a:r>
              <a:rPr lang="ja-JP" altLang="en-US" sz="1400" dirty="0" smtClean="0">
                <a:solidFill>
                  <a:prstClr val="black"/>
                </a:solidFill>
              </a:rPr>
              <a:t>○○（</a:t>
            </a:r>
            <a:r>
              <a:rPr lang="en-US" altLang="ja-JP" sz="1400" dirty="0" smtClean="0">
                <a:solidFill>
                  <a:prstClr val="black"/>
                </a:solidFill>
              </a:rPr>
              <a:t>JV</a:t>
            </a:r>
            <a:r>
              <a:rPr lang="ja-JP" altLang="en-US" sz="1400" dirty="0" smtClean="0">
                <a:solidFill>
                  <a:prstClr val="black"/>
                </a:solidFill>
              </a:rPr>
              <a:t>等（予定含む）の場合は構成員全てを記載）</a:t>
            </a:r>
            <a:endParaRPr lang="en-US" altLang="ja-JP" sz="1400" dirty="0" smtClean="0">
              <a:solidFill>
                <a:prstClr val="black"/>
              </a:solidFill>
            </a:endParaRPr>
          </a:p>
          <a:p>
            <a:endParaRPr lang="en-US" altLang="ja-JP" sz="1400" dirty="0">
              <a:solidFill>
                <a:prstClr val="black"/>
              </a:solidFill>
            </a:endParaRPr>
          </a:p>
          <a:p>
            <a:pPr marL="203200" indent="-203200"/>
            <a:r>
              <a:rPr lang="ja-JP" altLang="en-US" sz="1400" dirty="0">
                <a:solidFill>
                  <a:prstClr val="black"/>
                </a:solidFill>
              </a:rPr>
              <a:t>■実施計画策定及び実施体制構築に向けた検討事項</a:t>
            </a:r>
            <a:endParaRPr lang="en-US" altLang="ja-JP" sz="1400" dirty="0" smtClean="0">
              <a:solidFill>
                <a:prstClr val="black"/>
              </a:solidFill>
            </a:endParaRPr>
          </a:p>
          <a:p>
            <a:pPr marL="508000" indent="-285750">
              <a:buFont typeface="Arial" panose="020B0604020202020204" pitchFamily="34" charset="0"/>
              <a:buChar char="•"/>
            </a:pPr>
            <a:r>
              <a:rPr lang="ja-JP" altLang="en-US" sz="1400" dirty="0" smtClean="0">
                <a:solidFill>
                  <a:prstClr val="black"/>
                </a:solidFill>
              </a:rPr>
              <a:t>実施</a:t>
            </a:r>
            <a:r>
              <a:rPr lang="ja-JP" altLang="en-US" sz="1400" dirty="0">
                <a:solidFill>
                  <a:prstClr val="black"/>
                </a:solidFill>
              </a:rPr>
              <a:t>計画策定及び実施体制構築に向けて検討すべき</a:t>
            </a:r>
            <a:r>
              <a:rPr lang="ja-JP" altLang="en-US" sz="1400" dirty="0" smtClean="0">
                <a:solidFill>
                  <a:prstClr val="black"/>
                </a:solidFill>
              </a:rPr>
              <a:t>事項について、ポイントを絞って簡潔に記載</a:t>
            </a:r>
            <a:endParaRPr lang="en-US" altLang="ja-JP" sz="1400" dirty="0" smtClean="0">
              <a:solidFill>
                <a:prstClr val="black"/>
              </a:solidFill>
            </a:endParaRPr>
          </a:p>
          <a:p>
            <a:pPr marL="203200" indent="-203200"/>
            <a:endParaRPr lang="en-US" altLang="ja-JP" sz="1400" dirty="0">
              <a:solidFill>
                <a:prstClr val="black"/>
              </a:solidFill>
            </a:endParaRPr>
          </a:p>
          <a:p>
            <a:pPr marL="203200" indent="-203200"/>
            <a:r>
              <a:rPr lang="ja-JP" altLang="en-US" sz="1400" dirty="0">
                <a:solidFill>
                  <a:prstClr val="black"/>
                </a:solidFill>
              </a:rPr>
              <a:t>■知見等のとりまとめ</a:t>
            </a:r>
            <a:r>
              <a:rPr lang="ja-JP" altLang="en-US" sz="1400" dirty="0" smtClean="0">
                <a:solidFill>
                  <a:prstClr val="black"/>
                </a:solidFill>
              </a:rPr>
              <a:t>方針</a:t>
            </a:r>
            <a:endParaRPr lang="en-US" altLang="ja-JP" sz="1400" dirty="0" smtClean="0">
              <a:solidFill>
                <a:prstClr val="black"/>
              </a:solidFill>
            </a:endParaRPr>
          </a:p>
          <a:p>
            <a:pPr marL="508000" indent="-285750">
              <a:buFont typeface="Arial" panose="020B0604020202020204" pitchFamily="34" charset="0"/>
              <a:buChar char="•"/>
            </a:pPr>
            <a:r>
              <a:rPr lang="ja-JP" altLang="en-US" sz="1400" dirty="0" smtClean="0">
                <a:solidFill>
                  <a:prstClr val="black"/>
                </a:solidFill>
              </a:rPr>
              <a:t>とりまとめにあたって考慮</a:t>
            </a:r>
            <a:r>
              <a:rPr lang="ja-JP" altLang="en-US" sz="1400" dirty="0">
                <a:solidFill>
                  <a:prstClr val="black"/>
                </a:solidFill>
              </a:rPr>
              <a:t>すべき</a:t>
            </a:r>
            <a:r>
              <a:rPr lang="ja-JP" altLang="en-US" sz="1400" dirty="0" smtClean="0">
                <a:solidFill>
                  <a:prstClr val="black"/>
                </a:solidFill>
              </a:rPr>
              <a:t>観点等についてポイントを絞って簡潔に記載</a:t>
            </a:r>
            <a:endParaRPr lang="en-US" altLang="ja-JP" sz="1400" dirty="0" smtClean="0">
              <a:solidFill>
                <a:prstClr val="black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ja-JP" sz="1400" dirty="0">
              <a:solidFill>
                <a:prstClr val="black"/>
              </a:solidFill>
            </a:endParaRPr>
          </a:p>
          <a:p>
            <a:r>
              <a:rPr lang="ja-JP" altLang="en-US" sz="1400" dirty="0" smtClean="0">
                <a:solidFill>
                  <a:prstClr val="black"/>
                </a:solidFill>
              </a:rPr>
              <a:t>■本委託の成果の横展開の可能性</a:t>
            </a:r>
            <a:endParaRPr lang="en-US" altLang="ja-JP" sz="1400" dirty="0" smtClean="0">
              <a:solidFill>
                <a:prstClr val="black"/>
              </a:solidFill>
            </a:endParaRPr>
          </a:p>
          <a:p>
            <a:pPr marL="508000" indent="-285750">
              <a:buFont typeface="Arial" panose="020B0604020202020204" pitchFamily="34" charset="0"/>
              <a:buChar char="•"/>
            </a:pPr>
            <a:r>
              <a:rPr lang="ja-JP" altLang="en-US" sz="1400" dirty="0" smtClean="0">
                <a:solidFill>
                  <a:prstClr val="black"/>
                </a:solidFill>
              </a:rPr>
              <a:t>とりまとめた知見等について、他空港や他事業者に資するものであることがわかるよう記載</a:t>
            </a:r>
            <a:endParaRPr lang="en-US" altLang="ja-JP" sz="1400" dirty="0" smtClean="0">
              <a:solidFill>
                <a:prstClr val="black"/>
              </a:solidFill>
            </a:endParaRPr>
          </a:p>
        </p:txBody>
      </p:sp>
      <p:sp>
        <p:nvSpPr>
          <p:cNvPr id="1109" name="正方形/長方形 20"/>
          <p:cNvSpPr/>
          <p:nvPr/>
        </p:nvSpPr>
        <p:spPr>
          <a:xfrm>
            <a:off x="56456" y="35116"/>
            <a:ext cx="9777536" cy="369548"/>
          </a:xfrm>
          <a:prstGeom prst="rect">
            <a:avLst/>
          </a:prstGeom>
          <a:solidFill>
            <a:schemeClr val="bg1">
              <a:lumMod val="75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600" b="1" dirty="0" smtClean="0">
                <a:solidFill>
                  <a:prstClr val="black"/>
                </a:solidFill>
                <a:latin typeface="+mj-ea"/>
                <a:ea typeface="+mj-ea"/>
              </a:rPr>
              <a:t>○○空港 ～～～（委託案件名を記載）</a:t>
            </a:r>
            <a:endParaRPr lang="ja-JP" altLang="en-US" sz="1600" b="1" dirty="0">
              <a:solidFill>
                <a:prstClr val="black"/>
              </a:solidFill>
              <a:latin typeface="+mj-ea"/>
              <a:ea typeface="+mj-ea"/>
            </a:endParaRPr>
          </a:p>
        </p:txBody>
      </p:sp>
      <p:sp>
        <p:nvSpPr>
          <p:cNvPr id="1110" name="テキスト ボックス 24"/>
          <p:cNvSpPr txBox="1"/>
          <p:nvPr/>
        </p:nvSpPr>
        <p:spPr>
          <a:xfrm>
            <a:off x="128464" y="497393"/>
            <a:ext cx="9649072" cy="7386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400" dirty="0" smtClean="0">
                <a:solidFill>
                  <a:prstClr val="black"/>
                </a:solidFill>
              </a:rPr>
              <a:t>【</a:t>
            </a:r>
            <a:r>
              <a:rPr lang="ja-JP" altLang="en-US" sz="1400" dirty="0" smtClean="0">
                <a:solidFill>
                  <a:prstClr val="black"/>
                </a:solidFill>
              </a:rPr>
              <a:t>本委託を行うことの目的</a:t>
            </a:r>
            <a:r>
              <a:rPr lang="en-US" altLang="ja-JP" sz="1400" dirty="0" smtClean="0">
                <a:solidFill>
                  <a:prstClr val="black"/>
                </a:solidFill>
              </a:rPr>
              <a:t>】</a:t>
            </a:r>
          </a:p>
          <a:p>
            <a:pPr marL="285750" indent="-193675">
              <a:buFont typeface="Arial" panose="020B0604020202020204" pitchFamily="34" charset="0"/>
              <a:buChar char="•"/>
            </a:pPr>
            <a:r>
              <a:rPr lang="ja-JP" altLang="en-US" sz="1400" dirty="0" smtClean="0">
                <a:solidFill>
                  <a:prstClr val="black"/>
                </a:solidFill>
              </a:rPr>
              <a:t>・・・・・・・・・・・・・・・・</a:t>
            </a:r>
            <a:endParaRPr lang="en-US" altLang="ja-JP" sz="1400" dirty="0" smtClean="0">
              <a:solidFill>
                <a:prstClr val="black"/>
              </a:solidFill>
            </a:endParaRPr>
          </a:p>
          <a:p>
            <a:pPr marL="285750" indent="-193675">
              <a:buFont typeface="Arial" panose="020B0604020202020204" pitchFamily="34" charset="0"/>
              <a:buChar char="•"/>
            </a:pPr>
            <a:r>
              <a:rPr lang="ja-JP" altLang="en-US" sz="1400" dirty="0" smtClean="0">
                <a:solidFill>
                  <a:prstClr val="black"/>
                </a:solidFill>
              </a:rPr>
              <a:t>・・・・・・・・・・・・・・・・</a:t>
            </a:r>
            <a:endParaRPr lang="en-US" altLang="ja-JP" sz="1400" dirty="0" smtClean="0">
              <a:solidFill>
                <a:prstClr val="black"/>
              </a:solidFill>
            </a:endParaRPr>
          </a:p>
        </p:txBody>
      </p:sp>
      <p:sp>
        <p:nvSpPr>
          <p:cNvPr id="1112" name="テキスト ボックス 28"/>
          <p:cNvSpPr txBox="1"/>
          <p:nvPr/>
        </p:nvSpPr>
        <p:spPr>
          <a:xfrm>
            <a:off x="5044906" y="1774297"/>
            <a:ext cx="4756318" cy="246221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1400" dirty="0" smtClean="0">
                <a:solidFill>
                  <a:prstClr val="black"/>
                </a:solidFill>
              </a:rPr>
              <a:t>■現状・事業概要</a:t>
            </a:r>
            <a:endParaRPr lang="en-US" altLang="ja-JP" sz="1400" dirty="0" smtClean="0">
              <a:solidFill>
                <a:prstClr val="black"/>
              </a:solidFill>
            </a:endParaRPr>
          </a:p>
          <a:p>
            <a:pPr marL="533400" indent="-285750">
              <a:buFont typeface="Arial" panose="020B0604020202020204" pitchFamily="34" charset="0"/>
              <a:buChar char="•"/>
            </a:pPr>
            <a:r>
              <a:rPr lang="ja-JP" altLang="en-US" sz="1400" dirty="0" smtClean="0">
                <a:solidFill>
                  <a:prstClr val="black"/>
                </a:solidFill>
              </a:rPr>
              <a:t>対象空港における当該分野からの</a:t>
            </a:r>
            <a:r>
              <a:rPr lang="en-US" altLang="ja-JP" sz="1400" dirty="0" smtClean="0">
                <a:solidFill>
                  <a:prstClr val="black"/>
                </a:solidFill>
              </a:rPr>
              <a:t>CO2</a:t>
            </a:r>
            <a:r>
              <a:rPr lang="ja-JP" altLang="en-US" sz="1400" dirty="0" smtClean="0">
                <a:solidFill>
                  <a:prstClr val="black"/>
                </a:solidFill>
              </a:rPr>
              <a:t>排出量等</a:t>
            </a:r>
            <a:endParaRPr lang="en-US" altLang="ja-JP" sz="1400" dirty="0" smtClean="0">
              <a:solidFill>
                <a:prstClr val="black"/>
              </a:solidFill>
            </a:endParaRPr>
          </a:p>
          <a:p>
            <a:pPr marL="533400" indent="-285750">
              <a:buFont typeface="Arial" panose="020B0604020202020204" pitchFamily="34" charset="0"/>
              <a:buChar char="•"/>
            </a:pPr>
            <a:r>
              <a:rPr lang="ja-JP" altLang="en-US" sz="1400" dirty="0" smtClean="0">
                <a:solidFill>
                  <a:prstClr val="black"/>
                </a:solidFill>
              </a:rPr>
              <a:t>検討対象事業の実施個所や規模、実施スキーム等</a:t>
            </a:r>
            <a:r>
              <a:rPr lang="ja-JP" altLang="en-US" sz="1400" dirty="0">
                <a:solidFill>
                  <a:prstClr val="black"/>
                </a:solidFill>
              </a:rPr>
              <a:t>について、現時点で想定できる範囲で可能な限り具体的に</a:t>
            </a:r>
            <a:r>
              <a:rPr lang="ja-JP" altLang="en-US" sz="1400" dirty="0" smtClean="0">
                <a:solidFill>
                  <a:prstClr val="black"/>
                </a:solidFill>
              </a:rPr>
              <a:t>記載</a:t>
            </a:r>
            <a:endParaRPr lang="ja-JP" altLang="en-US" sz="1400" dirty="0">
              <a:solidFill>
                <a:prstClr val="black"/>
              </a:solidFill>
            </a:endParaRPr>
          </a:p>
          <a:p>
            <a:pPr marL="533400" indent="-285750">
              <a:buFont typeface="Arial" panose="020B0604020202020204" pitchFamily="34" charset="0"/>
              <a:buChar char="•"/>
            </a:pPr>
            <a:r>
              <a:rPr lang="ja-JP" altLang="en-US" sz="1400" dirty="0" smtClean="0">
                <a:solidFill>
                  <a:prstClr val="black"/>
                </a:solidFill>
              </a:rPr>
              <a:t>必要</a:t>
            </a:r>
            <a:r>
              <a:rPr lang="ja-JP" altLang="en-US" sz="1400" dirty="0">
                <a:solidFill>
                  <a:prstClr val="black"/>
                </a:solidFill>
              </a:rPr>
              <a:t>に応じて図や写真を用いて</a:t>
            </a:r>
            <a:r>
              <a:rPr lang="ja-JP" altLang="en-US" sz="1400" dirty="0" smtClean="0">
                <a:solidFill>
                  <a:prstClr val="black"/>
                </a:solidFill>
              </a:rPr>
              <a:t>わかりやすく示すこと</a:t>
            </a:r>
            <a:endParaRPr lang="en-US" altLang="ja-JP" sz="1400" dirty="0" smtClean="0">
              <a:solidFill>
                <a:prstClr val="black"/>
              </a:solidFill>
            </a:endParaRPr>
          </a:p>
          <a:p>
            <a:endParaRPr lang="en-US" altLang="ja-JP" sz="1400" dirty="0">
              <a:solidFill>
                <a:prstClr val="black"/>
              </a:solidFill>
            </a:endParaRPr>
          </a:p>
          <a:p>
            <a:r>
              <a:rPr lang="ja-JP" altLang="en-US" sz="1400" dirty="0" smtClean="0">
                <a:solidFill>
                  <a:prstClr val="black"/>
                </a:solidFill>
              </a:rPr>
              <a:t>■対象空港における事業の必要性・効果</a:t>
            </a:r>
            <a:endParaRPr lang="en-US" altLang="ja-JP" sz="1400" dirty="0">
              <a:solidFill>
                <a:prstClr val="black"/>
              </a:solidFill>
            </a:endParaRPr>
          </a:p>
          <a:p>
            <a:pPr marL="533400" indent="-285750">
              <a:buFont typeface="Arial" panose="020B0604020202020204" pitchFamily="34" charset="0"/>
              <a:buChar char="•"/>
            </a:pPr>
            <a:r>
              <a:rPr lang="ja-JP" altLang="en-US" sz="1400" dirty="0" smtClean="0">
                <a:solidFill>
                  <a:prstClr val="black"/>
                </a:solidFill>
              </a:rPr>
              <a:t>検討対象事業の実施に</a:t>
            </a:r>
            <a:r>
              <a:rPr lang="ja-JP" altLang="en-US" sz="1400" dirty="0">
                <a:solidFill>
                  <a:prstClr val="black"/>
                </a:solidFill>
              </a:rPr>
              <a:t>より</a:t>
            </a:r>
            <a:r>
              <a:rPr lang="ja-JP" altLang="en-US" sz="1400" dirty="0" smtClean="0">
                <a:solidFill>
                  <a:prstClr val="black"/>
                </a:solidFill>
                <a:latin typeface="+mn-ea"/>
              </a:rPr>
              <a:t>、対象空港において○トン</a:t>
            </a:r>
            <a:r>
              <a:rPr lang="en-US" altLang="ja-JP" sz="1400" dirty="0">
                <a:solidFill>
                  <a:prstClr val="black"/>
                </a:solidFill>
                <a:latin typeface="+mn-ea"/>
              </a:rPr>
              <a:t>/</a:t>
            </a:r>
            <a:r>
              <a:rPr lang="ja-JP" altLang="en-US" sz="1400" dirty="0">
                <a:solidFill>
                  <a:prstClr val="black"/>
                </a:solidFill>
                <a:latin typeface="+mn-ea"/>
              </a:rPr>
              <a:t>年の</a:t>
            </a:r>
            <a:r>
              <a:rPr lang="en-US" altLang="ja-JP" sz="1400" dirty="0">
                <a:solidFill>
                  <a:prstClr val="black"/>
                </a:solidFill>
                <a:latin typeface="+mn-ea"/>
              </a:rPr>
              <a:t>CO2</a:t>
            </a:r>
            <a:r>
              <a:rPr lang="ja-JP" altLang="en-US" sz="1400" dirty="0">
                <a:solidFill>
                  <a:prstClr val="black"/>
                </a:solidFill>
                <a:latin typeface="+mn-ea"/>
              </a:rPr>
              <a:t>削減</a:t>
            </a:r>
            <a:r>
              <a:rPr lang="ja-JP" altLang="en-US" sz="1400" dirty="0">
                <a:solidFill>
                  <a:prstClr val="black"/>
                </a:solidFill>
              </a:rPr>
              <a:t>が期待される。</a:t>
            </a:r>
            <a:endParaRPr lang="en-US" altLang="ja-JP" sz="1400" dirty="0">
              <a:solidFill>
                <a:prstClr val="black"/>
              </a:solidFill>
            </a:endParaRPr>
          </a:p>
          <a:p>
            <a:endParaRPr lang="en-US" altLang="ja-JP" sz="1400" dirty="0">
              <a:solidFill>
                <a:prstClr val="black"/>
              </a:solidFill>
            </a:endParaRPr>
          </a:p>
        </p:txBody>
      </p:sp>
      <p:sp>
        <p:nvSpPr>
          <p:cNvPr id="1115" name="テキスト ボックス 33"/>
          <p:cNvSpPr txBox="1"/>
          <p:nvPr/>
        </p:nvSpPr>
        <p:spPr>
          <a:xfrm>
            <a:off x="8609856" y="81544"/>
            <a:ext cx="1296144" cy="31864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altLang="ja-JP" sz="1400" dirty="0" smtClean="0">
                <a:solidFill>
                  <a:prstClr val="black"/>
                </a:solidFill>
              </a:rPr>
              <a:t>【</a:t>
            </a:r>
            <a:r>
              <a:rPr lang="ja-JP" altLang="en-US" sz="1400" dirty="0">
                <a:solidFill>
                  <a:prstClr val="black"/>
                </a:solidFill>
              </a:rPr>
              <a:t>様式</a:t>
            </a:r>
            <a:r>
              <a:rPr lang="ja-JP" altLang="en-US" sz="1400" dirty="0" smtClean="0">
                <a:solidFill>
                  <a:prstClr val="black"/>
                </a:solidFill>
              </a:rPr>
              <a:t>３</a:t>
            </a:r>
            <a:r>
              <a:rPr lang="en-US" altLang="ja-JP" sz="1400" dirty="0" smtClean="0">
                <a:solidFill>
                  <a:prstClr val="black"/>
                </a:solidFill>
              </a:rPr>
              <a:t>】</a:t>
            </a:r>
          </a:p>
        </p:txBody>
      </p:sp>
      <p:sp>
        <p:nvSpPr>
          <p:cNvPr id="1116" name="正方形/長方形 11"/>
          <p:cNvSpPr/>
          <p:nvPr/>
        </p:nvSpPr>
        <p:spPr>
          <a:xfrm>
            <a:off x="7082060" y="352131"/>
            <a:ext cx="2695476" cy="504275"/>
          </a:xfrm>
          <a:prstGeom prst="wedgeRectCallout">
            <a:avLst>
              <a:gd name="adj1" fmla="val 1851"/>
              <a:gd name="adj2" fmla="val 36209"/>
            </a:avLst>
          </a:prstGeom>
          <a:solidFill>
            <a:schemeClr val="bg1"/>
          </a:solidFill>
          <a:ln w="12700">
            <a:solidFill>
              <a:srgbClr val="FF000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050" b="1" dirty="0" smtClean="0">
                <a:solidFill>
                  <a:srgbClr val="FF0000"/>
                </a:solidFill>
                <a:latin typeface="+mn-ea"/>
              </a:rPr>
              <a:t>【</a:t>
            </a:r>
            <a:r>
              <a:rPr kumimoji="1" lang="ja-JP" altLang="en-US" sz="1050" b="1" dirty="0" smtClean="0">
                <a:solidFill>
                  <a:srgbClr val="FF0000"/>
                </a:solidFill>
                <a:latin typeface="+mn-ea"/>
              </a:rPr>
              <a:t>注意</a:t>
            </a:r>
            <a:r>
              <a:rPr kumimoji="1" lang="en-US" altLang="ja-JP" sz="1050" b="1" dirty="0" smtClean="0">
                <a:solidFill>
                  <a:srgbClr val="FF0000"/>
                </a:solidFill>
                <a:latin typeface="+mn-ea"/>
              </a:rPr>
              <a:t>】</a:t>
            </a:r>
            <a:endParaRPr kumimoji="1" lang="en-US" altLang="ja-JP" sz="1050" b="1" dirty="0" smtClean="0">
              <a:solidFill>
                <a:schemeClr val="tx1"/>
              </a:solidFill>
              <a:latin typeface="+mn-ea"/>
            </a:endParaRPr>
          </a:p>
          <a:p>
            <a:r>
              <a:rPr kumimoji="1" lang="ja-JP" altLang="en-US" sz="1050" b="1" dirty="0" smtClean="0">
                <a:solidFill>
                  <a:schemeClr val="tx1"/>
                </a:solidFill>
                <a:latin typeface="+mn-ea"/>
              </a:rPr>
              <a:t>・本</a:t>
            </a:r>
            <a:r>
              <a:rPr kumimoji="1" lang="en-US" altLang="ja-JP" sz="1050" b="1" dirty="0" smtClean="0">
                <a:solidFill>
                  <a:schemeClr val="tx1"/>
                </a:solidFill>
                <a:latin typeface="+mn-ea"/>
              </a:rPr>
              <a:t>PPT</a:t>
            </a:r>
            <a:r>
              <a:rPr kumimoji="1" lang="ja-JP" altLang="en-US" sz="1050" b="1" dirty="0" smtClean="0">
                <a:solidFill>
                  <a:schemeClr val="tx1"/>
                </a:solidFill>
                <a:latin typeface="+mn-ea"/>
              </a:rPr>
              <a:t>は</a:t>
            </a:r>
            <a:r>
              <a:rPr kumimoji="1" lang="en-US" altLang="ja-JP" sz="1050" b="1" dirty="0" smtClean="0">
                <a:solidFill>
                  <a:schemeClr val="tx1"/>
                </a:solidFill>
                <a:latin typeface="+mn-ea"/>
              </a:rPr>
              <a:t>PowerPoint2016</a:t>
            </a:r>
            <a:r>
              <a:rPr kumimoji="1" lang="ja-JP" altLang="en-US" sz="1050" b="1" dirty="0" smtClean="0">
                <a:solidFill>
                  <a:schemeClr val="tx1"/>
                </a:solidFill>
                <a:latin typeface="+mn-ea"/>
              </a:rPr>
              <a:t>形式以降、</a:t>
            </a:r>
            <a:endParaRPr kumimoji="1" lang="en-US" altLang="ja-JP" sz="1050" b="1" dirty="0" smtClean="0">
              <a:solidFill>
                <a:schemeClr val="tx1"/>
              </a:solidFill>
              <a:latin typeface="+mn-ea"/>
            </a:endParaRPr>
          </a:p>
          <a:p>
            <a:r>
              <a:rPr lang="ja-JP" altLang="en-US" sz="1050" b="1" dirty="0" smtClean="0">
                <a:solidFill>
                  <a:schemeClr val="tx1"/>
                </a:solidFill>
                <a:latin typeface="+mn-ea"/>
              </a:rPr>
              <a:t>フォントは</a:t>
            </a:r>
            <a:r>
              <a:rPr lang="en-US" altLang="ja-JP" sz="1050" b="1" dirty="0" smtClean="0">
                <a:solidFill>
                  <a:schemeClr val="tx1"/>
                </a:solidFill>
                <a:latin typeface="+mn-ea"/>
              </a:rPr>
              <a:t>MSP</a:t>
            </a:r>
            <a:r>
              <a:rPr lang="ja-JP" altLang="en-US" sz="1050" b="1" dirty="0" smtClean="0">
                <a:solidFill>
                  <a:schemeClr val="tx1"/>
                </a:solidFill>
                <a:latin typeface="+mn-ea"/>
              </a:rPr>
              <a:t>ゴシック</a:t>
            </a:r>
            <a:r>
              <a:rPr kumimoji="1" lang="ja-JP" altLang="en-US" sz="1050" b="1" dirty="0" smtClean="0">
                <a:solidFill>
                  <a:schemeClr val="tx1"/>
                </a:solidFill>
                <a:latin typeface="+mn-ea"/>
              </a:rPr>
              <a:t>で作成してください。</a:t>
            </a:r>
            <a:endParaRPr kumimoji="1" lang="en-US" altLang="ja-JP" sz="1050" b="1" dirty="0" smtClean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8" name="四角形吹き出し 17"/>
          <p:cNvSpPr/>
          <p:nvPr/>
        </p:nvSpPr>
        <p:spPr>
          <a:xfrm>
            <a:off x="2161770" y="2132673"/>
            <a:ext cx="2468250" cy="574066"/>
          </a:xfrm>
          <a:prstGeom prst="wedgeRectCallout">
            <a:avLst>
              <a:gd name="adj1" fmla="val -36145"/>
              <a:gd name="adj2" fmla="val -74776"/>
            </a:avLst>
          </a:prstGeom>
          <a:solidFill>
            <a:schemeClr val="bg1"/>
          </a:solidFill>
          <a:ln w="12700">
            <a:solidFill>
              <a:srgbClr val="FF000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000" b="1" dirty="0" smtClean="0">
                <a:solidFill>
                  <a:srgbClr val="FF0000"/>
                </a:solidFill>
                <a:latin typeface="+mn-ea"/>
              </a:rPr>
              <a:t>【</a:t>
            </a:r>
            <a:r>
              <a:rPr kumimoji="1" lang="ja-JP" altLang="en-US" sz="1000" b="1" dirty="0" smtClean="0">
                <a:solidFill>
                  <a:srgbClr val="FF0000"/>
                </a:solidFill>
                <a:latin typeface="+mn-ea"/>
              </a:rPr>
              <a:t>注意</a:t>
            </a:r>
            <a:r>
              <a:rPr kumimoji="1" lang="en-US" altLang="ja-JP" sz="1000" b="1" dirty="0" smtClean="0">
                <a:solidFill>
                  <a:srgbClr val="FF0000"/>
                </a:solidFill>
                <a:latin typeface="+mn-ea"/>
              </a:rPr>
              <a:t>】</a:t>
            </a:r>
            <a:endParaRPr kumimoji="1" lang="en-US" altLang="ja-JP" sz="1000" b="1" dirty="0" smtClean="0">
              <a:solidFill>
                <a:schemeClr val="tx1"/>
              </a:solidFill>
              <a:latin typeface="+mn-ea"/>
            </a:endParaRPr>
          </a:p>
          <a:p>
            <a:r>
              <a:rPr kumimoji="1" lang="ja-JP" altLang="en-US" sz="1000" b="1" dirty="0" smtClean="0">
                <a:solidFill>
                  <a:schemeClr val="tx1"/>
                </a:solidFill>
                <a:latin typeface="+mn-ea"/>
              </a:rPr>
              <a:t>・公募要領に記載のテーマ番号とテーマ名の両方を記載</a:t>
            </a:r>
            <a:endParaRPr kumimoji="1" lang="en-US" altLang="ja-JP" sz="1000" b="1" dirty="0" smtClean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42864" y="1474840"/>
            <a:ext cx="4727204" cy="5294670"/>
          </a:xfrm>
          <a:prstGeom prst="rect">
            <a:avLst/>
          </a:prstGeom>
          <a:noFill/>
          <a:ln w="127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/>
          <p:cNvSpPr/>
          <p:nvPr/>
        </p:nvSpPr>
        <p:spPr>
          <a:xfrm>
            <a:off x="4953000" y="1474839"/>
            <a:ext cx="4848224" cy="5294670"/>
          </a:xfrm>
          <a:prstGeom prst="rect">
            <a:avLst/>
          </a:prstGeom>
          <a:noFill/>
          <a:ln w="127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テキスト ボックス 27"/>
          <p:cNvSpPr txBox="1"/>
          <p:nvPr/>
        </p:nvSpPr>
        <p:spPr>
          <a:xfrm>
            <a:off x="5429275" y="1328786"/>
            <a:ext cx="3895674" cy="30777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ja-JP" sz="1400" dirty="0" smtClean="0">
                <a:solidFill>
                  <a:prstClr val="black"/>
                </a:solidFill>
              </a:rPr>
              <a:t>【</a:t>
            </a:r>
            <a:r>
              <a:rPr lang="ja-JP" altLang="en-US" sz="1400" dirty="0" smtClean="0">
                <a:solidFill>
                  <a:prstClr val="black"/>
                </a:solidFill>
              </a:rPr>
              <a:t>検討対象事業について</a:t>
            </a:r>
            <a:r>
              <a:rPr lang="en-US" altLang="ja-JP" sz="1400" dirty="0" smtClean="0">
                <a:solidFill>
                  <a:prstClr val="black"/>
                </a:solidFill>
              </a:rPr>
              <a:t>】</a:t>
            </a:r>
          </a:p>
        </p:txBody>
      </p:sp>
      <p:sp>
        <p:nvSpPr>
          <p:cNvPr id="16" name="テキスト ボックス 27"/>
          <p:cNvSpPr txBox="1"/>
          <p:nvPr/>
        </p:nvSpPr>
        <p:spPr>
          <a:xfrm>
            <a:off x="458629" y="1328786"/>
            <a:ext cx="3895674" cy="30777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ja-JP" sz="1400" dirty="0" smtClean="0">
                <a:solidFill>
                  <a:prstClr val="black"/>
                </a:solidFill>
              </a:rPr>
              <a:t>【</a:t>
            </a:r>
            <a:r>
              <a:rPr lang="ja-JP" altLang="en-US" sz="1400" dirty="0" smtClean="0">
                <a:solidFill>
                  <a:prstClr val="black"/>
                </a:solidFill>
              </a:rPr>
              <a:t>本委託全般について</a:t>
            </a:r>
            <a:r>
              <a:rPr lang="en-US" altLang="ja-JP" sz="1400" dirty="0" smtClean="0">
                <a:solidFill>
                  <a:prstClr val="black"/>
                </a:solidFill>
              </a:rPr>
              <a:t>】</a:t>
            </a:r>
          </a:p>
        </p:txBody>
      </p:sp>
      <p:sp>
        <p:nvSpPr>
          <p:cNvPr id="19" name="四角形吹き出し 18"/>
          <p:cNvSpPr/>
          <p:nvPr/>
        </p:nvSpPr>
        <p:spPr>
          <a:xfrm>
            <a:off x="2504729" y="521762"/>
            <a:ext cx="2892772" cy="669289"/>
          </a:xfrm>
          <a:prstGeom prst="wedgeRectCallout">
            <a:avLst>
              <a:gd name="adj1" fmla="val -60131"/>
              <a:gd name="adj2" fmla="val -32573"/>
            </a:avLst>
          </a:prstGeom>
          <a:solidFill>
            <a:schemeClr val="bg1"/>
          </a:solidFill>
          <a:ln w="12700">
            <a:solidFill>
              <a:srgbClr val="FF000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000" b="1" dirty="0" smtClean="0">
                <a:solidFill>
                  <a:srgbClr val="FF0000"/>
                </a:solidFill>
                <a:latin typeface="+mn-ea"/>
              </a:rPr>
              <a:t>【</a:t>
            </a:r>
            <a:r>
              <a:rPr kumimoji="1" lang="ja-JP" altLang="en-US" sz="1000" b="1" dirty="0" smtClean="0">
                <a:solidFill>
                  <a:srgbClr val="FF0000"/>
                </a:solidFill>
                <a:latin typeface="+mn-ea"/>
              </a:rPr>
              <a:t>注意</a:t>
            </a:r>
            <a:r>
              <a:rPr kumimoji="1" lang="en-US" altLang="ja-JP" sz="1000" b="1" dirty="0" smtClean="0">
                <a:solidFill>
                  <a:srgbClr val="FF0000"/>
                </a:solidFill>
                <a:latin typeface="+mn-ea"/>
              </a:rPr>
              <a:t>】</a:t>
            </a:r>
            <a:endParaRPr kumimoji="1" lang="en-US" altLang="ja-JP" sz="1000" b="1" dirty="0" smtClean="0">
              <a:solidFill>
                <a:schemeClr val="tx1"/>
              </a:solidFill>
              <a:latin typeface="+mn-ea"/>
            </a:endParaRPr>
          </a:p>
          <a:p>
            <a:r>
              <a:rPr lang="ja-JP" altLang="en-US" sz="1000" b="1" dirty="0">
                <a:solidFill>
                  <a:schemeClr val="tx1"/>
                </a:solidFill>
                <a:latin typeface="+mn-ea"/>
              </a:rPr>
              <a:t>・本委託における実施内容を簡潔に記載したうえで、本委託の成果が他空港・他事業者への横展開に資するものであることがわかるように記載</a:t>
            </a:r>
            <a:endParaRPr kumimoji="1" lang="en-US" altLang="ja-JP" sz="1000" b="1" dirty="0" smtClean="0">
              <a:solidFill>
                <a:schemeClr val="tx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1165068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4199</TotalTime>
  <Words>392</Words>
  <Application>Microsoft Office PowerPoint</Application>
  <PresentationFormat>A4 210 x 297 mm</PresentationFormat>
  <Paragraphs>42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Office テーマ</vt:lpstr>
      <vt:lpstr>PowerPoint プレゼンテーション</vt:lpstr>
    </vt:vector>
  </TitlesOfParts>
  <Company>行政情報化推進課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国土交通省</dc:creator>
  <cp:lastModifiedBy>木村 理子</cp:lastModifiedBy>
  <cp:revision>123</cp:revision>
  <cp:lastPrinted>2022-05-24T05:17:44Z</cp:lastPrinted>
  <dcterms:created xsi:type="dcterms:W3CDTF">2016-11-17T04:32:10Z</dcterms:created>
  <dcterms:modified xsi:type="dcterms:W3CDTF">2022-05-25T06:08:17Z</dcterms:modified>
</cp:coreProperties>
</file>