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7"/>
  </p:notesMasterIdLst>
  <p:sldIdLst>
    <p:sldId id="259" r:id="rId2"/>
    <p:sldId id="263" r:id="rId3"/>
    <p:sldId id="260" r:id="rId4"/>
    <p:sldId id="261" r:id="rId5"/>
    <p:sldId id="262" r:id="rId6"/>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F4E7"/>
    <a:srgbClr val="99E5E5"/>
    <a:srgbClr val="33CCCC"/>
    <a:srgbClr val="FBE5D6"/>
    <a:srgbClr val="D9D9D9"/>
    <a:srgbClr val="1DA793"/>
    <a:srgbClr val="C55A11"/>
    <a:srgbClr val="FFCC99"/>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中間スタイル 4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中間スタイル 4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中間スタイル 4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中間スタイル 4 - アクセント 4">
    <a:wholeTbl>
      <a:tcTxStyle>
        <a:fontRef idx="minor">
          <a:srgbClr val="00000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6"/>
    <p:restoredTop sz="94660"/>
  </p:normalViewPr>
  <p:slideViewPr>
    <p:cSldViewPr snapToGrid="0">
      <p:cViewPr varScale="1">
        <p:scale>
          <a:sx n="115" d="100"/>
          <a:sy n="115" d="100"/>
        </p:scale>
        <p:origin x="1632" y="108"/>
      </p:cViewPr>
      <p:guideLst/>
    </p:cSldViewPr>
  </p:slideViewPr>
  <p:notesTextViewPr>
    <p:cViewPr>
      <p:scale>
        <a:sx n="1" d="1"/>
        <a:sy n="1" d="1"/>
      </p:scale>
      <p:origin x="0" y="0"/>
    </p:cViewPr>
  </p:notesTextViewPr>
  <p:sorterViewPr>
    <p:cViewPr>
      <p:scale>
        <a:sx n="150" d="100"/>
        <a:sy n="150" d="100"/>
      </p:scale>
      <p:origin x="0" y="-105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0"/>
            <a:ext cx="2918830" cy="493316"/>
          </a:xfrm>
          <a:prstGeom prst="rect">
            <a:avLst/>
          </a:prstGeom>
        </p:spPr>
        <p:txBody>
          <a:bodyPr vert="horz" lIns="90759" tIns="45379" rIns="90759" bIns="45379" rtlCol="0"/>
          <a:lstStyle>
            <a:lvl1pPr algn="l">
              <a:defRPr sz="1100"/>
            </a:lvl1pPr>
          </a:lstStyle>
          <a:p>
            <a:endParaRPr kumimoji="1" lang="ja-JP" altLang="en-US"/>
          </a:p>
        </p:txBody>
      </p:sp>
      <p:sp>
        <p:nvSpPr>
          <p:cNvPr id="1101" name="日付プレースホルダー 2"/>
          <p:cNvSpPr>
            <a:spLocks noGrp="1"/>
          </p:cNvSpPr>
          <p:nvPr>
            <p:ph type="dt" idx="1"/>
          </p:nvPr>
        </p:nvSpPr>
        <p:spPr>
          <a:xfrm>
            <a:off x="3815375" y="0"/>
            <a:ext cx="2918830" cy="493316"/>
          </a:xfrm>
          <a:prstGeom prst="rect">
            <a:avLst/>
          </a:prstGeom>
        </p:spPr>
        <p:txBody>
          <a:bodyPr vert="horz" lIns="90759" tIns="45379" rIns="90759" bIns="45379" rtlCol="0"/>
          <a:lstStyle>
            <a:lvl1pPr algn="r">
              <a:defRPr sz="1100"/>
            </a:lvl1pPr>
          </a:lstStyle>
          <a:p>
            <a:fld id="{46D06EA9-14B5-4F31-95CC-6AD91D20700D}" type="datetimeFigureOut">
              <a:rPr kumimoji="1" lang="ja-JP" altLang="en-US" smtClean="0"/>
              <a:t>2022/6/9</a:t>
            </a:fld>
            <a:endParaRPr kumimoji="1" lang="ja-JP" altLang="en-US"/>
          </a:p>
        </p:txBody>
      </p:sp>
      <p:sp>
        <p:nvSpPr>
          <p:cNvPr id="1102" name="スライド イメージ プレースホルダー 3"/>
          <p:cNvSpPr>
            <a:spLocks noGrp="1" noRot="1" noChangeAspect="1"/>
          </p:cNvSpPr>
          <p:nvPr>
            <p:ph type="sldImg" idx="2"/>
          </p:nvPr>
        </p:nvSpPr>
        <p:spPr>
          <a:xfrm>
            <a:off x="696913" y="741363"/>
            <a:ext cx="5341937" cy="3698875"/>
          </a:xfrm>
          <a:prstGeom prst="rect">
            <a:avLst/>
          </a:prstGeom>
          <a:noFill/>
          <a:ln w="12700">
            <a:solidFill>
              <a:prstClr val="black"/>
            </a:solidFill>
          </a:ln>
        </p:spPr>
        <p:txBody>
          <a:bodyPr vert="horz" lIns="90759" tIns="45379" rIns="90759" bIns="45379" rtlCol="0" anchor="ctr"/>
          <a:lstStyle/>
          <a:p>
            <a:endParaRPr lang="ja-JP" altLang="en-US"/>
          </a:p>
        </p:txBody>
      </p:sp>
      <p:sp>
        <p:nvSpPr>
          <p:cNvPr id="1103" name="ノート プレースホルダー 4"/>
          <p:cNvSpPr>
            <a:spLocks noGrp="1"/>
          </p:cNvSpPr>
          <p:nvPr>
            <p:ph type="body" sz="quarter" idx="3"/>
          </p:nvPr>
        </p:nvSpPr>
        <p:spPr>
          <a:xfrm>
            <a:off x="673577" y="4686499"/>
            <a:ext cx="5388610" cy="4439841"/>
          </a:xfrm>
          <a:prstGeom prst="rect">
            <a:avLst/>
          </a:prstGeom>
        </p:spPr>
        <p:txBody>
          <a:bodyPr vert="horz" lIns="90759" tIns="45379" rIns="90759" bIns="4537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1" y="9371285"/>
            <a:ext cx="2918830" cy="493316"/>
          </a:xfrm>
          <a:prstGeom prst="rect">
            <a:avLst/>
          </a:prstGeom>
        </p:spPr>
        <p:txBody>
          <a:bodyPr vert="horz" lIns="90759" tIns="45379" rIns="90759" bIns="45379" rtlCol="0" anchor="b"/>
          <a:lstStyle>
            <a:lvl1pPr algn="l">
              <a:defRPr sz="1100"/>
            </a:lvl1pPr>
          </a:lstStyle>
          <a:p>
            <a:endParaRPr kumimoji="1" lang="ja-JP" altLang="en-US"/>
          </a:p>
        </p:txBody>
      </p:sp>
      <p:sp>
        <p:nvSpPr>
          <p:cNvPr id="1105" name="スライド番号プレースホルダー 6"/>
          <p:cNvSpPr>
            <a:spLocks noGrp="1"/>
          </p:cNvSpPr>
          <p:nvPr>
            <p:ph type="sldNum" sz="quarter" idx="5"/>
          </p:nvPr>
        </p:nvSpPr>
        <p:spPr>
          <a:xfrm>
            <a:off x="3815375" y="9371285"/>
            <a:ext cx="2918830" cy="493316"/>
          </a:xfrm>
          <a:prstGeom prst="rect">
            <a:avLst/>
          </a:prstGeom>
        </p:spPr>
        <p:txBody>
          <a:bodyPr vert="horz" lIns="90759" tIns="45379" rIns="90759" bIns="45379" rtlCol="0" anchor="b"/>
          <a:lstStyle>
            <a:lvl1pPr algn="r">
              <a:defRPr sz="11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325455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2542330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3126937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236913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3413319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233162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3844118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49863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2979858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1711006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AA35734F-E7F6-4A5B-BD4E-31E372A3CE29}" type="datetimeFigureOut">
              <a:rPr kumimoji="1" lang="ja-JP" altLang="en-US" smtClean="0"/>
              <a:t>2022/6/9</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145621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5734F-E7F6-4A5B-BD4E-31E372A3CE29}" type="datetimeFigureOut">
              <a:rPr kumimoji="1" lang="ja-JP" altLang="en-US" smtClean="0"/>
              <a:t>2022/6/9</a:t>
            </a:fld>
            <a:endParaRPr kumimoji="1" lang="ja-JP" altLang="en-US"/>
          </a:p>
        </p:txBody>
      </p:sp>
      <p:sp>
        <p:nvSpPr>
          <p:cNvPr id="1028"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7B86E0-362A-4479-A8C6-74E6A1F58308}" type="slidenum">
              <a:rPr kumimoji="1" lang="ja-JP" altLang="en-US" smtClean="0"/>
              <a:t>‹#›</a:t>
            </a:fld>
            <a:endParaRPr kumimoji="1" lang="ja-JP" altLang="en-US"/>
          </a:p>
        </p:txBody>
      </p:sp>
    </p:spTree>
    <p:extLst>
      <p:ext uri="{BB962C8B-B14F-4D97-AF65-F5344CB8AC3E}">
        <p14:creationId xmlns:p14="http://schemas.microsoft.com/office/powerpoint/2010/main" val="303259429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i-platform.com/project/#exampl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3"/>
          <p:cNvSpPr txBox="1"/>
          <p:nvPr/>
        </p:nvSpPr>
        <p:spPr>
          <a:xfrm>
            <a:off x="520700" y="506931"/>
            <a:ext cx="9169400" cy="1546577"/>
          </a:xfrm>
          <a:prstGeom prst="rect">
            <a:avLst/>
          </a:prstGeom>
          <a:noFill/>
          <a:ln>
            <a:solidFill>
              <a:schemeClr val="accent1">
                <a:lumMod val="75000"/>
              </a:schemeClr>
            </a:solidFill>
          </a:ln>
        </p:spPr>
        <p:txBody>
          <a:bodyPr wrap="square" rtlCol="0">
            <a:spAutoFit/>
          </a:bodyPr>
          <a:lstStyle/>
          <a:p>
            <a:pPr marL="285750" indent="-285750">
              <a:lnSpc>
                <a:spcPct val="150000"/>
              </a:lnSpc>
              <a:buFont typeface="Wingdings" panose="05000000000000000000" pitchFamily="2" charset="2"/>
              <a:buChar char="ü"/>
            </a:pPr>
            <a:r>
              <a:rPr kumimoji="1" lang="ja-JP" altLang="en-US" sz="1050" dirty="0">
                <a:latin typeface="BIZ UDゴシック" panose="020B0400000000000000" pitchFamily="49" charset="-128"/>
                <a:ea typeface="BIZ UDゴシック" panose="020B0400000000000000" pitchFamily="49" charset="-128"/>
              </a:rPr>
              <a:t>「グリーンインフラに関する技術・資金調達手法」の</a:t>
            </a:r>
            <a:r>
              <a:rPr kumimoji="1" lang="ja-JP" altLang="en-US" sz="1050" dirty="0" smtClean="0">
                <a:latin typeface="BIZ UDゴシック" panose="020B0400000000000000" pitchFamily="49" charset="-128"/>
                <a:ea typeface="BIZ UDゴシック" panose="020B0400000000000000" pitchFamily="49" charset="-128"/>
              </a:rPr>
              <a:t>応募に際しては、技術や資金調達手法の内容を具体的にかつ各項目漏れなく記入ください。</a:t>
            </a:r>
            <a:endParaRPr kumimoji="1" lang="en-US" altLang="ja-JP" sz="1050" dirty="0" smtClean="0">
              <a:latin typeface="BIZ UDゴシック" panose="020B0400000000000000" pitchFamily="49" charset="-128"/>
              <a:ea typeface="BIZ UDゴシック" panose="020B0400000000000000" pitchFamily="49" charset="-128"/>
            </a:endParaRPr>
          </a:p>
          <a:p>
            <a:pPr>
              <a:lnSpc>
                <a:spcPct val="150000"/>
              </a:lnSpc>
            </a:pPr>
            <a:r>
              <a:rPr kumimoji="1" lang="ja-JP" altLang="en-US" sz="1050" dirty="0" smtClean="0">
                <a:latin typeface="BIZ UDゴシック" panose="020B0400000000000000" pitchFamily="49" charset="-128"/>
                <a:ea typeface="BIZ UDゴシック" panose="020B0400000000000000" pitchFamily="49" charset="-128"/>
              </a:rPr>
              <a:t>　　　記載例として、グリーンインフラ</a:t>
            </a:r>
            <a:r>
              <a:rPr kumimoji="1" lang="ja-JP" altLang="en-US" sz="1050" dirty="0" smtClean="0">
                <a:latin typeface="BIZ UDゴシック" panose="020B0400000000000000" pitchFamily="49" charset="-128"/>
                <a:ea typeface="BIZ UDゴシック" panose="020B0400000000000000" pitchFamily="49" charset="-128"/>
              </a:rPr>
              <a:t>技術集等を</a:t>
            </a:r>
            <a:r>
              <a:rPr kumimoji="1" lang="ja-JP" altLang="en-US" sz="1050" dirty="0" smtClean="0">
                <a:latin typeface="BIZ UDゴシック" panose="020B0400000000000000" pitchFamily="49" charset="-128"/>
                <a:ea typeface="BIZ UDゴシック" panose="020B0400000000000000" pitchFamily="49" charset="-128"/>
              </a:rPr>
              <a:t>参考にしてください</a:t>
            </a:r>
            <a:r>
              <a:rPr kumimoji="1" lang="ja-JP" altLang="en-US" sz="1050" dirty="0" smtClean="0">
                <a:latin typeface="BIZ UDゴシック" panose="020B0400000000000000" pitchFamily="49" charset="-128"/>
                <a:ea typeface="BIZ UDゴシック" panose="020B0400000000000000" pitchFamily="49" charset="-128"/>
              </a:rPr>
              <a:t>。　掲載</a:t>
            </a:r>
            <a:r>
              <a:rPr kumimoji="1" lang="en-US" altLang="ja-JP" sz="1050" dirty="0" smtClean="0">
                <a:latin typeface="BIZ UDゴシック" panose="020B0400000000000000" pitchFamily="49" charset="-128"/>
                <a:ea typeface="BIZ UDゴシック" panose="020B0400000000000000" pitchFamily="49" charset="-128"/>
              </a:rPr>
              <a:t>URL</a:t>
            </a:r>
            <a:r>
              <a:rPr kumimoji="1" lang="ja-JP" altLang="en-US" sz="1050" dirty="0" smtClean="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hlinkClick r:id="rId2"/>
              </a:rPr>
              <a:t>https://gi-platform.com/project/#</a:t>
            </a:r>
            <a:r>
              <a:rPr kumimoji="1" lang="en-US" altLang="ja-JP" sz="1050" dirty="0" smtClean="0">
                <a:latin typeface="BIZ UDゴシック" panose="020B0400000000000000" pitchFamily="49" charset="-128"/>
                <a:ea typeface="BIZ UDゴシック" panose="020B0400000000000000" pitchFamily="49" charset="-128"/>
                <a:hlinkClick r:id="rId2"/>
              </a:rPr>
              <a:t>examples</a:t>
            </a:r>
            <a:endParaRPr kumimoji="1" lang="en-US" altLang="ja-JP" sz="1050" dirty="0" smtClean="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050" dirty="0" smtClean="0">
                <a:latin typeface="BIZ UDゴシック" panose="020B0400000000000000" pitchFamily="49" charset="-128"/>
                <a:ea typeface="BIZ UDゴシック" panose="020B0400000000000000" pitchFamily="49" charset="-128"/>
              </a:rPr>
              <a:t>必要に応じて写真や図表を挿入し、どなたでも理解できるように表現してください。</a:t>
            </a:r>
            <a:endParaRPr kumimoji="1" lang="en-US" altLang="ja-JP" sz="1050" dirty="0" smtClean="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050" dirty="0" smtClean="0">
                <a:latin typeface="BIZ UDゴシック" panose="020B0400000000000000" pitchFamily="49" charset="-128"/>
                <a:ea typeface="BIZ UDゴシック" panose="020B0400000000000000" pitchFamily="49" charset="-128"/>
              </a:rPr>
              <a:t>テキスト</a:t>
            </a:r>
            <a:r>
              <a:rPr kumimoji="1" lang="ja-JP" altLang="en-US" sz="1050" dirty="0">
                <a:latin typeface="BIZ UDゴシック" panose="020B0400000000000000" pitchFamily="49" charset="-128"/>
                <a:ea typeface="BIZ UDゴシック" panose="020B0400000000000000" pitchFamily="49" charset="-128"/>
              </a:rPr>
              <a:t>は印刷時の見やすさを踏まえ、８</a:t>
            </a:r>
            <a:r>
              <a:rPr kumimoji="1" lang="en-US" altLang="ja-JP" sz="1050" dirty="0" err="1">
                <a:latin typeface="BIZ UDゴシック" panose="020B0400000000000000" pitchFamily="49" charset="-128"/>
                <a:ea typeface="BIZ UDゴシック" panose="020B0400000000000000" pitchFamily="49" charset="-128"/>
              </a:rPr>
              <a:t>pt</a:t>
            </a:r>
            <a:r>
              <a:rPr kumimoji="1" lang="ja-JP" altLang="en-US" sz="1050" dirty="0">
                <a:latin typeface="BIZ UDゴシック" panose="020B0400000000000000" pitchFamily="49" charset="-128"/>
                <a:ea typeface="BIZ UDゴシック" panose="020B0400000000000000" pitchFamily="49" charset="-128"/>
              </a:rPr>
              <a:t>以上を推奨します</a:t>
            </a:r>
            <a:r>
              <a:rPr kumimoji="1" lang="ja-JP" altLang="en-US" sz="1050" dirty="0" smtClean="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事例集はＡ４版で作成されます</a:t>
            </a:r>
            <a:r>
              <a:rPr kumimoji="1" lang="en-US" altLang="ja-JP" sz="1050" dirty="0" smtClean="0">
                <a:latin typeface="BIZ UDゴシック" panose="020B0400000000000000" pitchFamily="49" charset="-128"/>
                <a:ea typeface="BIZ UDゴシック" panose="020B0400000000000000" pitchFamily="49" charset="-128"/>
              </a:rPr>
              <a:t>)</a:t>
            </a:r>
          </a:p>
          <a:p>
            <a:pPr marL="285750" indent="-285750">
              <a:lnSpc>
                <a:spcPct val="150000"/>
              </a:lnSpc>
              <a:buFont typeface="Wingdings" panose="05000000000000000000" pitchFamily="2" charset="2"/>
              <a:buChar char="ü"/>
            </a:pPr>
            <a:r>
              <a:rPr kumimoji="1" lang="ja-JP" altLang="en-US" sz="1050" dirty="0" smtClean="0">
                <a:latin typeface="BIZ UDゴシック" panose="020B0400000000000000" pitchFamily="49" charset="-128"/>
                <a:ea typeface="BIZ UDゴシック" panose="020B0400000000000000" pitchFamily="49" charset="-128"/>
              </a:rPr>
              <a:t>問合せ先</a:t>
            </a:r>
            <a:r>
              <a:rPr kumimoji="1" lang="ja-JP" altLang="en-US" sz="1050" dirty="0">
                <a:latin typeface="BIZ UDゴシック" panose="020B0400000000000000" pitchFamily="49" charset="-128"/>
                <a:ea typeface="BIZ UDゴシック" panose="020B0400000000000000" pitchFamily="49" charset="-128"/>
              </a:rPr>
              <a:t>は可能な範囲で記載ください。</a:t>
            </a:r>
            <a:endParaRPr kumimoji="1" lang="en-US" altLang="ja-JP" sz="105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050" dirty="0">
                <a:latin typeface="BIZ UDゴシック" panose="020B0400000000000000" pitchFamily="49" charset="-128"/>
                <a:ea typeface="BIZ UDゴシック" panose="020B0400000000000000" pitchFamily="49" charset="-128"/>
              </a:rPr>
              <a:t>本文テキストを画像化しての作成</a:t>
            </a:r>
            <a:r>
              <a:rPr kumimoji="1" lang="ja-JP" altLang="en-US" sz="1050" dirty="0" smtClean="0">
                <a:latin typeface="BIZ UDゴシック" panose="020B0400000000000000" pitchFamily="49" charset="-128"/>
                <a:ea typeface="BIZ UDゴシック" panose="020B0400000000000000" pitchFamily="49" charset="-128"/>
              </a:rPr>
              <a:t>はご遠慮ください。</a:t>
            </a:r>
            <a:endParaRPr kumimoji="1" lang="en-US" altLang="ja-JP" sz="1050" dirty="0" smtClean="0">
              <a:latin typeface="BIZ UDゴシック" panose="020B0400000000000000" pitchFamily="49" charset="-128"/>
              <a:ea typeface="BIZ UDゴシック" panose="020B0400000000000000" pitchFamily="49" charset="-128"/>
            </a:endParaRPr>
          </a:p>
        </p:txBody>
      </p:sp>
      <p:sp>
        <p:nvSpPr>
          <p:cNvPr id="19" name="テキスト ボックス 19"/>
          <p:cNvSpPr txBox="1"/>
          <p:nvPr/>
        </p:nvSpPr>
        <p:spPr>
          <a:xfrm>
            <a:off x="482600" y="194749"/>
            <a:ext cx="2518638" cy="307777"/>
          </a:xfrm>
          <a:prstGeom prst="rect">
            <a:avLst/>
          </a:prstGeom>
          <a:noFill/>
        </p:spPr>
        <p:txBody>
          <a:bodyPr wrap="none" rtlCol="0">
            <a:spAutoFit/>
          </a:bodyPr>
          <a:lstStyle/>
          <a:p>
            <a:r>
              <a:rPr kumimoji="1" lang="en-US" altLang="ja-JP" sz="1400" b="1" dirty="0" smtClean="0">
                <a:solidFill>
                  <a:srgbClr val="FF0000"/>
                </a:solidFill>
                <a:latin typeface="BIZ UDゴシック" panose="020B0400000000000000" pitchFamily="49" charset="-128"/>
                <a:ea typeface="BIZ UDゴシック" panose="020B0400000000000000" pitchFamily="49" charset="-128"/>
              </a:rPr>
              <a:t>※</a:t>
            </a:r>
            <a:r>
              <a:rPr kumimoji="1" lang="ja-JP" altLang="en-US" sz="1400" b="1" dirty="0" smtClean="0">
                <a:solidFill>
                  <a:srgbClr val="FF0000"/>
                </a:solidFill>
                <a:latin typeface="BIZ UDゴシック" panose="020B0400000000000000" pitchFamily="49" charset="-128"/>
                <a:ea typeface="BIZ UDゴシック" panose="020B0400000000000000" pitchFamily="49" charset="-128"/>
              </a:rPr>
              <a:t>応募様式３作成の</a:t>
            </a:r>
            <a:r>
              <a:rPr kumimoji="1" lang="ja-JP" altLang="en-US" sz="1400" b="1" dirty="0">
                <a:solidFill>
                  <a:srgbClr val="FF0000"/>
                </a:solidFill>
                <a:latin typeface="BIZ UDゴシック" panose="020B0400000000000000" pitchFamily="49" charset="-128"/>
                <a:ea typeface="BIZ UDゴシック" panose="020B0400000000000000" pitchFamily="49" charset="-128"/>
              </a:rPr>
              <a:t>注意事項</a:t>
            </a:r>
          </a:p>
        </p:txBody>
      </p:sp>
      <p:sp>
        <p:nvSpPr>
          <p:cNvPr id="20" name="テキスト ボックス 44"/>
          <p:cNvSpPr txBox="1"/>
          <p:nvPr/>
        </p:nvSpPr>
        <p:spPr>
          <a:xfrm>
            <a:off x="4078764" y="2053508"/>
            <a:ext cx="5827236" cy="246221"/>
          </a:xfrm>
          <a:prstGeom prst="rect">
            <a:avLst/>
          </a:prstGeom>
          <a:noFill/>
        </p:spPr>
        <p:txBody>
          <a:bodyPr wrap="none" rtlCol="0">
            <a:spAutoFit/>
          </a:bodyPr>
          <a:lstStyle/>
          <a:p>
            <a:r>
              <a:rPr kumimoji="1" lang="en-US" altLang="ja-JP" sz="1000" b="1" dirty="0">
                <a:latin typeface="BIZ UDゴシック" panose="020B0400000000000000" pitchFamily="49" charset="-128"/>
                <a:ea typeface="BIZ UDゴシック" panose="020B0400000000000000" pitchFamily="49" charset="-128"/>
              </a:rPr>
              <a:t>※</a:t>
            </a:r>
            <a:r>
              <a:rPr kumimoji="1" lang="ja-JP" altLang="en-US" sz="1000" b="1" dirty="0">
                <a:latin typeface="BIZ UDゴシック" panose="020B0400000000000000" pitchFamily="49" charset="-128"/>
                <a:ea typeface="BIZ UDゴシック" panose="020B0400000000000000" pitchFamily="49" charset="-128"/>
              </a:rPr>
              <a:t>不明な点については、事務局（㈱創建</a:t>
            </a:r>
            <a:r>
              <a:rPr kumimoji="1" lang="en-US" altLang="ja-JP" sz="1000" b="1" dirty="0">
                <a:latin typeface="BIZ UDゴシック" panose="020B0400000000000000" pitchFamily="49" charset="-128"/>
                <a:ea typeface="BIZ UDゴシック" panose="020B0400000000000000" pitchFamily="49" charset="-128"/>
              </a:rPr>
              <a:t> green-infra@soken.co.jp) </a:t>
            </a:r>
            <a:r>
              <a:rPr kumimoji="1" lang="ja-JP" altLang="en-US" sz="1000" b="1" dirty="0">
                <a:latin typeface="BIZ UDゴシック" panose="020B0400000000000000" pitchFamily="49" charset="-128"/>
                <a:ea typeface="BIZ UDゴシック" panose="020B0400000000000000" pitchFamily="49" charset="-128"/>
              </a:rPr>
              <a:t>までお問い合わせください。</a:t>
            </a:r>
            <a:endParaRPr kumimoji="1" lang="en-US" altLang="ja-JP" sz="1000" b="1" dirty="0">
              <a:latin typeface="BIZ UDゴシック" panose="020B0400000000000000" pitchFamily="49" charset="-128"/>
              <a:ea typeface="BIZ UDゴシック" panose="020B0400000000000000" pitchFamily="49" charset="-128"/>
            </a:endParaRPr>
          </a:p>
        </p:txBody>
      </p:sp>
      <p:sp>
        <p:nvSpPr>
          <p:cNvPr id="21" name="テキスト ボックス 180"/>
          <p:cNvSpPr txBox="1"/>
          <p:nvPr/>
        </p:nvSpPr>
        <p:spPr>
          <a:xfrm>
            <a:off x="7711857" y="165885"/>
            <a:ext cx="1980029" cy="307777"/>
          </a:xfrm>
          <a:prstGeom prst="rect">
            <a:avLst/>
          </a:prstGeom>
          <a:noFill/>
          <a:ln>
            <a:solidFill>
              <a:schemeClr val="tx1"/>
            </a:solidFill>
          </a:ln>
        </p:spPr>
        <p:txBody>
          <a:bodyPr wrap="none" rtlCol="0">
            <a:spAutoFit/>
          </a:bodyPr>
          <a:lstStyle/>
          <a:p>
            <a:r>
              <a:rPr kumimoji="1" lang="ja-JP" altLang="en-US" sz="1400" b="0" dirty="0">
                <a:solidFill>
                  <a:schemeClr val="tx1"/>
                </a:solidFill>
                <a:latin typeface="BIZ UDゴシック" panose="020B0400000000000000" pitchFamily="49" charset="-128"/>
                <a:ea typeface="BIZ UDゴシック" panose="020B0400000000000000" pitchFamily="49" charset="-128"/>
              </a:rPr>
              <a:t>【</a:t>
            </a:r>
            <a:r>
              <a:rPr kumimoji="1" lang="ja-JP" altLang="en-US" sz="1400" b="0" dirty="0" smtClean="0">
                <a:solidFill>
                  <a:schemeClr val="tx1"/>
                </a:solidFill>
                <a:latin typeface="BIZ UDゴシック" panose="020B0400000000000000" pitchFamily="49" charset="-128"/>
                <a:ea typeface="BIZ UDゴシック" panose="020B0400000000000000" pitchFamily="49" charset="-128"/>
              </a:rPr>
              <a:t>別紙６】</a:t>
            </a:r>
            <a:r>
              <a:rPr kumimoji="1" lang="ja-JP" altLang="en-US" sz="1400" b="0" dirty="0">
                <a:solidFill>
                  <a:schemeClr val="tx1"/>
                </a:solidFill>
                <a:latin typeface="BIZ UDゴシック" panose="020B0400000000000000" pitchFamily="49" charset="-128"/>
                <a:ea typeface="BIZ UDゴシック" panose="020B0400000000000000" pitchFamily="49" charset="-128"/>
              </a:rPr>
              <a:t>応募</a:t>
            </a:r>
            <a:r>
              <a:rPr kumimoji="1" lang="ja-JP" altLang="en-US" sz="1400" b="0" dirty="0" smtClean="0">
                <a:solidFill>
                  <a:schemeClr val="tx1"/>
                </a:solidFill>
                <a:latin typeface="BIZ UDゴシック" panose="020B0400000000000000" pitchFamily="49" charset="-128"/>
                <a:ea typeface="BIZ UDゴシック" panose="020B0400000000000000" pitchFamily="49" charset="-128"/>
              </a:rPr>
              <a:t>様式３</a:t>
            </a:r>
            <a:endParaRPr b="0" dirty="0">
              <a:solidFill>
                <a:schemeClr val="tx1"/>
              </a:solidFill>
            </a:endParaRPr>
          </a:p>
        </p:txBody>
      </p:sp>
      <p:pic>
        <p:nvPicPr>
          <p:cNvPr id="3" name="図 2"/>
          <p:cNvPicPr>
            <a:picLocks noChangeAspect="1"/>
          </p:cNvPicPr>
          <p:nvPr/>
        </p:nvPicPr>
        <p:blipFill>
          <a:blip r:embed="rId3"/>
          <a:stretch>
            <a:fillRect/>
          </a:stretch>
        </p:blipFill>
        <p:spPr>
          <a:xfrm>
            <a:off x="1909223" y="2299729"/>
            <a:ext cx="6392354" cy="4413675"/>
          </a:xfrm>
          <a:prstGeom prst="rect">
            <a:avLst/>
          </a:prstGeom>
        </p:spPr>
      </p:pic>
    </p:spTree>
    <p:extLst>
      <p:ext uri="{BB962C8B-B14F-4D97-AF65-F5344CB8AC3E}">
        <p14:creationId xmlns:p14="http://schemas.microsoft.com/office/powerpoint/2010/main" val="2775866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9"/>
          <p:cNvSpPr/>
          <p:nvPr/>
        </p:nvSpPr>
        <p:spPr>
          <a:xfrm>
            <a:off x="0" y="0"/>
            <a:ext cx="9906000" cy="360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260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～表題～</a:t>
            </a:r>
          </a:p>
        </p:txBody>
      </p:sp>
      <p:sp>
        <p:nvSpPr>
          <p:cNvPr id="1108" name="正方形/長方形 13"/>
          <p:cNvSpPr/>
          <p:nvPr/>
        </p:nvSpPr>
        <p:spPr>
          <a:xfrm>
            <a:off x="190019" y="508991"/>
            <a:ext cx="3672000" cy="792000"/>
          </a:xfrm>
          <a:prstGeom prst="rect">
            <a:avLst/>
          </a:prstGeom>
          <a:noFill/>
          <a:ln>
            <a:solidFill>
              <a:srgbClr val="C00000"/>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09" name="テキスト ボックス 15"/>
          <p:cNvSpPr/>
          <p:nvPr/>
        </p:nvSpPr>
        <p:spPr>
          <a:xfrm>
            <a:off x="190019" y="500901"/>
            <a:ext cx="1260000" cy="216000"/>
          </a:xfrm>
          <a:prstGeom prst="roundRect">
            <a:avLst>
              <a:gd name="adj" fmla="val 0"/>
            </a:avLst>
          </a:prstGeom>
          <a:solidFill>
            <a:srgbClr val="C00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主な目的</a:t>
            </a:r>
          </a:p>
        </p:txBody>
      </p:sp>
      <p:graphicFrame>
        <p:nvGraphicFramePr>
          <p:cNvPr id="1110" name="表 17"/>
          <p:cNvGraphicFramePr>
            <a:graphicFrameLocks noGrp="1"/>
          </p:cNvGraphicFramePr>
          <p:nvPr>
            <p:extLst/>
          </p:nvPr>
        </p:nvGraphicFramePr>
        <p:xfrm>
          <a:off x="321764" y="5675577"/>
          <a:ext cx="9256993" cy="252000"/>
        </p:xfrm>
        <a:graphic>
          <a:graphicData uri="http://schemas.openxmlformats.org/drawingml/2006/table">
            <a:tbl>
              <a:tblPr firstRow="1" firstCol="1" bandRow="1">
                <a:tableStyleId>{22838BEF-8BB2-4498-84A7-C5851F593DF1}</a:tableStyleId>
              </a:tblPr>
              <a:tblGrid>
                <a:gridCol w="1332000">
                  <a:extLst>
                    <a:ext uri="{9D8B030D-6E8A-4147-A177-3AD203B41FA5}">
                      <a16:colId xmlns:a16="http://schemas.microsoft.com/office/drawing/2014/main" val="20000"/>
                    </a:ext>
                  </a:extLst>
                </a:gridCol>
                <a:gridCol w="216000">
                  <a:extLst>
                    <a:ext uri="{9D8B030D-6E8A-4147-A177-3AD203B41FA5}">
                      <a16:colId xmlns:a16="http://schemas.microsoft.com/office/drawing/2014/main" val="20001"/>
                    </a:ext>
                  </a:extLst>
                </a:gridCol>
                <a:gridCol w="937667">
                  <a:extLst>
                    <a:ext uri="{9D8B030D-6E8A-4147-A177-3AD203B41FA5}">
                      <a16:colId xmlns:a16="http://schemas.microsoft.com/office/drawing/2014/main" val="20002"/>
                    </a:ext>
                  </a:extLst>
                </a:gridCol>
                <a:gridCol w="216000">
                  <a:extLst>
                    <a:ext uri="{9D8B030D-6E8A-4147-A177-3AD203B41FA5}">
                      <a16:colId xmlns:a16="http://schemas.microsoft.com/office/drawing/2014/main" val="20003"/>
                    </a:ext>
                  </a:extLst>
                </a:gridCol>
                <a:gridCol w="920658">
                  <a:extLst>
                    <a:ext uri="{9D8B030D-6E8A-4147-A177-3AD203B41FA5}">
                      <a16:colId xmlns:a16="http://schemas.microsoft.com/office/drawing/2014/main" val="20004"/>
                    </a:ext>
                  </a:extLst>
                </a:gridCol>
                <a:gridCol w="216000">
                  <a:extLst>
                    <a:ext uri="{9D8B030D-6E8A-4147-A177-3AD203B41FA5}">
                      <a16:colId xmlns:a16="http://schemas.microsoft.com/office/drawing/2014/main" val="20005"/>
                    </a:ext>
                  </a:extLst>
                </a:gridCol>
                <a:gridCol w="926509">
                  <a:extLst>
                    <a:ext uri="{9D8B030D-6E8A-4147-A177-3AD203B41FA5}">
                      <a16:colId xmlns:a16="http://schemas.microsoft.com/office/drawing/2014/main" val="20006"/>
                    </a:ext>
                  </a:extLst>
                </a:gridCol>
                <a:gridCol w="216000">
                  <a:extLst>
                    <a:ext uri="{9D8B030D-6E8A-4147-A177-3AD203B41FA5}">
                      <a16:colId xmlns:a16="http://schemas.microsoft.com/office/drawing/2014/main" val="20007"/>
                    </a:ext>
                  </a:extLst>
                </a:gridCol>
                <a:gridCol w="856159">
                  <a:extLst>
                    <a:ext uri="{9D8B030D-6E8A-4147-A177-3AD203B41FA5}">
                      <a16:colId xmlns:a16="http://schemas.microsoft.com/office/drawing/2014/main" val="20008"/>
                    </a:ext>
                  </a:extLst>
                </a:gridCol>
                <a:gridCol w="3420000">
                  <a:extLst>
                    <a:ext uri="{9D8B030D-6E8A-4147-A177-3AD203B41FA5}">
                      <a16:colId xmlns:a16="http://schemas.microsoft.com/office/drawing/2014/main" val="20009"/>
                    </a:ext>
                  </a:extLst>
                </a:gridCol>
              </a:tblGrid>
              <a:tr h="252000">
                <a:tc>
                  <a:txBody>
                    <a:bodyPr/>
                    <a:lstStyle/>
                    <a:p>
                      <a:pPr marL="133350" indent="-133350" algn="ctr"/>
                      <a:r>
                        <a:rPr lang="ja-JP" altLang="en-US" sz="1000" b="0" u="none" kern="100" dirty="0">
                          <a:solidFill>
                            <a:srgbClr val="C00000"/>
                          </a:solidFill>
                          <a:effectLst/>
                          <a:latin typeface="BIZ UDゴシック" panose="020B0400000000000000" pitchFamily="49" charset="-128"/>
                          <a:ea typeface="BIZ UDゴシック" panose="020B0400000000000000" pitchFamily="49" charset="-128"/>
                        </a:rPr>
                        <a:t>手法適用段階</a:t>
                      </a: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lumMod val="20000"/>
                        <a:lumOff val="80000"/>
                      </a:schemeClr>
                    </a:solidFill>
                  </a:tcPr>
                </a:tc>
                <a:tc>
                  <a:txBody>
                    <a:bodyPr/>
                    <a:lstStyle/>
                    <a:p>
                      <a:pPr algn="ctr">
                        <a:tabLst>
                          <a:tab pos="2272030" algn="l"/>
                        </a:tabLst>
                      </a:pPr>
                      <a:endParaRPr lang="ja-JP" sz="8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政策立案</a:t>
                      </a: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ja-JP" sz="800" b="0" i="0" u="none" kern="100" dirty="0">
                        <a:effectLst/>
                        <a:latin typeface="BIZ UDゴシック" panose="020B0400000000000000" pitchFamily="49" charset="-128"/>
                        <a:ea typeface="BIZ UDゴシック" panose="020B0400000000000000" pitchFamily="49" charset="-128"/>
                      </a:endParaRP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計画策定</a:t>
                      </a: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ja-JP" sz="800" b="0" i="0" u="none" kern="100" dirty="0">
                        <a:effectLst/>
                        <a:latin typeface="BIZ UDゴシック" panose="020B0400000000000000" pitchFamily="49" charset="-128"/>
                        <a:ea typeface="BIZ UDゴシック" panose="020B0400000000000000" pitchFamily="49" charset="-128"/>
                      </a:endParaRP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実施</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en-US" altLang="ja-JP" sz="700" b="0" i="0" u="none" strike="noStrike" spc="-50" baseline="0" dirty="0">
                          <a:solidFill>
                            <a:srgbClr val="000000"/>
                          </a:solidFill>
                          <a:effectLst/>
                          <a:latin typeface="メイリオ" panose="020B0604030504040204" pitchFamily="50" charset="-128"/>
                          <a:ea typeface="メイリオ" panose="020B0604030504040204" pitchFamily="50" charset="-128"/>
                        </a:rPr>
                        <a:t>(</a:t>
                      </a:r>
                      <a:r>
                        <a:rPr lang="ja-JP" altLang="en-US" sz="700" b="0" i="0" u="none" strike="noStrike" spc="-50" baseline="0" dirty="0">
                          <a:solidFill>
                            <a:srgbClr val="000000"/>
                          </a:solidFill>
                          <a:effectLst/>
                          <a:latin typeface="メイリオ" panose="020B0604030504040204" pitchFamily="50" charset="-128"/>
                          <a:ea typeface="メイリオ" panose="020B0604030504040204" pitchFamily="50" charset="-128"/>
                        </a:rPr>
                        <a:t>設計等含む</a:t>
                      </a:r>
                      <a:r>
                        <a:rPr lang="en-US" altLang="ja-JP" sz="700" b="0" i="0" u="none" strike="noStrike" spc="-50" baseline="0" dirty="0">
                          <a:solidFill>
                            <a:srgbClr val="000000"/>
                          </a:solidFill>
                          <a:effectLst/>
                          <a:latin typeface="メイリオ" panose="020B0604030504040204" pitchFamily="50" charset="-128"/>
                          <a:ea typeface="メイリオ" panose="020B0604030504040204" pitchFamily="50" charset="-128"/>
                        </a:rPr>
                        <a:t>)</a:t>
                      </a:r>
                      <a:endParaRPr lang="ja-JP" altLang="en-US" sz="700" b="0" i="0" u="none" strike="noStrike" spc="-50" baseline="0" dirty="0">
                        <a:solidFill>
                          <a:srgbClr val="000000"/>
                        </a:solidFill>
                        <a:effectLst/>
                        <a:latin typeface="メイリオ" panose="020B0604030504040204" pitchFamily="50" charset="-128"/>
                        <a:ea typeface="メイリオ" panose="020B0604030504040204" pitchFamily="50" charset="-128"/>
                      </a:endParaRP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ja-JP" sz="800" b="0" i="0" u="none" kern="100" dirty="0">
                        <a:effectLst/>
                        <a:latin typeface="BIZ UDゴシック" panose="020B0400000000000000" pitchFamily="49" charset="-128"/>
                        <a:ea typeface="BIZ UDゴシック" panose="020B0400000000000000" pitchFamily="49" charset="-128"/>
                      </a:endParaRP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維持管理</a:t>
                      </a:r>
                    </a:p>
                  </a:txBody>
                  <a:tcPr marL="7905" marR="7905" marT="790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tabLst>
                          <a:tab pos="2272030" algn="l"/>
                        </a:tabLst>
                      </a:pPr>
                      <a:endParaRPr lang="ja-JP" sz="10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11" name="表 28"/>
          <p:cNvGraphicFramePr>
            <a:graphicFrameLocks noGrp="1"/>
          </p:cNvGraphicFramePr>
          <p:nvPr/>
        </p:nvGraphicFramePr>
        <p:xfrm>
          <a:off x="198406" y="6341295"/>
          <a:ext cx="9509182" cy="407280"/>
        </p:xfrm>
        <a:graphic>
          <a:graphicData uri="http://schemas.openxmlformats.org/drawingml/2006/table">
            <a:tbl>
              <a:tblPr firstRow="1" firstCol="1" bandRow="1">
                <a:tableStyleId>{22838BEF-8BB2-4498-84A7-C5851F593DF1}</a:tableStyleId>
              </a:tblPr>
              <a:tblGrid>
                <a:gridCol w="1403971">
                  <a:extLst>
                    <a:ext uri="{9D8B030D-6E8A-4147-A177-3AD203B41FA5}">
                      <a16:colId xmlns:a16="http://schemas.microsoft.com/office/drawing/2014/main" val="20000"/>
                    </a:ext>
                  </a:extLst>
                </a:gridCol>
                <a:gridCol w="8105211">
                  <a:extLst>
                    <a:ext uri="{9D8B030D-6E8A-4147-A177-3AD203B41FA5}">
                      <a16:colId xmlns:a16="http://schemas.microsoft.com/office/drawing/2014/main" val="20001"/>
                    </a:ext>
                  </a:extLst>
                </a:gridCol>
              </a:tblGrid>
              <a:tr h="0">
                <a:tc>
                  <a:txBody>
                    <a:bodyPr/>
                    <a:lstStyle/>
                    <a:p>
                      <a:pPr marL="133350" indent="-133350" algn="ctr"/>
                      <a:r>
                        <a:rPr lang="ja-JP" altLang="en-US" sz="1100" b="0" u="none" kern="100" dirty="0">
                          <a:effectLst/>
                          <a:latin typeface="BIZ UDゴシック" panose="020B0400000000000000" pitchFamily="49" charset="-128"/>
                          <a:ea typeface="BIZ UDゴシック" panose="020B0400000000000000" pitchFamily="49" charset="-128"/>
                        </a:rPr>
                        <a:t>問い合わせ先</a:t>
                      </a:r>
                    </a:p>
                  </a:txBody>
                  <a:tcPr marL="72000" marR="72000" marT="36000" marB="3600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団体名：</a:t>
                      </a:r>
                      <a:endParaRPr lang="en-US" altLang="ja-JP" sz="1100" b="0" u="none" kern="100" dirty="0">
                        <a:effectLst/>
                        <a:latin typeface="BIZ UDゴシック" panose="020B0400000000000000" pitchFamily="49" charset="-128"/>
                        <a:ea typeface="BIZ UDゴシック" panose="020B0400000000000000" pitchFamily="49" charset="-128"/>
                      </a:endParaRPr>
                    </a:p>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連絡先：　　　　　　　　　　　　　　　　　　　　　</a:t>
                      </a:r>
                      <a:r>
                        <a:rPr lang="en-US" altLang="ja-JP" sz="1100" b="0" u="none" kern="100" dirty="0">
                          <a:effectLst/>
                          <a:latin typeface="BIZ UDゴシック" panose="020B0400000000000000" pitchFamily="49" charset="-128"/>
                          <a:ea typeface="BIZ UDゴシック" panose="020B0400000000000000" pitchFamily="49" charset="-128"/>
                        </a:rPr>
                        <a:t>E-mail</a:t>
                      </a:r>
                      <a:r>
                        <a:rPr lang="ja-JP" altLang="en-US" sz="1100" b="0" u="none" kern="100" dirty="0">
                          <a:effectLst/>
                          <a:latin typeface="BIZ UDゴシック" panose="020B0400000000000000" pitchFamily="49" charset="-128"/>
                          <a:ea typeface="BIZ UDゴシック" panose="020B0400000000000000" pitchFamily="49" charset="-128"/>
                        </a:rPr>
                        <a:t>：</a:t>
                      </a:r>
                      <a:endParaRPr lang="ja-JP" sz="11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
        <p:nvSpPr>
          <p:cNvPr id="1112" name="正方形/長方形 24"/>
          <p:cNvSpPr/>
          <p:nvPr/>
        </p:nvSpPr>
        <p:spPr>
          <a:xfrm>
            <a:off x="3944909" y="508991"/>
            <a:ext cx="5771072" cy="792000"/>
          </a:xfrm>
          <a:prstGeom prst="rect">
            <a:avLst/>
          </a:prstGeom>
          <a:noFill/>
          <a:ln>
            <a:solidFill>
              <a:srgbClr val="C00000"/>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13" name="テキスト ボックス 25"/>
          <p:cNvSpPr/>
          <p:nvPr/>
        </p:nvSpPr>
        <p:spPr>
          <a:xfrm>
            <a:off x="3944909" y="500901"/>
            <a:ext cx="1260000" cy="216000"/>
          </a:xfrm>
          <a:prstGeom prst="roundRect">
            <a:avLst>
              <a:gd name="adj" fmla="val 0"/>
            </a:avLst>
          </a:prstGeom>
          <a:solidFill>
            <a:srgbClr val="C00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white"/>
                </a:solidFill>
                <a:effectLst/>
                <a:uLnTx/>
                <a:uFillTx/>
                <a:latin typeface="BIZ UDゴシック" panose="020B0400000000000000" pitchFamily="49" charset="-128"/>
                <a:ea typeface="BIZ UDゴシック" panose="020B0400000000000000" pitchFamily="49" charset="-128"/>
                <a:cs typeface="+mn-cs"/>
              </a:rPr>
              <a:t>効果</a:t>
            </a:r>
            <a:endPar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1114" name="正方形/長方形 26"/>
          <p:cNvSpPr/>
          <p:nvPr/>
        </p:nvSpPr>
        <p:spPr>
          <a:xfrm>
            <a:off x="190019" y="1381696"/>
            <a:ext cx="9509179" cy="4871059"/>
          </a:xfrm>
          <a:prstGeom prst="rect">
            <a:avLst/>
          </a:prstGeom>
          <a:noFill/>
          <a:ln>
            <a:solidFill>
              <a:srgbClr val="C00000"/>
            </a:solidFill>
          </a:ln>
        </p:spPr>
        <p:txBody>
          <a:bodyPr wrap="square" lIns="72000" tIns="216000" rIns="7200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15" name="テキスト ボックス 30"/>
          <p:cNvSpPr/>
          <p:nvPr/>
        </p:nvSpPr>
        <p:spPr>
          <a:xfrm>
            <a:off x="190019" y="1381697"/>
            <a:ext cx="1260000" cy="216000"/>
          </a:xfrm>
          <a:prstGeom prst="roundRect">
            <a:avLst>
              <a:gd name="adj" fmla="val 0"/>
            </a:avLst>
          </a:prstGeom>
          <a:solidFill>
            <a:srgbClr val="C00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手法の概要</a:t>
            </a:r>
          </a:p>
        </p:txBody>
      </p:sp>
      <p:sp>
        <p:nvSpPr>
          <p:cNvPr id="1116" name="テキスト ボックス 16"/>
          <p:cNvSpPr txBox="1"/>
          <p:nvPr/>
        </p:nvSpPr>
        <p:spPr>
          <a:xfrm>
            <a:off x="107208" y="56890"/>
            <a:ext cx="1080000" cy="246221"/>
          </a:xfrm>
          <a:prstGeom prst="rect">
            <a:avLst/>
          </a:prstGeom>
          <a:solidFill>
            <a:schemeClr val="bg1"/>
          </a:solidFill>
        </p:spPr>
        <p:txBody>
          <a:bodyPr wrap="square" lIns="0" r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100" normalizeH="0" baseline="0" noProof="0" dirty="0">
                <a:ln>
                  <a:noFill/>
                </a:ln>
                <a:solidFill>
                  <a:srgbClr val="C00000"/>
                </a:solidFill>
                <a:effectLst/>
                <a:uLnTx/>
                <a:uFillTx/>
                <a:latin typeface="BIZ UDゴシック" panose="020B0400000000000000" pitchFamily="49" charset="-128"/>
                <a:ea typeface="BIZ UDゴシック" panose="020B0400000000000000" pitchFamily="49" charset="-128"/>
                <a:cs typeface="+mn-cs"/>
              </a:rPr>
              <a:t>推進・計画設計手法</a:t>
            </a:r>
          </a:p>
        </p:txBody>
      </p:sp>
      <p:graphicFrame>
        <p:nvGraphicFramePr>
          <p:cNvPr id="1118" name="表 19"/>
          <p:cNvGraphicFramePr>
            <a:graphicFrameLocks noGrp="1"/>
          </p:cNvGraphicFramePr>
          <p:nvPr>
            <p:extLst/>
          </p:nvPr>
        </p:nvGraphicFramePr>
        <p:xfrm>
          <a:off x="321764" y="5930457"/>
          <a:ext cx="9258827" cy="252000"/>
        </p:xfrm>
        <a:graphic>
          <a:graphicData uri="http://schemas.openxmlformats.org/drawingml/2006/table">
            <a:tbl>
              <a:tblPr/>
              <a:tblGrid>
                <a:gridCol w="1332000">
                  <a:extLst>
                    <a:ext uri="{9D8B030D-6E8A-4147-A177-3AD203B41FA5}">
                      <a16:colId xmlns:a16="http://schemas.microsoft.com/office/drawing/2014/main" val="20000"/>
                    </a:ext>
                  </a:extLst>
                </a:gridCol>
                <a:gridCol w="210291">
                  <a:extLst>
                    <a:ext uri="{9D8B030D-6E8A-4147-A177-3AD203B41FA5}">
                      <a16:colId xmlns:a16="http://schemas.microsoft.com/office/drawing/2014/main" val="20001"/>
                    </a:ext>
                  </a:extLst>
                </a:gridCol>
                <a:gridCol w="280388">
                  <a:extLst>
                    <a:ext uri="{9D8B030D-6E8A-4147-A177-3AD203B41FA5}">
                      <a16:colId xmlns:a16="http://schemas.microsoft.com/office/drawing/2014/main" val="20002"/>
                    </a:ext>
                  </a:extLst>
                </a:gridCol>
                <a:gridCol w="210291">
                  <a:extLst>
                    <a:ext uri="{9D8B030D-6E8A-4147-A177-3AD203B41FA5}">
                      <a16:colId xmlns:a16="http://schemas.microsoft.com/office/drawing/2014/main" val="20003"/>
                    </a:ext>
                  </a:extLst>
                </a:gridCol>
                <a:gridCol w="280388">
                  <a:extLst>
                    <a:ext uri="{9D8B030D-6E8A-4147-A177-3AD203B41FA5}">
                      <a16:colId xmlns:a16="http://schemas.microsoft.com/office/drawing/2014/main" val="20004"/>
                    </a:ext>
                  </a:extLst>
                </a:gridCol>
                <a:gridCol w="210291">
                  <a:extLst>
                    <a:ext uri="{9D8B030D-6E8A-4147-A177-3AD203B41FA5}">
                      <a16:colId xmlns:a16="http://schemas.microsoft.com/office/drawing/2014/main" val="20005"/>
                    </a:ext>
                  </a:extLst>
                </a:gridCol>
                <a:gridCol w="280388">
                  <a:extLst>
                    <a:ext uri="{9D8B030D-6E8A-4147-A177-3AD203B41FA5}">
                      <a16:colId xmlns:a16="http://schemas.microsoft.com/office/drawing/2014/main" val="20006"/>
                    </a:ext>
                  </a:extLst>
                </a:gridCol>
                <a:gridCol w="210291">
                  <a:extLst>
                    <a:ext uri="{9D8B030D-6E8A-4147-A177-3AD203B41FA5}">
                      <a16:colId xmlns:a16="http://schemas.microsoft.com/office/drawing/2014/main" val="20007"/>
                    </a:ext>
                  </a:extLst>
                </a:gridCol>
                <a:gridCol w="280388">
                  <a:extLst>
                    <a:ext uri="{9D8B030D-6E8A-4147-A177-3AD203B41FA5}">
                      <a16:colId xmlns:a16="http://schemas.microsoft.com/office/drawing/2014/main" val="20008"/>
                    </a:ext>
                  </a:extLst>
                </a:gridCol>
                <a:gridCol w="210291">
                  <a:extLst>
                    <a:ext uri="{9D8B030D-6E8A-4147-A177-3AD203B41FA5}">
                      <a16:colId xmlns:a16="http://schemas.microsoft.com/office/drawing/2014/main" val="20009"/>
                    </a:ext>
                  </a:extLst>
                </a:gridCol>
                <a:gridCol w="280388">
                  <a:extLst>
                    <a:ext uri="{9D8B030D-6E8A-4147-A177-3AD203B41FA5}">
                      <a16:colId xmlns:a16="http://schemas.microsoft.com/office/drawing/2014/main" val="20010"/>
                    </a:ext>
                  </a:extLst>
                </a:gridCol>
                <a:gridCol w="210291">
                  <a:extLst>
                    <a:ext uri="{9D8B030D-6E8A-4147-A177-3AD203B41FA5}">
                      <a16:colId xmlns:a16="http://schemas.microsoft.com/office/drawing/2014/main" val="20011"/>
                    </a:ext>
                  </a:extLst>
                </a:gridCol>
                <a:gridCol w="280388">
                  <a:extLst>
                    <a:ext uri="{9D8B030D-6E8A-4147-A177-3AD203B41FA5}">
                      <a16:colId xmlns:a16="http://schemas.microsoft.com/office/drawing/2014/main" val="20012"/>
                    </a:ext>
                  </a:extLst>
                </a:gridCol>
                <a:gridCol w="210291">
                  <a:extLst>
                    <a:ext uri="{9D8B030D-6E8A-4147-A177-3AD203B41FA5}">
                      <a16:colId xmlns:a16="http://schemas.microsoft.com/office/drawing/2014/main" val="20013"/>
                    </a:ext>
                  </a:extLst>
                </a:gridCol>
                <a:gridCol w="280388">
                  <a:extLst>
                    <a:ext uri="{9D8B030D-6E8A-4147-A177-3AD203B41FA5}">
                      <a16:colId xmlns:a16="http://schemas.microsoft.com/office/drawing/2014/main" val="20014"/>
                    </a:ext>
                  </a:extLst>
                </a:gridCol>
                <a:gridCol w="210291">
                  <a:extLst>
                    <a:ext uri="{9D8B030D-6E8A-4147-A177-3AD203B41FA5}">
                      <a16:colId xmlns:a16="http://schemas.microsoft.com/office/drawing/2014/main" val="20015"/>
                    </a:ext>
                  </a:extLst>
                </a:gridCol>
                <a:gridCol w="280388">
                  <a:extLst>
                    <a:ext uri="{9D8B030D-6E8A-4147-A177-3AD203B41FA5}">
                      <a16:colId xmlns:a16="http://schemas.microsoft.com/office/drawing/2014/main" val="20016"/>
                    </a:ext>
                  </a:extLst>
                </a:gridCol>
                <a:gridCol w="210291">
                  <a:extLst>
                    <a:ext uri="{9D8B030D-6E8A-4147-A177-3AD203B41FA5}">
                      <a16:colId xmlns:a16="http://schemas.microsoft.com/office/drawing/2014/main" val="20017"/>
                    </a:ext>
                  </a:extLst>
                </a:gridCol>
                <a:gridCol w="280388">
                  <a:extLst>
                    <a:ext uri="{9D8B030D-6E8A-4147-A177-3AD203B41FA5}">
                      <a16:colId xmlns:a16="http://schemas.microsoft.com/office/drawing/2014/main" val="20018"/>
                    </a:ext>
                  </a:extLst>
                </a:gridCol>
                <a:gridCol w="210291">
                  <a:extLst>
                    <a:ext uri="{9D8B030D-6E8A-4147-A177-3AD203B41FA5}">
                      <a16:colId xmlns:a16="http://schemas.microsoft.com/office/drawing/2014/main" val="20019"/>
                    </a:ext>
                  </a:extLst>
                </a:gridCol>
                <a:gridCol w="280388">
                  <a:extLst>
                    <a:ext uri="{9D8B030D-6E8A-4147-A177-3AD203B41FA5}">
                      <a16:colId xmlns:a16="http://schemas.microsoft.com/office/drawing/2014/main" val="20020"/>
                    </a:ext>
                  </a:extLst>
                </a:gridCol>
                <a:gridCol w="210291">
                  <a:extLst>
                    <a:ext uri="{9D8B030D-6E8A-4147-A177-3AD203B41FA5}">
                      <a16:colId xmlns:a16="http://schemas.microsoft.com/office/drawing/2014/main" val="20021"/>
                    </a:ext>
                  </a:extLst>
                </a:gridCol>
                <a:gridCol w="280388">
                  <a:extLst>
                    <a:ext uri="{9D8B030D-6E8A-4147-A177-3AD203B41FA5}">
                      <a16:colId xmlns:a16="http://schemas.microsoft.com/office/drawing/2014/main" val="20022"/>
                    </a:ext>
                  </a:extLst>
                </a:gridCol>
                <a:gridCol w="210291">
                  <a:extLst>
                    <a:ext uri="{9D8B030D-6E8A-4147-A177-3AD203B41FA5}">
                      <a16:colId xmlns:a16="http://schemas.microsoft.com/office/drawing/2014/main" val="20023"/>
                    </a:ext>
                  </a:extLst>
                </a:gridCol>
                <a:gridCol w="280388">
                  <a:extLst>
                    <a:ext uri="{9D8B030D-6E8A-4147-A177-3AD203B41FA5}">
                      <a16:colId xmlns:a16="http://schemas.microsoft.com/office/drawing/2014/main" val="20024"/>
                    </a:ext>
                  </a:extLst>
                </a:gridCol>
                <a:gridCol w="210291">
                  <a:extLst>
                    <a:ext uri="{9D8B030D-6E8A-4147-A177-3AD203B41FA5}">
                      <a16:colId xmlns:a16="http://schemas.microsoft.com/office/drawing/2014/main" val="20025"/>
                    </a:ext>
                  </a:extLst>
                </a:gridCol>
                <a:gridCol w="280388">
                  <a:extLst>
                    <a:ext uri="{9D8B030D-6E8A-4147-A177-3AD203B41FA5}">
                      <a16:colId xmlns:a16="http://schemas.microsoft.com/office/drawing/2014/main" val="20026"/>
                    </a:ext>
                  </a:extLst>
                </a:gridCol>
                <a:gridCol w="288000">
                  <a:extLst>
                    <a:ext uri="{9D8B030D-6E8A-4147-A177-3AD203B41FA5}">
                      <a16:colId xmlns:a16="http://schemas.microsoft.com/office/drawing/2014/main" val="20027"/>
                    </a:ext>
                  </a:extLst>
                </a:gridCol>
                <a:gridCol w="1260000">
                  <a:extLst>
                    <a:ext uri="{9D8B030D-6E8A-4147-A177-3AD203B41FA5}">
                      <a16:colId xmlns:a16="http://schemas.microsoft.com/office/drawing/2014/main" val="20028"/>
                    </a:ext>
                  </a:extLst>
                </a:gridCol>
              </a:tblGrid>
              <a:tr h="252000">
                <a:tc>
                  <a:txBody>
                    <a:bodyPr/>
                    <a:lstStyle/>
                    <a:p>
                      <a:pPr algn="ctr" fontAlgn="ctr"/>
                      <a:r>
                        <a:rPr kumimoji="1" lang="ja-JP" altLang="en-US" sz="1000" b="0" u="none" kern="100" dirty="0">
                          <a:solidFill>
                            <a:srgbClr val="C00000"/>
                          </a:solidFill>
                          <a:effectLst/>
                          <a:latin typeface="BIZ UDゴシック" panose="020B0400000000000000" pitchFamily="49" charset="-128"/>
                          <a:ea typeface="BIZ UDゴシック" panose="020B0400000000000000" pitchFamily="49" charset="-128"/>
                          <a:cs typeface="+mn-cs"/>
                        </a:rPr>
                        <a:t>適用場所</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都市</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公園</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庭</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kumimoji="1" lang="ja-JP" altLang="en-US" sz="700" b="0" i="0" u="none" strike="noStrike" kern="1200" dirty="0">
                          <a:solidFill>
                            <a:srgbClr val="000000"/>
                          </a:solidFill>
                          <a:effectLst/>
                          <a:latin typeface="メイリオ" panose="020B0604030504040204" pitchFamily="50" charset="-128"/>
                          <a:ea typeface="メイリオ" panose="020B0604030504040204" pitchFamily="50" charset="-128"/>
                          <a:cs typeface="+mn-cs"/>
                        </a:rPr>
                        <a:t>都市</a:t>
                      </a:r>
                      <a:endParaRPr kumimoji="1" lang="en-US" altLang="ja-JP" sz="700" b="0" i="0" u="none" strike="noStrike" kern="1200" dirty="0">
                        <a:solidFill>
                          <a:srgbClr val="000000"/>
                        </a:solidFill>
                        <a:effectLst/>
                        <a:latin typeface="メイリオ" panose="020B0604030504040204" pitchFamily="50" charset="-128"/>
                        <a:ea typeface="メイリオ" panose="020B0604030504040204" pitchFamily="50" charset="-128"/>
                        <a:cs typeface="+mn-cs"/>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緑道</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河川</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道路</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空地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遊水地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森林</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海岸</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集落</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119" name="テキスト 63"/>
          <p:cNvSpPr txBox="1"/>
          <p:nvPr/>
        </p:nvSpPr>
        <p:spPr>
          <a:xfrm>
            <a:off x="1572247" y="5473450"/>
            <a:ext cx="2214894" cy="246221"/>
          </a:xfrm>
          <a:prstGeom prst="rect">
            <a:avLst/>
          </a:prstGeom>
        </p:spPr>
        <p:txBody>
          <a:bodyPr wrap="square">
            <a:spAutoFit/>
          </a:bodyPr>
          <a:lstStyle/>
          <a:p>
            <a:pPr>
              <a:defRPr lang="ja-JP" altLang="en-US"/>
            </a:pPr>
            <a:r>
              <a:rPr lang="ja-JP" altLang="en-US" sz="1000" dirty="0" smtClean="0">
                <a:latin typeface="メイリオ"/>
                <a:ea typeface="メイリオ"/>
              </a:rPr>
              <a:t>該当する項目に○を付けて下さい。</a:t>
            </a:r>
            <a:r>
              <a:rPr lang="ja-JP" altLang="en-US" sz="1000" dirty="0">
                <a:latin typeface="メイリオ"/>
                <a:ea typeface="メイリオ"/>
              </a:rPr>
              <a:t>　　</a:t>
            </a:r>
          </a:p>
        </p:txBody>
      </p:sp>
      <p:sp>
        <p:nvSpPr>
          <p:cNvPr id="1120" name="テキスト ボックス 82"/>
          <p:cNvSpPr txBox="1"/>
          <p:nvPr/>
        </p:nvSpPr>
        <p:spPr>
          <a:xfrm>
            <a:off x="7096125" y="22705"/>
            <a:ext cx="2755473" cy="306884"/>
          </a:xfrm>
          <a:prstGeom prst="rect">
            <a:avLst/>
          </a:prstGeom>
          <a:solidFill>
            <a:schemeClr val="bg1"/>
          </a:solidFill>
          <a:ln>
            <a:solidFill>
              <a:schemeClr val="tx1"/>
            </a:solidFill>
          </a:ln>
        </p:spPr>
        <p:txBody>
          <a:bodyPr wrap="square">
            <a:spAutoFit/>
          </a:bodyPr>
          <a:lstStyle/>
          <a:p>
            <a:pPr marR="0" lvl="0" algn="ctr" defTabSz="960120" rtl="0" eaLnBrk="1" fontAlgn="auto" latinLnBrk="0" hangingPunct="1">
              <a:lnSpc>
                <a:spcPct val="100000"/>
              </a:lnSpc>
              <a:spcBef>
                <a:spcPts val="0"/>
              </a:spcBef>
              <a:spcAft>
                <a:spcPts val="0"/>
              </a:spcAft>
              <a:buClrTx/>
              <a:buSzTx/>
              <a:tabLst/>
              <a:defRPr/>
            </a:pP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別紙６</a:t>
            </a: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応募様式３－１</a:t>
            </a:r>
            <a:endParaRPr kumimoji="1"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78837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2" name="表 29"/>
          <p:cNvGraphicFramePr>
            <a:graphicFrameLocks noGrp="1"/>
          </p:cNvGraphicFramePr>
          <p:nvPr>
            <p:extLst>
              <p:ext uri="{D42A27DB-BD31-4B8C-83A1-F6EECF244321}">
                <p14:modId xmlns:p14="http://schemas.microsoft.com/office/powerpoint/2010/main" val="2853822358"/>
              </p:ext>
            </p:extLst>
          </p:nvPr>
        </p:nvGraphicFramePr>
        <p:xfrm>
          <a:off x="321764" y="5685101"/>
          <a:ext cx="9258827" cy="252000"/>
        </p:xfrm>
        <a:graphic>
          <a:graphicData uri="http://schemas.openxmlformats.org/drawingml/2006/table">
            <a:tbl>
              <a:tblPr/>
              <a:tblGrid>
                <a:gridCol w="1332000">
                  <a:extLst>
                    <a:ext uri="{9D8B030D-6E8A-4147-A177-3AD203B41FA5}">
                      <a16:colId xmlns:a16="http://schemas.microsoft.com/office/drawing/2014/main" val="20000"/>
                    </a:ext>
                  </a:extLst>
                </a:gridCol>
                <a:gridCol w="210291">
                  <a:extLst>
                    <a:ext uri="{9D8B030D-6E8A-4147-A177-3AD203B41FA5}">
                      <a16:colId xmlns:a16="http://schemas.microsoft.com/office/drawing/2014/main" val="20001"/>
                    </a:ext>
                  </a:extLst>
                </a:gridCol>
                <a:gridCol w="280388">
                  <a:extLst>
                    <a:ext uri="{9D8B030D-6E8A-4147-A177-3AD203B41FA5}">
                      <a16:colId xmlns:a16="http://schemas.microsoft.com/office/drawing/2014/main" val="20002"/>
                    </a:ext>
                  </a:extLst>
                </a:gridCol>
                <a:gridCol w="210291">
                  <a:extLst>
                    <a:ext uri="{9D8B030D-6E8A-4147-A177-3AD203B41FA5}">
                      <a16:colId xmlns:a16="http://schemas.microsoft.com/office/drawing/2014/main" val="20003"/>
                    </a:ext>
                  </a:extLst>
                </a:gridCol>
                <a:gridCol w="280388">
                  <a:extLst>
                    <a:ext uri="{9D8B030D-6E8A-4147-A177-3AD203B41FA5}">
                      <a16:colId xmlns:a16="http://schemas.microsoft.com/office/drawing/2014/main" val="20004"/>
                    </a:ext>
                  </a:extLst>
                </a:gridCol>
                <a:gridCol w="210291">
                  <a:extLst>
                    <a:ext uri="{9D8B030D-6E8A-4147-A177-3AD203B41FA5}">
                      <a16:colId xmlns:a16="http://schemas.microsoft.com/office/drawing/2014/main" val="20005"/>
                    </a:ext>
                  </a:extLst>
                </a:gridCol>
                <a:gridCol w="280388">
                  <a:extLst>
                    <a:ext uri="{9D8B030D-6E8A-4147-A177-3AD203B41FA5}">
                      <a16:colId xmlns:a16="http://schemas.microsoft.com/office/drawing/2014/main" val="20006"/>
                    </a:ext>
                  </a:extLst>
                </a:gridCol>
                <a:gridCol w="210291">
                  <a:extLst>
                    <a:ext uri="{9D8B030D-6E8A-4147-A177-3AD203B41FA5}">
                      <a16:colId xmlns:a16="http://schemas.microsoft.com/office/drawing/2014/main" val="20007"/>
                    </a:ext>
                  </a:extLst>
                </a:gridCol>
                <a:gridCol w="280388">
                  <a:extLst>
                    <a:ext uri="{9D8B030D-6E8A-4147-A177-3AD203B41FA5}">
                      <a16:colId xmlns:a16="http://schemas.microsoft.com/office/drawing/2014/main" val="20008"/>
                    </a:ext>
                  </a:extLst>
                </a:gridCol>
                <a:gridCol w="210291">
                  <a:extLst>
                    <a:ext uri="{9D8B030D-6E8A-4147-A177-3AD203B41FA5}">
                      <a16:colId xmlns:a16="http://schemas.microsoft.com/office/drawing/2014/main" val="20009"/>
                    </a:ext>
                  </a:extLst>
                </a:gridCol>
                <a:gridCol w="280388">
                  <a:extLst>
                    <a:ext uri="{9D8B030D-6E8A-4147-A177-3AD203B41FA5}">
                      <a16:colId xmlns:a16="http://schemas.microsoft.com/office/drawing/2014/main" val="20010"/>
                    </a:ext>
                  </a:extLst>
                </a:gridCol>
                <a:gridCol w="210291">
                  <a:extLst>
                    <a:ext uri="{9D8B030D-6E8A-4147-A177-3AD203B41FA5}">
                      <a16:colId xmlns:a16="http://schemas.microsoft.com/office/drawing/2014/main" val="20011"/>
                    </a:ext>
                  </a:extLst>
                </a:gridCol>
                <a:gridCol w="280388">
                  <a:extLst>
                    <a:ext uri="{9D8B030D-6E8A-4147-A177-3AD203B41FA5}">
                      <a16:colId xmlns:a16="http://schemas.microsoft.com/office/drawing/2014/main" val="20012"/>
                    </a:ext>
                  </a:extLst>
                </a:gridCol>
                <a:gridCol w="210291">
                  <a:extLst>
                    <a:ext uri="{9D8B030D-6E8A-4147-A177-3AD203B41FA5}">
                      <a16:colId xmlns:a16="http://schemas.microsoft.com/office/drawing/2014/main" val="20013"/>
                    </a:ext>
                  </a:extLst>
                </a:gridCol>
                <a:gridCol w="280388">
                  <a:extLst>
                    <a:ext uri="{9D8B030D-6E8A-4147-A177-3AD203B41FA5}">
                      <a16:colId xmlns:a16="http://schemas.microsoft.com/office/drawing/2014/main" val="20014"/>
                    </a:ext>
                  </a:extLst>
                </a:gridCol>
                <a:gridCol w="210291">
                  <a:extLst>
                    <a:ext uri="{9D8B030D-6E8A-4147-A177-3AD203B41FA5}">
                      <a16:colId xmlns:a16="http://schemas.microsoft.com/office/drawing/2014/main" val="20015"/>
                    </a:ext>
                  </a:extLst>
                </a:gridCol>
                <a:gridCol w="280388">
                  <a:extLst>
                    <a:ext uri="{9D8B030D-6E8A-4147-A177-3AD203B41FA5}">
                      <a16:colId xmlns:a16="http://schemas.microsoft.com/office/drawing/2014/main" val="20016"/>
                    </a:ext>
                  </a:extLst>
                </a:gridCol>
                <a:gridCol w="210291">
                  <a:extLst>
                    <a:ext uri="{9D8B030D-6E8A-4147-A177-3AD203B41FA5}">
                      <a16:colId xmlns:a16="http://schemas.microsoft.com/office/drawing/2014/main" val="20017"/>
                    </a:ext>
                  </a:extLst>
                </a:gridCol>
                <a:gridCol w="280388">
                  <a:extLst>
                    <a:ext uri="{9D8B030D-6E8A-4147-A177-3AD203B41FA5}">
                      <a16:colId xmlns:a16="http://schemas.microsoft.com/office/drawing/2014/main" val="20018"/>
                    </a:ext>
                  </a:extLst>
                </a:gridCol>
                <a:gridCol w="210291">
                  <a:extLst>
                    <a:ext uri="{9D8B030D-6E8A-4147-A177-3AD203B41FA5}">
                      <a16:colId xmlns:a16="http://schemas.microsoft.com/office/drawing/2014/main" val="20019"/>
                    </a:ext>
                  </a:extLst>
                </a:gridCol>
                <a:gridCol w="280388">
                  <a:extLst>
                    <a:ext uri="{9D8B030D-6E8A-4147-A177-3AD203B41FA5}">
                      <a16:colId xmlns:a16="http://schemas.microsoft.com/office/drawing/2014/main" val="20020"/>
                    </a:ext>
                  </a:extLst>
                </a:gridCol>
                <a:gridCol w="210291">
                  <a:extLst>
                    <a:ext uri="{9D8B030D-6E8A-4147-A177-3AD203B41FA5}">
                      <a16:colId xmlns:a16="http://schemas.microsoft.com/office/drawing/2014/main" val="20021"/>
                    </a:ext>
                  </a:extLst>
                </a:gridCol>
                <a:gridCol w="280388">
                  <a:extLst>
                    <a:ext uri="{9D8B030D-6E8A-4147-A177-3AD203B41FA5}">
                      <a16:colId xmlns:a16="http://schemas.microsoft.com/office/drawing/2014/main" val="20022"/>
                    </a:ext>
                  </a:extLst>
                </a:gridCol>
                <a:gridCol w="210291">
                  <a:extLst>
                    <a:ext uri="{9D8B030D-6E8A-4147-A177-3AD203B41FA5}">
                      <a16:colId xmlns:a16="http://schemas.microsoft.com/office/drawing/2014/main" val="20023"/>
                    </a:ext>
                  </a:extLst>
                </a:gridCol>
                <a:gridCol w="280388">
                  <a:extLst>
                    <a:ext uri="{9D8B030D-6E8A-4147-A177-3AD203B41FA5}">
                      <a16:colId xmlns:a16="http://schemas.microsoft.com/office/drawing/2014/main" val="20024"/>
                    </a:ext>
                  </a:extLst>
                </a:gridCol>
                <a:gridCol w="210291">
                  <a:extLst>
                    <a:ext uri="{9D8B030D-6E8A-4147-A177-3AD203B41FA5}">
                      <a16:colId xmlns:a16="http://schemas.microsoft.com/office/drawing/2014/main" val="20025"/>
                    </a:ext>
                  </a:extLst>
                </a:gridCol>
                <a:gridCol w="280388">
                  <a:extLst>
                    <a:ext uri="{9D8B030D-6E8A-4147-A177-3AD203B41FA5}">
                      <a16:colId xmlns:a16="http://schemas.microsoft.com/office/drawing/2014/main" val="20026"/>
                    </a:ext>
                  </a:extLst>
                </a:gridCol>
                <a:gridCol w="288000">
                  <a:extLst>
                    <a:ext uri="{9D8B030D-6E8A-4147-A177-3AD203B41FA5}">
                      <a16:colId xmlns:a16="http://schemas.microsoft.com/office/drawing/2014/main" val="20027"/>
                    </a:ext>
                  </a:extLst>
                </a:gridCol>
                <a:gridCol w="1260000">
                  <a:extLst>
                    <a:ext uri="{9D8B030D-6E8A-4147-A177-3AD203B41FA5}">
                      <a16:colId xmlns:a16="http://schemas.microsoft.com/office/drawing/2014/main" val="20028"/>
                    </a:ext>
                  </a:extLst>
                </a:gridCol>
              </a:tblGrid>
              <a:tr h="252000">
                <a:tc>
                  <a:txBody>
                    <a:bodyPr/>
                    <a:lstStyle/>
                    <a:p>
                      <a:pPr algn="ctr" fontAlgn="ctr"/>
                      <a:r>
                        <a:rPr kumimoji="1" lang="ja-JP" altLang="en-US" sz="1000" b="0" u="none" kern="100" dirty="0">
                          <a:solidFill>
                            <a:srgbClr val="0070C0"/>
                          </a:solidFill>
                          <a:effectLst/>
                          <a:latin typeface="BIZ UDゴシック" panose="020B0400000000000000" pitchFamily="49" charset="-128"/>
                          <a:ea typeface="BIZ UDゴシック" panose="020B0400000000000000" pitchFamily="49" charset="-128"/>
                          <a:cs typeface="+mn-cs"/>
                        </a:rPr>
                        <a:t>適用場所</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都市</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公園</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庭</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kumimoji="1" lang="ja-JP" altLang="en-US" sz="700" b="0" i="0" u="none" strike="noStrike" kern="1200" dirty="0">
                          <a:solidFill>
                            <a:srgbClr val="000000"/>
                          </a:solidFill>
                          <a:effectLst/>
                          <a:latin typeface="メイリオ" panose="020B0604030504040204" pitchFamily="50" charset="-128"/>
                          <a:ea typeface="メイリオ" panose="020B0604030504040204" pitchFamily="50" charset="-128"/>
                          <a:cs typeface="+mn-cs"/>
                        </a:rPr>
                        <a:t>都市</a:t>
                      </a:r>
                      <a:endParaRPr kumimoji="1" lang="en-US" altLang="ja-JP" sz="700" b="0" i="0" u="none" strike="noStrike" kern="1200" dirty="0">
                        <a:solidFill>
                          <a:srgbClr val="000000"/>
                        </a:solidFill>
                        <a:effectLst/>
                        <a:latin typeface="メイリオ" panose="020B0604030504040204" pitchFamily="50" charset="-128"/>
                        <a:ea typeface="メイリオ" panose="020B0604030504040204" pitchFamily="50" charset="-128"/>
                        <a:cs typeface="+mn-cs"/>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緑道</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河川</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道路</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空地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遊水地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森林</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海岸</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集落</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123" name="正方形/長方形 9"/>
          <p:cNvSpPr/>
          <p:nvPr/>
        </p:nvSpPr>
        <p:spPr>
          <a:xfrm>
            <a:off x="0" y="0"/>
            <a:ext cx="9906000" cy="36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1260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～表題～</a:t>
            </a:r>
          </a:p>
        </p:txBody>
      </p:sp>
      <p:sp>
        <p:nvSpPr>
          <p:cNvPr id="1124" name="正方形/長方形 13"/>
          <p:cNvSpPr/>
          <p:nvPr/>
        </p:nvSpPr>
        <p:spPr>
          <a:xfrm>
            <a:off x="190019" y="508991"/>
            <a:ext cx="3672000" cy="792000"/>
          </a:xfrm>
          <a:prstGeom prst="rect">
            <a:avLst/>
          </a:prstGeom>
          <a:noFill/>
          <a:ln>
            <a:solidFill>
              <a:schemeClr val="accent1"/>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25" name="テキスト ボックス 15"/>
          <p:cNvSpPr/>
          <p:nvPr/>
        </p:nvSpPr>
        <p:spPr>
          <a:xfrm>
            <a:off x="190019" y="500901"/>
            <a:ext cx="1260000" cy="216000"/>
          </a:xfrm>
          <a:prstGeom prst="roundRect">
            <a:avLst>
              <a:gd name="adj" fmla="val 0"/>
            </a:avLst>
          </a:prstGeom>
          <a:solidFill>
            <a:srgbClr val="0070C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主な目的</a:t>
            </a:r>
          </a:p>
        </p:txBody>
      </p:sp>
      <p:graphicFrame>
        <p:nvGraphicFramePr>
          <p:cNvPr id="1126" name="表 28"/>
          <p:cNvGraphicFramePr>
            <a:graphicFrameLocks noGrp="1"/>
          </p:cNvGraphicFramePr>
          <p:nvPr>
            <p:extLst>
              <p:ext uri="{D42A27DB-BD31-4B8C-83A1-F6EECF244321}">
                <p14:modId xmlns:p14="http://schemas.microsoft.com/office/powerpoint/2010/main" val="119970589"/>
              </p:ext>
            </p:extLst>
          </p:nvPr>
        </p:nvGraphicFramePr>
        <p:xfrm>
          <a:off x="198406" y="6341295"/>
          <a:ext cx="9509182" cy="407280"/>
        </p:xfrm>
        <a:graphic>
          <a:graphicData uri="http://schemas.openxmlformats.org/drawingml/2006/table">
            <a:tbl>
              <a:tblPr firstRow="1" firstCol="1" bandRow="1">
                <a:tableStyleId>{22838BEF-8BB2-4498-84A7-C5851F593DF1}</a:tableStyleId>
              </a:tblPr>
              <a:tblGrid>
                <a:gridCol w="1403971">
                  <a:extLst>
                    <a:ext uri="{9D8B030D-6E8A-4147-A177-3AD203B41FA5}">
                      <a16:colId xmlns:a16="http://schemas.microsoft.com/office/drawing/2014/main" val="20000"/>
                    </a:ext>
                  </a:extLst>
                </a:gridCol>
                <a:gridCol w="8105211">
                  <a:extLst>
                    <a:ext uri="{9D8B030D-6E8A-4147-A177-3AD203B41FA5}">
                      <a16:colId xmlns:a16="http://schemas.microsoft.com/office/drawing/2014/main" val="20001"/>
                    </a:ext>
                  </a:extLst>
                </a:gridCol>
              </a:tblGrid>
              <a:tr h="0">
                <a:tc>
                  <a:txBody>
                    <a:bodyPr/>
                    <a:lstStyle/>
                    <a:p>
                      <a:pPr marL="133350" indent="-133350" algn="ctr"/>
                      <a:r>
                        <a:rPr lang="ja-JP" altLang="en-US" sz="1100" b="0" u="none" kern="100" dirty="0">
                          <a:effectLst/>
                          <a:latin typeface="BIZ UDゴシック" panose="020B0400000000000000" pitchFamily="49" charset="-128"/>
                          <a:ea typeface="BIZ UDゴシック" panose="020B0400000000000000" pitchFamily="49" charset="-128"/>
                        </a:rPr>
                        <a:t>問い合わせ先</a:t>
                      </a:r>
                    </a:p>
                  </a:txBody>
                  <a:tcPr marL="72000" marR="72000" marT="36000" marB="36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団体名：</a:t>
                      </a:r>
                      <a:endParaRPr lang="en-US" altLang="ja-JP" sz="1100" b="0" u="none" kern="100" dirty="0">
                        <a:effectLst/>
                        <a:latin typeface="BIZ UDゴシック" panose="020B0400000000000000" pitchFamily="49" charset="-128"/>
                        <a:ea typeface="BIZ UDゴシック" panose="020B0400000000000000" pitchFamily="49" charset="-128"/>
                      </a:endParaRPr>
                    </a:p>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連絡先：　　　　　　　　　　　　　　　　　　　　　</a:t>
                      </a:r>
                      <a:r>
                        <a:rPr lang="en-US" altLang="ja-JP" sz="1100" b="0" u="none" kern="100" dirty="0">
                          <a:effectLst/>
                          <a:latin typeface="BIZ UDゴシック" panose="020B0400000000000000" pitchFamily="49" charset="-128"/>
                          <a:ea typeface="BIZ UDゴシック" panose="020B0400000000000000" pitchFamily="49" charset="-128"/>
                        </a:rPr>
                        <a:t>E-mail</a:t>
                      </a:r>
                      <a:r>
                        <a:rPr lang="ja-JP" altLang="en-US" sz="1100" b="0" u="none" kern="100" dirty="0">
                          <a:effectLst/>
                          <a:latin typeface="BIZ UDゴシック" panose="020B0400000000000000" pitchFamily="49" charset="-128"/>
                          <a:ea typeface="BIZ UDゴシック" panose="020B0400000000000000" pitchFamily="49" charset="-128"/>
                        </a:rPr>
                        <a:t>：</a:t>
                      </a:r>
                      <a:endParaRPr lang="ja-JP" sz="11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
        <p:nvSpPr>
          <p:cNvPr id="1127" name="正方形/長方形 24"/>
          <p:cNvSpPr/>
          <p:nvPr/>
        </p:nvSpPr>
        <p:spPr>
          <a:xfrm>
            <a:off x="3944909" y="508991"/>
            <a:ext cx="5771072" cy="792000"/>
          </a:xfrm>
          <a:prstGeom prst="rect">
            <a:avLst/>
          </a:prstGeom>
          <a:noFill/>
          <a:ln>
            <a:solidFill>
              <a:schemeClr val="accent1"/>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28" name="テキスト ボックス 25"/>
          <p:cNvSpPr/>
          <p:nvPr/>
        </p:nvSpPr>
        <p:spPr>
          <a:xfrm>
            <a:off x="3944909" y="500901"/>
            <a:ext cx="1217642" cy="216000"/>
          </a:xfrm>
          <a:prstGeom prst="roundRect">
            <a:avLst>
              <a:gd name="adj" fmla="val 0"/>
            </a:avLst>
          </a:prstGeom>
          <a:solidFill>
            <a:srgbClr val="0070C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white"/>
                </a:solidFill>
                <a:effectLst/>
                <a:uLnTx/>
                <a:uFillTx/>
                <a:latin typeface="BIZ UDゴシック" panose="020B0400000000000000" pitchFamily="49" charset="-128"/>
                <a:ea typeface="BIZ UDゴシック" panose="020B0400000000000000" pitchFamily="49" charset="-128"/>
                <a:cs typeface="+mn-cs"/>
              </a:rPr>
              <a:t>効果</a:t>
            </a:r>
            <a:endPar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1129" name="正方形/長方形 26"/>
          <p:cNvSpPr/>
          <p:nvPr/>
        </p:nvSpPr>
        <p:spPr>
          <a:xfrm>
            <a:off x="190019" y="1381696"/>
            <a:ext cx="9509179" cy="4871059"/>
          </a:xfrm>
          <a:prstGeom prst="rect">
            <a:avLst/>
          </a:prstGeom>
          <a:noFill/>
          <a:ln>
            <a:solidFill>
              <a:schemeClr val="accent1"/>
            </a:solidFill>
          </a:ln>
        </p:spPr>
        <p:txBody>
          <a:bodyPr wrap="square" lIns="72000" tIns="216000" rIns="7200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30" name="テキスト ボックス 30"/>
          <p:cNvSpPr/>
          <p:nvPr/>
        </p:nvSpPr>
        <p:spPr>
          <a:xfrm>
            <a:off x="190019" y="1381697"/>
            <a:ext cx="1260000" cy="216000"/>
          </a:xfrm>
          <a:prstGeom prst="roundRect">
            <a:avLst>
              <a:gd name="adj" fmla="val 0"/>
            </a:avLst>
          </a:prstGeom>
          <a:solidFill>
            <a:srgbClr val="0070C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技術の概要</a:t>
            </a:r>
          </a:p>
        </p:txBody>
      </p:sp>
      <p:sp>
        <p:nvSpPr>
          <p:cNvPr id="1131" name="テキスト ボックス 16"/>
          <p:cNvSpPr txBox="1"/>
          <p:nvPr/>
        </p:nvSpPr>
        <p:spPr>
          <a:xfrm>
            <a:off x="107208" y="56890"/>
            <a:ext cx="1080000" cy="246221"/>
          </a:xfrm>
          <a:prstGeom prst="rect">
            <a:avLst/>
          </a:prstGeom>
          <a:solidFill>
            <a:schemeClr val="bg1"/>
          </a:solidFill>
        </p:spPr>
        <p:txBody>
          <a:bodyPr wrap="square" lIns="0" r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10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rPr>
              <a:t>要素技術</a:t>
            </a:r>
          </a:p>
        </p:txBody>
      </p:sp>
      <p:sp>
        <p:nvSpPr>
          <p:cNvPr id="1133" name="正方形/長方形 14"/>
          <p:cNvSpPr/>
          <p:nvPr/>
        </p:nvSpPr>
        <p:spPr>
          <a:xfrm>
            <a:off x="6568535" y="2303788"/>
            <a:ext cx="3010222" cy="3281709"/>
          </a:xfrm>
          <a:prstGeom prst="rect">
            <a:avLst/>
          </a:prstGeom>
          <a:noFill/>
          <a:ln>
            <a:solidFill>
              <a:schemeClr val="accent1"/>
            </a:solidFill>
            <a:prstDash val="dash"/>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34" name="テキスト ボックス 19"/>
          <p:cNvSpPr/>
          <p:nvPr/>
        </p:nvSpPr>
        <p:spPr>
          <a:xfrm>
            <a:off x="6568535" y="2297870"/>
            <a:ext cx="2395091" cy="457266"/>
          </a:xfrm>
          <a:prstGeom prst="roundRect">
            <a:avLst>
              <a:gd name="adj" fmla="val 0"/>
            </a:avLst>
          </a:prstGeom>
          <a:solidFill>
            <a:schemeClr val="accent5">
              <a:lumMod val="60000"/>
              <a:lumOff val="40000"/>
            </a:schemeClr>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BIZ UDゴシック" panose="020B0400000000000000" pitchFamily="49" charset="-128"/>
                <a:ea typeface="BIZ UDゴシック" panose="020B0400000000000000" pitchFamily="49" charset="-128"/>
              </a:rPr>
              <a:t>要素技術の</a:t>
            </a:r>
            <a:r>
              <a:rPr kumimoji="1" lang="ja-JP" altLang="en-US" sz="1100" b="1" i="0" u="none" strike="noStrike" kern="1200" cap="none" spc="0" normalizeH="0" baseline="0" noProof="0" dirty="0" smtClean="0">
                <a:ln>
                  <a:noFill/>
                </a:ln>
                <a:solidFill>
                  <a:schemeClr val="bg1"/>
                </a:solidFill>
                <a:effectLst/>
                <a:uLnTx/>
                <a:uFillTx/>
                <a:latin typeface="BIZ UDゴシック" panose="020B0400000000000000" pitchFamily="49" charset="-128"/>
                <a:ea typeface="BIZ UDゴシック" panose="020B0400000000000000" pitchFamily="49" charset="-128"/>
              </a:rPr>
              <a:t>能力</a:t>
            </a:r>
            <a:endParaRPr dirty="0">
              <a:solidFill>
                <a:schemeClr val="bg1"/>
              </a:solidFill>
            </a:endParaRPr>
          </a:p>
        </p:txBody>
      </p:sp>
      <p:graphicFrame>
        <p:nvGraphicFramePr>
          <p:cNvPr id="1135" name="表 27"/>
          <p:cNvGraphicFramePr>
            <a:graphicFrameLocks noGrp="1"/>
          </p:cNvGraphicFramePr>
          <p:nvPr>
            <p:extLst>
              <p:ext uri="{D42A27DB-BD31-4B8C-83A1-F6EECF244321}">
                <p14:modId xmlns:p14="http://schemas.microsoft.com/office/powerpoint/2010/main" val="1283490564"/>
              </p:ext>
            </p:extLst>
          </p:nvPr>
        </p:nvGraphicFramePr>
        <p:xfrm>
          <a:off x="321764" y="5936562"/>
          <a:ext cx="9256993" cy="252000"/>
        </p:xfrm>
        <a:graphic>
          <a:graphicData uri="http://schemas.openxmlformats.org/drawingml/2006/table">
            <a:tbl>
              <a:tblPr firstRow="1" firstCol="1" bandRow="1">
                <a:tableStyleId>{22838BEF-8BB2-4498-84A7-C5851F593DF1}</a:tableStyleId>
              </a:tblPr>
              <a:tblGrid>
                <a:gridCol w="1332000">
                  <a:extLst>
                    <a:ext uri="{9D8B030D-6E8A-4147-A177-3AD203B41FA5}">
                      <a16:colId xmlns:a16="http://schemas.microsoft.com/office/drawing/2014/main" val="20000"/>
                    </a:ext>
                  </a:extLst>
                </a:gridCol>
                <a:gridCol w="7924993">
                  <a:extLst>
                    <a:ext uri="{9D8B030D-6E8A-4147-A177-3AD203B41FA5}">
                      <a16:colId xmlns:a16="http://schemas.microsoft.com/office/drawing/2014/main" val="20001"/>
                    </a:ext>
                  </a:extLst>
                </a:gridCol>
              </a:tblGrid>
              <a:tr h="252000">
                <a:tc>
                  <a:txBody>
                    <a:bodyPr/>
                    <a:lstStyle/>
                    <a:p>
                      <a:pPr marL="133350" indent="-133350" algn="ctr"/>
                      <a:r>
                        <a:rPr lang="ja-JP" altLang="en-US" sz="1000" b="0" u="none" kern="100" dirty="0">
                          <a:solidFill>
                            <a:srgbClr val="0070C0"/>
                          </a:solidFill>
                          <a:effectLst/>
                          <a:latin typeface="BIZ UDゴシック" panose="020B0400000000000000" pitchFamily="49" charset="-128"/>
                          <a:ea typeface="BIZ UDゴシック" panose="020B0400000000000000" pitchFamily="49" charset="-128"/>
                        </a:rPr>
                        <a:t>適用事例</a:t>
                      </a: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a:tabLst>
                          <a:tab pos="2272030" algn="l"/>
                        </a:tabLst>
                      </a:pPr>
                      <a:endParaRPr lang="ja-JP" sz="8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137" name="テキスト 63"/>
          <p:cNvSpPr txBox="1"/>
          <p:nvPr/>
        </p:nvSpPr>
        <p:spPr>
          <a:xfrm>
            <a:off x="6576996" y="2822778"/>
            <a:ext cx="2993300" cy="2862322"/>
          </a:xfrm>
          <a:prstGeom prst="rect">
            <a:avLst/>
          </a:prstGeom>
        </p:spPr>
        <p:txBody>
          <a:bodyPr wrap="square">
            <a:spAutoFit/>
          </a:bodyPr>
          <a:lstStyle/>
          <a:p>
            <a:pPr>
              <a:defRPr lang="ja-JP" altLang="en-US"/>
            </a:pPr>
            <a:r>
              <a:rPr lang="ja-JP" altLang="en-US" sz="1000" dirty="0">
                <a:latin typeface="メイリオ"/>
                <a:ea typeface="メイリオ"/>
              </a:rPr>
              <a:t>※要素技術が持つ機能などにより、</a:t>
            </a:r>
          </a:p>
          <a:p>
            <a:pPr>
              <a:defRPr lang="ja-JP" altLang="en-US"/>
            </a:pPr>
            <a:r>
              <a:rPr lang="ja-JP" altLang="en-US" sz="1000" dirty="0">
                <a:latin typeface="メイリオ"/>
                <a:ea typeface="メイリオ"/>
              </a:rPr>
              <a:t>　製品等を使用した場合の結果として</a:t>
            </a:r>
            <a:r>
              <a:rPr lang="ja-JP" altLang="en-US" sz="1000" dirty="0" smtClean="0">
                <a:latin typeface="メイリオ"/>
                <a:ea typeface="メイリオ"/>
              </a:rPr>
              <a:t>表れる能力</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　を</a:t>
            </a:r>
            <a:r>
              <a:rPr lang="ja-JP" altLang="en-US" sz="1000" dirty="0" smtClean="0">
                <a:latin typeface="メイリオ"/>
                <a:ea typeface="メイリオ"/>
              </a:rPr>
              <a:t>、技術の概要として記載</a:t>
            </a:r>
            <a:r>
              <a:rPr lang="ja-JP" altLang="en-US" sz="1000" dirty="0">
                <a:latin typeface="メイリオ"/>
                <a:ea typeface="メイリオ"/>
              </a:rPr>
              <a:t>していただく</a:t>
            </a:r>
            <a:r>
              <a:rPr lang="ja-JP" altLang="en-US" sz="1000" dirty="0" smtClean="0">
                <a:latin typeface="メイリオ"/>
                <a:ea typeface="メイリオ"/>
              </a:rPr>
              <a:t>ことを</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　想定</a:t>
            </a:r>
            <a:r>
              <a:rPr lang="ja-JP" altLang="en-US" sz="1000" dirty="0">
                <a:latin typeface="メイリオ"/>
                <a:ea typeface="メイリオ"/>
              </a:rPr>
              <a:t>しています</a:t>
            </a:r>
            <a:r>
              <a:rPr lang="ja-JP" altLang="en-US" sz="1000" dirty="0" smtClean="0">
                <a:latin typeface="メイリオ"/>
                <a:ea typeface="メイリオ"/>
              </a:rPr>
              <a:t>。</a:t>
            </a:r>
          </a:p>
          <a:p>
            <a:pPr marL="180975" indent="-180975">
              <a:defRPr lang="ja-JP" altLang="en-US"/>
            </a:pPr>
            <a:r>
              <a:rPr lang="ja-JP" altLang="en-US" sz="1000" dirty="0" smtClean="0">
                <a:latin typeface="メイリオ"/>
                <a:ea typeface="メイリオ"/>
              </a:rPr>
              <a:t>　</a:t>
            </a:r>
          </a:p>
          <a:p>
            <a:pPr>
              <a:defRPr lang="ja-JP" altLang="en-US"/>
            </a:pPr>
            <a:r>
              <a:rPr lang="ja-JP" altLang="en-US" sz="1000" dirty="0" smtClean="0">
                <a:latin typeface="メイリオ"/>
                <a:ea typeface="メイリオ"/>
              </a:rPr>
              <a:t>例</a:t>
            </a:r>
            <a:r>
              <a:rPr lang="ja-JP" altLang="en-US" sz="1000" dirty="0">
                <a:latin typeface="メイリオ"/>
                <a:ea typeface="メイリオ"/>
              </a:rPr>
              <a:t>：人の体感温度が２℃低下、管理頻度が３割</a:t>
            </a:r>
          </a:p>
          <a:p>
            <a:pPr>
              <a:defRPr lang="ja-JP" altLang="en-US"/>
            </a:pPr>
            <a:r>
              <a:rPr lang="ja-JP" altLang="en-US" sz="1000" dirty="0">
                <a:latin typeface="メイリオ"/>
                <a:ea typeface="メイリオ"/>
              </a:rPr>
              <a:t>　　減少、ＣＯ2排出量の低減　</a:t>
            </a:r>
            <a:r>
              <a:rPr lang="ja-JP" altLang="en-US" sz="1000" dirty="0" smtClean="0">
                <a:latin typeface="メイリオ"/>
                <a:ea typeface="メイリオ"/>
              </a:rPr>
              <a:t>等</a:t>
            </a:r>
            <a:endParaRPr lang="en-US" altLang="ja-JP" sz="1000" dirty="0" smtClean="0">
              <a:latin typeface="メイリオ"/>
              <a:ea typeface="メイリオ"/>
            </a:endParaRPr>
          </a:p>
          <a:p>
            <a:pPr>
              <a:defRPr lang="ja-JP" altLang="en-US"/>
            </a:pPr>
            <a:endParaRPr lang="en-US" altLang="ja-JP" sz="1000" dirty="0" smtClean="0">
              <a:latin typeface="メイリオ"/>
              <a:ea typeface="メイリオ"/>
            </a:endParaRPr>
          </a:p>
          <a:p>
            <a:pPr>
              <a:defRPr lang="ja-JP" altLang="en-US"/>
            </a:pPr>
            <a:endParaRPr lang="en-US" altLang="ja-JP" sz="1000" dirty="0">
              <a:latin typeface="メイリオ"/>
              <a:ea typeface="メイリオ"/>
            </a:endParaRPr>
          </a:p>
          <a:p>
            <a:pPr>
              <a:defRPr lang="ja-JP" altLang="en-US"/>
            </a:pPr>
            <a:r>
              <a:rPr lang="en-US" altLang="ja-JP" sz="1000" dirty="0" smtClean="0">
                <a:latin typeface="メイリオ"/>
                <a:ea typeface="メイリオ"/>
              </a:rPr>
              <a:t>※</a:t>
            </a:r>
            <a:r>
              <a:rPr lang="ja-JP" altLang="en-US" sz="1000" dirty="0" smtClean="0">
                <a:latin typeface="メイリオ"/>
                <a:ea typeface="メイリオ"/>
              </a:rPr>
              <a:t>要素</a:t>
            </a:r>
            <a:r>
              <a:rPr lang="ja-JP" altLang="en-US" sz="1000" dirty="0">
                <a:latin typeface="メイリオ"/>
                <a:ea typeface="メイリオ"/>
              </a:rPr>
              <a:t>技術の活用による社会的な意味（</a:t>
            </a:r>
            <a:r>
              <a:rPr lang="ja-JP" altLang="en-US" sz="1000" dirty="0" smtClean="0">
                <a:latin typeface="メイリオ"/>
                <a:ea typeface="メイリオ"/>
              </a:rPr>
              <a:t>波及効</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　果</a:t>
            </a:r>
            <a:r>
              <a:rPr lang="ja-JP" altLang="en-US" sz="1000" dirty="0">
                <a:latin typeface="メイリオ"/>
                <a:ea typeface="メイリオ"/>
              </a:rPr>
              <a:t>）の</a:t>
            </a:r>
            <a:r>
              <a:rPr lang="ja-JP" altLang="en-US" sz="1000" dirty="0" smtClean="0">
                <a:latin typeface="メイリオ"/>
                <a:ea typeface="メイリオ"/>
              </a:rPr>
              <a:t>内容は、上記の「効果」に記載ください</a:t>
            </a:r>
            <a:r>
              <a:rPr lang="ja-JP" altLang="en-US" sz="1000" dirty="0" smtClean="0">
                <a:latin typeface="メイリオ"/>
                <a:ea typeface="メイリオ"/>
              </a:rPr>
              <a:t>。</a:t>
            </a:r>
            <a:endParaRPr lang="en-US" altLang="ja-JP" sz="1000" dirty="0" smtClean="0">
              <a:latin typeface="メイリオ"/>
              <a:ea typeface="メイリオ"/>
            </a:endParaRPr>
          </a:p>
          <a:p>
            <a:pPr>
              <a:defRPr lang="ja-JP" altLang="en-US"/>
            </a:pP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例</a:t>
            </a:r>
            <a:r>
              <a:rPr lang="ja-JP" altLang="en-US" sz="1000" dirty="0">
                <a:latin typeface="メイリオ"/>
                <a:ea typeface="メイリオ"/>
              </a:rPr>
              <a:t>：魅力的な生活空間の創出、資源循環の達成</a:t>
            </a:r>
            <a:r>
              <a:rPr lang="ja-JP" altLang="en-US" sz="1000" dirty="0" smtClean="0">
                <a:latin typeface="メイリオ"/>
                <a:ea typeface="メイリオ"/>
              </a:rPr>
              <a:t>、　</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　　美しい</a:t>
            </a:r>
            <a:r>
              <a:rPr lang="ja-JP" altLang="en-US" sz="1000" dirty="0">
                <a:latin typeface="メイリオ"/>
                <a:ea typeface="メイリオ"/>
              </a:rPr>
              <a:t>景観の創出、生物の生息環境の保全　</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　　　　　　　　　　　　　　　　　　　　</a:t>
            </a:r>
            <a:r>
              <a:rPr lang="ja-JP" altLang="en-US" sz="1000" dirty="0" smtClean="0">
                <a:latin typeface="メイリオ"/>
                <a:ea typeface="メイリオ"/>
              </a:rPr>
              <a:t>等</a:t>
            </a:r>
            <a:endParaRPr lang="en-US" altLang="ja-JP" sz="1000" dirty="0" smtClean="0">
              <a:latin typeface="メイリオ"/>
              <a:ea typeface="メイリオ"/>
            </a:endParaRPr>
          </a:p>
          <a:p>
            <a:pPr>
              <a:defRPr lang="ja-JP" altLang="en-US"/>
            </a:pPr>
            <a:r>
              <a:rPr lang="ja-JP" altLang="en-US" sz="1000" dirty="0" smtClean="0">
                <a:latin typeface="メイリオ"/>
                <a:ea typeface="メイリオ"/>
              </a:rPr>
              <a:t>（</a:t>
            </a:r>
            <a:r>
              <a:rPr lang="ja-JP" altLang="en-US" sz="1000" dirty="0">
                <a:latin typeface="メイリオ"/>
                <a:ea typeface="メイリオ"/>
              </a:rPr>
              <a:t>本欄は、必要に応じて削除していただいてかまいません。）</a:t>
            </a:r>
          </a:p>
          <a:p>
            <a:pPr>
              <a:defRPr lang="ja-JP" altLang="en-US"/>
            </a:pPr>
            <a:endParaRPr lang="ja-JP" altLang="en-US" sz="1000" dirty="0">
              <a:latin typeface="メイリオ"/>
              <a:ea typeface="メイリオ"/>
            </a:endParaRPr>
          </a:p>
        </p:txBody>
      </p:sp>
      <p:sp>
        <p:nvSpPr>
          <p:cNvPr id="1138" name="テキスト 63"/>
          <p:cNvSpPr txBox="1"/>
          <p:nvPr/>
        </p:nvSpPr>
        <p:spPr>
          <a:xfrm>
            <a:off x="1572247" y="5473450"/>
            <a:ext cx="2214894" cy="246221"/>
          </a:xfrm>
          <a:prstGeom prst="rect">
            <a:avLst/>
          </a:prstGeom>
        </p:spPr>
        <p:txBody>
          <a:bodyPr wrap="square">
            <a:spAutoFit/>
          </a:bodyPr>
          <a:lstStyle/>
          <a:p>
            <a:pPr>
              <a:defRPr lang="ja-JP" altLang="en-US"/>
            </a:pPr>
            <a:r>
              <a:rPr lang="ja-JP" altLang="en-US" sz="1000" dirty="0" smtClean="0">
                <a:latin typeface="メイリオ"/>
                <a:ea typeface="メイリオ"/>
              </a:rPr>
              <a:t>該当する項目に○を付けて下さい。</a:t>
            </a:r>
            <a:r>
              <a:rPr lang="ja-JP" altLang="en-US" sz="1000" dirty="0">
                <a:latin typeface="メイリオ"/>
                <a:ea typeface="メイリオ"/>
              </a:rPr>
              <a:t>　　</a:t>
            </a:r>
          </a:p>
        </p:txBody>
      </p:sp>
      <p:sp>
        <p:nvSpPr>
          <p:cNvPr id="1139" name="テキスト ボックス 82"/>
          <p:cNvSpPr txBox="1"/>
          <p:nvPr/>
        </p:nvSpPr>
        <p:spPr>
          <a:xfrm>
            <a:off x="7096125" y="22705"/>
            <a:ext cx="2755473" cy="306884"/>
          </a:xfrm>
          <a:prstGeom prst="rect">
            <a:avLst/>
          </a:prstGeom>
          <a:solidFill>
            <a:schemeClr val="bg1"/>
          </a:solidFill>
          <a:ln>
            <a:solidFill>
              <a:schemeClr val="tx1"/>
            </a:solidFill>
          </a:ln>
        </p:spPr>
        <p:txBody>
          <a:bodyPr wrap="square">
            <a:spAutoFit/>
          </a:bodyPr>
          <a:lstStyle/>
          <a:p>
            <a:pPr marR="0" lvl="0" algn="ctr" defTabSz="960120" rtl="0" eaLnBrk="1" fontAlgn="auto" latinLnBrk="0" hangingPunct="1">
              <a:lnSpc>
                <a:spcPct val="100000"/>
              </a:lnSpc>
              <a:spcBef>
                <a:spcPts val="0"/>
              </a:spcBef>
              <a:spcAft>
                <a:spcPts val="0"/>
              </a:spcAft>
              <a:buClrTx/>
              <a:buSzTx/>
              <a:tabLst/>
              <a:defRPr/>
            </a:pP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別紙６</a:t>
            </a: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応募様式３－２</a:t>
            </a:r>
            <a:endParaRPr kumimoji="1"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11480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 name="正方形/長方形 9"/>
          <p:cNvSpPr/>
          <p:nvPr/>
        </p:nvSpPr>
        <p:spPr>
          <a:xfrm>
            <a:off x="0" y="0"/>
            <a:ext cx="9906000" cy="360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1260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～表題～</a:t>
            </a:r>
          </a:p>
        </p:txBody>
      </p:sp>
      <p:sp>
        <p:nvSpPr>
          <p:cNvPr id="1142" name="正方形/長方形 13"/>
          <p:cNvSpPr/>
          <p:nvPr/>
        </p:nvSpPr>
        <p:spPr>
          <a:xfrm>
            <a:off x="190019" y="508991"/>
            <a:ext cx="3672000" cy="792000"/>
          </a:xfrm>
          <a:prstGeom prst="rect">
            <a:avLst/>
          </a:prstGeom>
          <a:noFill/>
          <a:ln>
            <a:solidFill>
              <a:srgbClr val="FFC000"/>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43" name="テキスト ボックス 15"/>
          <p:cNvSpPr/>
          <p:nvPr/>
        </p:nvSpPr>
        <p:spPr>
          <a:xfrm>
            <a:off x="190019" y="500901"/>
            <a:ext cx="1260000" cy="216000"/>
          </a:xfrm>
          <a:prstGeom prst="roundRect">
            <a:avLst>
              <a:gd name="adj" fmla="val 0"/>
            </a:avLst>
          </a:prstGeom>
          <a:solidFill>
            <a:srgbClr val="FFC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主な目的</a:t>
            </a:r>
          </a:p>
        </p:txBody>
      </p:sp>
      <p:graphicFrame>
        <p:nvGraphicFramePr>
          <p:cNvPr id="1144" name="表 28"/>
          <p:cNvGraphicFramePr>
            <a:graphicFrameLocks noGrp="1"/>
          </p:cNvGraphicFramePr>
          <p:nvPr>
            <p:extLst>
              <p:ext uri="{D42A27DB-BD31-4B8C-83A1-F6EECF244321}">
                <p14:modId xmlns:p14="http://schemas.microsoft.com/office/powerpoint/2010/main" val="348002402"/>
              </p:ext>
            </p:extLst>
          </p:nvPr>
        </p:nvGraphicFramePr>
        <p:xfrm>
          <a:off x="198406" y="6341295"/>
          <a:ext cx="9509182" cy="407280"/>
        </p:xfrm>
        <a:graphic>
          <a:graphicData uri="http://schemas.openxmlformats.org/drawingml/2006/table">
            <a:tbl>
              <a:tblPr firstRow="1" firstCol="1" bandRow="1">
                <a:tableStyleId>{C4B1156A-380E-4F78-BDF5-A606A8083BF9}</a:tableStyleId>
              </a:tblPr>
              <a:tblGrid>
                <a:gridCol w="1403971">
                  <a:extLst>
                    <a:ext uri="{9D8B030D-6E8A-4147-A177-3AD203B41FA5}">
                      <a16:colId xmlns:a16="http://schemas.microsoft.com/office/drawing/2014/main" val="20000"/>
                    </a:ext>
                  </a:extLst>
                </a:gridCol>
                <a:gridCol w="8105211">
                  <a:extLst>
                    <a:ext uri="{9D8B030D-6E8A-4147-A177-3AD203B41FA5}">
                      <a16:colId xmlns:a16="http://schemas.microsoft.com/office/drawing/2014/main" val="20001"/>
                    </a:ext>
                  </a:extLst>
                </a:gridCol>
              </a:tblGrid>
              <a:tr h="0">
                <a:tc>
                  <a:txBody>
                    <a:bodyPr/>
                    <a:lstStyle/>
                    <a:p>
                      <a:pPr marL="133350" indent="-133350" algn="ctr"/>
                      <a:r>
                        <a:rPr lang="ja-JP" altLang="en-US" sz="1100" b="0" u="none" kern="100" dirty="0">
                          <a:effectLst/>
                          <a:latin typeface="BIZ UDゴシック" panose="020B0400000000000000" pitchFamily="49" charset="-128"/>
                          <a:ea typeface="BIZ UDゴシック" panose="020B0400000000000000" pitchFamily="49" charset="-128"/>
                        </a:rPr>
                        <a:t>問い合わせ先</a:t>
                      </a:r>
                    </a:p>
                  </a:txBody>
                  <a:tcPr marL="72000" marR="72000" marT="36000" marB="36000" anchor="ctr"/>
                </a:tc>
                <a:tc>
                  <a:txBody>
                    <a:bodyPr/>
                    <a:lstStyle/>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団体名：</a:t>
                      </a:r>
                      <a:endParaRPr lang="en-US" altLang="ja-JP" sz="1100" b="0" u="none" kern="100" dirty="0">
                        <a:effectLst/>
                        <a:latin typeface="BIZ UDゴシック" panose="020B0400000000000000" pitchFamily="49" charset="-128"/>
                        <a:ea typeface="BIZ UDゴシック" panose="020B0400000000000000" pitchFamily="49" charset="-128"/>
                      </a:endParaRPr>
                    </a:p>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連絡先：　　　　　　　　　　　　　　　　　　　　　</a:t>
                      </a:r>
                      <a:r>
                        <a:rPr lang="en-US" altLang="ja-JP" sz="1100" b="0" u="none" kern="100" dirty="0">
                          <a:effectLst/>
                          <a:latin typeface="BIZ UDゴシック" panose="020B0400000000000000" pitchFamily="49" charset="-128"/>
                          <a:ea typeface="BIZ UDゴシック" panose="020B0400000000000000" pitchFamily="49" charset="-128"/>
                        </a:rPr>
                        <a:t>E-mail</a:t>
                      </a:r>
                      <a:r>
                        <a:rPr lang="ja-JP" altLang="en-US" sz="1100" b="0" u="none" kern="100" dirty="0">
                          <a:effectLst/>
                          <a:latin typeface="BIZ UDゴシック" panose="020B0400000000000000" pitchFamily="49" charset="-128"/>
                          <a:ea typeface="BIZ UDゴシック" panose="020B0400000000000000" pitchFamily="49" charset="-128"/>
                        </a:rPr>
                        <a:t>：</a:t>
                      </a:r>
                      <a:endParaRPr lang="ja-JP" sz="11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solidFill>
                      <a:schemeClr val="bg1"/>
                    </a:solidFill>
                  </a:tcPr>
                </a:tc>
                <a:extLst>
                  <a:ext uri="{0D108BD9-81ED-4DB2-BD59-A6C34878D82A}">
                    <a16:rowId xmlns:a16="http://schemas.microsoft.com/office/drawing/2014/main" val="10000"/>
                  </a:ext>
                </a:extLst>
              </a:tr>
            </a:tbl>
          </a:graphicData>
        </a:graphic>
      </p:graphicFrame>
      <p:sp>
        <p:nvSpPr>
          <p:cNvPr id="1145" name="正方形/長方形 24"/>
          <p:cNvSpPr/>
          <p:nvPr/>
        </p:nvSpPr>
        <p:spPr>
          <a:xfrm>
            <a:off x="3944909" y="508991"/>
            <a:ext cx="5771072" cy="792000"/>
          </a:xfrm>
          <a:prstGeom prst="rect">
            <a:avLst/>
          </a:prstGeom>
          <a:noFill/>
          <a:ln>
            <a:solidFill>
              <a:srgbClr val="FFC000"/>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46" name="テキスト ボックス 25"/>
          <p:cNvSpPr/>
          <p:nvPr/>
        </p:nvSpPr>
        <p:spPr>
          <a:xfrm>
            <a:off x="3944909" y="500901"/>
            <a:ext cx="1260000" cy="216000"/>
          </a:xfrm>
          <a:prstGeom prst="roundRect">
            <a:avLst>
              <a:gd name="adj" fmla="val 0"/>
            </a:avLst>
          </a:prstGeom>
          <a:solidFill>
            <a:srgbClr val="FFC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white"/>
                </a:solidFill>
                <a:effectLst/>
                <a:uLnTx/>
                <a:uFillTx/>
                <a:latin typeface="BIZ UDゴシック" panose="020B0400000000000000" pitchFamily="49" charset="-128"/>
                <a:ea typeface="BIZ UDゴシック" panose="020B0400000000000000" pitchFamily="49" charset="-128"/>
                <a:cs typeface="+mn-cs"/>
              </a:rPr>
              <a:t>効果</a:t>
            </a:r>
            <a:endPar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1147" name="正方形/長方形 26"/>
          <p:cNvSpPr/>
          <p:nvPr/>
        </p:nvSpPr>
        <p:spPr>
          <a:xfrm>
            <a:off x="190019" y="1381696"/>
            <a:ext cx="9509179" cy="4871059"/>
          </a:xfrm>
          <a:prstGeom prst="rect">
            <a:avLst/>
          </a:prstGeom>
          <a:noFill/>
          <a:ln>
            <a:solidFill>
              <a:srgbClr val="FFC000"/>
            </a:solidFill>
          </a:ln>
        </p:spPr>
        <p:txBody>
          <a:bodyPr wrap="square" lIns="72000" tIns="216000" rIns="7200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48" name="テキスト ボックス 30"/>
          <p:cNvSpPr/>
          <p:nvPr/>
        </p:nvSpPr>
        <p:spPr>
          <a:xfrm>
            <a:off x="190019" y="1381697"/>
            <a:ext cx="1260000" cy="216000"/>
          </a:xfrm>
          <a:prstGeom prst="roundRect">
            <a:avLst>
              <a:gd name="adj" fmla="val 0"/>
            </a:avLst>
          </a:prstGeom>
          <a:solidFill>
            <a:srgbClr val="FFC000"/>
          </a:solidFill>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手法の概要</a:t>
            </a:r>
          </a:p>
        </p:txBody>
      </p:sp>
      <p:sp>
        <p:nvSpPr>
          <p:cNvPr id="1149" name="テキスト ボックス 16"/>
          <p:cNvSpPr txBox="1"/>
          <p:nvPr/>
        </p:nvSpPr>
        <p:spPr>
          <a:xfrm>
            <a:off x="107208" y="56890"/>
            <a:ext cx="1080000" cy="246221"/>
          </a:xfrm>
          <a:prstGeom prst="rect">
            <a:avLst/>
          </a:prstGeom>
          <a:solidFill>
            <a:schemeClr val="bg1"/>
          </a:solidFill>
        </p:spPr>
        <p:txBody>
          <a:bodyPr wrap="square" lIns="0" r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100" normalizeH="0" baseline="0" noProof="0" dirty="0">
                <a:ln>
                  <a:noFill/>
                </a:ln>
                <a:solidFill>
                  <a:srgbClr val="FFC000"/>
                </a:solidFill>
                <a:effectLst/>
                <a:uLnTx/>
                <a:uFillTx/>
                <a:latin typeface="BIZ UDゴシック" panose="020B0400000000000000" pitchFamily="49" charset="-128"/>
                <a:ea typeface="BIZ UDゴシック" panose="020B0400000000000000" pitchFamily="49" charset="-128"/>
                <a:cs typeface="+mn-cs"/>
              </a:rPr>
              <a:t>評価手法</a:t>
            </a:r>
          </a:p>
        </p:txBody>
      </p:sp>
      <p:graphicFrame>
        <p:nvGraphicFramePr>
          <p:cNvPr id="1151" name="表 12"/>
          <p:cNvGraphicFramePr>
            <a:graphicFrameLocks noGrp="1"/>
          </p:cNvGraphicFramePr>
          <p:nvPr>
            <p:extLst>
              <p:ext uri="{D42A27DB-BD31-4B8C-83A1-F6EECF244321}">
                <p14:modId xmlns:p14="http://schemas.microsoft.com/office/powerpoint/2010/main" val="2515852996"/>
              </p:ext>
            </p:extLst>
          </p:nvPr>
        </p:nvGraphicFramePr>
        <p:xfrm>
          <a:off x="321764" y="5685101"/>
          <a:ext cx="9258827" cy="252000"/>
        </p:xfrm>
        <a:graphic>
          <a:graphicData uri="http://schemas.openxmlformats.org/drawingml/2006/table">
            <a:tbl>
              <a:tblPr/>
              <a:tblGrid>
                <a:gridCol w="1332000">
                  <a:extLst>
                    <a:ext uri="{9D8B030D-6E8A-4147-A177-3AD203B41FA5}">
                      <a16:colId xmlns:a16="http://schemas.microsoft.com/office/drawing/2014/main" val="20000"/>
                    </a:ext>
                  </a:extLst>
                </a:gridCol>
                <a:gridCol w="210291">
                  <a:extLst>
                    <a:ext uri="{9D8B030D-6E8A-4147-A177-3AD203B41FA5}">
                      <a16:colId xmlns:a16="http://schemas.microsoft.com/office/drawing/2014/main" val="20001"/>
                    </a:ext>
                  </a:extLst>
                </a:gridCol>
                <a:gridCol w="280388">
                  <a:extLst>
                    <a:ext uri="{9D8B030D-6E8A-4147-A177-3AD203B41FA5}">
                      <a16:colId xmlns:a16="http://schemas.microsoft.com/office/drawing/2014/main" val="20002"/>
                    </a:ext>
                  </a:extLst>
                </a:gridCol>
                <a:gridCol w="210291">
                  <a:extLst>
                    <a:ext uri="{9D8B030D-6E8A-4147-A177-3AD203B41FA5}">
                      <a16:colId xmlns:a16="http://schemas.microsoft.com/office/drawing/2014/main" val="20003"/>
                    </a:ext>
                  </a:extLst>
                </a:gridCol>
                <a:gridCol w="280388">
                  <a:extLst>
                    <a:ext uri="{9D8B030D-6E8A-4147-A177-3AD203B41FA5}">
                      <a16:colId xmlns:a16="http://schemas.microsoft.com/office/drawing/2014/main" val="20004"/>
                    </a:ext>
                  </a:extLst>
                </a:gridCol>
                <a:gridCol w="210291">
                  <a:extLst>
                    <a:ext uri="{9D8B030D-6E8A-4147-A177-3AD203B41FA5}">
                      <a16:colId xmlns:a16="http://schemas.microsoft.com/office/drawing/2014/main" val="20005"/>
                    </a:ext>
                  </a:extLst>
                </a:gridCol>
                <a:gridCol w="280388">
                  <a:extLst>
                    <a:ext uri="{9D8B030D-6E8A-4147-A177-3AD203B41FA5}">
                      <a16:colId xmlns:a16="http://schemas.microsoft.com/office/drawing/2014/main" val="20006"/>
                    </a:ext>
                  </a:extLst>
                </a:gridCol>
                <a:gridCol w="210291">
                  <a:extLst>
                    <a:ext uri="{9D8B030D-6E8A-4147-A177-3AD203B41FA5}">
                      <a16:colId xmlns:a16="http://schemas.microsoft.com/office/drawing/2014/main" val="20007"/>
                    </a:ext>
                  </a:extLst>
                </a:gridCol>
                <a:gridCol w="280388">
                  <a:extLst>
                    <a:ext uri="{9D8B030D-6E8A-4147-A177-3AD203B41FA5}">
                      <a16:colId xmlns:a16="http://schemas.microsoft.com/office/drawing/2014/main" val="20008"/>
                    </a:ext>
                  </a:extLst>
                </a:gridCol>
                <a:gridCol w="210291">
                  <a:extLst>
                    <a:ext uri="{9D8B030D-6E8A-4147-A177-3AD203B41FA5}">
                      <a16:colId xmlns:a16="http://schemas.microsoft.com/office/drawing/2014/main" val="20009"/>
                    </a:ext>
                  </a:extLst>
                </a:gridCol>
                <a:gridCol w="280388">
                  <a:extLst>
                    <a:ext uri="{9D8B030D-6E8A-4147-A177-3AD203B41FA5}">
                      <a16:colId xmlns:a16="http://schemas.microsoft.com/office/drawing/2014/main" val="20010"/>
                    </a:ext>
                  </a:extLst>
                </a:gridCol>
                <a:gridCol w="210291">
                  <a:extLst>
                    <a:ext uri="{9D8B030D-6E8A-4147-A177-3AD203B41FA5}">
                      <a16:colId xmlns:a16="http://schemas.microsoft.com/office/drawing/2014/main" val="20011"/>
                    </a:ext>
                  </a:extLst>
                </a:gridCol>
                <a:gridCol w="280388">
                  <a:extLst>
                    <a:ext uri="{9D8B030D-6E8A-4147-A177-3AD203B41FA5}">
                      <a16:colId xmlns:a16="http://schemas.microsoft.com/office/drawing/2014/main" val="20012"/>
                    </a:ext>
                  </a:extLst>
                </a:gridCol>
                <a:gridCol w="210291">
                  <a:extLst>
                    <a:ext uri="{9D8B030D-6E8A-4147-A177-3AD203B41FA5}">
                      <a16:colId xmlns:a16="http://schemas.microsoft.com/office/drawing/2014/main" val="20013"/>
                    </a:ext>
                  </a:extLst>
                </a:gridCol>
                <a:gridCol w="280388">
                  <a:extLst>
                    <a:ext uri="{9D8B030D-6E8A-4147-A177-3AD203B41FA5}">
                      <a16:colId xmlns:a16="http://schemas.microsoft.com/office/drawing/2014/main" val="20014"/>
                    </a:ext>
                  </a:extLst>
                </a:gridCol>
                <a:gridCol w="210291">
                  <a:extLst>
                    <a:ext uri="{9D8B030D-6E8A-4147-A177-3AD203B41FA5}">
                      <a16:colId xmlns:a16="http://schemas.microsoft.com/office/drawing/2014/main" val="20015"/>
                    </a:ext>
                  </a:extLst>
                </a:gridCol>
                <a:gridCol w="280388">
                  <a:extLst>
                    <a:ext uri="{9D8B030D-6E8A-4147-A177-3AD203B41FA5}">
                      <a16:colId xmlns:a16="http://schemas.microsoft.com/office/drawing/2014/main" val="20016"/>
                    </a:ext>
                  </a:extLst>
                </a:gridCol>
                <a:gridCol w="210291">
                  <a:extLst>
                    <a:ext uri="{9D8B030D-6E8A-4147-A177-3AD203B41FA5}">
                      <a16:colId xmlns:a16="http://schemas.microsoft.com/office/drawing/2014/main" val="20017"/>
                    </a:ext>
                  </a:extLst>
                </a:gridCol>
                <a:gridCol w="280388">
                  <a:extLst>
                    <a:ext uri="{9D8B030D-6E8A-4147-A177-3AD203B41FA5}">
                      <a16:colId xmlns:a16="http://schemas.microsoft.com/office/drawing/2014/main" val="20018"/>
                    </a:ext>
                  </a:extLst>
                </a:gridCol>
                <a:gridCol w="210291">
                  <a:extLst>
                    <a:ext uri="{9D8B030D-6E8A-4147-A177-3AD203B41FA5}">
                      <a16:colId xmlns:a16="http://schemas.microsoft.com/office/drawing/2014/main" val="20019"/>
                    </a:ext>
                  </a:extLst>
                </a:gridCol>
                <a:gridCol w="280388">
                  <a:extLst>
                    <a:ext uri="{9D8B030D-6E8A-4147-A177-3AD203B41FA5}">
                      <a16:colId xmlns:a16="http://schemas.microsoft.com/office/drawing/2014/main" val="20020"/>
                    </a:ext>
                  </a:extLst>
                </a:gridCol>
                <a:gridCol w="210291">
                  <a:extLst>
                    <a:ext uri="{9D8B030D-6E8A-4147-A177-3AD203B41FA5}">
                      <a16:colId xmlns:a16="http://schemas.microsoft.com/office/drawing/2014/main" val="20021"/>
                    </a:ext>
                  </a:extLst>
                </a:gridCol>
                <a:gridCol w="280388">
                  <a:extLst>
                    <a:ext uri="{9D8B030D-6E8A-4147-A177-3AD203B41FA5}">
                      <a16:colId xmlns:a16="http://schemas.microsoft.com/office/drawing/2014/main" val="20022"/>
                    </a:ext>
                  </a:extLst>
                </a:gridCol>
                <a:gridCol w="210291">
                  <a:extLst>
                    <a:ext uri="{9D8B030D-6E8A-4147-A177-3AD203B41FA5}">
                      <a16:colId xmlns:a16="http://schemas.microsoft.com/office/drawing/2014/main" val="20023"/>
                    </a:ext>
                  </a:extLst>
                </a:gridCol>
                <a:gridCol w="280388">
                  <a:extLst>
                    <a:ext uri="{9D8B030D-6E8A-4147-A177-3AD203B41FA5}">
                      <a16:colId xmlns:a16="http://schemas.microsoft.com/office/drawing/2014/main" val="20024"/>
                    </a:ext>
                  </a:extLst>
                </a:gridCol>
                <a:gridCol w="210291">
                  <a:extLst>
                    <a:ext uri="{9D8B030D-6E8A-4147-A177-3AD203B41FA5}">
                      <a16:colId xmlns:a16="http://schemas.microsoft.com/office/drawing/2014/main" val="20025"/>
                    </a:ext>
                  </a:extLst>
                </a:gridCol>
                <a:gridCol w="280388">
                  <a:extLst>
                    <a:ext uri="{9D8B030D-6E8A-4147-A177-3AD203B41FA5}">
                      <a16:colId xmlns:a16="http://schemas.microsoft.com/office/drawing/2014/main" val="20026"/>
                    </a:ext>
                  </a:extLst>
                </a:gridCol>
                <a:gridCol w="288000">
                  <a:extLst>
                    <a:ext uri="{9D8B030D-6E8A-4147-A177-3AD203B41FA5}">
                      <a16:colId xmlns:a16="http://schemas.microsoft.com/office/drawing/2014/main" val="20027"/>
                    </a:ext>
                  </a:extLst>
                </a:gridCol>
                <a:gridCol w="1260000">
                  <a:extLst>
                    <a:ext uri="{9D8B030D-6E8A-4147-A177-3AD203B41FA5}">
                      <a16:colId xmlns:a16="http://schemas.microsoft.com/office/drawing/2014/main" val="20028"/>
                    </a:ext>
                  </a:extLst>
                </a:gridCol>
              </a:tblGrid>
              <a:tr h="252000">
                <a:tc>
                  <a:txBody>
                    <a:bodyPr/>
                    <a:lstStyle/>
                    <a:p>
                      <a:pPr algn="ctr" fontAlgn="ctr"/>
                      <a:r>
                        <a:rPr kumimoji="1" lang="ja-JP" altLang="en-US" sz="1000" b="0" u="none" kern="100" dirty="0">
                          <a:solidFill>
                            <a:schemeClr val="accent2"/>
                          </a:solidFill>
                          <a:effectLst/>
                          <a:latin typeface="BIZ UDゴシック" panose="020B0400000000000000" pitchFamily="49" charset="-128"/>
                          <a:ea typeface="BIZ UDゴシック" panose="020B0400000000000000" pitchFamily="49" charset="-128"/>
                          <a:cs typeface="+mn-cs"/>
                        </a:rPr>
                        <a:t>適用場所</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4E7"/>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都市</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公園</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庭</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kumimoji="1" lang="ja-JP" altLang="en-US" sz="700" b="0" i="0" u="none" strike="noStrike" kern="1200" dirty="0">
                          <a:solidFill>
                            <a:srgbClr val="000000"/>
                          </a:solidFill>
                          <a:effectLst/>
                          <a:latin typeface="メイリオ" panose="020B0604030504040204" pitchFamily="50" charset="-128"/>
                          <a:ea typeface="メイリオ" panose="020B0604030504040204" pitchFamily="50" charset="-128"/>
                          <a:cs typeface="+mn-cs"/>
                        </a:rPr>
                        <a:t>都市</a:t>
                      </a:r>
                      <a:endParaRPr kumimoji="1" lang="en-US" altLang="ja-JP" sz="700" b="0" i="0" u="none" strike="noStrike" kern="1200" dirty="0">
                        <a:solidFill>
                          <a:srgbClr val="000000"/>
                        </a:solidFill>
                        <a:effectLst/>
                        <a:latin typeface="メイリオ" panose="020B0604030504040204" pitchFamily="50" charset="-128"/>
                        <a:ea typeface="メイリオ" panose="020B0604030504040204" pitchFamily="50" charset="-128"/>
                        <a:cs typeface="+mn-cs"/>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緑道</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河川</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道路</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空地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遊水地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森林</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海岸</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集落</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52" name="表 14"/>
          <p:cNvGraphicFramePr>
            <a:graphicFrameLocks noGrp="1"/>
          </p:cNvGraphicFramePr>
          <p:nvPr>
            <p:extLst>
              <p:ext uri="{D42A27DB-BD31-4B8C-83A1-F6EECF244321}">
                <p14:modId xmlns:p14="http://schemas.microsoft.com/office/powerpoint/2010/main" val="2008316138"/>
              </p:ext>
            </p:extLst>
          </p:nvPr>
        </p:nvGraphicFramePr>
        <p:xfrm>
          <a:off x="321764" y="5936562"/>
          <a:ext cx="9256993" cy="252000"/>
        </p:xfrm>
        <a:graphic>
          <a:graphicData uri="http://schemas.openxmlformats.org/drawingml/2006/table">
            <a:tbl>
              <a:tblPr firstRow="1" firstCol="1" bandRow="1">
                <a:tableStyleId>{22838BEF-8BB2-4498-84A7-C5851F593DF1}</a:tableStyleId>
              </a:tblPr>
              <a:tblGrid>
                <a:gridCol w="1332000">
                  <a:extLst>
                    <a:ext uri="{9D8B030D-6E8A-4147-A177-3AD203B41FA5}">
                      <a16:colId xmlns:a16="http://schemas.microsoft.com/office/drawing/2014/main" val="20000"/>
                    </a:ext>
                  </a:extLst>
                </a:gridCol>
                <a:gridCol w="7924993">
                  <a:extLst>
                    <a:ext uri="{9D8B030D-6E8A-4147-A177-3AD203B41FA5}">
                      <a16:colId xmlns:a16="http://schemas.microsoft.com/office/drawing/2014/main" val="20001"/>
                    </a:ext>
                  </a:extLst>
                </a:gridCol>
              </a:tblGrid>
              <a:tr h="252000">
                <a:tc>
                  <a:txBody>
                    <a:bodyPr/>
                    <a:lstStyle/>
                    <a:p>
                      <a:pPr marL="133350" indent="-133350" algn="ctr"/>
                      <a:r>
                        <a:rPr lang="ja-JP" altLang="en-US" sz="1000" b="0" u="none" kern="100" dirty="0">
                          <a:solidFill>
                            <a:schemeClr val="accent2"/>
                          </a:solidFill>
                          <a:effectLst/>
                          <a:latin typeface="BIZ UDゴシック" panose="020B0400000000000000" pitchFamily="49" charset="-128"/>
                          <a:ea typeface="BIZ UDゴシック" panose="020B0400000000000000" pitchFamily="49" charset="-128"/>
                        </a:rPr>
                        <a:t>適用スケール</a:t>
                      </a: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4E7"/>
                    </a:solidFill>
                  </a:tcPr>
                </a:tc>
                <a:tc>
                  <a:txBody>
                    <a:bodyPr/>
                    <a:lstStyle/>
                    <a:p>
                      <a:pPr algn="ctr">
                        <a:tabLst>
                          <a:tab pos="2272030" algn="l"/>
                        </a:tabLst>
                      </a:pPr>
                      <a:endParaRPr lang="ja-JP" sz="8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53" name="表 19"/>
          <p:cNvGraphicFramePr>
            <a:graphicFrameLocks noGrp="1"/>
          </p:cNvGraphicFramePr>
          <p:nvPr>
            <p:extLst>
              <p:ext uri="{D42A27DB-BD31-4B8C-83A1-F6EECF244321}">
                <p14:modId xmlns:p14="http://schemas.microsoft.com/office/powerpoint/2010/main" val="1838967347"/>
              </p:ext>
            </p:extLst>
          </p:nvPr>
        </p:nvGraphicFramePr>
        <p:xfrm>
          <a:off x="321469" y="5033962"/>
          <a:ext cx="9260681" cy="650896"/>
        </p:xfrm>
        <a:graphic>
          <a:graphicData uri="http://schemas.openxmlformats.org/drawingml/2006/table">
            <a:tbl>
              <a:tblPr/>
              <a:tblGrid>
                <a:gridCol w="1333500">
                  <a:extLst>
                    <a:ext uri="{9D8B030D-6E8A-4147-A177-3AD203B41FA5}">
                      <a16:colId xmlns:a16="http://schemas.microsoft.com/office/drawing/2014/main" val="20000"/>
                    </a:ext>
                  </a:extLst>
                </a:gridCol>
                <a:gridCol w="884684">
                  <a:extLst>
                    <a:ext uri="{9D8B030D-6E8A-4147-A177-3AD203B41FA5}">
                      <a16:colId xmlns:a16="http://schemas.microsoft.com/office/drawing/2014/main" val="20001"/>
                    </a:ext>
                  </a:extLst>
                </a:gridCol>
                <a:gridCol w="440607">
                  <a:extLst>
                    <a:ext uri="{9D8B030D-6E8A-4147-A177-3AD203B41FA5}">
                      <a16:colId xmlns:a16="http://schemas.microsoft.com/office/drawing/2014/main" val="20002"/>
                    </a:ext>
                  </a:extLst>
                </a:gridCol>
                <a:gridCol w="440607">
                  <a:extLst>
                    <a:ext uri="{9D8B030D-6E8A-4147-A177-3AD203B41FA5}">
                      <a16:colId xmlns:a16="http://schemas.microsoft.com/office/drawing/2014/main" val="20003"/>
                    </a:ext>
                  </a:extLst>
                </a:gridCol>
                <a:gridCol w="440607">
                  <a:extLst>
                    <a:ext uri="{9D8B030D-6E8A-4147-A177-3AD203B41FA5}">
                      <a16:colId xmlns:a16="http://schemas.microsoft.com/office/drawing/2014/main" val="20004"/>
                    </a:ext>
                  </a:extLst>
                </a:gridCol>
                <a:gridCol w="440607">
                  <a:extLst>
                    <a:ext uri="{9D8B030D-6E8A-4147-A177-3AD203B41FA5}">
                      <a16:colId xmlns:a16="http://schemas.microsoft.com/office/drawing/2014/main" val="20005"/>
                    </a:ext>
                  </a:extLst>
                </a:gridCol>
                <a:gridCol w="440607">
                  <a:extLst>
                    <a:ext uri="{9D8B030D-6E8A-4147-A177-3AD203B41FA5}">
                      <a16:colId xmlns:a16="http://schemas.microsoft.com/office/drawing/2014/main" val="20006"/>
                    </a:ext>
                  </a:extLst>
                </a:gridCol>
                <a:gridCol w="440607">
                  <a:extLst>
                    <a:ext uri="{9D8B030D-6E8A-4147-A177-3AD203B41FA5}">
                      <a16:colId xmlns:a16="http://schemas.microsoft.com/office/drawing/2014/main" val="20007"/>
                    </a:ext>
                  </a:extLst>
                </a:gridCol>
                <a:gridCol w="440607">
                  <a:extLst>
                    <a:ext uri="{9D8B030D-6E8A-4147-A177-3AD203B41FA5}">
                      <a16:colId xmlns:a16="http://schemas.microsoft.com/office/drawing/2014/main" val="20008"/>
                    </a:ext>
                  </a:extLst>
                </a:gridCol>
                <a:gridCol w="440607">
                  <a:extLst>
                    <a:ext uri="{9D8B030D-6E8A-4147-A177-3AD203B41FA5}">
                      <a16:colId xmlns:a16="http://schemas.microsoft.com/office/drawing/2014/main" val="20009"/>
                    </a:ext>
                  </a:extLst>
                </a:gridCol>
                <a:gridCol w="440607">
                  <a:extLst>
                    <a:ext uri="{9D8B030D-6E8A-4147-A177-3AD203B41FA5}">
                      <a16:colId xmlns:a16="http://schemas.microsoft.com/office/drawing/2014/main" val="20010"/>
                    </a:ext>
                  </a:extLst>
                </a:gridCol>
                <a:gridCol w="440607">
                  <a:extLst>
                    <a:ext uri="{9D8B030D-6E8A-4147-A177-3AD203B41FA5}">
                      <a16:colId xmlns:a16="http://schemas.microsoft.com/office/drawing/2014/main" val="20011"/>
                    </a:ext>
                  </a:extLst>
                </a:gridCol>
                <a:gridCol w="440607">
                  <a:extLst>
                    <a:ext uri="{9D8B030D-6E8A-4147-A177-3AD203B41FA5}">
                      <a16:colId xmlns:a16="http://schemas.microsoft.com/office/drawing/2014/main" val="20012"/>
                    </a:ext>
                  </a:extLst>
                </a:gridCol>
                <a:gridCol w="440607">
                  <a:extLst>
                    <a:ext uri="{9D8B030D-6E8A-4147-A177-3AD203B41FA5}">
                      <a16:colId xmlns:a16="http://schemas.microsoft.com/office/drawing/2014/main" val="20013"/>
                    </a:ext>
                  </a:extLst>
                </a:gridCol>
                <a:gridCol w="440607">
                  <a:extLst>
                    <a:ext uri="{9D8B030D-6E8A-4147-A177-3AD203B41FA5}">
                      <a16:colId xmlns:a16="http://schemas.microsoft.com/office/drawing/2014/main" val="20014"/>
                    </a:ext>
                  </a:extLst>
                </a:gridCol>
                <a:gridCol w="440607">
                  <a:extLst>
                    <a:ext uri="{9D8B030D-6E8A-4147-A177-3AD203B41FA5}">
                      <a16:colId xmlns:a16="http://schemas.microsoft.com/office/drawing/2014/main" val="20015"/>
                    </a:ext>
                  </a:extLst>
                </a:gridCol>
                <a:gridCol w="440607">
                  <a:extLst>
                    <a:ext uri="{9D8B030D-6E8A-4147-A177-3AD203B41FA5}">
                      <a16:colId xmlns:a16="http://schemas.microsoft.com/office/drawing/2014/main" val="20016"/>
                    </a:ext>
                  </a:extLst>
                </a:gridCol>
                <a:gridCol w="433392">
                  <a:extLst>
                    <a:ext uri="{9D8B030D-6E8A-4147-A177-3AD203B41FA5}">
                      <a16:colId xmlns:a16="http://schemas.microsoft.com/office/drawing/2014/main" val="20017"/>
                    </a:ext>
                  </a:extLst>
                </a:gridCol>
              </a:tblGrid>
              <a:tr h="49004">
                <a:tc rowSpan="4">
                  <a:txBody>
                    <a:bodyPr/>
                    <a:lstStyle/>
                    <a:p>
                      <a:pPr marL="0" algn="ctr" defTabSz="914400" rtl="0" eaLnBrk="1" fontAlgn="ctr" latinLnBrk="0" hangingPunct="1"/>
                      <a:r>
                        <a:rPr kumimoji="1" lang="ja-JP" altLang="en-US" sz="1000" b="0" u="none" kern="100" dirty="0">
                          <a:solidFill>
                            <a:schemeClr val="accent2"/>
                          </a:solidFill>
                          <a:effectLst/>
                          <a:latin typeface="BIZ UDゴシック" panose="020B0400000000000000" pitchFamily="49" charset="-128"/>
                          <a:ea typeface="BIZ UDゴシック" panose="020B0400000000000000" pitchFamily="49" charset="-128"/>
                          <a:cs typeface="+mn-cs"/>
                        </a:rPr>
                        <a:t>評価内容</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4E7"/>
                    </a:solidFill>
                  </a:tcPr>
                </a:tc>
                <a:tc rowSpan="3">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総合</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評価</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gridSpan="16">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個別評価</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58914">
                <a:tc vMerge="1">
                  <a:txBody>
                    <a:bodyPr/>
                    <a:lstStyle/>
                    <a:p>
                      <a:endParaRPr kumimoji="1" lang="ja-JP" altLang="en-US"/>
                    </a:p>
                  </a:txBody>
                  <a:tcPr/>
                </a:tc>
                <a:tc vMerge="1">
                  <a:txBody>
                    <a:bodyPr/>
                    <a:lstStyle/>
                    <a:p>
                      <a:endParaRPr kumimoji="1" lang="ja-JP" altLang="en-US"/>
                    </a:p>
                  </a:txBody>
                  <a:tcPr/>
                </a:tc>
                <a:tc gridSpan="3">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防災・減災</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環境</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地域振興（社会）</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158914">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700" b="0" i="0" u="none" strike="noStrike">
                          <a:solidFill>
                            <a:srgbClr val="000000"/>
                          </a:solidFill>
                          <a:effectLst/>
                          <a:latin typeface="メイリオ" panose="020B0604030504040204" pitchFamily="50" charset="-128"/>
                          <a:ea typeface="メイリオ" panose="020B0604030504040204" pitchFamily="50" charset="-128"/>
                        </a:rPr>
                        <a:t>風水害</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震災</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避難</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気候変動</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温暖化</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防止</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水質改善</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生物</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多様性</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zh-TW" altLang="en-US" sz="700" b="0" i="0" u="none" strike="noStrike" dirty="0">
                          <a:solidFill>
                            <a:srgbClr val="000000"/>
                          </a:solidFill>
                          <a:effectLst/>
                          <a:latin typeface="メイリオ" panose="020B0604030504040204" pitchFamily="50" charset="-128"/>
                          <a:ea typeface="メイリオ" panose="020B0604030504040204" pitchFamily="50" charset="-128"/>
                        </a:rPr>
                        <a:t>自然環境保全</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景観</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経済効果</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産業振興</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コミュニティ</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居住環境</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医療</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健康</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58914">
                <a:tc vMerge="1">
                  <a:txBody>
                    <a:bodyPr/>
                    <a:lstStyle/>
                    <a:p>
                      <a:pPr algn="ctr" fontAlgn="ct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6514" marR="6514" marT="65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6514" marR="6514" marT="651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54" name="テキスト 63"/>
          <p:cNvSpPr txBox="1"/>
          <p:nvPr/>
        </p:nvSpPr>
        <p:spPr>
          <a:xfrm>
            <a:off x="1647125" y="4830146"/>
            <a:ext cx="2214894" cy="246221"/>
          </a:xfrm>
          <a:prstGeom prst="rect">
            <a:avLst/>
          </a:prstGeom>
        </p:spPr>
        <p:txBody>
          <a:bodyPr wrap="square">
            <a:spAutoFit/>
          </a:bodyPr>
          <a:lstStyle/>
          <a:p>
            <a:pPr>
              <a:defRPr lang="ja-JP" altLang="en-US"/>
            </a:pPr>
            <a:r>
              <a:rPr lang="ja-JP" altLang="en-US" sz="1000" dirty="0" smtClean="0">
                <a:latin typeface="メイリオ"/>
                <a:ea typeface="メイリオ"/>
              </a:rPr>
              <a:t>該当する項目に○を付けて下さい。</a:t>
            </a:r>
            <a:r>
              <a:rPr lang="ja-JP" altLang="en-US" sz="1000" dirty="0">
                <a:latin typeface="メイリオ"/>
                <a:ea typeface="メイリオ"/>
              </a:rPr>
              <a:t>　　</a:t>
            </a:r>
          </a:p>
        </p:txBody>
      </p:sp>
      <p:sp>
        <p:nvSpPr>
          <p:cNvPr id="1155" name="テキスト ボックス 82"/>
          <p:cNvSpPr txBox="1"/>
          <p:nvPr/>
        </p:nvSpPr>
        <p:spPr>
          <a:xfrm>
            <a:off x="7096125" y="22705"/>
            <a:ext cx="2755473" cy="306884"/>
          </a:xfrm>
          <a:prstGeom prst="rect">
            <a:avLst/>
          </a:prstGeom>
          <a:solidFill>
            <a:schemeClr val="bg1"/>
          </a:solidFill>
          <a:ln>
            <a:solidFill>
              <a:schemeClr val="tx1"/>
            </a:solidFill>
          </a:ln>
        </p:spPr>
        <p:txBody>
          <a:bodyPr wrap="square">
            <a:spAutoFit/>
          </a:bodyPr>
          <a:lstStyle/>
          <a:p>
            <a:pPr marR="0" lvl="0" algn="ctr" defTabSz="960120" rtl="0" eaLnBrk="1" fontAlgn="auto" latinLnBrk="0" hangingPunct="1">
              <a:lnSpc>
                <a:spcPct val="100000"/>
              </a:lnSpc>
              <a:spcBef>
                <a:spcPts val="0"/>
              </a:spcBef>
              <a:spcAft>
                <a:spcPts val="0"/>
              </a:spcAft>
              <a:buClrTx/>
              <a:buSzTx/>
              <a:tabLst/>
              <a:defRPr/>
            </a:pP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別紙６</a:t>
            </a: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応募様式３－３</a:t>
            </a:r>
            <a:endParaRPr kumimoji="1"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03004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 name="正方形/長方形 9"/>
          <p:cNvSpPr/>
          <p:nvPr/>
        </p:nvSpPr>
        <p:spPr>
          <a:xfrm>
            <a:off x="0" y="0"/>
            <a:ext cx="9906000" cy="360000"/>
          </a:xfrm>
          <a:prstGeom prst="rect">
            <a:avLst/>
          </a:prstGeom>
          <a:solidFill>
            <a:srgbClr val="33CCCC"/>
          </a:solidFill>
          <a:ln>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lIns="126000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～表題～</a:t>
            </a:r>
          </a:p>
        </p:txBody>
      </p:sp>
      <p:sp>
        <p:nvSpPr>
          <p:cNvPr id="1158" name="正方形/長方形 13"/>
          <p:cNvSpPr/>
          <p:nvPr/>
        </p:nvSpPr>
        <p:spPr>
          <a:xfrm>
            <a:off x="190019" y="508991"/>
            <a:ext cx="3672000" cy="792000"/>
          </a:xfrm>
          <a:prstGeom prst="rect">
            <a:avLst/>
          </a:prstGeom>
          <a:solidFill>
            <a:schemeClr val="bg1"/>
          </a:solidFill>
          <a:ln>
            <a:solidFill>
              <a:srgbClr val="33CCCC"/>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59" name="テキスト ボックス 15"/>
          <p:cNvSpPr/>
          <p:nvPr/>
        </p:nvSpPr>
        <p:spPr>
          <a:xfrm>
            <a:off x="190019" y="500901"/>
            <a:ext cx="1260000" cy="216000"/>
          </a:xfrm>
          <a:prstGeom prst="roundRect">
            <a:avLst>
              <a:gd name="adj" fmla="val 0"/>
            </a:avLst>
          </a:prstGeom>
          <a:solidFill>
            <a:srgbClr val="33CCCC"/>
          </a:solidFill>
          <a:ln>
            <a:solidFill>
              <a:srgbClr val="33CCCC"/>
            </a:solidFill>
          </a:ln>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主な目的</a:t>
            </a:r>
          </a:p>
        </p:txBody>
      </p:sp>
      <p:graphicFrame>
        <p:nvGraphicFramePr>
          <p:cNvPr id="1160" name="表 17"/>
          <p:cNvGraphicFramePr>
            <a:graphicFrameLocks noGrp="1"/>
          </p:cNvGraphicFramePr>
          <p:nvPr/>
        </p:nvGraphicFramePr>
        <p:xfrm>
          <a:off x="276044" y="5719392"/>
          <a:ext cx="9368287" cy="448800"/>
        </p:xfrm>
        <a:graphic>
          <a:graphicData uri="http://schemas.openxmlformats.org/drawingml/2006/table">
            <a:tbl>
              <a:tblPr firstRow="1" firstCol="1" bandRow="1">
                <a:tableStyleId>{22838BEF-8BB2-4498-84A7-C5851F593DF1}</a:tableStyleId>
              </a:tblPr>
              <a:tblGrid>
                <a:gridCol w="1326333">
                  <a:extLst>
                    <a:ext uri="{9D8B030D-6E8A-4147-A177-3AD203B41FA5}">
                      <a16:colId xmlns:a16="http://schemas.microsoft.com/office/drawing/2014/main" val="20000"/>
                    </a:ext>
                  </a:extLst>
                </a:gridCol>
                <a:gridCol w="8041954">
                  <a:extLst>
                    <a:ext uri="{9D8B030D-6E8A-4147-A177-3AD203B41FA5}">
                      <a16:colId xmlns:a16="http://schemas.microsoft.com/office/drawing/2014/main" val="20001"/>
                    </a:ext>
                  </a:extLst>
                </a:gridCol>
              </a:tblGrid>
              <a:tr h="0">
                <a:tc>
                  <a:txBody>
                    <a:bodyPr/>
                    <a:lstStyle/>
                    <a:p>
                      <a:pPr marL="133350" indent="-133350"/>
                      <a:r>
                        <a:rPr lang="ja-JP" altLang="en-US" sz="1000" b="0" u="none" kern="100" dirty="0">
                          <a:solidFill>
                            <a:srgbClr val="FFC000"/>
                          </a:solidFill>
                          <a:effectLst/>
                          <a:latin typeface="BIZ UDゴシック" panose="020B0400000000000000" pitchFamily="49" charset="-128"/>
                          <a:ea typeface="BIZ UDゴシック" panose="020B0400000000000000" pitchFamily="49" charset="-128"/>
                        </a:rPr>
                        <a:t>手法適用段階</a:t>
                      </a:r>
                    </a:p>
                  </a:txBody>
                  <a:tcPr marL="72000" marR="72000" marT="36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a:tabLst>
                          <a:tab pos="2272030" algn="l"/>
                        </a:tabLst>
                      </a:pPr>
                      <a:endParaRPr lang="ja-JP" sz="10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marL="133350" indent="-133350"/>
                      <a:r>
                        <a:rPr lang="ja-JP" altLang="en-US" sz="1000" b="0" u="none" kern="100" dirty="0">
                          <a:solidFill>
                            <a:srgbClr val="FFC000"/>
                          </a:solidFill>
                          <a:effectLst/>
                          <a:latin typeface="BIZ UDゴシック" panose="020B0400000000000000" pitchFamily="49" charset="-128"/>
                          <a:ea typeface="BIZ UDゴシック" panose="020B0400000000000000" pitchFamily="49" charset="-128"/>
                        </a:rPr>
                        <a:t>手法適用スケール</a:t>
                      </a:r>
                    </a:p>
                  </a:txBody>
                  <a:tcPr marL="72000" marR="72000" marT="36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a:tabLst>
                          <a:tab pos="2272030" algn="l"/>
                        </a:tabLst>
                      </a:pPr>
                      <a:endParaRPr lang="ja-JP" sz="10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161" name="表 28"/>
          <p:cNvGraphicFramePr>
            <a:graphicFrameLocks noGrp="1"/>
          </p:cNvGraphicFramePr>
          <p:nvPr>
            <p:extLst>
              <p:ext uri="{D42A27DB-BD31-4B8C-83A1-F6EECF244321}">
                <p14:modId xmlns:p14="http://schemas.microsoft.com/office/powerpoint/2010/main" val="2955842138"/>
              </p:ext>
            </p:extLst>
          </p:nvPr>
        </p:nvGraphicFramePr>
        <p:xfrm>
          <a:off x="198406" y="6341295"/>
          <a:ext cx="9509182" cy="407280"/>
        </p:xfrm>
        <a:graphic>
          <a:graphicData uri="http://schemas.openxmlformats.org/drawingml/2006/table">
            <a:tbl>
              <a:tblPr firstRow="1" firstCol="1" bandRow="1">
                <a:tableStyleId>{C4B1156A-380E-4F78-BDF5-A606A8083BF9}</a:tableStyleId>
              </a:tblPr>
              <a:tblGrid>
                <a:gridCol w="1403971">
                  <a:extLst>
                    <a:ext uri="{9D8B030D-6E8A-4147-A177-3AD203B41FA5}">
                      <a16:colId xmlns:a16="http://schemas.microsoft.com/office/drawing/2014/main" val="20000"/>
                    </a:ext>
                  </a:extLst>
                </a:gridCol>
                <a:gridCol w="8105211">
                  <a:extLst>
                    <a:ext uri="{9D8B030D-6E8A-4147-A177-3AD203B41FA5}">
                      <a16:colId xmlns:a16="http://schemas.microsoft.com/office/drawing/2014/main" val="20001"/>
                    </a:ext>
                  </a:extLst>
                </a:gridCol>
              </a:tblGrid>
              <a:tr h="0">
                <a:tc>
                  <a:txBody>
                    <a:bodyPr/>
                    <a:lstStyle/>
                    <a:p>
                      <a:pPr marL="133350" indent="-133350" algn="ctr"/>
                      <a:r>
                        <a:rPr lang="ja-JP" altLang="en-US" sz="1100" b="0" u="none" kern="100" dirty="0">
                          <a:effectLst/>
                          <a:latin typeface="BIZ UDゴシック" panose="020B0400000000000000" pitchFamily="49" charset="-128"/>
                          <a:ea typeface="BIZ UDゴシック" panose="020B0400000000000000" pitchFamily="49" charset="-128"/>
                        </a:rPr>
                        <a:t>問い合わせ先</a:t>
                      </a:r>
                    </a:p>
                  </a:txBody>
                  <a:tcPr marL="72000" marR="72000" marT="36000" marB="36000" anchor="ctr">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solidFill>
                      <a:srgbClr val="33CCCC">
                        <a:alpha val="50196"/>
                      </a:srgbClr>
                    </a:solidFill>
                  </a:tcPr>
                </a:tc>
                <a:tc>
                  <a:txBody>
                    <a:bodyPr/>
                    <a:lstStyle/>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団体名：</a:t>
                      </a:r>
                      <a:endParaRPr lang="en-US" altLang="ja-JP" sz="1100" b="0" u="none" kern="100" dirty="0">
                        <a:effectLst/>
                        <a:latin typeface="BIZ UDゴシック" panose="020B0400000000000000" pitchFamily="49" charset="-128"/>
                        <a:ea typeface="BIZ UDゴシック" panose="020B0400000000000000" pitchFamily="49" charset="-128"/>
                      </a:endParaRPr>
                    </a:p>
                    <a:p>
                      <a:pPr algn="l">
                        <a:tabLst>
                          <a:tab pos="2272030" algn="l"/>
                        </a:tabLst>
                      </a:pPr>
                      <a:r>
                        <a:rPr lang="ja-JP" altLang="en-US" sz="1100" b="0" u="none" kern="100" dirty="0">
                          <a:effectLst/>
                          <a:latin typeface="BIZ UDゴシック" panose="020B0400000000000000" pitchFamily="49" charset="-128"/>
                          <a:ea typeface="BIZ UDゴシック" panose="020B0400000000000000" pitchFamily="49" charset="-128"/>
                        </a:rPr>
                        <a:t>連絡先：　　　　　　　　　　　　　　　　　　　　　</a:t>
                      </a:r>
                      <a:r>
                        <a:rPr lang="en-US" altLang="ja-JP" sz="1100" b="0" u="none" kern="100" dirty="0">
                          <a:effectLst/>
                          <a:latin typeface="BIZ UDゴシック" panose="020B0400000000000000" pitchFamily="49" charset="-128"/>
                          <a:ea typeface="BIZ UDゴシック" panose="020B0400000000000000" pitchFamily="49" charset="-128"/>
                        </a:rPr>
                        <a:t>E-mail</a:t>
                      </a:r>
                      <a:r>
                        <a:rPr lang="ja-JP" altLang="en-US" sz="1100" b="0" u="none" kern="100" dirty="0">
                          <a:effectLst/>
                          <a:latin typeface="BIZ UDゴシック" panose="020B0400000000000000" pitchFamily="49" charset="-128"/>
                          <a:ea typeface="BIZ UDゴシック" panose="020B0400000000000000" pitchFamily="49" charset="-128"/>
                        </a:rPr>
                        <a:t>：</a:t>
                      </a:r>
                      <a:endParaRPr lang="ja-JP" sz="1100" b="0" i="0" u="none" kern="100" dirty="0">
                        <a:effectLst/>
                        <a:latin typeface="BIZ UDゴシック" panose="020B0400000000000000" pitchFamily="49" charset="-128"/>
                        <a:ea typeface="BIZ UDゴシック" panose="020B0400000000000000" pitchFamily="49" charset="-128"/>
                      </a:endParaRPr>
                    </a:p>
                  </a:txBody>
                  <a:tcPr marL="72000" marR="72000" marT="36000" marB="36000" anchor="ctr">
                    <a:lnL w="12700" cap="flat" cmpd="sng" algn="ctr">
                      <a:solidFill>
                        <a:srgbClr val="33CCCC"/>
                      </a:solidFill>
                      <a:prstDash val="solid"/>
                      <a:round/>
                      <a:headEnd type="none" w="med" len="med"/>
                      <a:tailEnd type="none" w="med" len="med"/>
                    </a:lnL>
                    <a:lnR w="12700" cap="flat" cmpd="sng" algn="ctr">
                      <a:solidFill>
                        <a:srgbClr val="33CCCC"/>
                      </a:solidFill>
                      <a:prstDash val="solid"/>
                      <a:round/>
                      <a:headEnd type="none" w="med" len="med"/>
                      <a:tailEnd type="none" w="med" len="med"/>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162" name="正方形/長方形 24"/>
          <p:cNvSpPr/>
          <p:nvPr/>
        </p:nvSpPr>
        <p:spPr>
          <a:xfrm>
            <a:off x="3928126" y="500901"/>
            <a:ext cx="5771072" cy="792000"/>
          </a:xfrm>
          <a:prstGeom prst="rect">
            <a:avLst/>
          </a:prstGeom>
          <a:solidFill>
            <a:schemeClr val="bg1"/>
          </a:solidFill>
          <a:ln>
            <a:solidFill>
              <a:srgbClr val="33CCCC"/>
            </a:solidFill>
          </a:ln>
        </p:spPr>
        <p:txBody>
          <a:bodyPr wrap="square" lIns="72000" tIns="252000" rIns="72000" bIns="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63" name="テキスト ボックス 25"/>
          <p:cNvSpPr/>
          <p:nvPr/>
        </p:nvSpPr>
        <p:spPr>
          <a:xfrm>
            <a:off x="3944909" y="500901"/>
            <a:ext cx="1260000" cy="216000"/>
          </a:xfrm>
          <a:prstGeom prst="roundRect">
            <a:avLst>
              <a:gd name="adj" fmla="val 0"/>
            </a:avLst>
          </a:prstGeom>
          <a:solidFill>
            <a:srgbClr val="33CCCC"/>
          </a:solidFill>
          <a:ln>
            <a:solidFill>
              <a:srgbClr val="33CCCC"/>
            </a:solidFill>
          </a:ln>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white"/>
                </a:solidFill>
                <a:effectLst/>
                <a:uLnTx/>
                <a:uFillTx/>
                <a:latin typeface="BIZ UDゴシック" panose="020B0400000000000000" pitchFamily="49" charset="-128"/>
                <a:ea typeface="BIZ UDゴシック" panose="020B0400000000000000" pitchFamily="49" charset="-128"/>
                <a:cs typeface="+mn-cs"/>
              </a:rPr>
              <a:t>効果</a:t>
            </a:r>
            <a:endPar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1164" name="正方形/長方形 26"/>
          <p:cNvSpPr/>
          <p:nvPr/>
        </p:nvSpPr>
        <p:spPr>
          <a:xfrm>
            <a:off x="196127" y="1381697"/>
            <a:ext cx="9509179" cy="4871059"/>
          </a:xfrm>
          <a:prstGeom prst="rect">
            <a:avLst/>
          </a:prstGeom>
          <a:solidFill>
            <a:schemeClr val="bg1"/>
          </a:solidFill>
          <a:ln>
            <a:solidFill>
              <a:srgbClr val="33CCCC"/>
            </a:solidFill>
          </a:ln>
        </p:spPr>
        <p:txBody>
          <a:bodyPr wrap="square" lIns="72000" tIns="216000" rIns="7200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165" name="テキスト ボックス 30"/>
          <p:cNvSpPr/>
          <p:nvPr/>
        </p:nvSpPr>
        <p:spPr>
          <a:xfrm>
            <a:off x="190019" y="1381697"/>
            <a:ext cx="1260000" cy="216000"/>
          </a:xfrm>
          <a:prstGeom prst="roundRect">
            <a:avLst>
              <a:gd name="adj" fmla="val 0"/>
            </a:avLst>
          </a:prstGeom>
          <a:solidFill>
            <a:srgbClr val="33CCCC"/>
          </a:solidFill>
          <a:ln>
            <a:solidFill>
              <a:srgbClr val="33CCCC"/>
            </a:solidFill>
          </a:ln>
        </p:spPr>
        <p:txBody>
          <a:bodyPr wrap="square" lIns="72000" tIns="36000" rIns="72000" bIns="3600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手法の概要</a:t>
            </a:r>
          </a:p>
        </p:txBody>
      </p:sp>
      <p:sp>
        <p:nvSpPr>
          <p:cNvPr id="1166" name="テキスト ボックス 16"/>
          <p:cNvSpPr txBox="1"/>
          <p:nvPr/>
        </p:nvSpPr>
        <p:spPr>
          <a:xfrm>
            <a:off x="107208" y="56890"/>
            <a:ext cx="1080000" cy="246221"/>
          </a:xfrm>
          <a:prstGeom prst="rect">
            <a:avLst/>
          </a:prstGeom>
          <a:solidFill>
            <a:schemeClr val="bg1"/>
          </a:solidFill>
        </p:spPr>
        <p:txBody>
          <a:bodyPr wrap="square" lIns="0" r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100" normalizeH="0" baseline="0" noProof="0" dirty="0">
                <a:ln>
                  <a:noFill/>
                </a:ln>
                <a:solidFill>
                  <a:srgbClr val="009999"/>
                </a:solidFill>
                <a:effectLst/>
                <a:uLnTx/>
                <a:uFillTx/>
                <a:latin typeface="BIZ UDゴシック" panose="020B0400000000000000" pitchFamily="49" charset="-128"/>
                <a:ea typeface="BIZ UDゴシック" panose="020B0400000000000000" pitchFamily="49" charset="-128"/>
                <a:cs typeface="+mn-cs"/>
              </a:rPr>
              <a:t>資金調達手法</a:t>
            </a:r>
          </a:p>
        </p:txBody>
      </p:sp>
      <p:graphicFrame>
        <p:nvGraphicFramePr>
          <p:cNvPr id="1168" name="表 12"/>
          <p:cNvGraphicFramePr>
            <a:graphicFrameLocks noGrp="1"/>
          </p:cNvGraphicFramePr>
          <p:nvPr>
            <p:extLst>
              <p:ext uri="{D42A27DB-BD31-4B8C-83A1-F6EECF244321}">
                <p14:modId xmlns:p14="http://schemas.microsoft.com/office/powerpoint/2010/main" val="2253312131"/>
              </p:ext>
            </p:extLst>
          </p:nvPr>
        </p:nvGraphicFramePr>
        <p:xfrm>
          <a:off x="321764" y="5923226"/>
          <a:ext cx="9258827" cy="252000"/>
        </p:xfrm>
        <a:graphic>
          <a:graphicData uri="http://schemas.openxmlformats.org/drawingml/2006/table">
            <a:tbl>
              <a:tblPr/>
              <a:tblGrid>
                <a:gridCol w="1332000">
                  <a:extLst>
                    <a:ext uri="{9D8B030D-6E8A-4147-A177-3AD203B41FA5}">
                      <a16:colId xmlns:a16="http://schemas.microsoft.com/office/drawing/2014/main" val="20000"/>
                    </a:ext>
                  </a:extLst>
                </a:gridCol>
                <a:gridCol w="210291">
                  <a:extLst>
                    <a:ext uri="{9D8B030D-6E8A-4147-A177-3AD203B41FA5}">
                      <a16:colId xmlns:a16="http://schemas.microsoft.com/office/drawing/2014/main" val="20001"/>
                    </a:ext>
                  </a:extLst>
                </a:gridCol>
                <a:gridCol w="280388">
                  <a:extLst>
                    <a:ext uri="{9D8B030D-6E8A-4147-A177-3AD203B41FA5}">
                      <a16:colId xmlns:a16="http://schemas.microsoft.com/office/drawing/2014/main" val="20002"/>
                    </a:ext>
                  </a:extLst>
                </a:gridCol>
                <a:gridCol w="210291">
                  <a:extLst>
                    <a:ext uri="{9D8B030D-6E8A-4147-A177-3AD203B41FA5}">
                      <a16:colId xmlns:a16="http://schemas.microsoft.com/office/drawing/2014/main" val="20003"/>
                    </a:ext>
                  </a:extLst>
                </a:gridCol>
                <a:gridCol w="280388">
                  <a:extLst>
                    <a:ext uri="{9D8B030D-6E8A-4147-A177-3AD203B41FA5}">
                      <a16:colId xmlns:a16="http://schemas.microsoft.com/office/drawing/2014/main" val="20004"/>
                    </a:ext>
                  </a:extLst>
                </a:gridCol>
                <a:gridCol w="210291">
                  <a:extLst>
                    <a:ext uri="{9D8B030D-6E8A-4147-A177-3AD203B41FA5}">
                      <a16:colId xmlns:a16="http://schemas.microsoft.com/office/drawing/2014/main" val="20005"/>
                    </a:ext>
                  </a:extLst>
                </a:gridCol>
                <a:gridCol w="280388">
                  <a:extLst>
                    <a:ext uri="{9D8B030D-6E8A-4147-A177-3AD203B41FA5}">
                      <a16:colId xmlns:a16="http://schemas.microsoft.com/office/drawing/2014/main" val="20006"/>
                    </a:ext>
                  </a:extLst>
                </a:gridCol>
                <a:gridCol w="210291">
                  <a:extLst>
                    <a:ext uri="{9D8B030D-6E8A-4147-A177-3AD203B41FA5}">
                      <a16:colId xmlns:a16="http://schemas.microsoft.com/office/drawing/2014/main" val="20007"/>
                    </a:ext>
                  </a:extLst>
                </a:gridCol>
                <a:gridCol w="280388">
                  <a:extLst>
                    <a:ext uri="{9D8B030D-6E8A-4147-A177-3AD203B41FA5}">
                      <a16:colId xmlns:a16="http://schemas.microsoft.com/office/drawing/2014/main" val="20008"/>
                    </a:ext>
                  </a:extLst>
                </a:gridCol>
                <a:gridCol w="210291">
                  <a:extLst>
                    <a:ext uri="{9D8B030D-6E8A-4147-A177-3AD203B41FA5}">
                      <a16:colId xmlns:a16="http://schemas.microsoft.com/office/drawing/2014/main" val="20009"/>
                    </a:ext>
                  </a:extLst>
                </a:gridCol>
                <a:gridCol w="280388">
                  <a:extLst>
                    <a:ext uri="{9D8B030D-6E8A-4147-A177-3AD203B41FA5}">
                      <a16:colId xmlns:a16="http://schemas.microsoft.com/office/drawing/2014/main" val="20010"/>
                    </a:ext>
                  </a:extLst>
                </a:gridCol>
                <a:gridCol w="210291">
                  <a:extLst>
                    <a:ext uri="{9D8B030D-6E8A-4147-A177-3AD203B41FA5}">
                      <a16:colId xmlns:a16="http://schemas.microsoft.com/office/drawing/2014/main" val="20011"/>
                    </a:ext>
                  </a:extLst>
                </a:gridCol>
                <a:gridCol w="280388">
                  <a:extLst>
                    <a:ext uri="{9D8B030D-6E8A-4147-A177-3AD203B41FA5}">
                      <a16:colId xmlns:a16="http://schemas.microsoft.com/office/drawing/2014/main" val="20012"/>
                    </a:ext>
                  </a:extLst>
                </a:gridCol>
                <a:gridCol w="210291">
                  <a:extLst>
                    <a:ext uri="{9D8B030D-6E8A-4147-A177-3AD203B41FA5}">
                      <a16:colId xmlns:a16="http://schemas.microsoft.com/office/drawing/2014/main" val="20013"/>
                    </a:ext>
                  </a:extLst>
                </a:gridCol>
                <a:gridCol w="280388">
                  <a:extLst>
                    <a:ext uri="{9D8B030D-6E8A-4147-A177-3AD203B41FA5}">
                      <a16:colId xmlns:a16="http://schemas.microsoft.com/office/drawing/2014/main" val="20014"/>
                    </a:ext>
                  </a:extLst>
                </a:gridCol>
                <a:gridCol w="210291">
                  <a:extLst>
                    <a:ext uri="{9D8B030D-6E8A-4147-A177-3AD203B41FA5}">
                      <a16:colId xmlns:a16="http://schemas.microsoft.com/office/drawing/2014/main" val="20015"/>
                    </a:ext>
                  </a:extLst>
                </a:gridCol>
                <a:gridCol w="280388">
                  <a:extLst>
                    <a:ext uri="{9D8B030D-6E8A-4147-A177-3AD203B41FA5}">
                      <a16:colId xmlns:a16="http://schemas.microsoft.com/office/drawing/2014/main" val="20016"/>
                    </a:ext>
                  </a:extLst>
                </a:gridCol>
                <a:gridCol w="210291">
                  <a:extLst>
                    <a:ext uri="{9D8B030D-6E8A-4147-A177-3AD203B41FA5}">
                      <a16:colId xmlns:a16="http://schemas.microsoft.com/office/drawing/2014/main" val="20017"/>
                    </a:ext>
                  </a:extLst>
                </a:gridCol>
                <a:gridCol w="280388">
                  <a:extLst>
                    <a:ext uri="{9D8B030D-6E8A-4147-A177-3AD203B41FA5}">
                      <a16:colId xmlns:a16="http://schemas.microsoft.com/office/drawing/2014/main" val="20018"/>
                    </a:ext>
                  </a:extLst>
                </a:gridCol>
                <a:gridCol w="210291">
                  <a:extLst>
                    <a:ext uri="{9D8B030D-6E8A-4147-A177-3AD203B41FA5}">
                      <a16:colId xmlns:a16="http://schemas.microsoft.com/office/drawing/2014/main" val="20019"/>
                    </a:ext>
                  </a:extLst>
                </a:gridCol>
                <a:gridCol w="280388">
                  <a:extLst>
                    <a:ext uri="{9D8B030D-6E8A-4147-A177-3AD203B41FA5}">
                      <a16:colId xmlns:a16="http://schemas.microsoft.com/office/drawing/2014/main" val="20020"/>
                    </a:ext>
                  </a:extLst>
                </a:gridCol>
                <a:gridCol w="210291">
                  <a:extLst>
                    <a:ext uri="{9D8B030D-6E8A-4147-A177-3AD203B41FA5}">
                      <a16:colId xmlns:a16="http://schemas.microsoft.com/office/drawing/2014/main" val="20021"/>
                    </a:ext>
                  </a:extLst>
                </a:gridCol>
                <a:gridCol w="280388">
                  <a:extLst>
                    <a:ext uri="{9D8B030D-6E8A-4147-A177-3AD203B41FA5}">
                      <a16:colId xmlns:a16="http://schemas.microsoft.com/office/drawing/2014/main" val="20022"/>
                    </a:ext>
                  </a:extLst>
                </a:gridCol>
                <a:gridCol w="210291">
                  <a:extLst>
                    <a:ext uri="{9D8B030D-6E8A-4147-A177-3AD203B41FA5}">
                      <a16:colId xmlns:a16="http://schemas.microsoft.com/office/drawing/2014/main" val="20023"/>
                    </a:ext>
                  </a:extLst>
                </a:gridCol>
                <a:gridCol w="280388">
                  <a:extLst>
                    <a:ext uri="{9D8B030D-6E8A-4147-A177-3AD203B41FA5}">
                      <a16:colId xmlns:a16="http://schemas.microsoft.com/office/drawing/2014/main" val="20024"/>
                    </a:ext>
                  </a:extLst>
                </a:gridCol>
                <a:gridCol w="210291">
                  <a:extLst>
                    <a:ext uri="{9D8B030D-6E8A-4147-A177-3AD203B41FA5}">
                      <a16:colId xmlns:a16="http://schemas.microsoft.com/office/drawing/2014/main" val="20025"/>
                    </a:ext>
                  </a:extLst>
                </a:gridCol>
                <a:gridCol w="280388">
                  <a:extLst>
                    <a:ext uri="{9D8B030D-6E8A-4147-A177-3AD203B41FA5}">
                      <a16:colId xmlns:a16="http://schemas.microsoft.com/office/drawing/2014/main" val="20026"/>
                    </a:ext>
                  </a:extLst>
                </a:gridCol>
                <a:gridCol w="288000">
                  <a:extLst>
                    <a:ext uri="{9D8B030D-6E8A-4147-A177-3AD203B41FA5}">
                      <a16:colId xmlns:a16="http://schemas.microsoft.com/office/drawing/2014/main" val="20027"/>
                    </a:ext>
                  </a:extLst>
                </a:gridCol>
                <a:gridCol w="1260000">
                  <a:extLst>
                    <a:ext uri="{9D8B030D-6E8A-4147-A177-3AD203B41FA5}">
                      <a16:colId xmlns:a16="http://schemas.microsoft.com/office/drawing/2014/main" val="20028"/>
                    </a:ext>
                  </a:extLst>
                </a:gridCol>
              </a:tblGrid>
              <a:tr h="252000">
                <a:tc>
                  <a:txBody>
                    <a:bodyPr/>
                    <a:lstStyle/>
                    <a:p>
                      <a:pPr algn="ctr" fontAlgn="ctr"/>
                      <a:r>
                        <a:rPr kumimoji="1" lang="ja-JP" altLang="en-US" sz="1000" b="1" u="none" kern="100" dirty="0">
                          <a:solidFill>
                            <a:srgbClr val="009999"/>
                          </a:solidFill>
                          <a:effectLst/>
                          <a:latin typeface="BIZ UDゴシック" panose="020B0400000000000000" pitchFamily="49" charset="-128"/>
                          <a:ea typeface="BIZ UDゴシック" panose="020B0400000000000000" pitchFamily="49" charset="-128"/>
                          <a:cs typeface="+mn-cs"/>
                        </a:rPr>
                        <a:t>適用場所</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99E5E5"/>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都市</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公園</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庭</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kumimoji="1" lang="ja-JP" altLang="en-US" sz="700" b="0" i="0" u="none" strike="noStrike" kern="1200" dirty="0">
                          <a:solidFill>
                            <a:srgbClr val="000000"/>
                          </a:solidFill>
                          <a:effectLst/>
                          <a:latin typeface="メイリオ" panose="020B0604030504040204" pitchFamily="50" charset="-128"/>
                          <a:ea typeface="メイリオ" panose="020B0604030504040204" pitchFamily="50" charset="-128"/>
                          <a:cs typeface="+mn-cs"/>
                        </a:rPr>
                        <a:t>都市</a:t>
                      </a:r>
                      <a:endParaRPr kumimoji="1" lang="en-US" altLang="ja-JP" sz="700" b="0" i="0" u="none" strike="noStrike" kern="1200" dirty="0">
                        <a:solidFill>
                          <a:srgbClr val="000000"/>
                        </a:solidFill>
                        <a:effectLst/>
                        <a:latin typeface="メイリオ" panose="020B0604030504040204" pitchFamily="50" charset="-128"/>
                        <a:ea typeface="メイリオ" panose="020B0604030504040204" pitchFamily="50" charset="-128"/>
                        <a:cs typeface="+mn-cs"/>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緑道</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河川</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道路</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空地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遊水地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森林</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海岸</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農地</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集落</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その</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rPr>
                        <a:t>他</a:t>
                      </a: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fontAlgn="ctr"/>
                      <a:endParaRPr lang="ja-JP" altLang="en-US" sz="700" b="0" i="0" u="none" strike="noStrike" dirty="0">
                        <a:solidFill>
                          <a:srgbClr val="000000"/>
                        </a:solidFill>
                        <a:effectLst/>
                        <a:latin typeface="メイリオ" panose="020B0604030504040204" pitchFamily="50" charset="-128"/>
                        <a:ea typeface="メイリオ" panose="020B0604030504040204" pitchFamily="50" charset="-128"/>
                      </a:endParaRPr>
                    </a:p>
                  </a:txBody>
                  <a:tcPr marL="10586" marR="10586" marT="10586"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169" name="テキスト 63"/>
          <p:cNvSpPr txBox="1"/>
          <p:nvPr/>
        </p:nvSpPr>
        <p:spPr>
          <a:xfrm>
            <a:off x="1647125" y="5719392"/>
            <a:ext cx="2214894" cy="246221"/>
          </a:xfrm>
          <a:prstGeom prst="rect">
            <a:avLst/>
          </a:prstGeom>
        </p:spPr>
        <p:txBody>
          <a:bodyPr wrap="square">
            <a:spAutoFit/>
          </a:bodyPr>
          <a:lstStyle/>
          <a:p>
            <a:pPr>
              <a:defRPr lang="ja-JP" altLang="en-US"/>
            </a:pPr>
            <a:r>
              <a:rPr lang="ja-JP" altLang="en-US" sz="1000" dirty="0" smtClean="0">
                <a:latin typeface="メイリオ"/>
                <a:ea typeface="メイリオ"/>
              </a:rPr>
              <a:t>該当する項目に○を付けて下さい。</a:t>
            </a:r>
            <a:r>
              <a:rPr lang="ja-JP" altLang="en-US" sz="1000" dirty="0">
                <a:latin typeface="メイリオ"/>
                <a:ea typeface="メイリオ"/>
              </a:rPr>
              <a:t>　　</a:t>
            </a:r>
          </a:p>
        </p:txBody>
      </p:sp>
      <p:sp>
        <p:nvSpPr>
          <p:cNvPr id="1170" name="テキスト ボックス 82"/>
          <p:cNvSpPr txBox="1"/>
          <p:nvPr/>
        </p:nvSpPr>
        <p:spPr>
          <a:xfrm>
            <a:off x="7096125" y="22705"/>
            <a:ext cx="2755473" cy="306884"/>
          </a:xfrm>
          <a:prstGeom prst="rect">
            <a:avLst/>
          </a:prstGeom>
          <a:solidFill>
            <a:schemeClr val="bg1"/>
          </a:solidFill>
          <a:ln>
            <a:solidFill>
              <a:schemeClr val="tx1"/>
            </a:solidFill>
          </a:ln>
        </p:spPr>
        <p:txBody>
          <a:bodyPr wrap="square">
            <a:spAutoFit/>
          </a:bodyPr>
          <a:lstStyle/>
          <a:p>
            <a:pPr marR="0" lvl="0" algn="ctr" defTabSz="960120" rtl="0" eaLnBrk="1" fontAlgn="auto" latinLnBrk="0" hangingPunct="1">
              <a:lnSpc>
                <a:spcPct val="100000"/>
              </a:lnSpc>
              <a:spcBef>
                <a:spcPts val="0"/>
              </a:spcBef>
              <a:spcAft>
                <a:spcPts val="0"/>
              </a:spcAft>
              <a:buClrTx/>
              <a:buSzTx/>
              <a:tabLst/>
              <a:defRPr/>
            </a:pP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別紙６</a:t>
            </a:r>
            <a:r>
              <a:rPr kumimoji="1" lang="en-US" altLang="ja-JP" sz="1400" dirty="0" smtClean="0">
                <a:latin typeface="BIZ UDゴシック" panose="020B0400000000000000" pitchFamily="49" charset="-128"/>
                <a:ea typeface="BIZ UDゴシック" panose="020B0400000000000000" pitchFamily="49" charset="-128"/>
              </a:rPr>
              <a:t>】</a:t>
            </a:r>
            <a:r>
              <a:rPr kumimoji="1" lang="ja-JP" altLang="en-US" sz="1400" dirty="0" smtClean="0">
                <a:latin typeface="BIZ UDゴシック" panose="020B0400000000000000" pitchFamily="49" charset="-128"/>
                <a:ea typeface="BIZ UDゴシック" panose="020B0400000000000000" pitchFamily="49" charset="-128"/>
              </a:rPr>
              <a:t>応募様式３－４</a:t>
            </a:r>
            <a:endParaRPr kumimoji="1"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8176173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11572</TotalTime>
  <Words>715</Words>
  <Application>Microsoft Office PowerPoint</Application>
  <PresentationFormat>A4 210 x 297 mm</PresentationFormat>
  <Paragraphs>190</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BIZ UDゴシック</vt:lpstr>
      <vt:lpstr>メイリオ</vt:lpstr>
      <vt:lpstr>游ゴシック</vt:lpstr>
      <vt:lpstr>Arial</vt:lpstr>
      <vt:lpstr>Calibri</vt:lpstr>
      <vt:lpstr>Calibri Light</vt:lpstr>
      <vt:lpstr>Wingdings</vt:lpstr>
      <vt:lpstr>游ゴシック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栁澤 茉利</dc:creator>
  <cp:lastModifiedBy>ㅤ</cp:lastModifiedBy>
  <cp:revision>350</cp:revision>
  <cp:lastPrinted>2022-06-07T23:25:32Z</cp:lastPrinted>
  <dcterms:created xsi:type="dcterms:W3CDTF">2020-12-09T04:01:14Z</dcterms:created>
  <dcterms:modified xsi:type="dcterms:W3CDTF">2022-06-09T03:55:00Z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0x010100C88E241924B8794EAEDF5AC48D420F82</vt:lpwstr>
  </property>
</Properties>
</file>