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65" r:id="rId3"/>
    <p:sldId id="273" r:id="rId4"/>
    <p:sldId id="275" r:id="rId5"/>
    <p:sldId id="274" r:id="rId6"/>
    <p:sldId id="266" r:id="rId7"/>
    <p:sldId id="271" r:id="rId8"/>
    <p:sldId id="268" r:id="rId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B00"/>
    <a:srgbClr val="E6AF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13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142157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930001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532530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1451210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3080512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650881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1175141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403412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462343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2006077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FBF0C87-181D-4E2C-ADE1-12920D76755D}"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1448616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BF0C87-181D-4E2C-ADE1-12920D76755D}" type="datetimeFigureOut">
              <a:rPr kumimoji="1" lang="ja-JP" altLang="en-US" smtClean="0"/>
              <a:t>2022/12/22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2E0C38-E39F-4C88-BD3D-46CACD23FDAA}" type="slidenum">
              <a:rPr kumimoji="1" lang="ja-JP" altLang="en-US" smtClean="0"/>
              <a:t>‹#›</a:t>
            </a:fld>
            <a:endParaRPr kumimoji="1" lang="ja-JP" altLang="en-US"/>
          </a:p>
        </p:txBody>
      </p:sp>
    </p:spTree>
    <p:extLst>
      <p:ext uri="{BB962C8B-B14F-4D97-AF65-F5344CB8AC3E}">
        <p14:creationId xmlns:p14="http://schemas.microsoft.com/office/powerpoint/2010/main" val="9192252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51864" y="666328"/>
            <a:ext cx="9040268" cy="332435"/>
          </a:xfrm>
          <a:prstGeom prst="rect">
            <a:avLst/>
          </a:prstGeom>
          <a:solidFill>
            <a:srgbClr val="FF0000"/>
          </a:solidFill>
          <a:ln>
            <a:noFill/>
          </a:ln>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国 際 競 争 拠 点 都 市 整 備　事　業　　　取　組　内　容　</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○国際競争拠点都市整備事業について、その事業の目的や内容がわかる様、記載してください。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30957908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128066" y="666328"/>
            <a:ext cx="8964066" cy="3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都 市 再 生 整 備 計 画 事 業　事　業　　　取　組　内　容　</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a:t>
            </a:r>
            <a:r>
              <a:rPr lang="ja-JP" altLang="en-US" sz="1100" kern="0" dirty="0">
                <a:solidFill>
                  <a:schemeClr val="tx1"/>
                </a:solidFill>
                <a:latin typeface="+mn-ea"/>
                <a:ea typeface="+mn-ea"/>
              </a:rPr>
              <a:t>都市再生整備計画</a:t>
            </a:r>
            <a:r>
              <a:rPr lang="ja-JP" altLang="en-US" sz="1100" kern="0" dirty="0" smtClean="0">
                <a:solidFill>
                  <a:schemeClr val="tx1"/>
                </a:solidFill>
                <a:latin typeface="+mn-ea"/>
                <a:ea typeface="+mn-ea"/>
              </a:rPr>
              <a:t>事業について、その事業の目的や内容がわかる様、記載してください。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3046059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128066" y="666328"/>
            <a:ext cx="8964066" cy="3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都　市　構　造　再　編　集　中　支　援　事　業　　　取　組　内　容　</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○都市構造再編集中支援事業について、その事業の目的や内容がわかる様、記載してください。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3336230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128066" y="666328"/>
            <a:ext cx="8964066" cy="3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市 街 地 再 開 発　事　業 等　　　取　組　内　容　</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a:t>
            </a:r>
            <a:r>
              <a:rPr lang="ja-JP" altLang="en-US" sz="1100" kern="0" dirty="0">
                <a:solidFill>
                  <a:schemeClr val="tx1"/>
                </a:solidFill>
                <a:latin typeface="+mn-ea"/>
                <a:ea typeface="+mn-ea"/>
              </a:rPr>
              <a:t>市街地再開発事業等</a:t>
            </a:r>
            <a:r>
              <a:rPr lang="ja-JP" altLang="en-US" sz="1100" kern="0" dirty="0" smtClean="0">
                <a:solidFill>
                  <a:schemeClr val="tx1"/>
                </a:solidFill>
                <a:latin typeface="+mn-ea"/>
                <a:ea typeface="+mn-ea"/>
              </a:rPr>
              <a:t>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2261101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128066" y="666328"/>
            <a:ext cx="8964066" cy="3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都 市 再 生 土 地 区 画 整 理　事　業　　　取　組　内　容　</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a:t>
            </a:r>
            <a:r>
              <a:rPr lang="ja-JP" altLang="en-US" sz="1100" kern="0" dirty="0">
                <a:solidFill>
                  <a:schemeClr val="tx1"/>
                </a:solidFill>
                <a:latin typeface="+mn-ea"/>
                <a:ea typeface="+mn-ea"/>
              </a:rPr>
              <a:t>都市再生土地区画整理</a:t>
            </a:r>
            <a:r>
              <a:rPr lang="ja-JP" altLang="en-US" sz="1100" kern="0" dirty="0" smtClean="0">
                <a:solidFill>
                  <a:schemeClr val="tx1"/>
                </a:solidFill>
                <a:latin typeface="+mn-ea"/>
                <a:ea typeface="+mn-ea"/>
              </a:rPr>
              <a:t>事業について、その事業の目的や内容がわかる様、記載してください。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3492246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mn-ea"/>
                <a:ea typeface="+mn-ea"/>
              </a:rPr>
              <a:t>○○県○○市　</a:t>
            </a:r>
            <a:endParaRPr lang="ja-JP" altLang="en-US" sz="2000" dirty="0">
              <a:latin typeface="+mn-ea"/>
              <a:ea typeface="+mn-ea"/>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角丸四角形 85"/>
          <p:cNvSpPr/>
          <p:nvPr/>
        </p:nvSpPr>
        <p:spPr>
          <a:xfrm>
            <a:off x="51864" y="667396"/>
            <a:ext cx="9040268" cy="344068"/>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タイトル 1"/>
          <p:cNvSpPr txBox="1">
            <a:spLocks/>
          </p:cNvSpPr>
          <p:nvPr/>
        </p:nvSpPr>
        <p:spPr bwMode="auto">
          <a:xfrm>
            <a:off x="128066" y="666328"/>
            <a:ext cx="8964066" cy="332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600" kern="0" dirty="0" smtClean="0">
                <a:solidFill>
                  <a:schemeClr val="bg1"/>
                </a:solidFill>
                <a:latin typeface="+mn-ea"/>
              </a:rPr>
              <a:t>ま　ち　な　か　ウォ　ー　カ　ブ　ル　推　進　事　業　　　取　組　内　容</a:t>
            </a:r>
            <a:endParaRPr lang="ja-JP" altLang="en-US" sz="1600" kern="0" dirty="0">
              <a:solidFill>
                <a:schemeClr val="bg1"/>
              </a:solidFill>
              <a:latin typeface="+mn-ea"/>
              <a:ea typeface="+mn-ea"/>
            </a:endParaRPr>
          </a:p>
        </p:txBody>
      </p:sp>
      <p:sp>
        <p:nvSpPr>
          <p:cNvPr id="108" name="タイトル 1"/>
          <p:cNvSpPr txBox="1">
            <a:spLocks/>
          </p:cNvSpPr>
          <p:nvPr/>
        </p:nvSpPr>
        <p:spPr bwMode="auto">
          <a:xfrm>
            <a:off x="51864" y="1185942"/>
            <a:ext cx="6221936" cy="154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100" kern="0" dirty="0" smtClean="0">
                <a:solidFill>
                  <a:schemeClr val="tx1"/>
                </a:solidFill>
                <a:latin typeface="+mn-ea"/>
                <a:ea typeface="+mn-ea"/>
              </a:rPr>
              <a:t>○まちなかウォーカブル推進事業について、その事業の目的や内容がわかる様、記載してください。</a:t>
            </a:r>
            <a:endParaRPr lang="ja-JP" altLang="en-US" sz="1100" kern="0" dirty="0">
              <a:solidFill>
                <a:schemeClr val="tx1"/>
              </a:solidFill>
              <a:latin typeface="+mn-ea"/>
              <a:ea typeface="+mn-ea"/>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algn="ctr"/>
            <a:r>
              <a:rPr kumimoji="1" lang="ja-JP" altLang="en-US" dirty="0" smtClean="0"/>
              <a:t>様式３</a:t>
            </a:r>
            <a:endParaRPr kumimoji="1" lang="ja-JP" altLang="en-US" dirty="0"/>
          </a:p>
        </p:txBody>
      </p:sp>
    </p:spTree>
    <p:extLst>
      <p:ext uri="{BB962C8B-B14F-4D97-AF65-F5344CB8AC3E}">
        <p14:creationId xmlns:p14="http://schemas.microsoft.com/office/powerpoint/2010/main" val="970807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435428"/>
            <a:ext cx="9144000" cy="17417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4" name="タイトル 1"/>
          <p:cNvSpPr txBox="1">
            <a:spLocks/>
          </p:cNvSpPr>
          <p:nvPr/>
        </p:nvSpPr>
        <p:spPr>
          <a:xfrm>
            <a:off x="-281664" y="46264"/>
            <a:ext cx="3106056"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2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○○県○○市　</a:t>
            </a:r>
            <a:endParaRPr kumimoji="1" lang="ja-JP" altLang="en-US" sz="20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endParaRPr>
          </a:p>
        </p:txBody>
      </p:sp>
      <p:sp>
        <p:nvSpPr>
          <p:cNvPr id="84" name="正方形/長方形 83"/>
          <p:cNvSpPr/>
          <p:nvPr/>
        </p:nvSpPr>
        <p:spPr>
          <a:xfrm>
            <a:off x="51867" y="667395"/>
            <a:ext cx="9040265" cy="61266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6" name="角丸四角形 85"/>
          <p:cNvSpPr/>
          <p:nvPr/>
        </p:nvSpPr>
        <p:spPr>
          <a:xfrm>
            <a:off x="51864" y="667396"/>
            <a:ext cx="9040268" cy="344068"/>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87" name="タイトル 1"/>
          <p:cNvSpPr txBox="1">
            <a:spLocks/>
          </p:cNvSpPr>
          <p:nvPr/>
        </p:nvSpPr>
        <p:spPr bwMode="auto">
          <a:xfrm>
            <a:off x="128066" y="666328"/>
            <a:ext cx="8964066" cy="332435"/>
          </a:xfrm>
          <a:prstGeom prst="rect">
            <a:avLst/>
          </a:prstGeom>
          <a:noFill/>
          <a:ln>
            <a:noFill/>
          </a:ln>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j-cs"/>
              </a:rPr>
              <a:t>グリーンインフラ活用型都市構築支援事業（民間補助分）</a:t>
            </a:r>
            <a:r>
              <a:rPr kumimoji="1" lang="ja-JP" altLang="en-US" sz="1600" b="0" i="0" u="none" strike="noStrike" kern="0" cap="none" spc="0" normalizeH="0" baseline="0" noProof="0" dirty="0" smtClean="0">
                <a:ln>
                  <a:noFill/>
                </a:ln>
                <a:solidFill>
                  <a:srgbClr val="FFC000">
                    <a:lumMod val="60000"/>
                    <a:lumOff val="40000"/>
                  </a:srgbClr>
                </a:solidFill>
                <a:effectLst/>
                <a:uLnTx/>
                <a:uFillTx/>
                <a:latin typeface="ＭＳ Ｐゴシック" panose="020B0600070205080204" pitchFamily="50" charset="-128"/>
                <a:ea typeface="ＭＳ Ｐゴシック" panose="020B0600070205080204" pitchFamily="50" charset="-128"/>
                <a:cs typeface="+mj-cs"/>
              </a:rPr>
              <a:t>　</a:t>
            </a:r>
            <a:r>
              <a:rPr kumimoji="1" lang="ja-JP" altLang="en-US" sz="1600" b="0" i="0" u="none" strike="noStrike" kern="0" cap="none" spc="0" normalizeH="0" baseline="0" noProof="0" dirty="0" smtClean="0">
                <a:ln>
                  <a:noFill/>
                </a:ln>
                <a:solidFill>
                  <a:prstClr val="white"/>
                </a:solidFill>
                <a:effectLst/>
                <a:uLnTx/>
                <a:uFillTx/>
                <a:latin typeface="ＭＳ Ｐゴシック" panose="020B0600070205080204" pitchFamily="50" charset="-128"/>
                <a:ea typeface="ＭＳ Ｐゴシック" panose="020B0600070205080204" pitchFamily="50" charset="-128"/>
                <a:cs typeface="+mj-cs"/>
              </a:rPr>
              <a:t>　　取　組　内　容</a:t>
            </a:r>
            <a:endParaRPr kumimoji="1" lang="ja-JP" altLang="en-US" sz="1600" b="0" i="0" u="none" strike="noStrike" kern="0" cap="none" spc="0" normalizeH="0" baseline="0" noProof="0" dirty="0">
              <a:ln>
                <a:noFill/>
              </a:ln>
              <a:solidFill>
                <a:prstClr val="white"/>
              </a:solidFill>
              <a:effectLst/>
              <a:uLnTx/>
              <a:uFillTx/>
              <a:latin typeface="ＭＳ Ｐゴシック" panose="020B0600070205080204" pitchFamily="50" charset="-128"/>
              <a:ea typeface="ＭＳ Ｐゴシック" panose="020B0600070205080204" pitchFamily="50" charset="-128"/>
              <a:cs typeface="+mj-cs"/>
            </a:endParaRPr>
          </a:p>
        </p:txBody>
      </p:sp>
      <p:sp>
        <p:nvSpPr>
          <p:cNvPr id="108" name="タイトル 1"/>
          <p:cNvSpPr txBox="1">
            <a:spLocks/>
          </p:cNvSpPr>
          <p:nvPr/>
        </p:nvSpPr>
        <p:spPr bwMode="auto">
          <a:xfrm>
            <a:off x="51863" y="1185942"/>
            <a:ext cx="7544691" cy="5443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○グリーンインフラ</a:t>
            </a:r>
            <a:r>
              <a:rPr kumimoji="1" lang="ja-JP" altLang="en-US" sz="11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活用型都市構築支援</a:t>
            </a:r>
            <a:r>
              <a:rPr kumimoji="1" lang="ja-JP" altLang="en-US" sz="1100" b="0" i="0" u="none" strike="noStrike" kern="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事業（民間補助分）について、その事業の目的や内容がわかる様、記載してください。</a:t>
            </a:r>
            <a:endParaRPr kumimoji="1" lang="ja-JP" altLang="en-US" sz="11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endParaRPr>
          </a:p>
        </p:txBody>
      </p:sp>
      <p:sp>
        <p:nvSpPr>
          <p:cNvPr id="8" name="テキスト ボックス 7"/>
          <p:cNvSpPr txBox="1"/>
          <p:nvPr/>
        </p:nvSpPr>
        <p:spPr>
          <a:xfrm>
            <a:off x="7895344" y="66634"/>
            <a:ext cx="1196788" cy="376518"/>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様式３</a:t>
            </a: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3725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340888"/>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0" y="-60502"/>
            <a:ext cx="8324884" cy="50367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000" b="1" noProof="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○○県</a:t>
            </a:r>
            <a:r>
              <a:rPr kumimoji="1" lang="ja-JP" altLang="en-US" sz="20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○○市</a:t>
            </a:r>
            <a:r>
              <a:rPr lang="ja-JP" altLang="en-US" sz="20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0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地域名）</a:t>
            </a:r>
            <a:r>
              <a:rPr kumimoji="1" lang="en-US" altLang="ja-JP"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事業種別：地方都市イノベーション拠点形成　等</a:t>
            </a:r>
            <a:r>
              <a:rPr kumimoji="1" lang="en-US" altLang="ja-JP" sz="1400" b="1" i="0" u="none" strike="noStrike" kern="1200" cap="none" spc="0" normalizeH="0" baseline="0" noProof="0" dirty="0" smtClean="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b="1" i="0" u="none" strike="noStrike" kern="120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正方形/長方形 101"/>
          <p:cNvSpPr/>
          <p:nvPr/>
        </p:nvSpPr>
        <p:spPr>
          <a:xfrm>
            <a:off x="1152257" y="3174639"/>
            <a:ext cx="7887239" cy="4258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lvl="0" indent="-174625">
              <a:buFont typeface="Arial" panose="020B0604020202020204" pitchFamily="34" charset="0"/>
              <a:buChar char="•"/>
              <a:defRPr/>
            </a:pPr>
            <a:r>
              <a:rPr lang="ja-JP" altLang="en-US" sz="1200" dirty="0" smtClean="0">
                <a:solidFill>
                  <a:srgbClr val="000000"/>
                </a:solidFill>
                <a:latin typeface="ＭＳ ゴシック" panose="020B0609070205080204" pitchFamily="49" charset="-128"/>
                <a:ea typeface="ＭＳ ゴシック" panose="020B0609070205080204" pitchFamily="49" charset="-128"/>
                <a:cs typeface="メイリオ" panose="020B0604030504040204" pitchFamily="50" charset="-128"/>
              </a:rPr>
              <a:t>〇〇を醸成することを目的に、～を実施する。</a:t>
            </a:r>
            <a:endParaRPr lang="en-US" altLang="ja-JP" sz="1200" dirty="0" smtClean="0">
              <a:solidFill>
                <a:srgbClr val="000000"/>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4625" lvl="0" indent="-174625">
              <a:buFont typeface="Arial" panose="020B0604020202020204" pitchFamily="34" charset="0"/>
              <a:buChar char="•"/>
              <a:defRPr/>
            </a:pPr>
            <a:r>
              <a:rPr lang="ja-JP" altLang="en-US" sz="1200" dirty="0" smtClean="0">
                <a:solidFill>
                  <a:srgbClr val="000000"/>
                </a:solidFill>
                <a:latin typeface="ＭＳ ゴシック" panose="020B0609070205080204" pitchFamily="49" charset="-128"/>
                <a:ea typeface="ＭＳ ゴシック" panose="020B0609070205080204" pitchFamily="49" charset="-128"/>
                <a:cs typeface="メイリオ" panose="020B0604030504040204" pitchFamily="50" charset="-128"/>
              </a:rPr>
              <a:t>Ｒ５年度までに、〇〇を目指す。</a:t>
            </a:r>
            <a:endParaRPr lang="ja-JP" altLang="en-US" sz="1200" dirty="0">
              <a:solidFill>
                <a:srgbClr val="000000"/>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111" name="テキスト ボックス 13"/>
          <p:cNvSpPr txBox="1"/>
          <p:nvPr/>
        </p:nvSpPr>
        <p:spPr>
          <a:xfrm>
            <a:off x="61266" y="677483"/>
            <a:ext cx="8975230" cy="231237"/>
          </a:xfrm>
          <a:prstGeom prst="rect">
            <a:avLst/>
          </a:prstGeom>
          <a:solidFill>
            <a:srgbClr val="002882"/>
          </a:solidFill>
        </p:spPr>
        <p:txBody>
          <a:bodyPr wrap="square" rtlCol="0" anchor="ctr" anchorCtr="0">
            <a:spAutoFit/>
          </a:bodyPr>
          <a:lstStyle/>
          <a:p>
            <a:pPr>
              <a:defRPr/>
            </a:pPr>
            <a:r>
              <a:rPr kumimoji="1" lang="ja-JP" altLang="en-US" sz="1400" b="1" i="0" u="none" strike="noStrike" kern="1200" cap="none" spc="0" normalizeH="0" baseline="0" noProof="0" dirty="0" smtClean="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エリアプラットフォーム名：〇〇</a:t>
            </a:r>
            <a:endParaRPr lang="ja-JP" altLang="en-US" sz="14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2" name="角丸四角形 17"/>
          <p:cNvSpPr/>
          <p:nvPr/>
        </p:nvSpPr>
        <p:spPr>
          <a:xfrm>
            <a:off x="3397784" y="912430"/>
            <a:ext cx="2746891" cy="237472"/>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構成員</a:t>
            </a:r>
            <a:endParaRPr kumimoji="0" lang="ja-JP" altLang="en-US" sz="1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3" name="角丸四角形 18"/>
          <p:cNvSpPr/>
          <p:nvPr/>
        </p:nvSpPr>
        <p:spPr>
          <a:xfrm>
            <a:off x="-71743" y="908720"/>
            <a:ext cx="1224000" cy="288000"/>
          </a:xfrm>
          <a:prstGeom prst="roundRect">
            <a:avLst/>
          </a:prstGeom>
          <a:noFill/>
          <a:ln w="1905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dirty="0" smtClean="0">
                <a:ln>
                  <a:noFill/>
                </a:ln>
                <a:solidFill>
                  <a:srgbClr val="FFC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i="0" u="none" strike="noStrike" kern="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対象エリア</a:t>
            </a:r>
          </a:p>
        </p:txBody>
      </p:sp>
      <p:cxnSp>
        <p:nvCxnSpPr>
          <p:cNvPr id="1116" name="直線コネクタ 9"/>
          <p:cNvCxnSpPr/>
          <p:nvPr/>
        </p:nvCxnSpPr>
        <p:spPr>
          <a:xfrm>
            <a:off x="88235" y="1147690"/>
            <a:ext cx="972000"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17" name="直線コネクタ 51"/>
          <p:cNvCxnSpPr/>
          <p:nvPr/>
        </p:nvCxnSpPr>
        <p:spPr>
          <a:xfrm>
            <a:off x="3540930" y="1103231"/>
            <a:ext cx="743038"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118" name="テキスト ボックス 59"/>
          <p:cNvSpPr txBox="1"/>
          <p:nvPr/>
        </p:nvSpPr>
        <p:spPr>
          <a:xfrm>
            <a:off x="56414" y="2886607"/>
            <a:ext cx="8980081" cy="231237"/>
          </a:xfrm>
          <a:prstGeom prst="rect">
            <a:avLst/>
          </a:prstGeom>
          <a:solidFill>
            <a:srgbClr val="002882"/>
          </a:solidFill>
        </p:spPr>
        <p:txBody>
          <a:bodyPr wrap="square" rtlCol="0" anchor="ctr" anchorCtr="0">
            <a:spAutoFit/>
          </a:bodyPr>
          <a:lstStyle/>
          <a:p>
            <a:pPr lvl="0">
              <a:defRPr/>
            </a:pPr>
            <a:r>
              <a:rPr lang="ja-JP" altLang="en-US" sz="14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事業内容</a:t>
            </a:r>
            <a:endParaRPr lang="ja-JP" altLang="en-US" sz="14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9" name="角丸四角形 73"/>
          <p:cNvSpPr/>
          <p:nvPr/>
        </p:nvSpPr>
        <p:spPr>
          <a:xfrm>
            <a:off x="-21209" y="3733654"/>
            <a:ext cx="2793009" cy="195236"/>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事業名称①（事業期間</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120" name="直線コネクタ 74"/>
          <p:cNvCxnSpPr/>
          <p:nvPr/>
        </p:nvCxnSpPr>
        <p:spPr>
          <a:xfrm>
            <a:off x="111558" y="3913250"/>
            <a:ext cx="2391029"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122" name="角丸四角形 64"/>
          <p:cNvSpPr/>
          <p:nvPr/>
        </p:nvSpPr>
        <p:spPr>
          <a:xfrm>
            <a:off x="3438916" y="1180432"/>
            <a:ext cx="2847196" cy="313809"/>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ctr" anchorCtr="0"/>
          <a:lstStyle/>
          <a:p>
            <a:pPr lvl="0">
              <a:defRPr/>
            </a:pPr>
            <a:r>
              <a:rPr lang="ja-JP" altLang="en-US" sz="10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＜行政、まちづくりの推進を図る活動を行うことを目的とする会社等＞</a:t>
            </a:r>
            <a:endPar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23" name="角丸四角形 45"/>
          <p:cNvSpPr/>
          <p:nvPr/>
        </p:nvSpPr>
        <p:spPr>
          <a:xfrm>
            <a:off x="3385559" y="1945493"/>
            <a:ext cx="2160000" cy="289958"/>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ctr" anchorCtr="0"/>
          <a:lstStyle/>
          <a:p>
            <a:pPr lvl="0">
              <a:defRPr/>
            </a:pPr>
            <a:endParaRPr lang="ja-JP" altLang="en-US" sz="8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24" name="角丸四角形 52"/>
          <p:cNvSpPr/>
          <p:nvPr/>
        </p:nvSpPr>
        <p:spPr>
          <a:xfrm>
            <a:off x="3438916" y="1908594"/>
            <a:ext cx="3365332" cy="473718"/>
          </a:xfrm>
          <a:prstGeom prst="roundRect">
            <a:avLst/>
          </a:prstGeom>
          <a:noFill/>
          <a:ln w="19050" cap="flat" cmpd="sng" algn="ctr">
            <a:noFill/>
            <a:prstDash val="solid"/>
          </a:ln>
          <a:effectLst/>
        </p:spPr>
        <p:txBody>
          <a:bodyPr rtlCol="0" anchor="ctr"/>
          <a:lstStyle/>
          <a:p>
            <a:pPr lvl="0">
              <a:defRPr/>
            </a:pPr>
            <a:r>
              <a:rPr lang="ja-JP" altLang="en-US" sz="1050" u="sng" dirty="0" smtClean="0">
                <a:latin typeface="メイリオ" panose="020B0604030504040204" pitchFamily="50" charset="-128"/>
                <a:ea typeface="メイリオ" panose="020B0604030504040204" pitchFamily="50" charset="-128"/>
                <a:cs typeface="メイリオ" panose="020B0604030504040204" pitchFamily="50" charset="-128"/>
              </a:rPr>
              <a:t>＜優れた実績を有する者＞</a:t>
            </a:r>
            <a:endParaRPr lang="en-US" altLang="ja-JP" sz="1050"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25" name="テキスト ボックス 75"/>
          <p:cNvSpPr txBox="1"/>
          <p:nvPr/>
        </p:nvSpPr>
        <p:spPr>
          <a:xfrm>
            <a:off x="56414" y="3966727"/>
            <a:ext cx="3263693" cy="430887"/>
          </a:xfrm>
          <a:prstGeom prst="rect">
            <a:avLst/>
          </a:prstGeom>
          <a:noFill/>
        </p:spPr>
        <p:txBody>
          <a:bodyPr wrap="square" rtlCol="0">
            <a:spAutoFit/>
          </a:bodyPr>
          <a:lstStyle/>
          <a:p>
            <a:pPr lvl="0">
              <a:defRPr/>
            </a:pPr>
            <a:r>
              <a:rPr lang="ja-JP" altLang="en-US"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rPr>
              <a:t>官民連携まちなか再生推進事業において取り組む事業の概要を記載</a:t>
            </a:r>
            <a:endParaRPr lang="en-US" altLang="ja-JP"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26" name="角丸四角形 36"/>
          <p:cNvSpPr/>
          <p:nvPr/>
        </p:nvSpPr>
        <p:spPr>
          <a:xfrm>
            <a:off x="6862467" y="3678695"/>
            <a:ext cx="2318045" cy="288000"/>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将来</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イメージ</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127" name="直線コネクタ 39"/>
          <p:cNvCxnSpPr/>
          <p:nvPr/>
        </p:nvCxnSpPr>
        <p:spPr>
          <a:xfrm>
            <a:off x="6931792" y="3913250"/>
            <a:ext cx="1167937" cy="3023"/>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128" name="正方形/長方形 2"/>
          <p:cNvSpPr/>
          <p:nvPr/>
        </p:nvSpPr>
        <p:spPr>
          <a:xfrm>
            <a:off x="110459" y="1189327"/>
            <a:ext cx="3209648" cy="1625272"/>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29" name="テキスト ボックス 5"/>
          <p:cNvSpPr txBox="1"/>
          <p:nvPr/>
        </p:nvSpPr>
        <p:spPr>
          <a:xfrm>
            <a:off x="251284" y="1473863"/>
            <a:ext cx="2890592" cy="1169551"/>
          </a:xfrm>
          <a:prstGeom prst="rect">
            <a:avLst/>
          </a:prstGeom>
          <a:noFill/>
        </p:spPr>
        <p:txBody>
          <a:bodyPr wrap="square" rtlCol="0">
            <a:spAutoFit/>
          </a:bodyPr>
          <a:lstStyle/>
          <a:p>
            <a:pPr algn="ctr"/>
            <a:r>
              <a:rPr kumimoji="1" lang="ja-JP" altLang="en-US" sz="1400" dirty="0" smtClean="0"/>
              <a:t>未来ビジョン等（地域戦略や整備計画、民間まちづくり計画含む）の対象エリアの位置図</a:t>
            </a:r>
            <a:endParaRPr kumimoji="1" lang="en-US" altLang="ja-JP" sz="1400" dirty="0" smtClean="0"/>
          </a:p>
          <a:p>
            <a:pPr algn="ctr"/>
            <a:endParaRPr lang="en-US" altLang="ja-JP" sz="1400" dirty="0"/>
          </a:p>
          <a:p>
            <a:pPr algn="ctr"/>
            <a:r>
              <a:rPr kumimoji="1" lang="en-US" altLang="ja-JP" sz="1400" dirty="0" smtClean="0">
                <a:solidFill>
                  <a:srgbClr val="FF0000"/>
                </a:solidFill>
              </a:rPr>
              <a:t>※</a:t>
            </a:r>
            <a:r>
              <a:rPr kumimoji="1" lang="ja-JP" altLang="en-US" sz="1400" dirty="0" smtClean="0">
                <a:solidFill>
                  <a:srgbClr val="FF0000"/>
                </a:solidFill>
              </a:rPr>
              <a:t>凡例が必要な場合はつけること</a:t>
            </a:r>
            <a:endParaRPr kumimoji="1" lang="ja-JP" altLang="en-US" sz="1400" dirty="0">
              <a:solidFill>
                <a:srgbClr val="FF0000"/>
              </a:solidFill>
            </a:endParaRPr>
          </a:p>
        </p:txBody>
      </p:sp>
      <p:sp>
        <p:nvSpPr>
          <p:cNvPr id="1130" name="正方形/長方形 40"/>
          <p:cNvSpPr/>
          <p:nvPr/>
        </p:nvSpPr>
        <p:spPr>
          <a:xfrm>
            <a:off x="6630520" y="981459"/>
            <a:ext cx="2352730" cy="1558510"/>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31" name="テキスト ボックス 43"/>
          <p:cNvSpPr txBox="1"/>
          <p:nvPr/>
        </p:nvSpPr>
        <p:spPr>
          <a:xfrm>
            <a:off x="6845438" y="1435146"/>
            <a:ext cx="1872208" cy="523220"/>
          </a:xfrm>
          <a:prstGeom prst="rect">
            <a:avLst/>
          </a:prstGeom>
          <a:noFill/>
        </p:spPr>
        <p:txBody>
          <a:bodyPr wrap="square" rtlCol="0">
            <a:spAutoFit/>
          </a:bodyPr>
          <a:lstStyle/>
          <a:p>
            <a:pPr algn="ctr"/>
            <a:r>
              <a:rPr kumimoji="1" lang="ja-JP" altLang="en-US" sz="1400" dirty="0" smtClean="0"/>
              <a:t>エリアプラットフォームの組織体制図を記載</a:t>
            </a:r>
            <a:endParaRPr kumimoji="1" lang="ja-JP" altLang="en-US" sz="1400" dirty="0"/>
          </a:p>
        </p:txBody>
      </p:sp>
      <p:sp>
        <p:nvSpPr>
          <p:cNvPr id="1132" name="角丸四角形 44"/>
          <p:cNvSpPr/>
          <p:nvPr/>
        </p:nvSpPr>
        <p:spPr>
          <a:xfrm>
            <a:off x="3547703" y="2245830"/>
            <a:ext cx="3082818" cy="535098"/>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ctr" anchorCtr="0"/>
          <a:lstStyle/>
          <a:p>
            <a:pPr lvl="0">
              <a:defRPr/>
            </a:pPr>
            <a:r>
              <a:rPr lang="ja-JP" altLang="en-US" sz="1100" dirty="0" smtClean="0">
                <a:solidFill>
                  <a:srgbClr val="000000"/>
                </a:solidFill>
                <a:latin typeface="+mn-ea"/>
                <a:cs typeface="メイリオ" panose="020B0604030504040204" pitchFamily="50" charset="-128"/>
              </a:rPr>
              <a:t>エリアプラットフォームに参画又は支援する優れた実績を有する者（専門人材等）や団体の氏名や所属、実績の記載</a:t>
            </a:r>
            <a:endParaRPr lang="ja-JP" altLang="en-US" sz="1100" dirty="0">
              <a:solidFill>
                <a:srgbClr val="000000"/>
              </a:solidFill>
              <a:latin typeface="+mn-ea"/>
              <a:cs typeface="メイリオ" panose="020B0604030504040204" pitchFamily="50" charset="-128"/>
            </a:endParaRPr>
          </a:p>
        </p:txBody>
      </p:sp>
      <p:sp>
        <p:nvSpPr>
          <p:cNvPr id="1133" name="正方形/長方形 49"/>
          <p:cNvSpPr/>
          <p:nvPr/>
        </p:nvSpPr>
        <p:spPr>
          <a:xfrm>
            <a:off x="84660" y="4398775"/>
            <a:ext cx="1577456" cy="1017926"/>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34" name="テキスト ボックス 48"/>
          <p:cNvSpPr txBox="1"/>
          <p:nvPr/>
        </p:nvSpPr>
        <p:spPr>
          <a:xfrm>
            <a:off x="37273" y="4471156"/>
            <a:ext cx="1654019" cy="784830"/>
          </a:xfrm>
          <a:prstGeom prst="rect">
            <a:avLst/>
          </a:prstGeom>
          <a:noFill/>
        </p:spPr>
        <p:txBody>
          <a:bodyPr wrap="square" rtlCol="0">
            <a:spAutoFit/>
          </a:bodyPr>
          <a:lstStyle/>
          <a:p>
            <a:pPr algn="ctr"/>
            <a:r>
              <a:rPr kumimoji="1" lang="ja-JP" altLang="en-US" sz="1200" dirty="0" smtClean="0"/>
              <a:t>事業内容が分かる</a:t>
            </a:r>
            <a:endParaRPr kumimoji="1" lang="en-US" altLang="ja-JP" sz="1200" dirty="0" smtClean="0"/>
          </a:p>
          <a:p>
            <a:pPr algn="ctr"/>
            <a:r>
              <a:rPr kumimoji="1" lang="ja-JP" altLang="en-US" sz="1200" dirty="0" smtClean="0"/>
              <a:t>写真や絵等を添付</a:t>
            </a:r>
            <a:endParaRPr kumimoji="1" lang="en-US" altLang="ja-JP" sz="1200" dirty="0" smtClean="0"/>
          </a:p>
          <a:p>
            <a:pPr algn="ctr"/>
            <a:r>
              <a:rPr kumimoji="1" lang="ja-JP" altLang="en-US" sz="1050" dirty="0" smtClean="0"/>
              <a:t>＊イメージ写真の場合は</a:t>
            </a:r>
            <a:endParaRPr kumimoji="1" lang="en-US" altLang="ja-JP" sz="1050" dirty="0" smtClean="0"/>
          </a:p>
          <a:p>
            <a:pPr algn="ctr"/>
            <a:r>
              <a:rPr kumimoji="1" lang="ja-JP" altLang="en-US" sz="1050" dirty="0" smtClean="0"/>
              <a:t>「イメージ」と記載</a:t>
            </a:r>
            <a:endParaRPr kumimoji="1" lang="ja-JP" altLang="en-US" sz="1050" dirty="0"/>
          </a:p>
        </p:txBody>
      </p:sp>
      <p:sp>
        <p:nvSpPr>
          <p:cNvPr id="1135" name="正方形/長方形 58"/>
          <p:cNvSpPr/>
          <p:nvPr/>
        </p:nvSpPr>
        <p:spPr>
          <a:xfrm>
            <a:off x="1736289" y="4398775"/>
            <a:ext cx="1609578" cy="1017926"/>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36" name="テキスト ボックス 60"/>
          <p:cNvSpPr txBox="1"/>
          <p:nvPr/>
        </p:nvSpPr>
        <p:spPr>
          <a:xfrm>
            <a:off x="6939295" y="3980178"/>
            <a:ext cx="2122412" cy="430887"/>
          </a:xfrm>
          <a:prstGeom prst="rect">
            <a:avLst/>
          </a:prstGeom>
          <a:noFill/>
        </p:spPr>
        <p:txBody>
          <a:bodyPr wrap="square" rtlCol="0">
            <a:spAutoFit/>
          </a:bodyPr>
          <a:lstStyle/>
          <a:p>
            <a:pPr lvl="0">
              <a:defRPr/>
            </a:pPr>
            <a:r>
              <a:rPr lang="ja-JP" altLang="en-US"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rPr>
              <a:t>未来ビジョン等に定められている将来像の概要記載</a:t>
            </a:r>
            <a:endParaRPr lang="en-US" altLang="ja-JP"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37" name="テキスト ボックス 61"/>
          <p:cNvSpPr txBox="1"/>
          <p:nvPr/>
        </p:nvSpPr>
        <p:spPr>
          <a:xfrm>
            <a:off x="3924275" y="5433309"/>
            <a:ext cx="5163538" cy="261610"/>
          </a:xfrm>
          <a:prstGeom prst="rect">
            <a:avLst/>
          </a:prstGeom>
          <a:noFill/>
        </p:spPr>
        <p:txBody>
          <a:bodyPr wrap="square" rtlCol="0">
            <a:spAutoFit/>
          </a:bodyPr>
          <a:lstStyle/>
          <a:p>
            <a:pPr lvl="0">
              <a:defRPr/>
            </a:pPr>
            <a:r>
              <a:rPr lang="ja-JP" altLang="en-US"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rPr>
              <a:t>＊事業が複数あり、スペースに収まらない場合は、「将来イメージ」を割愛してください。</a:t>
            </a:r>
            <a:endParaRPr lang="en-US" altLang="ja-JP"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38" name="正方形/長方形 62"/>
          <p:cNvSpPr/>
          <p:nvPr/>
        </p:nvSpPr>
        <p:spPr>
          <a:xfrm>
            <a:off x="6986459" y="4437196"/>
            <a:ext cx="2075248" cy="690110"/>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39" name="テキスト ボックス 63"/>
          <p:cNvSpPr txBox="1"/>
          <p:nvPr/>
        </p:nvSpPr>
        <p:spPr>
          <a:xfrm>
            <a:off x="7087979" y="4521763"/>
            <a:ext cx="1872208" cy="523220"/>
          </a:xfrm>
          <a:prstGeom prst="rect">
            <a:avLst/>
          </a:prstGeom>
          <a:noFill/>
        </p:spPr>
        <p:txBody>
          <a:bodyPr wrap="square" rtlCol="0">
            <a:spAutoFit/>
          </a:bodyPr>
          <a:lstStyle/>
          <a:p>
            <a:pPr algn="ctr"/>
            <a:r>
              <a:rPr kumimoji="1" lang="ja-JP" altLang="en-US" sz="1400" dirty="0" smtClean="0"/>
              <a:t>将来像を示すイメージパース等を添付</a:t>
            </a:r>
            <a:endParaRPr kumimoji="1" lang="ja-JP" altLang="en-US" sz="1400" dirty="0"/>
          </a:p>
        </p:txBody>
      </p:sp>
      <p:sp>
        <p:nvSpPr>
          <p:cNvPr id="1142" name="角丸四角形 65"/>
          <p:cNvSpPr/>
          <p:nvPr/>
        </p:nvSpPr>
        <p:spPr>
          <a:xfrm>
            <a:off x="3426388" y="1517655"/>
            <a:ext cx="3253277" cy="429850"/>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ctr" anchorCtr="0"/>
          <a:lstStyle/>
          <a:p>
            <a:pPr>
              <a:defRPr/>
            </a:pPr>
            <a:r>
              <a:rPr lang="ja-JP" altLang="en-US" sz="1100" dirty="0">
                <a:solidFill>
                  <a:srgbClr val="000000"/>
                </a:solidFill>
                <a:latin typeface="ＭＳ Ｐゴシック" panose="020B0600070205080204" pitchFamily="50" charset="-128"/>
                <a:ea typeface="ＭＳ Ｐゴシック" panose="020B0600070205080204" pitchFamily="50" charset="-128"/>
                <a:cs typeface="メイリオ" panose="020B0604030504040204" pitchFamily="50" charset="-128"/>
              </a:rPr>
              <a:t>構成員を記載（構成員多数の場合は属性を記載）</a:t>
            </a:r>
          </a:p>
          <a:p>
            <a:pPr lvl="0">
              <a:defRPr/>
            </a:pPr>
            <a:r>
              <a:rPr lang="ja-JP" altLang="en-US" sz="1100" dirty="0" smtClean="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＊エリアプラットフォームに都市再生緊急整備協議会及び市町村都市再生協議会を含む</a:t>
            </a:r>
            <a:endParaRPr lang="ja-JP" altLang="en-US" sz="1100" dirty="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43" name="角丸四角形 69"/>
          <p:cNvSpPr/>
          <p:nvPr/>
        </p:nvSpPr>
        <p:spPr>
          <a:xfrm>
            <a:off x="-3092" y="5733256"/>
            <a:ext cx="1262724" cy="209112"/>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今後の予定</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144" name="直線コネクタ 71"/>
          <p:cNvCxnSpPr/>
          <p:nvPr/>
        </p:nvCxnSpPr>
        <p:spPr>
          <a:xfrm>
            <a:off x="144977" y="5923836"/>
            <a:ext cx="915258" cy="18532"/>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48" name="直線コネクタ 80"/>
          <p:cNvCxnSpPr/>
          <p:nvPr/>
        </p:nvCxnSpPr>
        <p:spPr>
          <a:xfrm>
            <a:off x="3495934" y="3913250"/>
            <a:ext cx="2391029"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sp>
        <p:nvSpPr>
          <p:cNvPr id="1149" name="テキスト ボックス 82"/>
          <p:cNvSpPr txBox="1"/>
          <p:nvPr/>
        </p:nvSpPr>
        <p:spPr>
          <a:xfrm>
            <a:off x="3497785" y="3973221"/>
            <a:ext cx="3251426" cy="430887"/>
          </a:xfrm>
          <a:prstGeom prst="rect">
            <a:avLst/>
          </a:prstGeom>
          <a:noFill/>
        </p:spPr>
        <p:txBody>
          <a:bodyPr wrap="square" rtlCol="0">
            <a:spAutoFit/>
          </a:bodyPr>
          <a:lstStyle/>
          <a:p>
            <a:pPr lvl="0">
              <a:defRPr/>
            </a:pPr>
            <a:r>
              <a:rPr lang="ja-JP" altLang="en-US"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rPr>
              <a:t>官民連携まちなか再生推進事業において取り組む事業の概要を記載</a:t>
            </a:r>
            <a:endParaRPr lang="en-US" altLang="ja-JP"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50" name="正方形/長方形 83"/>
          <p:cNvSpPr/>
          <p:nvPr/>
        </p:nvSpPr>
        <p:spPr>
          <a:xfrm>
            <a:off x="3526030" y="4398775"/>
            <a:ext cx="1577456" cy="1017926"/>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51" name="テキスト ボックス 84"/>
          <p:cNvSpPr txBox="1"/>
          <p:nvPr/>
        </p:nvSpPr>
        <p:spPr>
          <a:xfrm>
            <a:off x="3477581" y="4511767"/>
            <a:ext cx="1654019" cy="784830"/>
          </a:xfrm>
          <a:prstGeom prst="rect">
            <a:avLst/>
          </a:prstGeom>
          <a:noFill/>
        </p:spPr>
        <p:txBody>
          <a:bodyPr wrap="square" rtlCol="0">
            <a:spAutoFit/>
          </a:bodyPr>
          <a:lstStyle/>
          <a:p>
            <a:pPr algn="ctr"/>
            <a:r>
              <a:rPr kumimoji="1" lang="ja-JP" altLang="en-US" sz="1200" dirty="0" smtClean="0"/>
              <a:t>事業内容が分かる</a:t>
            </a:r>
            <a:endParaRPr kumimoji="1" lang="en-US" altLang="ja-JP" sz="1200" dirty="0" smtClean="0"/>
          </a:p>
          <a:p>
            <a:pPr algn="ctr"/>
            <a:r>
              <a:rPr kumimoji="1" lang="ja-JP" altLang="en-US" sz="1200" dirty="0" smtClean="0"/>
              <a:t>写真や絵等を添付</a:t>
            </a:r>
            <a:endParaRPr kumimoji="1" lang="en-US" altLang="ja-JP" sz="1200" dirty="0" smtClean="0"/>
          </a:p>
          <a:p>
            <a:pPr algn="ctr"/>
            <a:r>
              <a:rPr kumimoji="1" lang="ja-JP" altLang="en-US" sz="1050" dirty="0" smtClean="0"/>
              <a:t>＊イメージ写真の場合は</a:t>
            </a:r>
            <a:endParaRPr kumimoji="1" lang="en-US" altLang="ja-JP" sz="1050" dirty="0" smtClean="0"/>
          </a:p>
          <a:p>
            <a:pPr algn="ctr"/>
            <a:r>
              <a:rPr kumimoji="1" lang="ja-JP" altLang="en-US" sz="1050" dirty="0" smtClean="0"/>
              <a:t>「イメージ」と記載</a:t>
            </a:r>
            <a:endParaRPr kumimoji="1" lang="ja-JP" altLang="en-US" sz="1050" dirty="0"/>
          </a:p>
        </p:txBody>
      </p:sp>
      <p:sp>
        <p:nvSpPr>
          <p:cNvPr id="1152" name="正方形/長方形 85"/>
          <p:cNvSpPr/>
          <p:nvPr/>
        </p:nvSpPr>
        <p:spPr>
          <a:xfrm>
            <a:off x="5177659" y="4398775"/>
            <a:ext cx="1609578" cy="1017926"/>
          </a:xfrm>
          <a:prstGeom prst="rect">
            <a:avLst/>
          </a:prstGeom>
          <a:solidFill>
            <a:schemeClr val="accent5"/>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solidFill>
                <a:schemeClr val="tx1"/>
              </a:solidFill>
            </a:endParaRPr>
          </a:p>
        </p:txBody>
      </p:sp>
      <p:sp>
        <p:nvSpPr>
          <p:cNvPr id="1153" name="テキスト ボックス 87"/>
          <p:cNvSpPr txBox="1"/>
          <p:nvPr/>
        </p:nvSpPr>
        <p:spPr>
          <a:xfrm>
            <a:off x="896" y="5433309"/>
            <a:ext cx="3904215" cy="261610"/>
          </a:xfrm>
          <a:prstGeom prst="rect">
            <a:avLst/>
          </a:prstGeom>
          <a:noFill/>
        </p:spPr>
        <p:txBody>
          <a:bodyPr wrap="square" rtlCol="0">
            <a:spAutoFit/>
          </a:bodyPr>
          <a:lstStyle/>
          <a:p>
            <a:pPr lvl="0">
              <a:defRPr/>
            </a:pPr>
            <a:r>
              <a:rPr lang="ja-JP" altLang="en-US"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rPr>
              <a:t>＊複数事業がある場合は事業実施箇所図をまとめることは可。</a:t>
            </a:r>
            <a:endParaRPr lang="en-US" altLang="ja-JP" sz="1100" dirty="0" smtClean="0">
              <a:solidFill>
                <a:srgbClr val="000000">
                  <a:lumMod val="75000"/>
                  <a:lumOff val="25000"/>
                </a:srgbClr>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54" name="テキスト ボックス 88"/>
          <p:cNvSpPr txBox="1"/>
          <p:nvPr/>
        </p:nvSpPr>
        <p:spPr>
          <a:xfrm>
            <a:off x="5116032" y="4411065"/>
            <a:ext cx="1698796" cy="1007968"/>
          </a:xfrm>
          <a:prstGeom prst="rect">
            <a:avLst/>
          </a:prstGeom>
          <a:noFill/>
        </p:spPr>
        <p:txBody>
          <a:bodyPr wrap="square" rtlCol="0">
            <a:spAutoFit/>
          </a:bodyPr>
          <a:lstStyle/>
          <a:p>
            <a:pPr algn="ctr"/>
            <a:r>
              <a:rPr kumimoji="1" lang="en-US" altLang="ja-JP" sz="1200" dirty="0" smtClean="0"/>
              <a:t>【</a:t>
            </a:r>
            <a:r>
              <a:rPr kumimoji="1" lang="ja-JP" altLang="en-US" sz="1200" dirty="0" smtClean="0"/>
              <a:t>社会実験・</a:t>
            </a:r>
            <a:endParaRPr kumimoji="1" lang="en-US" altLang="ja-JP" sz="1200" dirty="0" smtClean="0"/>
          </a:p>
          <a:p>
            <a:pPr algn="ctr"/>
            <a:r>
              <a:rPr kumimoji="1" lang="ja-JP" altLang="en-US" sz="1200" dirty="0" smtClean="0"/>
              <a:t>データ活用のみ</a:t>
            </a:r>
            <a:r>
              <a:rPr kumimoji="1" lang="en-US" altLang="ja-JP" sz="1200" dirty="0" smtClean="0"/>
              <a:t>】</a:t>
            </a:r>
          </a:p>
          <a:p>
            <a:pPr algn="ctr">
              <a:spcBef>
                <a:spcPts val="300"/>
              </a:spcBef>
            </a:pPr>
            <a:r>
              <a:rPr kumimoji="1" lang="ja-JP" altLang="en-US" sz="1200" dirty="0" smtClean="0"/>
              <a:t>事業実施箇所図を添付</a:t>
            </a:r>
            <a:endParaRPr kumimoji="1" lang="en-US" altLang="ja-JP" sz="1200" dirty="0" smtClean="0"/>
          </a:p>
          <a:p>
            <a:pPr algn="ctr"/>
            <a:r>
              <a:rPr kumimoji="1" lang="ja-JP" altLang="en-US" sz="1050" dirty="0" smtClean="0"/>
              <a:t>＊未来ビジョン等の対象エリアの位置図に記載可</a:t>
            </a:r>
            <a:endParaRPr kumimoji="1" lang="ja-JP" altLang="en-US" sz="1050" dirty="0"/>
          </a:p>
        </p:txBody>
      </p:sp>
      <p:sp>
        <p:nvSpPr>
          <p:cNvPr id="1155" name="テキスト ボックス 55"/>
          <p:cNvSpPr txBox="1"/>
          <p:nvPr/>
        </p:nvSpPr>
        <p:spPr>
          <a:xfrm>
            <a:off x="1674662" y="4419126"/>
            <a:ext cx="1698796" cy="1007968"/>
          </a:xfrm>
          <a:prstGeom prst="rect">
            <a:avLst/>
          </a:prstGeom>
          <a:noFill/>
        </p:spPr>
        <p:txBody>
          <a:bodyPr wrap="square" rtlCol="0">
            <a:spAutoFit/>
          </a:bodyPr>
          <a:lstStyle/>
          <a:p>
            <a:pPr algn="ctr"/>
            <a:r>
              <a:rPr kumimoji="1" lang="en-US" altLang="ja-JP" sz="1200" dirty="0" smtClean="0"/>
              <a:t>【</a:t>
            </a:r>
            <a:r>
              <a:rPr kumimoji="1" lang="ja-JP" altLang="en-US" sz="1200" dirty="0" smtClean="0"/>
              <a:t>社会実験・</a:t>
            </a:r>
            <a:endParaRPr kumimoji="1" lang="en-US" altLang="ja-JP" sz="1200" dirty="0" smtClean="0"/>
          </a:p>
          <a:p>
            <a:pPr algn="ctr"/>
            <a:r>
              <a:rPr kumimoji="1" lang="ja-JP" altLang="en-US" sz="1200" dirty="0" smtClean="0"/>
              <a:t>データ活用のみ</a:t>
            </a:r>
            <a:r>
              <a:rPr kumimoji="1" lang="en-US" altLang="ja-JP" sz="1200" dirty="0" smtClean="0"/>
              <a:t>】</a:t>
            </a:r>
          </a:p>
          <a:p>
            <a:pPr algn="ctr">
              <a:spcBef>
                <a:spcPts val="300"/>
              </a:spcBef>
            </a:pPr>
            <a:r>
              <a:rPr kumimoji="1" lang="ja-JP" altLang="en-US" sz="1200" dirty="0" smtClean="0"/>
              <a:t>事業実施箇所図を添付</a:t>
            </a:r>
            <a:endParaRPr kumimoji="1" lang="en-US" altLang="ja-JP" sz="1200" dirty="0" smtClean="0"/>
          </a:p>
          <a:p>
            <a:pPr algn="ctr"/>
            <a:r>
              <a:rPr kumimoji="1" lang="ja-JP" altLang="en-US" sz="1050" dirty="0" smtClean="0"/>
              <a:t>＊未来ビジョン等の対象エリアの位置図に記載可</a:t>
            </a:r>
            <a:endParaRPr kumimoji="1" lang="ja-JP" altLang="en-US" sz="1050" dirty="0"/>
          </a:p>
        </p:txBody>
      </p:sp>
      <p:sp>
        <p:nvSpPr>
          <p:cNvPr id="1158" name="角丸四角形 53"/>
          <p:cNvSpPr/>
          <p:nvPr/>
        </p:nvSpPr>
        <p:spPr>
          <a:xfrm>
            <a:off x="3397784" y="3715682"/>
            <a:ext cx="2793009" cy="195236"/>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事業名称②（事業期間</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R</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63" name="テキスト ボックス 60"/>
          <p:cNvSpPr txBox="1"/>
          <p:nvPr/>
        </p:nvSpPr>
        <p:spPr>
          <a:xfrm>
            <a:off x="8453093" y="55270"/>
            <a:ext cx="608614" cy="260717"/>
          </a:xfrm>
          <a:prstGeom prst="rect">
            <a:avLst/>
          </a:prstGeom>
          <a:solidFill>
            <a:schemeClr val="bg1"/>
          </a:solidFill>
          <a:ln>
            <a:solidFill>
              <a:schemeClr val="tx1"/>
            </a:solidFill>
          </a:ln>
        </p:spPr>
        <p:txBody>
          <a:bodyPr wrap="square" rtlCol="0">
            <a:spAutoFit/>
          </a:bodyPr>
          <a:lstStyle/>
          <a:p>
            <a:pPr algn="ctr"/>
            <a:r>
              <a:rPr lang="ja-JP" altLang="en-US" sz="1100" dirty="0" smtClean="0"/>
              <a:t>様式３</a:t>
            </a:r>
            <a:endParaRPr lang="en-US" altLang="ja-JP" sz="1100" dirty="0" smtClean="0"/>
          </a:p>
        </p:txBody>
      </p:sp>
      <p:sp>
        <p:nvSpPr>
          <p:cNvPr id="59" name="角丸四角形 73"/>
          <p:cNvSpPr/>
          <p:nvPr/>
        </p:nvSpPr>
        <p:spPr>
          <a:xfrm>
            <a:off x="-21208" y="3174639"/>
            <a:ext cx="1280840" cy="195236"/>
          </a:xfrm>
          <a:prstGeom prst="roundRect">
            <a:avLst/>
          </a:prstGeom>
          <a:noFill/>
          <a:ln w="19050" cap="flat" cmpd="sng" algn="ctr">
            <a:noFill/>
            <a:prstDash val="solid"/>
          </a:ln>
          <a:effectLst/>
        </p:spPr>
        <p:txBody>
          <a:bodyPr rtlCol="0" anchor="ctr"/>
          <a:lstStyle/>
          <a:p>
            <a:pPr lvl="0" fontAlgn="auto">
              <a:spcBef>
                <a:spcPts val="0"/>
              </a:spcBef>
              <a:spcAft>
                <a:spcPts val="0"/>
              </a:spcAft>
              <a:defRPr/>
            </a:pPr>
            <a:r>
              <a:rPr lang="ja-JP" altLang="en-US" b="1" dirty="0" smtClean="0">
                <a:solidFill>
                  <a:srgbClr val="FFC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目的・目標</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0" name="直線コネクタ 74"/>
          <p:cNvCxnSpPr/>
          <p:nvPr/>
        </p:nvCxnSpPr>
        <p:spPr>
          <a:xfrm>
            <a:off x="111558" y="3354235"/>
            <a:ext cx="1040699" cy="0"/>
          </a:xfrm>
          <a:prstGeom prst="line">
            <a:avLst/>
          </a:prstGeom>
          <a:ln w="19050">
            <a:solidFill>
              <a:srgbClr val="FFC000"/>
            </a:solidFill>
          </a:ln>
        </p:spPr>
        <p:style>
          <a:lnRef idx="1">
            <a:schemeClr val="accent1"/>
          </a:lnRef>
          <a:fillRef idx="0">
            <a:schemeClr val="accent1"/>
          </a:fillRef>
          <a:effectRef idx="0">
            <a:schemeClr val="accent1"/>
          </a:effectRef>
          <a:fontRef idx="minor">
            <a:schemeClr val="tx1"/>
          </a:fontRef>
        </p:style>
      </p:cxnSp>
      <p:graphicFrame>
        <p:nvGraphicFramePr>
          <p:cNvPr id="62" name="表 61"/>
          <p:cNvGraphicFramePr>
            <a:graphicFrameLocks noGrp="1"/>
          </p:cNvGraphicFramePr>
          <p:nvPr>
            <p:extLst>
              <p:ext uri="{D42A27DB-BD31-4B8C-83A1-F6EECF244321}">
                <p14:modId xmlns:p14="http://schemas.microsoft.com/office/powerpoint/2010/main" val="3896152737"/>
              </p:ext>
            </p:extLst>
          </p:nvPr>
        </p:nvGraphicFramePr>
        <p:xfrm>
          <a:off x="407030" y="5771388"/>
          <a:ext cx="8413443" cy="1010054"/>
        </p:xfrm>
        <a:graphic>
          <a:graphicData uri="http://schemas.openxmlformats.org/drawingml/2006/table">
            <a:tbl>
              <a:tblPr firstRow="1" bandRow="1"/>
              <a:tblGrid>
                <a:gridCol w="1733002">
                  <a:extLst>
                    <a:ext uri="{9D8B030D-6E8A-4147-A177-3AD203B41FA5}">
                      <a16:colId xmlns:a16="http://schemas.microsoft.com/office/drawing/2014/main" val="20000"/>
                    </a:ext>
                  </a:extLst>
                </a:gridCol>
                <a:gridCol w="2029667">
                  <a:extLst>
                    <a:ext uri="{9D8B030D-6E8A-4147-A177-3AD203B41FA5}">
                      <a16:colId xmlns:a16="http://schemas.microsoft.com/office/drawing/2014/main" val="20001"/>
                    </a:ext>
                  </a:extLst>
                </a:gridCol>
                <a:gridCol w="2395203">
                  <a:extLst>
                    <a:ext uri="{9D8B030D-6E8A-4147-A177-3AD203B41FA5}">
                      <a16:colId xmlns:a16="http://schemas.microsoft.com/office/drawing/2014/main" val="20002"/>
                    </a:ext>
                  </a:extLst>
                </a:gridCol>
                <a:gridCol w="2255571">
                  <a:extLst>
                    <a:ext uri="{9D8B030D-6E8A-4147-A177-3AD203B41FA5}">
                      <a16:colId xmlns:a16="http://schemas.microsoft.com/office/drawing/2014/main" val="20003"/>
                    </a:ext>
                  </a:extLst>
                </a:gridCol>
              </a:tblGrid>
              <a:tr h="177892">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l"/>
                      <a:endParaRPr kumimoji="1" lang="ja-JP" altLang="en-US" sz="1000" b="0" dirty="0">
                        <a:solidFill>
                          <a:schemeClr val="tx1"/>
                        </a:solidFill>
                        <a:latin typeface="HGS創英角ｺﾞｼｯｸUB" panose="020B0900000000000000" pitchFamily="50" charset="-128"/>
                        <a:ea typeface="HGS創英角ｺﾞｼｯｸUB" panose="020B0900000000000000" pitchFamily="50" charset="-128"/>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lnSpc>
                          <a:spcPct val="100000"/>
                        </a:lnSpc>
                      </a:pPr>
                      <a:r>
                        <a:rPr kumimoji="1" lang="ja-JP" altLang="en-US" sz="1000" dirty="0" smtClean="0">
                          <a:solidFill>
                            <a:schemeClr val="tx1"/>
                          </a:solidFill>
                        </a:rPr>
                        <a:t>令和５年度</a:t>
                      </a:r>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lnSpc>
                          <a:spcPct val="100000"/>
                        </a:lnSpc>
                      </a:pPr>
                      <a:r>
                        <a:rPr kumimoji="1" lang="ja-JP" altLang="en-US" sz="1000" dirty="0" smtClean="0">
                          <a:solidFill>
                            <a:schemeClr val="tx1"/>
                          </a:solidFill>
                        </a:rPr>
                        <a:t>令和６年度</a:t>
                      </a:r>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lnSpc>
                          <a:spcPct val="100000"/>
                        </a:lnSpc>
                      </a:pPr>
                      <a:r>
                        <a:rPr kumimoji="1" lang="ja-JP" altLang="en-US" sz="1000" dirty="0" smtClean="0">
                          <a:solidFill>
                            <a:schemeClr val="tx1"/>
                          </a:solidFill>
                        </a:rPr>
                        <a:t>令和７年度</a:t>
                      </a:r>
                      <a:endParaRPr kumimoji="1" lang="ja-JP" altLang="en-US" sz="10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47416">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r>
                        <a:rPr kumimoji="1" lang="ja-JP" altLang="en-US" sz="1000" dirty="0" smtClean="0">
                          <a:solidFill>
                            <a:schemeClr val="tx1">
                              <a:lumMod val="85000"/>
                              <a:lumOff val="15000"/>
                            </a:schemeClr>
                          </a:solidFill>
                          <a:latin typeface="HGS創英角ｺﾞｼｯｸUB" panose="020B0900000000000000" pitchFamily="50" charset="-128"/>
                          <a:ea typeface="HGS創英角ｺﾞｼｯｸUB" panose="020B0900000000000000" pitchFamily="50" charset="-128"/>
                        </a:rPr>
                        <a:t>取組の内容</a:t>
                      </a:r>
                      <a:endParaRPr kumimoji="1" lang="ja-JP" altLang="en-US" sz="1000" dirty="0">
                        <a:solidFill>
                          <a:schemeClr val="tx1">
                            <a:lumMod val="85000"/>
                            <a:lumOff val="15000"/>
                          </a:schemeClr>
                        </a:solidFill>
                        <a:latin typeface="HGS創英角ｺﾞｼｯｸUB" panose="020B0900000000000000" pitchFamily="50" charset="-128"/>
                        <a:ea typeface="HGS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18798">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nSpc>
                          <a:spcPct val="150000"/>
                        </a:lnSpc>
                      </a:pPr>
                      <a:r>
                        <a:rPr kumimoji="1" lang="ja-JP" altLang="en-US" sz="1000" dirty="0" smtClean="0">
                          <a:solidFill>
                            <a:schemeClr val="tx1">
                              <a:lumMod val="85000"/>
                              <a:lumOff val="15000"/>
                            </a:schemeClr>
                          </a:solidFill>
                          <a:latin typeface="HGS創英角ｺﾞｼｯｸUB" panose="020B0900000000000000" pitchFamily="50" charset="-128"/>
                          <a:ea typeface="HGS創英角ｺﾞｼｯｸUB" panose="020B0900000000000000" pitchFamily="50" charset="-128"/>
                        </a:rPr>
                        <a:t>補助対象事業費（国費）</a:t>
                      </a:r>
                      <a:endParaRPr kumimoji="1" lang="ja-JP" altLang="en-US" sz="1000" dirty="0">
                        <a:solidFill>
                          <a:schemeClr val="tx1">
                            <a:lumMod val="85000"/>
                            <a:lumOff val="15000"/>
                          </a:schemeClr>
                        </a:solidFill>
                        <a:latin typeface="HGS創英角ｺﾞｼｯｸUB" panose="020B0900000000000000" pitchFamily="50" charset="-128"/>
                        <a:ea typeface="HGS創英角ｺﾞｼｯｸUB" panose="020B09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r">
                        <a:lnSpc>
                          <a:spcPct val="150000"/>
                        </a:lnSpc>
                      </a:pPr>
                      <a:r>
                        <a:rPr kumimoji="1" lang="ja-JP" altLang="en-US" sz="1000" dirty="0" smtClean="0"/>
                        <a:t>千円（〇〇千円）</a:t>
                      </a:r>
                      <a:endParaRPr kumimoji="1" lang="ja-JP" altLang="en-US"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smtClean="0">
                          <a:ln>
                            <a:noFill/>
                          </a:ln>
                          <a:solidFill>
                            <a:srgbClr val="000000"/>
                          </a:solidFill>
                          <a:effectLst/>
                          <a:uLnTx/>
                          <a:uFillTx/>
                          <a:latin typeface="Arial"/>
                          <a:ea typeface="ＭＳ Ｐゴシック"/>
                          <a:cs typeface="+mn-cs"/>
                        </a:rPr>
                        <a:t>千円（〇〇千円）</a:t>
                      </a:r>
                      <a:endParaRPr kumimoji="1" lang="ja-JP" altLang="en-US" sz="1000" b="0" i="0" u="none" strike="noStrike" kern="1200" cap="none" spc="0" normalizeH="0" baseline="0" noProof="0" dirty="0">
                        <a:ln>
                          <a:noFill/>
                        </a:ln>
                        <a:solidFill>
                          <a:srgbClr val="000000"/>
                        </a:solidFill>
                        <a:effectLst/>
                        <a:uLnTx/>
                        <a:uFillTx/>
                        <a:latin typeface="Arial"/>
                        <a:ea typeface="ＭＳ Ｐゴシック"/>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r" defTabSz="914400" rtl="0" eaLnBrk="1" fontAlgn="auto" latinLnBrk="0" hangingPunct="1">
                        <a:lnSpc>
                          <a:spcPct val="15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rgbClr val="000000"/>
                          </a:solidFill>
                          <a:effectLst/>
                          <a:uLnTx/>
                          <a:uFillTx/>
                          <a:latin typeface="Arial"/>
                          <a:ea typeface="ＭＳ Ｐゴシック"/>
                          <a:cs typeface="+mn-cs"/>
                        </a:rPr>
                        <a:t>千円（〇〇千円）</a:t>
                      </a:r>
                      <a:endParaRPr kumimoji="1" lang="ja-JP" altLang="en-US" sz="1000" b="0" i="0" u="none" strike="noStrike" kern="1200" cap="none" spc="0" normalizeH="0" baseline="0" noProof="0" dirty="0">
                        <a:ln>
                          <a:noFill/>
                        </a:ln>
                        <a:solidFill>
                          <a:srgbClr val="000000"/>
                        </a:solidFill>
                        <a:effectLst/>
                        <a:uLnTx/>
                        <a:uFillTx/>
                        <a:latin typeface="Arial"/>
                        <a:ea typeface="ＭＳ Ｐゴシック"/>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48" name="タイトル 1"/>
          <p:cNvSpPr txBox="1">
            <a:spLocks/>
          </p:cNvSpPr>
          <p:nvPr/>
        </p:nvSpPr>
        <p:spPr bwMode="auto">
          <a:xfrm>
            <a:off x="68136" y="444803"/>
            <a:ext cx="8980081" cy="211235"/>
          </a:xfrm>
          <a:prstGeom prst="rect">
            <a:avLst/>
          </a:prstGeom>
          <a:solidFill>
            <a:srgbClr val="002060"/>
          </a:solidFill>
          <a:ln>
            <a:noFill/>
          </a:ln>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a:r>
              <a:rPr lang="ja-JP" altLang="en-US" sz="1200" kern="0" dirty="0" smtClean="0">
                <a:solidFill>
                  <a:schemeClr val="bg1"/>
                </a:solidFill>
                <a:latin typeface="+mn-ea"/>
              </a:rPr>
              <a:t>官　民　連　携　ま　ち　な　か　再　生　推　進　事　業　　　取　組　内　容</a:t>
            </a:r>
            <a:endParaRPr lang="ja-JP" altLang="en-US" sz="1200" kern="0" dirty="0">
              <a:solidFill>
                <a:schemeClr val="bg1"/>
              </a:solidFill>
              <a:latin typeface="+mn-ea"/>
              <a:ea typeface="+mn-ea"/>
            </a:endParaRPr>
          </a:p>
        </p:txBody>
      </p:sp>
    </p:spTree>
    <p:extLst>
      <p:ext uri="{BB962C8B-B14F-4D97-AF65-F5344CB8AC3E}">
        <p14:creationId xmlns:p14="http://schemas.microsoft.com/office/powerpoint/2010/main" val="1368801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1969</TotalTime>
  <Words>831</Words>
  <Application>Microsoft Office PowerPoint</Application>
  <PresentationFormat>画面に合わせる (4:3)</PresentationFormat>
  <Paragraphs>81</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HGS創英角ｺﾞｼｯｸUB</vt:lpstr>
      <vt:lpstr>ＭＳ Ｐゴシック</vt:lpstr>
      <vt:lpstr>ＭＳ 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なし</dc:creator>
  <cp:lastModifiedBy>吉岡 徹</cp:lastModifiedBy>
  <cp:revision>79</cp:revision>
  <cp:lastPrinted>2017-12-22T01:56:38Z</cp:lastPrinted>
  <dcterms:created xsi:type="dcterms:W3CDTF">2017-12-18T09:29:05Z</dcterms:created>
  <dcterms:modified xsi:type="dcterms:W3CDTF">2022-12-22T01:37:38Z</dcterms:modified>
</cp:coreProperties>
</file>