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
  </p:notesMasterIdLst>
  <p:handoutMasterIdLst>
    <p:handoutMasterId r:id="rId4"/>
  </p:handoutMasterIdLst>
  <p:sldIdLst>
    <p:sldId id="272"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D0E9F0"/>
    <a:srgbClr val="FCEEF8"/>
    <a:srgbClr val="D6F2D9"/>
    <a:srgbClr val="FEFECA"/>
    <a:srgbClr val="DDFFDD"/>
    <a:srgbClr val="008000"/>
    <a:srgbClr val="FFCC66"/>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83" autoAdjust="0"/>
    <p:restoredTop sz="93804" autoAdjust="0"/>
  </p:normalViewPr>
  <p:slideViewPr>
    <p:cSldViewPr>
      <p:cViewPr>
        <p:scale>
          <a:sx n="100" d="100"/>
          <a:sy n="100" d="100"/>
        </p:scale>
        <p:origin x="960" y="360"/>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2023/1/26</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2023/1/26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a:pPr>
                <a:defRPr/>
              </a:pPr>
              <a:t>2023/1/26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smtClean="0"/>
              <a:t>マスタ タイトルの書式設定</a:t>
            </a:r>
            <a:endParaRPr lang="ja-JP" altLang="en-US"/>
          </a:p>
        </p:txBody>
      </p:sp>
      <p:sp>
        <p:nvSpPr>
          <p:cNvPr id="1169"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a:pPr>
                <a:defRPr/>
              </a:pPr>
              <a:t>2023/1/26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a:pPr>
                <a:defRPr/>
              </a:pPr>
              <a:t>2023/1/26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smtClean="0"/>
              <a:t>マスタ タイトルの書式設定</a:t>
            </a:r>
            <a:endParaRPr lang="ja-JP" altLang="en-US"/>
          </a:p>
        </p:txBody>
      </p:sp>
      <p:sp>
        <p:nvSpPr>
          <p:cNvPr id="1199"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a:pPr>
                <a:defRPr/>
              </a:pPr>
              <a:t>2023/1/26</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a:pPr>
                <a:defRPr/>
              </a:pPr>
              <a:t>2023/1/26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smtClean="0"/>
              <a:t>マスタ タイトルの書式設定</a:t>
            </a:r>
            <a:endParaRPr lang="ja-JP" altLang="en-US"/>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a:pPr>
                <a:defRPr/>
              </a:pPr>
              <a:t>2023/1/26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a:pPr>
                <a:defRPr/>
              </a:pPr>
              <a:t>2023/1/26</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a:pPr>
                <a:defRPr/>
              </a:pPr>
              <a:t>2023/1/26</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a:pPr>
                <a:defRPr/>
              </a:pPr>
              <a:t>2023/1/26</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a:pPr>
                <a:defRPr/>
              </a:pPr>
              <a:t>2023/1/26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a:pPr>
                <a:defRPr/>
              </a:pPr>
              <a:t>2023/1/26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a:pPr>
                <a:defRPr/>
              </a:pPr>
              <a:t>2023/1/26</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7504" y="6381328"/>
            <a:ext cx="8928992" cy="432048"/>
          </a:xfrm>
          <a:prstGeom prst="roundRect">
            <a:avLst/>
          </a:prstGeom>
          <a:solidFill>
            <a:srgbClr val="D6F2D9"/>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3314" name="タイトル 1"/>
          <p:cNvSpPr>
            <a:spLocks noGrp="1" noChangeArrowheads="1"/>
          </p:cNvSpPr>
          <p:nvPr>
            <p:ph type="title"/>
          </p:nvPr>
        </p:nvSpPr>
        <p:spPr>
          <a:xfrm>
            <a:off x="33338" y="363538"/>
            <a:ext cx="6192837" cy="327025"/>
          </a:xfrm>
        </p:spPr>
        <p:txBody>
          <a:bodyPr/>
          <a:lstStyle/>
          <a:p>
            <a:pPr algn="l" eaLnBrk="1" hangingPunct="1"/>
            <a:r>
              <a:rPr lang="ja-JP" altLang="en-US" sz="1600" dirty="0" smtClean="0">
                <a:latin typeface="ＭＳ ゴシック" panose="020B0609070205080204" pitchFamily="49" charset="-128"/>
                <a:ea typeface="ＭＳ ゴシック" panose="020B0609070205080204" pitchFamily="49" charset="-128"/>
              </a:rPr>
              <a:t>○○（提案タイトルを記載）</a:t>
            </a:r>
          </a:p>
        </p:txBody>
      </p:sp>
      <p:sp>
        <p:nvSpPr>
          <p:cNvPr id="13316" name="正方形/長方形 19"/>
          <p:cNvSpPr>
            <a:spLocks noChangeArrowheads="1"/>
          </p:cNvSpPr>
          <p:nvPr/>
        </p:nvSpPr>
        <p:spPr bwMode="auto">
          <a:xfrm>
            <a:off x="33338" y="25400"/>
            <a:ext cx="7995046" cy="333375"/>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en-US" altLang="ja-JP" sz="1600" b="1" dirty="0">
                <a:solidFill>
                  <a:prstClr val="black"/>
                </a:solidFill>
                <a:latin typeface="ＭＳ ゴシック" panose="020B0609070205080204" pitchFamily="49" charset="-128"/>
                <a:ea typeface="ＭＳ ゴシック" panose="020B0609070205080204" pitchFamily="49" charset="-128"/>
              </a:rPr>
              <a:t>PPP</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en-US" altLang="ja-JP" sz="1600" b="1" dirty="0">
                <a:solidFill>
                  <a:prstClr val="black"/>
                </a:solidFill>
                <a:latin typeface="ＭＳ ゴシック" panose="020B0609070205080204" pitchFamily="49" charset="-128"/>
                <a:ea typeface="ＭＳ ゴシック" panose="020B0609070205080204" pitchFamily="49" charset="-128"/>
              </a:rPr>
              <a:t>PFI</a:t>
            </a:r>
            <a:r>
              <a:rPr lang="ja-JP" altLang="en-US" sz="1600" b="1" dirty="0">
                <a:solidFill>
                  <a:prstClr val="black"/>
                </a:solidFill>
                <a:latin typeface="ＭＳ ゴシック" panose="020B0609070205080204" pitchFamily="49" charset="-128"/>
                <a:ea typeface="ＭＳ ゴシック" panose="020B0609070205080204" pitchFamily="49" charset="-128"/>
              </a:rPr>
              <a:t>手法に関するシーズ提案書</a:t>
            </a:r>
            <a:endParaRPr kumimoji="1" lang="ja-JP" altLang="en-US" sz="1600" b="1"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3320" name="正方形/長方形 35"/>
          <p:cNvSpPr>
            <a:spLocks noChangeArrowheads="1"/>
          </p:cNvSpPr>
          <p:nvPr/>
        </p:nvSpPr>
        <p:spPr bwMode="auto">
          <a:xfrm>
            <a:off x="103759" y="2555999"/>
            <a:ext cx="8967787" cy="2645817"/>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smtClean="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2073" name="正方形/長方形 36"/>
          <p:cNvSpPr/>
          <p:nvPr/>
        </p:nvSpPr>
        <p:spPr>
          <a:xfrm>
            <a:off x="149225" y="2420888"/>
            <a:ext cx="4068763" cy="252413"/>
          </a:xfrm>
          <a:prstGeom prst="rect">
            <a:avLst/>
          </a:prstGeom>
          <a:solidFill>
            <a:srgbClr val="92D050"/>
          </a:solidFill>
          <a:ln>
            <a:solidFill>
              <a:srgbClr val="008000"/>
            </a:solid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400" dirty="0">
                <a:solidFill>
                  <a:prstClr val="black"/>
                </a:solidFill>
                <a:latin typeface="ＭＳ ゴシック" panose="020B0609070205080204" pitchFamily="49" charset="-128"/>
                <a:ea typeface="ＭＳ ゴシック" panose="020B0609070205080204" pitchFamily="49" charset="-128"/>
              </a:rPr>
              <a:t>②提案の概要</a:t>
            </a:r>
            <a:endParaRPr kumimoji="1" lang="ja-JP" altLang="ja-JP" sz="1800" b="0" i="0" u="none" strike="noStrike" kern="1200" cap="none" spc="0" normalizeH="0" baseline="0" noProof="0" dirty="0" smtClean="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13323" name="正方形/長方形 6"/>
          <p:cNvSpPr>
            <a:spLocks noChangeArrowheads="1"/>
          </p:cNvSpPr>
          <p:nvPr/>
        </p:nvSpPr>
        <p:spPr bwMode="auto">
          <a:xfrm>
            <a:off x="101599" y="874713"/>
            <a:ext cx="8964613" cy="14760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smtClean="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2069" name="正方形/長方形 5"/>
          <p:cNvSpPr/>
          <p:nvPr/>
        </p:nvSpPr>
        <p:spPr>
          <a:xfrm>
            <a:off x="149225" y="806450"/>
            <a:ext cx="4251325" cy="252413"/>
          </a:xfrm>
          <a:prstGeom prst="rect">
            <a:avLst/>
          </a:prstGeom>
          <a:solidFill>
            <a:srgbClr val="92D050"/>
          </a:solidFill>
          <a:ln>
            <a:solidFill>
              <a:srgbClr val="008000"/>
            </a:solid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400" dirty="0">
                <a:solidFill>
                  <a:prstClr val="black"/>
                </a:solidFill>
                <a:latin typeface="ＭＳ ゴシック" panose="020B0609070205080204" pitchFamily="49" charset="-128"/>
                <a:ea typeface="ＭＳ ゴシック" panose="020B0609070205080204" pitchFamily="49" charset="-128"/>
              </a:rPr>
              <a:t>①提案によって解決する自治体の課題のイメージ</a:t>
            </a:r>
            <a:endParaRPr kumimoji="1" lang="ja-JP" altLang="ja-JP" sz="1800" b="0" i="0" u="none" strike="noStrike" kern="1200" cap="none" spc="0" normalizeH="0" baseline="0" noProof="0" dirty="0" smtClean="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13329" name="正方形/長方形 39"/>
          <p:cNvSpPr>
            <a:spLocks noChangeArrowheads="1"/>
          </p:cNvSpPr>
          <p:nvPr/>
        </p:nvSpPr>
        <p:spPr bwMode="auto">
          <a:xfrm>
            <a:off x="179512" y="3665336"/>
            <a:ext cx="8712968" cy="1485453"/>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共通</a:t>
            </a:r>
            <a:r>
              <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a:t>
            </a:r>
            <a:endParaRPr kumimoji="1" lang="en-US" altLang="ja-JP" sz="1600" b="0" i="0" u="none" strike="noStrike" kern="1200" cap="none" spc="0" normalizeH="0" baseline="0" noProof="0" dirty="0" smtClean="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・文字のサイズは１０ポイント以上で記載してください。　　　・それぞれの枠の大きさ・レイアウトは変更は可能です。</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・図や写真等の使用も可能です。　　・本提案書様式に</a:t>
            </a:r>
            <a:r>
              <a:rPr lang="ja-JP" altLang="en-US" sz="1100" dirty="0">
                <a:solidFill>
                  <a:srgbClr val="366092"/>
                </a:solidFill>
                <a:latin typeface="ＭＳ ゴシック" panose="020B0609070205080204" pitchFamily="49" charset="-128"/>
                <a:ea typeface="ＭＳ ゴシック" panose="020B0609070205080204" pitchFamily="49" charset="-128"/>
              </a:rPr>
              <a:t>ついて</a:t>
            </a:r>
            <a:r>
              <a:rPr lang="ja-JP" altLang="en-US" sz="1100" dirty="0" smtClean="0">
                <a:solidFill>
                  <a:srgbClr val="366092"/>
                </a:solidFill>
                <a:latin typeface="ＭＳ ゴシック" panose="020B0609070205080204" pitchFamily="49" charset="-128"/>
                <a:ea typeface="ＭＳ ゴシック" panose="020B0609070205080204" pitchFamily="49" charset="-128"/>
              </a:rPr>
              <a:t>は最大２枚としてください。</a:t>
            </a: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（別途参考資料の提出は可能です。）</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a:solidFill>
                  <a:srgbClr val="366092"/>
                </a:solidFill>
                <a:latin typeface="ＭＳ ゴシック" panose="020B0609070205080204" pitchFamily="49" charset="-128"/>
                <a:ea typeface="ＭＳ ゴシック" panose="020B0609070205080204" pitchFamily="49" charset="-128"/>
              </a:rPr>
              <a:t>・ご提出</a:t>
            </a:r>
            <a:r>
              <a:rPr lang="ja-JP" altLang="en-US" sz="1100" dirty="0" smtClean="0">
                <a:solidFill>
                  <a:srgbClr val="366092"/>
                </a:solidFill>
                <a:latin typeface="ＭＳ ゴシック" panose="020B0609070205080204" pitchFamily="49" charset="-128"/>
                <a:ea typeface="ＭＳ ゴシック" panose="020B0609070205080204" pitchFamily="49" charset="-128"/>
              </a:rPr>
              <a:t>いただいた本提案書様式はそのまま</a:t>
            </a:r>
            <a:r>
              <a:rPr lang="ja-JP" altLang="en-US" sz="1100" dirty="0">
                <a:solidFill>
                  <a:srgbClr val="366092"/>
                </a:solidFill>
                <a:latin typeface="ＭＳ ゴシック" panose="020B0609070205080204" pitchFamily="49" charset="-128"/>
                <a:ea typeface="ＭＳ ゴシック" panose="020B0609070205080204" pitchFamily="49" charset="-128"/>
              </a:rPr>
              <a:t>国土</a:t>
            </a:r>
            <a:r>
              <a:rPr lang="ja-JP" altLang="en-US" sz="1100" dirty="0" smtClean="0">
                <a:solidFill>
                  <a:srgbClr val="366092"/>
                </a:solidFill>
                <a:latin typeface="ＭＳ ゴシック" panose="020B0609070205080204" pitchFamily="49" charset="-128"/>
                <a:ea typeface="ＭＳ ゴシック" panose="020B0609070205080204" pitchFamily="49" charset="-128"/>
              </a:rPr>
              <a:t>交通省</a:t>
            </a:r>
            <a:r>
              <a:rPr lang="en-US" altLang="ja-JP" sz="1100" dirty="0" smtClean="0">
                <a:solidFill>
                  <a:srgbClr val="366092"/>
                </a:solidFill>
                <a:latin typeface="ＭＳ ゴシック" panose="020B0609070205080204" pitchFamily="49" charset="-128"/>
                <a:ea typeface="ＭＳ ゴシック" panose="020B0609070205080204" pitchFamily="49" charset="-128"/>
              </a:rPr>
              <a:t>HP</a:t>
            </a:r>
            <a:r>
              <a:rPr lang="ja-JP" altLang="en-US" sz="1100" dirty="0" smtClean="0">
                <a:solidFill>
                  <a:srgbClr val="366092"/>
                </a:solidFill>
                <a:latin typeface="ＭＳ ゴシック" panose="020B0609070205080204" pitchFamily="49" charset="-128"/>
                <a:ea typeface="ＭＳ ゴシック" panose="020B0609070205080204" pitchFamily="49" charset="-128"/>
              </a:rPr>
              <a:t>において公表することを予定しています。参考資料は非公表とするなど、非公表</a:t>
            </a:r>
            <a:r>
              <a:rPr lang="ja-JP" altLang="en-US" sz="1100" dirty="0">
                <a:solidFill>
                  <a:srgbClr val="366092"/>
                </a:solidFill>
                <a:latin typeface="ＭＳ ゴシック" panose="020B0609070205080204" pitchFamily="49" charset="-128"/>
                <a:ea typeface="ＭＳ ゴシック" panose="020B0609070205080204" pitchFamily="49" charset="-128"/>
              </a:rPr>
              <a:t>が望ましい特段の理由がある場合には個別にご相談ください</a:t>
            </a:r>
            <a:r>
              <a:rPr lang="ja-JP" altLang="en-US" sz="1100" dirty="0" smtClean="0">
                <a:solidFill>
                  <a:srgbClr val="366092"/>
                </a:solidFill>
                <a:latin typeface="ＭＳ ゴシック" panose="020B0609070205080204" pitchFamily="49" charset="-128"/>
                <a:ea typeface="ＭＳ ゴシック" panose="020B0609070205080204" pitchFamily="49" charset="-128"/>
              </a:rPr>
              <a:t>。</a:t>
            </a:r>
            <a:endParaRPr lang="en-US" altLang="ja-JP" sz="1100" dirty="0" smtClean="0">
              <a:solidFill>
                <a:srgbClr val="366092"/>
              </a:solidFill>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a:solidFill>
                  <a:srgbClr val="366092"/>
                </a:solidFill>
                <a:latin typeface="ＭＳ ゴシック" panose="020B0609070205080204" pitchFamily="49" charset="-128"/>
                <a:ea typeface="ＭＳ ゴシック" panose="020B0609070205080204" pitchFamily="49" charset="-128"/>
              </a:rPr>
              <a:t>・複数事業者・団体による共同提案も可能です。また、同一の提案者から複数の提案をしていただくことも可能です</a:t>
            </a:r>
            <a:r>
              <a:rPr lang="ja-JP" altLang="en-US" sz="1100" dirty="0" smtClean="0">
                <a:solidFill>
                  <a:srgbClr val="366092"/>
                </a:solidFill>
                <a:latin typeface="ＭＳ ゴシック" panose="020B0609070205080204" pitchFamily="49" charset="-128"/>
                <a:ea typeface="ＭＳ ゴシック" panose="020B0609070205080204" pitchFamily="49" charset="-128"/>
              </a:rPr>
              <a:t>。複数の異なる提案を行う場合は、様式を分けて提出してください。</a:t>
            </a:r>
            <a:endParaRPr lang="ja-JP" altLang="en-US" sz="1100" dirty="0">
              <a:solidFill>
                <a:srgbClr val="366092"/>
              </a:solidFill>
              <a:latin typeface="ＭＳ ゴシック" panose="020B0609070205080204" pitchFamily="49" charset="-128"/>
              <a:ea typeface="ＭＳ ゴシック" panose="020B0609070205080204" pitchFamily="49" charset="-128"/>
            </a:endParaRPr>
          </a:p>
        </p:txBody>
      </p:sp>
      <p:sp>
        <p:nvSpPr>
          <p:cNvPr id="13330" name="正方形/長方形 30"/>
          <p:cNvSpPr>
            <a:spLocks noChangeArrowheads="1"/>
          </p:cNvSpPr>
          <p:nvPr/>
        </p:nvSpPr>
        <p:spPr bwMode="auto">
          <a:xfrm>
            <a:off x="106934" y="5292000"/>
            <a:ext cx="4427538" cy="999876"/>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smtClean="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2065" name="正方形/長方形 31"/>
          <p:cNvSpPr/>
          <p:nvPr/>
        </p:nvSpPr>
        <p:spPr>
          <a:xfrm>
            <a:off x="143446" y="5292000"/>
            <a:ext cx="4079875" cy="252413"/>
          </a:xfrm>
          <a:prstGeom prst="rect">
            <a:avLst/>
          </a:prstGeom>
          <a:solidFill>
            <a:srgbClr val="92D050"/>
          </a:solidFill>
          <a:ln>
            <a:solidFill>
              <a:srgbClr val="008000"/>
            </a:solid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400" dirty="0">
                <a:solidFill>
                  <a:prstClr val="black"/>
                </a:solidFill>
                <a:latin typeface="ＭＳ ゴシック" panose="020B0609070205080204" pitchFamily="49" charset="-128"/>
                <a:ea typeface="ＭＳ ゴシック" panose="020B0609070205080204" pitchFamily="49" charset="-128"/>
              </a:rPr>
              <a:t>③スキーム（技術）の導入により得られる効果</a:t>
            </a:r>
            <a:endParaRPr kumimoji="1" lang="ja-JP" altLang="ja-JP" sz="1800" b="0" i="0" u="none" strike="noStrike" kern="1200" cap="none" spc="0" normalizeH="0" baseline="0" noProof="0" dirty="0" smtClean="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cxnSp>
        <p:nvCxnSpPr>
          <p:cNvPr id="22" name="直線コネクタ 3"/>
          <p:cNvCxnSpPr/>
          <p:nvPr/>
        </p:nvCxnSpPr>
        <p:spPr>
          <a:xfrm>
            <a:off x="0" y="764704"/>
            <a:ext cx="9144000" cy="0"/>
          </a:xfrm>
          <a:prstGeom prst="line">
            <a:avLst/>
          </a:prstGeom>
          <a:ln w="76200">
            <a:solidFill>
              <a:srgbClr val="008000"/>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8131857" y="29400"/>
            <a:ext cx="936104" cy="369332"/>
          </a:xfrm>
          <a:prstGeom prst="rect">
            <a:avLst/>
          </a:prstGeom>
          <a:noFill/>
          <a:ln>
            <a:solidFill>
              <a:schemeClr val="tx1"/>
            </a:solidFill>
          </a:ln>
        </p:spPr>
        <p:txBody>
          <a:bodyPr wrap="square" rtlCol="0">
            <a:spAutoFit/>
          </a:bodyPr>
          <a:lstStyle/>
          <a:p>
            <a:pPr algn="ctr"/>
            <a:r>
              <a:rPr lang="ja-JP" altLang="en-US" dirty="0"/>
              <a:t>様式</a:t>
            </a:r>
            <a:r>
              <a:rPr lang="ja-JP" altLang="en-US" dirty="0" smtClean="0"/>
              <a:t>１</a:t>
            </a:r>
            <a:endParaRPr kumimoji="1" lang="ja-JP" altLang="en-US" dirty="0"/>
          </a:p>
        </p:txBody>
      </p:sp>
      <p:sp>
        <p:nvSpPr>
          <p:cNvPr id="24" name="正方形/長方形 39"/>
          <p:cNvSpPr>
            <a:spLocks noChangeArrowheads="1"/>
          </p:cNvSpPr>
          <p:nvPr/>
        </p:nvSpPr>
        <p:spPr bwMode="auto">
          <a:xfrm>
            <a:off x="232370" y="1184895"/>
            <a:ext cx="4221162" cy="11154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・提案によって自治体の持つどのような課題を解決することを想定しているのか、記載してください。</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・また、自治体の人口規模・面積・立地等の想定がある場合はご記載ください。</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25" name="正方形/長方形 30"/>
          <p:cNvSpPr>
            <a:spLocks noChangeArrowheads="1"/>
          </p:cNvSpPr>
          <p:nvPr/>
        </p:nvSpPr>
        <p:spPr bwMode="auto">
          <a:xfrm>
            <a:off x="4644008" y="5292000"/>
            <a:ext cx="4427538" cy="999876"/>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smtClean="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26" name="正方形/長方形 31"/>
          <p:cNvSpPr/>
          <p:nvPr/>
        </p:nvSpPr>
        <p:spPr>
          <a:xfrm>
            <a:off x="4680521" y="5292000"/>
            <a:ext cx="2800350" cy="252413"/>
          </a:xfrm>
          <a:prstGeom prst="rect">
            <a:avLst/>
          </a:prstGeom>
          <a:solidFill>
            <a:srgbClr val="92D050"/>
          </a:solidFill>
          <a:ln>
            <a:solidFill>
              <a:srgbClr val="008000"/>
            </a:solid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その他</a:t>
            </a:r>
            <a:endParaRPr kumimoji="1" lang="ja-JP" altLang="ja-JP" sz="1800" b="0" i="0" u="none" strike="noStrike" kern="1200" cap="none" spc="0" normalizeH="0" baseline="0" noProof="0" dirty="0" smtClean="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27" name="正方形/長方形 39"/>
          <p:cNvSpPr>
            <a:spLocks noChangeArrowheads="1"/>
          </p:cNvSpPr>
          <p:nvPr/>
        </p:nvSpPr>
        <p:spPr bwMode="auto">
          <a:xfrm>
            <a:off x="237704" y="5580000"/>
            <a:ext cx="4221162"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a:t>
            </a:r>
            <a:r>
              <a:rPr lang="ja-JP" altLang="en-US" sz="1100" dirty="0" smtClean="0">
                <a:solidFill>
                  <a:srgbClr val="366092"/>
                </a:solidFill>
                <a:latin typeface="ＭＳ ゴシック" panose="020B0609070205080204" pitchFamily="49" charset="-128"/>
                <a:ea typeface="ＭＳ ゴシック" panose="020B0609070205080204" pitchFamily="49" charset="-128"/>
              </a:rPr>
              <a:t>自治体</a:t>
            </a:r>
            <a:r>
              <a:rPr lang="ja-JP" altLang="en-US" sz="1100" dirty="0">
                <a:solidFill>
                  <a:srgbClr val="366092"/>
                </a:solidFill>
                <a:latin typeface="ＭＳ ゴシック" panose="020B0609070205080204" pitchFamily="49" charset="-128"/>
                <a:ea typeface="ＭＳ ゴシック" panose="020B0609070205080204" pitchFamily="49" charset="-128"/>
              </a:rPr>
              <a:t>・地域企業・地域住民がどのような効果を得られるのかご記載ください。</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28" name="タイトル 1"/>
          <p:cNvSpPr txBox="1">
            <a:spLocks noChangeArrowheads="1"/>
          </p:cNvSpPr>
          <p:nvPr/>
        </p:nvSpPr>
        <p:spPr bwMode="auto">
          <a:xfrm>
            <a:off x="5243289" y="404664"/>
            <a:ext cx="3900711"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dirty="0">
                <a:latin typeface="ＭＳ ゴシック" panose="020B0609070205080204" pitchFamily="49" charset="-128"/>
                <a:ea typeface="ＭＳ ゴシック" panose="020B0609070205080204" pitchFamily="49" charset="-128"/>
              </a:rPr>
              <a:t>□インフラの維持管理・修繕等に係る官民連携事業の導入検討</a:t>
            </a:r>
            <a:endParaRPr lang="en-US" altLang="ja-JP" sz="1000" dirty="0" smtClean="0">
              <a:latin typeface="ＭＳ ゴシック" panose="020B0609070205080204" pitchFamily="49" charset="-128"/>
              <a:ea typeface="ＭＳ ゴシック" panose="020B0609070205080204" pitchFamily="49" charset="-128"/>
            </a:endParaRPr>
          </a:p>
          <a:p>
            <a:pPr algn="l" eaLnBrk="1" hangingPunct="1"/>
            <a:r>
              <a:rPr lang="ja-JP" altLang="en-US" sz="1000" dirty="0">
                <a:latin typeface="ＭＳ ゴシック" panose="020B0609070205080204" pitchFamily="49" charset="-128"/>
                <a:ea typeface="ＭＳ ゴシック" panose="020B0609070205080204" pitchFamily="49" charset="-128"/>
              </a:rPr>
              <a:t>□官民連携グリーンチャレンジモデル</a:t>
            </a:r>
            <a:endParaRPr lang="ja-JP" altLang="en-US" sz="1000" dirty="0" smtClean="0">
              <a:latin typeface="ＭＳ ゴシック" panose="020B0609070205080204" pitchFamily="49" charset="-128"/>
              <a:ea typeface="ＭＳ ゴシック" panose="020B0609070205080204" pitchFamily="49" charset="-128"/>
            </a:endParaRPr>
          </a:p>
        </p:txBody>
      </p:sp>
      <p:sp>
        <p:nvSpPr>
          <p:cNvPr id="29" name="正方形/長方形 39"/>
          <p:cNvSpPr>
            <a:spLocks noChangeArrowheads="1"/>
          </p:cNvSpPr>
          <p:nvPr/>
        </p:nvSpPr>
        <p:spPr bwMode="auto">
          <a:xfrm>
            <a:off x="4788024" y="5580000"/>
            <a:ext cx="4221162"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a:t>
            </a:r>
            <a:r>
              <a:rPr lang="ja-JP" altLang="en-US" sz="1100" dirty="0" smtClean="0">
                <a:solidFill>
                  <a:srgbClr val="366092"/>
                </a:solidFill>
                <a:latin typeface="ＭＳ ゴシック" panose="020B0609070205080204" pitchFamily="49" charset="-128"/>
                <a:ea typeface="ＭＳ ゴシック" panose="020B0609070205080204" pitchFamily="49" charset="-128"/>
              </a:rPr>
              <a:t>自由記載（もしあれば）</a:t>
            </a:r>
            <a:endParaRPr lang="en-US" altLang="ja-JP" sz="1100" dirty="0" smtClean="0">
              <a:solidFill>
                <a:srgbClr val="366092"/>
              </a:solidFill>
              <a:latin typeface="ＭＳ ゴシック" panose="020B0609070205080204" pitchFamily="49" charset="-128"/>
              <a:ea typeface="ＭＳ ゴシック" panose="020B0609070205080204" pitchFamily="49" charset="-128"/>
            </a:endParaRPr>
          </a:p>
          <a:p>
            <a:pPr lvl="0">
              <a:spcBef>
                <a:spcPts val="400"/>
              </a:spcBef>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・実証実験の実績やスキーム（技術）の</a:t>
            </a:r>
            <a:r>
              <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URL</a:t>
            </a: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等も掲載可能</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107504" y="6381328"/>
            <a:ext cx="2160240" cy="400110"/>
          </a:xfrm>
          <a:prstGeom prst="rect">
            <a:avLst/>
          </a:prstGeom>
          <a:noFill/>
        </p:spPr>
        <p:txBody>
          <a:bodyPr wrap="square" rtlCol="0">
            <a:spAutoFit/>
          </a:bodyPr>
          <a:lstStyle/>
          <a:p>
            <a:r>
              <a:rPr kumimoji="1" lang="ja-JP" altLang="en-US" sz="1000" dirty="0" smtClean="0"/>
              <a:t>会社名　 ：</a:t>
            </a:r>
            <a:endParaRPr kumimoji="1" lang="en-US" altLang="ja-JP" sz="1000" dirty="0" smtClean="0"/>
          </a:p>
          <a:p>
            <a:r>
              <a:rPr kumimoji="1" lang="ja-JP" altLang="en-US" sz="1000" dirty="0" smtClean="0"/>
              <a:t>担当部署：</a:t>
            </a:r>
            <a:endParaRPr kumimoji="1" lang="ja-JP" altLang="en-US" sz="1000" dirty="0"/>
          </a:p>
        </p:txBody>
      </p:sp>
      <p:sp>
        <p:nvSpPr>
          <p:cNvPr id="5" name="テキスト ボックス 4"/>
          <p:cNvSpPr txBox="1"/>
          <p:nvPr/>
        </p:nvSpPr>
        <p:spPr>
          <a:xfrm>
            <a:off x="2339752" y="6381328"/>
            <a:ext cx="2880320" cy="400110"/>
          </a:xfrm>
          <a:prstGeom prst="rect">
            <a:avLst/>
          </a:prstGeom>
          <a:noFill/>
        </p:spPr>
        <p:txBody>
          <a:bodyPr wrap="square" rtlCol="0">
            <a:spAutoFit/>
          </a:bodyPr>
          <a:lstStyle/>
          <a:p>
            <a:r>
              <a:rPr kumimoji="1" lang="ja-JP" altLang="en-US" sz="1000" dirty="0" smtClean="0"/>
              <a:t>担当者：</a:t>
            </a:r>
            <a:endParaRPr kumimoji="1" lang="en-US" altLang="ja-JP" sz="1000" dirty="0" smtClean="0"/>
          </a:p>
          <a:p>
            <a:r>
              <a:rPr kumimoji="1" lang="ja-JP" altLang="en-US" sz="1000" dirty="0" smtClean="0"/>
              <a:t>連絡先（電話番号）：</a:t>
            </a:r>
            <a:endParaRPr lang="ja-JP" altLang="en-US" sz="1000" dirty="0"/>
          </a:p>
        </p:txBody>
      </p:sp>
      <p:sp>
        <p:nvSpPr>
          <p:cNvPr id="31" name="正方形/長方形 39"/>
          <p:cNvSpPr>
            <a:spLocks noChangeArrowheads="1"/>
          </p:cNvSpPr>
          <p:nvPr/>
        </p:nvSpPr>
        <p:spPr bwMode="auto">
          <a:xfrm>
            <a:off x="179512" y="2852936"/>
            <a:ext cx="8712968" cy="677289"/>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・提案の概要について、図や写真等も用いながら記載して</a:t>
            </a:r>
            <a:r>
              <a:rPr lang="ja-JP" altLang="en-US" sz="1100" dirty="0">
                <a:solidFill>
                  <a:srgbClr val="366092"/>
                </a:solidFill>
                <a:latin typeface="ＭＳ ゴシック" panose="020B0609070205080204" pitchFamily="49" charset="-128"/>
                <a:ea typeface="ＭＳ ゴシック" panose="020B0609070205080204" pitchFamily="49" charset="-128"/>
              </a:rPr>
              <a:t>ください。（別途参考資料の提出は可能です。</a:t>
            </a:r>
            <a:r>
              <a:rPr lang="ja-JP" altLang="en-US" sz="1100" dirty="0" smtClean="0">
                <a:solidFill>
                  <a:srgbClr val="366092"/>
                </a:solidFill>
                <a:latin typeface="ＭＳ ゴシック" panose="020B0609070205080204" pitchFamily="49" charset="-128"/>
                <a:ea typeface="ＭＳ ゴシック" panose="020B0609070205080204" pitchFamily="49" charset="-128"/>
              </a:rPr>
              <a:t>）</a:t>
            </a:r>
            <a:endParaRPr kumimoji="1" lang="en-US" altLang="ja-JP"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lvl="0">
              <a:spcBef>
                <a:spcPts val="400"/>
              </a:spcBef>
              <a:defRPr/>
            </a:pPr>
            <a:r>
              <a:rPr kumimoji="1" lang="ja-JP" altLang="en-US" sz="1100" b="0" i="0" u="none" strike="noStrike" kern="1200" cap="none" spc="0" normalizeH="0" baseline="0" noProof="0" dirty="0" smtClean="0">
                <a:ln>
                  <a:noFill/>
                </a:ln>
                <a:solidFill>
                  <a:srgbClr val="366092"/>
                </a:solidFill>
                <a:effectLst/>
                <a:uLnTx/>
                <a:uFillTx/>
                <a:latin typeface="ＭＳ ゴシック" panose="020B0609070205080204" pitchFamily="49" charset="-128"/>
                <a:ea typeface="ＭＳ ゴシック" panose="020B0609070205080204" pitchFamily="49" charset="-128"/>
              </a:rPr>
              <a:t>・従来のスキーム（技術）と比較し異なる点や工夫した点もご記載ください</a:t>
            </a:r>
            <a:r>
              <a:rPr lang="ja-JP" altLang="en-US" sz="1100" noProof="0" dirty="0">
                <a:solidFill>
                  <a:srgbClr val="366092"/>
                </a:solidFill>
                <a:latin typeface="ＭＳ ゴシック" panose="020B0609070205080204" pitchFamily="49" charset="-128"/>
                <a:ea typeface="ＭＳ ゴシック" panose="020B0609070205080204" pitchFamily="49" charset="-128"/>
              </a:rPr>
              <a:t>。</a:t>
            </a:r>
            <a:endParaRPr lang="en-US" altLang="ja-JP" sz="1100" dirty="0" smtClean="0">
              <a:solidFill>
                <a:srgbClr val="366092"/>
              </a:solidFill>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smtClean="0">
                <a:solidFill>
                  <a:srgbClr val="366092"/>
                </a:solidFill>
                <a:latin typeface="ＭＳ ゴシック" panose="020B0609070205080204" pitchFamily="49" charset="-128"/>
                <a:ea typeface="ＭＳ ゴシック" panose="020B0609070205080204" pitchFamily="49" charset="-128"/>
              </a:rPr>
              <a:t>・</a:t>
            </a:r>
            <a:r>
              <a:rPr lang="ja-JP" altLang="en-US" sz="1100" dirty="0">
                <a:solidFill>
                  <a:srgbClr val="366092"/>
                </a:solidFill>
                <a:latin typeface="ＭＳ ゴシック" panose="020B0609070205080204" pitchFamily="49" charset="-128"/>
                <a:ea typeface="ＭＳ ゴシック" panose="020B0609070205080204" pitchFamily="49" charset="-128"/>
              </a:rPr>
              <a:t>提案するスキームや技術の導入条件（期間、コストなど）があれば併せてご記載ください</a:t>
            </a:r>
            <a:r>
              <a:rPr lang="ja-JP" altLang="en-US" sz="1100" dirty="0" smtClean="0">
                <a:solidFill>
                  <a:srgbClr val="366092"/>
                </a:solidFill>
                <a:latin typeface="ＭＳ ゴシック" panose="020B0609070205080204" pitchFamily="49" charset="-128"/>
                <a:ea typeface="ＭＳ ゴシック" panose="020B0609070205080204" pitchFamily="49" charset="-128"/>
              </a:rPr>
              <a:t>。</a:t>
            </a:r>
            <a:endParaRPr lang="ja-JP" altLang="en-US" sz="1100" dirty="0">
              <a:solidFill>
                <a:srgbClr val="366092"/>
              </a:solidFill>
              <a:latin typeface="ＭＳ ゴシック" panose="020B0609070205080204" pitchFamily="49" charset="-128"/>
              <a:ea typeface="ＭＳ ゴシック" panose="020B0609070205080204" pitchFamily="49" charset="-128"/>
            </a:endParaRPr>
          </a:p>
        </p:txBody>
      </p:sp>
      <p:sp>
        <p:nvSpPr>
          <p:cNvPr id="32" name="テキスト ボックス 31"/>
          <p:cNvSpPr txBox="1"/>
          <p:nvPr/>
        </p:nvSpPr>
        <p:spPr>
          <a:xfrm>
            <a:off x="5292080" y="6381328"/>
            <a:ext cx="2880320" cy="246221"/>
          </a:xfrm>
          <a:prstGeom prst="rect">
            <a:avLst/>
          </a:prstGeom>
          <a:noFill/>
        </p:spPr>
        <p:txBody>
          <a:bodyPr wrap="square" rtlCol="0">
            <a:spAutoFit/>
          </a:bodyPr>
          <a:lstStyle/>
          <a:p>
            <a:r>
              <a:rPr kumimoji="1" lang="ja-JP" altLang="en-US" sz="1000" dirty="0" smtClean="0"/>
              <a:t>メールアドレス：</a:t>
            </a:r>
            <a:endParaRPr lang="ja-JP" altLang="en-US" sz="1000" dirty="0"/>
          </a:p>
        </p:txBody>
      </p:sp>
    </p:spTree>
    <p:extLst>
      <p:ext uri="{BB962C8B-B14F-4D97-AF65-F5344CB8AC3E}">
        <p14:creationId xmlns:p14="http://schemas.microsoft.com/office/powerpoint/2010/main" val="39299505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682</TotalTime>
  <Words>401</Words>
  <Application>Microsoft Office PowerPoint</Application>
  <PresentationFormat>画面に合わせる (4:3)</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ＭＳ ゴシック</vt:lpstr>
      <vt:lpstr>Arial</vt:lpstr>
      <vt:lpstr>Calibri</vt:lpstr>
      <vt:lpstr>Office テーマ</vt:lpstr>
      <vt:lpstr>○○（提案タイトルを記載）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スライドタイトル</dc:title>
  <dc:creator>森下 怜奈</dc:creator>
  <cp:lastModifiedBy>国土交通省</cp:lastModifiedBy>
  <cp:revision>62</cp:revision>
  <cp:lastPrinted>2023-01-25T07:34:35Z</cp:lastPrinted>
  <dcterms:created xsi:type="dcterms:W3CDTF">2023-01-16T10:39:53Z</dcterms:created>
  <dcterms:modified xsi:type="dcterms:W3CDTF">2023-01-26T04:14:47Z</dcterms:modified>
</cp:coreProperties>
</file>