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67" r:id="rId2"/>
    <p:sldId id="268" r:id="rId3"/>
    <p:sldId id="263" r:id="rId4"/>
    <p:sldId id="264" r:id="rId5"/>
    <p:sldId id="269" r:id="rId6"/>
    <p:sldId id="270" r:id="rId7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E40"/>
    <a:srgbClr val="FCEE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368"/>
    <p:restoredTop sz="94660"/>
  </p:normalViewPr>
  <p:slideViewPr>
    <p:cSldViewPr snapToGrid="0">
      <p:cViewPr varScale="1">
        <p:scale>
          <a:sx n="58" d="100"/>
          <a:sy n="58" d="100"/>
        </p:scale>
        <p:origin x="351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2023/8/27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1032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33" name="日付プレースホルダー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2023/8/27</a:t>
            </a:fld>
            <a:endParaRPr kumimoji="1" lang="ja-JP" altLang="en-US"/>
          </a:p>
        </p:txBody>
      </p:sp>
      <p:sp>
        <p:nvSpPr>
          <p:cNvPr id="1034" name="フッター プレースホルダー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ー 7"/>
          <p:cNvSpPr>
            <a:spLocks noGrp="1"/>
          </p:cNvSpPr>
          <p:nvPr>
            <p:ph type="sldNum" sz="quarter" idx="12"/>
          </p:nvPr>
        </p:nvSpPr>
        <p:spPr>
          <a:xfrm>
            <a:off x="7440930" y="3"/>
            <a:ext cx="2160270" cy="681567"/>
          </a:xfrm>
        </p:spPr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4383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89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9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2023/8/27</a:t>
            </a:fld>
            <a:endParaRPr kumimoji="1" lang="ja-JP" altLang="en-US"/>
          </a:p>
        </p:txBody>
      </p:sp>
      <p:sp>
        <p:nvSpPr>
          <p:cNvPr id="109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2020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95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9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2023/8/27</a:t>
            </a:fld>
            <a:endParaRPr kumimoji="1" lang="ja-JP" altLang="en-US"/>
          </a:p>
        </p:txBody>
      </p:sp>
      <p:sp>
        <p:nvSpPr>
          <p:cNvPr id="109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1159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3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2023/8/27</a:t>
            </a:fld>
            <a:endParaRPr kumimoji="1" lang="ja-JP" altLang="en-US"/>
          </a:p>
        </p:txBody>
      </p:sp>
      <p:sp>
        <p:nvSpPr>
          <p:cNvPr id="104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5357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44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4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2023/8/27</a:t>
            </a:fld>
            <a:endParaRPr kumimoji="1" lang="ja-JP" altLang="en-US"/>
          </a:p>
        </p:txBody>
      </p:sp>
      <p:sp>
        <p:nvSpPr>
          <p:cNvPr id="104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8796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50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1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2023/8/27</a:t>
            </a:fld>
            <a:endParaRPr kumimoji="1" lang="ja-JP" altLang="en-US"/>
          </a:p>
        </p:txBody>
      </p:sp>
      <p:sp>
        <p:nvSpPr>
          <p:cNvPr id="105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4929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57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58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60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6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2023/8/27</a:t>
            </a:fld>
            <a:endParaRPr kumimoji="1" lang="ja-JP" altLang="en-US"/>
          </a:p>
        </p:txBody>
      </p:sp>
      <p:sp>
        <p:nvSpPr>
          <p:cNvPr id="106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074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6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2023/8/27</a:t>
            </a:fld>
            <a:endParaRPr kumimoji="1" lang="ja-JP" altLang="en-US"/>
          </a:p>
        </p:txBody>
      </p:sp>
      <p:sp>
        <p:nvSpPr>
          <p:cNvPr id="106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2195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2023/8/27</a:t>
            </a:fld>
            <a:endParaRPr kumimoji="1" lang="ja-JP" altLang="en-US"/>
          </a:p>
        </p:txBody>
      </p:sp>
      <p:sp>
        <p:nvSpPr>
          <p:cNvPr id="1071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7145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75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76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7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2023/8/27</a:t>
            </a:fld>
            <a:endParaRPr kumimoji="1" lang="ja-JP" altLang="en-US"/>
          </a:p>
        </p:txBody>
      </p:sp>
      <p:sp>
        <p:nvSpPr>
          <p:cNvPr id="107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9128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82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1083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8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2023/8/27</a:t>
            </a:fld>
            <a:endParaRPr kumimoji="1" lang="ja-JP" altLang="en-US"/>
          </a:p>
        </p:txBody>
      </p:sp>
      <p:sp>
        <p:nvSpPr>
          <p:cNvPr id="108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725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27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B3966B-39A7-4C72-862E-8FF6659D62EC}" type="datetimeFigureOut">
              <a:rPr kumimoji="1" lang="ja-JP" altLang="en-US" smtClean="0"/>
              <a:t>2023/8/27</a:t>
            </a:fld>
            <a:endParaRPr kumimoji="1" lang="ja-JP" altLang="en-US"/>
          </a:p>
        </p:txBody>
      </p:sp>
      <p:sp>
        <p:nvSpPr>
          <p:cNvPr id="102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2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3760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kumimoji="1"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kumimoji="1"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gi-platform.com/project/#examples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3" name="テキスト ボックス 3"/>
          <p:cNvSpPr txBox="1"/>
          <p:nvPr/>
        </p:nvSpPr>
        <p:spPr>
          <a:xfrm>
            <a:off x="215900" y="344510"/>
            <a:ext cx="9169400" cy="2354491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第４回グリーンインフラ大賞では、２枚組のポスター形式で作成いただきます。必ず両方の作成が必要です。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テキストは印刷時の見やすさを踏まえ、８</a:t>
            </a:r>
            <a:r>
              <a:rPr kumimoji="1" lang="en-US" altLang="ja-JP" sz="1400" dirty="0" err="1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pt</a:t>
            </a: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以上を推奨します。</a:t>
            </a:r>
            <a:r>
              <a:rPr kumimoji="1"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(</a:t>
            </a: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事例集はＡ４版で作成されます</a:t>
            </a:r>
            <a:r>
              <a:rPr kumimoji="1"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)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シートは</a:t>
            </a:r>
            <a:r>
              <a:rPr kumimoji="1"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</a:t>
            </a: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種類（実施済みの取組と企画・計画段階の取組）あります。応募する内容に合わせて選択ください。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問合せ先は可能な範囲で記載ください。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本文テキストを画像化しての作成はおやめください。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様式は改変せずポスターを作成ください。「　　　　　　　　」マーク等の順序の入れ替え等は改変とみなします。ただし、各項目の記載量に応じた比率変更は可能です。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17" name="テキスト ボックス 19"/>
          <p:cNvSpPr txBox="1"/>
          <p:nvPr/>
        </p:nvSpPr>
        <p:spPr>
          <a:xfrm>
            <a:off x="177800" y="32328"/>
            <a:ext cx="25186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kumimoji="1" lang="ja-JP" altLang="en-US" sz="140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ポスター作成時の注意事項</a:t>
            </a:r>
          </a:p>
        </p:txBody>
      </p:sp>
      <p:sp>
        <p:nvSpPr>
          <p:cNvPr id="1118" name="テキスト ボックス 44"/>
          <p:cNvSpPr txBox="1"/>
          <p:nvPr/>
        </p:nvSpPr>
        <p:spPr>
          <a:xfrm>
            <a:off x="2260729" y="3002507"/>
            <a:ext cx="73404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en-US" altLang="ja-JP" sz="12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kumimoji="1" lang="ja-JP" altLang="en-US" sz="12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不明な点については、事務局（㈱創建</a:t>
            </a:r>
            <a:r>
              <a:rPr kumimoji="1" lang="en-US" altLang="ja-JP" sz="12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info-green-infra@soken.co.jp) </a:t>
            </a:r>
            <a:r>
              <a:rPr kumimoji="1" lang="ja-JP" altLang="en-US" sz="12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までお問い合わせください。</a:t>
            </a:r>
            <a:endParaRPr kumimoji="1" lang="en-US" altLang="ja-JP" sz="12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19" name="テキスト ボックス 180"/>
          <p:cNvSpPr txBox="1"/>
          <p:nvPr/>
        </p:nvSpPr>
        <p:spPr>
          <a:xfrm>
            <a:off x="7407057" y="3464"/>
            <a:ext cx="1978243" cy="3068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1400" b="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【別紙５】応募様式２</a:t>
            </a:r>
            <a:endParaRPr b="0">
              <a:solidFill>
                <a:schemeClr val="tx1"/>
              </a:solidFill>
            </a:endParaRPr>
          </a:p>
        </p:txBody>
      </p:sp>
      <p:pic>
        <p:nvPicPr>
          <p:cNvPr id="3" name="図 2" descr="テーブル&#10;&#10;自動的に生成された説明">
            <a:extLst>
              <a:ext uri="{FF2B5EF4-FFF2-40B4-BE49-F238E27FC236}">
                <a16:creationId xmlns:a16="http://schemas.microsoft.com/office/drawing/2014/main" id="{7C31998C-EBC2-3241-A003-77FC0AA304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1654" y="4859164"/>
            <a:ext cx="5634654" cy="7512872"/>
          </a:xfrm>
          <a:prstGeom prst="rect">
            <a:avLst/>
          </a:prstGeom>
          <a:ln w="63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116" name="吹き出し: 四角形 42"/>
          <p:cNvSpPr/>
          <p:nvPr/>
        </p:nvSpPr>
        <p:spPr>
          <a:xfrm>
            <a:off x="730729" y="12177081"/>
            <a:ext cx="3060000" cy="375627"/>
          </a:xfrm>
          <a:prstGeom prst="wedgeRectCallout">
            <a:avLst>
              <a:gd name="adj1" fmla="val -15715"/>
              <a:gd name="adj2" fmla="val -147831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公開可能な範囲で記載ください</a:t>
            </a:r>
          </a:p>
        </p:txBody>
      </p:sp>
      <p:sp>
        <p:nvSpPr>
          <p:cNvPr id="6" name="吹き出し: 四角形 42">
            <a:extLst>
              <a:ext uri="{FF2B5EF4-FFF2-40B4-BE49-F238E27FC236}">
                <a16:creationId xmlns:a16="http://schemas.microsoft.com/office/drawing/2014/main" id="{8106C579-B801-B389-9109-3764D9C9B7CE}"/>
              </a:ext>
            </a:extLst>
          </p:cNvPr>
          <p:cNvSpPr/>
          <p:nvPr/>
        </p:nvSpPr>
        <p:spPr>
          <a:xfrm>
            <a:off x="554892" y="3279506"/>
            <a:ext cx="8830408" cy="790988"/>
          </a:xfrm>
          <a:prstGeom prst="wedgeRectCallout">
            <a:avLst>
              <a:gd name="adj1" fmla="val -34462"/>
              <a:gd name="adj2" fmla="val 77511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既に実施している取組の場合は、「グリーンインフラに関する実施済みの取組」のシートを、企画・計画についての取組の場合は、「グリーンインフラに関する企画・計画」のシートをご利用ください。</a:t>
            </a: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617" y="4347493"/>
            <a:ext cx="5688366" cy="74554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706542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テーブル&#10;&#10;自動的に生成された説明">
            <a:extLst>
              <a:ext uri="{FF2B5EF4-FFF2-40B4-BE49-F238E27FC236}">
                <a16:creationId xmlns:a16="http://schemas.microsoft.com/office/drawing/2014/main" id="{B3F7B3EB-1356-2E0A-2D72-C58A0A58BA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2052" y="6603998"/>
            <a:ext cx="4546601" cy="6062134"/>
          </a:xfrm>
          <a:prstGeom prst="rect">
            <a:avLst/>
          </a:prstGeom>
          <a:ln w="63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121" name="テキスト ボックス 12"/>
          <p:cNvSpPr txBox="1"/>
          <p:nvPr/>
        </p:nvSpPr>
        <p:spPr>
          <a:xfrm>
            <a:off x="215900" y="344510"/>
            <a:ext cx="9169400" cy="12384000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22" name="テキスト ボックス 87"/>
          <p:cNvSpPr/>
          <p:nvPr/>
        </p:nvSpPr>
        <p:spPr>
          <a:xfrm>
            <a:off x="287399" y="11488331"/>
            <a:ext cx="4141234" cy="1092607"/>
          </a:xfrm>
          <a:prstGeom prst="wedgeRectCallout">
            <a:avLst>
              <a:gd name="adj1" fmla="val 58361"/>
              <a:gd name="adj2" fmla="val -128060"/>
            </a:avLst>
          </a:prstGeom>
          <a:solidFill>
            <a:srgbClr val="FFCCCC"/>
          </a:solidFill>
          <a:ln>
            <a:solidFill>
              <a:srgbClr val="FF0000"/>
            </a:solidFill>
          </a:ln>
        </p:spPr>
        <p:txBody>
          <a:bodyPr wrap="square" lIns="72000" rIns="72000">
            <a:spAutoFit/>
          </a:bodyPr>
          <a:lstStyle>
            <a:defPPr>
              <a:defRPr lang="en-US"/>
            </a:defPPr>
            <a:lvl1pPr marR="0" lvl="0" defTabSz="96012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 kumimoji="1" sz="1400"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</a:lstStyle>
          <a:p>
            <a:pPr>
              <a:spcBef>
                <a:spcPts val="600"/>
              </a:spcBef>
            </a:pPr>
            <a:r>
              <a:rPr lang="ja-JP" altLang="en-US" sz="1200" dirty="0"/>
              <a:t>今後期待される効果の発現に向けて、更なる取組の実施、推進体制の構築、周辺エリアとの連携、他の地域への展開などについて記載ください。</a:t>
            </a:r>
            <a:endParaRPr lang="en-US" altLang="ja-JP" sz="1200" dirty="0"/>
          </a:p>
          <a:p>
            <a:pPr>
              <a:spcBef>
                <a:spcPts val="600"/>
              </a:spcBef>
            </a:pPr>
            <a:r>
              <a:rPr lang="ja-JP" altLang="en-US" sz="1200" dirty="0"/>
              <a:t>“企画・計画”での応募の場合は、予定している今後の具体の取組について記載ください。</a:t>
            </a:r>
          </a:p>
        </p:txBody>
      </p:sp>
      <p:sp>
        <p:nvSpPr>
          <p:cNvPr id="1126" name="テキスト ボックス 95"/>
          <p:cNvSpPr/>
          <p:nvPr/>
        </p:nvSpPr>
        <p:spPr>
          <a:xfrm>
            <a:off x="287399" y="9131639"/>
            <a:ext cx="4141234" cy="1800493"/>
          </a:xfrm>
          <a:prstGeom prst="wedgeRectCallout">
            <a:avLst>
              <a:gd name="adj1" fmla="val 58512"/>
              <a:gd name="adj2" fmla="val -66394"/>
            </a:avLst>
          </a:prstGeom>
          <a:solidFill>
            <a:srgbClr val="FFCCCC"/>
          </a:solidFill>
          <a:ln>
            <a:solidFill>
              <a:srgbClr val="FF0000"/>
            </a:solidFill>
          </a:ln>
        </p:spPr>
        <p:txBody>
          <a:bodyPr wrap="square" lIns="72000" rIns="72000">
            <a:spAutoFit/>
          </a:bodyPr>
          <a:lstStyle>
            <a:defPPr>
              <a:defRPr lang="en-US"/>
            </a:defPPr>
            <a:lvl1pPr marR="0" lvl="0" defTabSz="96012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 kumimoji="1" sz="1400"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</a:lstStyle>
          <a:p>
            <a:pPr>
              <a:spcBef>
                <a:spcPts val="600"/>
              </a:spcBef>
            </a:pPr>
            <a:r>
              <a:rPr lang="ja-JP" altLang="en-US" sz="1200" dirty="0"/>
              <a:t>自然環境を活用するグリーンインフラは、時間とともに機能を発揮するという特徴があります。</a:t>
            </a:r>
            <a:endParaRPr lang="en-US" altLang="ja-JP" sz="1200" dirty="0"/>
          </a:p>
          <a:p>
            <a:pPr>
              <a:spcBef>
                <a:spcPts val="600"/>
              </a:spcBef>
            </a:pPr>
            <a:r>
              <a:rPr lang="ja-JP" altLang="en-US" sz="1200" dirty="0"/>
              <a:t>本取組を適切に維持・改善していくことで、今後どのような効果が期待されるか記載ください。</a:t>
            </a:r>
            <a:endParaRPr lang="en-US" altLang="ja-JP" sz="1200" dirty="0"/>
          </a:p>
          <a:p>
            <a:pPr>
              <a:spcBef>
                <a:spcPts val="600"/>
              </a:spcBef>
            </a:pPr>
            <a:r>
              <a:rPr lang="ja-JP" altLang="en-US" sz="1200" dirty="0"/>
              <a:t>現時点では確認されていない効果を記載いただいても結構です。また、定量的な効果・定性的な効果、どちらを記載いただいて構いません。</a:t>
            </a:r>
            <a:endParaRPr lang="en-US" altLang="ja-JP" sz="1200" dirty="0"/>
          </a:p>
          <a:p>
            <a:pPr>
              <a:spcBef>
                <a:spcPts val="600"/>
              </a:spcBef>
            </a:pPr>
            <a:r>
              <a:rPr lang="ja-JP" altLang="en-US" sz="1200" dirty="0"/>
              <a:t>“企画・計画”での応募の場合は、記載不要です。</a:t>
            </a:r>
          </a:p>
        </p:txBody>
      </p:sp>
      <p:sp>
        <p:nvSpPr>
          <p:cNvPr id="1127" name="テキスト ボックス 39"/>
          <p:cNvSpPr/>
          <p:nvPr/>
        </p:nvSpPr>
        <p:spPr>
          <a:xfrm>
            <a:off x="287399" y="454443"/>
            <a:ext cx="4141234" cy="830997"/>
          </a:xfrm>
          <a:prstGeom prst="wedgeRectCallout">
            <a:avLst>
              <a:gd name="adj1" fmla="val -13757"/>
              <a:gd name="adj2" fmla="val -2915"/>
            </a:avLst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R="0" lvl="0" algn="l" defTabSz="9601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各項目に沿って内容を記載し、作成ください。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R="0" lvl="0" algn="l" defTabSz="9601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作成にあたっては、グリーンインフラ事例集を参考にしてください。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R="0" lvl="0" algn="l" defTabSz="9601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en-US" altLang="ja-JP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hlinkClick r:id="rId3"/>
              </a:rPr>
              <a:t>https://gi-platform.com/project/#examples</a:t>
            </a: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28" name="テキスト ボックス 11"/>
          <p:cNvSpPr txBox="1"/>
          <p:nvPr/>
        </p:nvSpPr>
        <p:spPr>
          <a:xfrm>
            <a:off x="177800" y="32328"/>
            <a:ext cx="14414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作成のポイント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7F870E3-6DE8-61B8-32E2-AD87BD603580}"/>
              </a:ext>
            </a:extLst>
          </p:cNvPr>
          <p:cNvSpPr/>
          <p:nvPr/>
        </p:nvSpPr>
        <p:spPr>
          <a:xfrm>
            <a:off x="4814889" y="8276169"/>
            <a:ext cx="2252663" cy="3287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36000" rtlCol="0" anchor="t">
            <a:spAutoFit/>
          </a:bodyPr>
          <a:lstStyle/>
          <a:p>
            <a:r>
              <a:rPr kumimoji="1" lang="en-US" altLang="ja-JP" sz="7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7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導入技術の名称</a:t>
            </a:r>
            <a:r>
              <a:rPr kumimoji="1" lang="en-US" altLang="ja-JP" sz="7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r>
              <a:rPr kumimoji="1"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□□□□□□□□技術</a:t>
            </a:r>
          </a:p>
        </p:txBody>
      </p:sp>
      <p:sp>
        <p:nvSpPr>
          <p:cNvPr id="1125" name="テキスト ボックス 39"/>
          <p:cNvSpPr/>
          <p:nvPr/>
        </p:nvSpPr>
        <p:spPr>
          <a:xfrm>
            <a:off x="305775" y="6160084"/>
            <a:ext cx="4122858" cy="646331"/>
          </a:xfrm>
          <a:prstGeom prst="wedgeRectCallout">
            <a:avLst>
              <a:gd name="adj1" fmla="val 56644"/>
              <a:gd name="adj2" fmla="val 82869"/>
            </a:avLst>
          </a:prstGeom>
          <a:solidFill>
            <a:srgbClr val="FFCCCC"/>
          </a:solidFill>
          <a:ln>
            <a:solidFill>
              <a:srgbClr val="FF0000"/>
            </a:solidFill>
          </a:ln>
        </p:spPr>
        <p:txBody>
          <a:bodyPr wrap="square" lIns="72000" rIns="72000">
            <a:spAutoFit/>
          </a:bodyPr>
          <a:lstStyle/>
          <a:p>
            <a:pPr marR="0" lvl="0" algn="l" defTabSz="9601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取組を推進する際、もしくは計画を策定する際に地域のどのような課題（複数の部門に関わるものも含め）をどのように解決したかなど、工夫した点について記載ください。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" name="テキスト ボックス 39">
            <a:extLst>
              <a:ext uri="{FF2B5EF4-FFF2-40B4-BE49-F238E27FC236}">
                <a16:creationId xmlns:a16="http://schemas.microsoft.com/office/drawing/2014/main" id="{C47BB44D-D2A0-6B7B-F0D5-CA93A6333E79}"/>
              </a:ext>
            </a:extLst>
          </p:cNvPr>
          <p:cNvSpPr/>
          <p:nvPr/>
        </p:nvSpPr>
        <p:spPr>
          <a:xfrm>
            <a:off x="305775" y="7023994"/>
            <a:ext cx="4122858" cy="1769715"/>
          </a:xfrm>
          <a:prstGeom prst="wedgeRectCallout">
            <a:avLst>
              <a:gd name="adj1" fmla="val 60356"/>
              <a:gd name="adj2" fmla="val 31596"/>
            </a:avLst>
          </a:prstGeom>
          <a:solidFill>
            <a:srgbClr val="FFCCCC"/>
          </a:solidFill>
          <a:ln>
            <a:solidFill>
              <a:srgbClr val="FF0000"/>
            </a:solidFill>
          </a:ln>
        </p:spPr>
        <p:txBody>
          <a:bodyPr wrap="square" lIns="72000" rIns="72000">
            <a:spAutoFit/>
          </a:bodyPr>
          <a:lstStyle/>
          <a:p>
            <a:pPr marR="0" lvl="0" algn="l" defTabSz="96012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緑化・雨水貯留浸透等の新たな技術を先駆的に導入、技術導入への工夫点について記載ください。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R="0" lvl="0" algn="l" defTabSz="96012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ja-JP" altLang="en-US" sz="1200" b="1" u="sng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また、その技術の名称を本様式に記載の上、技術募集の</a:t>
            </a:r>
            <a:r>
              <a:rPr kumimoji="1" lang="en-US" altLang="ja-JP" sz="1200" b="1" u="sng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kumimoji="1" lang="ja-JP" altLang="en-US" sz="1200" b="1" u="sng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別紙６</a:t>
            </a:r>
            <a:r>
              <a:rPr kumimoji="1" lang="en-US" altLang="ja-JP" sz="1200" b="1" u="sng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r>
              <a:rPr kumimoji="1" lang="ja-JP" altLang="en-US" sz="1200" b="1" u="sng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応募様式</a:t>
            </a:r>
            <a:r>
              <a:rPr kumimoji="1" lang="en-US" altLang="ja-JP" sz="1200" b="1" u="sng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3-1</a:t>
            </a:r>
            <a:r>
              <a:rPr kumimoji="1" lang="ja-JP" altLang="en-US" sz="1200" b="1" u="sng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～</a:t>
            </a:r>
            <a:r>
              <a:rPr kumimoji="1" lang="en-US" altLang="ja-JP" sz="1200" b="1" u="sng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4</a:t>
            </a:r>
            <a:r>
              <a:rPr kumimoji="1" lang="ja-JP" altLang="en-US" sz="1200" b="1" u="sng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も併せてご提出ください。</a:t>
            </a:r>
            <a:endParaRPr kumimoji="1" lang="en-US" altLang="ja-JP" sz="1200" b="1" u="sng" dirty="0">
              <a:solidFill>
                <a:srgbClr val="FF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177800" marR="0" lvl="0" indent="-177800" algn="l" defTabSz="96012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en-US" altLang="ja-JP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	</a:t>
            </a:r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毎年更新する事例集・技術集において、先導的技術等として掲載させて頂く予定です。</a:t>
            </a:r>
            <a:endParaRPr kumimoji="1"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R="0" lvl="0" algn="l" defTabSz="96012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“</a:t>
            </a: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企画・計画</a:t>
            </a:r>
            <a:r>
              <a:rPr kumimoji="1"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”</a:t>
            </a: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での応募の場合は、計画策定に際して活用した計画策定手法、評価手法などについて記載ください。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14" name="図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2052" y="454443"/>
            <a:ext cx="4546601" cy="595897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</p:pic>
      <p:sp>
        <p:nvSpPr>
          <p:cNvPr id="1129" name="テキスト ボックス 24"/>
          <p:cNvSpPr/>
          <p:nvPr/>
        </p:nvSpPr>
        <p:spPr>
          <a:xfrm>
            <a:off x="305776" y="3471329"/>
            <a:ext cx="4122858" cy="830997"/>
          </a:xfrm>
          <a:prstGeom prst="wedgeRectCallout">
            <a:avLst>
              <a:gd name="adj1" fmla="val 119041"/>
              <a:gd name="adj2" fmla="val 48223"/>
            </a:avLst>
          </a:prstGeom>
          <a:solidFill>
            <a:srgbClr val="FFCCCC"/>
          </a:solidFill>
          <a:ln>
            <a:solidFill>
              <a:srgbClr val="FF0000"/>
            </a:solidFill>
          </a:ln>
        </p:spPr>
        <p:txBody>
          <a:bodyPr wrap="square" lIns="72000" rIns="72000">
            <a:spAutoFit/>
          </a:bodyPr>
          <a:lstStyle/>
          <a:p>
            <a:pPr marR="0" lvl="0" algn="l" defTabSz="9601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取組によって確認された効果（定量的・定性的）について記載ください。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R="0" lvl="0" algn="l" defTabSz="9601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“企画・計画”での応募の場合は、計画が実現した際に目標とする効果について記載ください。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0511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A8C8D821-CA4E-F520-CAEB-EAF41C10036B}"/>
              </a:ext>
            </a:extLst>
          </p:cNvPr>
          <p:cNvGrpSpPr/>
          <p:nvPr/>
        </p:nvGrpSpPr>
        <p:grpSpPr>
          <a:xfrm>
            <a:off x="196618" y="8017398"/>
            <a:ext cx="4464000" cy="400110"/>
            <a:chOff x="196618" y="5165884"/>
            <a:chExt cx="4464000" cy="400110"/>
          </a:xfrm>
        </p:grpSpPr>
        <p:pic>
          <p:nvPicPr>
            <p:cNvPr id="11" name="Picture 2">
              <a:extLst>
                <a:ext uri="{FF2B5EF4-FFF2-40B4-BE49-F238E27FC236}">
                  <a16:creationId xmlns:a16="http://schemas.microsoft.com/office/drawing/2014/main" id="{11D60854-7B3D-775B-FB2D-2D0E478BA29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618" y="5192511"/>
              <a:ext cx="412669" cy="28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65C004BF-C596-2A46-4228-1C01CE56F0E4}"/>
                </a:ext>
              </a:extLst>
            </p:cNvPr>
            <p:cNvSpPr txBox="1"/>
            <p:nvPr/>
          </p:nvSpPr>
          <p:spPr>
            <a:xfrm>
              <a:off x="577103" y="5165884"/>
              <a:ext cx="2137522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1" lang="ja-JP" altLang="en-US" sz="2000" b="1" dirty="0">
                  <a:solidFill>
                    <a:srgbClr val="00B050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取組内容</a:t>
              </a:r>
              <a:endParaRPr kumimoji="1" lang="en-US" altLang="ja-JP" sz="20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881E3571-F39D-FA1C-1177-7DCC110EC7A5}"/>
                </a:ext>
              </a:extLst>
            </p:cNvPr>
            <p:cNvCxnSpPr/>
            <p:nvPr/>
          </p:nvCxnSpPr>
          <p:spPr>
            <a:xfrm>
              <a:off x="196618" y="5537419"/>
              <a:ext cx="4464000" cy="0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F3D885B4-AA9D-2C01-9E2F-EE58D36F5C53}"/>
              </a:ext>
            </a:extLst>
          </p:cNvPr>
          <p:cNvGrpSpPr/>
          <p:nvPr/>
        </p:nvGrpSpPr>
        <p:grpSpPr>
          <a:xfrm>
            <a:off x="2929490" y="5165884"/>
            <a:ext cx="6552000" cy="400110"/>
            <a:chOff x="196618" y="5165884"/>
            <a:chExt cx="6552000" cy="400110"/>
          </a:xfrm>
        </p:grpSpPr>
        <p:pic>
          <p:nvPicPr>
            <p:cNvPr id="7" name="Picture 2">
              <a:extLst>
                <a:ext uri="{FF2B5EF4-FFF2-40B4-BE49-F238E27FC236}">
                  <a16:creationId xmlns:a16="http://schemas.microsoft.com/office/drawing/2014/main" id="{023AFF1C-6B64-BA08-94F8-67101D68CB8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618" y="5192511"/>
              <a:ext cx="412669" cy="28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9269CEE0-E361-BE55-60D7-347FD8DFDE64}"/>
                </a:ext>
              </a:extLst>
            </p:cNvPr>
            <p:cNvSpPr txBox="1"/>
            <p:nvPr/>
          </p:nvSpPr>
          <p:spPr>
            <a:xfrm>
              <a:off x="577103" y="5165884"/>
              <a:ext cx="2137522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1" lang="ja-JP" altLang="en-US" sz="2000" b="1" dirty="0">
                  <a:solidFill>
                    <a:srgbClr val="00B050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地域課題・目的</a:t>
              </a:r>
              <a:endParaRPr kumimoji="1" lang="en-US" altLang="ja-JP" sz="20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34DA5744-35FC-09DD-FECD-B4BE4D4BE8C5}"/>
                </a:ext>
              </a:extLst>
            </p:cNvPr>
            <p:cNvCxnSpPr/>
            <p:nvPr/>
          </p:nvCxnSpPr>
          <p:spPr>
            <a:xfrm>
              <a:off x="196618" y="5537419"/>
              <a:ext cx="6552000" cy="0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ADDFC340-09DA-5AC7-FAC1-FCF5F20A19BF}"/>
              </a:ext>
            </a:extLst>
          </p:cNvPr>
          <p:cNvGrpSpPr/>
          <p:nvPr/>
        </p:nvGrpSpPr>
        <p:grpSpPr>
          <a:xfrm>
            <a:off x="196618" y="5165884"/>
            <a:ext cx="2518007" cy="400110"/>
            <a:chOff x="196618" y="5165884"/>
            <a:chExt cx="2518007" cy="400110"/>
          </a:xfrm>
        </p:grpSpPr>
        <p:pic>
          <p:nvPicPr>
            <p:cNvPr id="2" name="Picture 2">
              <a:extLst>
                <a:ext uri="{FF2B5EF4-FFF2-40B4-BE49-F238E27FC236}">
                  <a16:creationId xmlns:a16="http://schemas.microsoft.com/office/drawing/2014/main" id="{B050514E-EE0F-5C69-DAA9-9ECA7707721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618" y="5192511"/>
              <a:ext cx="412669" cy="28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テキスト ボックス 2">
              <a:extLst>
                <a:ext uri="{FF2B5EF4-FFF2-40B4-BE49-F238E27FC236}">
                  <a16:creationId xmlns:a16="http://schemas.microsoft.com/office/drawing/2014/main" id="{D8B00318-B6A0-3E56-457A-F1E149B097A4}"/>
                </a:ext>
              </a:extLst>
            </p:cNvPr>
            <p:cNvSpPr txBox="1"/>
            <p:nvPr/>
          </p:nvSpPr>
          <p:spPr>
            <a:xfrm>
              <a:off x="577103" y="5165884"/>
              <a:ext cx="2137522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1" lang="ja-JP" altLang="en-US" sz="2000" b="1" dirty="0">
                  <a:solidFill>
                    <a:srgbClr val="00B050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取組の位置</a:t>
              </a:r>
              <a:endParaRPr kumimoji="1" lang="en-US" altLang="ja-JP" sz="20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cxnSp>
          <p:nvCxnSpPr>
            <p:cNvPr id="4" name="直線コネクタ 3">
              <a:extLst>
                <a:ext uri="{FF2B5EF4-FFF2-40B4-BE49-F238E27FC236}">
                  <a16:creationId xmlns:a16="http://schemas.microsoft.com/office/drawing/2014/main" id="{0D663E64-FFF7-2F66-9BA5-28ED29F3BEA2}"/>
                </a:ext>
              </a:extLst>
            </p:cNvPr>
            <p:cNvCxnSpPr/>
            <p:nvPr/>
          </p:nvCxnSpPr>
          <p:spPr>
            <a:xfrm>
              <a:off x="196618" y="5537419"/>
              <a:ext cx="1985108" cy="0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sp>
        <p:nvSpPr>
          <p:cNvPr id="1250" name="四角形: 角を丸くする 7"/>
          <p:cNvSpPr/>
          <p:nvPr/>
        </p:nvSpPr>
        <p:spPr>
          <a:xfrm>
            <a:off x="5017490" y="10092522"/>
            <a:ext cx="4429195" cy="2043524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グラフ、図表等</a:t>
            </a:r>
          </a:p>
        </p:txBody>
      </p:sp>
      <p:sp>
        <p:nvSpPr>
          <p:cNvPr id="1251" name="四角形: 角を丸くする 9"/>
          <p:cNvSpPr/>
          <p:nvPr/>
        </p:nvSpPr>
        <p:spPr>
          <a:xfrm>
            <a:off x="188493" y="5659189"/>
            <a:ext cx="2602330" cy="2134066"/>
          </a:xfrm>
          <a:prstGeom prst="roundRect">
            <a:avLst>
              <a:gd name="adj" fmla="val 2906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取組対象地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地図等</a:t>
            </a:r>
          </a:p>
        </p:txBody>
      </p:sp>
      <p:graphicFrame>
        <p:nvGraphicFramePr>
          <p:cNvPr id="1252" name="表 10"/>
          <p:cNvGraphicFramePr>
            <a:graphicFrameLocks noGrp="1"/>
          </p:cNvGraphicFramePr>
          <p:nvPr/>
        </p:nvGraphicFramePr>
        <p:xfrm>
          <a:off x="-1" y="12175953"/>
          <a:ext cx="9601201" cy="621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40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271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問合せ先</a:t>
                      </a:r>
                    </a:p>
                  </a:txBody>
                  <a:tcPr marL="72000" marR="72000" marT="108000" marB="7200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団体名：　　　　　　　　　　　　　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連絡先　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E-mail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、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TEL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等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2000" marR="72000" marT="108000" marB="7200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253" name="四角形: 角を丸くする 11"/>
          <p:cNvSpPr/>
          <p:nvPr/>
        </p:nvSpPr>
        <p:spPr>
          <a:xfrm>
            <a:off x="-1" y="-2"/>
            <a:ext cx="9601201" cy="504000"/>
          </a:xfrm>
          <a:prstGeom prst="roundRect">
            <a:avLst>
              <a:gd name="adj" fmla="val 0"/>
            </a:avLst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tIns="0" bIns="36000" rtlCol="0" anchor="ctr" anchorCtr="0"/>
          <a:lstStyle/>
          <a:p>
            <a:r>
              <a:rPr kumimoji="1" lang="ja-JP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グリーンインフラに関する実施済みの取組</a:t>
            </a:r>
          </a:p>
        </p:txBody>
      </p:sp>
      <p:sp>
        <p:nvSpPr>
          <p:cNvPr id="1254" name="四角形: 角を丸くする 14"/>
          <p:cNvSpPr/>
          <p:nvPr/>
        </p:nvSpPr>
        <p:spPr>
          <a:xfrm>
            <a:off x="112293" y="1103693"/>
            <a:ext cx="9396000" cy="3958921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事例の代表的な写真を１～３点程度貼り付け</a:t>
            </a:r>
          </a:p>
        </p:txBody>
      </p:sp>
      <p:sp>
        <p:nvSpPr>
          <p:cNvPr id="1255" name="テキスト ボックス 15"/>
          <p:cNvSpPr txBox="1"/>
          <p:nvPr/>
        </p:nvSpPr>
        <p:spPr>
          <a:xfrm>
            <a:off x="79996" y="564805"/>
            <a:ext cx="722696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28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事例</a:t>
            </a:r>
            <a:r>
              <a:rPr kumimoji="1" lang="en-US" altLang="ja-JP" sz="28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/</a:t>
            </a:r>
            <a:r>
              <a:rPr kumimoji="1" lang="ja-JP" altLang="en-US" sz="28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プロジェクト名</a:t>
            </a:r>
            <a:endParaRPr kumimoji="1" lang="en-US" altLang="ja-JP" sz="2800" b="1" dirty="0">
              <a:solidFill>
                <a:srgbClr val="00B05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56" name="テキスト ボックス 24"/>
          <p:cNvSpPr txBox="1"/>
          <p:nvPr/>
        </p:nvSpPr>
        <p:spPr>
          <a:xfrm>
            <a:off x="2927574" y="6030755"/>
            <a:ext cx="6561329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285750" marR="0" lvl="0" indent="-285750" defTabSz="960120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 kumimoji="1" sz="1400"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</a:lstStyle>
          <a:p>
            <a:r>
              <a:rPr lang="ja-JP" altLang="en-US" dirty="0"/>
              <a:t>□□□□□□□□□□□□□□□□□□□□□□□□□□□□□□□□□□</a:t>
            </a:r>
            <a:endParaRPr lang="en-US" altLang="ja-JP" dirty="0"/>
          </a:p>
          <a:p>
            <a:r>
              <a:rPr lang="ja-JP" altLang="en-US" dirty="0"/>
              <a:t>□□□□□□□□□□□□□□□□□□□□□□□□□□□□□□□□□□</a:t>
            </a:r>
            <a:endParaRPr lang="en-US" altLang="ja-JP" dirty="0"/>
          </a:p>
        </p:txBody>
      </p:sp>
      <p:sp>
        <p:nvSpPr>
          <p:cNvPr id="1257" name="テキスト ボックス 25"/>
          <p:cNvSpPr txBox="1"/>
          <p:nvPr/>
        </p:nvSpPr>
        <p:spPr>
          <a:xfrm>
            <a:off x="2927574" y="7235191"/>
            <a:ext cx="6561329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defTabSz="960120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marR="0" lvl="0" indent="-285750" defTabSz="960120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58" name="テキスト ボックス 29"/>
          <p:cNvSpPr txBox="1"/>
          <p:nvPr/>
        </p:nvSpPr>
        <p:spPr>
          <a:xfrm>
            <a:off x="5017490" y="8518400"/>
            <a:ext cx="4455628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l" defTabSz="96012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marR="0" lvl="0" indent="-285750" algn="l" defTabSz="96012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</a:p>
        </p:txBody>
      </p:sp>
      <p:sp>
        <p:nvSpPr>
          <p:cNvPr id="1259" name="テキスト ボックス 32"/>
          <p:cNvSpPr txBox="1"/>
          <p:nvPr/>
        </p:nvSpPr>
        <p:spPr>
          <a:xfrm>
            <a:off x="185486" y="8518400"/>
            <a:ext cx="4619132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285750" marR="0" lvl="0" indent="-285750" defTabSz="960120" fontAlgn="auto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 kumimoji="1" sz="1400"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</a:lstStyle>
          <a:p>
            <a:pPr marL="285750" marR="0" lvl="0" indent="-285750" algn="l" defTabSz="96012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marR="0" lvl="0" indent="-285750" algn="l" defTabSz="96012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</a:p>
        </p:txBody>
      </p:sp>
      <p:sp>
        <p:nvSpPr>
          <p:cNvPr id="1260" name="四角形: 角を丸くする 33"/>
          <p:cNvSpPr/>
          <p:nvPr/>
        </p:nvSpPr>
        <p:spPr>
          <a:xfrm>
            <a:off x="188493" y="1169909"/>
            <a:ext cx="6476898" cy="3835865"/>
          </a:xfrm>
          <a:prstGeom prst="roundRect">
            <a:avLst>
              <a:gd name="adj" fmla="val 2399"/>
            </a:avLst>
          </a:prstGeom>
          <a:solidFill>
            <a:schemeClr val="bg1">
              <a:lumMod val="75000"/>
              <a:alpha val="2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61" name="四角形: 角を丸くする 34"/>
          <p:cNvSpPr/>
          <p:nvPr/>
        </p:nvSpPr>
        <p:spPr>
          <a:xfrm>
            <a:off x="6721641" y="1169909"/>
            <a:ext cx="2725045" cy="1894133"/>
          </a:xfrm>
          <a:prstGeom prst="roundRect">
            <a:avLst>
              <a:gd name="adj" fmla="val 2399"/>
            </a:avLst>
          </a:prstGeom>
          <a:solidFill>
            <a:schemeClr val="bg1">
              <a:lumMod val="75000"/>
              <a:alpha val="2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62" name="四角形: 角を丸くする 35"/>
          <p:cNvSpPr/>
          <p:nvPr/>
        </p:nvSpPr>
        <p:spPr>
          <a:xfrm>
            <a:off x="6721641" y="3111641"/>
            <a:ext cx="2725045" cy="1894133"/>
          </a:xfrm>
          <a:prstGeom prst="roundRect">
            <a:avLst>
              <a:gd name="adj" fmla="val 2399"/>
            </a:avLst>
          </a:prstGeom>
          <a:solidFill>
            <a:schemeClr val="bg1">
              <a:lumMod val="75000"/>
              <a:alpha val="2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63" name="スライド番号プレースホルダー 7"/>
          <p:cNvSpPr>
            <a:spLocks noGrp="1"/>
          </p:cNvSpPr>
          <p:nvPr>
            <p:ph type="sldNum" sz="quarter" idx="12"/>
          </p:nvPr>
        </p:nvSpPr>
        <p:spPr>
          <a:xfrm>
            <a:off x="7440930" y="3"/>
            <a:ext cx="2160270" cy="519663"/>
          </a:xfrm>
        </p:spPr>
        <p:txBody>
          <a:bodyPr/>
          <a:lstStyle/>
          <a:p>
            <a:r>
              <a:rPr kumimoji="1" lang="en-US" altLang="ja-JP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1/2</a:t>
            </a:r>
            <a:endParaRPr kumimoji="1" lang="ja-JP" altLang="en-US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1268" name="図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6359" y="6707403"/>
            <a:ext cx="1548518" cy="493819"/>
          </a:xfrm>
          <a:prstGeom prst="rect">
            <a:avLst/>
          </a:prstGeom>
        </p:spPr>
      </p:pic>
      <p:pic>
        <p:nvPicPr>
          <p:cNvPr id="1269" name="図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6359" y="5540074"/>
            <a:ext cx="1658256" cy="499915"/>
          </a:xfrm>
          <a:prstGeom prst="rect">
            <a:avLst/>
          </a:prstGeom>
        </p:spPr>
      </p:pic>
      <p:sp>
        <p:nvSpPr>
          <p:cNvPr id="1270" name="四角形: 角を丸くする 31"/>
          <p:cNvSpPr>
            <a:spLocks noChangeAspect="1"/>
          </p:cNvSpPr>
          <p:nvPr/>
        </p:nvSpPr>
        <p:spPr>
          <a:xfrm>
            <a:off x="2491034" y="10092522"/>
            <a:ext cx="2256000" cy="1692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その他写真・図等</a:t>
            </a:r>
          </a:p>
        </p:txBody>
      </p:sp>
      <p:sp>
        <p:nvSpPr>
          <p:cNvPr id="1271" name="四角形: 角を丸くする 31"/>
          <p:cNvSpPr>
            <a:spLocks noChangeAspect="1"/>
          </p:cNvSpPr>
          <p:nvPr/>
        </p:nvSpPr>
        <p:spPr>
          <a:xfrm>
            <a:off x="185486" y="10092522"/>
            <a:ext cx="2256000" cy="1692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その他写真・図等</a:t>
            </a:r>
          </a:p>
        </p:txBody>
      </p:sp>
      <p:sp>
        <p:nvSpPr>
          <p:cNvPr id="1272" name="テキスト ボックス 49"/>
          <p:cNvSpPr txBox="1"/>
          <p:nvPr/>
        </p:nvSpPr>
        <p:spPr>
          <a:xfrm>
            <a:off x="197486" y="11810704"/>
            <a:ext cx="2232000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写真キャプション等</a:t>
            </a:r>
          </a:p>
        </p:txBody>
      </p:sp>
      <p:sp>
        <p:nvSpPr>
          <p:cNvPr id="1273" name="テキスト ボックス 50"/>
          <p:cNvSpPr txBox="1"/>
          <p:nvPr/>
        </p:nvSpPr>
        <p:spPr>
          <a:xfrm>
            <a:off x="2503034" y="11810704"/>
            <a:ext cx="2232000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写真キャプション等</a:t>
            </a:r>
          </a:p>
        </p:txBody>
      </p: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44DA0D32-FB0A-EBB6-5A14-48DD693BCC4D}"/>
              </a:ext>
            </a:extLst>
          </p:cNvPr>
          <p:cNvGrpSpPr/>
          <p:nvPr/>
        </p:nvGrpSpPr>
        <p:grpSpPr>
          <a:xfrm>
            <a:off x="5017490" y="8017398"/>
            <a:ext cx="4464000" cy="400110"/>
            <a:chOff x="196618" y="5165884"/>
            <a:chExt cx="4464000" cy="400110"/>
          </a:xfrm>
        </p:grpSpPr>
        <p:pic>
          <p:nvPicPr>
            <p:cNvPr id="15" name="Picture 2">
              <a:extLst>
                <a:ext uri="{FF2B5EF4-FFF2-40B4-BE49-F238E27FC236}">
                  <a16:creationId xmlns:a16="http://schemas.microsoft.com/office/drawing/2014/main" id="{A1C82606-7152-1AC7-961E-D7D6BB3BC10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618" y="5192511"/>
              <a:ext cx="412669" cy="28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902E9D2F-B986-FB5E-D49A-4295B4585B41}"/>
                </a:ext>
              </a:extLst>
            </p:cNvPr>
            <p:cNvSpPr txBox="1"/>
            <p:nvPr/>
          </p:nvSpPr>
          <p:spPr>
            <a:xfrm>
              <a:off x="577103" y="5165884"/>
              <a:ext cx="2137522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1" lang="ja-JP" altLang="en-US" sz="2000" b="1" dirty="0">
                  <a:solidFill>
                    <a:srgbClr val="00B050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取組効果</a:t>
              </a:r>
              <a:endParaRPr kumimoji="1" lang="en-US" altLang="ja-JP" sz="20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cxnSp>
          <p:nvCxnSpPr>
            <p:cNvPr id="17" name="直線コネクタ 16">
              <a:extLst>
                <a:ext uri="{FF2B5EF4-FFF2-40B4-BE49-F238E27FC236}">
                  <a16:creationId xmlns:a16="http://schemas.microsoft.com/office/drawing/2014/main" id="{02CA5747-8484-FCD1-1AE8-26360FA966E3}"/>
                </a:ext>
              </a:extLst>
            </p:cNvPr>
            <p:cNvCxnSpPr/>
            <p:nvPr/>
          </p:nvCxnSpPr>
          <p:spPr>
            <a:xfrm>
              <a:off x="196618" y="5537419"/>
              <a:ext cx="4464000" cy="0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20636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41BD8841-0D83-DA05-1980-7CFD291293F3}"/>
              </a:ext>
            </a:extLst>
          </p:cNvPr>
          <p:cNvGrpSpPr/>
          <p:nvPr/>
        </p:nvGrpSpPr>
        <p:grpSpPr>
          <a:xfrm>
            <a:off x="166370" y="8329653"/>
            <a:ext cx="5364000" cy="400110"/>
            <a:chOff x="196618" y="5165884"/>
            <a:chExt cx="5364000" cy="400110"/>
          </a:xfrm>
        </p:grpSpPr>
        <p:pic>
          <p:nvPicPr>
            <p:cNvPr id="11" name="Picture 2">
              <a:extLst>
                <a:ext uri="{FF2B5EF4-FFF2-40B4-BE49-F238E27FC236}">
                  <a16:creationId xmlns:a16="http://schemas.microsoft.com/office/drawing/2014/main" id="{B5087D15-0C86-ED41-05A5-F7DA45AE7E2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618" y="5192511"/>
              <a:ext cx="412669" cy="28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A28D5086-0B20-196A-5B4D-CE4A81CFFA06}"/>
                </a:ext>
              </a:extLst>
            </p:cNvPr>
            <p:cNvSpPr txBox="1"/>
            <p:nvPr/>
          </p:nvSpPr>
          <p:spPr>
            <a:xfrm>
              <a:off x="577102" y="5165884"/>
              <a:ext cx="3752095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1" lang="ja-JP" altLang="en-US" sz="2000" b="1" dirty="0">
                  <a:solidFill>
                    <a:srgbClr val="00B050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今後の展望</a:t>
              </a:r>
              <a:endParaRPr kumimoji="1" lang="en-US" altLang="ja-JP" sz="20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4ED5E3D1-FAC2-042E-E544-81E249A6F615}"/>
                </a:ext>
              </a:extLst>
            </p:cNvPr>
            <p:cNvCxnSpPr/>
            <p:nvPr/>
          </p:nvCxnSpPr>
          <p:spPr>
            <a:xfrm>
              <a:off x="196618" y="5537419"/>
              <a:ext cx="5364000" cy="0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02EC3373-23E8-F01B-2E79-FB2032A5FA6B}"/>
              </a:ext>
            </a:extLst>
          </p:cNvPr>
          <p:cNvGrpSpPr/>
          <p:nvPr/>
        </p:nvGrpSpPr>
        <p:grpSpPr>
          <a:xfrm>
            <a:off x="166370" y="4524912"/>
            <a:ext cx="5364000" cy="400110"/>
            <a:chOff x="196618" y="5165884"/>
            <a:chExt cx="5364000" cy="400110"/>
          </a:xfrm>
        </p:grpSpPr>
        <p:pic>
          <p:nvPicPr>
            <p:cNvPr id="7" name="Picture 2">
              <a:extLst>
                <a:ext uri="{FF2B5EF4-FFF2-40B4-BE49-F238E27FC236}">
                  <a16:creationId xmlns:a16="http://schemas.microsoft.com/office/drawing/2014/main" id="{8D04F801-A0A3-DEB2-37E7-91E2EC4F195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618" y="5192511"/>
              <a:ext cx="412669" cy="28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6EA4D4-8560-8FD1-6FD7-8A11582706FD}"/>
                </a:ext>
              </a:extLst>
            </p:cNvPr>
            <p:cNvSpPr txBox="1"/>
            <p:nvPr/>
          </p:nvSpPr>
          <p:spPr>
            <a:xfrm>
              <a:off x="577102" y="5165884"/>
              <a:ext cx="3752095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1" lang="ja-JP" altLang="en-US" sz="2000" b="1" dirty="0">
                  <a:solidFill>
                    <a:srgbClr val="00B050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今後期待される効果</a:t>
              </a:r>
              <a:endParaRPr kumimoji="1" lang="en-US" altLang="ja-JP" sz="20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42345C5C-1C0E-A87C-C1CD-9FD2D91BAA5C}"/>
                </a:ext>
              </a:extLst>
            </p:cNvPr>
            <p:cNvCxnSpPr/>
            <p:nvPr/>
          </p:nvCxnSpPr>
          <p:spPr>
            <a:xfrm>
              <a:off x="196618" y="5537419"/>
              <a:ext cx="5364000" cy="0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CBB9FF30-D9A8-5C99-A729-E40BE333734B}"/>
              </a:ext>
            </a:extLst>
          </p:cNvPr>
          <p:cNvGrpSpPr/>
          <p:nvPr/>
        </p:nvGrpSpPr>
        <p:grpSpPr>
          <a:xfrm>
            <a:off x="166370" y="751816"/>
            <a:ext cx="5364000" cy="400110"/>
            <a:chOff x="196618" y="5165884"/>
            <a:chExt cx="5364000" cy="400110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AAA21DAD-C741-D253-A480-9244146BF61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618" y="5192511"/>
              <a:ext cx="412669" cy="28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27DDE68D-A90C-278B-CB90-5F3F320A824F}"/>
                </a:ext>
              </a:extLst>
            </p:cNvPr>
            <p:cNvSpPr txBox="1"/>
            <p:nvPr/>
          </p:nvSpPr>
          <p:spPr>
            <a:xfrm>
              <a:off x="577103" y="5165884"/>
              <a:ext cx="2137522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1" lang="ja-JP" altLang="en-US" sz="2000" b="1" dirty="0">
                  <a:solidFill>
                    <a:srgbClr val="00B050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工夫した点</a:t>
              </a:r>
              <a:endParaRPr kumimoji="1" lang="en-US" altLang="ja-JP" sz="20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cxnSp>
          <p:nvCxnSpPr>
            <p:cNvPr id="5" name="直線コネクタ 4">
              <a:extLst>
                <a:ext uri="{FF2B5EF4-FFF2-40B4-BE49-F238E27FC236}">
                  <a16:creationId xmlns:a16="http://schemas.microsoft.com/office/drawing/2014/main" id="{1B5AD59F-5FF5-06B7-1187-BA8421C6FEDE}"/>
                </a:ext>
              </a:extLst>
            </p:cNvPr>
            <p:cNvCxnSpPr/>
            <p:nvPr/>
          </p:nvCxnSpPr>
          <p:spPr>
            <a:xfrm>
              <a:off x="196618" y="5537419"/>
              <a:ext cx="5364000" cy="0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sp>
        <p:nvSpPr>
          <p:cNvPr id="1276" name="四角形: 角を丸くする 30"/>
          <p:cNvSpPr>
            <a:spLocks noChangeAspect="1"/>
          </p:cNvSpPr>
          <p:nvPr/>
        </p:nvSpPr>
        <p:spPr>
          <a:xfrm>
            <a:off x="5131714" y="1375608"/>
            <a:ext cx="4319325" cy="2916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イメージ、フロー等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78" name="正方形/長方形 13"/>
          <p:cNvSpPr/>
          <p:nvPr/>
        </p:nvSpPr>
        <p:spPr>
          <a:xfrm>
            <a:off x="131586" y="1299408"/>
            <a:ext cx="5054935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buFont typeface="Wingdings" panose="05000000000000000000" pitchFamily="2" charset="2"/>
              <a:buChar char="l"/>
            </a:pP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79" name="四角形: 角を丸くする 30"/>
          <p:cNvSpPr>
            <a:spLocks noChangeAspect="1"/>
          </p:cNvSpPr>
          <p:nvPr/>
        </p:nvSpPr>
        <p:spPr>
          <a:xfrm>
            <a:off x="5130856" y="5183102"/>
            <a:ext cx="4350672" cy="2916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イメージ、フロー等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81" name="正方形/長方形 13"/>
          <p:cNvSpPr/>
          <p:nvPr/>
        </p:nvSpPr>
        <p:spPr>
          <a:xfrm>
            <a:off x="131586" y="5106902"/>
            <a:ext cx="5054935" cy="3200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</a:t>
            </a:r>
            <a:r>
              <a:rPr kumimoji="1" lang="ja-JP" altLang="en-US" sz="14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</a:t>
            </a:r>
            <a:r>
              <a:rPr kumimoji="1" lang="ja-JP" altLang="en-US" sz="14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</a:t>
            </a:r>
            <a:r>
              <a:rPr kumimoji="1" lang="ja-JP" altLang="en-US" sz="14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</a:t>
            </a:r>
            <a:r>
              <a:rPr kumimoji="1" lang="ja-JP" altLang="en-US" sz="14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82" name="四角形: 角を丸くする 88"/>
          <p:cNvSpPr>
            <a:spLocks noChangeAspect="1"/>
          </p:cNvSpPr>
          <p:nvPr/>
        </p:nvSpPr>
        <p:spPr>
          <a:xfrm>
            <a:off x="5091582" y="8996737"/>
            <a:ext cx="4350672" cy="2916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イメージ、フロー等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84" name="正方形/長方形 13"/>
          <p:cNvSpPr/>
          <p:nvPr/>
        </p:nvSpPr>
        <p:spPr>
          <a:xfrm>
            <a:off x="131585" y="8920537"/>
            <a:ext cx="5054935" cy="3200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85" name="正方形/長方形 37"/>
          <p:cNvSpPr/>
          <p:nvPr/>
        </p:nvSpPr>
        <p:spPr>
          <a:xfrm>
            <a:off x="-1" y="12195002"/>
            <a:ext cx="9601201" cy="586133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6" name="四角形: 角を丸くする 11"/>
          <p:cNvSpPr/>
          <p:nvPr/>
        </p:nvSpPr>
        <p:spPr>
          <a:xfrm>
            <a:off x="-1" y="-2"/>
            <a:ext cx="9601201" cy="504000"/>
          </a:xfrm>
          <a:prstGeom prst="roundRect">
            <a:avLst>
              <a:gd name="adj" fmla="val 0"/>
            </a:avLst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tIns="0" bIns="36000" rtlCol="0" anchor="ctr" anchorCtr="0"/>
          <a:lstStyle/>
          <a:p>
            <a:endParaRPr kumimoji="1" lang="en-US" altLang="ja-JP" sz="28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87" name="スライド番号プレースホルダー 7"/>
          <p:cNvSpPr>
            <a:spLocks noGrp="1"/>
          </p:cNvSpPr>
          <p:nvPr>
            <p:ph type="sldNum" sz="quarter" idx="12"/>
          </p:nvPr>
        </p:nvSpPr>
        <p:spPr>
          <a:xfrm>
            <a:off x="7440930" y="3"/>
            <a:ext cx="2160270" cy="519663"/>
          </a:xfrm>
        </p:spPr>
        <p:txBody>
          <a:bodyPr/>
          <a:lstStyle/>
          <a:p>
            <a:r>
              <a:rPr kumimoji="1" lang="en-US" altLang="ja-JP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2/2</a:t>
            </a:r>
            <a:endParaRPr kumimoji="1" lang="ja-JP" altLang="en-US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6B8F16E9-A3B2-E770-4590-F14D8397EA7B}"/>
              </a:ext>
            </a:extLst>
          </p:cNvPr>
          <p:cNvSpPr/>
          <p:nvPr/>
        </p:nvSpPr>
        <p:spPr>
          <a:xfrm>
            <a:off x="236220" y="3668814"/>
            <a:ext cx="4716780" cy="60707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bIns="72000" rtlCol="0" anchor="t">
            <a:spAutoFit/>
          </a:bodyPr>
          <a:lstStyle/>
          <a:p>
            <a:r>
              <a:rPr kumimoji="1" lang="en-US" altLang="ja-JP" sz="1200" b="1" dirty="0">
                <a:solidFill>
                  <a:schemeClr val="accent6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200" b="1" dirty="0">
                <a:solidFill>
                  <a:schemeClr val="accent6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導入技術の名称</a:t>
            </a:r>
            <a:r>
              <a:rPr kumimoji="1" lang="en-US" altLang="ja-JP" sz="1200" b="1" dirty="0">
                <a:solidFill>
                  <a:schemeClr val="accent6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□□□□□□□□□□□技術</a:t>
            </a:r>
          </a:p>
        </p:txBody>
      </p:sp>
    </p:spTree>
    <p:extLst>
      <p:ext uri="{BB962C8B-B14F-4D97-AF65-F5344CB8AC3E}">
        <p14:creationId xmlns:p14="http://schemas.microsoft.com/office/powerpoint/2010/main" val="183679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A8C8D821-CA4E-F520-CAEB-EAF41C10036B}"/>
              </a:ext>
            </a:extLst>
          </p:cNvPr>
          <p:cNvGrpSpPr/>
          <p:nvPr/>
        </p:nvGrpSpPr>
        <p:grpSpPr>
          <a:xfrm>
            <a:off x="196618" y="8017398"/>
            <a:ext cx="4464000" cy="400110"/>
            <a:chOff x="196618" y="5165884"/>
            <a:chExt cx="4464000" cy="400110"/>
          </a:xfrm>
        </p:grpSpPr>
        <p:pic>
          <p:nvPicPr>
            <p:cNvPr id="11" name="Picture 2">
              <a:extLst>
                <a:ext uri="{FF2B5EF4-FFF2-40B4-BE49-F238E27FC236}">
                  <a16:creationId xmlns:a16="http://schemas.microsoft.com/office/drawing/2014/main" id="{11D60854-7B3D-775B-FB2D-2D0E478BA29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618" y="5192511"/>
              <a:ext cx="412669" cy="28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65C004BF-C596-2A46-4228-1C01CE56F0E4}"/>
                </a:ext>
              </a:extLst>
            </p:cNvPr>
            <p:cNvSpPr txBox="1"/>
            <p:nvPr/>
          </p:nvSpPr>
          <p:spPr>
            <a:xfrm>
              <a:off x="577103" y="5165884"/>
              <a:ext cx="2137522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1" lang="ja-JP" altLang="en-US" sz="2000" b="1" dirty="0">
                  <a:solidFill>
                    <a:srgbClr val="00B050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取組内容</a:t>
              </a:r>
              <a:endParaRPr kumimoji="1" lang="en-US" altLang="ja-JP" sz="20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881E3571-F39D-FA1C-1177-7DCC110EC7A5}"/>
                </a:ext>
              </a:extLst>
            </p:cNvPr>
            <p:cNvCxnSpPr/>
            <p:nvPr/>
          </p:nvCxnSpPr>
          <p:spPr>
            <a:xfrm>
              <a:off x="196618" y="5537419"/>
              <a:ext cx="4464000" cy="0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F3D885B4-AA9D-2C01-9E2F-EE58D36F5C53}"/>
              </a:ext>
            </a:extLst>
          </p:cNvPr>
          <p:cNvGrpSpPr/>
          <p:nvPr/>
        </p:nvGrpSpPr>
        <p:grpSpPr>
          <a:xfrm>
            <a:off x="2929490" y="5165884"/>
            <a:ext cx="6552000" cy="400110"/>
            <a:chOff x="196618" y="5165884"/>
            <a:chExt cx="6552000" cy="400110"/>
          </a:xfrm>
        </p:grpSpPr>
        <p:pic>
          <p:nvPicPr>
            <p:cNvPr id="7" name="Picture 2">
              <a:extLst>
                <a:ext uri="{FF2B5EF4-FFF2-40B4-BE49-F238E27FC236}">
                  <a16:creationId xmlns:a16="http://schemas.microsoft.com/office/drawing/2014/main" id="{023AFF1C-6B64-BA08-94F8-67101D68CB8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618" y="5192511"/>
              <a:ext cx="412669" cy="28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9269CEE0-E361-BE55-60D7-347FD8DFDE64}"/>
                </a:ext>
              </a:extLst>
            </p:cNvPr>
            <p:cNvSpPr txBox="1"/>
            <p:nvPr/>
          </p:nvSpPr>
          <p:spPr>
            <a:xfrm>
              <a:off x="577103" y="5165884"/>
              <a:ext cx="2137522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1" lang="ja-JP" altLang="en-US" sz="2000" b="1" dirty="0">
                  <a:solidFill>
                    <a:srgbClr val="00B050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地域課題・目的</a:t>
              </a:r>
              <a:endParaRPr kumimoji="1" lang="en-US" altLang="ja-JP" sz="20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34DA5744-35FC-09DD-FECD-B4BE4D4BE8C5}"/>
                </a:ext>
              </a:extLst>
            </p:cNvPr>
            <p:cNvCxnSpPr/>
            <p:nvPr/>
          </p:nvCxnSpPr>
          <p:spPr>
            <a:xfrm>
              <a:off x="196618" y="5537419"/>
              <a:ext cx="6552000" cy="0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ADDFC340-09DA-5AC7-FAC1-FCF5F20A19BF}"/>
              </a:ext>
            </a:extLst>
          </p:cNvPr>
          <p:cNvGrpSpPr/>
          <p:nvPr/>
        </p:nvGrpSpPr>
        <p:grpSpPr>
          <a:xfrm>
            <a:off x="196618" y="5165884"/>
            <a:ext cx="2518007" cy="400110"/>
            <a:chOff x="196618" y="5165884"/>
            <a:chExt cx="2518007" cy="400110"/>
          </a:xfrm>
        </p:grpSpPr>
        <p:pic>
          <p:nvPicPr>
            <p:cNvPr id="2" name="Picture 2">
              <a:extLst>
                <a:ext uri="{FF2B5EF4-FFF2-40B4-BE49-F238E27FC236}">
                  <a16:creationId xmlns:a16="http://schemas.microsoft.com/office/drawing/2014/main" id="{B050514E-EE0F-5C69-DAA9-9ECA7707721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618" y="5192511"/>
              <a:ext cx="412669" cy="28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テキスト ボックス 2">
              <a:extLst>
                <a:ext uri="{FF2B5EF4-FFF2-40B4-BE49-F238E27FC236}">
                  <a16:creationId xmlns:a16="http://schemas.microsoft.com/office/drawing/2014/main" id="{D8B00318-B6A0-3E56-457A-F1E149B097A4}"/>
                </a:ext>
              </a:extLst>
            </p:cNvPr>
            <p:cNvSpPr txBox="1"/>
            <p:nvPr/>
          </p:nvSpPr>
          <p:spPr>
            <a:xfrm>
              <a:off x="577103" y="5165884"/>
              <a:ext cx="2137522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1" lang="ja-JP" altLang="en-US" sz="2000" b="1" dirty="0">
                  <a:solidFill>
                    <a:srgbClr val="00B050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計画の範囲</a:t>
              </a:r>
              <a:endParaRPr kumimoji="1" lang="en-US" altLang="ja-JP" sz="20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cxnSp>
          <p:nvCxnSpPr>
            <p:cNvPr id="4" name="直線コネクタ 3">
              <a:extLst>
                <a:ext uri="{FF2B5EF4-FFF2-40B4-BE49-F238E27FC236}">
                  <a16:creationId xmlns:a16="http://schemas.microsoft.com/office/drawing/2014/main" id="{0D663E64-FFF7-2F66-9BA5-28ED29F3BEA2}"/>
                </a:ext>
              </a:extLst>
            </p:cNvPr>
            <p:cNvCxnSpPr/>
            <p:nvPr/>
          </p:nvCxnSpPr>
          <p:spPr>
            <a:xfrm>
              <a:off x="196618" y="5537419"/>
              <a:ext cx="1985108" cy="0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sp>
        <p:nvSpPr>
          <p:cNvPr id="1250" name="四角形: 角を丸くする 7"/>
          <p:cNvSpPr/>
          <p:nvPr/>
        </p:nvSpPr>
        <p:spPr>
          <a:xfrm>
            <a:off x="5017490" y="10092522"/>
            <a:ext cx="4429195" cy="2043524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グラフ、図表等</a:t>
            </a:r>
          </a:p>
        </p:txBody>
      </p:sp>
      <p:sp>
        <p:nvSpPr>
          <p:cNvPr id="1251" name="四角形: 角を丸くする 9"/>
          <p:cNvSpPr/>
          <p:nvPr/>
        </p:nvSpPr>
        <p:spPr>
          <a:xfrm>
            <a:off x="188493" y="5659189"/>
            <a:ext cx="2602330" cy="2134066"/>
          </a:xfrm>
          <a:prstGeom prst="roundRect">
            <a:avLst>
              <a:gd name="adj" fmla="val 2906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取組対象地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地図等</a:t>
            </a:r>
          </a:p>
        </p:txBody>
      </p:sp>
      <p:graphicFrame>
        <p:nvGraphicFramePr>
          <p:cNvPr id="1252" name="表 10"/>
          <p:cNvGraphicFramePr>
            <a:graphicFrameLocks noGrp="1"/>
          </p:cNvGraphicFramePr>
          <p:nvPr/>
        </p:nvGraphicFramePr>
        <p:xfrm>
          <a:off x="-1" y="12175953"/>
          <a:ext cx="9601201" cy="621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40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271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問合せ先</a:t>
                      </a:r>
                    </a:p>
                  </a:txBody>
                  <a:tcPr marL="72000" marR="72000" marT="108000" marB="7200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団体名：　　　　　　　　　　　　　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連絡先　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E-mail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、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TEL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等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2000" marR="72000" marT="108000" marB="7200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253" name="四角形: 角を丸くする 11"/>
          <p:cNvSpPr/>
          <p:nvPr/>
        </p:nvSpPr>
        <p:spPr>
          <a:xfrm>
            <a:off x="-1" y="-2"/>
            <a:ext cx="9601201" cy="504000"/>
          </a:xfrm>
          <a:prstGeom prst="roundRect">
            <a:avLst>
              <a:gd name="adj" fmla="val 0"/>
            </a:avLst>
          </a:prstGeom>
          <a:solidFill>
            <a:srgbClr val="008E40"/>
          </a:solidFill>
          <a:ln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tIns="0" bIns="36000" rtlCol="0" anchor="ctr" anchorCtr="0"/>
          <a:lstStyle/>
          <a:p>
            <a:r>
              <a:rPr kumimoji="1" lang="ja-JP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グリーンインフラに関する企画・計画段階の取組</a:t>
            </a:r>
          </a:p>
        </p:txBody>
      </p:sp>
      <p:sp>
        <p:nvSpPr>
          <p:cNvPr id="1254" name="四角形: 角を丸くする 14"/>
          <p:cNvSpPr/>
          <p:nvPr/>
        </p:nvSpPr>
        <p:spPr>
          <a:xfrm>
            <a:off x="112293" y="1103693"/>
            <a:ext cx="9396000" cy="3958921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事例の代表的な写真を１～３点程度貼り付け</a:t>
            </a:r>
          </a:p>
        </p:txBody>
      </p:sp>
      <p:sp>
        <p:nvSpPr>
          <p:cNvPr id="1255" name="テキスト ボックス 15"/>
          <p:cNvSpPr txBox="1"/>
          <p:nvPr/>
        </p:nvSpPr>
        <p:spPr>
          <a:xfrm>
            <a:off x="79996" y="564805"/>
            <a:ext cx="722696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28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事例</a:t>
            </a:r>
            <a:r>
              <a:rPr kumimoji="1" lang="en-US" altLang="ja-JP" sz="28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/</a:t>
            </a:r>
            <a:r>
              <a:rPr kumimoji="1" lang="ja-JP" altLang="en-US" sz="28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企画・計画名</a:t>
            </a:r>
            <a:endParaRPr kumimoji="1" lang="en-US" altLang="ja-JP" sz="2800" b="1" dirty="0">
              <a:solidFill>
                <a:srgbClr val="00B05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56" name="テキスト ボックス 24"/>
          <p:cNvSpPr txBox="1"/>
          <p:nvPr/>
        </p:nvSpPr>
        <p:spPr>
          <a:xfrm>
            <a:off x="2927574" y="6030755"/>
            <a:ext cx="6561329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285750" marR="0" lvl="0" indent="-285750" defTabSz="960120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 kumimoji="1" sz="1400"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</a:lstStyle>
          <a:p>
            <a:r>
              <a:rPr lang="ja-JP" altLang="en-US" dirty="0"/>
              <a:t>□□□□□□□□□□□□□□□□□□□□□□□□□□□□□□□□□□</a:t>
            </a:r>
            <a:endParaRPr lang="en-US" altLang="ja-JP" dirty="0"/>
          </a:p>
          <a:p>
            <a:r>
              <a:rPr lang="ja-JP" altLang="en-US" dirty="0"/>
              <a:t>□□□□□□□□□□□□□□□□□□□□□□□□□□□□□□□□□□</a:t>
            </a:r>
            <a:endParaRPr lang="en-US" altLang="ja-JP" dirty="0"/>
          </a:p>
        </p:txBody>
      </p:sp>
      <p:sp>
        <p:nvSpPr>
          <p:cNvPr id="1257" name="テキスト ボックス 25"/>
          <p:cNvSpPr txBox="1"/>
          <p:nvPr/>
        </p:nvSpPr>
        <p:spPr>
          <a:xfrm>
            <a:off x="2927574" y="7235191"/>
            <a:ext cx="6561329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defTabSz="960120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marR="0" lvl="0" indent="-285750" defTabSz="960120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58" name="テキスト ボックス 29"/>
          <p:cNvSpPr txBox="1"/>
          <p:nvPr/>
        </p:nvSpPr>
        <p:spPr>
          <a:xfrm>
            <a:off x="5017490" y="8518400"/>
            <a:ext cx="4455628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l" defTabSz="96012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marR="0" lvl="0" indent="-285750" algn="l" defTabSz="96012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</a:p>
        </p:txBody>
      </p:sp>
      <p:sp>
        <p:nvSpPr>
          <p:cNvPr id="1259" name="テキスト ボックス 32"/>
          <p:cNvSpPr txBox="1"/>
          <p:nvPr/>
        </p:nvSpPr>
        <p:spPr>
          <a:xfrm>
            <a:off x="185486" y="8518400"/>
            <a:ext cx="4619132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285750" marR="0" lvl="0" indent="-285750" defTabSz="960120" fontAlgn="auto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 kumimoji="1" sz="1400"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</a:lstStyle>
          <a:p>
            <a:pPr marL="285750" marR="0" lvl="0" indent="-285750" algn="l" defTabSz="96012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marR="0" lvl="0" indent="-285750" algn="l" defTabSz="96012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</a:p>
        </p:txBody>
      </p:sp>
      <p:sp>
        <p:nvSpPr>
          <p:cNvPr id="1260" name="四角形: 角を丸くする 33"/>
          <p:cNvSpPr/>
          <p:nvPr/>
        </p:nvSpPr>
        <p:spPr>
          <a:xfrm>
            <a:off x="188493" y="1169909"/>
            <a:ext cx="6476898" cy="3835865"/>
          </a:xfrm>
          <a:prstGeom prst="roundRect">
            <a:avLst>
              <a:gd name="adj" fmla="val 2399"/>
            </a:avLst>
          </a:prstGeom>
          <a:solidFill>
            <a:schemeClr val="bg1">
              <a:lumMod val="75000"/>
              <a:alpha val="2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61" name="四角形: 角を丸くする 34"/>
          <p:cNvSpPr/>
          <p:nvPr/>
        </p:nvSpPr>
        <p:spPr>
          <a:xfrm>
            <a:off x="6721641" y="1169909"/>
            <a:ext cx="2725045" cy="1894133"/>
          </a:xfrm>
          <a:prstGeom prst="roundRect">
            <a:avLst>
              <a:gd name="adj" fmla="val 2399"/>
            </a:avLst>
          </a:prstGeom>
          <a:solidFill>
            <a:schemeClr val="bg1">
              <a:lumMod val="75000"/>
              <a:alpha val="2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62" name="四角形: 角を丸くする 35"/>
          <p:cNvSpPr/>
          <p:nvPr/>
        </p:nvSpPr>
        <p:spPr>
          <a:xfrm>
            <a:off x="6721641" y="3111641"/>
            <a:ext cx="2725045" cy="1894133"/>
          </a:xfrm>
          <a:prstGeom prst="roundRect">
            <a:avLst>
              <a:gd name="adj" fmla="val 2399"/>
            </a:avLst>
          </a:prstGeom>
          <a:solidFill>
            <a:schemeClr val="bg1">
              <a:lumMod val="75000"/>
              <a:alpha val="2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63" name="スライド番号プレースホルダー 7"/>
          <p:cNvSpPr>
            <a:spLocks noGrp="1"/>
          </p:cNvSpPr>
          <p:nvPr>
            <p:ph type="sldNum" sz="quarter" idx="12"/>
          </p:nvPr>
        </p:nvSpPr>
        <p:spPr>
          <a:xfrm>
            <a:off x="7440930" y="3"/>
            <a:ext cx="2160270" cy="519663"/>
          </a:xfrm>
        </p:spPr>
        <p:txBody>
          <a:bodyPr/>
          <a:lstStyle/>
          <a:p>
            <a:r>
              <a:rPr kumimoji="1" lang="en-US" altLang="ja-JP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1/2</a:t>
            </a:r>
            <a:endParaRPr kumimoji="1" lang="ja-JP" altLang="en-US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1268" name="図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6359" y="6707403"/>
            <a:ext cx="1548518" cy="493819"/>
          </a:xfrm>
          <a:prstGeom prst="rect">
            <a:avLst/>
          </a:prstGeom>
        </p:spPr>
      </p:pic>
      <p:pic>
        <p:nvPicPr>
          <p:cNvPr id="1269" name="図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6359" y="5540074"/>
            <a:ext cx="1658256" cy="499915"/>
          </a:xfrm>
          <a:prstGeom prst="rect">
            <a:avLst/>
          </a:prstGeom>
        </p:spPr>
      </p:pic>
      <p:sp>
        <p:nvSpPr>
          <p:cNvPr id="1270" name="四角形: 角を丸くする 31"/>
          <p:cNvSpPr>
            <a:spLocks noChangeAspect="1"/>
          </p:cNvSpPr>
          <p:nvPr/>
        </p:nvSpPr>
        <p:spPr>
          <a:xfrm>
            <a:off x="2491034" y="10092522"/>
            <a:ext cx="2256000" cy="1692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その他写真・図等</a:t>
            </a:r>
          </a:p>
        </p:txBody>
      </p:sp>
      <p:sp>
        <p:nvSpPr>
          <p:cNvPr id="1271" name="四角形: 角を丸くする 31"/>
          <p:cNvSpPr>
            <a:spLocks noChangeAspect="1"/>
          </p:cNvSpPr>
          <p:nvPr/>
        </p:nvSpPr>
        <p:spPr>
          <a:xfrm>
            <a:off x="185486" y="10092522"/>
            <a:ext cx="2256000" cy="1692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その他写真・図等</a:t>
            </a:r>
          </a:p>
        </p:txBody>
      </p:sp>
      <p:sp>
        <p:nvSpPr>
          <p:cNvPr id="1272" name="テキスト ボックス 49"/>
          <p:cNvSpPr txBox="1"/>
          <p:nvPr/>
        </p:nvSpPr>
        <p:spPr>
          <a:xfrm>
            <a:off x="197486" y="11810704"/>
            <a:ext cx="2232000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写真キャプション等</a:t>
            </a:r>
          </a:p>
        </p:txBody>
      </p:sp>
      <p:sp>
        <p:nvSpPr>
          <p:cNvPr id="1273" name="テキスト ボックス 50"/>
          <p:cNvSpPr txBox="1"/>
          <p:nvPr/>
        </p:nvSpPr>
        <p:spPr>
          <a:xfrm>
            <a:off x="2503034" y="11810704"/>
            <a:ext cx="2232000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写真キャプション等</a:t>
            </a:r>
          </a:p>
        </p:txBody>
      </p: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44DA0D32-FB0A-EBB6-5A14-48DD693BCC4D}"/>
              </a:ext>
            </a:extLst>
          </p:cNvPr>
          <p:cNvGrpSpPr/>
          <p:nvPr/>
        </p:nvGrpSpPr>
        <p:grpSpPr>
          <a:xfrm>
            <a:off x="5017490" y="8017398"/>
            <a:ext cx="4464000" cy="400110"/>
            <a:chOff x="196618" y="5165884"/>
            <a:chExt cx="4464000" cy="400110"/>
          </a:xfrm>
        </p:grpSpPr>
        <p:pic>
          <p:nvPicPr>
            <p:cNvPr id="15" name="Picture 2">
              <a:extLst>
                <a:ext uri="{FF2B5EF4-FFF2-40B4-BE49-F238E27FC236}">
                  <a16:creationId xmlns:a16="http://schemas.microsoft.com/office/drawing/2014/main" id="{A1C82606-7152-1AC7-961E-D7D6BB3BC10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618" y="5192511"/>
              <a:ext cx="412669" cy="28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902E9D2F-B986-FB5E-D49A-4295B4585B41}"/>
                </a:ext>
              </a:extLst>
            </p:cNvPr>
            <p:cNvSpPr txBox="1"/>
            <p:nvPr/>
          </p:nvSpPr>
          <p:spPr>
            <a:xfrm>
              <a:off x="577102" y="5165884"/>
              <a:ext cx="3733325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1" lang="ja-JP" altLang="en-US" sz="2000" b="1" dirty="0">
                  <a:solidFill>
                    <a:srgbClr val="00B050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取組により想定している効果</a:t>
              </a:r>
              <a:endParaRPr kumimoji="1" lang="en-US" altLang="ja-JP" sz="20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cxnSp>
          <p:nvCxnSpPr>
            <p:cNvPr id="17" name="直線コネクタ 16">
              <a:extLst>
                <a:ext uri="{FF2B5EF4-FFF2-40B4-BE49-F238E27FC236}">
                  <a16:creationId xmlns:a16="http://schemas.microsoft.com/office/drawing/2014/main" id="{02CA5747-8484-FCD1-1AE8-26360FA966E3}"/>
                </a:ext>
              </a:extLst>
            </p:cNvPr>
            <p:cNvCxnSpPr/>
            <p:nvPr/>
          </p:nvCxnSpPr>
          <p:spPr>
            <a:xfrm>
              <a:off x="196618" y="5537419"/>
              <a:ext cx="4464000" cy="0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61656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41BD8841-0D83-DA05-1980-7CFD291293F3}"/>
              </a:ext>
            </a:extLst>
          </p:cNvPr>
          <p:cNvGrpSpPr/>
          <p:nvPr/>
        </p:nvGrpSpPr>
        <p:grpSpPr>
          <a:xfrm>
            <a:off x="166370" y="8329653"/>
            <a:ext cx="5364000" cy="400110"/>
            <a:chOff x="196618" y="5165884"/>
            <a:chExt cx="5364000" cy="400110"/>
          </a:xfrm>
        </p:grpSpPr>
        <p:pic>
          <p:nvPicPr>
            <p:cNvPr id="11" name="Picture 2">
              <a:extLst>
                <a:ext uri="{FF2B5EF4-FFF2-40B4-BE49-F238E27FC236}">
                  <a16:creationId xmlns:a16="http://schemas.microsoft.com/office/drawing/2014/main" id="{B5087D15-0C86-ED41-05A5-F7DA45AE7E2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618" y="5192511"/>
              <a:ext cx="412669" cy="28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A28D5086-0B20-196A-5B4D-CE4A81CFFA06}"/>
                </a:ext>
              </a:extLst>
            </p:cNvPr>
            <p:cNvSpPr txBox="1"/>
            <p:nvPr/>
          </p:nvSpPr>
          <p:spPr>
            <a:xfrm>
              <a:off x="577102" y="5165884"/>
              <a:ext cx="3752095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1" lang="ja-JP" altLang="en-US" sz="2000" b="1" dirty="0">
                  <a:solidFill>
                    <a:srgbClr val="00B050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予定している今後の具体の取組</a:t>
              </a:r>
              <a:endParaRPr kumimoji="1" lang="en-US" altLang="ja-JP" sz="20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4ED5E3D1-FAC2-042E-E544-81E249A6F615}"/>
                </a:ext>
              </a:extLst>
            </p:cNvPr>
            <p:cNvCxnSpPr/>
            <p:nvPr/>
          </p:nvCxnSpPr>
          <p:spPr>
            <a:xfrm>
              <a:off x="196618" y="5537419"/>
              <a:ext cx="5364000" cy="0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CBB9FF30-D9A8-5C99-A729-E40BE333734B}"/>
              </a:ext>
            </a:extLst>
          </p:cNvPr>
          <p:cNvGrpSpPr/>
          <p:nvPr/>
        </p:nvGrpSpPr>
        <p:grpSpPr>
          <a:xfrm>
            <a:off x="166370" y="751816"/>
            <a:ext cx="5364000" cy="400110"/>
            <a:chOff x="196618" y="5165884"/>
            <a:chExt cx="5364000" cy="400110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AAA21DAD-C741-D253-A480-9244146BF61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618" y="5192511"/>
              <a:ext cx="412669" cy="28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27DDE68D-A90C-278B-CB90-5F3F320A824F}"/>
                </a:ext>
              </a:extLst>
            </p:cNvPr>
            <p:cNvSpPr txBox="1"/>
            <p:nvPr/>
          </p:nvSpPr>
          <p:spPr>
            <a:xfrm>
              <a:off x="577102" y="5165884"/>
              <a:ext cx="4253745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1" lang="ja-JP" altLang="en-US" sz="2000" b="1" dirty="0">
                  <a:solidFill>
                    <a:srgbClr val="00B050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計画策定にあたり工夫した点</a:t>
              </a:r>
              <a:endParaRPr kumimoji="1" lang="en-US" altLang="ja-JP" sz="20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cxnSp>
          <p:nvCxnSpPr>
            <p:cNvPr id="5" name="直線コネクタ 4">
              <a:extLst>
                <a:ext uri="{FF2B5EF4-FFF2-40B4-BE49-F238E27FC236}">
                  <a16:creationId xmlns:a16="http://schemas.microsoft.com/office/drawing/2014/main" id="{1B5AD59F-5FF5-06B7-1187-BA8421C6FEDE}"/>
                </a:ext>
              </a:extLst>
            </p:cNvPr>
            <p:cNvCxnSpPr/>
            <p:nvPr/>
          </p:nvCxnSpPr>
          <p:spPr>
            <a:xfrm>
              <a:off x="196618" y="5537419"/>
              <a:ext cx="5364000" cy="0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sp>
        <p:nvSpPr>
          <p:cNvPr id="1276" name="四角形: 角を丸くする 30"/>
          <p:cNvSpPr>
            <a:spLocks noChangeAspect="1"/>
          </p:cNvSpPr>
          <p:nvPr/>
        </p:nvSpPr>
        <p:spPr>
          <a:xfrm>
            <a:off x="5131714" y="1375608"/>
            <a:ext cx="4319325" cy="2916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イメージ、フロー等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78" name="正方形/長方形 13"/>
          <p:cNvSpPr/>
          <p:nvPr/>
        </p:nvSpPr>
        <p:spPr>
          <a:xfrm>
            <a:off x="131586" y="1299408"/>
            <a:ext cx="5054935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buFont typeface="Wingdings" panose="05000000000000000000" pitchFamily="2" charset="2"/>
              <a:buChar char="l"/>
            </a:pP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79" name="四角形: 角を丸くする 30"/>
          <p:cNvSpPr>
            <a:spLocks noChangeAspect="1"/>
          </p:cNvSpPr>
          <p:nvPr/>
        </p:nvSpPr>
        <p:spPr>
          <a:xfrm>
            <a:off x="5130856" y="5183102"/>
            <a:ext cx="4350672" cy="2916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イメージ、フロー等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81" name="正方形/長方形 13"/>
          <p:cNvSpPr/>
          <p:nvPr/>
        </p:nvSpPr>
        <p:spPr>
          <a:xfrm>
            <a:off x="131586" y="5106902"/>
            <a:ext cx="5054935" cy="3200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</a:t>
            </a:r>
            <a:r>
              <a:rPr kumimoji="1" lang="ja-JP" altLang="en-US" sz="14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</a:t>
            </a:r>
            <a:r>
              <a:rPr kumimoji="1" lang="ja-JP" altLang="en-US" sz="14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</a:t>
            </a:r>
            <a:r>
              <a:rPr kumimoji="1" lang="ja-JP" altLang="en-US" sz="14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</a:t>
            </a:r>
            <a:r>
              <a:rPr kumimoji="1" lang="ja-JP" altLang="en-US" sz="14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82" name="四角形: 角を丸くする 88"/>
          <p:cNvSpPr>
            <a:spLocks noChangeAspect="1"/>
          </p:cNvSpPr>
          <p:nvPr/>
        </p:nvSpPr>
        <p:spPr>
          <a:xfrm>
            <a:off x="5091582" y="8996737"/>
            <a:ext cx="4350672" cy="2916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イメージ、フロー等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84" name="正方形/長方形 13"/>
          <p:cNvSpPr/>
          <p:nvPr/>
        </p:nvSpPr>
        <p:spPr>
          <a:xfrm>
            <a:off x="131585" y="8920537"/>
            <a:ext cx="5054935" cy="3200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85" name="正方形/長方形 37"/>
          <p:cNvSpPr/>
          <p:nvPr/>
        </p:nvSpPr>
        <p:spPr>
          <a:xfrm>
            <a:off x="-1" y="12195002"/>
            <a:ext cx="9601201" cy="586133"/>
          </a:xfrm>
          <a:prstGeom prst="rect">
            <a:avLst/>
          </a:prstGeom>
          <a:solidFill>
            <a:srgbClr val="008E4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6" name="四角形: 角を丸くする 11"/>
          <p:cNvSpPr/>
          <p:nvPr/>
        </p:nvSpPr>
        <p:spPr>
          <a:xfrm>
            <a:off x="-1" y="-2"/>
            <a:ext cx="9601201" cy="504000"/>
          </a:xfrm>
          <a:prstGeom prst="roundRect">
            <a:avLst>
              <a:gd name="adj" fmla="val 0"/>
            </a:avLst>
          </a:prstGeom>
          <a:solidFill>
            <a:srgbClr val="008E40"/>
          </a:solidFill>
          <a:ln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tIns="0" bIns="36000" rtlCol="0" anchor="ctr" anchorCtr="0"/>
          <a:lstStyle/>
          <a:p>
            <a:endParaRPr kumimoji="1" lang="en-US" altLang="ja-JP" sz="28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87" name="スライド番号プレースホルダー 7"/>
          <p:cNvSpPr>
            <a:spLocks noGrp="1"/>
          </p:cNvSpPr>
          <p:nvPr>
            <p:ph type="sldNum" sz="quarter" idx="12"/>
          </p:nvPr>
        </p:nvSpPr>
        <p:spPr>
          <a:xfrm>
            <a:off x="7440930" y="3"/>
            <a:ext cx="2160270" cy="519663"/>
          </a:xfrm>
        </p:spPr>
        <p:txBody>
          <a:bodyPr/>
          <a:lstStyle/>
          <a:p>
            <a:r>
              <a:rPr kumimoji="1" lang="en-US" altLang="ja-JP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2/2</a:t>
            </a:r>
            <a:endParaRPr kumimoji="1" lang="ja-JP" altLang="en-US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6B8F16E9-A3B2-E770-4590-F14D8397EA7B}"/>
              </a:ext>
            </a:extLst>
          </p:cNvPr>
          <p:cNvSpPr/>
          <p:nvPr/>
        </p:nvSpPr>
        <p:spPr>
          <a:xfrm>
            <a:off x="236220" y="3668814"/>
            <a:ext cx="4716780" cy="60707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bIns="72000" rtlCol="0" anchor="t">
            <a:spAutoFit/>
          </a:bodyPr>
          <a:lstStyle/>
          <a:p>
            <a:r>
              <a:rPr kumimoji="1" lang="en-US" altLang="ja-JP" sz="1200" b="1" dirty="0">
                <a:solidFill>
                  <a:schemeClr val="accent6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200" b="1" dirty="0">
                <a:solidFill>
                  <a:schemeClr val="accent6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導入技術の名称</a:t>
            </a:r>
            <a:r>
              <a:rPr kumimoji="1" lang="en-US" altLang="ja-JP" sz="1200" b="1" dirty="0">
                <a:solidFill>
                  <a:schemeClr val="accent6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□□□□□□□□□□□技術</a:t>
            </a:r>
          </a:p>
        </p:txBody>
      </p:sp>
    </p:spTree>
    <p:extLst>
      <p:ext uri="{BB962C8B-B14F-4D97-AF65-F5344CB8AC3E}">
        <p14:creationId xmlns:p14="http://schemas.microsoft.com/office/powerpoint/2010/main" val="5558365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501</TotalTime>
  <Words>2852</Words>
  <Application>Microsoft Office PowerPoint</Application>
  <PresentationFormat>A3 297x420 mm</PresentationFormat>
  <Paragraphs>131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5" baseType="lpstr">
      <vt:lpstr>BIZ UDPゴシック</vt:lpstr>
      <vt:lpstr>BIZ UDゴシック</vt:lpstr>
      <vt:lpstr>メイリオ</vt:lpstr>
      <vt:lpstr>游ゴシック</vt:lpstr>
      <vt:lpstr>Arial</vt:lpstr>
      <vt:lpstr>Calibri</vt:lpstr>
      <vt:lpstr>Calibri Light</vt:lpstr>
      <vt:lpstr>Wingdings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所 功治</dc:creator>
  <cp:lastModifiedBy>所 功治</cp:lastModifiedBy>
  <cp:revision>72</cp:revision>
  <dcterms:created xsi:type="dcterms:W3CDTF">2020-07-21T11:04:12Z</dcterms:created>
  <dcterms:modified xsi:type="dcterms:W3CDTF">2023-08-26T16:33:59Z</dcterms:modified>
</cp:coreProperties>
</file>