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3"/>
  </p:sldMasterIdLst>
  <p:notesMasterIdLst>
    <p:notesMasterId r:id="rId11"/>
  </p:notesMasterIdLst>
  <p:sldIdLst>
    <p:sldId id="269" r:id="rId4"/>
    <p:sldId id="264" r:id="rId5"/>
    <p:sldId id="268" r:id="rId6"/>
    <p:sldId id="256" r:id="rId7"/>
    <p:sldId id="266" r:id="rId8"/>
    <p:sldId id="267" r:id="rId9"/>
    <p:sldId id="270" r:id="rId10"/>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46" autoAdjust="0"/>
    <p:restoredTop sz="94524" autoAdjust="0"/>
  </p:normalViewPr>
  <p:slideViewPr>
    <p:cSldViewPr>
      <p:cViewPr varScale="1">
        <p:scale>
          <a:sx n="87" d="100"/>
          <a:sy n="87" d="100"/>
        </p:scale>
        <p:origin x="84" y="5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6A4D86CA-BBA9-43E0-9887-2B2C79FC29C5}" type="datetimeFigureOut">
              <a:rPr kumimoji="1" lang="ja-JP" altLang="en-US" smtClean="0"/>
              <a:t>2023/12/13</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1C32E211-C47C-4E82-BE04-FFF024120960}" type="slidenum">
              <a:rPr kumimoji="1" lang="ja-JP" altLang="en-US" smtClean="0"/>
              <a:t>‹#›</a:t>
            </a:fld>
            <a:endParaRPr kumimoji="1" lang="ja-JP" altLang="en-US"/>
          </a:p>
        </p:txBody>
      </p:sp>
    </p:spTree>
    <p:extLst>
      <p:ext uri="{BB962C8B-B14F-4D97-AF65-F5344CB8AC3E}">
        <p14:creationId xmlns:p14="http://schemas.microsoft.com/office/powerpoint/2010/main" val="358268707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C32E211-C47C-4E82-BE04-FFF024120960}" type="slidenum">
              <a:rPr kumimoji="1" lang="ja-JP" altLang="en-US" smtClean="0"/>
              <a:t>5</a:t>
            </a:fld>
            <a:endParaRPr kumimoji="1" lang="ja-JP" altLang="en-US"/>
          </a:p>
        </p:txBody>
      </p:sp>
    </p:spTree>
    <p:extLst>
      <p:ext uri="{BB962C8B-B14F-4D97-AF65-F5344CB8AC3E}">
        <p14:creationId xmlns:p14="http://schemas.microsoft.com/office/powerpoint/2010/main" val="216667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DAB0CC75-2C03-4BB6-89AA-2DD4159CC816}" type="datetime1">
              <a:rPr lang="ja-JP" altLang="en-US" smtClean="0"/>
              <a:t>2023/12/13</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sz="2000"/>
            </a:lvl1pPr>
          </a:lstStyle>
          <a:p>
            <a:pPr>
              <a:defRPr/>
            </a:pPr>
            <a:fld id="{DF70C13D-D855-4D5D-917E-B9E7ABBC11F2}" type="slidenum">
              <a:rPr lang="ja-JP" altLang="en-US" smtClean="0"/>
              <a:pPr>
                <a:defRPr/>
              </a:pPr>
              <a:t>‹#›</a:t>
            </a:fld>
            <a:endParaRPr lang="ja-JP" altLang="en-US" dirty="0"/>
          </a:p>
        </p:txBody>
      </p:sp>
    </p:spTree>
    <p:extLst>
      <p:ext uri="{BB962C8B-B14F-4D97-AF65-F5344CB8AC3E}">
        <p14:creationId xmlns:p14="http://schemas.microsoft.com/office/powerpoint/2010/main" val="2479366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B91539C6-A61E-4C35-BE35-F9FBC0253638}" type="datetime1">
              <a:rPr lang="ja-JP" altLang="en-US" smtClean="0"/>
              <a:t>2023/12/13</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5B6D84C1-ED36-40DC-B562-EC10E8887B64}" type="slidenum">
              <a:rPr lang="ja-JP" altLang="en-US"/>
              <a:pPr>
                <a:defRPr/>
              </a:pPr>
              <a:t>‹#›</a:t>
            </a:fld>
            <a:endParaRPr lang="ja-JP" altLang="en-US" dirty="0"/>
          </a:p>
        </p:txBody>
      </p:sp>
    </p:spTree>
    <p:extLst>
      <p:ext uri="{BB962C8B-B14F-4D97-AF65-F5344CB8AC3E}">
        <p14:creationId xmlns:p14="http://schemas.microsoft.com/office/powerpoint/2010/main" val="1688985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FB762091-7993-447F-980D-CA18BFE57878}" type="datetime1">
              <a:rPr lang="ja-JP" altLang="en-US" smtClean="0"/>
              <a:t>2023/12/13</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A7373E02-B40B-40BC-AD07-074F8C98F5B2}" type="slidenum">
              <a:rPr lang="ja-JP" altLang="en-US"/>
              <a:pPr>
                <a:defRPr/>
              </a:pPr>
              <a:t>‹#›</a:t>
            </a:fld>
            <a:endParaRPr lang="ja-JP" altLang="en-US" dirty="0"/>
          </a:p>
        </p:txBody>
      </p:sp>
    </p:spTree>
    <p:extLst>
      <p:ext uri="{BB962C8B-B14F-4D97-AF65-F5344CB8AC3E}">
        <p14:creationId xmlns:p14="http://schemas.microsoft.com/office/powerpoint/2010/main" val="3444927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2AE344DE-7633-47A2-924F-BC86036E7109}" type="datetime1">
              <a:rPr lang="ja-JP" altLang="en-US" smtClean="0"/>
              <a:t>2023/12/13</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65A20C6F-55CD-4013-A79E-69BBB49E7CA1}" type="slidenum">
              <a:rPr lang="ja-JP" altLang="en-US"/>
              <a:pPr>
                <a:defRPr/>
              </a:pPr>
              <a:t>‹#›</a:t>
            </a:fld>
            <a:endParaRPr lang="ja-JP" altLang="en-US" dirty="0"/>
          </a:p>
        </p:txBody>
      </p:sp>
    </p:spTree>
    <p:extLst>
      <p:ext uri="{BB962C8B-B14F-4D97-AF65-F5344CB8AC3E}">
        <p14:creationId xmlns:p14="http://schemas.microsoft.com/office/powerpoint/2010/main" val="2391323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B12E821F-46C8-4BA8-97FC-85D156F6CFD3}" type="datetime1">
              <a:rPr lang="ja-JP" altLang="en-US" smtClean="0"/>
              <a:t>2023/12/13</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F8BDDA36-3ED9-4F48-8DC8-44B881D06D17}" type="slidenum">
              <a:rPr lang="ja-JP" altLang="en-US"/>
              <a:pPr>
                <a:defRPr/>
              </a:pPr>
              <a:t>‹#›</a:t>
            </a:fld>
            <a:endParaRPr lang="ja-JP" altLang="en-US" dirty="0"/>
          </a:p>
        </p:txBody>
      </p:sp>
    </p:spTree>
    <p:extLst>
      <p:ext uri="{BB962C8B-B14F-4D97-AF65-F5344CB8AC3E}">
        <p14:creationId xmlns:p14="http://schemas.microsoft.com/office/powerpoint/2010/main" val="3448874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05EF21C0-F0E0-455B-AF3F-44C3512F9F8E}" type="datetime1">
              <a:rPr lang="ja-JP" altLang="en-US" smtClean="0"/>
              <a:t>2023/12/13</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C95F30EE-8C6A-4481-BFF4-A769A3236670}" type="slidenum">
              <a:rPr lang="ja-JP" altLang="en-US"/>
              <a:pPr>
                <a:defRPr/>
              </a:pPr>
              <a:t>‹#›</a:t>
            </a:fld>
            <a:endParaRPr lang="ja-JP" altLang="en-US" dirty="0"/>
          </a:p>
        </p:txBody>
      </p:sp>
    </p:spTree>
    <p:extLst>
      <p:ext uri="{BB962C8B-B14F-4D97-AF65-F5344CB8AC3E}">
        <p14:creationId xmlns:p14="http://schemas.microsoft.com/office/powerpoint/2010/main" val="2293907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DFE37588-A549-4875-B87C-79CD912EC54C}" type="datetime1">
              <a:rPr lang="ja-JP" altLang="en-US" smtClean="0"/>
              <a:t>2023/12/13</a:t>
            </a:fld>
            <a:endParaRPr lang="ja-JP" altLang="en-US" dirty="0"/>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9" name="スライド番号プレースホルダ 5"/>
          <p:cNvSpPr>
            <a:spLocks noGrp="1"/>
          </p:cNvSpPr>
          <p:nvPr>
            <p:ph type="sldNum" sz="quarter" idx="12"/>
          </p:nvPr>
        </p:nvSpPr>
        <p:spPr/>
        <p:txBody>
          <a:bodyPr/>
          <a:lstStyle>
            <a:lvl1pPr>
              <a:defRPr/>
            </a:lvl1pPr>
          </a:lstStyle>
          <a:p>
            <a:pPr>
              <a:defRPr/>
            </a:pPr>
            <a:fld id="{121F850E-93CE-4572-8C57-FB60A604815A}" type="slidenum">
              <a:rPr lang="ja-JP" altLang="en-US"/>
              <a:pPr>
                <a:defRPr/>
              </a:pPr>
              <a:t>‹#›</a:t>
            </a:fld>
            <a:endParaRPr lang="ja-JP" altLang="en-US" dirty="0"/>
          </a:p>
        </p:txBody>
      </p:sp>
    </p:spTree>
    <p:extLst>
      <p:ext uri="{BB962C8B-B14F-4D97-AF65-F5344CB8AC3E}">
        <p14:creationId xmlns:p14="http://schemas.microsoft.com/office/powerpoint/2010/main" val="260930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4A3336C8-48B4-40D5-9628-434694A33509}" type="datetime1">
              <a:rPr lang="ja-JP" altLang="en-US" smtClean="0"/>
              <a:t>2023/12/13</a:t>
            </a:fld>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5" name="スライド番号プレースホルダ 5"/>
          <p:cNvSpPr>
            <a:spLocks noGrp="1"/>
          </p:cNvSpPr>
          <p:nvPr>
            <p:ph type="sldNum" sz="quarter" idx="12"/>
          </p:nvPr>
        </p:nvSpPr>
        <p:spPr/>
        <p:txBody>
          <a:bodyPr/>
          <a:lstStyle>
            <a:lvl1pPr>
              <a:defRPr/>
            </a:lvl1pPr>
          </a:lstStyle>
          <a:p>
            <a:pPr>
              <a:defRPr/>
            </a:pPr>
            <a:fld id="{E5603B7C-9A01-45C4-AFCE-E028172FEE2E}" type="slidenum">
              <a:rPr lang="ja-JP" altLang="en-US"/>
              <a:pPr>
                <a:defRPr/>
              </a:pPr>
              <a:t>‹#›</a:t>
            </a:fld>
            <a:endParaRPr lang="ja-JP" altLang="en-US" dirty="0"/>
          </a:p>
        </p:txBody>
      </p:sp>
    </p:spTree>
    <p:extLst>
      <p:ext uri="{BB962C8B-B14F-4D97-AF65-F5344CB8AC3E}">
        <p14:creationId xmlns:p14="http://schemas.microsoft.com/office/powerpoint/2010/main" val="2652720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8AF85EB4-7696-4C4F-B10D-E5FF85961791}" type="datetime1">
              <a:rPr lang="ja-JP" altLang="en-US" smtClean="0"/>
              <a:t>2023/12/13</a:t>
            </a:fld>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4" name="スライド番号プレースホルダ 5"/>
          <p:cNvSpPr>
            <a:spLocks noGrp="1"/>
          </p:cNvSpPr>
          <p:nvPr>
            <p:ph type="sldNum" sz="quarter" idx="12"/>
          </p:nvPr>
        </p:nvSpPr>
        <p:spPr/>
        <p:txBody>
          <a:bodyPr/>
          <a:lstStyle>
            <a:lvl1pPr>
              <a:defRPr/>
            </a:lvl1pPr>
          </a:lstStyle>
          <a:p>
            <a:pPr>
              <a:defRPr/>
            </a:pPr>
            <a:fld id="{3B0FAAB9-6B70-4398-A521-9B3CDA365D1F}" type="slidenum">
              <a:rPr lang="ja-JP" altLang="en-US"/>
              <a:pPr>
                <a:defRPr/>
              </a:pPr>
              <a:t>‹#›</a:t>
            </a:fld>
            <a:endParaRPr lang="ja-JP" altLang="en-US" dirty="0"/>
          </a:p>
        </p:txBody>
      </p:sp>
    </p:spTree>
    <p:extLst>
      <p:ext uri="{BB962C8B-B14F-4D97-AF65-F5344CB8AC3E}">
        <p14:creationId xmlns:p14="http://schemas.microsoft.com/office/powerpoint/2010/main" val="4218997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012F954A-84DC-44F0-9301-5DEA86187E0E}" type="datetime1">
              <a:rPr lang="ja-JP" altLang="en-US" smtClean="0"/>
              <a:t>2023/12/13</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92069BBF-AF0F-475D-9C66-E449D336D3E8}" type="slidenum">
              <a:rPr lang="ja-JP" altLang="en-US"/>
              <a:pPr>
                <a:defRPr/>
              </a:pPr>
              <a:t>‹#›</a:t>
            </a:fld>
            <a:endParaRPr lang="ja-JP" altLang="en-US" dirty="0"/>
          </a:p>
        </p:txBody>
      </p:sp>
    </p:spTree>
    <p:extLst>
      <p:ext uri="{BB962C8B-B14F-4D97-AF65-F5344CB8AC3E}">
        <p14:creationId xmlns:p14="http://schemas.microsoft.com/office/powerpoint/2010/main" val="3639992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DC8DFEA8-F43D-4759-BB40-A0F572E4F520}" type="datetime1">
              <a:rPr lang="ja-JP" altLang="en-US" smtClean="0"/>
              <a:t>2023/12/13</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9CEA8D68-89DA-4980-A05B-E2E7B681B37F}" type="slidenum">
              <a:rPr lang="ja-JP" altLang="en-US"/>
              <a:pPr>
                <a:defRPr/>
              </a:pPr>
              <a:t>‹#›</a:t>
            </a:fld>
            <a:endParaRPr lang="ja-JP" altLang="en-US" dirty="0"/>
          </a:p>
        </p:txBody>
      </p:sp>
    </p:spTree>
    <p:extLst>
      <p:ext uri="{BB962C8B-B14F-4D97-AF65-F5344CB8AC3E}">
        <p14:creationId xmlns:p14="http://schemas.microsoft.com/office/powerpoint/2010/main" val="1408943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5626C281-F891-4BE0-98F5-CF45C97861FB}" type="datetime1">
              <a:rPr lang="ja-JP" altLang="en-US" smtClean="0"/>
              <a:t>2023/12/13</a:t>
            </a:fld>
            <a:endParaRPr lang="ja-JP" altLang="en-US" dirty="0"/>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dirty="0"/>
          </a:p>
        </p:txBody>
      </p:sp>
      <p:sp>
        <p:nvSpPr>
          <p:cNvPr id="6" name="スライド番号プレースホルダ 5"/>
          <p:cNvSpPr>
            <a:spLocks noGrp="1"/>
          </p:cNvSpPr>
          <p:nvPr>
            <p:ph type="sldNum" sz="quarter" idx="4"/>
          </p:nvPr>
        </p:nvSpPr>
        <p:spPr>
          <a:xfrm>
            <a:off x="7010400" y="6486525"/>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2000">
                <a:solidFill>
                  <a:srgbClr val="898989"/>
                </a:solidFill>
                <a:latin typeface="Calibri" panose="020F0502020204030204" pitchFamily="34" charset="0"/>
              </a:defRPr>
            </a:lvl1pPr>
          </a:lstStyle>
          <a:p>
            <a:pPr>
              <a:defRPr/>
            </a:pPr>
            <a:fld id="{AB4CFA83-2E37-44CC-98D3-F5B6FAC63DDF}" type="slidenum">
              <a:rPr lang="ja-JP" altLang="en-US" smtClean="0"/>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2C529C74-3B88-304B-AEAC-EA43AC09FEC8}"/>
              </a:ext>
            </a:extLst>
          </p:cNvPr>
          <p:cNvSpPr txBox="1"/>
          <p:nvPr/>
        </p:nvSpPr>
        <p:spPr>
          <a:xfrm>
            <a:off x="286307" y="1628800"/>
            <a:ext cx="8640960" cy="5054845"/>
          </a:xfrm>
          <a:prstGeom prst="rect">
            <a:avLst/>
          </a:prstGeom>
          <a:noFill/>
        </p:spPr>
        <p:txBody>
          <a:bodyPr wrap="square">
            <a:spAutoFit/>
          </a:bodyPr>
          <a:lstStyle/>
          <a:p>
            <a:pPr>
              <a:lnSpc>
                <a:spcPts val="2600"/>
              </a:lnSpc>
            </a:pPr>
            <a:r>
              <a:rPr lang="ja-JP" altLang="en-US" sz="1600" b="1" u="sng" dirty="0"/>
              <a:t>本資料の位置付け</a:t>
            </a:r>
          </a:p>
          <a:p>
            <a:pPr marL="285750" indent="-285750">
              <a:lnSpc>
                <a:spcPts val="2600"/>
              </a:lnSpc>
              <a:buFont typeface="Wingdings" panose="05000000000000000000" pitchFamily="2" charset="2"/>
              <a:buChar char="Ø"/>
            </a:pPr>
            <a:r>
              <a:rPr lang="ja-JP" altLang="en-US" sz="1600" dirty="0"/>
              <a:t>応募期間の後、２月中旬・下旬頃に評価委員会を開催します。評価委員会では、提案事業者がプレゼンテーションを実施し、評価委員の意見を踏まえた上で、国土交通省が予算の範囲内で各事業について採択・不採択を決定します。</a:t>
            </a:r>
          </a:p>
          <a:p>
            <a:pPr marL="285750" indent="-285750">
              <a:lnSpc>
                <a:spcPts val="2600"/>
              </a:lnSpc>
              <a:buFont typeface="Wingdings" panose="05000000000000000000" pitchFamily="2" charset="2"/>
              <a:buChar char="Ø"/>
            </a:pPr>
            <a:r>
              <a:rPr lang="ja-JP" altLang="en-US" sz="1600" dirty="0"/>
              <a:t>本資料は、評価委員会において提案事業者が使用するプレゼンテーション資料の様式です。</a:t>
            </a:r>
          </a:p>
          <a:p>
            <a:pPr>
              <a:lnSpc>
                <a:spcPts val="2600"/>
              </a:lnSpc>
            </a:pPr>
            <a:endParaRPr lang="ja-JP" altLang="en-US" sz="1600" dirty="0"/>
          </a:p>
          <a:p>
            <a:pPr>
              <a:lnSpc>
                <a:spcPts val="2600"/>
              </a:lnSpc>
            </a:pPr>
            <a:r>
              <a:rPr lang="ja-JP" altLang="en-US" sz="1600" b="1" u="sng" dirty="0"/>
              <a:t>記入方法・留意事項</a:t>
            </a:r>
          </a:p>
          <a:p>
            <a:pPr marL="285750" indent="-285750">
              <a:lnSpc>
                <a:spcPts val="2600"/>
              </a:lnSpc>
              <a:buFont typeface="Wingdings" panose="05000000000000000000" pitchFamily="2" charset="2"/>
              <a:buChar char="Ø"/>
            </a:pPr>
            <a:r>
              <a:rPr lang="ja-JP" altLang="en-US" sz="1600" dirty="0"/>
              <a:t>２枚目以降に記入し、</a:t>
            </a:r>
            <a:r>
              <a:rPr lang="ja-JP" altLang="en-US" sz="1600" b="1" u="sng" dirty="0"/>
              <a:t>本ページ（１枚目）を削除して提出</a:t>
            </a:r>
            <a:r>
              <a:rPr lang="ja-JP" altLang="en-US" sz="1600" dirty="0"/>
              <a:t>してください。</a:t>
            </a:r>
            <a:endParaRPr lang="en-US" altLang="ja-JP" sz="1600" dirty="0"/>
          </a:p>
          <a:p>
            <a:pPr marL="285750" indent="-285750">
              <a:lnSpc>
                <a:spcPts val="2600"/>
              </a:lnSpc>
              <a:buFont typeface="Wingdings" panose="05000000000000000000" pitchFamily="2" charset="2"/>
              <a:buChar char="Ø"/>
            </a:pPr>
            <a:r>
              <a:rPr lang="ja-JP" altLang="en-US" sz="1600" dirty="0"/>
              <a:t>赤字の記載は留意事項です。</a:t>
            </a:r>
            <a:r>
              <a:rPr lang="ja-JP" altLang="en-US" sz="1600" b="1" u="sng" dirty="0"/>
              <a:t>赤字の部分を削除して提出</a:t>
            </a:r>
            <a:r>
              <a:rPr lang="ja-JP" altLang="en-US" sz="1600" dirty="0"/>
              <a:t>してください。</a:t>
            </a:r>
            <a:endParaRPr lang="en-US" altLang="ja-JP" sz="1600" dirty="0"/>
          </a:p>
          <a:p>
            <a:pPr marL="285750" indent="-285750">
              <a:lnSpc>
                <a:spcPts val="2600"/>
              </a:lnSpc>
              <a:buFont typeface="Wingdings" panose="05000000000000000000" pitchFamily="2" charset="2"/>
              <a:buChar char="Ø"/>
            </a:pPr>
            <a:r>
              <a:rPr lang="ja-JP" altLang="en-US" sz="1600" dirty="0"/>
              <a:t>文字のサイズは</a:t>
            </a:r>
            <a:r>
              <a:rPr lang="en-US" altLang="ja-JP" sz="1600" b="1" u="sng" dirty="0"/>
              <a:t>14pt</a:t>
            </a:r>
            <a:r>
              <a:rPr lang="ja-JP" altLang="en-US" sz="1600" b="1" u="sng" dirty="0"/>
              <a:t>以上</a:t>
            </a:r>
            <a:r>
              <a:rPr lang="ja-JP" altLang="en-US" sz="1600" dirty="0"/>
              <a:t>としてください。</a:t>
            </a:r>
          </a:p>
          <a:p>
            <a:pPr marL="285750" indent="-285750">
              <a:lnSpc>
                <a:spcPts val="2600"/>
              </a:lnSpc>
              <a:buFont typeface="Wingdings" panose="05000000000000000000" pitchFamily="2" charset="2"/>
              <a:buChar char="Ø"/>
            </a:pPr>
            <a:r>
              <a:rPr lang="ja-JP" altLang="en-US" sz="1600" dirty="0"/>
              <a:t>文字だけでなく、</a:t>
            </a:r>
            <a:r>
              <a:rPr lang="ja-JP" altLang="en-US" sz="1600" b="1" u="sng" dirty="0"/>
              <a:t>図表、イラスト、写真等</a:t>
            </a:r>
            <a:r>
              <a:rPr lang="ja-JP" altLang="en-US" sz="1600" dirty="0"/>
              <a:t>を活用することにより、提案内容を分かりやすく簡潔に説明してください。</a:t>
            </a:r>
            <a:endParaRPr lang="en-US" altLang="ja-JP" sz="1600" dirty="0"/>
          </a:p>
          <a:p>
            <a:pPr marL="285750" indent="-285750">
              <a:lnSpc>
                <a:spcPts val="2600"/>
              </a:lnSpc>
              <a:buFont typeface="Wingdings" panose="05000000000000000000" pitchFamily="2" charset="2"/>
              <a:buChar char="Ø"/>
            </a:pPr>
            <a:r>
              <a:rPr lang="ja-JP" altLang="en-US" sz="1600" dirty="0"/>
              <a:t>枚数制限はありません。それぞれのスライドについて、</a:t>
            </a:r>
            <a:r>
              <a:rPr lang="ja-JP" altLang="en-US" sz="1600" b="1" u="sng" dirty="0"/>
              <a:t>枚数を追加することが可能</a:t>
            </a:r>
            <a:r>
              <a:rPr lang="ja-JP" altLang="en-US" sz="1600" dirty="0"/>
              <a:t>です。ただし、評価委員会におけるプレゼンテーション時間として</a:t>
            </a:r>
            <a:r>
              <a:rPr lang="en-US" altLang="ja-JP" sz="1600" b="1" u="sng" dirty="0"/>
              <a:t>15</a:t>
            </a:r>
            <a:r>
              <a:rPr lang="ja-JP" altLang="en-US" sz="1600" b="1" u="sng" dirty="0"/>
              <a:t>分程度を予定</a:t>
            </a:r>
            <a:r>
              <a:rPr lang="ja-JP" altLang="en-US" sz="1600" dirty="0"/>
              <a:t>しているため、全体のスライド数が過度に多くならないように注意してください。</a:t>
            </a:r>
            <a:endParaRPr lang="en-US" altLang="ja-JP" sz="1600" dirty="0"/>
          </a:p>
        </p:txBody>
      </p:sp>
      <p:sp>
        <p:nvSpPr>
          <p:cNvPr id="6" name="テキスト ボックス 5">
            <a:extLst>
              <a:ext uri="{FF2B5EF4-FFF2-40B4-BE49-F238E27FC236}">
                <a16:creationId xmlns:a16="http://schemas.microsoft.com/office/drawing/2014/main" id="{1BF4A6D3-61C7-C619-ED9D-096CA4D46A05}"/>
              </a:ext>
            </a:extLst>
          </p:cNvPr>
          <p:cNvSpPr txBox="1"/>
          <p:nvPr/>
        </p:nvSpPr>
        <p:spPr>
          <a:xfrm>
            <a:off x="287524" y="260648"/>
            <a:ext cx="8568952" cy="1138773"/>
          </a:xfrm>
          <a:prstGeom prst="rect">
            <a:avLst/>
          </a:prstGeom>
          <a:noFill/>
          <a:ln>
            <a:noFill/>
          </a:ln>
        </p:spPr>
        <p:txBody>
          <a:bodyPr wrap="square" rtlCol="0">
            <a:spAutoFit/>
          </a:bodyPr>
          <a:lstStyle/>
          <a:p>
            <a:pPr algn="ctr"/>
            <a:r>
              <a:rPr kumimoji="1" lang="ja-JP" altLang="en-US" sz="2400" b="1" dirty="0"/>
              <a:t>バーチャル・エンジニアリング補助金</a:t>
            </a:r>
            <a:endParaRPr kumimoji="1" lang="en-US" altLang="zh-TW" sz="2400" b="1" dirty="0"/>
          </a:p>
          <a:p>
            <a:pPr algn="ctr"/>
            <a:r>
              <a:rPr lang="ja-JP" altLang="en-US" b="1" dirty="0"/>
              <a:t>（</a:t>
            </a:r>
            <a:r>
              <a:rPr kumimoji="1" lang="zh-TW" altLang="en-US" b="1" dirty="0"/>
              <a:t>船舶産業製造工程最適化推進事業費補助金</a:t>
            </a:r>
            <a:r>
              <a:rPr lang="ja-JP" altLang="en-US" b="1" dirty="0"/>
              <a:t>）　</a:t>
            </a:r>
            <a:endParaRPr lang="en-US" altLang="ja-JP" b="1" dirty="0"/>
          </a:p>
          <a:p>
            <a:pPr algn="ctr"/>
            <a:r>
              <a:rPr lang="ja-JP" altLang="en-US" sz="2400" b="1" dirty="0"/>
              <a:t>プレゼンテーション資料（様式）</a:t>
            </a:r>
            <a:endParaRPr kumimoji="1" lang="ja-JP" altLang="en-US" sz="2400" b="1" dirty="0"/>
          </a:p>
        </p:txBody>
      </p:sp>
      <p:sp>
        <p:nvSpPr>
          <p:cNvPr id="2" name="テキスト ボックス 1">
            <a:extLst>
              <a:ext uri="{FF2B5EF4-FFF2-40B4-BE49-F238E27FC236}">
                <a16:creationId xmlns:a16="http://schemas.microsoft.com/office/drawing/2014/main" id="{AC5095A1-BA68-419B-53B2-B3CFEEE6C6B9}"/>
              </a:ext>
            </a:extLst>
          </p:cNvPr>
          <p:cNvSpPr txBox="1"/>
          <p:nvPr/>
        </p:nvSpPr>
        <p:spPr>
          <a:xfrm>
            <a:off x="8052455" y="258733"/>
            <a:ext cx="874812" cy="338554"/>
          </a:xfrm>
          <a:prstGeom prst="rect">
            <a:avLst/>
          </a:prstGeom>
          <a:noFill/>
          <a:ln>
            <a:solidFill>
              <a:schemeClr val="tx1"/>
            </a:solidFill>
          </a:ln>
        </p:spPr>
        <p:txBody>
          <a:bodyPr wrap="square" rtlCol="0">
            <a:spAutoFit/>
          </a:bodyPr>
          <a:lstStyle/>
          <a:p>
            <a:pPr algn="ctr"/>
            <a:r>
              <a:rPr kumimoji="1" lang="ja-JP" altLang="en-US" sz="1600" dirty="0"/>
              <a:t>別添４</a:t>
            </a:r>
          </a:p>
        </p:txBody>
      </p:sp>
    </p:spTree>
    <p:extLst>
      <p:ext uri="{BB962C8B-B14F-4D97-AF65-F5344CB8AC3E}">
        <p14:creationId xmlns:p14="http://schemas.microsoft.com/office/powerpoint/2010/main" val="4111988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5">
            <a:extLst>
              <a:ext uri="{FF2B5EF4-FFF2-40B4-BE49-F238E27FC236}">
                <a16:creationId xmlns:a16="http://schemas.microsoft.com/office/drawing/2014/main" id="{4B5E96B9-9374-E1C4-2FD5-8ADD52FC88D2}"/>
              </a:ext>
            </a:extLst>
          </p:cNvPr>
          <p:cNvGraphicFramePr>
            <a:graphicFrameLocks noGrp="1"/>
          </p:cNvGraphicFramePr>
          <p:nvPr>
            <p:extLst>
              <p:ext uri="{D42A27DB-BD31-4B8C-83A1-F6EECF244321}">
                <p14:modId xmlns:p14="http://schemas.microsoft.com/office/powerpoint/2010/main" val="1232895043"/>
              </p:ext>
            </p:extLst>
          </p:nvPr>
        </p:nvGraphicFramePr>
        <p:xfrm>
          <a:off x="107504" y="487273"/>
          <a:ext cx="8928992" cy="6008730"/>
        </p:xfrm>
        <a:graphic>
          <a:graphicData uri="http://schemas.openxmlformats.org/drawingml/2006/table">
            <a:tbl>
              <a:tblPr>
                <a:tableStyleId>{073A0DAA-6AF3-43AB-8588-CEC1D06C72B9}</a:tableStyleId>
              </a:tblPr>
              <a:tblGrid>
                <a:gridCol w="2561810">
                  <a:extLst>
                    <a:ext uri="{9D8B030D-6E8A-4147-A177-3AD203B41FA5}">
                      <a16:colId xmlns:a16="http://schemas.microsoft.com/office/drawing/2014/main" val="252791618"/>
                    </a:ext>
                  </a:extLst>
                </a:gridCol>
                <a:gridCol w="6367182">
                  <a:extLst>
                    <a:ext uri="{9D8B030D-6E8A-4147-A177-3AD203B41FA5}">
                      <a16:colId xmlns:a16="http://schemas.microsoft.com/office/drawing/2014/main" val="4043748434"/>
                    </a:ext>
                  </a:extLst>
                </a:gridCol>
              </a:tblGrid>
              <a:tr h="536000">
                <a:tc>
                  <a:txBody>
                    <a:bodyPr/>
                    <a:lstStyle/>
                    <a:p>
                      <a:pPr algn="ctr"/>
                      <a:r>
                        <a:rPr kumimoji="1" lang="ja-JP" altLang="en-US" dirty="0"/>
                        <a:t>事業の名称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rgbClr val="FF0000"/>
                          </a:solidFill>
                        </a:rPr>
                        <a:t>○○の技術開発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332609"/>
                  </a:ext>
                </a:extLst>
              </a:tr>
              <a:tr h="926936">
                <a:tc>
                  <a:txBody>
                    <a:bodyPr/>
                    <a:lstStyle/>
                    <a:p>
                      <a:pPr algn="ctr"/>
                      <a:r>
                        <a:rPr kumimoji="1" lang="ja-JP" altLang="en-US" dirty="0"/>
                        <a:t>提案事業者の名称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rgbClr val="FF0000"/>
                          </a:solidFill>
                        </a:rPr>
                        <a:t>○○株式会社</a:t>
                      </a:r>
                      <a:endParaRPr kumimoji="1" lang="en-US" altLang="ja-JP" dirty="0">
                        <a:solidFill>
                          <a:srgbClr val="FF0000"/>
                        </a:solidFill>
                      </a:endParaRPr>
                    </a:p>
                    <a:p>
                      <a:r>
                        <a:rPr kumimoji="1" lang="ja-JP" altLang="en-US" dirty="0">
                          <a:solidFill>
                            <a:srgbClr val="FF0000"/>
                          </a:solidFill>
                        </a:rPr>
                        <a:t>○○株式会社（共同提案事業者）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07486512"/>
                  </a:ext>
                </a:extLst>
              </a:tr>
              <a:tr h="926936">
                <a:tc>
                  <a:txBody>
                    <a:bodyPr/>
                    <a:lstStyle/>
                    <a:p>
                      <a:pPr algn="ctr"/>
                      <a:r>
                        <a:rPr kumimoji="1" lang="ja-JP" altLang="en-US" dirty="0"/>
                        <a:t>事業経費の見込み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dirty="0">
                          <a:solidFill>
                            <a:srgbClr val="FF0000"/>
                          </a:solidFill>
                        </a:rPr>
                        <a:t>34,567,000</a:t>
                      </a:r>
                      <a:r>
                        <a:rPr kumimoji="1" lang="ja-JP" altLang="en-US" dirty="0">
                          <a:solidFill>
                            <a:srgbClr val="FF0000"/>
                          </a:solidFill>
                        </a:rPr>
                        <a:t>円</a:t>
                      </a:r>
                      <a:endParaRPr kumimoji="1" lang="en-US" altLang="ja-JP" dirty="0">
                        <a:solidFill>
                          <a:srgbClr val="FF0000"/>
                        </a:solidFill>
                      </a:endParaRPr>
                    </a:p>
                    <a:p>
                      <a:r>
                        <a:rPr kumimoji="1" lang="ja-JP" altLang="en-US" dirty="0">
                          <a:solidFill>
                            <a:srgbClr val="FF0000"/>
                          </a:solidFill>
                        </a:rPr>
                        <a:t>（補助金の額ではなく、事業経費の合計額を記載）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8272441"/>
                  </a:ext>
                </a:extLst>
              </a:tr>
              <a:tr h="621786">
                <a:tc>
                  <a:txBody>
                    <a:bodyPr/>
                    <a:lstStyle/>
                    <a:p>
                      <a:pPr algn="ctr"/>
                      <a:r>
                        <a:rPr kumimoji="1" lang="ja-JP" altLang="en-US" dirty="0"/>
                        <a:t>事業期間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rgbClr val="FF0000"/>
                          </a:solidFill>
                        </a:rPr>
                        <a:t>令和６年４月～令和７年３月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32112945"/>
                  </a:ext>
                </a:extLst>
              </a:tr>
              <a:tr h="216231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dirty="0"/>
                        <a:t>事業の概要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rgbClr val="FF0000"/>
                          </a:solidFill>
                        </a:rPr>
                        <a:t>「背景・課題」「技術開発又は実証の内容」を簡潔に記載してください。</a:t>
                      </a:r>
                      <a:endParaRPr kumimoji="1" lang="en-US" altLang="ja-JP"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82782260"/>
                  </a:ext>
                </a:extLst>
              </a:tr>
              <a:tr h="834755">
                <a:tc>
                  <a:txBody>
                    <a:bodyPr/>
                    <a:lstStyle/>
                    <a:p>
                      <a:pPr algn="ctr"/>
                      <a:r>
                        <a:rPr kumimoji="1" lang="ja-JP" altLang="en-US" dirty="0"/>
                        <a:t>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rgbClr val="FF0000"/>
                          </a:solidFill>
                        </a:rPr>
                        <a:t>○○工程における工数●●</a:t>
                      </a:r>
                      <a:r>
                        <a:rPr kumimoji="1" lang="en-US" altLang="ja-JP" dirty="0">
                          <a:solidFill>
                            <a:srgbClr val="FF0000"/>
                          </a:solidFill>
                        </a:rPr>
                        <a:t>%</a:t>
                      </a:r>
                      <a:r>
                        <a:rPr kumimoji="1" lang="ja-JP" altLang="en-US" dirty="0">
                          <a:solidFill>
                            <a:srgbClr val="FF0000"/>
                          </a:solidFill>
                        </a:rPr>
                        <a:t>削減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9454928"/>
                  </a:ext>
                </a:extLst>
              </a:tr>
            </a:tbl>
          </a:graphicData>
        </a:graphic>
      </p:graphicFrame>
      <p:sp>
        <p:nvSpPr>
          <p:cNvPr id="5" name="スライド番号プレースホルダー 4">
            <a:extLst>
              <a:ext uri="{FF2B5EF4-FFF2-40B4-BE49-F238E27FC236}">
                <a16:creationId xmlns:a16="http://schemas.microsoft.com/office/drawing/2014/main" id="{58690018-3761-3BBA-22B3-2BE97E137A86}"/>
              </a:ext>
            </a:extLst>
          </p:cNvPr>
          <p:cNvSpPr>
            <a:spLocks noGrp="1"/>
          </p:cNvSpPr>
          <p:nvPr>
            <p:ph type="sldNum" sz="quarter" idx="12"/>
          </p:nvPr>
        </p:nvSpPr>
        <p:spPr/>
        <p:txBody>
          <a:bodyPr/>
          <a:lstStyle/>
          <a:p>
            <a:pPr>
              <a:defRPr/>
            </a:pPr>
            <a:fld id="{DF70C13D-D855-4D5D-917E-B9E7ABBC11F2}" type="slidenum">
              <a:rPr lang="ja-JP" altLang="en-US" smtClean="0"/>
              <a:pPr>
                <a:defRPr/>
              </a:pPr>
              <a:t>1</a:t>
            </a:fld>
            <a:endParaRPr lang="ja-JP" altLang="en-US" dirty="0"/>
          </a:p>
        </p:txBody>
      </p:sp>
    </p:spTree>
    <p:extLst>
      <p:ext uri="{BB962C8B-B14F-4D97-AF65-F5344CB8AC3E}">
        <p14:creationId xmlns:p14="http://schemas.microsoft.com/office/powerpoint/2010/main" val="862256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392361" y="1772816"/>
            <a:ext cx="8359278" cy="3096344"/>
          </a:xfrm>
          <a:prstGeom prst="rect">
            <a:avLst/>
          </a:prstGeom>
          <a:noFill/>
          <a:ln>
            <a:noFill/>
          </a:ln>
        </p:spPr>
        <p:style>
          <a:lnRef idx="2">
            <a:schemeClr val="accent2"/>
          </a:lnRef>
          <a:fillRef idx="1">
            <a:schemeClr val="lt1"/>
          </a:fillRef>
          <a:effectRef idx="0">
            <a:schemeClr val="accent2"/>
          </a:effectRef>
          <a:fontRef idx="minor">
            <a:schemeClr val="dk1"/>
          </a:fontRef>
        </p:style>
        <p:txBody>
          <a:bodyPr anchor="t"/>
          <a:lstStyle/>
          <a:p>
            <a:pPr marL="285750" indent="-285750">
              <a:buFont typeface="Wingdings" panose="05000000000000000000" pitchFamily="2" charset="2"/>
              <a:buChar char="Ø"/>
              <a:defRPr/>
            </a:pPr>
            <a:r>
              <a:rPr lang="ja-JP" altLang="en-US" sz="1800" kern="100" dirty="0">
                <a:solidFill>
                  <a:srgbClr val="FF0000"/>
                </a:solidFill>
                <a:effectLst/>
                <a:ea typeface="ＭＳ ゴシック" panose="020B0609070205080204" pitchFamily="49" charset="-128"/>
                <a:cs typeface="Times New Roman" panose="02020603050405020304" pitchFamily="18" charset="0"/>
              </a:rPr>
              <a:t>このスライドは、提案書の「２．背景及び課題」「３．事業の内容」に対応します。</a:t>
            </a:r>
            <a:endParaRPr lang="en-US" altLang="ja-JP" sz="1800" kern="100" dirty="0">
              <a:solidFill>
                <a:srgbClr val="FF0000"/>
              </a:solidFill>
              <a:effectLst/>
              <a:ea typeface="ＭＳ ゴシック" panose="020B0609070205080204" pitchFamily="49" charset="-128"/>
              <a:cs typeface="Times New Roman" panose="02020603050405020304" pitchFamily="18" charset="0"/>
            </a:endParaRPr>
          </a:p>
          <a:p>
            <a:pPr marL="285750" indent="-285750">
              <a:buFont typeface="Wingdings" panose="05000000000000000000" pitchFamily="2" charset="2"/>
              <a:buChar char="Ø"/>
              <a:defRPr/>
            </a:pPr>
            <a:r>
              <a:rPr lang="ja-JP" altLang="en-US" sz="1800" kern="100" dirty="0">
                <a:solidFill>
                  <a:srgbClr val="FF0000"/>
                </a:solidFill>
                <a:effectLst/>
                <a:ea typeface="ＭＳ ゴシック" panose="020B0609070205080204" pitchFamily="49" charset="-128"/>
                <a:cs typeface="Times New Roman" panose="02020603050405020304" pitchFamily="18" charset="0"/>
              </a:rPr>
              <a:t>本事業に関する背景と解決しようとする課題を記載してください。</a:t>
            </a:r>
            <a:endParaRPr lang="en-US" altLang="ja-JP" sz="1800" kern="100" dirty="0">
              <a:solidFill>
                <a:srgbClr val="FF0000"/>
              </a:solidFill>
              <a:effectLst/>
              <a:ea typeface="ＭＳ ゴシック" panose="020B0609070205080204" pitchFamily="49" charset="-128"/>
              <a:cs typeface="Times New Roman" panose="02020603050405020304" pitchFamily="18" charset="0"/>
            </a:endParaRPr>
          </a:p>
          <a:p>
            <a:pPr marL="285750" indent="-285750">
              <a:buFont typeface="Wingdings" panose="05000000000000000000" pitchFamily="2" charset="2"/>
              <a:buChar char="Ø"/>
              <a:defRPr/>
            </a:pPr>
            <a:r>
              <a:rPr lang="ja-JP" altLang="en-US" sz="1800" kern="100" dirty="0">
                <a:solidFill>
                  <a:srgbClr val="FF0000"/>
                </a:solidFill>
                <a:effectLst/>
                <a:ea typeface="ＭＳ ゴシック" panose="020B0609070205080204" pitchFamily="49" charset="-128"/>
                <a:cs typeface="Times New Roman" panose="02020603050405020304" pitchFamily="18" charset="0"/>
              </a:rPr>
              <a:t>本事業によって行う技術開発又は実証の内容を詳しく記載してください。</a:t>
            </a:r>
          </a:p>
          <a:p>
            <a:pPr marL="285750" indent="-285750">
              <a:buFont typeface="Wingdings" panose="05000000000000000000" pitchFamily="2" charset="2"/>
              <a:buChar char="Ø"/>
              <a:defRPr/>
            </a:pPr>
            <a:r>
              <a:rPr lang="ja-JP" altLang="en-US" sz="1800" kern="100" dirty="0">
                <a:solidFill>
                  <a:srgbClr val="FF0000"/>
                </a:solidFill>
                <a:effectLst/>
                <a:ea typeface="ＭＳ ゴシック" panose="020B0609070205080204" pitchFamily="49" charset="-128"/>
                <a:cs typeface="Times New Roman" panose="02020603050405020304" pitchFamily="18" charset="0"/>
              </a:rPr>
              <a:t>できる限り図や写真等を使用してください。</a:t>
            </a:r>
          </a:p>
          <a:p>
            <a:pPr marL="285750" indent="-285750">
              <a:buFont typeface="Wingdings" panose="05000000000000000000" pitchFamily="2" charset="2"/>
              <a:buChar char="Ø"/>
              <a:defRPr/>
            </a:pPr>
            <a:r>
              <a:rPr lang="ja-JP" altLang="en-US" sz="1800" kern="100" dirty="0">
                <a:solidFill>
                  <a:srgbClr val="FF0000"/>
                </a:solidFill>
                <a:effectLst/>
                <a:ea typeface="ＭＳ ゴシック" panose="020B0609070205080204" pitchFamily="49" charset="-128"/>
                <a:cs typeface="Times New Roman" panose="02020603050405020304" pitchFamily="18" charset="0"/>
              </a:rPr>
              <a:t>本事業で利用するデジタルデータの取得・蓄積の方法について説明してください。</a:t>
            </a:r>
          </a:p>
          <a:p>
            <a:pPr marL="285750" indent="-285750">
              <a:buFont typeface="Wingdings" panose="05000000000000000000" pitchFamily="2" charset="2"/>
              <a:buChar char="Ø"/>
              <a:defRPr/>
            </a:pPr>
            <a:r>
              <a:rPr lang="ja-JP" altLang="en-US" sz="1800" kern="100" dirty="0">
                <a:solidFill>
                  <a:srgbClr val="FF0000"/>
                </a:solidFill>
                <a:effectLst/>
                <a:ea typeface="ＭＳ ゴシック" panose="020B0609070205080204" pitchFamily="49" charset="-128"/>
                <a:cs typeface="Times New Roman" panose="02020603050405020304" pitchFamily="18" charset="0"/>
              </a:rPr>
              <a:t>デジタルデータをどのように活用して、どのように現行の人の動き、物の流れ、設備の動作、業務の方法、手順等を変えるのかについて説明してください。</a:t>
            </a:r>
            <a:endParaRPr lang="en-US" altLang="ja-JP" sz="1800" kern="100" dirty="0">
              <a:solidFill>
                <a:srgbClr val="FF0000"/>
              </a:solidFill>
              <a:effectLst/>
              <a:ea typeface="ＭＳ ゴシック" panose="020B0609070205080204" pitchFamily="49" charset="-128"/>
              <a:cs typeface="Times New Roman" panose="02020603050405020304" pitchFamily="18" charset="0"/>
            </a:endParaRPr>
          </a:p>
        </p:txBody>
      </p:sp>
      <p:sp>
        <p:nvSpPr>
          <p:cNvPr id="5" name="スライド番号プレースホルダー 4">
            <a:extLst>
              <a:ext uri="{FF2B5EF4-FFF2-40B4-BE49-F238E27FC236}">
                <a16:creationId xmlns:a16="http://schemas.microsoft.com/office/drawing/2014/main" id="{56455B41-890C-FE44-C2D8-2F95FA6B5DDB}"/>
              </a:ext>
            </a:extLst>
          </p:cNvPr>
          <p:cNvSpPr>
            <a:spLocks noGrp="1"/>
          </p:cNvSpPr>
          <p:nvPr>
            <p:ph type="sldNum" sz="quarter" idx="12"/>
          </p:nvPr>
        </p:nvSpPr>
        <p:spPr/>
        <p:txBody>
          <a:bodyPr/>
          <a:lstStyle/>
          <a:p>
            <a:pPr>
              <a:defRPr/>
            </a:pPr>
            <a:fld id="{DF70C13D-D855-4D5D-917E-B9E7ABBC11F2}" type="slidenum">
              <a:rPr lang="ja-JP" altLang="en-US" smtClean="0"/>
              <a:pPr>
                <a:defRPr/>
              </a:pPr>
              <a:t>2</a:t>
            </a:fld>
            <a:endParaRPr lang="ja-JP" altLang="en-US" dirty="0"/>
          </a:p>
        </p:txBody>
      </p:sp>
      <p:sp>
        <p:nvSpPr>
          <p:cNvPr id="7" name="正方形/長方形 6">
            <a:extLst>
              <a:ext uri="{FF2B5EF4-FFF2-40B4-BE49-F238E27FC236}">
                <a16:creationId xmlns:a16="http://schemas.microsoft.com/office/drawing/2014/main" id="{1B796D31-D4A7-2BB6-3E5C-AE41D3BE7E23}"/>
              </a:ext>
            </a:extLst>
          </p:cNvPr>
          <p:cNvSpPr/>
          <p:nvPr/>
        </p:nvSpPr>
        <p:spPr>
          <a:xfrm>
            <a:off x="12312" y="12118"/>
            <a:ext cx="9122357" cy="476250"/>
          </a:xfrm>
          <a:prstGeom prst="rect">
            <a:avLst/>
          </a:prstGeom>
          <a:solidFill>
            <a:srgbClr val="002060"/>
          </a:solidFill>
          <a:ln>
            <a:noFill/>
          </a:ln>
        </p:spPr>
        <p:style>
          <a:lnRef idx="3">
            <a:schemeClr val="lt1"/>
          </a:lnRef>
          <a:fillRef idx="1">
            <a:schemeClr val="accent5"/>
          </a:fillRef>
          <a:effectRef idx="1">
            <a:schemeClr val="accent5"/>
          </a:effectRef>
          <a:fontRef idx="minor">
            <a:schemeClr val="lt1"/>
          </a:fontRef>
        </p:style>
        <p:txBody>
          <a:bodyPr anchor="ctr"/>
          <a:lstStyle/>
          <a:p>
            <a:pPr eaLnBrk="1" fontAlgn="auto" hangingPunct="1">
              <a:spcBef>
                <a:spcPts val="0"/>
              </a:spcBef>
              <a:spcAft>
                <a:spcPts val="0"/>
              </a:spcAft>
              <a:defRPr/>
            </a:pPr>
            <a:r>
              <a:rPr lang="ja-JP" altLang="en-US" sz="2000" b="1" dirty="0">
                <a:solidFill>
                  <a:schemeClr val="bg1"/>
                </a:solidFill>
              </a:rPr>
              <a:t>背景・課題、事業の内容</a:t>
            </a:r>
          </a:p>
        </p:txBody>
      </p:sp>
      <p:sp>
        <p:nvSpPr>
          <p:cNvPr id="8" name="正方形/長方形 7">
            <a:extLst>
              <a:ext uri="{FF2B5EF4-FFF2-40B4-BE49-F238E27FC236}">
                <a16:creationId xmlns:a16="http://schemas.microsoft.com/office/drawing/2014/main" id="{C8CC2B9F-E43F-4BFB-0FED-BB4DEC9B3BC7}"/>
              </a:ext>
            </a:extLst>
          </p:cNvPr>
          <p:cNvSpPr/>
          <p:nvPr/>
        </p:nvSpPr>
        <p:spPr>
          <a:xfrm>
            <a:off x="311795" y="5085184"/>
            <a:ext cx="8520409" cy="1015117"/>
          </a:xfrm>
          <a:prstGeom prst="rect">
            <a:avLst/>
          </a:prstGeom>
          <a:noFill/>
          <a:ln w="12700" cmpd="sng">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r>
              <a:rPr lang="en-US" altLang="ja-JP" sz="1400" dirty="0">
                <a:solidFill>
                  <a:srgbClr val="FF0000"/>
                </a:solidFill>
              </a:rPr>
              <a:t>【</a:t>
            </a:r>
            <a:r>
              <a:rPr lang="ja-JP" altLang="en-US" sz="1400" dirty="0">
                <a:solidFill>
                  <a:srgbClr val="FF0000"/>
                </a:solidFill>
              </a:rPr>
              <a:t>参考</a:t>
            </a:r>
            <a:r>
              <a:rPr lang="en-US" altLang="ja-JP" sz="1400" dirty="0">
                <a:solidFill>
                  <a:srgbClr val="FF0000"/>
                </a:solidFill>
              </a:rPr>
              <a:t>】</a:t>
            </a:r>
            <a:r>
              <a:rPr lang="ja-JP" altLang="en-US" sz="1400" dirty="0">
                <a:solidFill>
                  <a:srgbClr val="FF0000"/>
                </a:solidFill>
              </a:rPr>
              <a:t>　</a:t>
            </a:r>
            <a:r>
              <a:rPr kumimoji="1" lang="ja-JP" altLang="en-US" sz="1400" dirty="0">
                <a:solidFill>
                  <a:srgbClr val="FF0000"/>
                </a:solidFill>
              </a:rPr>
              <a:t>募集要領　５．（２）採択基準</a:t>
            </a:r>
            <a:endParaRPr kumimoji="1" lang="en-US" altLang="ja-JP" sz="1600" dirty="0">
              <a:solidFill>
                <a:srgbClr val="FF0000"/>
              </a:solidFill>
            </a:endParaRPr>
          </a:p>
        </p:txBody>
      </p:sp>
      <p:graphicFrame>
        <p:nvGraphicFramePr>
          <p:cNvPr id="9" name="表 8">
            <a:extLst>
              <a:ext uri="{FF2B5EF4-FFF2-40B4-BE49-F238E27FC236}">
                <a16:creationId xmlns:a16="http://schemas.microsoft.com/office/drawing/2014/main" id="{FB1A20D4-9ED4-66D1-3668-082C039476BC}"/>
              </a:ext>
            </a:extLst>
          </p:cNvPr>
          <p:cNvGraphicFramePr>
            <a:graphicFrameLocks noGrp="1"/>
          </p:cNvGraphicFramePr>
          <p:nvPr>
            <p:extLst>
              <p:ext uri="{D42A27DB-BD31-4B8C-83A1-F6EECF244321}">
                <p14:modId xmlns:p14="http://schemas.microsoft.com/office/powerpoint/2010/main" val="1570434019"/>
              </p:ext>
            </p:extLst>
          </p:nvPr>
        </p:nvGraphicFramePr>
        <p:xfrm>
          <a:off x="539552" y="5452229"/>
          <a:ext cx="7920880" cy="532060"/>
        </p:xfrm>
        <a:graphic>
          <a:graphicData uri="http://schemas.openxmlformats.org/drawingml/2006/table">
            <a:tbl>
              <a:tblPr firstRow="1" firstCol="1" bandRow="1"/>
              <a:tblGrid>
                <a:gridCol w="1944216">
                  <a:extLst>
                    <a:ext uri="{9D8B030D-6E8A-4147-A177-3AD203B41FA5}">
                      <a16:colId xmlns:a16="http://schemas.microsoft.com/office/drawing/2014/main" val="1547928716"/>
                    </a:ext>
                  </a:extLst>
                </a:gridCol>
                <a:gridCol w="5976664">
                  <a:extLst>
                    <a:ext uri="{9D8B030D-6E8A-4147-A177-3AD203B41FA5}">
                      <a16:colId xmlns:a16="http://schemas.microsoft.com/office/drawing/2014/main" val="1764083565"/>
                    </a:ext>
                  </a:extLst>
                </a:gridCol>
              </a:tblGrid>
              <a:tr h="532060">
                <a:tc>
                  <a:txBody>
                    <a:bodyPr/>
                    <a:lstStyle/>
                    <a:p>
                      <a:pPr algn="ctr">
                        <a:lnSpc>
                          <a:spcPts val="1800"/>
                        </a:lnSpc>
                      </a:pPr>
                      <a:r>
                        <a:rPr lang="ja-JP" altLang="en-US" sz="1400" kern="100" dirty="0">
                          <a:solidFill>
                            <a:srgbClr val="FF0000"/>
                          </a:solidFill>
                          <a:effectLst/>
                          <a:latin typeface="+mn-ea"/>
                          <a:ea typeface="+mn-ea"/>
                        </a:rPr>
                        <a:t>実現可能性の高さ</a:t>
                      </a:r>
                      <a:endParaRPr lang="ja-JP" sz="1400" kern="100" dirty="0">
                        <a:solidFill>
                          <a:srgbClr val="FF0000"/>
                        </a:solidFill>
                        <a:effectLst/>
                        <a:latin typeface="+mn-ea"/>
                        <a:ea typeface="+mn-ea"/>
                      </a:endParaRPr>
                    </a:p>
                  </a:txBody>
                  <a:tcPr marL="68580" marR="68580" marT="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pPr marL="0" indent="0" algn="l">
                        <a:lnSpc>
                          <a:spcPts val="1800"/>
                        </a:lnSpc>
                      </a:pPr>
                      <a:r>
                        <a:rPr lang="ja-JP" altLang="en-US" sz="1400" kern="100" dirty="0">
                          <a:solidFill>
                            <a:srgbClr val="FF0000"/>
                          </a:solidFill>
                          <a:effectLst/>
                          <a:latin typeface="+mn-ea"/>
                          <a:ea typeface="+mn-ea"/>
                        </a:rPr>
                        <a:t>令和６年度内に目標を技術的に達成できること。目標に対して、技術開発又は実証の具体的な手法の説得力が高いこと。</a:t>
                      </a:r>
                      <a:endParaRPr lang="ja-JP" sz="1400" kern="100" dirty="0">
                        <a:solidFill>
                          <a:srgbClr val="FF0000"/>
                        </a:solidFill>
                        <a:effectLst/>
                        <a:latin typeface="+mn-ea"/>
                        <a:ea typeface="+mn-ea"/>
                      </a:endParaRPr>
                    </a:p>
                  </a:txBody>
                  <a:tcPr marL="68580" marR="68580" marT="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269898860"/>
                  </a:ext>
                </a:extLst>
              </a:tr>
            </a:tbl>
          </a:graphicData>
        </a:graphic>
      </p:graphicFrame>
    </p:spTree>
    <p:extLst>
      <p:ext uri="{BB962C8B-B14F-4D97-AF65-F5344CB8AC3E}">
        <p14:creationId xmlns:p14="http://schemas.microsoft.com/office/powerpoint/2010/main" val="2737506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2312" y="12118"/>
            <a:ext cx="9122357" cy="476250"/>
          </a:xfrm>
          <a:prstGeom prst="rect">
            <a:avLst/>
          </a:prstGeom>
          <a:solidFill>
            <a:srgbClr val="002060"/>
          </a:solidFill>
          <a:ln>
            <a:noFill/>
          </a:ln>
        </p:spPr>
        <p:style>
          <a:lnRef idx="3">
            <a:schemeClr val="lt1"/>
          </a:lnRef>
          <a:fillRef idx="1">
            <a:schemeClr val="accent5"/>
          </a:fillRef>
          <a:effectRef idx="1">
            <a:schemeClr val="accent5"/>
          </a:effectRef>
          <a:fontRef idx="minor">
            <a:schemeClr val="lt1"/>
          </a:fontRef>
        </p:style>
        <p:txBody>
          <a:bodyPr anchor="ctr"/>
          <a:lstStyle/>
          <a:p>
            <a:pPr eaLnBrk="1" fontAlgn="auto" hangingPunct="1">
              <a:spcBef>
                <a:spcPts val="0"/>
              </a:spcBef>
              <a:spcAft>
                <a:spcPts val="0"/>
              </a:spcAft>
              <a:defRPr/>
            </a:pPr>
            <a:r>
              <a:rPr lang="ja-JP" altLang="en-US" sz="2000" b="1" dirty="0">
                <a:solidFill>
                  <a:schemeClr val="bg1"/>
                </a:solidFill>
              </a:rPr>
              <a:t>目標</a:t>
            </a:r>
          </a:p>
        </p:txBody>
      </p:sp>
      <p:sp>
        <p:nvSpPr>
          <p:cNvPr id="8" name="スライド番号プレースホルダー 7">
            <a:extLst>
              <a:ext uri="{FF2B5EF4-FFF2-40B4-BE49-F238E27FC236}">
                <a16:creationId xmlns:a16="http://schemas.microsoft.com/office/drawing/2014/main" id="{4316EDE7-38C7-A5EB-AA85-A6C7CBD76246}"/>
              </a:ext>
            </a:extLst>
          </p:cNvPr>
          <p:cNvSpPr>
            <a:spLocks noGrp="1"/>
          </p:cNvSpPr>
          <p:nvPr>
            <p:ph type="sldNum" sz="quarter" idx="12"/>
          </p:nvPr>
        </p:nvSpPr>
        <p:spPr/>
        <p:txBody>
          <a:bodyPr/>
          <a:lstStyle/>
          <a:p>
            <a:pPr>
              <a:defRPr/>
            </a:pPr>
            <a:fld id="{DF70C13D-D855-4D5D-917E-B9E7ABBC11F2}" type="slidenum">
              <a:rPr lang="ja-JP" altLang="en-US" smtClean="0"/>
              <a:pPr>
                <a:defRPr/>
              </a:pPr>
              <a:t>3</a:t>
            </a:fld>
            <a:endParaRPr lang="ja-JP" altLang="en-US" dirty="0"/>
          </a:p>
        </p:txBody>
      </p:sp>
      <p:sp>
        <p:nvSpPr>
          <p:cNvPr id="16" name="正方形/長方形 15">
            <a:extLst>
              <a:ext uri="{FF2B5EF4-FFF2-40B4-BE49-F238E27FC236}">
                <a16:creationId xmlns:a16="http://schemas.microsoft.com/office/drawing/2014/main" id="{BF7CF1BE-08CE-6083-D387-475D877AFA7F}"/>
              </a:ext>
            </a:extLst>
          </p:cNvPr>
          <p:cNvSpPr/>
          <p:nvPr/>
        </p:nvSpPr>
        <p:spPr>
          <a:xfrm>
            <a:off x="311795" y="4778490"/>
            <a:ext cx="8520409" cy="775196"/>
          </a:xfrm>
          <a:prstGeom prst="rect">
            <a:avLst/>
          </a:prstGeom>
          <a:noFill/>
          <a:ln w="12700" cmpd="sng">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r>
              <a:rPr lang="en-US" altLang="ja-JP" sz="1400" dirty="0">
                <a:solidFill>
                  <a:srgbClr val="FF0000"/>
                </a:solidFill>
              </a:rPr>
              <a:t>【</a:t>
            </a:r>
            <a:r>
              <a:rPr lang="ja-JP" altLang="en-US" sz="1400" dirty="0">
                <a:solidFill>
                  <a:srgbClr val="FF0000"/>
                </a:solidFill>
              </a:rPr>
              <a:t>参考</a:t>
            </a:r>
            <a:r>
              <a:rPr lang="en-US" altLang="ja-JP" sz="1400" dirty="0">
                <a:solidFill>
                  <a:srgbClr val="FF0000"/>
                </a:solidFill>
              </a:rPr>
              <a:t>】</a:t>
            </a:r>
            <a:r>
              <a:rPr lang="ja-JP" altLang="en-US" sz="1400" dirty="0">
                <a:solidFill>
                  <a:srgbClr val="FF0000"/>
                </a:solidFill>
              </a:rPr>
              <a:t>　</a:t>
            </a:r>
            <a:r>
              <a:rPr kumimoji="1" lang="ja-JP" altLang="en-US" sz="1400" dirty="0">
                <a:solidFill>
                  <a:srgbClr val="FF0000"/>
                </a:solidFill>
              </a:rPr>
              <a:t>募集要領　５．（２）採択基準</a:t>
            </a:r>
            <a:endParaRPr kumimoji="1" lang="en-US" altLang="ja-JP" sz="1600" dirty="0">
              <a:solidFill>
                <a:srgbClr val="FF0000"/>
              </a:solidFill>
            </a:endParaRPr>
          </a:p>
        </p:txBody>
      </p:sp>
      <p:graphicFrame>
        <p:nvGraphicFramePr>
          <p:cNvPr id="17" name="表 16">
            <a:extLst>
              <a:ext uri="{FF2B5EF4-FFF2-40B4-BE49-F238E27FC236}">
                <a16:creationId xmlns:a16="http://schemas.microsoft.com/office/drawing/2014/main" id="{51B63659-941B-86AE-42F6-DFA9394FE32A}"/>
              </a:ext>
            </a:extLst>
          </p:cNvPr>
          <p:cNvGraphicFramePr>
            <a:graphicFrameLocks noGrp="1"/>
          </p:cNvGraphicFramePr>
          <p:nvPr>
            <p:extLst>
              <p:ext uri="{D42A27DB-BD31-4B8C-83A1-F6EECF244321}">
                <p14:modId xmlns:p14="http://schemas.microsoft.com/office/powerpoint/2010/main" val="2143814790"/>
              </p:ext>
            </p:extLst>
          </p:nvPr>
        </p:nvGraphicFramePr>
        <p:xfrm>
          <a:off x="539552" y="5158429"/>
          <a:ext cx="7920880" cy="286522"/>
        </p:xfrm>
        <a:graphic>
          <a:graphicData uri="http://schemas.openxmlformats.org/drawingml/2006/table">
            <a:tbl>
              <a:tblPr firstRow="1" firstCol="1" bandRow="1"/>
              <a:tblGrid>
                <a:gridCol w="1461133">
                  <a:extLst>
                    <a:ext uri="{9D8B030D-6E8A-4147-A177-3AD203B41FA5}">
                      <a16:colId xmlns:a16="http://schemas.microsoft.com/office/drawing/2014/main" val="1547928716"/>
                    </a:ext>
                  </a:extLst>
                </a:gridCol>
                <a:gridCol w="6459747">
                  <a:extLst>
                    <a:ext uri="{9D8B030D-6E8A-4147-A177-3AD203B41FA5}">
                      <a16:colId xmlns:a16="http://schemas.microsoft.com/office/drawing/2014/main" val="1764083565"/>
                    </a:ext>
                  </a:extLst>
                </a:gridCol>
              </a:tblGrid>
              <a:tr h="286522">
                <a:tc>
                  <a:txBody>
                    <a:bodyPr/>
                    <a:lstStyle/>
                    <a:p>
                      <a:pPr algn="ctr">
                        <a:lnSpc>
                          <a:spcPts val="1800"/>
                        </a:lnSpc>
                      </a:pPr>
                      <a:r>
                        <a:rPr lang="ja-JP" sz="1400" kern="100" dirty="0">
                          <a:solidFill>
                            <a:srgbClr val="FF0000"/>
                          </a:solidFill>
                          <a:effectLst/>
                          <a:latin typeface="Times New Roman" panose="02020603050405020304" pitchFamily="18" charset="0"/>
                          <a:ea typeface="ＭＳ ゴシック" panose="020B0609070205080204" pitchFamily="49" charset="-128"/>
                          <a:cs typeface="Times New Roman" panose="02020603050405020304" pitchFamily="18" charset="0"/>
                        </a:rPr>
                        <a:t>効果の高さ</a:t>
                      </a:r>
                      <a:endParaRPr lang="ja-JP" sz="1200" kern="1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pPr marL="133350" indent="-133350" algn="l">
                        <a:lnSpc>
                          <a:spcPts val="1800"/>
                        </a:lnSpc>
                      </a:pPr>
                      <a:r>
                        <a:rPr lang="ja-JP" sz="1400" kern="100" dirty="0">
                          <a:solidFill>
                            <a:srgbClr val="FF0000"/>
                          </a:solidFill>
                          <a:effectLst/>
                          <a:latin typeface="Times New Roman" panose="02020603050405020304" pitchFamily="18" charset="0"/>
                          <a:ea typeface="ＭＳ ゴシック" panose="020B0609070205080204" pitchFamily="49" charset="-128"/>
                          <a:cs typeface="Times New Roman" panose="02020603050405020304" pitchFamily="18" charset="0"/>
                        </a:rPr>
                        <a:t>業務の効率化に関して設定した目標が高いこと。</a:t>
                      </a:r>
                      <a:endParaRPr lang="ja-JP" sz="1200" kern="1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269898860"/>
                  </a:ext>
                </a:extLst>
              </a:tr>
            </a:tbl>
          </a:graphicData>
        </a:graphic>
      </p:graphicFrame>
      <p:sp>
        <p:nvSpPr>
          <p:cNvPr id="5" name="正方形/長方形 4">
            <a:extLst>
              <a:ext uri="{FF2B5EF4-FFF2-40B4-BE49-F238E27FC236}">
                <a16:creationId xmlns:a16="http://schemas.microsoft.com/office/drawing/2014/main" id="{8B0FBA9A-5DF9-7022-4109-5494273ECBB2}"/>
              </a:ext>
            </a:extLst>
          </p:cNvPr>
          <p:cNvSpPr/>
          <p:nvPr/>
        </p:nvSpPr>
        <p:spPr>
          <a:xfrm>
            <a:off x="179512" y="2132856"/>
            <a:ext cx="8784976" cy="2232248"/>
          </a:xfrm>
          <a:prstGeom prst="rect">
            <a:avLst/>
          </a:prstGeom>
          <a:noFill/>
          <a:ln>
            <a:noFill/>
          </a:ln>
        </p:spPr>
        <p:style>
          <a:lnRef idx="2">
            <a:schemeClr val="accent2"/>
          </a:lnRef>
          <a:fillRef idx="1">
            <a:schemeClr val="lt1"/>
          </a:fillRef>
          <a:effectRef idx="0">
            <a:schemeClr val="accent2"/>
          </a:effectRef>
          <a:fontRef idx="minor">
            <a:schemeClr val="dk1"/>
          </a:fontRef>
        </p:style>
        <p:txBody>
          <a:bodyPr anchor="t"/>
          <a:lstStyle/>
          <a:p>
            <a:pPr marL="285750" indent="-285750">
              <a:buFont typeface="Wingdings" panose="05000000000000000000" pitchFamily="2" charset="2"/>
              <a:buChar char="Ø"/>
              <a:defRPr/>
            </a:pPr>
            <a:r>
              <a:rPr lang="ja-JP" altLang="en-US" sz="1800" kern="100" dirty="0">
                <a:solidFill>
                  <a:srgbClr val="FF0000"/>
                </a:solidFill>
                <a:effectLst/>
                <a:ea typeface="ＭＳ ゴシック" panose="020B0609070205080204" pitchFamily="49" charset="-128"/>
                <a:cs typeface="Times New Roman" panose="02020603050405020304" pitchFamily="18" charset="0"/>
              </a:rPr>
              <a:t>このスライドは、提案書の「４．目標」に対応します。</a:t>
            </a:r>
            <a:endParaRPr lang="en-US" altLang="ja-JP" sz="1800" kern="100" dirty="0">
              <a:solidFill>
                <a:srgbClr val="FF0000"/>
              </a:solidFill>
              <a:effectLst/>
              <a:ea typeface="ＭＳ ゴシック" panose="020B0609070205080204" pitchFamily="49" charset="-128"/>
              <a:cs typeface="Times New Roman" panose="02020603050405020304" pitchFamily="18" charset="0"/>
            </a:endParaRPr>
          </a:p>
          <a:p>
            <a:pPr marL="285750" indent="-285750">
              <a:buFont typeface="Wingdings" panose="05000000000000000000" pitchFamily="2" charset="2"/>
              <a:buChar char="Ø"/>
              <a:defRPr/>
            </a:pPr>
            <a:r>
              <a:rPr lang="ja-JP" altLang="en-US" dirty="0">
                <a:solidFill>
                  <a:srgbClr val="FF0000"/>
                </a:solidFill>
              </a:rPr>
              <a:t>本事業によって実現を目指す業務の効率化の内容を記載してください。</a:t>
            </a:r>
          </a:p>
          <a:p>
            <a:pPr marL="285750" indent="-285750">
              <a:buFont typeface="Wingdings" panose="05000000000000000000" pitchFamily="2" charset="2"/>
              <a:buChar char="Ø"/>
              <a:defRPr/>
            </a:pPr>
            <a:r>
              <a:rPr lang="ja-JP" altLang="en-US" dirty="0">
                <a:solidFill>
                  <a:srgbClr val="FF0000"/>
                </a:solidFill>
              </a:rPr>
              <a:t>本事業によって達成を目指す定量的な目標値を記載してください。定量的な目標値を設定できない場合は、その理由及び定性的な目標を記載してください。</a:t>
            </a:r>
          </a:p>
          <a:p>
            <a:pPr marL="285750" indent="-285750">
              <a:buFont typeface="Wingdings" panose="05000000000000000000" pitchFamily="2" charset="2"/>
              <a:buChar char="Ø"/>
              <a:defRPr/>
            </a:pPr>
            <a:r>
              <a:rPr lang="ja-JP" altLang="en-US" dirty="0">
                <a:solidFill>
                  <a:srgbClr val="FF0000"/>
                </a:solidFill>
              </a:rPr>
              <a:t>目標値を設定した根拠を記載してください。</a:t>
            </a:r>
          </a:p>
          <a:p>
            <a:pPr marL="285750" indent="-285750">
              <a:buFont typeface="Wingdings" panose="05000000000000000000" pitchFamily="2" charset="2"/>
              <a:buChar char="Ø"/>
              <a:defRPr/>
            </a:pPr>
            <a:r>
              <a:rPr lang="ja-JP" altLang="en-US" dirty="0">
                <a:solidFill>
                  <a:srgbClr val="FF0000"/>
                </a:solidFill>
              </a:rPr>
              <a:t>必要に応じて図や写真等を使用してください。</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2312" y="12118"/>
            <a:ext cx="9122357" cy="476250"/>
          </a:xfrm>
          <a:prstGeom prst="rect">
            <a:avLst/>
          </a:prstGeom>
          <a:solidFill>
            <a:srgbClr val="002060"/>
          </a:solidFill>
          <a:ln>
            <a:noFill/>
          </a:ln>
        </p:spPr>
        <p:style>
          <a:lnRef idx="3">
            <a:schemeClr val="lt1"/>
          </a:lnRef>
          <a:fillRef idx="1">
            <a:schemeClr val="accent5"/>
          </a:fillRef>
          <a:effectRef idx="1">
            <a:schemeClr val="accent5"/>
          </a:effectRef>
          <a:fontRef idx="minor">
            <a:schemeClr val="lt1"/>
          </a:fontRef>
        </p:style>
        <p:txBody>
          <a:bodyPr anchor="ctr"/>
          <a:lstStyle/>
          <a:p>
            <a:pPr eaLnBrk="1" fontAlgn="auto" hangingPunct="1">
              <a:spcBef>
                <a:spcPts val="0"/>
              </a:spcBef>
              <a:spcAft>
                <a:spcPts val="0"/>
              </a:spcAft>
              <a:defRPr/>
            </a:pPr>
            <a:r>
              <a:rPr lang="ja-JP" altLang="en-US" sz="2000" b="1" dirty="0">
                <a:solidFill>
                  <a:schemeClr val="bg1"/>
                </a:solidFill>
              </a:rPr>
              <a:t>事業の新規性・革新性</a:t>
            </a:r>
            <a:endParaRPr lang="ja-JP" altLang="en-US" sz="2000" dirty="0">
              <a:solidFill>
                <a:schemeClr val="bg1"/>
              </a:solidFill>
            </a:endParaRPr>
          </a:p>
        </p:txBody>
      </p:sp>
      <p:sp>
        <p:nvSpPr>
          <p:cNvPr id="5" name="スライド番号プレースホルダー 4">
            <a:extLst>
              <a:ext uri="{FF2B5EF4-FFF2-40B4-BE49-F238E27FC236}">
                <a16:creationId xmlns:a16="http://schemas.microsoft.com/office/drawing/2014/main" id="{ED2E3D88-2102-FAB4-E8A7-521018A75C00}"/>
              </a:ext>
            </a:extLst>
          </p:cNvPr>
          <p:cNvSpPr>
            <a:spLocks noGrp="1"/>
          </p:cNvSpPr>
          <p:nvPr>
            <p:ph type="sldNum" sz="quarter" idx="12"/>
          </p:nvPr>
        </p:nvSpPr>
        <p:spPr/>
        <p:txBody>
          <a:bodyPr/>
          <a:lstStyle/>
          <a:p>
            <a:pPr>
              <a:defRPr/>
            </a:pPr>
            <a:fld id="{DF70C13D-D855-4D5D-917E-B9E7ABBC11F2}" type="slidenum">
              <a:rPr lang="ja-JP" altLang="en-US" smtClean="0"/>
              <a:pPr>
                <a:defRPr/>
              </a:pPr>
              <a:t>4</a:t>
            </a:fld>
            <a:endParaRPr lang="ja-JP" altLang="en-US" dirty="0"/>
          </a:p>
        </p:txBody>
      </p:sp>
      <p:sp>
        <p:nvSpPr>
          <p:cNvPr id="11" name="正方形/長方形 10">
            <a:extLst>
              <a:ext uri="{FF2B5EF4-FFF2-40B4-BE49-F238E27FC236}">
                <a16:creationId xmlns:a16="http://schemas.microsoft.com/office/drawing/2014/main" id="{CF81B3B8-136D-984B-5C15-0BFC9E0636F3}"/>
              </a:ext>
            </a:extLst>
          </p:cNvPr>
          <p:cNvSpPr/>
          <p:nvPr/>
        </p:nvSpPr>
        <p:spPr>
          <a:xfrm>
            <a:off x="311795" y="4653136"/>
            <a:ext cx="8520409" cy="1015117"/>
          </a:xfrm>
          <a:prstGeom prst="rect">
            <a:avLst/>
          </a:prstGeom>
          <a:noFill/>
          <a:ln w="12700" cmpd="sng">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r>
              <a:rPr lang="en-US" altLang="ja-JP" sz="1400" dirty="0">
                <a:solidFill>
                  <a:srgbClr val="FF0000"/>
                </a:solidFill>
              </a:rPr>
              <a:t>【</a:t>
            </a:r>
            <a:r>
              <a:rPr lang="ja-JP" altLang="en-US" sz="1400" dirty="0">
                <a:solidFill>
                  <a:srgbClr val="FF0000"/>
                </a:solidFill>
              </a:rPr>
              <a:t>参考</a:t>
            </a:r>
            <a:r>
              <a:rPr lang="en-US" altLang="ja-JP" sz="1400" dirty="0">
                <a:solidFill>
                  <a:srgbClr val="FF0000"/>
                </a:solidFill>
              </a:rPr>
              <a:t>】</a:t>
            </a:r>
            <a:r>
              <a:rPr lang="ja-JP" altLang="en-US" sz="1400" dirty="0">
                <a:solidFill>
                  <a:srgbClr val="FF0000"/>
                </a:solidFill>
              </a:rPr>
              <a:t>　</a:t>
            </a:r>
            <a:r>
              <a:rPr kumimoji="1" lang="ja-JP" altLang="en-US" sz="1400" dirty="0">
                <a:solidFill>
                  <a:srgbClr val="FF0000"/>
                </a:solidFill>
              </a:rPr>
              <a:t>募集要領　５．（２）採択基準</a:t>
            </a:r>
            <a:endParaRPr kumimoji="1" lang="en-US" altLang="ja-JP" sz="1600" dirty="0">
              <a:solidFill>
                <a:srgbClr val="FF0000"/>
              </a:solidFill>
            </a:endParaRPr>
          </a:p>
        </p:txBody>
      </p:sp>
      <p:graphicFrame>
        <p:nvGraphicFramePr>
          <p:cNvPr id="12" name="表 11">
            <a:extLst>
              <a:ext uri="{FF2B5EF4-FFF2-40B4-BE49-F238E27FC236}">
                <a16:creationId xmlns:a16="http://schemas.microsoft.com/office/drawing/2014/main" id="{EE492AFD-44C3-43E7-AAED-930EE8F160C6}"/>
              </a:ext>
            </a:extLst>
          </p:cNvPr>
          <p:cNvGraphicFramePr>
            <a:graphicFrameLocks noGrp="1"/>
          </p:cNvGraphicFramePr>
          <p:nvPr>
            <p:extLst>
              <p:ext uri="{D42A27DB-BD31-4B8C-83A1-F6EECF244321}">
                <p14:modId xmlns:p14="http://schemas.microsoft.com/office/powerpoint/2010/main" val="4169610990"/>
              </p:ext>
            </p:extLst>
          </p:nvPr>
        </p:nvGraphicFramePr>
        <p:xfrm>
          <a:off x="539552" y="5020181"/>
          <a:ext cx="7920880" cy="532060"/>
        </p:xfrm>
        <a:graphic>
          <a:graphicData uri="http://schemas.openxmlformats.org/drawingml/2006/table">
            <a:tbl>
              <a:tblPr firstRow="1" firstCol="1" bandRow="1"/>
              <a:tblGrid>
                <a:gridCol w="1944216">
                  <a:extLst>
                    <a:ext uri="{9D8B030D-6E8A-4147-A177-3AD203B41FA5}">
                      <a16:colId xmlns:a16="http://schemas.microsoft.com/office/drawing/2014/main" val="1547928716"/>
                    </a:ext>
                  </a:extLst>
                </a:gridCol>
                <a:gridCol w="5976664">
                  <a:extLst>
                    <a:ext uri="{9D8B030D-6E8A-4147-A177-3AD203B41FA5}">
                      <a16:colId xmlns:a16="http://schemas.microsoft.com/office/drawing/2014/main" val="1764083565"/>
                    </a:ext>
                  </a:extLst>
                </a:gridCol>
              </a:tblGrid>
              <a:tr h="532060">
                <a:tc>
                  <a:txBody>
                    <a:bodyPr/>
                    <a:lstStyle/>
                    <a:p>
                      <a:pPr algn="ctr">
                        <a:lnSpc>
                          <a:spcPts val="1800"/>
                        </a:lnSpc>
                      </a:pPr>
                      <a:r>
                        <a:rPr lang="ja-JP" altLang="en-US" sz="1400" kern="100" dirty="0">
                          <a:solidFill>
                            <a:srgbClr val="FF0000"/>
                          </a:solidFill>
                          <a:effectLst/>
                          <a:latin typeface="+mn-ea"/>
                          <a:ea typeface="+mn-ea"/>
                        </a:rPr>
                        <a:t>革新性の高さ</a:t>
                      </a:r>
                      <a:endParaRPr lang="ja-JP" sz="1400" kern="100" dirty="0">
                        <a:solidFill>
                          <a:srgbClr val="FF0000"/>
                        </a:solidFill>
                        <a:effectLst/>
                        <a:latin typeface="+mn-ea"/>
                        <a:ea typeface="+mn-ea"/>
                      </a:endParaRPr>
                    </a:p>
                  </a:txBody>
                  <a:tcPr marL="68580" marR="68580" marT="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pPr marL="0" indent="0" algn="l">
                        <a:lnSpc>
                          <a:spcPts val="1800"/>
                        </a:lnSpc>
                      </a:pPr>
                      <a:r>
                        <a:rPr lang="ja-JP" altLang="ja-JP" sz="1400" dirty="0">
                          <a:solidFill>
                            <a:srgbClr val="FF0000"/>
                          </a:solidFill>
                          <a:effectLst/>
                          <a:ea typeface="ＭＳ ゴシック" panose="020B0609070205080204" pitchFamily="49" charset="-128"/>
                          <a:cs typeface="Times New Roman" panose="02020603050405020304" pitchFamily="18" charset="0"/>
                        </a:rPr>
                        <a:t>既存の技術水準と比べ、補助対象事業により開発する技術又は実証の革新性が高いこと。</a:t>
                      </a:r>
                      <a:endParaRPr lang="ja-JP" sz="1400" kern="100" dirty="0">
                        <a:solidFill>
                          <a:srgbClr val="FF0000"/>
                        </a:solidFill>
                        <a:effectLst/>
                        <a:latin typeface="+mn-ea"/>
                        <a:ea typeface="+mn-ea"/>
                      </a:endParaRPr>
                    </a:p>
                  </a:txBody>
                  <a:tcPr marL="68580" marR="68580" marT="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269898860"/>
                  </a:ext>
                </a:extLst>
              </a:tr>
            </a:tbl>
          </a:graphicData>
        </a:graphic>
      </p:graphicFrame>
      <p:sp>
        <p:nvSpPr>
          <p:cNvPr id="2" name="正方形/長方形 1">
            <a:extLst>
              <a:ext uri="{FF2B5EF4-FFF2-40B4-BE49-F238E27FC236}">
                <a16:creationId xmlns:a16="http://schemas.microsoft.com/office/drawing/2014/main" id="{2D969A99-78FB-6121-3555-7881107AC380}"/>
              </a:ext>
            </a:extLst>
          </p:cNvPr>
          <p:cNvSpPr/>
          <p:nvPr/>
        </p:nvSpPr>
        <p:spPr>
          <a:xfrm>
            <a:off x="179512" y="2204864"/>
            <a:ext cx="8784976" cy="1721186"/>
          </a:xfrm>
          <a:prstGeom prst="rect">
            <a:avLst/>
          </a:prstGeom>
          <a:noFill/>
          <a:ln>
            <a:noFill/>
          </a:ln>
        </p:spPr>
        <p:style>
          <a:lnRef idx="2">
            <a:schemeClr val="accent2"/>
          </a:lnRef>
          <a:fillRef idx="1">
            <a:schemeClr val="lt1"/>
          </a:fillRef>
          <a:effectRef idx="0">
            <a:schemeClr val="accent2"/>
          </a:effectRef>
          <a:fontRef idx="minor">
            <a:schemeClr val="dk1"/>
          </a:fontRef>
        </p:style>
        <p:txBody>
          <a:bodyPr anchor="t"/>
          <a:lstStyle/>
          <a:p>
            <a:pPr marL="285750" indent="-285750">
              <a:buFont typeface="Wingdings" panose="05000000000000000000" pitchFamily="2" charset="2"/>
              <a:buChar char="Ø"/>
              <a:defRPr/>
            </a:pPr>
            <a:r>
              <a:rPr lang="ja-JP" altLang="en-US" sz="1800" kern="100" dirty="0">
                <a:solidFill>
                  <a:srgbClr val="FF0000"/>
                </a:solidFill>
                <a:effectLst/>
                <a:ea typeface="ＭＳ ゴシック" panose="020B0609070205080204" pitchFamily="49" charset="-128"/>
                <a:cs typeface="Times New Roman" panose="02020603050405020304" pitchFamily="18" charset="0"/>
              </a:rPr>
              <a:t>このスライドは、提案書の「６．事業の新規性・革新性」に対応します。</a:t>
            </a:r>
            <a:endParaRPr lang="en-US" altLang="ja-JP" sz="1800" kern="100" dirty="0">
              <a:solidFill>
                <a:srgbClr val="FF0000"/>
              </a:solidFill>
              <a:effectLst/>
              <a:ea typeface="ＭＳ ゴシック" panose="020B0609070205080204" pitchFamily="49" charset="-128"/>
              <a:cs typeface="Times New Roman" panose="02020603050405020304" pitchFamily="18" charset="0"/>
            </a:endParaRPr>
          </a:p>
          <a:p>
            <a:pPr marL="285750" indent="-285750">
              <a:buFont typeface="Wingdings" panose="05000000000000000000" pitchFamily="2" charset="2"/>
              <a:buChar char="Ø"/>
              <a:defRPr/>
            </a:pPr>
            <a:r>
              <a:rPr lang="ja-JP" altLang="en-US" sz="1800" kern="100" dirty="0">
                <a:solidFill>
                  <a:srgbClr val="FF0000"/>
                </a:solidFill>
                <a:effectLst/>
                <a:ea typeface="ＭＳ ゴシック" panose="020B0609070205080204" pitchFamily="49" charset="-128"/>
                <a:cs typeface="Times New Roman" panose="02020603050405020304" pitchFamily="18" charset="0"/>
              </a:rPr>
              <a:t>本事業の新規性・革新性について説明してください。</a:t>
            </a:r>
          </a:p>
          <a:p>
            <a:pPr marL="285750" indent="-285750">
              <a:buFont typeface="Wingdings" panose="05000000000000000000" pitchFamily="2" charset="2"/>
              <a:buChar char="Ø"/>
              <a:defRPr/>
            </a:pPr>
            <a:r>
              <a:rPr lang="ja-JP" altLang="en-US" sz="1800" kern="100" dirty="0">
                <a:solidFill>
                  <a:srgbClr val="FF0000"/>
                </a:solidFill>
                <a:effectLst/>
                <a:ea typeface="ＭＳ ゴシック" panose="020B0609070205080204" pitchFamily="49" charset="-128"/>
                <a:cs typeface="Times New Roman" panose="02020603050405020304" pitchFamily="18" charset="0"/>
              </a:rPr>
              <a:t>本事業における新たな技術要素・発想や、これまでに十分に確立されていなかったことを説明してください。</a:t>
            </a:r>
          </a:p>
        </p:txBody>
      </p:sp>
    </p:spTree>
    <p:extLst>
      <p:ext uri="{BB962C8B-B14F-4D97-AF65-F5344CB8AC3E}">
        <p14:creationId xmlns:p14="http://schemas.microsoft.com/office/powerpoint/2010/main" val="1382359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2312" y="12118"/>
            <a:ext cx="9122357" cy="476250"/>
          </a:xfrm>
          <a:prstGeom prst="rect">
            <a:avLst/>
          </a:prstGeom>
          <a:solidFill>
            <a:srgbClr val="002060"/>
          </a:solidFill>
          <a:ln>
            <a:noFill/>
          </a:ln>
        </p:spPr>
        <p:style>
          <a:lnRef idx="3">
            <a:schemeClr val="lt1"/>
          </a:lnRef>
          <a:fillRef idx="1">
            <a:schemeClr val="accent5"/>
          </a:fillRef>
          <a:effectRef idx="1">
            <a:schemeClr val="accent5"/>
          </a:effectRef>
          <a:fontRef idx="minor">
            <a:schemeClr val="lt1"/>
          </a:fontRef>
        </p:style>
        <p:txBody>
          <a:bodyPr anchor="ctr"/>
          <a:lstStyle/>
          <a:p>
            <a:pPr eaLnBrk="1" fontAlgn="auto" hangingPunct="1">
              <a:spcBef>
                <a:spcPts val="0"/>
              </a:spcBef>
              <a:spcAft>
                <a:spcPts val="0"/>
              </a:spcAft>
              <a:defRPr/>
            </a:pPr>
            <a:r>
              <a:rPr lang="ja-JP" altLang="en-US" sz="2000" b="1" dirty="0">
                <a:solidFill>
                  <a:schemeClr val="bg1"/>
                </a:solidFill>
              </a:rPr>
              <a:t>成果の普及</a:t>
            </a:r>
            <a:endParaRPr lang="ja-JP" altLang="en-US" sz="2000" dirty="0">
              <a:solidFill>
                <a:schemeClr val="bg1"/>
              </a:solidFill>
            </a:endParaRPr>
          </a:p>
        </p:txBody>
      </p:sp>
      <p:sp>
        <p:nvSpPr>
          <p:cNvPr id="5" name="スライド番号プレースホルダー 4">
            <a:extLst>
              <a:ext uri="{FF2B5EF4-FFF2-40B4-BE49-F238E27FC236}">
                <a16:creationId xmlns:a16="http://schemas.microsoft.com/office/drawing/2014/main" id="{4B02DD77-37BB-DAEB-334B-8B0C113EBB7A}"/>
              </a:ext>
            </a:extLst>
          </p:cNvPr>
          <p:cNvSpPr>
            <a:spLocks noGrp="1"/>
          </p:cNvSpPr>
          <p:nvPr>
            <p:ph type="sldNum" sz="quarter" idx="12"/>
          </p:nvPr>
        </p:nvSpPr>
        <p:spPr/>
        <p:txBody>
          <a:bodyPr/>
          <a:lstStyle/>
          <a:p>
            <a:pPr>
              <a:defRPr/>
            </a:pPr>
            <a:fld id="{DF70C13D-D855-4D5D-917E-B9E7ABBC11F2}" type="slidenum">
              <a:rPr lang="ja-JP" altLang="en-US" smtClean="0"/>
              <a:pPr>
                <a:defRPr/>
              </a:pPr>
              <a:t>5</a:t>
            </a:fld>
            <a:endParaRPr lang="ja-JP" altLang="en-US" dirty="0"/>
          </a:p>
        </p:txBody>
      </p:sp>
      <p:sp>
        <p:nvSpPr>
          <p:cNvPr id="9" name="正方形/長方形 8">
            <a:extLst>
              <a:ext uri="{FF2B5EF4-FFF2-40B4-BE49-F238E27FC236}">
                <a16:creationId xmlns:a16="http://schemas.microsoft.com/office/drawing/2014/main" id="{26D1E12A-A670-1062-5C6B-B5E043E3B04B}"/>
              </a:ext>
            </a:extLst>
          </p:cNvPr>
          <p:cNvSpPr/>
          <p:nvPr/>
        </p:nvSpPr>
        <p:spPr>
          <a:xfrm>
            <a:off x="311795" y="4286091"/>
            <a:ext cx="8520409" cy="1015117"/>
          </a:xfrm>
          <a:prstGeom prst="rect">
            <a:avLst/>
          </a:prstGeom>
          <a:noFill/>
          <a:ln w="12700" cmpd="sng">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r>
              <a:rPr lang="en-US" altLang="ja-JP" sz="1400" dirty="0">
                <a:solidFill>
                  <a:srgbClr val="FF0000"/>
                </a:solidFill>
              </a:rPr>
              <a:t>【</a:t>
            </a:r>
            <a:r>
              <a:rPr lang="ja-JP" altLang="en-US" sz="1400" dirty="0">
                <a:solidFill>
                  <a:srgbClr val="FF0000"/>
                </a:solidFill>
              </a:rPr>
              <a:t>参考</a:t>
            </a:r>
            <a:r>
              <a:rPr lang="en-US" altLang="ja-JP" sz="1400" dirty="0">
                <a:solidFill>
                  <a:srgbClr val="FF0000"/>
                </a:solidFill>
              </a:rPr>
              <a:t>】</a:t>
            </a:r>
            <a:r>
              <a:rPr lang="ja-JP" altLang="en-US" sz="1400" dirty="0">
                <a:solidFill>
                  <a:srgbClr val="FF0000"/>
                </a:solidFill>
              </a:rPr>
              <a:t>　</a:t>
            </a:r>
            <a:r>
              <a:rPr kumimoji="1" lang="ja-JP" altLang="en-US" sz="1400" dirty="0">
                <a:solidFill>
                  <a:srgbClr val="FF0000"/>
                </a:solidFill>
              </a:rPr>
              <a:t>募集要領　５．（２）採択基準</a:t>
            </a:r>
            <a:endParaRPr kumimoji="1" lang="en-US" altLang="ja-JP" sz="1600" dirty="0">
              <a:solidFill>
                <a:srgbClr val="FF0000"/>
              </a:solidFill>
            </a:endParaRPr>
          </a:p>
        </p:txBody>
      </p:sp>
      <p:graphicFrame>
        <p:nvGraphicFramePr>
          <p:cNvPr id="10" name="表 9">
            <a:extLst>
              <a:ext uri="{FF2B5EF4-FFF2-40B4-BE49-F238E27FC236}">
                <a16:creationId xmlns:a16="http://schemas.microsoft.com/office/drawing/2014/main" id="{464189EF-430E-34E7-62BB-2666081F8056}"/>
              </a:ext>
            </a:extLst>
          </p:cNvPr>
          <p:cNvGraphicFramePr>
            <a:graphicFrameLocks noGrp="1"/>
          </p:cNvGraphicFramePr>
          <p:nvPr>
            <p:extLst>
              <p:ext uri="{D42A27DB-BD31-4B8C-83A1-F6EECF244321}">
                <p14:modId xmlns:p14="http://schemas.microsoft.com/office/powerpoint/2010/main" val="2030655194"/>
              </p:ext>
            </p:extLst>
          </p:nvPr>
        </p:nvGraphicFramePr>
        <p:xfrm>
          <a:off x="539552" y="4653136"/>
          <a:ext cx="7920880" cy="532060"/>
        </p:xfrm>
        <a:graphic>
          <a:graphicData uri="http://schemas.openxmlformats.org/drawingml/2006/table">
            <a:tbl>
              <a:tblPr firstRow="1" firstCol="1" bandRow="1"/>
              <a:tblGrid>
                <a:gridCol w="1944216">
                  <a:extLst>
                    <a:ext uri="{9D8B030D-6E8A-4147-A177-3AD203B41FA5}">
                      <a16:colId xmlns:a16="http://schemas.microsoft.com/office/drawing/2014/main" val="1547928716"/>
                    </a:ext>
                  </a:extLst>
                </a:gridCol>
                <a:gridCol w="5976664">
                  <a:extLst>
                    <a:ext uri="{9D8B030D-6E8A-4147-A177-3AD203B41FA5}">
                      <a16:colId xmlns:a16="http://schemas.microsoft.com/office/drawing/2014/main" val="1764083565"/>
                    </a:ext>
                  </a:extLst>
                </a:gridCol>
              </a:tblGrid>
              <a:tr h="532060">
                <a:tc>
                  <a:txBody>
                    <a:bodyPr/>
                    <a:lstStyle/>
                    <a:p>
                      <a:pPr algn="ctr">
                        <a:lnSpc>
                          <a:spcPts val="1800"/>
                        </a:lnSpc>
                      </a:pPr>
                      <a:r>
                        <a:rPr lang="ja-JP" altLang="en-US" sz="1400" kern="100" dirty="0">
                          <a:solidFill>
                            <a:srgbClr val="FF0000"/>
                          </a:solidFill>
                          <a:effectLst/>
                          <a:latin typeface="+mn-ea"/>
                          <a:ea typeface="+mn-ea"/>
                        </a:rPr>
                        <a:t>成果の普及のしやすさ</a:t>
                      </a:r>
                      <a:endParaRPr lang="ja-JP" sz="1400" kern="100" dirty="0">
                        <a:solidFill>
                          <a:srgbClr val="FF0000"/>
                        </a:solidFill>
                        <a:effectLst/>
                        <a:latin typeface="+mn-ea"/>
                        <a:ea typeface="+mn-ea"/>
                      </a:endParaRPr>
                    </a:p>
                  </a:txBody>
                  <a:tcPr marL="68580" marR="68580" marT="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pPr marL="0" indent="0" algn="l">
                        <a:lnSpc>
                          <a:spcPts val="1800"/>
                        </a:lnSpc>
                      </a:pPr>
                      <a:r>
                        <a:rPr lang="ja-JP" altLang="en-US" sz="1400" kern="100" dirty="0">
                          <a:solidFill>
                            <a:srgbClr val="FF0000"/>
                          </a:solidFill>
                          <a:effectLst/>
                          <a:latin typeface="+mn-ea"/>
                          <a:ea typeface="+mn-ea"/>
                        </a:rPr>
                        <a:t>補助対象事業の成果が他の企業にとって利用しやすく、より多くの企業における活用が見込まれること。</a:t>
                      </a:r>
                      <a:endParaRPr lang="ja-JP" sz="1400" kern="100" dirty="0">
                        <a:solidFill>
                          <a:srgbClr val="FF0000"/>
                        </a:solidFill>
                        <a:effectLst/>
                        <a:latin typeface="+mn-ea"/>
                        <a:ea typeface="+mn-ea"/>
                      </a:endParaRPr>
                    </a:p>
                  </a:txBody>
                  <a:tcPr marL="68580" marR="68580" marT="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269898860"/>
                  </a:ext>
                </a:extLst>
              </a:tr>
            </a:tbl>
          </a:graphicData>
        </a:graphic>
      </p:graphicFrame>
      <p:sp>
        <p:nvSpPr>
          <p:cNvPr id="3" name="正方形/長方形 2">
            <a:extLst>
              <a:ext uri="{FF2B5EF4-FFF2-40B4-BE49-F238E27FC236}">
                <a16:creationId xmlns:a16="http://schemas.microsoft.com/office/drawing/2014/main" id="{7B1A2E17-0D1D-9998-9B51-85F986742A50}"/>
              </a:ext>
            </a:extLst>
          </p:cNvPr>
          <p:cNvSpPr/>
          <p:nvPr/>
        </p:nvSpPr>
        <p:spPr>
          <a:xfrm>
            <a:off x="179512" y="2204864"/>
            <a:ext cx="8784976" cy="1721186"/>
          </a:xfrm>
          <a:prstGeom prst="rect">
            <a:avLst/>
          </a:prstGeom>
          <a:noFill/>
          <a:ln>
            <a:noFill/>
          </a:ln>
        </p:spPr>
        <p:style>
          <a:lnRef idx="2">
            <a:schemeClr val="accent2"/>
          </a:lnRef>
          <a:fillRef idx="1">
            <a:schemeClr val="lt1"/>
          </a:fillRef>
          <a:effectRef idx="0">
            <a:schemeClr val="accent2"/>
          </a:effectRef>
          <a:fontRef idx="minor">
            <a:schemeClr val="dk1"/>
          </a:fontRef>
        </p:style>
        <p:txBody>
          <a:bodyPr anchor="t"/>
          <a:lstStyle/>
          <a:p>
            <a:pPr marL="285750" indent="-285750">
              <a:buFont typeface="Wingdings" panose="05000000000000000000" pitchFamily="2" charset="2"/>
              <a:buChar char="Ø"/>
              <a:defRPr/>
            </a:pPr>
            <a:r>
              <a:rPr lang="ja-JP" altLang="en-US" sz="1800" kern="100" dirty="0">
                <a:solidFill>
                  <a:srgbClr val="FF0000"/>
                </a:solidFill>
                <a:effectLst/>
                <a:ea typeface="ＭＳ ゴシック" panose="020B0609070205080204" pitchFamily="49" charset="-128"/>
                <a:cs typeface="Times New Roman" panose="02020603050405020304" pitchFamily="18" charset="0"/>
              </a:rPr>
              <a:t>このスライドは、提案書の「７．成果の普及」に対応します。</a:t>
            </a:r>
            <a:endParaRPr lang="en-US" altLang="ja-JP" sz="1800" kern="100" dirty="0">
              <a:solidFill>
                <a:srgbClr val="FF0000"/>
              </a:solidFill>
              <a:effectLst/>
              <a:ea typeface="ＭＳ ゴシック" panose="020B0609070205080204" pitchFamily="49" charset="-128"/>
              <a:cs typeface="Times New Roman" panose="02020603050405020304" pitchFamily="18" charset="0"/>
            </a:endParaRPr>
          </a:p>
          <a:p>
            <a:pPr marL="285750" indent="-285750">
              <a:buFont typeface="Wingdings" panose="05000000000000000000" pitchFamily="2" charset="2"/>
              <a:buChar char="Ø"/>
              <a:defRPr/>
            </a:pPr>
            <a:r>
              <a:rPr lang="ja-JP" altLang="en-US" sz="1800" kern="100" dirty="0">
                <a:solidFill>
                  <a:srgbClr val="FF0000"/>
                </a:solidFill>
                <a:effectLst/>
                <a:ea typeface="ＭＳ ゴシック" panose="020B0609070205080204" pitchFamily="49" charset="-128"/>
                <a:cs typeface="Times New Roman" panose="02020603050405020304" pitchFamily="18" charset="0"/>
              </a:rPr>
              <a:t>本事業の成果を活用し得る提案事業者又は共同提案事業者以外の企業の範囲について説明してください。</a:t>
            </a:r>
          </a:p>
          <a:p>
            <a:pPr marL="285750" indent="-285750">
              <a:buFont typeface="Wingdings" panose="05000000000000000000" pitchFamily="2" charset="2"/>
              <a:buChar char="Ø"/>
              <a:defRPr/>
            </a:pPr>
            <a:r>
              <a:rPr lang="ja-JP" altLang="en-US" sz="1800" kern="100" dirty="0">
                <a:solidFill>
                  <a:srgbClr val="FF0000"/>
                </a:solidFill>
                <a:effectLst/>
                <a:ea typeface="ＭＳ ゴシック" panose="020B0609070205080204" pitchFamily="49" charset="-128"/>
                <a:cs typeface="Times New Roman" panose="02020603050405020304" pitchFamily="18" charset="0"/>
              </a:rPr>
              <a:t>本事業の成果を当該企業に普及させる具体的な方法、普及する企業の見込み及びスケジュールの見込みを記載してください。</a:t>
            </a:r>
          </a:p>
        </p:txBody>
      </p:sp>
    </p:spTree>
    <p:extLst>
      <p:ext uri="{BB962C8B-B14F-4D97-AF65-F5344CB8AC3E}">
        <p14:creationId xmlns:p14="http://schemas.microsoft.com/office/powerpoint/2010/main" val="1916749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54497" y="620688"/>
            <a:ext cx="8359278" cy="1508000"/>
          </a:xfrm>
          <a:prstGeom prst="rect">
            <a:avLst/>
          </a:prstGeom>
          <a:noFill/>
          <a:ln>
            <a:noFill/>
          </a:ln>
        </p:spPr>
        <p:style>
          <a:lnRef idx="2">
            <a:schemeClr val="accent2"/>
          </a:lnRef>
          <a:fillRef idx="1">
            <a:schemeClr val="lt1"/>
          </a:fillRef>
          <a:effectRef idx="0">
            <a:schemeClr val="accent2"/>
          </a:effectRef>
          <a:fontRef idx="minor">
            <a:schemeClr val="dk1"/>
          </a:fontRef>
        </p:style>
        <p:txBody>
          <a:bodyPr anchor="t"/>
          <a:lstStyle/>
          <a:p>
            <a:pPr marL="285750" indent="-285750">
              <a:buFont typeface="Wingdings" panose="05000000000000000000" pitchFamily="2" charset="2"/>
              <a:buChar char="Ø"/>
              <a:defRPr/>
            </a:pPr>
            <a:r>
              <a:rPr lang="ja-JP" altLang="en-US" sz="1800" kern="100" dirty="0">
                <a:solidFill>
                  <a:srgbClr val="FF0000"/>
                </a:solidFill>
                <a:effectLst/>
                <a:ea typeface="ＭＳ ゴシック" panose="020B0609070205080204" pitchFamily="49" charset="-128"/>
                <a:cs typeface="Times New Roman" panose="02020603050405020304" pitchFamily="18" charset="0"/>
              </a:rPr>
              <a:t>このスライドは、提案書の「</a:t>
            </a:r>
            <a:r>
              <a:rPr lang="zh-TW" altLang="en-US" sz="1800" kern="100" dirty="0">
                <a:solidFill>
                  <a:srgbClr val="FF0000"/>
                </a:solidFill>
                <a:effectLst/>
                <a:ea typeface="ＭＳ ゴシック" panose="020B0609070205080204" pitchFamily="49" charset="-128"/>
                <a:cs typeface="Times New Roman" panose="02020603050405020304" pitchFamily="18" charset="0"/>
              </a:rPr>
              <a:t>８．事業計画</a:t>
            </a:r>
            <a:r>
              <a:rPr lang="ja-JP" altLang="en-US" sz="1800" kern="100" dirty="0">
                <a:solidFill>
                  <a:srgbClr val="FF0000"/>
                </a:solidFill>
                <a:effectLst/>
                <a:ea typeface="ＭＳ ゴシック" panose="020B0609070205080204" pitchFamily="49" charset="-128"/>
                <a:cs typeface="Times New Roman" panose="02020603050405020304" pitchFamily="18" charset="0"/>
              </a:rPr>
              <a:t>」「９．事業の実施体制」に対応します。</a:t>
            </a:r>
            <a:endParaRPr lang="en-US" altLang="ja-JP" sz="1800" kern="100" dirty="0">
              <a:solidFill>
                <a:srgbClr val="FF0000"/>
              </a:solidFill>
              <a:effectLst/>
              <a:ea typeface="ＭＳ ゴシック" panose="020B0609070205080204" pitchFamily="49" charset="-128"/>
              <a:cs typeface="Times New Roman" panose="02020603050405020304" pitchFamily="18" charset="0"/>
            </a:endParaRPr>
          </a:p>
          <a:p>
            <a:pPr marL="285750" indent="-285750">
              <a:buFont typeface="Wingdings" panose="05000000000000000000" pitchFamily="2" charset="2"/>
              <a:buChar char="Ø"/>
              <a:defRPr/>
            </a:pPr>
            <a:r>
              <a:rPr lang="ja-JP" altLang="en-US" sz="1800" kern="100" dirty="0">
                <a:solidFill>
                  <a:srgbClr val="FF0000"/>
                </a:solidFill>
                <a:effectLst/>
                <a:ea typeface="ＭＳ ゴシック" panose="020B0609070205080204" pitchFamily="49" charset="-128"/>
                <a:cs typeface="Times New Roman" panose="02020603050405020304" pitchFamily="18" charset="0"/>
              </a:rPr>
              <a:t>事業のスケジュール等を記載してください。</a:t>
            </a:r>
            <a:endParaRPr lang="en-US" altLang="ja-JP" sz="1800" kern="100" dirty="0">
              <a:solidFill>
                <a:srgbClr val="FF0000"/>
              </a:solidFill>
              <a:effectLst/>
              <a:ea typeface="ＭＳ ゴシック" panose="020B0609070205080204" pitchFamily="49" charset="-128"/>
              <a:cs typeface="Times New Roman" panose="02020603050405020304" pitchFamily="18" charset="0"/>
            </a:endParaRPr>
          </a:p>
          <a:p>
            <a:pPr marL="285750" indent="-285750">
              <a:buFont typeface="Wingdings" panose="05000000000000000000" pitchFamily="2" charset="2"/>
              <a:buChar char="Ø"/>
              <a:defRPr/>
            </a:pPr>
            <a:r>
              <a:rPr lang="ja-JP" altLang="en-US" kern="100" dirty="0">
                <a:solidFill>
                  <a:srgbClr val="FF0000"/>
                </a:solidFill>
                <a:ea typeface="ＭＳ ゴシック" panose="020B0609070205080204" pitchFamily="49" charset="-128"/>
                <a:cs typeface="Times New Roman" panose="02020603050405020304" pitchFamily="18" charset="0"/>
              </a:rPr>
              <a:t>提案事業</a:t>
            </a:r>
            <a:r>
              <a:rPr lang="ja-JP" altLang="en-US" sz="1800" kern="100" dirty="0">
                <a:solidFill>
                  <a:srgbClr val="FF0000"/>
                </a:solidFill>
                <a:effectLst/>
                <a:ea typeface="ＭＳ ゴシック" panose="020B0609070205080204" pitchFamily="49" charset="-128"/>
                <a:cs typeface="Times New Roman" panose="02020603050405020304" pitchFamily="18" charset="0"/>
              </a:rPr>
              <a:t>者が複数にわたる場合や再委託を行う場合は、どの事業者がどの項目を実施するのかを記載してください。</a:t>
            </a:r>
            <a:endParaRPr lang="en-US" altLang="ja-JP" sz="1800" kern="100" dirty="0">
              <a:solidFill>
                <a:srgbClr val="FF0000"/>
              </a:solidFill>
              <a:effectLst/>
              <a:ea typeface="ＭＳ ゴシック" panose="020B0609070205080204" pitchFamily="49" charset="-128"/>
              <a:cs typeface="Times New Roman" panose="02020603050405020304" pitchFamily="18" charset="0"/>
            </a:endParaRPr>
          </a:p>
        </p:txBody>
      </p:sp>
      <p:sp>
        <p:nvSpPr>
          <p:cNvPr id="5" name="スライド番号プレースホルダー 4">
            <a:extLst>
              <a:ext uri="{FF2B5EF4-FFF2-40B4-BE49-F238E27FC236}">
                <a16:creationId xmlns:a16="http://schemas.microsoft.com/office/drawing/2014/main" id="{56455B41-890C-FE44-C2D8-2F95FA6B5DDB}"/>
              </a:ext>
            </a:extLst>
          </p:cNvPr>
          <p:cNvSpPr>
            <a:spLocks noGrp="1"/>
          </p:cNvSpPr>
          <p:nvPr>
            <p:ph type="sldNum" sz="quarter" idx="12"/>
          </p:nvPr>
        </p:nvSpPr>
        <p:spPr/>
        <p:txBody>
          <a:bodyPr/>
          <a:lstStyle/>
          <a:p>
            <a:pPr>
              <a:defRPr/>
            </a:pPr>
            <a:fld id="{DF70C13D-D855-4D5D-917E-B9E7ABBC11F2}" type="slidenum">
              <a:rPr lang="ja-JP" altLang="en-US" smtClean="0"/>
              <a:pPr>
                <a:defRPr/>
              </a:pPr>
              <a:t>6</a:t>
            </a:fld>
            <a:endParaRPr lang="ja-JP" altLang="en-US" dirty="0"/>
          </a:p>
        </p:txBody>
      </p:sp>
      <p:sp>
        <p:nvSpPr>
          <p:cNvPr id="7" name="正方形/長方形 6">
            <a:extLst>
              <a:ext uri="{FF2B5EF4-FFF2-40B4-BE49-F238E27FC236}">
                <a16:creationId xmlns:a16="http://schemas.microsoft.com/office/drawing/2014/main" id="{1B796D31-D4A7-2BB6-3E5C-AE41D3BE7E23}"/>
              </a:ext>
            </a:extLst>
          </p:cNvPr>
          <p:cNvSpPr/>
          <p:nvPr/>
        </p:nvSpPr>
        <p:spPr>
          <a:xfrm>
            <a:off x="12312" y="12118"/>
            <a:ext cx="9122357" cy="476250"/>
          </a:xfrm>
          <a:prstGeom prst="rect">
            <a:avLst/>
          </a:prstGeom>
          <a:solidFill>
            <a:srgbClr val="002060"/>
          </a:solidFill>
          <a:ln>
            <a:noFill/>
          </a:ln>
        </p:spPr>
        <p:style>
          <a:lnRef idx="3">
            <a:schemeClr val="lt1"/>
          </a:lnRef>
          <a:fillRef idx="1">
            <a:schemeClr val="accent5"/>
          </a:fillRef>
          <a:effectRef idx="1">
            <a:schemeClr val="accent5"/>
          </a:effectRef>
          <a:fontRef idx="minor">
            <a:schemeClr val="lt1"/>
          </a:fontRef>
        </p:style>
        <p:txBody>
          <a:bodyPr anchor="ctr"/>
          <a:lstStyle/>
          <a:p>
            <a:pPr eaLnBrk="1" fontAlgn="auto" hangingPunct="1">
              <a:spcBef>
                <a:spcPts val="0"/>
              </a:spcBef>
              <a:spcAft>
                <a:spcPts val="0"/>
              </a:spcAft>
              <a:defRPr/>
            </a:pPr>
            <a:r>
              <a:rPr lang="ja-JP" altLang="en-US" sz="2000" b="1" dirty="0">
                <a:solidFill>
                  <a:schemeClr val="bg1"/>
                </a:solidFill>
              </a:rPr>
              <a:t>事業計画、実施体制</a:t>
            </a:r>
          </a:p>
        </p:txBody>
      </p:sp>
      <p:graphicFrame>
        <p:nvGraphicFramePr>
          <p:cNvPr id="24" name="表 23">
            <a:extLst>
              <a:ext uri="{FF2B5EF4-FFF2-40B4-BE49-F238E27FC236}">
                <a16:creationId xmlns:a16="http://schemas.microsoft.com/office/drawing/2014/main" id="{5A06CAA3-6F09-9B41-7AA4-9103FCCCDEA3}"/>
              </a:ext>
            </a:extLst>
          </p:cNvPr>
          <p:cNvGraphicFramePr>
            <a:graphicFrameLocks noGrp="1"/>
          </p:cNvGraphicFramePr>
          <p:nvPr>
            <p:extLst>
              <p:ext uri="{D42A27DB-BD31-4B8C-83A1-F6EECF244321}">
                <p14:modId xmlns:p14="http://schemas.microsoft.com/office/powerpoint/2010/main" val="3899873625"/>
              </p:ext>
            </p:extLst>
          </p:nvPr>
        </p:nvGraphicFramePr>
        <p:xfrm>
          <a:off x="703137" y="2431906"/>
          <a:ext cx="7776864" cy="4267200"/>
        </p:xfrm>
        <a:graphic>
          <a:graphicData uri="http://schemas.openxmlformats.org/drawingml/2006/table">
            <a:tbl>
              <a:tblPr/>
              <a:tblGrid>
                <a:gridCol w="2709152">
                  <a:extLst>
                    <a:ext uri="{9D8B030D-6E8A-4147-A177-3AD203B41FA5}">
                      <a16:colId xmlns:a16="http://schemas.microsoft.com/office/drawing/2014/main" val="1957095318"/>
                    </a:ext>
                  </a:extLst>
                </a:gridCol>
                <a:gridCol w="5067712">
                  <a:extLst>
                    <a:ext uri="{9D8B030D-6E8A-4147-A177-3AD203B41FA5}">
                      <a16:colId xmlns:a16="http://schemas.microsoft.com/office/drawing/2014/main" val="3958816338"/>
                    </a:ext>
                  </a:extLst>
                </a:gridCol>
              </a:tblGrid>
              <a:tr h="71714">
                <a:tc>
                  <a:txBody>
                    <a:bodyPr/>
                    <a:lstStyle/>
                    <a:p>
                      <a:pPr algn="ctr" latinLnBrk="1"/>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項目</a:t>
                      </a:r>
                      <a:endParaRPr lang="ja-JP" sz="1400" b="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49708" marR="49708" marT="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pPr algn="ctr" latinLnBrk="1"/>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令和６年度</a:t>
                      </a:r>
                      <a:endParaRPr lang="ja-JP" sz="1400" b="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49708" marR="49708" marT="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2710749906"/>
                  </a:ext>
                </a:extLst>
              </a:tr>
              <a:tr h="2848670">
                <a:tc>
                  <a:txBody>
                    <a:bodyPr/>
                    <a:lstStyle/>
                    <a:p>
                      <a:pPr marL="0" lvl="0" indent="0" algn="just" latinLnBrk="1">
                        <a:buFont typeface="+mj-lt"/>
                        <a:buNone/>
                      </a:pPr>
                      <a:r>
                        <a:rPr lang="en-US" altLang="ja-JP" sz="1400" b="0" kern="0" dirty="0">
                          <a:solidFill>
                            <a:srgbClr val="FF0000"/>
                          </a:solidFill>
                          <a:effectLst/>
                          <a:latin typeface="Times New Roman" panose="02020603050405020304" pitchFamily="18" charset="0"/>
                          <a:ea typeface="ＭＳ 明朝" panose="02020609040205080304" pitchFamily="17" charset="-128"/>
                        </a:rPr>
                        <a:t>1. </a:t>
                      </a:r>
                      <a:r>
                        <a:rPr lang="ja-JP" sz="1400" b="0" kern="0" dirty="0">
                          <a:solidFill>
                            <a:srgbClr val="FF0000"/>
                          </a:solidFill>
                          <a:effectLst/>
                          <a:latin typeface="Times New Roman" panose="02020603050405020304" pitchFamily="18" charset="0"/>
                          <a:ea typeface="ＭＳ 明朝" panose="02020609040205080304" pitchFamily="17" charset="-128"/>
                        </a:rPr>
                        <a:t>○○○の開発</a:t>
                      </a:r>
                      <a:endParaRPr lang="en-US" altLang="ja-JP" sz="1400" b="0" kern="0" dirty="0">
                        <a:solidFill>
                          <a:srgbClr val="FF0000"/>
                        </a:solidFill>
                        <a:effectLst/>
                        <a:latin typeface="Century" panose="02040604050505020304" pitchFamily="18" charset="0"/>
                        <a:ea typeface="ＭＳ 明朝" panose="02020609040205080304" pitchFamily="17" charset="-128"/>
                      </a:endParaRPr>
                    </a:p>
                    <a:p>
                      <a:pPr marL="0" lvl="0" indent="0" algn="just" latinLnBrk="1">
                        <a:buFont typeface="+mj-lt"/>
                        <a:buNone/>
                      </a:pPr>
                      <a:r>
                        <a:rPr lang="ja-JP" alt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a:t>
                      </a:r>
                      <a:r>
                        <a:rPr lang="ja-JP" altLang="en-US"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株式会社が実施</a:t>
                      </a:r>
                      <a:r>
                        <a:rPr lang="ja-JP" alt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a:t>
                      </a:r>
                      <a:endParaRPr lang="en-US" altLang="ja-JP" sz="1400" b="0" dirty="0">
                        <a:effectLst/>
                        <a:latin typeface="Century" panose="02040604050505020304" pitchFamily="18" charset="0"/>
                      </a:endParaRPr>
                    </a:p>
                    <a:p>
                      <a:pPr marL="447675" lvl="0" indent="-249238" algn="just" defTabSz="914400" rtl="0" eaLnBrk="1" latinLnBrk="1" hangingPunct="1">
                        <a:buFont typeface="+mj-lt"/>
                        <a:buAutoNum type="arabicParenR"/>
                      </a:pPr>
                      <a:r>
                        <a:rPr kumimoji="1" lang="ja-JP" altLang="en-US"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○○○の計画策定</a:t>
                      </a:r>
                    </a:p>
                    <a:p>
                      <a:pPr marL="447675" lvl="0" indent="-249238" algn="just" latinLnBrk="1">
                        <a:buFont typeface="+mj-lt"/>
                        <a:buAutoNum type="arabicParenR"/>
                      </a:pPr>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○○○の試作</a:t>
                      </a:r>
                      <a:endParaRPr lang="ja-JP" sz="1400" b="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447675" lvl="0" indent="-249238" algn="just" latinLnBrk="1">
                        <a:buFont typeface="+mj-lt"/>
                        <a:buAutoNum type="arabicParenR"/>
                      </a:pPr>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○○○の実証</a:t>
                      </a:r>
                      <a:endParaRPr lang="ja-JP" sz="1400" b="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447675" lvl="0" indent="-249238" algn="just" latinLnBrk="1">
                        <a:buFont typeface="+mj-lt"/>
                        <a:buAutoNum type="arabicParenR"/>
                      </a:pPr>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データ評価</a:t>
                      </a:r>
                      <a:endParaRPr lang="ja-JP" sz="1400" b="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latinLnBrk="1"/>
                      <a:r>
                        <a:rPr lang="en-US"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 </a:t>
                      </a:r>
                      <a:endParaRPr lang="ja-JP" sz="1400" b="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lvl="0" indent="0" algn="just" latinLnBrk="1">
                        <a:buFont typeface="+mj-lt"/>
                        <a:buNone/>
                      </a:pPr>
                      <a:r>
                        <a:rPr lang="en-US" alt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2. </a:t>
                      </a:r>
                      <a:r>
                        <a:rPr lang="ja-JP" alt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a:t>
                      </a:r>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の開発</a:t>
                      </a:r>
                      <a:r>
                        <a:rPr lang="en-US"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a:t>
                      </a:r>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現場実証</a:t>
                      </a:r>
                      <a:endParaRPr lang="ja-JP" sz="1400" b="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latinLnBrk="1"/>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【○○研究所</a:t>
                      </a:r>
                      <a:r>
                        <a:rPr lang="ja-JP" altLang="en-US"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が実施</a:t>
                      </a:r>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a:t>
                      </a:r>
                      <a:endParaRPr lang="ja-JP" sz="1400" b="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447675" lvl="0" indent="-249238" algn="just" latinLnBrk="1">
                        <a:buFont typeface="+mj-lt"/>
                        <a:buAutoNum type="arabicParenR"/>
                        <a:tabLst>
                          <a:tab pos="541338" algn="l"/>
                        </a:tabLst>
                      </a:pPr>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○○○の計画策定</a:t>
                      </a:r>
                      <a:endParaRPr lang="ja-JP" sz="1400" b="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447675" lvl="0" indent="-249238" algn="just" latinLnBrk="1">
                        <a:buFont typeface="+mj-lt"/>
                        <a:buAutoNum type="arabicParenR"/>
                        <a:tabLst>
                          <a:tab pos="541338" algn="l"/>
                        </a:tabLst>
                      </a:pPr>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○○○の試作</a:t>
                      </a:r>
                      <a:endParaRPr lang="ja-JP" sz="1400" b="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447675" lvl="0" indent="-249238" algn="just" latinLnBrk="1">
                        <a:buFont typeface="+mj-lt"/>
                        <a:buAutoNum type="arabicParenR"/>
                        <a:tabLst>
                          <a:tab pos="541338" algn="l"/>
                        </a:tabLst>
                      </a:pPr>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○○○の実証</a:t>
                      </a:r>
                      <a:endParaRPr lang="ja-JP" sz="1400" b="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447675" lvl="0" indent="-249238" algn="just" latinLnBrk="1">
                        <a:buFont typeface="+mj-lt"/>
                        <a:buAutoNum type="arabicParenR"/>
                        <a:tabLst>
                          <a:tab pos="541338" algn="l"/>
                        </a:tabLst>
                      </a:pPr>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データ評価</a:t>
                      </a:r>
                      <a:endParaRPr lang="ja-JP" sz="1400" b="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latinLnBrk="1"/>
                      <a:r>
                        <a:rPr lang="en-US"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 </a:t>
                      </a:r>
                      <a:endParaRPr lang="ja-JP" sz="1400" b="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lvl="0" indent="0" algn="just" latinLnBrk="1">
                        <a:buFont typeface="+mj-lt"/>
                        <a:buNone/>
                      </a:pPr>
                      <a:r>
                        <a:rPr lang="en-US" alt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3. </a:t>
                      </a:r>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開発物の統合・実証</a:t>
                      </a:r>
                      <a:endParaRPr lang="ja-JP" sz="1400" b="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lvl="0" indent="0" algn="just" latinLnBrk="1">
                        <a:buFont typeface="+mj-lt"/>
                        <a:buNone/>
                      </a:pPr>
                      <a:r>
                        <a:rPr lang="en-US" alt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4. </a:t>
                      </a:r>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システム改良</a:t>
                      </a:r>
                      <a:endParaRPr lang="ja-JP" sz="1400" b="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lvl="0" indent="0" algn="just" latinLnBrk="1">
                        <a:buFont typeface="+mj-lt"/>
                        <a:buNone/>
                      </a:pPr>
                      <a:r>
                        <a:rPr lang="en-US" alt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5. </a:t>
                      </a:r>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報告書作成</a:t>
                      </a:r>
                      <a:endParaRPr lang="ja-JP" sz="1400" b="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9708" marR="49708" marT="0" marB="0">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pPr algn="just" latinLnBrk="1"/>
                      <a:endParaRPr lang="ja-JP" sz="1400" b="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9708" marR="49708" marT="0" marB="0">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1051799724"/>
                  </a:ext>
                </a:extLst>
              </a:tr>
              <a:tr h="221568">
                <a:tc>
                  <a:txBody>
                    <a:bodyPr/>
                    <a:lstStyle/>
                    <a:p>
                      <a:pPr algn="ctr" latinLnBrk="1"/>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事　業　費</a:t>
                      </a:r>
                      <a:endParaRPr lang="ja-JP" sz="1400" b="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p>
                      <a:pPr algn="ctr" latinLnBrk="1"/>
                      <a:r>
                        <a:rPr lang="ja-JP" sz="1400" b="0"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合　　計</a:t>
                      </a:r>
                      <a:endParaRPr lang="ja-JP" sz="1400" b="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49708" marR="49708" marT="0" marB="0">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pPr algn="ctr" latinLnBrk="1">
                        <a:lnSpc>
                          <a:spcPts val="1620"/>
                        </a:lnSpc>
                      </a:pPr>
                      <a:r>
                        <a:rPr lang="ja-JP" sz="1400" b="0" i="1"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a:t>
                      </a:r>
                      <a:endParaRPr lang="ja-JP" sz="1400" b="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ctr" latinLnBrk="1">
                        <a:lnSpc>
                          <a:spcPts val="1620"/>
                        </a:lnSpc>
                      </a:pPr>
                      <a:r>
                        <a:rPr lang="ja-JP" sz="1400" b="0" i="1" kern="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a:t>
                      </a:r>
                      <a:endParaRPr lang="ja-JP" sz="1400" b="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9708" marR="49708" marT="0" marB="0">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2778181383"/>
                  </a:ext>
                </a:extLst>
              </a:tr>
            </a:tbl>
          </a:graphicData>
        </a:graphic>
      </p:graphicFrame>
      <p:sp>
        <p:nvSpPr>
          <p:cNvPr id="29" name="Text Box 436">
            <a:extLst>
              <a:ext uri="{FF2B5EF4-FFF2-40B4-BE49-F238E27FC236}">
                <a16:creationId xmlns:a16="http://schemas.microsoft.com/office/drawing/2014/main" id="{575F397C-2477-7FAA-2F42-C433DB22415B}"/>
              </a:ext>
            </a:extLst>
          </p:cNvPr>
          <p:cNvSpPr txBox="1">
            <a:spLocks noChangeArrowheads="1"/>
          </p:cNvSpPr>
          <p:nvPr/>
        </p:nvSpPr>
        <p:spPr>
          <a:xfrm>
            <a:off x="3344289" y="2635970"/>
            <a:ext cx="1245517" cy="500063"/>
          </a:xfrm>
          <a:prstGeom prst="rect">
            <a:avLst/>
          </a:prstGeom>
          <a:noFill/>
          <a:ln>
            <a:noFill/>
          </a:ln>
        </p:spPr>
        <p:txBody>
          <a:bodyPr rot="0" wrap="square" anchor="t" anchorCtr="0" upright="1"/>
          <a:lstStyle/>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p:txBody>
      </p:sp>
      <p:sp>
        <p:nvSpPr>
          <p:cNvPr id="47" name="Text Box 436">
            <a:extLst>
              <a:ext uri="{FF2B5EF4-FFF2-40B4-BE49-F238E27FC236}">
                <a16:creationId xmlns:a16="http://schemas.microsoft.com/office/drawing/2014/main" id="{D07F830E-0359-D452-F1C6-57BF91F5E4FF}"/>
              </a:ext>
            </a:extLst>
          </p:cNvPr>
          <p:cNvSpPr txBox="1">
            <a:spLocks noChangeArrowheads="1"/>
          </p:cNvSpPr>
          <p:nvPr/>
        </p:nvSpPr>
        <p:spPr>
          <a:xfrm>
            <a:off x="4250503" y="2851994"/>
            <a:ext cx="1245517" cy="500063"/>
          </a:xfrm>
          <a:prstGeom prst="rect">
            <a:avLst/>
          </a:prstGeom>
          <a:noFill/>
          <a:ln>
            <a:noFill/>
          </a:ln>
        </p:spPr>
        <p:txBody>
          <a:bodyPr rot="0" wrap="square" anchor="t" anchorCtr="0" upright="1"/>
          <a:lstStyle/>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p:txBody>
      </p:sp>
      <p:cxnSp>
        <p:nvCxnSpPr>
          <p:cNvPr id="48" name="Line 430">
            <a:extLst>
              <a:ext uri="{FF2B5EF4-FFF2-40B4-BE49-F238E27FC236}">
                <a16:creationId xmlns:a16="http://schemas.microsoft.com/office/drawing/2014/main" id="{0284B622-C82C-E0F6-CF1F-1BDDDB2E47CB}"/>
              </a:ext>
            </a:extLst>
          </p:cNvPr>
          <p:cNvCxnSpPr>
            <a:cxnSpLocks/>
          </p:cNvCxnSpPr>
          <p:nvPr/>
        </p:nvCxnSpPr>
        <p:spPr>
          <a:xfrm>
            <a:off x="4416410" y="3100249"/>
            <a:ext cx="992373" cy="1184"/>
          </a:xfrm>
          <a:prstGeom prst="line">
            <a:avLst/>
          </a:prstGeom>
          <a:noFill/>
          <a:ln w="19050">
            <a:solidFill>
              <a:srgbClr val="FF0000"/>
            </a:solidFill>
            <a:round/>
            <a:headEnd/>
            <a:tailEnd type="triangle" w="med" len="med"/>
          </a:ln>
        </p:spPr>
      </p:cxnSp>
      <p:sp>
        <p:nvSpPr>
          <p:cNvPr id="49" name="Text Box 436">
            <a:extLst>
              <a:ext uri="{FF2B5EF4-FFF2-40B4-BE49-F238E27FC236}">
                <a16:creationId xmlns:a16="http://schemas.microsoft.com/office/drawing/2014/main" id="{F1F8037B-5FC1-7D23-5F21-8C149C5D08BA}"/>
              </a:ext>
            </a:extLst>
          </p:cNvPr>
          <p:cNvSpPr txBox="1">
            <a:spLocks noChangeArrowheads="1"/>
          </p:cNvSpPr>
          <p:nvPr/>
        </p:nvSpPr>
        <p:spPr>
          <a:xfrm>
            <a:off x="5098487" y="3106126"/>
            <a:ext cx="1245517" cy="500063"/>
          </a:xfrm>
          <a:prstGeom prst="rect">
            <a:avLst/>
          </a:prstGeom>
          <a:noFill/>
          <a:ln>
            <a:noFill/>
          </a:ln>
        </p:spPr>
        <p:txBody>
          <a:bodyPr rot="0" wrap="square" anchor="t" anchorCtr="0" upright="1"/>
          <a:lstStyle/>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p:txBody>
      </p:sp>
      <p:cxnSp>
        <p:nvCxnSpPr>
          <p:cNvPr id="50" name="Line 430">
            <a:extLst>
              <a:ext uri="{FF2B5EF4-FFF2-40B4-BE49-F238E27FC236}">
                <a16:creationId xmlns:a16="http://schemas.microsoft.com/office/drawing/2014/main" id="{B6CEAF10-9808-7DD5-68C8-1BF24FC6DA42}"/>
              </a:ext>
            </a:extLst>
          </p:cNvPr>
          <p:cNvCxnSpPr>
            <a:cxnSpLocks/>
          </p:cNvCxnSpPr>
          <p:nvPr/>
        </p:nvCxnSpPr>
        <p:spPr>
          <a:xfrm>
            <a:off x="5264394" y="3354381"/>
            <a:ext cx="992373" cy="1184"/>
          </a:xfrm>
          <a:prstGeom prst="line">
            <a:avLst/>
          </a:prstGeom>
          <a:noFill/>
          <a:ln w="19050">
            <a:solidFill>
              <a:srgbClr val="FF0000"/>
            </a:solidFill>
            <a:round/>
            <a:headEnd/>
            <a:tailEnd type="triangle" w="med" len="med"/>
          </a:ln>
        </p:spPr>
      </p:cxnSp>
      <p:sp>
        <p:nvSpPr>
          <p:cNvPr id="51" name="Text Box 436">
            <a:extLst>
              <a:ext uri="{FF2B5EF4-FFF2-40B4-BE49-F238E27FC236}">
                <a16:creationId xmlns:a16="http://schemas.microsoft.com/office/drawing/2014/main" id="{D8DE2C73-E02F-1871-F959-6E766CDFAC4C}"/>
              </a:ext>
            </a:extLst>
          </p:cNvPr>
          <p:cNvSpPr txBox="1">
            <a:spLocks noChangeArrowheads="1"/>
          </p:cNvSpPr>
          <p:nvPr/>
        </p:nvSpPr>
        <p:spPr>
          <a:xfrm>
            <a:off x="4084596" y="4132665"/>
            <a:ext cx="1245517" cy="500063"/>
          </a:xfrm>
          <a:prstGeom prst="rect">
            <a:avLst/>
          </a:prstGeom>
          <a:noFill/>
          <a:ln>
            <a:noFill/>
          </a:ln>
        </p:spPr>
        <p:txBody>
          <a:bodyPr rot="0" wrap="square" anchor="t" anchorCtr="0" upright="1"/>
          <a:lstStyle/>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p:txBody>
      </p:sp>
      <p:cxnSp>
        <p:nvCxnSpPr>
          <p:cNvPr id="52" name="Line 430">
            <a:extLst>
              <a:ext uri="{FF2B5EF4-FFF2-40B4-BE49-F238E27FC236}">
                <a16:creationId xmlns:a16="http://schemas.microsoft.com/office/drawing/2014/main" id="{00D78790-6632-B992-B48D-88748094B028}"/>
              </a:ext>
            </a:extLst>
          </p:cNvPr>
          <p:cNvCxnSpPr>
            <a:cxnSpLocks/>
          </p:cNvCxnSpPr>
          <p:nvPr/>
        </p:nvCxnSpPr>
        <p:spPr>
          <a:xfrm>
            <a:off x="4250503" y="4380920"/>
            <a:ext cx="992373" cy="1184"/>
          </a:xfrm>
          <a:prstGeom prst="line">
            <a:avLst/>
          </a:prstGeom>
          <a:noFill/>
          <a:ln w="19050">
            <a:solidFill>
              <a:srgbClr val="FF0000"/>
            </a:solidFill>
            <a:round/>
            <a:headEnd/>
            <a:tailEnd type="triangle" w="med" len="med"/>
          </a:ln>
        </p:spPr>
      </p:cxnSp>
      <p:sp>
        <p:nvSpPr>
          <p:cNvPr id="53" name="Text Box 436">
            <a:extLst>
              <a:ext uri="{FF2B5EF4-FFF2-40B4-BE49-F238E27FC236}">
                <a16:creationId xmlns:a16="http://schemas.microsoft.com/office/drawing/2014/main" id="{B503FBA8-0ED3-02CD-8E52-9ECCB505E1C7}"/>
              </a:ext>
            </a:extLst>
          </p:cNvPr>
          <p:cNvSpPr txBox="1">
            <a:spLocks noChangeArrowheads="1"/>
          </p:cNvSpPr>
          <p:nvPr/>
        </p:nvSpPr>
        <p:spPr>
          <a:xfrm>
            <a:off x="4804541" y="4368924"/>
            <a:ext cx="1245517" cy="500063"/>
          </a:xfrm>
          <a:prstGeom prst="rect">
            <a:avLst/>
          </a:prstGeom>
          <a:noFill/>
          <a:ln>
            <a:noFill/>
          </a:ln>
        </p:spPr>
        <p:txBody>
          <a:bodyPr rot="0" wrap="square" anchor="t" anchorCtr="0" upright="1"/>
          <a:lstStyle/>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p:txBody>
      </p:sp>
      <p:cxnSp>
        <p:nvCxnSpPr>
          <p:cNvPr id="54" name="Line 430">
            <a:extLst>
              <a:ext uri="{FF2B5EF4-FFF2-40B4-BE49-F238E27FC236}">
                <a16:creationId xmlns:a16="http://schemas.microsoft.com/office/drawing/2014/main" id="{A0546F7F-0161-5573-CC4E-1E8D46B9E22E}"/>
              </a:ext>
            </a:extLst>
          </p:cNvPr>
          <p:cNvCxnSpPr>
            <a:cxnSpLocks/>
          </p:cNvCxnSpPr>
          <p:nvPr/>
        </p:nvCxnSpPr>
        <p:spPr>
          <a:xfrm>
            <a:off x="4970448" y="4617179"/>
            <a:ext cx="992373" cy="1184"/>
          </a:xfrm>
          <a:prstGeom prst="line">
            <a:avLst/>
          </a:prstGeom>
          <a:noFill/>
          <a:ln w="19050">
            <a:solidFill>
              <a:srgbClr val="FF0000"/>
            </a:solidFill>
            <a:round/>
            <a:headEnd/>
            <a:tailEnd type="triangle" w="med" len="med"/>
          </a:ln>
        </p:spPr>
      </p:cxnSp>
      <p:sp>
        <p:nvSpPr>
          <p:cNvPr id="55" name="Text Box 436">
            <a:extLst>
              <a:ext uri="{FF2B5EF4-FFF2-40B4-BE49-F238E27FC236}">
                <a16:creationId xmlns:a16="http://schemas.microsoft.com/office/drawing/2014/main" id="{997AB98B-DD65-EBCA-51D5-BA15B345B45F}"/>
              </a:ext>
            </a:extLst>
          </p:cNvPr>
          <p:cNvSpPr txBox="1">
            <a:spLocks noChangeArrowheads="1"/>
          </p:cNvSpPr>
          <p:nvPr/>
        </p:nvSpPr>
        <p:spPr>
          <a:xfrm>
            <a:off x="5516960" y="4588450"/>
            <a:ext cx="1245517" cy="500063"/>
          </a:xfrm>
          <a:prstGeom prst="rect">
            <a:avLst/>
          </a:prstGeom>
          <a:noFill/>
          <a:ln>
            <a:noFill/>
          </a:ln>
        </p:spPr>
        <p:txBody>
          <a:bodyPr rot="0" wrap="square" anchor="t" anchorCtr="0" upright="1"/>
          <a:lstStyle/>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p:txBody>
      </p:sp>
      <p:cxnSp>
        <p:nvCxnSpPr>
          <p:cNvPr id="56" name="Line 430">
            <a:extLst>
              <a:ext uri="{FF2B5EF4-FFF2-40B4-BE49-F238E27FC236}">
                <a16:creationId xmlns:a16="http://schemas.microsoft.com/office/drawing/2014/main" id="{11CFC30C-7EFE-7469-D0B0-D8BDC417FA7B}"/>
              </a:ext>
            </a:extLst>
          </p:cNvPr>
          <p:cNvCxnSpPr>
            <a:cxnSpLocks/>
          </p:cNvCxnSpPr>
          <p:nvPr/>
        </p:nvCxnSpPr>
        <p:spPr>
          <a:xfrm>
            <a:off x="5682867" y="4836705"/>
            <a:ext cx="992373" cy="1184"/>
          </a:xfrm>
          <a:prstGeom prst="line">
            <a:avLst/>
          </a:prstGeom>
          <a:noFill/>
          <a:ln w="19050">
            <a:solidFill>
              <a:srgbClr val="FF0000"/>
            </a:solidFill>
            <a:round/>
            <a:headEnd/>
            <a:tailEnd type="triangle" w="med" len="med"/>
          </a:ln>
        </p:spPr>
      </p:cxnSp>
      <p:sp>
        <p:nvSpPr>
          <p:cNvPr id="57" name="Text Box 436">
            <a:extLst>
              <a:ext uri="{FF2B5EF4-FFF2-40B4-BE49-F238E27FC236}">
                <a16:creationId xmlns:a16="http://schemas.microsoft.com/office/drawing/2014/main" id="{FD9538A7-7BF4-64F6-C7B5-66DBFE5E4828}"/>
              </a:ext>
            </a:extLst>
          </p:cNvPr>
          <p:cNvSpPr txBox="1">
            <a:spLocks noChangeArrowheads="1"/>
          </p:cNvSpPr>
          <p:nvPr/>
        </p:nvSpPr>
        <p:spPr>
          <a:xfrm>
            <a:off x="6238987" y="4779023"/>
            <a:ext cx="1245517" cy="500063"/>
          </a:xfrm>
          <a:prstGeom prst="rect">
            <a:avLst/>
          </a:prstGeom>
          <a:noFill/>
          <a:ln>
            <a:noFill/>
          </a:ln>
        </p:spPr>
        <p:txBody>
          <a:bodyPr rot="0" wrap="square" anchor="t" anchorCtr="0" upright="1"/>
          <a:lstStyle/>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p:txBody>
      </p:sp>
      <p:cxnSp>
        <p:nvCxnSpPr>
          <p:cNvPr id="58" name="Line 430">
            <a:extLst>
              <a:ext uri="{FF2B5EF4-FFF2-40B4-BE49-F238E27FC236}">
                <a16:creationId xmlns:a16="http://schemas.microsoft.com/office/drawing/2014/main" id="{1B0E269E-DDA6-93FE-9C6C-E5A64E0895D5}"/>
              </a:ext>
            </a:extLst>
          </p:cNvPr>
          <p:cNvCxnSpPr>
            <a:cxnSpLocks/>
          </p:cNvCxnSpPr>
          <p:nvPr/>
        </p:nvCxnSpPr>
        <p:spPr>
          <a:xfrm>
            <a:off x="6404894" y="5027278"/>
            <a:ext cx="992373" cy="1184"/>
          </a:xfrm>
          <a:prstGeom prst="line">
            <a:avLst/>
          </a:prstGeom>
          <a:noFill/>
          <a:ln w="19050">
            <a:solidFill>
              <a:srgbClr val="FF0000"/>
            </a:solidFill>
            <a:round/>
            <a:headEnd/>
            <a:tailEnd type="triangle" w="med" len="med"/>
          </a:ln>
        </p:spPr>
      </p:cxnSp>
      <p:sp>
        <p:nvSpPr>
          <p:cNvPr id="59" name="Text Box 436">
            <a:extLst>
              <a:ext uri="{FF2B5EF4-FFF2-40B4-BE49-F238E27FC236}">
                <a16:creationId xmlns:a16="http://schemas.microsoft.com/office/drawing/2014/main" id="{5DCEBD84-9108-B5C7-74D4-F12D909A6F6B}"/>
              </a:ext>
            </a:extLst>
          </p:cNvPr>
          <p:cNvSpPr txBox="1">
            <a:spLocks noChangeArrowheads="1"/>
          </p:cNvSpPr>
          <p:nvPr/>
        </p:nvSpPr>
        <p:spPr>
          <a:xfrm>
            <a:off x="6422201" y="5215175"/>
            <a:ext cx="1245517" cy="500063"/>
          </a:xfrm>
          <a:prstGeom prst="rect">
            <a:avLst/>
          </a:prstGeom>
          <a:noFill/>
          <a:ln>
            <a:noFill/>
          </a:ln>
        </p:spPr>
        <p:txBody>
          <a:bodyPr rot="0" wrap="square" anchor="t" anchorCtr="0" upright="1"/>
          <a:lstStyle/>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p:txBody>
      </p:sp>
      <p:cxnSp>
        <p:nvCxnSpPr>
          <p:cNvPr id="60" name="Line 430">
            <a:extLst>
              <a:ext uri="{FF2B5EF4-FFF2-40B4-BE49-F238E27FC236}">
                <a16:creationId xmlns:a16="http://schemas.microsoft.com/office/drawing/2014/main" id="{E1BF4F22-DCD2-F887-7DFC-05979F1F65B2}"/>
              </a:ext>
            </a:extLst>
          </p:cNvPr>
          <p:cNvCxnSpPr>
            <a:cxnSpLocks/>
          </p:cNvCxnSpPr>
          <p:nvPr/>
        </p:nvCxnSpPr>
        <p:spPr>
          <a:xfrm>
            <a:off x="6588108" y="5463430"/>
            <a:ext cx="992373" cy="1184"/>
          </a:xfrm>
          <a:prstGeom prst="line">
            <a:avLst/>
          </a:prstGeom>
          <a:noFill/>
          <a:ln w="19050">
            <a:solidFill>
              <a:srgbClr val="FF0000"/>
            </a:solidFill>
            <a:round/>
            <a:headEnd/>
            <a:tailEnd type="triangle" w="med" len="med"/>
          </a:ln>
        </p:spPr>
      </p:cxnSp>
      <p:sp>
        <p:nvSpPr>
          <p:cNvPr id="61" name="Text Box 436">
            <a:extLst>
              <a:ext uri="{FF2B5EF4-FFF2-40B4-BE49-F238E27FC236}">
                <a16:creationId xmlns:a16="http://schemas.microsoft.com/office/drawing/2014/main" id="{9120460D-F18B-4215-F78B-A16957FC84D6}"/>
              </a:ext>
            </a:extLst>
          </p:cNvPr>
          <p:cNvSpPr txBox="1">
            <a:spLocks noChangeArrowheads="1"/>
          </p:cNvSpPr>
          <p:nvPr/>
        </p:nvSpPr>
        <p:spPr>
          <a:xfrm>
            <a:off x="6983460" y="5482199"/>
            <a:ext cx="1245517" cy="500063"/>
          </a:xfrm>
          <a:prstGeom prst="rect">
            <a:avLst/>
          </a:prstGeom>
          <a:noFill/>
          <a:ln>
            <a:noFill/>
          </a:ln>
        </p:spPr>
        <p:txBody>
          <a:bodyPr rot="0" wrap="square" anchor="t" anchorCtr="0" upright="1"/>
          <a:lstStyle/>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p:txBody>
      </p:sp>
      <p:cxnSp>
        <p:nvCxnSpPr>
          <p:cNvPr id="62" name="Line 430">
            <a:extLst>
              <a:ext uri="{FF2B5EF4-FFF2-40B4-BE49-F238E27FC236}">
                <a16:creationId xmlns:a16="http://schemas.microsoft.com/office/drawing/2014/main" id="{936E8055-EF35-4908-3F0D-B17372D7BA56}"/>
              </a:ext>
            </a:extLst>
          </p:cNvPr>
          <p:cNvCxnSpPr>
            <a:cxnSpLocks/>
          </p:cNvCxnSpPr>
          <p:nvPr/>
        </p:nvCxnSpPr>
        <p:spPr>
          <a:xfrm>
            <a:off x="6901080" y="5729422"/>
            <a:ext cx="1527314" cy="0"/>
          </a:xfrm>
          <a:prstGeom prst="line">
            <a:avLst/>
          </a:prstGeom>
          <a:noFill/>
          <a:ln w="19050">
            <a:solidFill>
              <a:srgbClr val="FF0000"/>
            </a:solidFill>
            <a:round/>
            <a:headEnd/>
            <a:tailEnd type="triangle" w="med" len="med"/>
          </a:ln>
        </p:spPr>
      </p:cxnSp>
      <p:sp>
        <p:nvSpPr>
          <p:cNvPr id="63" name="Text Box 436">
            <a:extLst>
              <a:ext uri="{FF2B5EF4-FFF2-40B4-BE49-F238E27FC236}">
                <a16:creationId xmlns:a16="http://schemas.microsoft.com/office/drawing/2014/main" id="{8FC3AA86-704A-70BD-05DF-54C39A9D8E91}"/>
              </a:ext>
            </a:extLst>
          </p:cNvPr>
          <p:cNvSpPr txBox="1">
            <a:spLocks noChangeArrowheads="1"/>
          </p:cNvSpPr>
          <p:nvPr/>
        </p:nvSpPr>
        <p:spPr>
          <a:xfrm>
            <a:off x="7893453" y="5743104"/>
            <a:ext cx="568610" cy="500063"/>
          </a:xfrm>
          <a:prstGeom prst="rect">
            <a:avLst/>
          </a:prstGeom>
          <a:noFill/>
          <a:ln>
            <a:noFill/>
          </a:ln>
        </p:spPr>
        <p:txBody>
          <a:bodyPr rot="0" wrap="square" anchor="t" anchorCtr="0" upright="1"/>
          <a:lstStyle/>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p:txBody>
      </p:sp>
      <p:cxnSp>
        <p:nvCxnSpPr>
          <p:cNvPr id="64" name="Line 430">
            <a:extLst>
              <a:ext uri="{FF2B5EF4-FFF2-40B4-BE49-F238E27FC236}">
                <a16:creationId xmlns:a16="http://schemas.microsoft.com/office/drawing/2014/main" id="{12025C0D-DE9A-78F9-48F3-9DF6BB4E7990}"/>
              </a:ext>
            </a:extLst>
          </p:cNvPr>
          <p:cNvCxnSpPr>
            <a:cxnSpLocks/>
          </p:cNvCxnSpPr>
          <p:nvPr/>
        </p:nvCxnSpPr>
        <p:spPr>
          <a:xfrm>
            <a:off x="7952801" y="5990811"/>
            <a:ext cx="475593" cy="0"/>
          </a:xfrm>
          <a:prstGeom prst="line">
            <a:avLst/>
          </a:prstGeom>
          <a:noFill/>
          <a:ln w="19050">
            <a:solidFill>
              <a:srgbClr val="FF0000"/>
            </a:solidFill>
            <a:round/>
            <a:headEnd/>
            <a:tailEnd type="triangle" w="med" len="med"/>
          </a:ln>
        </p:spPr>
      </p:cxnSp>
      <p:sp>
        <p:nvSpPr>
          <p:cNvPr id="67" name="Text Box 436">
            <a:extLst>
              <a:ext uri="{FF2B5EF4-FFF2-40B4-BE49-F238E27FC236}">
                <a16:creationId xmlns:a16="http://schemas.microsoft.com/office/drawing/2014/main" id="{BC2E3426-70B2-D585-C545-2A51993A8A55}"/>
              </a:ext>
            </a:extLst>
          </p:cNvPr>
          <p:cNvSpPr txBox="1">
            <a:spLocks noChangeArrowheads="1"/>
          </p:cNvSpPr>
          <p:nvPr/>
        </p:nvSpPr>
        <p:spPr>
          <a:xfrm>
            <a:off x="6444440" y="3275357"/>
            <a:ext cx="1245517" cy="500063"/>
          </a:xfrm>
          <a:prstGeom prst="rect">
            <a:avLst/>
          </a:prstGeom>
          <a:noFill/>
          <a:ln>
            <a:noFill/>
          </a:ln>
        </p:spPr>
        <p:txBody>
          <a:bodyPr rot="0" wrap="square" anchor="t" anchorCtr="0" upright="1"/>
          <a:lstStyle/>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a:p>
            <a:pPr algn="ctr" latinLnBrk="1">
              <a:lnSpc>
                <a:spcPts val="1620"/>
              </a:lnSpc>
            </a:pPr>
            <a:r>
              <a:rPr lang="ja-JP" sz="1000" spc="0" dirty="0">
                <a:solidFill>
                  <a:srgbClr val="FF0000"/>
                </a:solidFill>
                <a:effectLst/>
                <a:latin typeface="Times New Roman" panose="02020603050405020304" pitchFamily="18" charset="0"/>
                <a:ea typeface="ＭＳ 明朝" panose="02020609040205080304" pitchFamily="17" charset="-128"/>
              </a:rPr>
              <a:t>（＊）</a:t>
            </a:r>
            <a:endParaRPr lang="ja-JP" sz="1000" spc="30" dirty="0">
              <a:effectLst/>
              <a:latin typeface="Times New Roman" panose="02020603050405020304" pitchFamily="18" charset="0"/>
              <a:ea typeface="ＭＳ 明朝" panose="02020609040205080304" pitchFamily="17" charset="-128"/>
            </a:endParaRPr>
          </a:p>
        </p:txBody>
      </p:sp>
      <p:cxnSp>
        <p:nvCxnSpPr>
          <p:cNvPr id="68" name="Line 430">
            <a:extLst>
              <a:ext uri="{FF2B5EF4-FFF2-40B4-BE49-F238E27FC236}">
                <a16:creationId xmlns:a16="http://schemas.microsoft.com/office/drawing/2014/main" id="{13848F06-415A-270C-30F0-6F21F2A87079}"/>
              </a:ext>
            </a:extLst>
          </p:cNvPr>
          <p:cNvCxnSpPr>
            <a:cxnSpLocks/>
          </p:cNvCxnSpPr>
          <p:nvPr/>
        </p:nvCxnSpPr>
        <p:spPr>
          <a:xfrm>
            <a:off x="6294423" y="3534399"/>
            <a:ext cx="1599030" cy="0"/>
          </a:xfrm>
          <a:prstGeom prst="line">
            <a:avLst/>
          </a:prstGeom>
          <a:noFill/>
          <a:ln w="19050">
            <a:solidFill>
              <a:srgbClr val="FF0000"/>
            </a:solidFill>
            <a:round/>
            <a:headEnd/>
            <a:tailEnd type="triangle" w="med" len="med"/>
          </a:ln>
        </p:spPr>
      </p:cxnSp>
      <p:sp>
        <p:nvSpPr>
          <p:cNvPr id="70" name="正方形/長方形 69">
            <a:extLst>
              <a:ext uri="{FF2B5EF4-FFF2-40B4-BE49-F238E27FC236}">
                <a16:creationId xmlns:a16="http://schemas.microsoft.com/office/drawing/2014/main" id="{2787E36B-2B2B-3314-5692-4D0C2FDB0A61}"/>
              </a:ext>
            </a:extLst>
          </p:cNvPr>
          <p:cNvSpPr/>
          <p:nvPr/>
        </p:nvSpPr>
        <p:spPr>
          <a:xfrm>
            <a:off x="6675240" y="2060848"/>
            <a:ext cx="2577280" cy="389786"/>
          </a:xfrm>
          <a:prstGeom prst="rect">
            <a:avLst/>
          </a:prstGeom>
          <a:noFill/>
          <a:ln>
            <a:noFill/>
          </a:ln>
        </p:spPr>
        <p:style>
          <a:lnRef idx="2">
            <a:schemeClr val="accent2"/>
          </a:lnRef>
          <a:fillRef idx="1">
            <a:schemeClr val="lt1"/>
          </a:fillRef>
          <a:effectRef idx="0">
            <a:schemeClr val="accent2"/>
          </a:effectRef>
          <a:fontRef idx="minor">
            <a:schemeClr val="dk1"/>
          </a:fontRef>
        </p:style>
        <p:txBody>
          <a:bodyPr anchor="t"/>
          <a:lstStyle/>
          <a:p>
            <a:pPr>
              <a:defRPr/>
            </a:pPr>
            <a:r>
              <a:rPr lang="ja-JP" altLang="en-US" sz="1050" kern="100" dirty="0">
                <a:solidFill>
                  <a:srgbClr val="FF0000"/>
                </a:solidFill>
                <a:effectLst/>
                <a:ea typeface="ＭＳ ゴシック" panose="020B0609070205080204" pitchFamily="49" charset="-128"/>
                <a:cs typeface="Times New Roman" panose="02020603050405020304" pitchFamily="18" charset="0"/>
              </a:rPr>
              <a:t>上段　＊＊＊：予算額　単位：百万円</a:t>
            </a:r>
          </a:p>
          <a:p>
            <a:pPr>
              <a:defRPr/>
            </a:pPr>
            <a:r>
              <a:rPr lang="ja-JP" altLang="en-US" sz="1050" kern="100" dirty="0">
                <a:solidFill>
                  <a:srgbClr val="FF0000"/>
                </a:solidFill>
                <a:effectLst/>
                <a:ea typeface="ＭＳ ゴシック" panose="020B0609070205080204" pitchFamily="49" charset="-128"/>
                <a:cs typeface="Times New Roman" panose="02020603050405020304" pitchFamily="18" charset="0"/>
              </a:rPr>
              <a:t>下段　（　）内：人数　単位：人・日</a:t>
            </a:r>
            <a:endParaRPr lang="en-US" altLang="ja-JP" sz="1050" kern="100" dirty="0">
              <a:solidFill>
                <a:srgbClr val="FF0000"/>
              </a:solidFill>
              <a:effectLst/>
              <a:ea typeface="ＭＳ ゴシック" panose="020B0609070205080204" pitchFamily="49" charset="-128"/>
              <a:cs typeface="Times New Roman" panose="02020603050405020304" pitchFamily="18" charset="0"/>
            </a:endParaRPr>
          </a:p>
        </p:txBody>
      </p:sp>
      <p:cxnSp>
        <p:nvCxnSpPr>
          <p:cNvPr id="71" name="Line 430">
            <a:extLst>
              <a:ext uri="{FF2B5EF4-FFF2-40B4-BE49-F238E27FC236}">
                <a16:creationId xmlns:a16="http://schemas.microsoft.com/office/drawing/2014/main" id="{E7A71BC8-42CA-C39B-DD43-ECF4E5D33939}"/>
              </a:ext>
            </a:extLst>
          </p:cNvPr>
          <p:cNvCxnSpPr>
            <a:cxnSpLocks/>
          </p:cNvCxnSpPr>
          <p:nvPr/>
        </p:nvCxnSpPr>
        <p:spPr>
          <a:xfrm>
            <a:off x="3489756" y="2886001"/>
            <a:ext cx="992373" cy="1184"/>
          </a:xfrm>
          <a:prstGeom prst="line">
            <a:avLst/>
          </a:prstGeom>
          <a:noFill/>
          <a:ln w="19050">
            <a:solidFill>
              <a:srgbClr val="FF0000"/>
            </a:solidFill>
            <a:round/>
            <a:headEnd/>
            <a:tailEnd type="triangle" w="med" len="med"/>
          </a:ln>
        </p:spPr>
      </p:cxnSp>
    </p:spTree>
    <p:extLst>
      <p:ext uri="{BB962C8B-B14F-4D97-AF65-F5344CB8AC3E}">
        <p14:creationId xmlns:p14="http://schemas.microsoft.com/office/powerpoint/2010/main" val="239481856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893E0FB97746D40AF3780E50709C50E" ma:contentTypeVersion="8" ma:contentTypeDescription="新しいドキュメントを作成します。" ma:contentTypeScope="" ma:versionID="9123cffae2b4db6c875d2c3adbf0dd8c">
  <xsd:schema xmlns:xsd="http://www.w3.org/2001/XMLSchema" xmlns:xs="http://www.w3.org/2001/XMLSchema" xmlns:p="http://schemas.microsoft.com/office/2006/metadata/properties" xmlns:ns2="fee8d4c7-7b85-4b9b-b2c0-24af01a7cb5e" xmlns:ns3="774d52cd-4fcb-4688-83b3-23f2a145509b" targetNamespace="http://schemas.microsoft.com/office/2006/metadata/properties" ma:root="true" ma:fieldsID="515b23882eedad5d1bcc1394f51f9818" ns2:_="" ns3:_="">
    <xsd:import namespace="fee8d4c7-7b85-4b9b-b2c0-24af01a7cb5e"/>
    <xsd:import namespace="774d52cd-4fcb-4688-83b3-23f2a145509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e8d4c7-7b85-4b9b-b2c0-24af01a7cb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74d52cd-4fcb-4688-83b3-23f2a145509b" elementFormDefault="qualified">
    <xsd:import namespace="http://schemas.microsoft.com/office/2006/documentManagement/types"/>
    <xsd:import namespace="http://schemas.microsoft.com/office/infopath/2007/PartnerControls"/>
    <xsd:element name="SharedWithUsers" ma:index="14"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3CC5459-B96E-46B7-B3A7-26E51F3D8BF3}">
  <ds:schemaRefs>
    <ds:schemaRef ds:uri="http://schemas.microsoft.com/sharepoint/v3/contenttype/forms"/>
  </ds:schemaRefs>
</ds:datastoreItem>
</file>

<file path=customXml/itemProps2.xml><?xml version="1.0" encoding="utf-8"?>
<ds:datastoreItem xmlns:ds="http://schemas.openxmlformats.org/officeDocument/2006/customXml" ds:itemID="{168DFED6-428F-49FC-873B-584F16988A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e8d4c7-7b85-4b9b-b2c0-24af01a7cb5e"/>
    <ds:schemaRef ds:uri="774d52cd-4fcb-4688-83b3-23f2a14550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6823</TotalTime>
  <Words>1067</Words>
  <Application>Microsoft Office PowerPoint</Application>
  <PresentationFormat>画面に合わせる (4:3)</PresentationFormat>
  <Paragraphs>119</Paragraphs>
  <Slides>7</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7</vt:i4>
      </vt:variant>
    </vt:vector>
  </HeadingPairs>
  <TitlesOfParts>
    <vt:vector size="15" baseType="lpstr">
      <vt:lpstr>ＭＳ ゴシック</vt:lpstr>
      <vt:lpstr>游ゴシック</vt:lpstr>
      <vt:lpstr>Arial</vt:lpstr>
      <vt:lpstr>Calibri</vt:lpstr>
      <vt:lpstr>Century</vt:lpstr>
      <vt:lpstr>Times New Roman</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土肥 広和</dc:creator>
  <cp:lastModifiedBy>鍵山 昂志</cp:lastModifiedBy>
  <cp:revision>231</cp:revision>
  <cp:lastPrinted>2023-12-07T01:36:42Z</cp:lastPrinted>
  <dcterms:created xsi:type="dcterms:W3CDTF">2013-08-12T12:32:36Z</dcterms:created>
  <dcterms:modified xsi:type="dcterms:W3CDTF">2023-12-13T06:44:32Z</dcterms:modified>
</cp:coreProperties>
</file>