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Lst>
  <p:notesMasterIdLst>
    <p:notesMasterId r:id="rId99"/>
  </p:notesMasterIdLst>
  <p:handoutMasterIdLst>
    <p:handoutMasterId r:id="rId100"/>
  </p:handoutMasterIdLst>
  <p:sldIdLst>
    <p:sldId id="465" r:id="rId3"/>
    <p:sldId id="643" r:id="rId4"/>
    <p:sldId id="557" r:id="rId5"/>
    <p:sldId id="301" r:id="rId6"/>
    <p:sldId id="642" r:id="rId7"/>
    <p:sldId id="296" r:id="rId8"/>
    <p:sldId id="300" r:id="rId9"/>
    <p:sldId id="308" r:id="rId10"/>
    <p:sldId id="309" r:id="rId11"/>
    <p:sldId id="306" r:id="rId12"/>
    <p:sldId id="310" r:id="rId13"/>
    <p:sldId id="558" r:id="rId14"/>
    <p:sldId id="582" r:id="rId15"/>
    <p:sldId id="583" r:id="rId16"/>
    <p:sldId id="585" r:id="rId17"/>
    <p:sldId id="586" r:id="rId18"/>
    <p:sldId id="561" r:id="rId19"/>
    <p:sldId id="563" r:id="rId20"/>
    <p:sldId id="564" r:id="rId21"/>
    <p:sldId id="565" r:id="rId22"/>
    <p:sldId id="566" r:id="rId23"/>
    <p:sldId id="2147379347" r:id="rId24"/>
    <p:sldId id="567" r:id="rId25"/>
    <p:sldId id="2147379348" r:id="rId26"/>
    <p:sldId id="2147379349" r:id="rId27"/>
    <p:sldId id="2147379350" r:id="rId28"/>
    <p:sldId id="2147379351" r:id="rId29"/>
    <p:sldId id="2147379352" r:id="rId30"/>
    <p:sldId id="2147379353" r:id="rId31"/>
    <p:sldId id="2147379354" r:id="rId32"/>
    <p:sldId id="2147379355" r:id="rId33"/>
    <p:sldId id="2147379364" r:id="rId34"/>
    <p:sldId id="575" r:id="rId35"/>
    <p:sldId id="2147379357" r:id="rId36"/>
    <p:sldId id="2147379358" r:id="rId37"/>
    <p:sldId id="578" r:id="rId38"/>
    <p:sldId id="2147379359" r:id="rId39"/>
    <p:sldId id="2147379360" r:id="rId40"/>
    <p:sldId id="2146847769" r:id="rId41"/>
    <p:sldId id="2146848283" r:id="rId42"/>
    <p:sldId id="2146847759" r:id="rId43"/>
    <p:sldId id="2146848281" r:id="rId44"/>
    <p:sldId id="2146848271" r:id="rId45"/>
    <p:sldId id="2146848268" r:id="rId46"/>
    <p:sldId id="2146848277" r:id="rId47"/>
    <p:sldId id="2146847758" r:id="rId48"/>
    <p:sldId id="2146848275" r:id="rId49"/>
    <p:sldId id="2146848282" r:id="rId50"/>
    <p:sldId id="2146848279" r:id="rId51"/>
    <p:sldId id="2146848280" r:id="rId52"/>
    <p:sldId id="2147379365" r:id="rId53"/>
    <p:sldId id="2147379366" r:id="rId54"/>
    <p:sldId id="2147379367" r:id="rId55"/>
    <p:sldId id="2147379368" r:id="rId56"/>
    <p:sldId id="2147379369" r:id="rId57"/>
    <p:sldId id="2147379370" r:id="rId58"/>
    <p:sldId id="2147379371" r:id="rId59"/>
    <p:sldId id="2147379372" r:id="rId60"/>
    <p:sldId id="2147379373" r:id="rId61"/>
    <p:sldId id="2147379374" r:id="rId62"/>
    <p:sldId id="2147379375" r:id="rId63"/>
    <p:sldId id="2147379376" r:id="rId64"/>
    <p:sldId id="2147379377" r:id="rId65"/>
    <p:sldId id="2147379378" r:id="rId66"/>
    <p:sldId id="2147379379" r:id="rId67"/>
    <p:sldId id="2147379380" r:id="rId68"/>
    <p:sldId id="2147379381" r:id="rId69"/>
    <p:sldId id="2147379382" r:id="rId70"/>
    <p:sldId id="2147379383" r:id="rId71"/>
    <p:sldId id="2147379384" r:id="rId72"/>
    <p:sldId id="2147379385" r:id="rId73"/>
    <p:sldId id="2147379386" r:id="rId74"/>
    <p:sldId id="2147379387" r:id="rId75"/>
    <p:sldId id="2147379361" r:id="rId76"/>
    <p:sldId id="2147379362" r:id="rId77"/>
    <p:sldId id="2147379363" r:id="rId78"/>
    <p:sldId id="646" r:id="rId79"/>
    <p:sldId id="647" r:id="rId80"/>
    <p:sldId id="648" r:id="rId81"/>
    <p:sldId id="649" r:id="rId82"/>
    <p:sldId id="650" r:id="rId83"/>
    <p:sldId id="659" r:id="rId84"/>
    <p:sldId id="660" r:id="rId85"/>
    <p:sldId id="665" r:id="rId86"/>
    <p:sldId id="662" r:id="rId87"/>
    <p:sldId id="664" r:id="rId88"/>
    <p:sldId id="663" r:id="rId89"/>
    <p:sldId id="661" r:id="rId90"/>
    <p:sldId id="672" r:id="rId91"/>
    <p:sldId id="673" r:id="rId92"/>
    <p:sldId id="674" r:id="rId93"/>
    <p:sldId id="675" r:id="rId94"/>
    <p:sldId id="655" r:id="rId95"/>
    <p:sldId id="656" r:id="rId96"/>
    <p:sldId id="657" r:id="rId97"/>
    <p:sldId id="658" r:id="rId98"/>
  </p:sldIdLst>
  <p:sldSz cx="9144000" cy="6858000" type="screen4x3"/>
  <p:notesSz cx="6797675" cy="99266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共通" id="{A6241FD0-24CE-42F6-B2CF-0D359D981C91}">
          <p14:sldIdLst>
            <p14:sldId id="465"/>
            <p14:sldId id="643"/>
            <p14:sldId id="557"/>
            <p14:sldId id="301"/>
            <p14:sldId id="642"/>
            <p14:sldId id="296"/>
            <p14:sldId id="300"/>
            <p14:sldId id="308"/>
            <p14:sldId id="309"/>
            <p14:sldId id="306"/>
            <p14:sldId id="310"/>
            <p14:sldId id="558"/>
          </p14:sldIdLst>
        </p14:section>
        <p14:section name="（地創）未来技術社会実装事業" id="{F2099894-CAB4-4CD5-962C-EB4BA08ECB66}">
          <p14:sldIdLst>
            <p14:sldId id="582"/>
            <p14:sldId id="583"/>
            <p14:sldId id="585"/>
            <p14:sldId id="586"/>
          </p14:sldIdLst>
        </p14:section>
        <p14:section name="（総務）地域課題解決のためのスマートシティ推進事業" id="{DAA17AFF-3962-410E-8D2A-5C96E6C432DD}">
          <p14:sldIdLst>
            <p14:sldId id="561"/>
            <p14:sldId id="563"/>
            <p14:sldId id="564"/>
            <p14:sldId id="565"/>
            <p14:sldId id="566"/>
            <p14:sldId id="2147379347"/>
            <p14:sldId id="567"/>
            <p14:sldId id="2147379348"/>
            <p14:sldId id="2147379349"/>
            <p14:sldId id="2147379350"/>
            <p14:sldId id="2147379351"/>
            <p14:sldId id="2147379352"/>
            <p14:sldId id="2147379353"/>
            <p14:sldId id="2147379354"/>
            <p14:sldId id="2147379355"/>
            <p14:sldId id="2147379364"/>
            <p14:sldId id="575"/>
            <p14:sldId id="2147379357"/>
            <p14:sldId id="2147379358"/>
            <p14:sldId id="578"/>
            <p14:sldId id="2147379359"/>
            <p14:sldId id="2147379360"/>
          </p14:sldIdLst>
        </p14:section>
        <p14:section name="（国交・都市）スマートシティ実装化支援事業" id="{94A26700-A476-44DD-A998-60F99492FDB2}">
          <p14:sldIdLst>
            <p14:sldId id="2146847769"/>
            <p14:sldId id="2146848283"/>
            <p14:sldId id="2146847759"/>
            <p14:sldId id="2146848281"/>
            <p14:sldId id="2146848271"/>
            <p14:sldId id="2146848268"/>
            <p14:sldId id="2146848277"/>
            <p14:sldId id="2146847758"/>
            <p14:sldId id="2146848275"/>
            <p14:sldId id="2146848282"/>
            <p14:sldId id="2146848279"/>
            <p14:sldId id="2146848280"/>
          </p14:sldIdLst>
        </p14:section>
        <p14:section name="（経産）地域新MaaS創出推進事業" id="{8FFDB65C-FD01-4D84-9C4F-0EEAEA454F14}">
          <p14:sldIdLst>
            <p14:sldId id="2147379365"/>
            <p14:sldId id="2147379366"/>
            <p14:sldId id="2147379367"/>
            <p14:sldId id="2147379368"/>
            <p14:sldId id="2147379369"/>
            <p14:sldId id="2147379370"/>
            <p14:sldId id="2147379371"/>
            <p14:sldId id="2147379372"/>
            <p14:sldId id="2147379373"/>
            <p14:sldId id="2147379374"/>
            <p14:sldId id="2147379375"/>
            <p14:sldId id="2147379376"/>
            <p14:sldId id="2147379377"/>
            <p14:sldId id="2147379378"/>
            <p14:sldId id="2147379379"/>
            <p14:sldId id="2147379380"/>
            <p14:sldId id="2147379381"/>
            <p14:sldId id="2147379382"/>
            <p14:sldId id="2147379383"/>
            <p14:sldId id="2147379384"/>
            <p14:sldId id="2147379385"/>
            <p14:sldId id="2147379386"/>
            <p14:sldId id="2147379387"/>
          </p14:sldIdLst>
        </p14:section>
        <p14:section name="（国交・総政）共創・MaaS実証プロジェクト（日本版MaaS推進・支援事業）" id="{8E8394B2-DB3A-4758-AAB4-4CFBDEACE411}">
          <p14:sldIdLst>
            <p14:sldId id="2147379361"/>
            <p14:sldId id="2147379362"/>
            <p14:sldId id="2147379363"/>
            <p14:sldId id="646"/>
            <p14:sldId id="647"/>
            <p14:sldId id="648"/>
            <p14:sldId id="649"/>
            <p14:sldId id="650"/>
            <p14:sldId id="659"/>
            <p14:sldId id="660"/>
            <p14:sldId id="665"/>
            <p14:sldId id="662"/>
            <p14:sldId id="664"/>
            <p14:sldId id="663"/>
            <p14:sldId id="661"/>
            <p14:sldId id="672"/>
            <p14:sldId id="673"/>
            <p14:sldId id="674"/>
            <p14:sldId id="675"/>
            <p14:sldId id="655"/>
            <p14:sldId id="656"/>
            <p14:sldId id="657"/>
            <p14:sldId id="6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0000"/>
    <a:srgbClr val="FF6600"/>
    <a:srgbClr val="0000CC"/>
    <a:srgbClr val="FFCDC1"/>
    <a:srgbClr val="F73131"/>
    <a:srgbClr val="006600"/>
    <a:srgbClr val="FFFF00"/>
    <a:srgbClr val="FF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F6845-9DBA-4578-857D-0C33DD48C58C}" v="27" dt="2024-04-04T06:12:47.8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04" autoAdjust="0"/>
    <p:restoredTop sz="97418" autoAdjust="0"/>
  </p:normalViewPr>
  <p:slideViewPr>
    <p:cSldViewPr>
      <p:cViewPr varScale="1">
        <p:scale>
          <a:sx n="129" d="100"/>
          <a:sy n="129" d="100"/>
        </p:scale>
        <p:origin x="930"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07" Type="http://schemas.microsoft.com/office/2018/10/relationships/authors" Target="authors.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presProps" Target="presProps.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viewProps" Target="viewProps.xml"/><Relationship Id="rId108" Type="http://schemas.openxmlformats.org/officeDocument/2006/relationships/customXml" Target="../customXml/item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microsoft.com/office/2015/10/relationships/revisionInfo" Target="revisionInfo.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notesMaster" Target="notesMasters/notesMaster1.xml"/><Relationship Id="rId10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customXml" Target="../customXml/item2.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customXml" Target="../customXml/item3.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handoutMaster" Target="handoutMasters/handoutMaster1.xml"/><Relationship Id="rId105"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EA3044-264B-43B8-AE89-5D3FE0275F8C}" type="doc">
      <dgm:prSet loTypeId="urn:microsoft.com/office/officeart/2005/8/layout/hChevron3" loCatId="process" qsTypeId="urn:microsoft.com/office/officeart/2005/8/quickstyle/simple1" qsCatId="simple" csTypeId="urn:microsoft.com/office/officeart/2005/8/colors/accent1_2" csCatId="accent1" phldr="1"/>
      <dgm:spPr/>
    </dgm:pt>
    <dgm:pt modelId="{DBA8E877-6F03-4193-8DE4-373023366042}">
      <dgm:prSet phldrT="[テキスト]" custT="1"/>
      <dgm:spPr>
        <a:solidFill>
          <a:srgbClr val="DDE5FB"/>
        </a:solidFill>
        <a:ln w="3175">
          <a:solidFill>
            <a:schemeClr val="tx1"/>
          </a:solidFill>
        </a:ln>
      </dgm:spPr>
      <dgm:t>
        <a:bodyPr/>
        <a:lstStyle/>
        <a:p>
          <a:pPr algn="l"/>
          <a:r>
            <a:rPr kumimoji="1" lang="ja-JP" altLang="en-US" sz="900" b="1" dirty="0">
              <a:solidFill>
                <a:schemeClr val="tx1"/>
              </a:solidFill>
              <a:latin typeface="Meiryo UI" panose="020B0604030504040204" pitchFamily="50" charset="-128"/>
              <a:ea typeface="Meiryo UI" panose="020B0604030504040204" pitchFamily="50" charset="-128"/>
            </a:rPr>
            <a:t>具体的な計画・取組</a:t>
          </a:r>
        </a:p>
      </dgm:t>
    </dgm:pt>
    <dgm:pt modelId="{4967A3B9-8D6D-4667-B259-1B8FB1489ADF}" type="parTrans" cxnId="{BD96530E-1EF4-4B40-963D-4391A3575DB8}">
      <dgm:prSet/>
      <dgm:spPr/>
      <dgm:t>
        <a:bodyPr/>
        <a:lstStyle/>
        <a:p>
          <a:pPr algn="l"/>
          <a:endParaRPr kumimoji="1" lang="ja-JP" altLang="en-US" b="1"/>
        </a:p>
      </dgm:t>
    </dgm:pt>
    <dgm:pt modelId="{7A416DF9-DDA7-41A1-ABB1-9A7A2A52AA4B}" type="sibTrans" cxnId="{BD96530E-1EF4-4B40-963D-4391A3575DB8}">
      <dgm:prSet/>
      <dgm:spPr/>
      <dgm:t>
        <a:bodyPr/>
        <a:lstStyle/>
        <a:p>
          <a:pPr algn="l"/>
          <a:endParaRPr kumimoji="1" lang="ja-JP" altLang="en-US" b="1"/>
        </a:p>
      </dgm:t>
    </dgm:pt>
    <dgm:pt modelId="{E8096F9C-B562-4287-82D0-8438D409C8B6}">
      <dgm:prSet phldrT="[テキスト]" custT="1"/>
      <dgm:spPr>
        <a:solidFill>
          <a:srgbClr val="93ACF1"/>
        </a:solidFill>
        <a:ln w="3175">
          <a:solidFill>
            <a:schemeClr val="tx1"/>
          </a:solidFill>
        </a:ln>
      </dgm:spPr>
      <dgm:t>
        <a:bodyPr/>
        <a:lstStyle/>
        <a:p>
          <a:pPr algn="l"/>
          <a:r>
            <a:rPr kumimoji="1" lang="ja-JP" altLang="en-US" sz="900" b="1" dirty="0">
              <a:solidFill>
                <a:schemeClr val="tx1"/>
              </a:solidFill>
              <a:latin typeface="Meiryo UI" panose="020B0604030504040204" pitchFamily="50" charset="-128"/>
              <a:ea typeface="Meiryo UI" panose="020B0604030504040204" pitchFamily="50" charset="-128"/>
            </a:rPr>
            <a:t>都市ビジョン・</a:t>
          </a:r>
          <a:r>
            <a:rPr kumimoji="1" lang="en-US" altLang="ja-JP" sz="900" b="1" dirty="0">
              <a:solidFill>
                <a:schemeClr val="tx1"/>
              </a:solidFill>
              <a:latin typeface="Meiryo UI" panose="020B0604030504040204" pitchFamily="50" charset="-128"/>
              <a:ea typeface="Meiryo UI" panose="020B0604030504040204" pitchFamily="50" charset="-128"/>
            </a:rPr>
            <a:t>Well-being</a:t>
          </a:r>
          <a:r>
            <a:rPr kumimoji="1" lang="ja-JP" altLang="en-US" sz="900" b="1" dirty="0">
              <a:solidFill>
                <a:schemeClr val="tx1"/>
              </a:solidFill>
              <a:latin typeface="Meiryo UI" panose="020B0604030504040204" pitchFamily="50" charset="-128"/>
              <a:ea typeface="Meiryo UI" panose="020B0604030504040204" pitchFamily="50" charset="-128"/>
            </a:rPr>
            <a:t>の実現</a:t>
          </a:r>
        </a:p>
      </dgm:t>
    </dgm:pt>
    <dgm:pt modelId="{EC7E2230-22F6-4854-BB88-0982127EE654}" type="parTrans" cxnId="{55959297-9D9B-4ACD-92EB-3E8D0AE7DC9B}">
      <dgm:prSet/>
      <dgm:spPr/>
      <dgm:t>
        <a:bodyPr/>
        <a:lstStyle/>
        <a:p>
          <a:pPr algn="l"/>
          <a:endParaRPr kumimoji="1" lang="ja-JP" altLang="en-US" b="1"/>
        </a:p>
      </dgm:t>
    </dgm:pt>
    <dgm:pt modelId="{271BC32A-AB36-4216-8DC4-B76FF5460BCA}" type="sibTrans" cxnId="{55959297-9D9B-4ACD-92EB-3E8D0AE7DC9B}">
      <dgm:prSet/>
      <dgm:spPr/>
      <dgm:t>
        <a:bodyPr/>
        <a:lstStyle/>
        <a:p>
          <a:pPr algn="l"/>
          <a:endParaRPr kumimoji="1" lang="ja-JP" altLang="en-US" b="1"/>
        </a:p>
      </dgm:t>
    </dgm:pt>
    <dgm:pt modelId="{022F9B94-3BC3-43A0-821D-C7E5942279EA}">
      <dgm:prSet phldrT="[テキスト]" custT="1"/>
      <dgm:spPr>
        <a:solidFill>
          <a:srgbClr val="BFCEF7"/>
        </a:solidFill>
        <a:ln w="3175">
          <a:solidFill>
            <a:schemeClr val="tx1"/>
          </a:solidFill>
        </a:ln>
      </dgm:spPr>
      <dgm:t>
        <a:bodyPr/>
        <a:lstStyle/>
        <a:p>
          <a:pPr algn="l"/>
          <a:r>
            <a:rPr kumimoji="1" lang="ja-JP" altLang="en-US" sz="900" b="1" dirty="0">
              <a:solidFill>
                <a:schemeClr val="tx1"/>
              </a:solidFill>
              <a:latin typeface="Meiryo UI" panose="020B0604030504040204" pitchFamily="50" charset="-128"/>
              <a:ea typeface="Meiryo UI" panose="020B0604030504040204" pitchFamily="50" charset="-128"/>
            </a:rPr>
            <a:t>行動変容</a:t>
          </a:r>
        </a:p>
      </dgm:t>
    </dgm:pt>
    <dgm:pt modelId="{4B97F83A-D738-4D21-9FB9-A1C8EAAC914E}" type="parTrans" cxnId="{29FCA208-0C4A-4BC6-B637-5513C2679048}">
      <dgm:prSet/>
      <dgm:spPr/>
      <dgm:t>
        <a:bodyPr/>
        <a:lstStyle/>
        <a:p>
          <a:pPr algn="l"/>
          <a:endParaRPr kumimoji="1" lang="ja-JP" altLang="en-US" b="1"/>
        </a:p>
      </dgm:t>
    </dgm:pt>
    <dgm:pt modelId="{5E1DA956-84A8-4C38-9AE9-52B5FEF693CB}" type="sibTrans" cxnId="{29FCA208-0C4A-4BC6-B637-5513C2679048}">
      <dgm:prSet/>
      <dgm:spPr/>
      <dgm:t>
        <a:bodyPr/>
        <a:lstStyle/>
        <a:p>
          <a:pPr algn="l"/>
          <a:endParaRPr kumimoji="1" lang="ja-JP" altLang="en-US" b="1"/>
        </a:p>
      </dgm:t>
    </dgm:pt>
    <dgm:pt modelId="{E5B51A9E-E6B2-4D24-BE52-DD9F2A73241D}">
      <dgm:prSet phldrT="[テキスト]" custT="1"/>
      <dgm:spPr>
        <a:solidFill>
          <a:srgbClr val="BFCEF7"/>
        </a:solidFill>
        <a:ln w="3175">
          <a:solidFill>
            <a:schemeClr val="tx1"/>
          </a:solidFill>
        </a:ln>
      </dgm:spPr>
      <dgm:t>
        <a:bodyPr/>
        <a:lstStyle/>
        <a:p>
          <a:pPr algn="l"/>
          <a:r>
            <a:rPr kumimoji="1" lang="ja-JP" altLang="en-US" sz="900" b="1" dirty="0">
              <a:solidFill>
                <a:schemeClr val="tx1"/>
              </a:solidFill>
              <a:latin typeface="Meiryo UI" panose="020B0604030504040204" pitchFamily="50" charset="-128"/>
              <a:ea typeface="Meiryo UI" panose="020B0604030504040204" pitchFamily="50" charset="-128"/>
            </a:rPr>
            <a:t>導入効果</a:t>
          </a:r>
        </a:p>
      </dgm:t>
    </dgm:pt>
    <dgm:pt modelId="{A9677E50-F863-4191-81CC-CED75C3C8D47}" type="parTrans" cxnId="{62E99A2F-B422-4325-B59A-3BC50ACCA7DE}">
      <dgm:prSet/>
      <dgm:spPr/>
      <dgm:t>
        <a:bodyPr/>
        <a:lstStyle/>
        <a:p>
          <a:pPr algn="l"/>
          <a:endParaRPr kumimoji="1" lang="ja-JP" altLang="en-US" b="1"/>
        </a:p>
      </dgm:t>
    </dgm:pt>
    <dgm:pt modelId="{68956E1A-B043-45A9-8778-558E54F289F3}" type="sibTrans" cxnId="{62E99A2F-B422-4325-B59A-3BC50ACCA7DE}">
      <dgm:prSet/>
      <dgm:spPr/>
      <dgm:t>
        <a:bodyPr/>
        <a:lstStyle/>
        <a:p>
          <a:pPr algn="l"/>
          <a:endParaRPr kumimoji="1" lang="ja-JP" altLang="en-US" b="1"/>
        </a:p>
      </dgm:t>
    </dgm:pt>
    <dgm:pt modelId="{A2E99028-12AA-4D6A-953A-30D0C65BE66B}" type="pres">
      <dgm:prSet presAssocID="{8DEA3044-264B-43B8-AE89-5D3FE0275F8C}" presName="Name0" presStyleCnt="0">
        <dgm:presLayoutVars>
          <dgm:dir/>
          <dgm:resizeHandles val="exact"/>
        </dgm:presLayoutVars>
      </dgm:prSet>
      <dgm:spPr/>
    </dgm:pt>
    <dgm:pt modelId="{AFAFA012-8E34-4ECB-B536-713A806B399E}" type="pres">
      <dgm:prSet presAssocID="{DBA8E877-6F03-4193-8DE4-373023366042}" presName="parTxOnly" presStyleLbl="node1" presStyleIdx="0" presStyleCnt="4" custScaleX="88914" custScaleY="43971">
        <dgm:presLayoutVars>
          <dgm:bulletEnabled val="1"/>
        </dgm:presLayoutVars>
      </dgm:prSet>
      <dgm:spPr/>
    </dgm:pt>
    <dgm:pt modelId="{426F8565-7D48-487B-856E-146BA7871254}" type="pres">
      <dgm:prSet presAssocID="{7A416DF9-DDA7-41A1-ABB1-9A7A2A52AA4B}" presName="parSpace" presStyleCnt="0"/>
      <dgm:spPr/>
    </dgm:pt>
    <dgm:pt modelId="{99271036-9E9E-4CC0-9ECB-D08C3751E721}" type="pres">
      <dgm:prSet presAssocID="{022F9B94-3BC3-43A0-821D-C7E5942279EA}" presName="parTxOnly" presStyleLbl="node1" presStyleIdx="1" presStyleCnt="4" custScaleY="43971">
        <dgm:presLayoutVars>
          <dgm:bulletEnabled val="1"/>
        </dgm:presLayoutVars>
      </dgm:prSet>
      <dgm:spPr/>
    </dgm:pt>
    <dgm:pt modelId="{6289B3C5-C859-4B1E-82DE-6B40A3D527CB}" type="pres">
      <dgm:prSet presAssocID="{5E1DA956-84A8-4C38-9AE9-52B5FEF693CB}" presName="parSpace" presStyleCnt="0"/>
      <dgm:spPr/>
    </dgm:pt>
    <dgm:pt modelId="{860883F5-587C-4AA3-A2E7-C6E7A2E21F7E}" type="pres">
      <dgm:prSet presAssocID="{E5B51A9E-E6B2-4D24-BE52-DD9F2A73241D}" presName="parTxOnly" presStyleLbl="node1" presStyleIdx="2" presStyleCnt="4" custScaleY="43971">
        <dgm:presLayoutVars>
          <dgm:bulletEnabled val="1"/>
        </dgm:presLayoutVars>
      </dgm:prSet>
      <dgm:spPr/>
    </dgm:pt>
    <dgm:pt modelId="{9C7BC3A9-5B88-47A8-815B-D722EA855382}" type="pres">
      <dgm:prSet presAssocID="{68956E1A-B043-45A9-8778-558E54F289F3}" presName="parSpace" presStyleCnt="0"/>
      <dgm:spPr/>
    </dgm:pt>
    <dgm:pt modelId="{FF09C114-9143-4FF2-A669-F11850325E09}" type="pres">
      <dgm:prSet presAssocID="{E8096F9C-B562-4287-82D0-8438D409C8B6}" presName="parTxOnly" presStyleLbl="node1" presStyleIdx="3" presStyleCnt="4" custScaleY="43971" custLinFactNeighborY="-4113">
        <dgm:presLayoutVars>
          <dgm:bulletEnabled val="1"/>
        </dgm:presLayoutVars>
      </dgm:prSet>
      <dgm:spPr/>
    </dgm:pt>
  </dgm:ptLst>
  <dgm:cxnLst>
    <dgm:cxn modelId="{29FCA208-0C4A-4BC6-B637-5513C2679048}" srcId="{8DEA3044-264B-43B8-AE89-5D3FE0275F8C}" destId="{022F9B94-3BC3-43A0-821D-C7E5942279EA}" srcOrd="1" destOrd="0" parTransId="{4B97F83A-D738-4D21-9FB9-A1C8EAAC914E}" sibTransId="{5E1DA956-84A8-4C38-9AE9-52B5FEF693CB}"/>
    <dgm:cxn modelId="{BD96530E-1EF4-4B40-963D-4391A3575DB8}" srcId="{8DEA3044-264B-43B8-AE89-5D3FE0275F8C}" destId="{DBA8E877-6F03-4193-8DE4-373023366042}" srcOrd="0" destOrd="0" parTransId="{4967A3B9-8D6D-4667-B259-1B8FB1489ADF}" sibTransId="{7A416DF9-DDA7-41A1-ABB1-9A7A2A52AA4B}"/>
    <dgm:cxn modelId="{62E99A2F-B422-4325-B59A-3BC50ACCA7DE}" srcId="{8DEA3044-264B-43B8-AE89-5D3FE0275F8C}" destId="{E5B51A9E-E6B2-4D24-BE52-DD9F2A73241D}" srcOrd="2" destOrd="0" parTransId="{A9677E50-F863-4191-81CC-CED75C3C8D47}" sibTransId="{68956E1A-B043-45A9-8778-558E54F289F3}"/>
    <dgm:cxn modelId="{D056D636-638F-4C6C-ADE4-9AC2D908CD4A}" type="presOf" srcId="{022F9B94-3BC3-43A0-821D-C7E5942279EA}" destId="{99271036-9E9E-4CC0-9ECB-D08C3751E721}" srcOrd="0" destOrd="0" presId="urn:microsoft.com/office/officeart/2005/8/layout/hChevron3"/>
    <dgm:cxn modelId="{3A7D6D4E-A249-4D64-901B-70D619217451}" type="presOf" srcId="{8DEA3044-264B-43B8-AE89-5D3FE0275F8C}" destId="{A2E99028-12AA-4D6A-953A-30D0C65BE66B}" srcOrd="0" destOrd="0" presId="urn:microsoft.com/office/officeart/2005/8/layout/hChevron3"/>
    <dgm:cxn modelId="{55959297-9D9B-4ACD-92EB-3E8D0AE7DC9B}" srcId="{8DEA3044-264B-43B8-AE89-5D3FE0275F8C}" destId="{E8096F9C-B562-4287-82D0-8438D409C8B6}" srcOrd="3" destOrd="0" parTransId="{EC7E2230-22F6-4854-BB88-0982127EE654}" sibTransId="{271BC32A-AB36-4216-8DC4-B76FF5460BCA}"/>
    <dgm:cxn modelId="{24B5B69A-6F7E-4EDC-AE93-77430F05259B}" type="presOf" srcId="{E8096F9C-B562-4287-82D0-8438D409C8B6}" destId="{FF09C114-9143-4FF2-A669-F11850325E09}" srcOrd="0" destOrd="0" presId="urn:microsoft.com/office/officeart/2005/8/layout/hChevron3"/>
    <dgm:cxn modelId="{F9268DB8-DFCA-42AD-8F81-771E92446BC2}" type="presOf" srcId="{E5B51A9E-E6B2-4D24-BE52-DD9F2A73241D}" destId="{860883F5-587C-4AA3-A2E7-C6E7A2E21F7E}" srcOrd="0" destOrd="0" presId="urn:microsoft.com/office/officeart/2005/8/layout/hChevron3"/>
    <dgm:cxn modelId="{A5AA4FC4-BBFF-4E70-8606-7B389E2F6ECD}" type="presOf" srcId="{DBA8E877-6F03-4193-8DE4-373023366042}" destId="{AFAFA012-8E34-4ECB-B536-713A806B399E}" srcOrd="0" destOrd="0" presId="urn:microsoft.com/office/officeart/2005/8/layout/hChevron3"/>
    <dgm:cxn modelId="{A817B988-8F74-4650-A999-E823E83F28DC}" type="presParOf" srcId="{A2E99028-12AA-4D6A-953A-30D0C65BE66B}" destId="{AFAFA012-8E34-4ECB-B536-713A806B399E}" srcOrd="0" destOrd="0" presId="urn:microsoft.com/office/officeart/2005/8/layout/hChevron3"/>
    <dgm:cxn modelId="{062199F8-9B63-452E-8557-BB5F614F413A}" type="presParOf" srcId="{A2E99028-12AA-4D6A-953A-30D0C65BE66B}" destId="{426F8565-7D48-487B-856E-146BA7871254}" srcOrd="1" destOrd="0" presId="urn:microsoft.com/office/officeart/2005/8/layout/hChevron3"/>
    <dgm:cxn modelId="{DBBFECEF-3240-41D0-A89C-EB6419DD81F8}" type="presParOf" srcId="{A2E99028-12AA-4D6A-953A-30D0C65BE66B}" destId="{99271036-9E9E-4CC0-9ECB-D08C3751E721}" srcOrd="2" destOrd="0" presId="urn:microsoft.com/office/officeart/2005/8/layout/hChevron3"/>
    <dgm:cxn modelId="{A11294DB-4029-4EF7-A24C-6716DFE8577D}" type="presParOf" srcId="{A2E99028-12AA-4D6A-953A-30D0C65BE66B}" destId="{6289B3C5-C859-4B1E-82DE-6B40A3D527CB}" srcOrd="3" destOrd="0" presId="urn:microsoft.com/office/officeart/2005/8/layout/hChevron3"/>
    <dgm:cxn modelId="{845CE488-3756-4F7A-8267-33026BC5FB42}" type="presParOf" srcId="{A2E99028-12AA-4D6A-953A-30D0C65BE66B}" destId="{860883F5-587C-4AA3-A2E7-C6E7A2E21F7E}" srcOrd="4" destOrd="0" presId="urn:microsoft.com/office/officeart/2005/8/layout/hChevron3"/>
    <dgm:cxn modelId="{50EF13BD-418E-42DD-8783-099AD5E2290E}" type="presParOf" srcId="{A2E99028-12AA-4D6A-953A-30D0C65BE66B}" destId="{9C7BC3A9-5B88-47A8-815B-D722EA855382}" srcOrd="5" destOrd="0" presId="urn:microsoft.com/office/officeart/2005/8/layout/hChevron3"/>
    <dgm:cxn modelId="{CAC19BB4-64E1-4FA6-9542-F6C0E73E04E5}" type="presParOf" srcId="{A2E99028-12AA-4D6A-953A-30D0C65BE66B}" destId="{FF09C114-9143-4FF2-A669-F11850325E09}" srcOrd="6"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FA012-8E34-4ECB-B536-713A806B399E}">
      <dsp:nvSpPr>
        <dsp:cNvPr id="0" name=""/>
        <dsp:cNvSpPr/>
      </dsp:nvSpPr>
      <dsp:spPr>
        <a:xfrm>
          <a:off x="4015" y="0"/>
          <a:ext cx="2061186" cy="309587"/>
        </a:xfrm>
        <a:prstGeom prst="homePlate">
          <a:avLst/>
        </a:prstGeom>
        <a:solidFill>
          <a:srgbClr val="DDE5FB"/>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dirty="0">
              <a:solidFill>
                <a:schemeClr val="tx1"/>
              </a:solidFill>
              <a:latin typeface="Meiryo UI" panose="020B0604030504040204" pitchFamily="50" charset="-128"/>
              <a:ea typeface="Meiryo UI" panose="020B0604030504040204" pitchFamily="50" charset="-128"/>
            </a:rPr>
            <a:t>具体的な計画・取組</a:t>
          </a:r>
        </a:p>
      </dsp:txBody>
      <dsp:txXfrm>
        <a:off x="4015" y="0"/>
        <a:ext cx="1983789" cy="309587"/>
      </dsp:txXfrm>
    </dsp:sp>
    <dsp:sp modelId="{99271036-9E9E-4CC0-9ECB-D08C3751E721}">
      <dsp:nvSpPr>
        <dsp:cNvPr id="0" name=""/>
        <dsp:cNvSpPr/>
      </dsp:nvSpPr>
      <dsp:spPr>
        <a:xfrm>
          <a:off x="1601565" y="0"/>
          <a:ext cx="2318179"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dirty="0">
              <a:solidFill>
                <a:schemeClr val="tx1"/>
              </a:solidFill>
              <a:latin typeface="Meiryo UI" panose="020B0604030504040204" pitchFamily="50" charset="-128"/>
              <a:ea typeface="Meiryo UI" panose="020B0604030504040204" pitchFamily="50" charset="-128"/>
            </a:rPr>
            <a:t>行動変容</a:t>
          </a:r>
        </a:p>
      </dsp:txBody>
      <dsp:txXfrm>
        <a:off x="1756359" y="0"/>
        <a:ext cx="2008592" cy="309587"/>
      </dsp:txXfrm>
    </dsp:sp>
    <dsp:sp modelId="{860883F5-587C-4AA3-A2E7-C6E7A2E21F7E}">
      <dsp:nvSpPr>
        <dsp:cNvPr id="0" name=""/>
        <dsp:cNvSpPr/>
      </dsp:nvSpPr>
      <dsp:spPr>
        <a:xfrm>
          <a:off x="3456109" y="0"/>
          <a:ext cx="2318179"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dirty="0">
              <a:solidFill>
                <a:schemeClr val="tx1"/>
              </a:solidFill>
              <a:latin typeface="Meiryo UI" panose="020B0604030504040204" pitchFamily="50" charset="-128"/>
              <a:ea typeface="Meiryo UI" panose="020B0604030504040204" pitchFamily="50" charset="-128"/>
            </a:rPr>
            <a:t>導入効果</a:t>
          </a:r>
        </a:p>
      </dsp:txBody>
      <dsp:txXfrm>
        <a:off x="3610903" y="0"/>
        <a:ext cx="2008592" cy="309587"/>
      </dsp:txXfrm>
    </dsp:sp>
    <dsp:sp modelId="{FF09C114-9143-4FF2-A669-F11850325E09}">
      <dsp:nvSpPr>
        <dsp:cNvPr id="0" name=""/>
        <dsp:cNvSpPr/>
      </dsp:nvSpPr>
      <dsp:spPr>
        <a:xfrm>
          <a:off x="5310652" y="0"/>
          <a:ext cx="2318179" cy="309587"/>
        </a:xfrm>
        <a:prstGeom prst="chevron">
          <a:avLst/>
        </a:prstGeom>
        <a:solidFill>
          <a:srgbClr val="93ACF1"/>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dirty="0">
              <a:solidFill>
                <a:schemeClr val="tx1"/>
              </a:solidFill>
              <a:latin typeface="Meiryo UI" panose="020B0604030504040204" pitchFamily="50" charset="-128"/>
              <a:ea typeface="Meiryo UI" panose="020B0604030504040204" pitchFamily="50" charset="-128"/>
            </a:rPr>
            <a:t>都市ビジョン・</a:t>
          </a:r>
          <a:r>
            <a:rPr kumimoji="1" lang="en-US" altLang="ja-JP" sz="900" b="1" kern="1200" dirty="0">
              <a:solidFill>
                <a:schemeClr val="tx1"/>
              </a:solidFill>
              <a:latin typeface="Meiryo UI" panose="020B0604030504040204" pitchFamily="50" charset="-128"/>
              <a:ea typeface="Meiryo UI" panose="020B0604030504040204" pitchFamily="50" charset="-128"/>
            </a:rPr>
            <a:t>Well-being</a:t>
          </a:r>
          <a:r>
            <a:rPr kumimoji="1" lang="ja-JP" altLang="en-US" sz="900" b="1" kern="1200" dirty="0">
              <a:solidFill>
                <a:schemeClr val="tx1"/>
              </a:solidFill>
              <a:latin typeface="Meiryo UI" panose="020B0604030504040204" pitchFamily="50" charset="-128"/>
              <a:ea typeface="Meiryo UI" panose="020B0604030504040204" pitchFamily="50" charset="-128"/>
            </a:rPr>
            <a:t>の実現</a:t>
          </a:r>
        </a:p>
      </dsp:txBody>
      <dsp:txXfrm>
        <a:off x="5465446" y="0"/>
        <a:ext cx="2008592" cy="3095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1" y="1"/>
            <a:ext cx="2922350" cy="459787"/>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45198" y="1"/>
            <a:ext cx="2922349" cy="459787"/>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algn="r" defTabSz="921081"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1" y="9430386"/>
            <a:ext cx="2922350" cy="459787"/>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45198" y="9430386"/>
            <a:ext cx="2922349" cy="459787"/>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algn="r" defTabSz="921081"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0" y="0"/>
            <a:ext cx="2946135" cy="496253"/>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49955" y="0"/>
            <a:ext cx="2946135" cy="496253"/>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lvl1pPr algn="r" defTabSz="921081"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5988" y="744538"/>
            <a:ext cx="4964112" cy="3722687"/>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8658" y="4715193"/>
            <a:ext cx="5440360" cy="4467859"/>
          </a:xfrm>
          <a:prstGeom prst="rect">
            <a:avLst/>
          </a:prstGeom>
          <a:noFill/>
          <a:ln w="9525">
            <a:noFill/>
            <a:miter lim="800000"/>
            <a:headEnd/>
            <a:tailEnd/>
          </a:ln>
          <a:effectLst/>
        </p:spPr>
        <p:txBody>
          <a:bodyPr vert="horz" wrap="square" lIns="92100" tIns="46050" rIns="92100" bIns="4605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0" y="9428800"/>
            <a:ext cx="2946135" cy="496252"/>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defTabSz="921081"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49955" y="9428800"/>
            <a:ext cx="2946135" cy="496252"/>
          </a:xfrm>
          <a:prstGeom prst="rect">
            <a:avLst/>
          </a:prstGeom>
          <a:noFill/>
          <a:ln w="9525">
            <a:noFill/>
            <a:miter lim="800000"/>
            <a:headEnd/>
            <a:tailEnd/>
          </a:ln>
          <a:effectLst/>
        </p:spPr>
        <p:txBody>
          <a:bodyPr vert="horz" wrap="square" lIns="92100" tIns="46050" rIns="92100" bIns="46050" numCol="1" anchor="b" anchorCtr="0" compatLnSpc="1">
            <a:prstTxWarp prst="textNoShape">
              <a:avLst/>
            </a:prstTxWarp>
          </a:bodyPr>
          <a:lstStyle>
            <a:lvl1pPr algn="r" defTabSz="921081"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29094">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8393" indent="-287844" defTabSz="929094">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1373"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922"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2470"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020"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3570"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4119"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4668"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64357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11</a:t>
            </a:fld>
            <a:endParaRPr lang="en-US" altLang="ja-JP">
              <a:ea typeface="ＭＳ Ｐゴシック" panose="020B0600070205080204" pitchFamily="50" charset="-128"/>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965347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12</a:t>
            </a:fld>
            <a:endParaRPr lang="en-US" altLang="ja-JP">
              <a:ea typeface="ＭＳ Ｐゴシック" panose="020B0600070205080204" pitchFamily="50" charset="-128"/>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374554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7"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13</a:t>
            </a:fld>
            <a:endParaRPr lang="en-US" altLang="ja-JP">
              <a:solidFill>
                <a:srgbClr val="000000"/>
              </a:solidFill>
              <a:ea typeface="ＭＳ Ｐゴシック" panose="020B0600070205080204" pitchFamily="50" charset="-128"/>
            </a:endParaRPr>
          </a:p>
        </p:txBody>
      </p:sp>
      <p:sp>
        <p:nvSpPr>
          <p:cNvPr id="1408" name="Rectangle 2"/>
          <p:cNvSpPr>
            <a:spLocks noGrp="1" noRot="1" noChangeAspect="1" noChangeArrowheads="1" noTextEdit="1"/>
          </p:cNvSpPr>
          <p:nvPr>
            <p:ph type="sldImg"/>
          </p:nvPr>
        </p:nvSpPr>
        <p:spPr>
          <a:ln/>
        </p:spPr>
      </p:sp>
      <p:sp>
        <p:nvSpPr>
          <p:cNvPr id="140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14375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14</a:t>
            </a:fld>
            <a:endParaRPr lang="en-US" altLang="ja-JP">
              <a:solidFill>
                <a:srgbClr val="000000"/>
              </a:solidFill>
              <a:ea typeface="ＭＳ Ｐゴシック" panose="020B0600070205080204" pitchFamily="50" charset="-128"/>
            </a:endParaRPr>
          </a:p>
        </p:txBody>
      </p:sp>
      <p:sp>
        <p:nvSpPr>
          <p:cNvPr id="1436" name="Rectangle 2"/>
          <p:cNvSpPr>
            <a:spLocks noGrp="1" noRot="1" noChangeAspect="1" noChangeArrowheads="1" noTextEdit="1"/>
          </p:cNvSpPr>
          <p:nvPr>
            <p:ph type="sldImg"/>
          </p:nvPr>
        </p:nvSpPr>
        <p:spPr>
          <a:ln/>
        </p:spPr>
      </p:sp>
      <p:sp>
        <p:nvSpPr>
          <p:cNvPr id="143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219077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15</a:t>
            </a:fld>
            <a:endParaRPr lang="en-US" altLang="ja-JP">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9064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7" name="Rectangle 7"/>
          <p:cNvSpPr>
            <a:spLocks noGrp="1" noChangeArrowheads="1"/>
          </p:cNvSpPr>
          <p:nvPr>
            <p:ph type="sldNum" sz="quarter" idx="5"/>
          </p:nvPr>
        </p:nvSpPr>
        <p:spPr>
          <a:noFill/>
          <a:ln/>
        </p:spPr>
        <p:txBody>
          <a:bodyPr/>
          <a:lstStyle>
            <a:lvl1pPr defTabSz="92780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354" indent="-287444" defTabSz="92780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977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968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69595" indent="-229955" defTabSz="92780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2950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9416"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932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9235" indent="-229955" defTabSz="92780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16</a:t>
            </a:fld>
            <a:endParaRPr lang="en-US" altLang="ja-JP">
              <a:solidFill>
                <a:srgbClr val="000000"/>
              </a:solidFill>
              <a:ea typeface="ＭＳ Ｐゴシック" panose="020B0600070205080204" pitchFamily="50" charset="-128"/>
            </a:endParaRPr>
          </a:p>
        </p:txBody>
      </p:sp>
      <p:sp>
        <p:nvSpPr>
          <p:cNvPr id="1458" name="Rectangle 2"/>
          <p:cNvSpPr>
            <a:spLocks noGrp="1" noRot="1" noChangeAspect="1" noChangeArrowheads="1" noTextEdit="1"/>
          </p:cNvSpPr>
          <p:nvPr>
            <p:ph type="sldImg"/>
          </p:nvPr>
        </p:nvSpPr>
        <p:spPr>
          <a:ln/>
        </p:spPr>
      </p:sp>
      <p:sp>
        <p:nvSpPr>
          <p:cNvPr id="145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841688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Meiryo UI" panose="020B0604030504040204" pitchFamily="50" charset="-128"/>
              </a:rPr>
              <a:pPr>
                <a:spcBef>
                  <a:spcPct val="0"/>
                </a:spcBef>
                <a:defRPr/>
              </a:pPr>
              <a:t>22</a:t>
            </a:fld>
            <a:endParaRPr lang="en-US" altLang="ja-JP">
              <a:solidFill>
                <a:srgbClr val="000000"/>
              </a:solidFill>
              <a:ea typeface="Meiryo UI" panose="020B0604030504040204" pitchFamily="50" charset="-128"/>
            </a:endParaRPr>
          </a:p>
        </p:txBody>
      </p:sp>
      <p:sp>
        <p:nvSpPr>
          <p:cNvPr id="1298" name="Rectangle 2"/>
          <p:cNvSpPr>
            <a:spLocks noGrp="1" noRot="1" noChangeAspect="1" noChangeArrowheads="1" noTextEdit="1"/>
          </p:cNvSpPr>
          <p:nvPr>
            <p:ph type="sldImg"/>
          </p:nvPr>
        </p:nvSpPr>
        <p:spPr>
          <a:ln/>
        </p:spPr>
      </p:sp>
      <p:sp>
        <p:nvSpPr>
          <p:cNvPr id="129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56321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39</a:t>
            </a:fld>
            <a:endParaRPr lang="en-US" altLang="ja-JP" dirty="0">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988691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40</a:t>
            </a:fld>
            <a:endParaRPr lang="en-US" altLang="ja-JP" dirty="0">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69067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41</a:t>
            </a:fld>
            <a:endParaRPr lang="en-US" altLang="ja-JP" dirty="0">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16201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29094">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8393" indent="-287844" defTabSz="929094">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1373"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922"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2470"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020"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3570"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4119"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4668"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9094"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9094"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900212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42</a:t>
            </a:fld>
            <a:endParaRPr lang="en-US" altLang="ja-JP" dirty="0">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42579916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43</a:t>
            </a:fld>
            <a:endParaRPr lang="en-US" altLang="ja-JP" dirty="0">
              <a:solidFill>
                <a:srgbClr val="000000"/>
              </a:solidFill>
              <a:ea typeface="ＭＳ Ｐゴシック" panose="020B0600070205080204" pitchFamily="50" charset="-128"/>
            </a:endParaRPr>
          </a:p>
        </p:txBody>
      </p:sp>
      <p:sp>
        <p:nvSpPr>
          <p:cNvPr id="1446" name="Rectangle 2"/>
          <p:cNvSpPr>
            <a:spLocks noGrp="1" noRot="1" noChangeAspect="1" noChangeArrowheads="1" noTextEdit="1"/>
          </p:cNvSpPr>
          <p:nvPr>
            <p:ph type="sldImg"/>
          </p:nvPr>
        </p:nvSpPr>
        <p:spPr>
          <a:ln/>
        </p:spPr>
      </p:sp>
      <p:sp>
        <p:nvSpPr>
          <p:cNvPr id="1447"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28893912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44</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38277070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45</a:t>
            </a:fld>
            <a:endParaRPr lang="en-US" altLang="ja-JP" dirty="0">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2772214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46</a:t>
            </a:fld>
            <a:endParaRPr lang="en-US" altLang="ja-JP" dirty="0">
              <a:solidFill>
                <a:srgbClr val="000000"/>
              </a:solidFill>
              <a:ea typeface="ＭＳ Ｐゴシック" panose="020B0600070205080204" pitchFamily="50" charset="-128"/>
            </a:endParaRPr>
          </a:p>
        </p:txBody>
      </p:sp>
      <p:sp>
        <p:nvSpPr>
          <p:cNvPr id="1446" name="Rectangle 2"/>
          <p:cNvSpPr>
            <a:spLocks noGrp="1" noRot="1" noChangeAspect="1" noChangeArrowheads="1" noTextEdit="1"/>
          </p:cNvSpPr>
          <p:nvPr>
            <p:ph type="sldImg"/>
          </p:nvPr>
        </p:nvSpPr>
        <p:spPr>
          <a:ln/>
        </p:spPr>
      </p:sp>
      <p:sp>
        <p:nvSpPr>
          <p:cNvPr id="1447"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11542185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47</a:t>
            </a:fld>
            <a:endParaRPr lang="en-US" altLang="ja-JP" dirty="0">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6216396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48</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25928308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49</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42060985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50</a:t>
            </a:fld>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41860220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7"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51</a:t>
            </a:fld>
            <a:endParaRPr lang="en-US" altLang="ja-JP">
              <a:solidFill>
                <a:srgbClr val="000000"/>
              </a:solidFill>
              <a:ea typeface="ＭＳ Ｐゴシック" panose="020B0600070205080204" pitchFamily="50" charset="-128"/>
            </a:endParaRPr>
          </a:p>
        </p:txBody>
      </p:sp>
      <p:sp>
        <p:nvSpPr>
          <p:cNvPr id="1858" name="Rectangle 2"/>
          <p:cNvSpPr>
            <a:spLocks noGrp="1" noRot="1" noChangeAspect="1" noChangeArrowheads="1" noTextEdit="1"/>
          </p:cNvSpPr>
          <p:nvPr>
            <p:ph type="sldImg"/>
          </p:nvPr>
        </p:nvSpPr>
        <p:spPr>
          <a:ln/>
        </p:spPr>
      </p:sp>
      <p:sp>
        <p:nvSpPr>
          <p:cNvPr id="1859" name="Rectangle 3"/>
          <p:cNvSpPr>
            <a:spLocks noGrp="1" noChangeArrowheads="1"/>
          </p:cNvSpPr>
          <p:nvPr>
            <p:ph type="body" idx="1"/>
          </p:nvPr>
        </p:nvSpPr>
        <p:spPr>
          <a:noFill/>
          <a:ln/>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1304409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 name="Rectangle 7"/>
          <p:cNvSpPr>
            <a:spLocks noGrp="1" noChangeArrowheads="1"/>
          </p:cNvSpPr>
          <p:nvPr>
            <p:ph type="sldNum" sz="quarter" idx="5"/>
          </p:nvPr>
        </p:nvSpPr>
        <p:spPr>
          <a:noFill/>
          <a:ln/>
        </p:spPr>
        <p:txBody>
          <a:bodyPr/>
          <a:lstStyle>
            <a:lvl1pPr defTabSz="929094">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8393" indent="-287844" defTabSz="929094">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1373"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922"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2470" indent="-230275" defTabSz="929094">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020"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3570"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4119"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4668" indent="-230275" defTabSz="929094"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1253" name="Rectangle 2"/>
          <p:cNvSpPr>
            <a:spLocks noGrp="1" noRot="1" noChangeAspect="1" noChangeArrowheads="1" noTextEdit="1"/>
          </p:cNvSpPr>
          <p:nvPr>
            <p:ph type="sldImg"/>
          </p:nvPr>
        </p:nvSpPr>
        <p:spPr>
          <a:ln/>
        </p:spPr>
      </p:sp>
      <p:sp>
        <p:nvSpPr>
          <p:cNvPr id="125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648199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9"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52</a:t>
            </a:fld>
            <a:endParaRPr lang="en-US" altLang="ja-JP">
              <a:solidFill>
                <a:srgbClr val="000000"/>
              </a:solidFill>
              <a:ea typeface="ＭＳ Ｐゴシック" panose="020B0600070205080204" pitchFamily="50" charset="-128"/>
            </a:endParaRPr>
          </a:p>
        </p:txBody>
      </p:sp>
      <p:sp>
        <p:nvSpPr>
          <p:cNvPr id="1890" name="Rectangle 2"/>
          <p:cNvSpPr>
            <a:spLocks noGrp="1" noRot="1" noChangeAspect="1" noChangeArrowheads="1" noTextEdit="1"/>
          </p:cNvSpPr>
          <p:nvPr>
            <p:ph type="sldImg"/>
          </p:nvPr>
        </p:nvSpPr>
        <p:spPr>
          <a:ln/>
        </p:spPr>
      </p:sp>
      <p:sp>
        <p:nvSpPr>
          <p:cNvPr id="189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501775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53</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981300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54</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332343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55</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080214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56</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14752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57</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5764044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58</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817329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59</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540769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3"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60</a:t>
            </a:fld>
            <a:endParaRPr lang="en-US" altLang="ja-JP">
              <a:solidFill>
                <a:srgbClr val="000000"/>
              </a:solidFill>
              <a:ea typeface="ＭＳ Ｐゴシック" panose="020B0600070205080204" pitchFamily="50" charset="-128"/>
            </a:endParaRPr>
          </a:p>
        </p:txBody>
      </p:sp>
      <p:sp>
        <p:nvSpPr>
          <p:cNvPr id="1964" name="Rectangle 2"/>
          <p:cNvSpPr>
            <a:spLocks noGrp="1" noRot="1" noChangeAspect="1" noChangeArrowheads="1" noTextEdit="1"/>
          </p:cNvSpPr>
          <p:nvPr>
            <p:ph type="sldImg"/>
          </p:nvPr>
        </p:nvSpPr>
        <p:spPr>
          <a:ln/>
        </p:spPr>
      </p:sp>
      <p:sp>
        <p:nvSpPr>
          <p:cNvPr id="196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4716576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61</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101946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1270" name="Rectangle 2"/>
          <p:cNvSpPr>
            <a:spLocks noGrp="1" noRot="1" noChangeAspect="1" noChangeArrowheads="1" noTextEdit="1"/>
          </p:cNvSpPr>
          <p:nvPr>
            <p:ph type="sldImg"/>
          </p:nvPr>
        </p:nvSpPr>
        <p:spPr>
          <a:ln/>
        </p:spPr>
      </p:sp>
      <p:sp>
        <p:nvSpPr>
          <p:cNvPr id="127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712759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62</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6237563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63</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1903375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64</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380256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65</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9739196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66</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09232631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67</a:t>
            </a:fld>
            <a:endParaRPr lang="en-US" altLang="ja-JP">
              <a:solidFill>
                <a:srgbClr val="000000"/>
              </a:solidFill>
              <a:ea typeface="ＭＳ Ｐゴシック" panose="020B0600070205080204" pitchFamily="50" charset="-128"/>
            </a:endParaRPr>
          </a:p>
        </p:txBody>
      </p:sp>
      <p:sp>
        <p:nvSpPr>
          <p:cNvPr id="1901" name="Rectangle 2"/>
          <p:cNvSpPr>
            <a:spLocks noGrp="1" noRot="1" noChangeAspect="1" noChangeArrowheads="1" noTextEdit="1"/>
          </p:cNvSpPr>
          <p:nvPr>
            <p:ph type="sldImg"/>
          </p:nvPr>
        </p:nvSpPr>
        <p:spPr>
          <a:ln/>
        </p:spPr>
      </p:sp>
      <p:sp>
        <p:nvSpPr>
          <p:cNvPr id="1902"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1793184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6"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68</a:t>
            </a:fld>
            <a:endParaRPr lang="en-US" altLang="ja-JP">
              <a:solidFill>
                <a:srgbClr val="000000"/>
              </a:solidFill>
              <a:ea typeface="ＭＳ Ｐゴシック" panose="020B0600070205080204" pitchFamily="50" charset="-128"/>
            </a:endParaRPr>
          </a:p>
        </p:txBody>
      </p:sp>
      <p:sp>
        <p:nvSpPr>
          <p:cNvPr id="2027" name="Rectangle 2"/>
          <p:cNvSpPr>
            <a:spLocks noGrp="1" noRot="1" noChangeAspect="1" noChangeArrowheads="1" noTextEdit="1"/>
          </p:cNvSpPr>
          <p:nvPr>
            <p:ph type="sldImg"/>
          </p:nvPr>
        </p:nvSpPr>
        <p:spPr>
          <a:ln/>
        </p:spPr>
      </p:sp>
      <p:sp>
        <p:nvSpPr>
          <p:cNvPr id="2028"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9143167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1"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69</a:t>
            </a:fld>
            <a:endParaRPr lang="en-US" altLang="ja-JP">
              <a:solidFill>
                <a:srgbClr val="000000"/>
              </a:solidFill>
              <a:ea typeface="ＭＳ Ｐゴシック" panose="020B0600070205080204" pitchFamily="50" charset="-128"/>
            </a:endParaRPr>
          </a:p>
        </p:txBody>
      </p:sp>
      <p:sp>
        <p:nvSpPr>
          <p:cNvPr id="2002" name="Rectangle 2"/>
          <p:cNvSpPr>
            <a:spLocks noGrp="1" noRot="1" noChangeAspect="1" noChangeArrowheads="1" noTextEdit="1"/>
          </p:cNvSpPr>
          <p:nvPr>
            <p:ph type="sldImg"/>
          </p:nvPr>
        </p:nvSpPr>
        <p:spPr>
          <a:ln/>
        </p:spPr>
      </p:sp>
      <p:sp>
        <p:nvSpPr>
          <p:cNvPr id="200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4627294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8"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70</a:t>
            </a:fld>
            <a:endParaRPr lang="en-US" altLang="ja-JP">
              <a:solidFill>
                <a:srgbClr val="000000"/>
              </a:solidFill>
              <a:ea typeface="ＭＳ Ｐゴシック" panose="020B0600070205080204" pitchFamily="50" charset="-128"/>
            </a:endParaRPr>
          </a:p>
        </p:txBody>
      </p:sp>
      <p:sp>
        <p:nvSpPr>
          <p:cNvPr id="1989" name="Rectangle 2"/>
          <p:cNvSpPr>
            <a:spLocks noGrp="1" noRot="1" noChangeAspect="1" noChangeArrowheads="1" noTextEdit="1"/>
          </p:cNvSpPr>
          <p:nvPr>
            <p:ph type="sldImg"/>
          </p:nvPr>
        </p:nvSpPr>
        <p:spPr>
          <a:ln/>
        </p:spPr>
      </p:sp>
      <p:sp>
        <p:nvSpPr>
          <p:cNvPr id="199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7384065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4"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71</a:t>
            </a:fld>
            <a:endParaRPr lang="en-US" altLang="ja-JP">
              <a:solidFill>
                <a:srgbClr val="000000"/>
              </a:solidFill>
              <a:ea typeface="ＭＳ Ｐゴシック" panose="020B0600070205080204" pitchFamily="50" charset="-128"/>
            </a:endParaRPr>
          </a:p>
        </p:txBody>
      </p:sp>
      <p:sp>
        <p:nvSpPr>
          <p:cNvPr id="1945" name="Rectangle 2"/>
          <p:cNvSpPr>
            <a:spLocks noGrp="1" noRot="1" noChangeAspect="1" noChangeArrowheads="1" noTextEdit="1"/>
          </p:cNvSpPr>
          <p:nvPr>
            <p:ph type="sldImg"/>
          </p:nvPr>
        </p:nvSpPr>
        <p:spPr>
          <a:ln/>
        </p:spPr>
      </p:sp>
      <p:sp>
        <p:nvSpPr>
          <p:cNvPr id="194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074871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4"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6</a:t>
            </a:fld>
            <a:endParaRPr lang="en-US" altLang="ja-JP">
              <a:ea typeface="ＭＳ Ｐゴシック" panose="020B0600070205080204" pitchFamily="50" charset="-128"/>
            </a:endParaRPr>
          </a:p>
        </p:txBody>
      </p:sp>
      <p:sp>
        <p:nvSpPr>
          <p:cNvPr id="1285" name="Rectangle 2"/>
          <p:cNvSpPr>
            <a:spLocks noGrp="1" noRot="1" noChangeAspect="1" noChangeArrowheads="1" noTextEdit="1"/>
          </p:cNvSpPr>
          <p:nvPr>
            <p:ph type="sldImg"/>
          </p:nvPr>
        </p:nvSpPr>
        <p:spPr>
          <a:ln/>
        </p:spPr>
      </p:sp>
      <p:sp>
        <p:nvSpPr>
          <p:cNvPr id="128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8189534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3"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72</a:t>
            </a:fld>
            <a:endParaRPr lang="en-US" altLang="ja-JP">
              <a:solidFill>
                <a:srgbClr val="000000"/>
              </a:solidFill>
              <a:ea typeface="ＭＳ Ｐゴシック" panose="020B0600070205080204" pitchFamily="50" charset="-128"/>
            </a:endParaRPr>
          </a:p>
        </p:txBody>
      </p:sp>
      <p:sp>
        <p:nvSpPr>
          <p:cNvPr id="2014" name="Rectangle 2"/>
          <p:cNvSpPr>
            <a:spLocks noGrp="1" noRot="1" noChangeAspect="1" noChangeArrowheads="1" noTextEdit="1"/>
          </p:cNvSpPr>
          <p:nvPr>
            <p:ph type="sldImg"/>
          </p:nvPr>
        </p:nvSpPr>
        <p:spPr>
          <a:ln/>
        </p:spPr>
      </p:sp>
      <p:sp>
        <p:nvSpPr>
          <p:cNvPr id="201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900450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6"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73</a:t>
            </a:fld>
            <a:endParaRPr lang="en-US" altLang="ja-JP">
              <a:solidFill>
                <a:srgbClr val="000000"/>
              </a:solidFill>
              <a:ea typeface="ＭＳ Ｐゴシック" panose="020B0600070205080204" pitchFamily="50" charset="-128"/>
            </a:endParaRPr>
          </a:p>
        </p:txBody>
      </p:sp>
      <p:sp>
        <p:nvSpPr>
          <p:cNvPr id="2027" name="Rectangle 2"/>
          <p:cNvSpPr>
            <a:spLocks noGrp="1" noRot="1" noChangeAspect="1" noChangeArrowheads="1" noTextEdit="1"/>
          </p:cNvSpPr>
          <p:nvPr>
            <p:ph type="sldImg"/>
          </p:nvPr>
        </p:nvSpPr>
        <p:spPr>
          <a:ln/>
        </p:spPr>
      </p:sp>
      <p:sp>
        <p:nvSpPr>
          <p:cNvPr id="2028"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09976571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5"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74</a:t>
            </a:fld>
            <a:endParaRPr lang="en-US" altLang="ja-JP">
              <a:solidFill>
                <a:srgbClr val="000000"/>
              </a:solidFill>
              <a:ea typeface="ＭＳ Ｐゴシック" panose="020B0600070205080204" pitchFamily="50" charset="-128"/>
            </a:endParaRPr>
          </a:p>
        </p:txBody>
      </p:sp>
      <p:sp>
        <p:nvSpPr>
          <p:cNvPr id="2046" name="Rectangle 2"/>
          <p:cNvSpPr>
            <a:spLocks noGrp="1" noRot="1" noChangeAspect="1" noChangeArrowheads="1" noTextEdit="1"/>
          </p:cNvSpPr>
          <p:nvPr>
            <p:ph type="sldImg"/>
          </p:nvPr>
        </p:nvSpPr>
        <p:spPr>
          <a:ln/>
        </p:spPr>
      </p:sp>
      <p:sp>
        <p:nvSpPr>
          <p:cNvPr id="204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7852477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502922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558975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269092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432676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902940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7" name="四角形 712"/>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148" name="四角形 713"/>
          <p:cNvSpPr>
            <a:spLocks noGrp="1" noChangeArrowheads="1"/>
          </p:cNvSpPr>
          <p:nvPr>
            <p:ph type="body" sz="quarter" idx="3"/>
          </p:nvPr>
        </p:nvSpPr>
        <p:spPr>
          <a:prstGeom prst="rect">
            <a:avLst/>
          </a:prstGeom>
        </p:spPr>
        <p:txBody>
          <a:bodyPr/>
          <a:lstStyle/>
          <a:p>
            <a:endParaRPr kumimoji="1" lang="ja-JP" altLang="en-US"/>
          </a:p>
        </p:txBody>
      </p:sp>
      <p:sp>
        <p:nvSpPr>
          <p:cNvPr id="3149" name="四角形 714"/>
          <p:cNvSpPr>
            <a:spLocks noGrp="1" noChangeArrowheads="1"/>
          </p:cNvSpPr>
          <p:nvPr>
            <p:ph type="sldNum" sz="quarter" idx="5"/>
          </p:nvPr>
        </p:nvSpPr>
        <p:spPr>
          <a:prstGeom prst="rect">
            <a:avLst/>
          </a:prstGeom>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6CB5B19B-2A7B-4820-A495-7EA32EFCEBE8}" type="slidenum">
              <a:rPr lang="en-US" altLang="ja-JP">
                <a:solidFill>
                  <a:srgbClr val="000000"/>
                </a:solidFill>
              </a:rPr>
              <a:pPr>
                <a:defRPr/>
              </a:pPr>
              <a:t>80</a:t>
            </a:fld>
            <a:endParaRPr lang="en-US" altLang="ja-JP">
              <a:solidFill>
                <a:srgbClr val="000000"/>
              </a:solidFill>
            </a:endParaRPr>
          </a:p>
        </p:txBody>
      </p:sp>
    </p:spTree>
    <p:extLst>
      <p:ext uri="{BB962C8B-B14F-4D97-AF65-F5344CB8AC3E}">
        <p14:creationId xmlns:p14="http://schemas.microsoft.com/office/powerpoint/2010/main" val="253943593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0" name="四角形 781"/>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171" name="四角形 782"/>
          <p:cNvSpPr>
            <a:spLocks noGrp="1" noChangeArrowheads="1"/>
          </p:cNvSpPr>
          <p:nvPr>
            <p:ph type="body" sz="quarter" idx="3"/>
          </p:nvPr>
        </p:nvSpPr>
        <p:spPr>
          <a:prstGeom prst="rect">
            <a:avLst/>
          </a:prstGeom>
        </p:spPr>
        <p:txBody>
          <a:bodyPr/>
          <a:lstStyle/>
          <a:p>
            <a:endParaRPr kumimoji="1" lang="ja-JP" altLang="en-US"/>
          </a:p>
        </p:txBody>
      </p:sp>
      <p:sp>
        <p:nvSpPr>
          <p:cNvPr id="3172" name="四角形 783"/>
          <p:cNvSpPr>
            <a:spLocks noGrp="1" noChangeArrowheads="1"/>
          </p:cNvSpPr>
          <p:nvPr>
            <p:ph type="sldNum" sz="quarter" idx="5"/>
          </p:nvPr>
        </p:nvSpPr>
        <p:spPr>
          <a:prstGeom prst="rect">
            <a:avLst/>
          </a:prstGeom>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6CB5B19B-2A7B-4820-A495-7EA32EFCEBE8}" type="slidenum">
              <a:rPr lang="en-US" altLang="ja-JP">
                <a:solidFill>
                  <a:srgbClr val="000000"/>
                </a:solidFill>
              </a:rPr>
              <a:pPr>
                <a:defRPr/>
              </a:pPr>
              <a:t>81</a:t>
            </a:fld>
            <a:endParaRPr lang="en-US" altLang="ja-JP">
              <a:solidFill>
                <a:srgbClr val="000000"/>
              </a:solidFill>
            </a:endParaRPr>
          </a:p>
        </p:txBody>
      </p:sp>
    </p:spTree>
    <p:extLst>
      <p:ext uri="{BB962C8B-B14F-4D97-AF65-F5344CB8AC3E}">
        <p14:creationId xmlns:p14="http://schemas.microsoft.com/office/powerpoint/2010/main" val="4075776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7</a:t>
            </a:fld>
            <a:endParaRPr lang="en-US" altLang="ja-JP">
              <a:ea typeface="ＭＳ Ｐゴシック" panose="020B0600070205080204" pitchFamily="50" charset="-128"/>
            </a:endParaRPr>
          </a:p>
        </p:txBody>
      </p:sp>
      <p:sp>
        <p:nvSpPr>
          <p:cNvPr id="1298" name="Rectangle 2"/>
          <p:cNvSpPr>
            <a:spLocks noGrp="1" noRot="1" noChangeAspect="1" noChangeArrowheads="1" noTextEdit="1"/>
          </p:cNvSpPr>
          <p:nvPr>
            <p:ph type="sldImg"/>
          </p:nvPr>
        </p:nvSpPr>
        <p:spPr>
          <a:ln/>
        </p:spPr>
      </p:sp>
      <p:sp>
        <p:nvSpPr>
          <p:cNvPr id="129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9" name="四角形 747"/>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180" name="四角形 748"/>
          <p:cNvSpPr>
            <a:spLocks noGrp="1" noChangeArrowheads="1"/>
          </p:cNvSpPr>
          <p:nvPr>
            <p:ph type="body" sz="quarter" idx="3"/>
          </p:nvPr>
        </p:nvSpPr>
        <p:spPr>
          <a:prstGeom prst="rect">
            <a:avLst/>
          </a:prstGeom>
        </p:spPr>
        <p:txBody>
          <a:bodyPr/>
          <a:lstStyle/>
          <a:p>
            <a:endParaRPr kumimoji="1" lang="ja-JP" altLang="en-US"/>
          </a:p>
        </p:txBody>
      </p:sp>
      <p:sp>
        <p:nvSpPr>
          <p:cNvPr id="3181" name="四角形 749"/>
          <p:cNvSpPr>
            <a:spLocks noGrp="1" noChangeArrowheads="1"/>
          </p:cNvSpPr>
          <p:nvPr>
            <p:ph type="sldNum" sz="quarter" idx="5"/>
          </p:nvPr>
        </p:nvSpPr>
        <p:spPr>
          <a:prstGeom prst="rect">
            <a:avLst/>
          </a:prstGeom>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6CB5B19B-2A7B-4820-A495-7EA32EFCEBE8}" type="slidenum">
              <a:rPr lang="en-US" altLang="ja-JP">
                <a:solidFill>
                  <a:srgbClr val="000000"/>
                </a:solidFill>
              </a:rPr>
              <a:pPr>
                <a:defRPr/>
              </a:pPr>
              <a:t>82</a:t>
            </a:fld>
            <a:endParaRPr lang="en-US" altLang="ja-JP">
              <a:solidFill>
                <a:srgbClr val="000000"/>
              </a:solidFill>
            </a:endParaRPr>
          </a:p>
        </p:txBody>
      </p:sp>
    </p:spTree>
    <p:extLst>
      <p:ext uri="{BB962C8B-B14F-4D97-AF65-F5344CB8AC3E}">
        <p14:creationId xmlns:p14="http://schemas.microsoft.com/office/powerpoint/2010/main" val="17537571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8" name="四角形 758"/>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189" name="四角形 759"/>
          <p:cNvSpPr>
            <a:spLocks noGrp="1" noChangeArrowheads="1"/>
          </p:cNvSpPr>
          <p:nvPr>
            <p:ph type="body" sz="quarter" idx="3"/>
          </p:nvPr>
        </p:nvSpPr>
        <p:spPr>
          <a:prstGeom prst="rect">
            <a:avLst/>
          </a:prstGeom>
        </p:spPr>
        <p:txBody>
          <a:bodyPr/>
          <a:lstStyle/>
          <a:p>
            <a:endParaRPr kumimoji="1" lang="ja-JP" altLang="en-US"/>
          </a:p>
        </p:txBody>
      </p:sp>
      <p:sp>
        <p:nvSpPr>
          <p:cNvPr id="3190" name="四角形 760"/>
          <p:cNvSpPr>
            <a:spLocks noGrp="1" noChangeArrowheads="1"/>
          </p:cNvSpPr>
          <p:nvPr>
            <p:ph type="sldNum" sz="quarter" idx="5"/>
          </p:nvPr>
        </p:nvSpPr>
        <p:spPr>
          <a:prstGeom prst="rect">
            <a:avLst/>
          </a:prstGeom>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6CB5B19B-2A7B-4820-A495-7EA32EFCEBE8}" type="slidenum">
              <a:rPr lang="en-US" altLang="ja-JP">
                <a:solidFill>
                  <a:srgbClr val="000000"/>
                </a:solidFill>
              </a:rPr>
              <a:pPr>
                <a:defRPr/>
              </a:pPr>
              <a:t>83</a:t>
            </a:fld>
            <a:endParaRPr lang="en-US" altLang="ja-JP">
              <a:solidFill>
                <a:srgbClr val="000000"/>
              </a:solidFill>
            </a:endParaRPr>
          </a:p>
        </p:txBody>
      </p:sp>
    </p:spTree>
    <p:extLst>
      <p:ext uri="{BB962C8B-B14F-4D97-AF65-F5344CB8AC3E}">
        <p14:creationId xmlns:p14="http://schemas.microsoft.com/office/powerpoint/2010/main" val="19504787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84</a:t>
            </a:fld>
            <a:endParaRPr lang="en-US" altLang="ja-JP">
              <a:solidFill>
                <a:srgbClr val="000000"/>
              </a:solidFill>
            </a:endParaRPr>
          </a:p>
        </p:txBody>
      </p:sp>
    </p:spTree>
    <p:extLst>
      <p:ext uri="{BB962C8B-B14F-4D97-AF65-F5344CB8AC3E}">
        <p14:creationId xmlns:p14="http://schemas.microsoft.com/office/powerpoint/2010/main" val="355729248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85</a:t>
            </a:fld>
            <a:endParaRPr lang="en-US" altLang="ja-JP">
              <a:solidFill>
                <a:srgbClr val="000000"/>
              </a:solidFill>
            </a:endParaRPr>
          </a:p>
        </p:txBody>
      </p:sp>
    </p:spTree>
    <p:extLst>
      <p:ext uri="{BB962C8B-B14F-4D97-AF65-F5344CB8AC3E}">
        <p14:creationId xmlns:p14="http://schemas.microsoft.com/office/powerpoint/2010/main" val="5295867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86</a:t>
            </a:fld>
            <a:endParaRPr lang="en-US" altLang="ja-JP">
              <a:solidFill>
                <a:srgbClr val="000000"/>
              </a:solidFill>
            </a:endParaRPr>
          </a:p>
        </p:txBody>
      </p:sp>
    </p:spTree>
    <p:extLst>
      <p:ext uri="{BB962C8B-B14F-4D97-AF65-F5344CB8AC3E}">
        <p14:creationId xmlns:p14="http://schemas.microsoft.com/office/powerpoint/2010/main" val="328537289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87</a:t>
            </a:fld>
            <a:endParaRPr lang="en-US" altLang="ja-JP">
              <a:solidFill>
                <a:srgbClr val="000000"/>
              </a:solidFill>
            </a:endParaRPr>
          </a:p>
        </p:txBody>
      </p:sp>
    </p:spTree>
    <p:extLst>
      <p:ext uri="{BB962C8B-B14F-4D97-AF65-F5344CB8AC3E}">
        <p14:creationId xmlns:p14="http://schemas.microsoft.com/office/powerpoint/2010/main" val="120094402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88</a:t>
            </a:fld>
            <a:endParaRPr lang="en-US" altLang="ja-JP">
              <a:solidFill>
                <a:srgbClr val="000000"/>
              </a:solidFill>
            </a:endParaRPr>
          </a:p>
        </p:txBody>
      </p:sp>
    </p:spTree>
    <p:extLst>
      <p:ext uri="{BB962C8B-B14F-4D97-AF65-F5344CB8AC3E}">
        <p14:creationId xmlns:p14="http://schemas.microsoft.com/office/powerpoint/2010/main" val="108132779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89</a:t>
            </a:fld>
            <a:endParaRPr lang="en-US" altLang="ja-JP">
              <a:solidFill>
                <a:srgbClr val="000000"/>
              </a:solidFill>
            </a:endParaRPr>
          </a:p>
        </p:txBody>
      </p:sp>
    </p:spTree>
    <p:extLst>
      <p:ext uri="{BB962C8B-B14F-4D97-AF65-F5344CB8AC3E}">
        <p14:creationId xmlns:p14="http://schemas.microsoft.com/office/powerpoint/2010/main" val="229307878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90</a:t>
            </a:fld>
            <a:endParaRPr lang="en-US" altLang="ja-JP">
              <a:solidFill>
                <a:srgbClr val="000000"/>
              </a:solidFill>
            </a:endParaRPr>
          </a:p>
        </p:txBody>
      </p:sp>
    </p:spTree>
    <p:extLst>
      <p:ext uri="{BB962C8B-B14F-4D97-AF65-F5344CB8AC3E}">
        <p14:creationId xmlns:p14="http://schemas.microsoft.com/office/powerpoint/2010/main" val="415663683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91</a:t>
            </a:fld>
            <a:endParaRPr lang="en-US" altLang="ja-JP">
              <a:solidFill>
                <a:srgbClr val="000000"/>
              </a:solidFill>
            </a:endParaRPr>
          </a:p>
        </p:txBody>
      </p:sp>
    </p:spTree>
    <p:extLst>
      <p:ext uri="{BB962C8B-B14F-4D97-AF65-F5344CB8AC3E}">
        <p14:creationId xmlns:p14="http://schemas.microsoft.com/office/powerpoint/2010/main" val="1978137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4"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8</a:t>
            </a:fld>
            <a:endParaRPr lang="en-US" altLang="ja-JP">
              <a:ea typeface="ＭＳ Ｐゴシック" panose="020B0600070205080204" pitchFamily="50" charset="-128"/>
            </a:endParaRPr>
          </a:p>
        </p:txBody>
      </p:sp>
      <p:sp>
        <p:nvSpPr>
          <p:cNvPr id="1315" name="Rectangle 2"/>
          <p:cNvSpPr>
            <a:spLocks noGrp="1" noRot="1" noChangeAspect="1" noChangeArrowheads="1" noTextEdit="1"/>
          </p:cNvSpPr>
          <p:nvPr>
            <p:ph type="sldImg"/>
          </p:nvPr>
        </p:nvSpPr>
        <p:spPr>
          <a:ln/>
        </p:spPr>
      </p:sp>
      <p:sp>
        <p:nvSpPr>
          <p:cNvPr id="131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6869121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0" name="四角形 795"/>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01" name="四角形 796"/>
          <p:cNvSpPr>
            <a:spLocks noGrp="1" noChangeArrowheads="1"/>
          </p:cNvSpPr>
          <p:nvPr>
            <p:ph type="body" sz="quarter" idx="3"/>
          </p:nvPr>
        </p:nvSpPr>
        <p:spPr>
          <a:prstGeom prst="rect">
            <a:avLst/>
          </a:prstGeom>
        </p:spPr>
        <p:txBody>
          <a:bodyPr/>
          <a:lstStyle/>
          <a:p>
            <a:endParaRPr kumimoji="1" lang="ja-JP" altLang="en-US"/>
          </a:p>
        </p:txBody>
      </p:sp>
      <p:sp>
        <p:nvSpPr>
          <p:cNvPr id="3202" name="四角形 797"/>
          <p:cNvSpPr>
            <a:spLocks noGrp="1" noChangeArrowheads="1"/>
          </p:cNvSpPr>
          <p:nvPr>
            <p:ph type="sldNum" sz="quarter" idx="5"/>
          </p:nvPr>
        </p:nvSpPr>
        <p:spPr>
          <a:prstGeom prst="rect">
            <a:avLst/>
          </a:prstGeom>
        </p:spPr>
        <p:txBody>
          <a:bodyPr vert="horz" wrap="square" lIns="90728" tIns="45364" rIns="90728" bIns="45364" numCol="1" anchor="b" anchorCtr="0" compatLnSpc="1">
            <a:prstTxWarp prst="textNoShape">
              <a:avLst/>
            </a:prstTxWarp>
          </a:bodyPr>
          <a:lstStyle>
            <a:lvl1pPr algn="r" defTabSz="907359" eaLnBrk="1" hangingPunct="1">
              <a:defRPr sz="1200"/>
            </a:lvl1pPr>
          </a:lstStyle>
          <a:p>
            <a:pPr>
              <a:defRPr/>
            </a:pPr>
            <a:fld id="{6CB5B19B-2A7B-4820-A495-7EA32EFCEBE8}" type="slidenum">
              <a:rPr lang="en-US" altLang="ja-JP">
                <a:solidFill>
                  <a:srgbClr val="000000"/>
                </a:solidFill>
              </a:rPr>
              <a:pPr>
                <a:defRPr/>
              </a:pPr>
              <a:t>92</a:t>
            </a:fld>
            <a:endParaRPr lang="en-US" altLang="ja-JP">
              <a:solidFill>
                <a:srgbClr val="000000"/>
              </a:solidFill>
            </a:endParaRPr>
          </a:p>
        </p:txBody>
      </p:sp>
    </p:spTree>
    <p:extLst>
      <p:ext uri="{BB962C8B-B14F-4D97-AF65-F5344CB8AC3E}">
        <p14:creationId xmlns:p14="http://schemas.microsoft.com/office/powerpoint/2010/main" val="7403576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0" name="四角形 800"/>
          <p:cNvSpPr>
            <a:spLocks noGrp="1" noRot="1" noChangeAspect="1" noChangeArrowheads="1" noTextEdit="1"/>
          </p:cNvSpPr>
          <p:nvPr>
            <p:ph type="sldImg" idx="2"/>
          </p:nvPr>
        </p:nvSpPr>
        <p:spPr>
          <a:prstGeom prst="rect">
            <a:avLst/>
          </a:prstGeom>
        </p:spPr>
        <p:txBody>
          <a:bodyPr/>
          <a:lstStyle/>
          <a:p>
            <a:endParaRPr kumimoji="1" lang="ja-JP" altLang="en-US"/>
          </a:p>
        </p:txBody>
      </p:sp>
      <p:sp>
        <p:nvSpPr>
          <p:cNvPr id="3241" name="四角形 801"/>
          <p:cNvSpPr>
            <a:spLocks noGrp="1" noChangeArrowheads="1"/>
          </p:cNvSpPr>
          <p:nvPr>
            <p:ph type="body" sz="quarter" idx="3"/>
          </p:nvPr>
        </p:nvSpPr>
        <p:spPr>
          <a:prstGeom prst="rect">
            <a:avLst/>
          </a:prstGeom>
        </p:spPr>
        <p:txBody>
          <a:bodyPr/>
          <a:lstStyle/>
          <a:p>
            <a:endParaRPr kumimoji="1" lang="ja-JP" altLang="en-US"/>
          </a:p>
        </p:txBody>
      </p:sp>
      <p:sp>
        <p:nvSpPr>
          <p:cNvPr id="3242" name="四角形 802"/>
          <p:cNvSpPr>
            <a:spLocks noGrp="1" noChangeArrowheads="1"/>
          </p:cNvSpPr>
          <p:nvPr>
            <p:ph type="sldNum" sz="quarter" idx="5"/>
          </p:nvPr>
        </p:nvSpPr>
        <p:spPr>
          <a:prstGeom prst="rect">
            <a:avLst/>
          </a:prstGeom>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6CB5B19B-2A7B-4820-A495-7EA32EFCEBE8}" type="slidenum">
              <a:rPr lang="en-US" altLang="ja-JP">
                <a:solidFill>
                  <a:srgbClr val="000000"/>
                </a:solidFill>
              </a:rPr>
              <a:pPr>
                <a:defRPr/>
              </a:pPr>
              <a:t>93</a:t>
            </a:fld>
            <a:endParaRPr lang="en-US" altLang="ja-JP">
              <a:solidFill>
                <a:srgbClr val="000000"/>
              </a:solidFill>
            </a:endParaRPr>
          </a:p>
        </p:txBody>
      </p:sp>
    </p:spTree>
    <p:extLst>
      <p:ext uri="{BB962C8B-B14F-4D97-AF65-F5344CB8AC3E}">
        <p14:creationId xmlns:p14="http://schemas.microsoft.com/office/powerpoint/2010/main" val="303832174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 name="Rectangle 7"/>
          <p:cNvSpPr>
            <a:spLocks noGrp="1" noChangeArrowheads="1"/>
          </p:cNvSpPr>
          <p:nvPr>
            <p:ph type="sldNum" sz="quarter" idx="5"/>
          </p:nvPr>
        </p:nvSpPr>
        <p:spPr>
          <a:noFill/>
          <a:ln/>
        </p:spPr>
        <p:txBody>
          <a:bodyPr/>
          <a:lstStyle>
            <a:lvl1pPr defTabSz="91426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448" indent="-283249" defTabSz="91426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2995"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194"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392" indent="-226599" defTabSz="91426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5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5790"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8987"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185" indent="-226599" defTabSz="91426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94</a:t>
            </a:fld>
            <a:endParaRPr lang="en-US" altLang="ja-JP">
              <a:solidFill>
                <a:srgbClr val="000000"/>
              </a:solidFill>
              <a:ea typeface="ＭＳ Ｐゴシック" panose="020B0600070205080204" pitchFamily="50" charset="-128"/>
            </a:endParaRPr>
          </a:p>
        </p:txBody>
      </p:sp>
      <p:sp>
        <p:nvSpPr>
          <p:cNvPr id="3288" name="Rectangle 2"/>
          <p:cNvSpPr>
            <a:spLocks noGrp="1" noRot="1" noChangeAspect="1" noChangeArrowheads="1" noTextEdit="1"/>
          </p:cNvSpPr>
          <p:nvPr>
            <p:ph type="sldImg"/>
          </p:nvPr>
        </p:nvSpPr>
        <p:spPr>
          <a:ln/>
        </p:spPr>
      </p:sp>
      <p:sp>
        <p:nvSpPr>
          <p:cNvPr id="328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5805764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611629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191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7"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9</a:t>
            </a:fld>
            <a:endParaRPr lang="en-US" altLang="ja-JP">
              <a:ea typeface="ＭＳ Ｐゴシック" panose="020B0600070205080204" pitchFamily="50" charset="-128"/>
            </a:endParaRPr>
          </a:p>
        </p:txBody>
      </p:sp>
      <p:sp>
        <p:nvSpPr>
          <p:cNvPr id="1328" name="Rectangle 2"/>
          <p:cNvSpPr>
            <a:spLocks noGrp="1" noRot="1" noChangeAspect="1" noChangeArrowheads="1" noTextEdit="1"/>
          </p:cNvSpPr>
          <p:nvPr>
            <p:ph type="sldImg"/>
          </p:nvPr>
        </p:nvSpPr>
        <p:spPr>
          <a:ln/>
        </p:spPr>
      </p:sp>
      <p:sp>
        <p:nvSpPr>
          <p:cNvPr id="132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059960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3"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10</a:t>
            </a:fld>
            <a:endParaRPr lang="en-US" altLang="ja-JP">
              <a:ea typeface="ＭＳ Ｐゴシック" panose="020B0600070205080204" pitchFamily="50" charset="-128"/>
            </a:endParaRPr>
          </a:p>
        </p:txBody>
      </p:sp>
      <p:sp>
        <p:nvSpPr>
          <p:cNvPr id="1344" name="Rectangle 2"/>
          <p:cNvSpPr>
            <a:spLocks noGrp="1" noRot="1" noChangeAspect="1" noChangeArrowheads="1" noTextEdit="1"/>
          </p:cNvSpPr>
          <p:nvPr>
            <p:ph type="sldImg"/>
          </p:nvPr>
        </p:nvSpPr>
        <p:spPr>
          <a:ln/>
        </p:spPr>
      </p:sp>
      <p:sp>
        <p:nvSpPr>
          <p:cNvPr id="134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76928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3414266"/>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D15BD-F2C0-2052-4C31-D50B1BF1BD87}"/>
              </a:ext>
            </a:extLst>
          </p:cNvPr>
          <p:cNvSpPr>
            <a:spLocks noGrp="1"/>
          </p:cNvSpPr>
          <p:nvPr>
            <p:ph type="ctrTitle"/>
          </p:nvPr>
        </p:nvSpPr>
        <p:spPr>
          <a:xfrm>
            <a:off x="1143000" y="1122363"/>
            <a:ext cx="6858000" cy="2387600"/>
          </a:xfrm>
        </p:spPr>
        <p:txBody>
          <a:bodyPr anchor="b"/>
          <a:lstStyle>
            <a:lvl1pPr algn="ctr">
              <a:defRPr sz="6000"/>
            </a:lvl1pPr>
          </a:lstStyle>
          <a:p>
            <a:r>
              <a:rPr kumimoji="1" lang="en-US"/>
              <a:t>Click to edit Master title style</a:t>
            </a:r>
          </a:p>
        </p:txBody>
      </p:sp>
      <p:sp>
        <p:nvSpPr>
          <p:cNvPr id="3" name="Subtitle 2">
            <a:extLst>
              <a:ext uri="{FF2B5EF4-FFF2-40B4-BE49-F238E27FC236}">
                <a16:creationId xmlns:a16="http://schemas.microsoft.com/office/drawing/2014/main" id="{9A3AF593-440E-EEAA-6B2A-26FAEFE592A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t>Click to edit Master subtitle style</a:t>
            </a:r>
          </a:p>
        </p:txBody>
      </p:sp>
      <p:sp>
        <p:nvSpPr>
          <p:cNvPr id="4" name="Date Placeholder 3">
            <a:extLst>
              <a:ext uri="{FF2B5EF4-FFF2-40B4-BE49-F238E27FC236}">
                <a16:creationId xmlns:a16="http://schemas.microsoft.com/office/drawing/2014/main" id="{CADEE07F-BE87-5301-66B2-BE156D67845A}"/>
              </a:ext>
            </a:extLst>
          </p:cNvPr>
          <p:cNvSpPr>
            <a:spLocks noGrp="1"/>
          </p:cNvSpPr>
          <p:nvPr>
            <p:ph type="dt" sz="half" idx="10"/>
          </p:nvPr>
        </p:nvSpPr>
        <p:spPr/>
        <p:txBody>
          <a:bodyPr/>
          <a:lstStyle/>
          <a:p>
            <a:pPr fontAlgn="base">
              <a:spcBef>
                <a:spcPct val="0"/>
              </a:spcBef>
              <a:spcAft>
                <a:spcPct val="0"/>
              </a:spcAft>
              <a:defRPr/>
            </a:pPr>
            <a:endParaRPr lang="ja-JP" altLang="en-US"/>
          </a:p>
        </p:txBody>
      </p:sp>
      <p:sp>
        <p:nvSpPr>
          <p:cNvPr id="5" name="Footer Placeholder 4">
            <a:extLst>
              <a:ext uri="{FF2B5EF4-FFF2-40B4-BE49-F238E27FC236}">
                <a16:creationId xmlns:a16="http://schemas.microsoft.com/office/drawing/2014/main" id="{65D1DA0C-E0A3-ABB9-4114-2500B241872A}"/>
              </a:ext>
            </a:extLst>
          </p:cNvPr>
          <p:cNvSpPr>
            <a:spLocks noGrp="1"/>
          </p:cNvSpPr>
          <p:nvPr>
            <p:ph type="ftr" sz="quarter" idx="11"/>
          </p:nvPr>
        </p:nvSpPr>
        <p:spPr/>
        <p:txBody>
          <a:bodyPr/>
          <a:lstStyle/>
          <a:p>
            <a:pPr fontAlgn="base">
              <a:spcBef>
                <a:spcPct val="0"/>
              </a:spcBef>
              <a:spcAft>
                <a:spcPct val="0"/>
              </a:spcAft>
              <a:defRPr/>
            </a:pPr>
            <a:endParaRPr lang="ja-JP" altLang="en-US"/>
          </a:p>
        </p:txBody>
      </p:sp>
      <p:sp>
        <p:nvSpPr>
          <p:cNvPr id="6" name="Slide Number Placeholder 5">
            <a:extLst>
              <a:ext uri="{FF2B5EF4-FFF2-40B4-BE49-F238E27FC236}">
                <a16:creationId xmlns:a16="http://schemas.microsoft.com/office/drawing/2014/main" id="{5F309719-5EA0-1686-874A-DE9A4673B0BF}"/>
              </a:ext>
            </a:extLst>
          </p:cNvPr>
          <p:cNvSpPr>
            <a:spLocks noGrp="1"/>
          </p:cNvSpPr>
          <p:nvPr>
            <p:ph type="sldNum" sz="quarter" idx="12"/>
          </p:nvPr>
        </p:nvSpPr>
        <p:spPr/>
        <p:txBody>
          <a:body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359443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p:sldLayoutIdLst>
    <p:sldLayoutId id="2147483661"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s://www.mlit.go.jp/sogoseisaku/transport/sosei_transport_tk_000160.html"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3" name="表 3"/>
          <p:cNvGraphicFramePr>
            <a:graphicFrameLocks noGrp="1"/>
          </p:cNvGraphicFramePr>
          <p:nvPr/>
        </p:nvGraphicFramePr>
        <p:xfrm>
          <a:off x="257521" y="1609804"/>
          <a:ext cx="8349928" cy="3979196"/>
        </p:xfrm>
        <a:graphic>
          <a:graphicData uri="http://schemas.openxmlformats.org/drawingml/2006/table">
            <a:tbl>
              <a:tblPr>
                <a:tableStyleId>{073A0DAA-6AF3-43AB-8588-CEC1D06C72B9}</a:tableStyleId>
              </a:tblPr>
              <a:tblGrid>
                <a:gridCol w="800625">
                  <a:extLst>
                    <a:ext uri="{9D8B030D-6E8A-4147-A177-3AD203B41FA5}">
                      <a16:colId xmlns:a16="http://schemas.microsoft.com/office/drawing/2014/main" val="20000"/>
                    </a:ext>
                  </a:extLst>
                </a:gridCol>
                <a:gridCol w="3985627">
                  <a:extLst>
                    <a:ext uri="{9D8B030D-6E8A-4147-A177-3AD203B41FA5}">
                      <a16:colId xmlns:a16="http://schemas.microsoft.com/office/drawing/2014/main" val="20001"/>
                    </a:ext>
                  </a:extLst>
                </a:gridCol>
                <a:gridCol w="3563676">
                  <a:extLst>
                    <a:ext uri="{9D8B030D-6E8A-4147-A177-3AD203B41FA5}">
                      <a16:colId xmlns:a16="http://schemas.microsoft.com/office/drawing/2014/main" val="20002"/>
                    </a:ext>
                  </a:extLst>
                </a:gridCol>
              </a:tblGrid>
              <a:tr h="399887">
                <a:tc rowSpan="3">
                  <a:txBody>
                    <a:bodyPr/>
                    <a:lstStyle/>
                    <a:p>
                      <a:pPr algn="ctr">
                        <a:spcAft>
                          <a:spcPts val="0"/>
                        </a:spcAft>
                      </a:pPr>
                      <a:r>
                        <a:rPr kumimoji="1" lang="ja-JP" sz="1200" kern="1200" dirty="0">
                          <a:solidFill>
                            <a:schemeClr val="tx1"/>
                          </a:solidFill>
                          <a:latin typeface="+mn-ea"/>
                          <a:ea typeface="+mn-ea"/>
                          <a:cs typeface="+mn-cs"/>
                        </a:rPr>
                        <a:t>申請者</a:t>
                      </a:r>
                    </a:p>
                  </a:txBody>
                  <a:tcPr marL="54002" marR="54002" marT="0" marB="0" vert="eaVert" anchor="ctr"/>
                </a:tc>
                <a:tc>
                  <a:txBody>
                    <a:bodyPr/>
                    <a:lstStyle/>
                    <a:p>
                      <a:pPr algn="just">
                        <a:spcAft>
                          <a:spcPts val="0"/>
                        </a:spcAft>
                      </a:pPr>
                      <a:r>
                        <a:rPr kumimoji="1" lang="ja-JP" sz="1200" kern="1200" dirty="0">
                          <a:solidFill>
                            <a:schemeClr val="tx1"/>
                          </a:solidFill>
                          <a:latin typeface="+mn-ea"/>
                          <a:ea typeface="+mn-ea"/>
                          <a:cs typeface="+mn-cs"/>
                        </a:rPr>
                        <a:t>企業・団体名</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0"/>
                  </a:ext>
                </a:extLst>
              </a:tr>
              <a:tr h="505039">
                <a:tc vMerge="1">
                  <a:txBody>
                    <a:bodyPr/>
                    <a:lstStyle/>
                    <a:p>
                      <a:endParaRPr kumimoji="1" lang="ja-JP" altLang="en-US"/>
                    </a:p>
                  </a:txBody>
                  <a:tcPr/>
                </a:tc>
                <a:tc>
                  <a:txBody>
                    <a:bodyPr/>
                    <a:lstStyle/>
                    <a:p>
                      <a:pPr algn="just">
                        <a:spcAft>
                          <a:spcPts val="0"/>
                        </a:spcAft>
                      </a:pPr>
                      <a:r>
                        <a:rPr kumimoji="1" lang="ja-JP" sz="1200" kern="1200" dirty="0">
                          <a:solidFill>
                            <a:schemeClr val="tx1"/>
                          </a:solidFill>
                          <a:latin typeface="+mn-ea"/>
                          <a:ea typeface="+mn-ea"/>
                          <a:cs typeface="+mn-cs"/>
                        </a:rPr>
                        <a:t>代表者役職・氏名</a:t>
                      </a:r>
                    </a:p>
                  </a:txBody>
                  <a:tcPr marL="54002" marR="54002" marT="0" marB="0" anchor="ctr"/>
                </a:tc>
                <a:tc>
                  <a:txBody>
                    <a:bodyPr/>
                    <a:lstStyle/>
                    <a:p>
                      <a:pPr algn="just">
                        <a:spcAft>
                          <a:spcPts val="0"/>
                        </a:spcAft>
                      </a:pPr>
                      <a:r>
                        <a:rPr lang="en-US" sz="900" u="none" strike="noStrike"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1"/>
                  </a:ext>
                </a:extLst>
              </a:tr>
              <a:tr h="431065">
                <a:tc vMerge="1">
                  <a:txBody>
                    <a:bodyPr/>
                    <a:lstStyle/>
                    <a:p>
                      <a:endParaRPr kumimoji="1" lang="ja-JP" altLang="en-US"/>
                    </a:p>
                  </a:txBody>
                  <a:tcPr/>
                </a:tc>
                <a:tc>
                  <a:txBody>
                    <a:bodyPr/>
                    <a:lstStyle/>
                    <a:p>
                      <a:pPr algn="just">
                        <a:spcAft>
                          <a:spcPts val="0"/>
                        </a:spcAft>
                      </a:pPr>
                      <a:r>
                        <a:rPr kumimoji="1" lang="ja-JP" sz="1200" kern="1200" dirty="0">
                          <a:solidFill>
                            <a:schemeClr val="tx1"/>
                          </a:solidFill>
                          <a:latin typeface="+mn-ea"/>
                          <a:ea typeface="+mn-ea"/>
                          <a:cs typeface="+mn-cs"/>
                        </a:rPr>
                        <a:t>所在地</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2"/>
                  </a:ext>
                </a:extLst>
              </a:tr>
              <a:tr h="528641">
                <a:tc rowSpan="5">
                  <a:txBody>
                    <a:bodyPr/>
                    <a:lstStyle/>
                    <a:p>
                      <a:pPr algn="ctr">
                        <a:spcAft>
                          <a:spcPts val="0"/>
                        </a:spcAft>
                      </a:pPr>
                      <a:r>
                        <a:rPr kumimoji="1" lang="ja-JP" sz="1200" kern="1200" dirty="0">
                          <a:solidFill>
                            <a:schemeClr val="tx1"/>
                          </a:solidFill>
                          <a:latin typeface="+mn-ea"/>
                          <a:ea typeface="+mn-ea"/>
                          <a:cs typeface="+mn-cs"/>
                        </a:rPr>
                        <a:t>連絡担当窓口</a:t>
                      </a:r>
                    </a:p>
                  </a:txBody>
                  <a:tcPr marL="54002" marR="54002" marT="0" marB="0" vert="eaVert" anchor="ctr"/>
                </a:tc>
                <a:tc>
                  <a:txBody>
                    <a:bodyPr/>
                    <a:lstStyle/>
                    <a:p>
                      <a:pPr algn="just">
                        <a:spcAft>
                          <a:spcPts val="0"/>
                        </a:spcAft>
                      </a:pPr>
                      <a:r>
                        <a:rPr kumimoji="1" lang="ja-JP" sz="1200" kern="1200" dirty="0">
                          <a:solidFill>
                            <a:schemeClr val="tx1"/>
                          </a:solidFill>
                          <a:latin typeface="+mn-ea"/>
                          <a:ea typeface="+mn-ea"/>
                          <a:cs typeface="+mn-cs"/>
                        </a:rPr>
                        <a:t>氏名（ふりがな）</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3"/>
                  </a:ext>
                </a:extLst>
              </a:tr>
              <a:tr h="528641">
                <a:tc vMerge="1">
                  <a:txBody>
                    <a:bodyPr/>
                    <a:lstStyle/>
                    <a:p>
                      <a:endParaRPr kumimoji="1" lang="ja-JP" altLang="en-US"/>
                    </a:p>
                  </a:txBody>
                  <a:tcPr/>
                </a:tc>
                <a:tc>
                  <a:txBody>
                    <a:bodyPr/>
                    <a:lstStyle/>
                    <a:p>
                      <a:pPr algn="just">
                        <a:spcAft>
                          <a:spcPts val="0"/>
                        </a:spcAft>
                      </a:pPr>
                      <a:r>
                        <a:rPr kumimoji="1" lang="ja-JP" sz="1200" kern="1200" dirty="0">
                          <a:solidFill>
                            <a:schemeClr val="tx1"/>
                          </a:solidFill>
                          <a:latin typeface="+mn-ea"/>
                          <a:ea typeface="+mn-ea"/>
                          <a:cs typeface="+mn-cs"/>
                        </a:rPr>
                        <a:t>所属（部署名）</a:t>
                      </a:r>
                    </a:p>
                  </a:txBody>
                  <a:tcPr marL="54002" marR="54002" marT="0" marB="0" anchor="ctr"/>
                </a:tc>
                <a:tc>
                  <a:txBody>
                    <a:bodyPr/>
                    <a:lstStyle/>
                    <a:p>
                      <a:pPr algn="just">
                        <a:spcAft>
                          <a:spcPts val="0"/>
                        </a:spcAft>
                      </a:pPr>
                      <a:r>
                        <a:rPr lang="en-US" sz="900" kern="100" dirty="0">
                          <a:effectLst/>
                        </a:rPr>
                        <a:t> </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4"/>
                  </a:ext>
                </a:extLst>
              </a:tr>
              <a:tr h="528641">
                <a:tc vMerge="1">
                  <a:txBody>
                    <a:bodyPr/>
                    <a:lstStyle/>
                    <a:p>
                      <a:endParaRPr kumimoji="1" lang="ja-JP" altLang="en-US"/>
                    </a:p>
                  </a:txBody>
                  <a:tcPr/>
                </a:tc>
                <a:tc>
                  <a:txBody>
                    <a:bodyPr/>
                    <a:lstStyle/>
                    <a:p>
                      <a:pPr algn="just">
                        <a:spcAft>
                          <a:spcPts val="0"/>
                        </a:spcAft>
                      </a:pPr>
                      <a:r>
                        <a:rPr kumimoji="1" lang="ja-JP" sz="1200" kern="1200" dirty="0">
                          <a:solidFill>
                            <a:schemeClr val="tx1"/>
                          </a:solidFill>
                          <a:latin typeface="+mn-ea"/>
                          <a:ea typeface="+mn-ea"/>
                          <a:cs typeface="+mn-cs"/>
                        </a:rPr>
                        <a:t>役職</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5"/>
                  </a:ext>
                </a:extLst>
              </a:tr>
              <a:tr h="528641">
                <a:tc vMerge="1">
                  <a:txBody>
                    <a:bodyPr/>
                    <a:lstStyle/>
                    <a:p>
                      <a:endParaRPr kumimoji="1" lang="ja-JP" altLang="en-US"/>
                    </a:p>
                  </a:txBody>
                  <a:tcPr/>
                </a:tc>
                <a:tc>
                  <a:txBody>
                    <a:bodyPr/>
                    <a:lstStyle/>
                    <a:p>
                      <a:pPr algn="just">
                        <a:spcAft>
                          <a:spcPts val="0"/>
                        </a:spcAft>
                      </a:pPr>
                      <a:r>
                        <a:rPr kumimoji="1" lang="ja-JP" sz="1200" kern="1200" dirty="0">
                          <a:solidFill>
                            <a:schemeClr val="tx1"/>
                          </a:solidFill>
                          <a:latin typeface="+mn-ea"/>
                          <a:ea typeface="+mn-ea"/>
                          <a:cs typeface="+mn-cs"/>
                        </a:rPr>
                        <a:t>電話番号</a:t>
                      </a:r>
                    </a:p>
                    <a:p>
                      <a:pPr algn="just">
                        <a:spcAft>
                          <a:spcPts val="0"/>
                        </a:spcAft>
                      </a:pPr>
                      <a:r>
                        <a:rPr kumimoji="1" lang="ja-JP" sz="1200" kern="1200" dirty="0">
                          <a:solidFill>
                            <a:schemeClr val="tx1"/>
                          </a:solidFill>
                          <a:latin typeface="+mn-ea"/>
                          <a:ea typeface="+mn-ea"/>
                          <a:cs typeface="+mn-cs"/>
                        </a:rPr>
                        <a:t>（代表・直通）</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6"/>
                  </a:ext>
                </a:extLst>
              </a:tr>
              <a:tr h="528641">
                <a:tc vMerge="1">
                  <a:txBody>
                    <a:bodyPr/>
                    <a:lstStyle/>
                    <a:p>
                      <a:endParaRPr kumimoji="1" lang="ja-JP" altLang="en-US"/>
                    </a:p>
                  </a:txBody>
                  <a:tcPr/>
                </a:tc>
                <a:tc>
                  <a:txBody>
                    <a:bodyPr/>
                    <a:lstStyle/>
                    <a:p>
                      <a:pPr algn="just">
                        <a:spcAft>
                          <a:spcPts val="0"/>
                        </a:spcAft>
                      </a:pPr>
                      <a:r>
                        <a:rPr kumimoji="1" lang="ja-JP" sz="1200" kern="1200" dirty="0">
                          <a:solidFill>
                            <a:schemeClr val="tx1"/>
                          </a:solidFill>
                          <a:latin typeface="+mn-ea"/>
                          <a:ea typeface="+mn-ea"/>
                          <a:cs typeface="+mn-cs"/>
                        </a:rPr>
                        <a:t>Ｅ－ｍａｉｌ</a:t>
                      </a:r>
                    </a:p>
                  </a:txBody>
                  <a:tcPr marL="54002" marR="54002" marT="0" marB="0" anchor="ctr"/>
                </a:tc>
                <a:tc>
                  <a:txBody>
                    <a:bodyPr/>
                    <a:lstStyle/>
                    <a:p>
                      <a:pPr algn="just">
                        <a:spcAft>
                          <a:spcPts val="0"/>
                        </a:spcAft>
                      </a:pPr>
                      <a:r>
                        <a:rPr lang="en-US" sz="900" kern="100" dirty="0">
                          <a:effectLst/>
                        </a:rPr>
                        <a:t> </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7"/>
                  </a:ext>
                </a:extLst>
              </a:tr>
            </a:tbl>
          </a:graphicData>
        </a:graphic>
      </p:graphicFrame>
      <p:sp>
        <p:nvSpPr>
          <p:cNvPr id="1224" name="Rectangle 67"/>
          <p:cNvSpPr>
            <a:spLocks noChangeArrowheads="1"/>
          </p:cNvSpPr>
          <p:nvPr/>
        </p:nvSpPr>
        <p:spPr>
          <a:xfrm>
            <a:off x="0" y="452899"/>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１．申請者情報　</a:t>
            </a:r>
          </a:p>
        </p:txBody>
      </p:sp>
      <p:sp>
        <p:nvSpPr>
          <p:cNvPr id="1226" name="テキスト 981"/>
          <p:cNvSpPr txBox="1"/>
          <p:nvPr/>
        </p:nvSpPr>
        <p:spPr>
          <a:xfrm>
            <a:off x="0" y="45357"/>
            <a:ext cx="7164000" cy="400110"/>
          </a:xfrm>
          <a:prstGeom prst="rect">
            <a:avLst/>
          </a:prstGeom>
        </p:spPr>
        <p:txBody>
          <a:bodyPr>
            <a:spAutoFit/>
          </a:bodyPr>
          <a:lstStyle/>
          <a:p>
            <a:pPr algn="l"/>
            <a:r>
              <a:rPr lang="ja-JP" altLang="en-US" sz="2000" b="1" dirty="0"/>
              <a:t>別紙３－１　令和６年度スマートシティ関連事業応募様式 </a:t>
            </a:r>
            <a:endParaRPr sz="2000" b="1" dirty="0"/>
          </a:p>
        </p:txBody>
      </p:sp>
      <p:sp>
        <p:nvSpPr>
          <p:cNvPr id="1227" name="正方形/長方形 1001"/>
          <p:cNvSpPr/>
          <p:nvPr/>
        </p:nvSpPr>
        <p:spPr>
          <a:xfrm>
            <a:off x="7452320" y="560723"/>
            <a:ext cx="1057206" cy="34827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共通</a:t>
            </a:r>
            <a:endParaRPr kumimoji="1" lang="ja-JP" altLang="en-US" dirty="0">
              <a:solidFill>
                <a:schemeClr val="tx1"/>
              </a:solidFill>
            </a:endParaRPr>
          </a:p>
        </p:txBody>
      </p:sp>
      <p:sp>
        <p:nvSpPr>
          <p:cNvPr id="2" name="正方形/長方形 1"/>
          <p:cNvSpPr/>
          <p:nvPr/>
        </p:nvSpPr>
        <p:spPr>
          <a:xfrm>
            <a:off x="8646013" y="548680"/>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52392E7D-201D-4775-BD8E-96CC5C3B8B7B}" type="slidenum">
              <a:rPr lang="en-US" altLang="ja-JP" sz="1480" dirty="0">
                <a:solidFill>
                  <a:schemeClr val="tx1"/>
                </a:solidFill>
              </a:rPr>
              <a:t>1</a:t>
            </a:fld>
            <a:endParaRPr kumimoji="1" lang="ja-JP" altLang="en-US" sz="1480" dirty="0">
              <a:solidFill>
                <a:schemeClr val="tx1"/>
              </a:solidFill>
            </a:endParaRPr>
          </a:p>
        </p:txBody>
      </p:sp>
    </p:spTree>
    <p:extLst>
      <p:ext uri="{BB962C8B-B14F-4D97-AF65-F5344CB8AC3E}">
        <p14:creationId xmlns:p14="http://schemas.microsoft.com/office/powerpoint/2010/main" val="106876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 name="Rectangle 66"/>
          <p:cNvSpPr>
            <a:spLocks noChangeArrowheads="1"/>
          </p:cNvSpPr>
          <p:nvPr/>
        </p:nvSpPr>
        <p:spPr>
          <a:xfrm>
            <a:off x="122626" y="929277"/>
            <a:ext cx="8550951" cy="91554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332"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１０．その他</a:t>
            </a:r>
            <a:endParaRPr lang="ja-JP" altLang="en-US" sz="1800" b="1" dirty="0">
              <a:solidFill>
                <a:schemeClr val="bg1"/>
              </a:solidFill>
              <a:latin typeface="ＭＳ Ｐゴシック" panose="020B0600070205080204" pitchFamily="50" charset="-128"/>
            </a:endParaRPr>
          </a:p>
        </p:txBody>
      </p:sp>
      <p:sp>
        <p:nvSpPr>
          <p:cNvPr id="1333" name="Text Box 4"/>
          <p:cNvSpPr txBox="1">
            <a:spLocks noChangeArrowheads="1"/>
          </p:cNvSpPr>
          <p:nvPr/>
        </p:nvSpPr>
        <p:spPr>
          <a:xfrm>
            <a:off x="25926" y="502711"/>
            <a:ext cx="5626193"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mn-ea"/>
                <a:ea typeface="+mn-ea"/>
              </a:rPr>
              <a:t>関連法令、各地域でのルール・ガイドライン</a:t>
            </a:r>
          </a:p>
        </p:txBody>
      </p:sp>
      <p:sp>
        <p:nvSpPr>
          <p:cNvPr id="1334" name="正方形/長方形 18"/>
          <p:cNvSpPr/>
          <p:nvPr/>
        </p:nvSpPr>
        <p:spPr>
          <a:xfrm>
            <a:off x="66892" y="2539428"/>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335" name="正方形/長方形 22"/>
          <p:cNvSpPr/>
          <p:nvPr/>
        </p:nvSpPr>
        <p:spPr>
          <a:xfrm>
            <a:off x="90767" y="908720"/>
            <a:ext cx="8418759" cy="954107"/>
          </a:xfrm>
          <a:prstGeom prst="rect">
            <a:avLst/>
          </a:prstGeom>
        </p:spPr>
        <p:txBody>
          <a:bodyPr wrap="square">
            <a:spAutoFit/>
          </a:bodyPr>
          <a:lstStyle/>
          <a:p>
            <a:pPr marL="176213" indent="-176213"/>
            <a:r>
              <a:rPr lang="en-US" altLang="ja-JP" sz="1400" i="1" dirty="0">
                <a:solidFill>
                  <a:srgbClr val="FF0000"/>
                </a:solidFill>
              </a:rPr>
              <a:t>※</a:t>
            </a:r>
            <a:r>
              <a:rPr lang="ja-JP" altLang="en-US" sz="1400" i="1" dirty="0">
                <a:solidFill>
                  <a:srgbClr val="FF0000"/>
                </a:solidFill>
              </a:rPr>
              <a:t>　提案内容のうち、スマートシティの関連法令（法令・条例）への対応や各地域でのルール・ガイドラインの策定、施策効果最大化のための制度の活用など、「スマートシティリファレンスアーキテクチャ」において「スマートシティルール」と整理されている事項について、ホワイトペーパー第４章を参照し、記載すること</a:t>
            </a:r>
            <a:endParaRPr lang="en-US" altLang="ja-JP" sz="1400" i="1" dirty="0">
              <a:solidFill>
                <a:srgbClr val="FF0000"/>
              </a:solidFill>
            </a:endParaRPr>
          </a:p>
          <a:p>
            <a:pPr marL="176213" indent="-176213"/>
            <a:r>
              <a:rPr lang="ja-JP" altLang="en-US" sz="1400" i="1" dirty="0">
                <a:solidFill>
                  <a:srgbClr val="FF0000"/>
                </a:solidFill>
              </a:rPr>
              <a:t>　（特筆すべきものがあれば）</a:t>
            </a:r>
            <a:endParaRPr lang="en-US" altLang="ja-JP" sz="1400" i="1" dirty="0">
              <a:solidFill>
                <a:srgbClr val="FF0000"/>
              </a:solidFill>
            </a:endParaRPr>
          </a:p>
        </p:txBody>
      </p:sp>
      <p:sp>
        <p:nvSpPr>
          <p:cNvPr id="1337" name="Rectangle 66"/>
          <p:cNvSpPr>
            <a:spLocks noChangeArrowheads="1"/>
          </p:cNvSpPr>
          <p:nvPr/>
        </p:nvSpPr>
        <p:spPr>
          <a:xfrm>
            <a:off x="122626" y="3722903"/>
            <a:ext cx="8550951" cy="2709502"/>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338" name="Text Box 4"/>
          <p:cNvSpPr txBox="1">
            <a:spLocks noChangeArrowheads="1"/>
          </p:cNvSpPr>
          <p:nvPr/>
        </p:nvSpPr>
        <p:spPr>
          <a:xfrm>
            <a:off x="25926" y="3284984"/>
            <a:ext cx="5626193"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mn-ea"/>
                <a:ea typeface="+mn-ea"/>
              </a:rPr>
              <a:t>ＰＲポイント</a:t>
            </a:r>
          </a:p>
        </p:txBody>
      </p:sp>
      <p:sp>
        <p:nvSpPr>
          <p:cNvPr id="1339" name="正方形/長方形 10"/>
          <p:cNvSpPr/>
          <p:nvPr/>
        </p:nvSpPr>
        <p:spPr>
          <a:xfrm>
            <a:off x="122626" y="3769295"/>
            <a:ext cx="8418759" cy="307777"/>
          </a:xfrm>
          <a:prstGeom prst="rect">
            <a:avLst/>
          </a:prstGeom>
        </p:spPr>
        <p:txBody>
          <a:bodyPr wrap="square">
            <a:spAutoFit/>
          </a:bodyPr>
          <a:lstStyle/>
          <a:p>
            <a:pPr marL="176213" indent="-176213"/>
            <a:r>
              <a:rPr lang="en-US" altLang="ja-JP" sz="1400" i="1" dirty="0">
                <a:solidFill>
                  <a:srgbClr val="FF0000"/>
                </a:solidFill>
              </a:rPr>
              <a:t>※</a:t>
            </a:r>
            <a:r>
              <a:rPr lang="ja-JP" altLang="en-US" sz="1400" i="1" dirty="0">
                <a:solidFill>
                  <a:srgbClr val="FF0000"/>
                </a:solidFill>
              </a:rPr>
              <a:t>　ここまでの記載内容以外に、事業全体としてのＰＲポイントがあれば、記載すること。</a:t>
            </a:r>
            <a:endParaRPr lang="en-US" altLang="ja-JP" sz="1400" i="1" dirty="0">
              <a:solidFill>
                <a:srgbClr val="FF0000"/>
              </a:solidFill>
            </a:endParaRPr>
          </a:p>
        </p:txBody>
      </p:sp>
      <p:sp>
        <p:nvSpPr>
          <p:cNvPr id="1340" name="正方形/長方形 68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341" name="テキスト 679"/>
          <p:cNvSpPr txBox="1"/>
          <p:nvPr/>
        </p:nvSpPr>
        <p:spPr>
          <a:xfrm>
            <a:off x="2990356" y="6506492"/>
            <a:ext cx="6155841" cy="306884"/>
          </a:xfrm>
          <a:prstGeom prst="rect">
            <a:avLst/>
          </a:prstGeom>
        </p:spPr>
        <p:txBody>
          <a:bodyPr wrap="square">
            <a:spAutoFit/>
          </a:bodyPr>
          <a:lstStyle/>
          <a:p>
            <a:pPr algn="r">
              <a:defRPr lang="ja-JP" altLang="en-US"/>
            </a:pPr>
            <a:r>
              <a:rPr kumimoji="1" lang="ja-JP" altLang="en-US" sz="1400" dirty="0">
                <a:solidFill>
                  <a:srgbClr val="0070C0"/>
                </a:solidFill>
              </a:rPr>
              <a:t>※応募事業に関連のない場合は記載しなくても良い（詳細は別紙２参照）</a:t>
            </a:r>
            <a:endParaRPr lang="ja-JP" altLang="en-US" dirty="0">
              <a:solidFill>
                <a:srgbClr val="0070C0"/>
              </a:solidFill>
            </a:endParaRPr>
          </a:p>
        </p:txBody>
      </p:sp>
      <p:sp>
        <p:nvSpPr>
          <p:cNvPr id="13" name="正方形/長方形 1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D08FF65-CCB3-433B-BD61-39E8B773BB37}" type="slidenum">
              <a:rPr lang="en-US" altLang="ja-JP" sz="1480" smtClean="0">
                <a:solidFill>
                  <a:schemeClr val="tx1"/>
                </a:solidFill>
              </a:rPr>
              <a:t>10</a:t>
            </a:fld>
            <a:endParaRPr kumimoji="1" lang="ja-JP" altLang="en-US" sz="1480" dirty="0">
              <a:solidFill>
                <a:schemeClr val="tx1"/>
              </a:solidFill>
            </a:endParaRPr>
          </a:p>
        </p:txBody>
      </p:sp>
      <p:sp>
        <p:nvSpPr>
          <p:cNvPr id="14" name="Rectangle 66">
            <a:extLst>
              <a:ext uri="{FF2B5EF4-FFF2-40B4-BE49-F238E27FC236}">
                <a16:creationId xmlns:a16="http://schemas.microsoft.com/office/drawing/2014/main" id="{C6F29D5C-CEF6-4E01-8288-66FC7ED52D26}"/>
              </a:ext>
            </a:extLst>
          </p:cNvPr>
          <p:cNvSpPr>
            <a:spLocks noChangeArrowheads="1"/>
          </p:cNvSpPr>
          <p:nvPr/>
        </p:nvSpPr>
        <p:spPr>
          <a:xfrm>
            <a:off x="132196" y="2297429"/>
            <a:ext cx="8550951" cy="91554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5" name="Text Box 4">
            <a:extLst>
              <a:ext uri="{FF2B5EF4-FFF2-40B4-BE49-F238E27FC236}">
                <a16:creationId xmlns:a16="http://schemas.microsoft.com/office/drawing/2014/main" id="{D9D7E4D2-1912-4930-83D3-1287BF36DD7E}"/>
              </a:ext>
            </a:extLst>
          </p:cNvPr>
          <p:cNvSpPr txBox="1">
            <a:spLocks noChangeArrowheads="1"/>
          </p:cNvSpPr>
          <p:nvPr/>
        </p:nvSpPr>
        <p:spPr>
          <a:xfrm>
            <a:off x="35496" y="1870863"/>
            <a:ext cx="5626193"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mn-ea"/>
                <a:ea typeface="+mn-ea"/>
              </a:rPr>
              <a:t>セキュリティ対策</a:t>
            </a:r>
          </a:p>
        </p:txBody>
      </p:sp>
      <p:sp>
        <p:nvSpPr>
          <p:cNvPr id="16" name="正方形/長方形 22">
            <a:extLst>
              <a:ext uri="{FF2B5EF4-FFF2-40B4-BE49-F238E27FC236}">
                <a16:creationId xmlns:a16="http://schemas.microsoft.com/office/drawing/2014/main" id="{1B738386-3AA9-4E3D-A783-61134EB48587}"/>
              </a:ext>
            </a:extLst>
          </p:cNvPr>
          <p:cNvSpPr/>
          <p:nvPr/>
        </p:nvSpPr>
        <p:spPr>
          <a:xfrm>
            <a:off x="100337" y="2276872"/>
            <a:ext cx="8418759" cy="738664"/>
          </a:xfrm>
          <a:prstGeom prst="rect">
            <a:avLst/>
          </a:prstGeom>
        </p:spPr>
        <p:txBody>
          <a:bodyPr wrap="square">
            <a:spAutoFit/>
          </a:bodyPr>
          <a:lstStyle/>
          <a:p>
            <a:pPr marL="176213" indent="-176213"/>
            <a:r>
              <a:rPr lang="en-US" altLang="ja-JP" sz="1400" i="1" dirty="0">
                <a:solidFill>
                  <a:srgbClr val="FF0000"/>
                </a:solidFill>
              </a:rPr>
              <a:t>※</a:t>
            </a:r>
            <a:r>
              <a:rPr lang="ja-JP" altLang="en-US" sz="1400" i="1" dirty="0">
                <a:solidFill>
                  <a:srgbClr val="FF0000"/>
                </a:solidFill>
              </a:rPr>
              <a:t>　</a:t>
            </a:r>
            <a:r>
              <a:rPr lang="ja-JP" altLang="en-US" sz="14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スマートシティセキュリティガイドライン（第</a:t>
            </a:r>
            <a:r>
              <a:rPr lang="en-US" altLang="ja-JP" sz="14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a:t>
            </a:r>
            <a:r>
              <a:rPr lang="ja-JP" altLang="en-US" sz="14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版）を参考に、</a:t>
            </a:r>
            <a:r>
              <a:rPr lang="ja-JP" altLang="en-US" sz="1400" i="1" dirty="0">
                <a:solidFill>
                  <a:srgbClr val="FF0000"/>
                </a:solidFill>
              </a:rPr>
              <a:t>セキュリティ対策の実施状況について記載。応募事業に関連する範囲で、</a:t>
            </a:r>
            <a:r>
              <a:rPr lang="ja-JP" altLang="en-US" sz="14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後出のスマートシティセキュリティガイドライン導入チェックシートにも記載すること。</a:t>
            </a:r>
            <a:endParaRPr lang="en-US" altLang="ja-JP" sz="1400" i="1" dirty="0">
              <a:solidFill>
                <a:srgbClr val="FF0000"/>
              </a:solidFill>
            </a:endParaRPr>
          </a:p>
        </p:txBody>
      </p:sp>
    </p:spTree>
    <p:extLst>
      <p:ext uri="{BB962C8B-B14F-4D97-AF65-F5344CB8AC3E}">
        <p14:creationId xmlns:p14="http://schemas.microsoft.com/office/powerpoint/2010/main" val="3579344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7"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348"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１１．スケジュール</a:t>
            </a:r>
            <a:endParaRPr lang="ja-JP" altLang="en-US" sz="1800" b="1" dirty="0">
              <a:solidFill>
                <a:schemeClr val="bg1"/>
              </a:solidFill>
              <a:latin typeface="ＭＳ Ｐゴシック" panose="020B0600070205080204" pitchFamily="50" charset="-128"/>
            </a:endParaRPr>
          </a:p>
        </p:txBody>
      </p:sp>
      <p:sp>
        <p:nvSpPr>
          <p:cNvPr id="1349"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中長期スケジュール</a:t>
            </a:r>
          </a:p>
        </p:txBody>
      </p:sp>
      <p:sp>
        <p:nvSpPr>
          <p:cNvPr id="1350" name="正方形/長方形 22"/>
          <p:cNvSpPr/>
          <p:nvPr/>
        </p:nvSpPr>
        <p:spPr>
          <a:xfrm>
            <a:off x="108536" y="1084321"/>
            <a:ext cx="8712285" cy="738664"/>
          </a:xfrm>
          <a:prstGeom prst="rect">
            <a:avLst/>
          </a:prstGeom>
        </p:spPr>
        <p:txBody>
          <a:bodyPr wrap="square">
            <a:spAutoFit/>
          </a:bodyPr>
          <a:lstStyle/>
          <a:p>
            <a:r>
              <a:rPr lang="en-US" altLang="ja-JP" sz="1400" i="1" dirty="0">
                <a:solidFill>
                  <a:srgbClr val="FF0000"/>
                </a:solidFill>
              </a:rPr>
              <a:t>※</a:t>
            </a:r>
            <a:r>
              <a:rPr lang="ja-JP" altLang="en-US" sz="1400" i="1" dirty="0">
                <a:solidFill>
                  <a:srgbClr val="FF0000"/>
                </a:solidFill>
              </a:rPr>
              <a:t>　提案事業が解決を目指す地域課題に対する取り組み全体の中長期（</a:t>
            </a:r>
            <a:r>
              <a:rPr lang="en-US" altLang="ja-JP" sz="1400" i="1" dirty="0">
                <a:solidFill>
                  <a:srgbClr val="FF0000"/>
                </a:solidFill>
              </a:rPr>
              <a:t>5</a:t>
            </a:r>
            <a:r>
              <a:rPr lang="ja-JP" altLang="en-US" sz="1400" i="1" dirty="0">
                <a:solidFill>
                  <a:srgbClr val="FF0000"/>
                </a:solidFill>
              </a:rPr>
              <a:t>年程度）のスケジュールを整理し、提案事業を明示して記入すること</a:t>
            </a:r>
          </a:p>
          <a:p>
            <a:r>
              <a:rPr lang="ja-JP" altLang="en-US" sz="1400" i="1" dirty="0">
                <a:solidFill>
                  <a:srgbClr val="FF0000"/>
                </a:solidFill>
              </a:rPr>
              <a:t>（例）</a:t>
            </a:r>
          </a:p>
        </p:txBody>
      </p:sp>
      <p:sp>
        <p:nvSpPr>
          <p:cNvPr id="1351" name="正方形/長方形 1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graphicFrame>
        <p:nvGraphicFramePr>
          <p:cNvPr id="1353" name="表 79"/>
          <p:cNvGraphicFramePr>
            <a:graphicFrameLocks noGrp="1"/>
          </p:cNvGraphicFramePr>
          <p:nvPr>
            <p:extLst>
              <p:ext uri="{D42A27DB-BD31-4B8C-83A1-F6EECF244321}">
                <p14:modId xmlns:p14="http://schemas.microsoft.com/office/powerpoint/2010/main" val="1940636907"/>
              </p:ext>
            </p:extLst>
          </p:nvPr>
        </p:nvGraphicFramePr>
        <p:xfrm>
          <a:off x="240811" y="1916832"/>
          <a:ext cx="8676709" cy="4304196"/>
        </p:xfrm>
        <a:graphic>
          <a:graphicData uri="http://schemas.openxmlformats.org/drawingml/2006/table">
            <a:tbl>
              <a:tblPr firstRow="1" bandRow="1"/>
              <a:tblGrid>
                <a:gridCol w="855023">
                  <a:extLst>
                    <a:ext uri="{9D8B030D-6E8A-4147-A177-3AD203B41FA5}">
                      <a16:colId xmlns:a16="http://schemas.microsoft.com/office/drawing/2014/main" val="20000"/>
                    </a:ext>
                  </a:extLst>
                </a:gridCol>
                <a:gridCol w="1404289">
                  <a:extLst>
                    <a:ext uri="{9D8B030D-6E8A-4147-A177-3AD203B41FA5}">
                      <a16:colId xmlns:a16="http://schemas.microsoft.com/office/drawing/2014/main" val="20001"/>
                    </a:ext>
                  </a:extLst>
                </a:gridCol>
                <a:gridCol w="1600477">
                  <a:extLst>
                    <a:ext uri="{9D8B030D-6E8A-4147-A177-3AD203B41FA5}">
                      <a16:colId xmlns:a16="http://schemas.microsoft.com/office/drawing/2014/main" val="20002"/>
                    </a:ext>
                  </a:extLst>
                </a:gridCol>
                <a:gridCol w="1605640">
                  <a:extLst>
                    <a:ext uri="{9D8B030D-6E8A-4147-A177-3AD203B41FA5}">
                      <a16:colId xmlns:a16="http://schemas.microsoft.com/office/drawing/2014/main" val="20003"/>
                    </a:ext>
                  </a:extLst>
                </a:gridCol>
                <a:gridCol w="1605640">
                  <a:extLst>
                    <a:ext uri="{9D8B030D-6E8A-4147-A177-3AD203B41FA5}">
                      <a16:colId xmlns:a16="http://schemas.microsoft.com/office/drawing/2014/main" val="20004"/>
                    </a:ext>
                  </a:extLst>
                </a:gridCol>
                <a:gridCol w="1605640">
                  <a:extLst>
                    <a:ext uri="{9D8B030D-6E8A-4147-A177-3AD203B41FA5}">
                      <a16:colId xmlns:a16="http://schemas.microsoft.com/office/drawing/2014/main" val="20005"/>
                    </a:ext>
                  </a:extLst>
                </a:gridCol>
              </a:tblGrid>
              <a:tr h="267355">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2022</a:t>
                      </a:r>
                      <a:r>
                        <a:rPr kumimoji="1" lang="ja-JP" altLang="en-US" sz="1200" dirty="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2023</a:t>
                      </a:r>
                      <a:r>
                        <a:rPr kumimoji="1" lang="ja-JP" altLang="en-US" sz="1200" dirty="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2024</a:t>
                      </a:r>
                      <a:r>
                        <a:rPr kumimoji="1" lang="ja-JP" altLang="en-US" sz="1200" dirty="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2025</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rPr>
                        <a:t>2026</a:t>
                      </a:r>
                      <a:r>
                        <a:rPr kumimoji="1" lang="ja-JP" altLang="en-US" sz="1200" b="1" dirty="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49293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〇〇〇〇</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〇〇〇〇</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〇〇〇〇</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43237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50704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r h="67728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lang="ja-JP" altLang="en-US" sz="1200" dirty="0">
                          <a:latin typeface="Meiryo UI" panose="020B0604030504040204" pitchFamily="50" charset="-128"/>
                          <a:ea typeface="Meiryo UI" panose="020B0604030504040204" pitchFamily="50" charset="-128"/>
                        </a:rPr>
                        <a:t>データ連携基盤</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1354" name="右矢印 80"/>
          <p:cNvSpPr/>
          <p:nvPr/>
        </p:nvSpPr>
        <p:spPr>
          <a:xfrm>
            <a:off x="1157837" y="3107755"/>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5" name="テキスト ボックス 81"/>
          <p:cNvSpPr txBox="1"/>
          <p:nvPr/>
        </p:nvSpPr>
        <p:spPr>
          <a:xfrm>
            <a:off x="1060979" y="2906599"/>
            <a:ext cx="752063"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実証</a:t>
            </a:r>
          </a:p>
        </p:txBody>
      </p:sp>
      <p:sp>
        <p:nvSpPr>
          <p:cNvPr id="1356" name="テキスト ボックス 82"/>
          <p:cNvSpPr txBox="1"/>
          <p:nvPr/>
        </p:nvSpPr>
        <p:spPr>
          <a:xfrm>
            <a:off x="2546104" y="2916844"/>
            <a:ext cx="885865"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b="1" dirty="0">
                <a:solidFill>
                  <a:prstClr val="black"/>
                </a:solidFill>
                <a:latin typeface="Meiryo UI" panose="020B0604030504040204" pitchFamily="50" charset="-128"/>
                <a:ea typeface="Meiryo UI" panose="020B0604030504040204" pitchFamily="50" charset="-128"/>
              </a:rPr>
              <a:t>実装</a:t>
            </a:r>
          </a:p>
        </p:txBody>
      </p:sp>
      <p:sp>
        <p:nvSpPr>
          <p:cNvPr id="1357" name="右矢印 83"/>
          <p:cNvSpPr/>
          <p:nvPr/>
        </p:nvSpPr>
        <p:spPr>
          <a:xfrm>
            <a:off x="2714073" y="3112409"/>
            <a:ext cx="6084000" cy="18925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8" name="右矢印 84"/>
          <p:cNvSpPr/>
          <p:nvPr/>
        </p:nvSpPr>
        <p:spPr>
          <a:xfrm>
            <a:off x="2516003" y="3770706"/>
            <a:ext cx="1540723" cy="175917"/>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9" name="テキスト ボックス 85"/>
          <p:cNvSpPr txBox="1"/>
          <p:nvPr/>
        </p:nvSpPr>
        <p:spPr>
          <a:xfrm>
            <a:off x="2392101" y="3523950"/>
            <a:ext cx="752063"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実証</a:t>
            </a:r>
          </a:p>
        </p:txBody>
      </p:sp>
      <p:sp>
        <p:nvSpPr>
          <p:cNvPr id="1360" name="テキスト ボックス 86"/>
          <p:cNvSpPr txBox="1"/>
          <p:nvPr/>
        </p:nvSpPr>
        <p:spPr>
          <a:xfrm>
            <a:off x="4220543" y="3596706"/>
            <a:ext cx="885865"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b="1" dirty="0">
                <a:solidFill>
                  <a:prstClr val="black"/>
                </a:solidFill>
                <a:latin typeface="Meiryo UI" panose="020B0604030504040204" pitchFamily="50" charset="-128"/>
                <a:ea typeface="Meiryo UI" panose="020B0604030504040204" pitchFamily="50" charset="-128"/>
              </a:rPr>
              <a:t>実装</a:t>
            </a:r>
          </a:p>
        </p:txBody>
      </p:sp>
      <p:sp>
        <p:nvSpPr>
          <p:cNvPr id="1361" name="右矢印 87"/>
          <p:cNvSpPr/>
          <p:nvPr/>
        </p:nvSpPr>
        <p:spPr>
          <a:xfrm>
            <a:off x="4280978" y="3775445"/>
            <a:ext cx="4464000" cy="171178"/>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62" name="テキスト ボックス 88"/>
          <p:cNvSpPr txBox="1"/>
          <p:nvPr/>
        </p:nvSpPr>
        <p:spPr>
          <a:xfrm>
            <a:off x="539552" y="4653136"/>
            <a:ext cx="342909" cy="861774"/>
          </a:xfrm>
          <a:prstGeom prst="rect">
            <a:avLst/>
          </a:prstGeom>
          <a:noFill/>
        </p:spPr>
        <p:txBody>
          <a:bodyPr wrap="square" rtlCol="0">
            <a:spAutoFit/>
          </a:bodyPr>
          <a:lstStyle/>
          <a:p>
            <a:pPr defTabSz="457200" eaLnBrk="1" fontAlgn="auto" hangingPunct="1">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rPr>
              <a:t>・</a:t>
            </a:r>
            <a:endParaRPr lang="en-US" altLang="ja-JP" sz="1000" b="1" dirty="0">
              <a:solidFill>
                <a:prstClr val="black"/>
              </a:solidFill>
              <a:latin typeface="Meiryo UI" panose="020B0604030504040204" pitchFamily="50" charset="-128"/>
              <a:ea typeface="Meiryo UI" panose="020B0604030504040204" pitchFamily="50" charset="-128"/>
            </a:endParaRPr>
          </a:p>
          <a:p>
            <a:pPr defTabSz="457200" eaLnBrk="1" fontAlgn="auto" hangingPunct="1">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rPr>
              <a:t>・</a:t>
            </a:r>
            <a:endParaRPr lang="en-US" altLang="ja-JP" sz="1000" b="1" dirty="0">
              <a:solidFill>
                <a:prstClr val="black"/>
              </a:solidFill>
              <a:latin typeface="Meiryo UI" panose="020B0604030504040204" pitchFamily="50" charset="-128"/>
              <a:ea typeface="Meiryo UI" panose="020B0604030504040204" pitchFamily="50" charset="-128"/>
            </a:endParaRPr>
          </a:p>
          <a:p>
            <a:pPr defTabSz="457200" eaLnBrk="1" fontAlgn="auto" hangingPunct="1">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rPr>
              <a:t>・</a:t>
            </a:r>
            <a:endParaRPr lang="en-US" altLang="ja-JP" sz="1000" b="1" dirty="0">
              <a:solidFill>
                <a:prstClr val="black"/>
              </a:solidFill>
              <a:latin typeface="Meiryo UI" panose="020B0604030504040204" pitchFamily="50" charset="-128"/>
              <a:ea typeface="Meiryo UI" panose="020B0604030504040204" pitchFamily="50" charset="-128"/>
            </a:endParaRPr>
          </a:p>
          <a:p>
            <a:pPr defTabSz="457200" eaLnBrk="1" fontAlgn="auto" hangingPunct="1">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rPr>
              <a:t>・</a:t>
            </a:r>
            <a:endParaRPr lang="en-US" altLang="ja-JP" sz="1000" b="1" dirty="0">
              <a:solidFill>
                <a:prstClr val="black"/>
              </a:solidFill>
              <a:latin typeface="Meiryo UI" panose="020B0604030504040204" pitchFamily="50" charset="-128"/>
              <a:ea typeface="Meiryo UI" panose="020B0604030504040204" pitchFamily="50" charset="-128"/>
            </a:endParaRPr>
          </a:p>
          <a:p>
            <a:pPr defTabSz="457200" eaLnBrk="1" fontAlgn="auto" hangingPunct="1">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rPr>
              <a:t>・</a:t>
            </a:r>
            <a:endParaRPr lang="en-US" altLang="ja-JP" sz="1000" b="1" dirty="0">
              <a:solidFill>
                <a:prstClr val="black"/>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C045F559-38E8-3AC3-98E4-68CA692C8C4C}"/>
              </a:ext>
            </a:extLst>
          </p:cNvPr>
          <p:cNvGrpSpPr/>
          <p:nvPr/>
        </p:nvGrpSpPr>
        <p:grpSpPr>
          <a:xfrm>
            <a:off x="1067352" y="5661248"/>
            <a:ext cx="7274001" cy="414943"/>
            <a:chOff x="1067352" y="5949280"/>
            <a:chExt cx="7274001" cy="414943"/>
          </a:xfrm>
        </p:grpSpPr>
        <p:sp>
          <p:nvSpPr>
            <p:cNvPr id="1363" name="山形 89"/>
            <p:cNvSpPr/>
            <p:nvPr/>
          </p:nvSpPr>
          <p:spPr>
            <a:xfrm>
              <a:off x="7960601"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4" name="山形 90"/>
            <p:cNvSpPr/>
            <p:nvPr/>
          </p:nvSpPr>
          <p:spPr>
            <a:xfrm>
              <a:off x="1147992" y="6212472"/>
              <a:ext cx="972000" cy="111872"/>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5" name="山形 91"/>
            <p:cNvSpPr/>
            <p:nvPr/>
          </p:nvSpPr>
          <p:spPr>
            <a:xfrm>
              <a:off x="5850453" y="62152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6" name="山形 92"/>
            <p:cNvSpPr/>
            <p:nvPr/>
          </p:nvSpPr>
          <p:spPr>
            <a:xfrm>
              <a:off x="6278344"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7" name="山形 93"/>
            <p:cNvSpPr/>
            <p:nvPr/>
          </p:nvSpPr>
          <p:spPr>
            <a:xfrm>
              <a:off x="6699580" y="6214380"/>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8" name="山形 94"/>
            <p:cNvSpPr/>
            <p:nvPr/>
          </p:nvSpPr>
          <p:spPr>
            <a:xfrm>
              <a:off x="7127472"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9" name="山形 95"/>
            <p:cNvSpPr/>
            <p:nvPr/>
          </p:nvSpPr>
          <p:spPr>
            <a:xfrm>
              <a:off x="7555364"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0" name="テキスト ボックス 96"/>
            <p:cNvSpPr txBox="1"/>
            <p:nvPr/>
          </p:nvSpPr>
          <p:spPr>
            <a:xfrm>
              <a:off x="1067352" y="5949280"/>
              <a:ext cx="1388275"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システム開発</a:t>
              </a:r>
            </a:p>
          </p:txBody>
        </p:sp>
        <p:sp>
          <p:nvSpPr>
            <p:cNvPr id="1371" name="山形 97"/>
            <p:cNvSpPr/>
            <p:nvPr/>
          </p:nvSpPr>
          <p:spPr>
            <a:xfrm>
              <a:off x="2921823"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2" name="山形 98"/>
            <p:cNvSpPr/>
            <p:nvPr/>
          </p:nvSpPr>
          <p:spPr>
            <a:xfrm>
              <a:off x="3343059" y="6214806"/>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3" name="山形 99"/>
            <p:cNvSpPr/>
            <p:nvPr/>
          </p:nvSpPr>
          <p:spPr>
            <a:xfrm>
              <a:off x="3770951"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4" name="山形 100"/>
            <p:cNvSpPr/>
            <p:nvPr/>
          </p:nvSpPr>
          <p:spPr>
            <a:xfrm>
              <a:off x="4190051" y="6211594"/>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5" name="山形 101"/>
            <p:cNvSpPr/>
            <p:nvPr/>
          </p:nvSpPr>
          <p:spPr>
            <a:xfrm>
              <a:off x="4607015"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6" name="山形 102"/>
            <p:cNvSpPr/>
            <p:nvPr/>
          </p:nvSpPr>
          <p:spPr>
            <a:xfrm>
              <a:off x="5028251" y="6214380"/>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7" name="山形 103"/>
            <p:cNvSpPr/>
            <p:nvPr/>
          </p:nvSpPr>
          <p:spPr>
            <a:xfrm>
              <a:off x="5438559"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8" name="山形 104"/>
            <p:cNvSpPr/>
            <p:nvPr/>
          </p:nvSpPr>
          <p:spPr>
            <a:xfrm>
              <a:off x="2510783" y="620852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9" name="テキスト ボックス 105"/>
            <p:cNvSpPr txBox="1"/>
            <p:nvPr/>
          </p:nvSpPr>
          <p:spPr>
            <a:xfrm>
              <a:off x="2014918" y="5953402"/>
              <a:ext cx="828890" cy="276999"/>
            </a:xfrm>
            <a:prstGeom prst="rect">
              <a:avLst/>
            </a:prstGeom>
            <a:noFill/>
          </p:spPr>
          <p:txBody>
            <a:bodyPr wrap="square" rtlCol="0">
              <a:spAutoFit/>
            </a:bodyPr>
            <a:lstStyle/>
            <a:p>
              <a:pPr algn="ct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運用開始</a:t>
              </a:r>
            </a:p>
          </p:txBody>
        </p:sp>
        <p:sp>
          <p:nvSpPr>
            <p:cNvPr id="1380" name="楕円 106"/>
            <p:cNvSpPr/>
            <p:nvPr/>
          </p:nvSpPr>
          <p:spPr>
            <a:xfrm>
              <a:off x="2222801" y="6203481"/>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1381" name="右矢印 107"/>
          <p:cNvSpPr/>
          <p:nvPr/>
        </p:nvSpPr>
        <p:spPr>
          <a:xfrm>
            <a:off x="2743632" y="4420196"/>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2" name="右矢印 108"/>
          <p:cNvSpPr/>
          <p:nvPr/>
        </p:nvSpPr>
        <p:spPr>
          <a:xfrm>
            <a:off x="4346363" y="4399382"/>
            <a:ext cx="1390220" cy="185239"/>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3" name="テキスト ボックス 109"/>
          <p:cNvSpPr txBox="1"/>
          <p:nvPr/>
        </p:nvSpPr>
        <p:spPr>
          <a:xfrm>
            <a:off x="2917276" y="4236528"/>
            <a:ext cx="752063"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調査</a:t>
            </a:r>
          </a:p>
        </p:txBody>
      </p:sp>
      <p:sp>
        <p:nvSpPr>
          <p:cNvPr id="1384" name="テキスト ボックス 110"/>
          <p:cNvSpPr txBox="1"/>
          <p:nvPr/>
        </p:nvSpPr>
        <p:spPr>
          <a:xfrm>
            <a:off x="4275364" y="4242200"/>
            <a:ext cx="752063"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実証</a:t>
            </a:r>
          </a:p>
        </p:txBody>
      </p:sp>
      <p:sp>
        <p:nvSpPr>
          <p:cNvPr id="1385" name="右矢印 111"/>
          <p:cNvSpPr/>
          <p:nvPr/>
        </p:nvSpPr>
        <p:spPr>
          <a:xfrm>
            <a:off x="6250474" y="4411091"/>
            <a:ext cx="2484000" cy="17353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6" name="テキスト ボックス 112"/>
          <p:cNvSpPr txBox="1"/>
          <p:nvPr/>
        </p:nvSpPr>
        <p:spPr>
          <a:xfrm>
            <a:off x="6196282" y="4216536"/>
            <a:ext cx="885865"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b="1" dirty="0">
                <a:solidFill>
                  <a:prstClr val="black"/>
                </a:solidFill>
                <a:latin typeface="Meiryo UI" panose="020B0604030504040204" pitchFamily="50" charset="-128"/>
                <a:ea typeface="Meiryo UI" panose="020B0604030504040204" pitchFamily="50" charset="-128"/>
              </a:rPr>
              <a:t>実装</a:t>
            </a:r>
          </a:p>
        </p:txBody>
      </p:sp>
      <p:sp>
        <p:nvSpPr>
          <p:cNvPr id="1387" name="楕円 113"/>
          <p:cNvSpPr/>
          <p:nvPr/>
        </p:nvSpPr>
        <p:spPr>
          <a:xfrm>
            <a:off x="3537922" y="224656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8" name="テキスト ボックス 114"/>
          <p:cNvSpPr txBox="1"/>
          <p:nvPr/>
        </p:nvSpPr>
        <p:spPr>
          <a:xfrm>
            <a:off x="2423136" y="2454118"/>
            <a:ext cx="1855696" cy="276999"/>
          </a:xfrm>
          <a:prstGeom prst="rect">
            <a:avLst/>
          </a:prstGeom>
          <a:noFill/>
        </p:spPr>
        <p:txBody>
          <a:bodyPr wrap="square" rtlCol="0">
            <a:spAutoFit/>
          </a:bodyPr>
          <a:lstStyle/>
          <a:p>
            <a:pPr defTabSz="457200" eaLnBrk="1" fontAlgn="auto" hangingPunct="1">
              <a:spcBef>
                <a:spcPts val="0"/>
              </a:spcBef>
              <a:spcAft>
                <a:spcPts val="0"/>
              </a:spcAft>
            </a:pP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月：〇〇事業完成</a:t>
            </a:r>
          </a:p>
        </p:txBody>
      </p:sp>
      <p:sp>
        <p:nvSpPr>
          <p:cNvPr id="1389" name="楕円 117"/>
          <p:cNvSpPr/>
          <p:nvPr/>
        </p:nvSpPr>
        <p:spPr>
          <a:xfrm>
            <a:off x="4258002" y="2250317"/>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90" name="テキスト ボックス 118"/>
          <p:cNvSpPr txBox="1"/>
          <p:nvPr/>
        </p:nvSpPr>
        <p:spPr>
          <a:xfrm>
            <a:off x="3920297" y="2457870"/>
            <a:ext cx="2032497"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５月：国際イベント開催</a:t>
            </a:r>
          </a:p>
        </p:txBody>
      </p:sp>
      <p:sp>
        <p:nvSpPr>
          <p:cNvPr id="1391" name="楕円 119"/>
          <p:cNvSpPr/>
          <p:nvPr/>
        </p:nvSpPr>
        <p:spPr>
          <a:xfrm>
            <a:off x="2097762" y="224392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92" name="テキスト ボックス 120"/>
          <p:cNvSpPr txBox="1"/>
          <p:nvPr/>
        </p:nvSpPr>
        <p:spPr>
          <a:xfrm>
            <a:off x="1060979" y="2451285"/>
            <a:ext cx="1855696" cy="276999"/>
          </a:xfrm>
          <a:prstGeom prst="rect">
            <a:avLst/>
          </a:prstGeom>
          <a:noFill/>
        </p:spPr>
        <p:txBody>
          <a:bodyPr wrap="square" rtlCol="0">
            <a:spAutoFit/>
          </a:bodyPr>
          <a:lstStyle/>
          <a:p>
            <a:pPr defTabSz="457200" eaLnBrk="1" fontAlgn="auto" hangingPunct="1">
              <a:spcBef>
                <a:spcPts val="0"/>
              </a:spcBef>
              <a:spcAft>
                <a:spcPts val="0"/>
              </a:spcAft>
            </a:pPr>
            <a:r>
              <a:rPr lang="en-US" altLang="ja-JP" sz="1200" dirty="0">
                <a:solidFill>
                  <a:prstClr val="black"/>
                </a:solidFill>
                <a:latin typeface="Meiryo UI" panose="020B0604030504040204" pitchFamily="50" charset="-128"/>
                <a:ea typeface="Meiryo UI" panose="020B0604030504040204" pitchFamily="50" charset="-128"/>
              </a:rPr>
              <a:t>12</a:t>
            </a:r>
            <a:r>
              <a:rPr lang="ja-JP" altLang="en-US" sz="1200" dirty="0">
                <a:solidFill>
                  <a:prstClr val="black"/>
                </a:solidFill>
                <a:latin typeface="Meiryo UI" panose="020B0604030504040204" pitchFamily="50" charset="-128"/>
                <a:ea typeface="Meiryo UI" panose="020B0604030504040204" pitchFamily="50" charset="-128"/>
              </a:rPr>
              <a:t>月：市庁舎完成</a:t>
            </a:r>
          </a:p>
        </p:txBody>
      </p:sp>
      <p:sp>
        <p:nvSpPr>
          <p:cNvPr id="48" name="正方形/長方形 4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E357BC4E-2BA1-4FDD-9054-7E6C98651431}" type="slidenum">
              <a:rPr lang="en-US" altLang="ja-JP" sz="1480" smtClean="0">
                <a:solidFill>
                  <a:schemeClr val="tx1"/>
                </a:solidFill>
              </a:rPr>
              <a:t>11</a:t>
            </a:fld>
            <a:endParaRPr kumimoji="1" lang="ja-JP" altLang="en-US" sz="1480" dirty="0">
              <a:solidFill>
                <a:schemeClr val="tx1"/>
              </a:solidFill>
            </a:endParaRPr>
          </a:p>
        </p:txBody>
      </p:sp>
      <p:sp>
        <p:nvSpPr>
          <p:cNvPr id="3" name="正方形/長方形 2">
            <a:extLst>
              <a:ext uri="{FF2B5EF4-FFF2-40B4-BE49-F238E27FC236}">
                <a16:creationId xmlns:a16="http://schemas.microsoft.com/office/drawing/2014/main" id="{15370D2F-DBD5-CEA8-A1FB-F5F76C31A572}"/>
              </a:ext>
            </a:extLst>
          </p:cNvPr>
          <p:cNvSpPr/>
          <p:nvPr/>
        </p:nvSpPr>
        <p:spPr>
          <a:xfrm>
            <a:off x="240811" y="2708920"/>
            <a:ext cx="8676709" cy="61887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吹き出し: 角を丸めた四角形 3">
            <a:extLst>
              <a:ext uri="{FF2B5EF4-FFF2-40B4-BE49-F238E27FC236}">
                <a16:creationId xmlns:a16="http://schemas.microsoft.com/office/drawing/2014/main" id="{90665569-4B09-75E6-E47D-B4F8EC632E43}"/>
              </a:ext>
            </a:extLst>
          </p:cNvPr>
          <p:cNvSpPr/>
          <p:nvPr/>
        </p:nvSpPr>
        <p:spPr>
          <a:xfrm>
            <a:off x="8083021" y="2266167"/>
            <a:ext cx="820168" cy="277000"/>
          </a:xfrm>
          <a:prstGeom prst="wedgeRoundRectCallout">
            <a:avLst>
              <a:gd name="adj1" fmla="val -33630"/>
              <a:gd name="adj2" fmla="val 107202"/>
              <a:gd name="adj3" fmla="val 16667"/>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rPr>
              <a:t>提案事業</a:t>
            </a:r>
            <a:endParaRPr kumimoji="1" lang="ja-JP" altLang="en-US" sz="1200" b="1" dirty="0">
              <a:solidFill>
                <a:schemeClr val="tx1"/>
              </a:solidFill>
            </a:endParaRPr>
          </a:p>
        </p:txBody>
      </p:sp>
      <p:sp>
        <p:nvSpPr>
          <p:cNvPr id="2" name="正方形/長方形 22">
            <a:extLst>
              <a:ext uri="{FF2B5EF4-FFF2-40B4-BE49-F238E27FC236}">
                <a16:creationId xmlns:a16="http://schemas.microsoft.com/office/drawing/2014/main" id="{EFE50919-728D-A7C3-5EB3-11EDFD902BFC}"/>
              </a:ext>
            </a:extLst>
          </p:cNvPr>
          <p:cNvSpPr/>
          <p:nvPr/>
        </p:nvSpPr>
        <p:spPr>
          <a:xfrm>
            <a:off x="180195" y="6237312"/>
            <a:ext cx="8712285" cy="523220"/>
          </a:xfrm>
          <a:prstGeom prst="rect">
            <a:avLst/>
          </a:prstGeom>
        </p:spPr>
        <p:txBody>
          <a:bodyPr wrap="square">
            <a:spAutoFit/>
          </a:bodyPr>
          <a:lstStyle/>
          <a:p>
            <a:r>
              <a:rPr lang="en-US" altLang="ja-JP" sz="1400" i="1" dirty="0">
                <a:solidFill>
                  <a:srgbClr val="FF0000"/>
                </a:solidFill>
              </a:rPr>
              <a:t>※</a:t>
            </a:r>
            <a:r>
              <a:rPr lang="ja-JP" altLang="en-US" sz="1400" i="1" dirty="0">
                <a:solidFill>
                  <a:srgbClr val="FF0000"/>
                </a:solidFill>
                <a:latin typeface="+mn-ea"/>
                <a:ea typeface="+mn-ea"/>
              </a:rPr>
              <a:t>　</a:t>
            </a:r>
            <a:r>
              <a:rPr lang="ja-JP" altLang="ja-JP" sz="1400" i="1" dirty="0">
                <a:solidFill>
                  <a:srgbClr val="FF0000"/>
                </a:solidFill>
                <a:effectLst/>
                <a:latin typeface="+mn-ea"/>
                <a:ea typeface="+mn-ea"/>
                <a:cs typeface="ＭＳ Ｐゴシック" panose="020B0600070205080204" pitchFamily="50" charset="-128"/>
              </a:rPr>
              <a:t>未来技術社会実装事業に応募する団体については、今後３年間で実装（一部でも可）を見込み、５年間で本格実装する（事業化され自走する）内容であること</a:t>
            </a:r>
            <a:endParaRPr lang="ja-JP" altLang="en-US" sz="1400" i="1" dirty="0">
              <a:solidFill>
                <a:srgbClr val="FF0000"/>
              </a:solidFill>
              <a:latin typeface="+mn-ea"/>
              <a:ea typeface="+mn-ea"/>
            </a:endParaRPr>
          </a:p>
        </p:txBody>
      </p:sp>
    </p:spTree>
    <p:extLst>
      <p:ext uri="{BB962C8B-B14F-4D97-AF65-F5344CB8AC3E}">
        <p14:creationId xmlns:p14="http://schemas.microsoft.com/office/powerpoint/2010/main" val="328087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8"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１２．</a:t>
            </a:r>
            <a:r>
              <a:rPr lang="ja-JP" altLang="en-US" sz="2400" b="1" spc="-150" dirty="0">
                <a:solidFill>
                  <a:schemeClr val="bg1"/>
                </a:solidFill>
                <a:latin typeface="ＭＳ Ｐゴシック" panose="020B0600070205080204" pitchFamily="50" charset="-128"/>
              </a:rPr>
              <a:t>スマートシティセキュリティガイドライン導入チェックシート</a:t>
            </a:r>
          </a:p>
        </p:txBody>
      </p:sp>
      <p:sp>
        <p:nvSpPr>
          <p:cNvPr id="1351" name="正方形/長方形 1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48" name="正方形/長方形 4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5F9EFF0-FBE0-45DB-9E52-70A68EC07DD8}" type="slidenum">
              <a:rPr lang="en-US" altLang="ja-JP" sz="1480" smtClean="0">
                <a:solidFill>
                  <a:schemeClr val="tx1"/>
                </a:solidFill>
              </a:rPr>
              <a:t>12</a:t>
            </a:fld>
            <a:endParaRPr kumimoji="1" lang="ja-JP" altLang="en-US" sz="1480" dirty="0">
              <a:solidFill>
                <a:schemeClr val="tx1"/>
              </a:solidFill>
            </a:endParaRPr>
          </a:p>
        </p:txBody>
      </p:sp>
      <p:sp>
        <p:nvSpPr>
          <p:cNvPr id="49" name="正方形/長方形 25"/>
          <p:cNvSpPr/>
          <p:nvPr/>
        </p:nvSpPr>
        <p:spPr>
          <a:xfrm>
            <a:off x="323528" y="698273"/>
            <a:ext cx="8496944" cy="307777"/>
          </a:xfrm>
          <a:prstGeom prst="rect">
            <a:avLst/>
          </a:prstGeom>
        </p:spPr>
        <p:txBody>
          <a:bodyPr wrap="square">
            <a:spAutoFit/>
          </a:bodyPr>
          <a:lstStyle/>
          <a:p>
            <a:r>
              <a:rPr lang="en-US" altLang="ja-JP" sz="1400" i="1" dirty="0">
                <a:solidFill>
                  <a:srgbClr val="FF0000"/>
                </a:solidFill>
              </a:rPr>
              <a:t>※</a:t>
            </a:r>
            <a:r>
              <a:rPr lang="ja-JP" altLang="en-US" sz="1400" i="1" dirty="0">
                <a:solidFill>
                  <a:srgbClr val="FF0000"/>
                </a:solidFill>
              </a:rPr>
              <a:t>該当する場合、別紙３－２の</a:t>
            </a:r>
            <a:r>
              <a:rPr lang="en-US" altLang="ja-JP" sz="1400" i="1" dirty="0">
                <a:solidFill>
                  <a:srgbClr val="FF0000"/>
                </a:solidFill>
              </a:rPr>
              <a:t>Excel</a:t>
            </a:r>
            <a:r>
              <a:rPr lang="ja-JP" altLang="en-US" sz="1400" i="1" dirty="0">
                <a:solidFill>
                  <a:srgbClr val="FF0000"/>
                </a:solidFill>
              </a:rPr>
              <a:t>シートに記載</a:t>
            </a:r>
            <a:endParaRPr lang="en-US" altLang="ja-JP" sz="1400" i="1" dirty="0">
              <a:solidFill>
                <a:srgbClr val="FF0000"/>
              </a:solidFill>
            </a:endParaRPr>
          </a:p>
        </p:txBody>
      </p:sp>
    </p:spTree>
    <p:extLst>
      <p:ext uri="{BB962C8B-B14F-4D97-AF65-F5344CB8AC3E}">
        <p14:creationId xmlns:p14="http://schemas.microsoft.com/office/powerpoint/2010/main" val="3251649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dirty="0">
                <a:solidFill>
                  <a:schemeClr val="bg1"/>
                </a:solidFill>
                <a:latin typeface="ＭＳ Ｐゴシック" panose="020B0600070205080204" pitchFamily="50" charset="-128"/>
              </a:rPr>
              <a:t>技術内容、未来技術の必要性・有効性 </a:t>
            </a:r>
          </a:p>
        </p:txBody>
      </p:sp>
      <p:sp>
        <p:nvSpPr>
          <p:cNvPr id="1399" name="Text Box 4"/>
          <p:cNvSpPr txBox="1">
            <a:spLocks noChangeArrowheads="1"/>
          </p:cNvSpPr>
          <p:nvPr/>
        </p:nvSpPr>
        <p:spPr>
          <a:xfrm>
            <a:off x="316307" y="2256681"/>
            <a:ext cx="9224245"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lang="ja-JP" altLang="en-US" sz="2000" b="1" noProof="0" dirty="0">
                <a:solidFill>
                  <a:srgbClr val="000000"/>
                </a:solidFill>
                <a:latin typeface="Tahoma" pitchFamily="34" charset="0"/>
              </a:rPr>
              <a:t>２．地域の課題を解決するための未来技術の必要性・有効性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401"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内閣府（地創）</a:t>
            </a:r>
          </a:p>
        </p:txBody>
      </p:sp>
      <p:sp>
        <p:nvSpPr>
          <p:cNvPr id="1402" name="Text Box 4"/>
          <p:cNvSpPr txBox="1">
            <a:spLocks noChangeArrowheads="1"/>
          </p:cNvSpPr>
          <p:nvPr/>
        </p:nvSpPr>
        <p:spPr>
          <a:xfrm>
            <a:off x="316307" y="591862"/>
            <a:ext cx="7398461" cy="658642"/>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dirty="0">
                <a:solidFill>
                  <a:srgbClr val="000000"/>
                </a:solidFill>
                <a:latin typeface="Tahoma" pitchFamily="34" charset="0"/>
              </a:rPr>
              <a:t>１．技術内容（該当分野に〇、複数選択可）</a:t>
            </a: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1403" name="表 2"/>
          <p:cNvGraphicFramePr>
            <a:graphicFrameLocks noGrp="1"/>
          </p:cNvGraphicFramePr>
          <p:nvPr/>
        </p:nvGraphicFramePr>
        <p:xfrm>
          <a:off x="417010" y="2757522"/>
          <a:ext cx="8115585" cy="3773262"/>
        </p:xfrm>
        <a:graphic>
          <a:graphicData uri="http://schemas.openxmlformats.org/drawingml/2006/table">
            <a:tbl>
              <a:tblPr firstRow="1" bandRow="1">
                <a:tableStyleId>{5C22544A-7EE6-4342-B048-85BDC9FD1C3A}</a:tableStyleId>
              </a:tblPr>
              <a:tblGrid>
                <a:gridCol w="8115585">
                  <a:extLst>
                    <a:ext uri="{9D8B030D-6E8A-4147-A177-3AD203B41FA5}">
                      <a16:colId xmlns:a16="http://schemas.microsoft.com/office/drawing/2014/main" val="20000"/>
                    </a:ext>
                  </a:extLst>
                </a:gridCol>
              </a:tblGrid>
              <a:tr h="3773262">
                <a:tc>
                  <a:txBody>
                    <a:bodyPr/>
                    <a:lstStyle/>
                    <a:p>
                      <a:pPr algn="l"/>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405" name="表 12"/>
          <p:cNvGraphicFramePr>
            <a:graphicFrameLocks noGrp="1"/>
          </p:cNvGraphicFramePr>
          <p:nvPr/>
        </p:nvGraphicFramePr>
        <p:xfrm>
          <a:off x="393939" y="1031028"/>
          <a:ext cx="8115585" cy="1158408"/>
        </p:xfrm>
        <a:graphic>
          <a:graphicData uri="http://schemas.openxmlformats.org/drawingml/2006/table">
            <a:tbl>
              <a:tblPr firstRow="1" bandRow="1">
                <a:tableStyleId>{5C22544A-7EE6-4342-B048-85BDC9FD1C3A}</a:tableStyleId>
              </a:tblPr>
              <a:tblGrid>
                <a:gridCol w="2089828">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gridCol w="1417245">
                  <a:extLst>
                    <a:ext uri="{9D8B030D-6E8A-4147-A177-3AD203B41FA5}">
                      <a16:colId xmlns:a16="http://schemas.microsoft.com/office/drawing/2014/main" val="20004"/>
                    </a:ext>
                  </a:extLst>
                </a:gridCol>
              </a:tblGrid>
              <a:tr h="525764">
                <a:tc>
                  <a:txBody>
                    <a:bodyPr/>
                    <a:lstStyle/>
                    <a:p>
                      <a:pPr algn="ctr"/>
                      <a:r>
                        <a:rPr kumimoji="1" lang="en-US" altLang="ja-JP" sz="1100" b="0" dirty="0">
                          <a:solidFill>
                            <a:sysClr val="windowText" lastClr="000000"/>
                          </a:solidFill>
                        </a:rPr>
                        <a:t>AI</a:t>
                      </a:r>
                      <a:r>
                        <a:rPr kumimoji="1" lang="ja-JP" altLang="en-US" sz="1100" b="0" dirty="0" err="1">
                          <a:solidFill>
                            <a:sysClr val="windowText" lastClr="000000"/>
                          </a:solidFill>
                        </a:rPr>
                        <a:t>、</a:t>
                      </a:r>
                      <a:r>
                        <a:rPr kumimoji="1" lang="en-US" altLang="ja-JP" sz="1100" b="0" dirty="0" err="1">
                          <a:solidFill>
                            <a:sysClr val="windowText" lastClr="000000"/>
                          </a:solidFill>
                        </a:rPr>
                        <a:t>IoT</a:t>
                      </a:r>
                      <a:r>
                        <a:rPr kumimoji="1" lang="ja-JP" altLang="en-US" sz="1100" b="0" dirty="0" err="1">
                          <a:solidFill>
                            <a:sysClr val="windowText" lastClr="000000"/>
                          </a:solidFill>
                        </a:rPr>
                        <a:t>、</a:t>
                      </a:r>
                      <a:r>
                        <a:rPr kumimoji="1" lang="en-US" altLang="ja-JP" sz="1100" b="0" dirty="0">
                          <a:solidFill>
                            <a:sysClr val="windowText" lastClr="000000"/>
                          </a:solidFill>
                        </a:rPr>
                        <a:t>5G</a:t>
                      </a:r>
                      <a:r>
                        <a:rPr kumimoji="1" lang="ja-JP" altLang="en-US" sz="1100" b="0" dirty="0" err="1">
                          <a:solidFill>
                            <a:sysClr val="windowText" lastClr="000000"/>
                          </a:solidFill>
                        </a:rPr>
                        <a:t>、</a:t>
                      </a:r>
                      <a:endParaRPr kumimoji="1" lang="en-US" altLang="ja-JP" sz="1100" b="0" dirty="0">
                        <a:solidFill>
                          <a:sysClr val="windowText" lastClr="000000"/>
                        </a:solidFill>
                      </a:endParaRPr>
                    </a:p>
                    <a:p>
                      <a:pPr algn="ctr"/>
                      <a:r>
                        <a:rPr kumimoji="1" lang="ja-JP" altLang="en-US" sz="1100" b="0" dirty="0">
                          <a:solidFill>
                            <a:sysClr val="windowText" lastClr="000000"/>
                          </a:solidFill>
                        </a:rPr>
                        <a:t>クラウドコンピューティング、</a:t>
                      </a:r>
                      <a:endParaRPr kumimoji="1" lang="en-US" altLang="ja-JP" sz="1100" b="0" dirty="0">
                        <a:solidFill>
                          <a:sysClr val="windowText" lastClr="000000"/>
                        </a:solidFill>
                      </a:endParaRPr>
                    </a:p>
                    <a:p>
                      <a:pPr algn="ctr"/>
                      <a:r>
                        <a:rPr kumimoji="1" lang="ja-JP" altLang="en-US" sz="1100" b="0" dirty="0">
                          <a:solidFill>
                            <a:sysClr val="windowText" lastClr="000000"/>
                          </a:solidFill>
                        </a:rPr>
                        <a:t>ビッグデータ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ysClr val="windowText" lastClr="000000"/>
                          </a:solidFill>
                        </a:rPr>
                        <a:t>自動運転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ロボット（ドローンを含む）、</a:t>
                      </a:r>
                      <a:r>
                        <a:rPr kumimoji="1" lang="en-US" altLang="ja-JP" sz="1100" b="0" dirty="0">
                          <a:solidFill>
                            <a:schemeClr val="tx1"/>
                          </a:solidFill>
                        </a:rPr>
                        <a:t>VR/AR</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ysClr val="windowText" lastClr="000000"/>
                          </a:solidFill>
                        </a:rPr>
                        <a:t>キャッシュレス、</a:t>
                      </a:r>
                      <a:endParaRPr kumimoji="1" lang="en-US" altLang="ja-JP" sz="1100" b="0" dirty="0">
                        <a:solidFill>
                          <a:sysClr val="windowText" lastClr="000000"/>
                        </a:solidFill>
                      </a:endParaRPr>
                    </a:p>
                    <a:p>
                      <a:pPr algn="ctr"/>
                      <a:r>
                        <a:rPr kumimoji="1" lang="ja-JP" altLang="en-US" sz="1100" b="0" dirty="0">
                          <a:solidFill>
                            <a:sysClr val="windowText" lastClr="000000"/>
                          </a:solidFill>
                        </a:rPr>
                        <a:t>ブロックチェーン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ysClr val="windowText" lastClr="000000"/>
                          </a:solidFill>
                        </a:rPr>
                        <a:t>ＳＩＰ等の活用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0"/>
                  </a:ext>
                </a:extLst>
              </a:tr>
              <a:tr h="564048">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3873092-C531-41DB-8569-CB0C6AD8A5BE}" type="slidenum">
              <a:rPr lang="en-US" altLang="ja-JP" sz="1480" smtClean="0">
                <a:solidFill>
                  <a:schemeClr val="tx1"/>
                </a:solidFill>
              </a:rPr>
              <a:t>13</a:t>
            </a:fld>
            <a:endParaRPr kumimoji="1" lang="ja-JP" altLang="en-US" sz="1480" dirty="0">
              <a:solidFill>
                <a:schemeClr val="tx1"/>
              </a:solidFill>
            </a:endParaRPr>
          </a:p>
        </p:txBody>
      </p:sp>
      <p:sp>
        <p:nvSpPr>
          <p:cNvPr id="12" name="Text Box 4"/>
          <p:cNvSpPr txBox="1">
            <a:spLocks noChangeArrowheads="1"/>
          </p:cNvSpPr>
          <p:nvPr/>
        </p:nvSpPr>
        <p:spPr>
          <a:xfrm>
            <a:off x="491627" y="3373489"/>
            <a:ext cx="7398461" cy="33855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6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（１</a:t>
            </a:r>
            <a:r>
              <a:rPr kumimoji="1" lang="ja-JP" altLang="en-US" sz="16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）未来技術の実装により解決したい地域課題の内容</a:t>
            </a:r>
            <a:endParaRPr kumimoji="1" lang="ja-JP" altLang="en-US" sz="12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3" name="正方形/長方形 10"/>
          <p:cNvSpPr/>
          <p:nvPr/>
        </p:nvSpPr>
        <p:spPr>
          <a:xfrm>
            <a:off x="613723" y="3606886"/>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地域で発生している課題を記入</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4" name="Text Box 4"/>
          <p:cNvSpPr txBox="1">
            <a:spLocks noChangeArrowheads="1"/>
          </p:cNvSpPr>
          <p:nvPr/>
        </p:nvSpPr>
        <p:spPr>
          <a:xfrm>
            <a:off x="491163" y="4113274"/>
            <a:ext cx="7398461" cy="33855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（２）課題を引き起こしている要因</a:t>
            </a:r>
            <a:endParaRPr kumimoji="1" lang="ja-JP" altLang="en-US" sz="12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5" name="正方形/長方形 13"/>
          <p:cNvSpPr/>
          <p:nvPr/>
        </p:nvSpPr>
        <p:spPr>
          <a:xfrm>
            <a:off x="629003" y="4367154"/>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上記の課題を引き起こしている要因を整理・分析し、記入</a:t>
            </a:r>
          </a:p>
        </p:txBody>
      </p:sp>
      <p:sp>
        <p:nvSpPr>
          <p:cNvPr id="16" name="Text Box 4"/>
          <p:cNvSpPr txBox="1">
            <a:spLocks noChangeArrowheads="1"/>
          </p:cNvSpPr>
          <p:nvPr/>
        </p:nvSpPr>
        <p:spPr>
          <a:xfrm>
            <a:off x="485216" y="4977370"/>
            <a:ext cx="8024308" cy="59708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（３）①課題解決のため活用する未来技術</a:t>
            </a:r>
            <a:endParaRPr kumimoji="1" lang="en-US" altLang="ja-JP" sz="16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r>
              <a:rPr lang="ja-JP" altLang="en-US" sz="1600" b="1" dirty="0">
                <a:solidFill>
                  <a:srgbClr val="000000"/>
                </a:solidFill>
                <a:latin typeface="Tahoma" pitchFamily="34" charset="0"/>
              </a:rPr>
              <a:t> 　　</a:t>
            </a:r>
            <a:r>
              <a:rPr kumimoji="1" lang="ja-JP" altLang="en-US" sz="16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②未来技術の実装により実現しようとする事業・サービスの概要</a:t>
            </a:r>
            <a:endParaRPr kumimoji="1" lang="ja-JP" altLang="en-US" sz="12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 name="テキスト 577"/>
          <p:cNvSpPr txBox="1"/>
          <p:nvPr/>
        </p:nvSpPr>
        <p:spPr>
          <a:xfrm>
            <a:off x="369785" y="2792936"/>
            <a:ext cx="8496464" cy="461665"/>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i="1" dirty="0">
                <a:solidFill>
                  <a:srgbClr val="FF0000"/>
                </a:solidFill>
              </a:rPr>
              <a:t>地域の課題を解決するための未来技術の必要性・有効性について</a:t>
            </a:r>
            <a:r>
              <a:rPr kumimoji="1" lang="en-US" altLang="ja-JP" sz="1200" b="0" i="1" strike="noStrike" kern="1200" cap="none" spc="0" normalizeH="0" baseline="0" noProof="0" dirty="0" err="1">
                <a:ln>
                  <a:noFill/>
                </a:ln>
                <a:solidFill>
                  <a:srgbClr val="FF0000"/>
                </a:solidFill>
                <a:effectLst/>
                <a:uLnTx/>
                <a:uFillTx/>
                <a:latin typeface="Arial" panose="020B0604020202020204" pitchFamily="34" charset="0"/>
                <a:ea typeface="ＭＳ Ｐゴシック" panose="020B0600070205080204" pitchFamily="50" charset="-128"/>
                <a:cs typeface="+mn-cs"/>
              </a:rPr>
              <a:t>記載</a:t>
            </a:r>
            <a:r>
              <a:rPr kumimoji="1" lang="ja-JP" altLang="en-US" sz="1200" b="0" i="1"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すること</a:t>
            </a:r>
            <a:endParaRPr kumimoji="1" lang="en-US" altLang="ja-JP" sz="1200" b="0" i="1"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lvl="0">
              <a:defRPr lang="ja-JP" altLang="en-US"/>
            </a:pPr>
            <a:r>
              <a:rPr lang="ja-JP" altLang="en-US" sz="1200" i="1" u="none">
                <a:solidFill>
                  <a:srgbClr val="FF0000"/>
                </a:solidFill>
              </a:rPr>
              <a:t>　 なお</a:t>
            </a:r>
            <a:r>
              <a:rPr lang="ja-JP" altLang="en-US" sz="1200" i="1" u="none" dirty="0">
                <a:solidFill>
                  <a:srgbClr val="FF0000"/>
                </a:solidFill>
              </a:rPr>
              <a:t>、地域の課題を複数設定する場合、地域の課題ごとに以下の項目を記載すること</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9" name="正方形/長方形 18"/>
          <p:cNvSpPr/>
          <p:nvPr/>
        </p:nvSpPr>
        <p:spPr>
          <a:xfrm>
            <a:off x="593619" y="5487615"/>
            <a:ext cx="7915905" cy="461665"/>
          </a:xfrm>
          <a:prstGeom prst="rect">
            <a:avLst/>
          </a:prstGeom>
        </p:spPr>
        <p:txBody>
          <a:bodyPr wrap="square">
            <a:spAutoFit/>
          </a:bodyPr>
          <a:lstStyle/>
          <a:p>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上記の課題を解決するため</a:t>
            </a:r>
            <a:r>
              <a:rPr lang="ja-JP" altLang="en-US" sz="1200" i="1" noProof="0" dirty="0">
                <a:solidFill>
                  <a:srgbClr val="FF0000"/>
                </a:solidFill>
              </a:rPr>
              <a:t>、</a:t>
            </a:r>
            <a:r>
              <a:rPr lang="ja-JP" altLang="en-US" sz="1200" i="1" dirty="0">
                <a:solidFill>
                  <a:srgbClr val="FF0000"/>
                </a:solidFill>
              </a:rPr>
              <a:t>未来技術を活用して３年間（２年間の延長も可。延長する場合は３年目に審査あり。）で実現しようとする事業・サービスの概要を記載</a:t>
            </a:r>
            <a:endParaRPr lang="en-US" altLang="ja-JP" sz="1200" i="1" dirty="0">
              <a:solidFill>
                <a:srgbClr val="FF0000"/>
              </a:solidFill>
            </a:endParaRPr>
          </a:p>
        </p:txBody>
      </p:sp>
    </p:spTree>
    <p:extLst>
      <p:ext uri="{BB962C8B-B14F-4D97-AF65-F5344CB8AC3E}">
        <p14:creationId xmlns:p14="http://schemas.microsoft.com/office/powerpoint/2010/main" val="1841321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5"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dirty="0">
                <a:solidFill>
                  <a:schemeClr val="bg1"/>
                </a:solidFill>
                <a:latin typeface="ＭＳ Ｐゴシック" panose="020B0600070205080204" pitchFamily="50" charset="-128"/>
              </a:rPr>
              <a:t>期待される効果・これまでの事業内容 </a:t>
            </a:r>
          </a:p>
        </p:txBody>
      </p:sp>
      <p:sp>
        <p:nvSpPr>
          <p:cNvPr id="1426" name="Text Box 4"/>
          <p:cNvSpPr txBox="1">
            <a:spLocks noChangeArrowheads="1"/>
          </p:cNvSpPr>
          <p:nvPr/>
        </p:nvSpPr>
        <p:spPr>
          <a:xfrm>
            <a:off x="316307" y="561084"/>
            <a:ext cx="7398461" cy="400110"/>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dirty="0">
                <a:latin typeface="Tahoma" pitchFamily="34" charset="0"/>
              </a:rPr>
              <a:t>３</a:t>
            </a:r>
            <a:r>
              <a:rPr kumimoji="1" lang="ja-JP" altLang="en-US" sz="2000" b="1" i="0" u="none" strike="noStrike" kern="1200" cap="none" spc="0" normalizeH="0" baseline="0" noProof="0" dirty="0" err="1">
                <a:ln>
                  <a:noFill/>
                </a:ln>
                <a:effectLst/>
                <a:uLnTx/>
                <a:uFillTx/>
                <a:latin typeface="Tahoma" pitchFamily="34" charset="0"/>
                <a:ea typeface="ＭＳ Ｐゴシック" panose="020B0600070205080204" pitchFamily="50" charset="-128"/>
                <a:cs typeface="+mn-cs"/>
              </a:rPr>
              <a:t>．</a:t>
            </a:r>
            <a:r>
              <a:rPr lang="ja-JP" altLang="en-US" sz="2000" b="1" dirty="0">
                <a:latin typeface="Tahoma" pitchFamily="34" charset="0"/>
              </a:rPr>
              <a:t>事業により期待される効果・地域の目指す将来像との関連性</a:t>
            </a:r>
          </a:p>
        </p:txBody>
      </p:sp>
      <p:sp>
        <p:nvSpPr>
          <p:cNvPr id="1428"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内閣府（地創）</a:t>
            </a:r>
          </a:p>
        </p:txBody>
      </p:sp>
      <p:graphicFrame>
        <p:nvGraphicFramePr>
          <p:cNvPr id="1429" name="表 1"/>
          <p:cNvGraphicFramePr>
            <a:graphicFrameLocks noGrp="1"/>
          </p:cNvGraphicFramePr>
          <p:nvPr/>
        </p:nvGraphicFramePr>
        <p:xfrm>
          <a:off x="393939" y="980728"/>
          <a:ext cx="8259981" cy="2664296"/>
        </p:xfrm>
        <a:graphic>
          <a:graphicData uri="http://schemas.openxmlformats.org/drawingml/2006/table">
            <a:tbl>
              <a:tblPr firstRow="1" bandRow="1">
                <a:tableStyleId>{5940675A-B579-460E-94D1-54222C63F5DA}</a:tableStyleId>
              </a:tblPr>
              <a:tblGrid>
                <a:gridCol w="8259981">
                  <a:extLst>
                    <a:ext uri="{9D8B030D-6E8A-4147-A177-3AD203B41FA5}">
                      <a16:colId xmlns:a16="http://schemas.microsoft.com/office/drawing/2014/main" val="20000"/>
                    </a:ext>
                  </a:extLst>
                </a:gridCol>
              </a:tblGrid>
              <a:tr h="2664296">
                <a:tc>
                  <a:txBody>
                    <a:bodyPr/>
                    <a:lstStyle/>
                    <a:p>
                      <a:endParaRPr kumimoji="1" lang="ja-JP" altLang="en-US" sz="1100" b="0" dirty="0">
                        <a:solidFill>
                          <a:schemeClr val="tx1"/>
                        </a:solidFill>
                      </a:endParaRPr>
                    </a:p>
                  </a:txBody>
                  <a:tcPr anchor="ctr">
                    <a:noFill/>
                  </a:tcPr>
                </a:tc>
                <a:extLst>
                  <a:ext uri="{0D108BD9-81ED-4DB2-BD59-A6C34878D82A}">
                    <a16:rowId xmlns:a16="http://schemas.microsoft.com/office/drawing/2014/main" val="10000"/>
                  </a:ext>
                </a:extLst>
              </a:tr>
            </a:tbl>
          </a:graphicData>
        </a:graphic>
      </p:graphicFrame>
      <p:sp>
        <p:nvSpPr>
          <p:cNvPr id="1430" name="Text Box 4"/>
          <p:cNvSpPr txBox="1">
            <a:spLocks noChangeArrowheads="1"/>
          </p:cNvSpPr>
          <p:nvPr/>
        </p:nvSpPr>
        <p:spPr>
          <a:xfrm>
            <a:off x="393939" y="3717032"/>
            <a:ext cx="7398461" cy="981807"/>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４</a:t>
            </a:r>
            <a:r>
              <a:rPr lang="ja-JP" altLang="en-US" sz="2000" b="1" dirty="0">
                <a:solidFill>
                  <a:srgbClr val="000000"/>
                </a:solidFill>
                <a:latin typeface="Tahoma" pitchFamily="34" charset="0"/>
              </a:rPr>
              <a:t>．未来技術の社会実装に関するこれまでの取組</a:t>
            </a:r>
          </a:p>
          <a:p>
            <a:pPr marL="238125" lvl="0" indent="-238125" eaLnBrk="1" hangingPunct="1">
              <a:spcBef>
                <a:spcPct val="5000"/>
              </a:spcBef>
              <a:buFont typeface="Wingdings" pitchFamily="2" charset="2"/>
              <a:buChar char="n"/>
              <a:defRPr/>
            </a:pPr>
            <a:endParaRPr lang="ja-JP" altLang="en-US" sz="2000" b="1" dirty="0">
              <a:solidFill>
                <a:srgbClr val="000000"/>
              </a:solidFill>
              <a:latin typeface="Tahoma" pitchFamily="34" charset="0"/>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1431" name="表 2"/>
          <p:cNvGraphicFramePr>
            <a:graphicFrameLocks noGrp="1"/>
          </p:cNvGraphicFramePr>
          <p:nvPr/>
        </p:nvGraphicFramePr>
        <p:xfrm>
          <a:off x="408292" y="4158952"/>
          <a:ext cx="8245628" cy="2438400"/>
        </p:xfrm>
        <a:graphic>
          <a:graphicData uri="http://schemas.openxmlformats.org/drawingml/2006/table">
            <a:tbl>
              <a:tblPr firstRow="1" bandRow="1">
                <a:tableStyleId>{5C22544A-7EE6-4342-B048-85BDC9FD1C3A}</a:tableStyleId>
              </a:tblPr>
              <a:tblGrid>
                <a:gridCol w="8245628">
                  <a:extLst>
                    <a:ext uri="{9D8B030D-6E8A-4147-A177-3AD203B41FA5}">
                      <a16:colId xmlns:a16="http://schemas.microsoft.com/office/drawing/2014/main" val="20000"/>
                    </a:ext>
                  </a:extLst>
                </a:gridCol>
              </a:tblGrid>
              <a:tr h="936104">
                <a:tc>
                  <a:txBody>
                    <a:bodyPr/>
                    <a:lstStyle/>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432" name="正方形/長方形 14"/>
          <p:cNvSpPr/>
          <p:nvPr/>
        </p:nvSpPr>
        <p:spPr>
          <a:xfrm>
            <a:off x="423416" y="1059414"/>
            <a:ext cx="8235848" cy="430887"/>
          </a:xfrm>
          <a:prstGeom prst="rect">
            <a:avLst/>
          </a:prstGeom>
        </p:spPr>
        <p:txBody>
          <a:bodyPr wrap="square">
            <a:spAutoFit/>
          </a:bodyPr>
          <a:lstStyle/>
          <a:p>
            <a:pPr lvl="0">
              <a:defRPr/>
            </a:pPr>
            <a:r>
              <a:rPr kumimoji="1" lang="en-US" altLang="ja-JP" sz="1100" b="0" i="1" u="none" strike="noStrike" kern="1200" cap="none" spc="0" normalizeH="0" baseline="0" noProof="0" dirty="0">
                <a:ln>
                  <a:noFill/>
                </a:ln>
                <a:solidFill>
                  <a:srgbClr val="FF0000"/>
                </a:solidFill>
                <a:effectLst/>
                <a:uLnTx/>
                <a:uFillTx/>
              </a:rPr>
              <a:t>※</a:t>
            </a:r>
            <a:r>
              <a:rPr lang="ja-JP" altLang="en-US" sz="1100" i="1" dirty="0">
                <a:solidFill>
                  <a:srgbClr val="FF0000"/>
                </a:solidFill>
              </a:rPr>
              <a:t>単に未来技術を導入するにとどまらず、実際に当該地域の住民等が継続的に利用することにより、地域における課題（地域経済の活性化も含む）の解決・改善が図られ、地方創生に寄与する事業であるかなど、期待される効果について記載すること</a:t>
            </a:r>
            <a:endParaRPr lang="en-US" altLang="ja-JP" sz="1100" i="1" dirty="0">
              <a:solidFill>
                <a:srgbClr val="FF0000"/>
              </a:solidFill>
            </a:endParaRPr>
          </a:p>
        </p:txBody>
      </p:sp>
      <p:sp>
        <p:nvSpPr>
          <p:cNvPr id="1433" name="正方形/長方形 9"/>
          <p:cNvSpPr/>
          <p:nvPr/>
        </p:nvSpPr>
        <p:spPr>
          <a:xfrm>
            <a:off x="428095" y="4215203"/>
            <a:ext cx="8206022" cy="430887"/>
          </a:xfrm>
          <a:prstGeom prst="rect">
            <a:avLst/>
          </a:prstGeom>
        </p:spPr>
        <p:txBody>
          <a:bodyPr wrap="square">
            <a:spAutoFit/>
          </a:bodyPr>
          <a:lstStyle/>
          <a:p>
            <a:pPr lvl="0">
              <a:defRPr/>
            </a:pPr>
            <a:r>
              <a:rPr kumimoji="1" lang="en-US" altLang="ja-JP" sz="1100" b="0" i="1" u="none" strike="noStrike" kern="1200" cap="none" spc="0" normalizeH="0" baseline="0" noProof="0" dirty="0">
                <a:ln>
                  <a:noFill/>
                </a:ln>
                <a:solidFill>
                  <a:srgbClr val="FF0000"/>
                </a:solidFill>
                <a:effectLst/>
                <a:uLnTx/>
                <a:uFillTx/>
              </a:rPr>
              <a:t>※</a:t>
            </a:r>
            <a:r>
              <a:rPr kumimoji="1" lang="ja-JP" altLang="en-US" sz="1100" b="0" i="1" u="none" strike="noStrike" kern="1200" cap="none" spc="0" normalizeH="0" baseline="0" noProof="0" dirty="0">
                <a:ln>
                  <a:noFill/>
                </a:ln>
                <a:solidFill>
                  <a:srgbClr val="FF0000"/>
                </a:solidFill>
                <a:effectLst/>
                <a:uLnTx/>
                <a:uFillTx/>
              </a:rPr>
              <a:t>これまでに地域の課題を解決するため、関係者等と連携しながら未来技術の社会実装に関連して取り組んだ事業の内容について記載すること</a:t>
            </a:r>
            <a:endParaRPr lang="ja-JP" altLang="en-US" sz="1100" i="1" dirty="0">
              <a:solidFill>
                <a:srgbClr val="FF0000"/>
              </a:solidFill>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0FCB7BAC-FFE3-4BBD-8857-45FAA2E2FE7E}" type="slidenum">
              <a:rPr lang="en-US" altLang="ja-JP" sz="1480" smtClean="0">
                <a:solidFill>
                  <a:schemeClr val="tx1"/>
                </a:solidFill>
              </a:rPr>
              <a:t>14</a:t>
            </a:fld>
            <a:endParaRPr kumimoji="1" lang="ja-JP" altLang="en-US" sz="1480" dirty="0">
              <a:solidFill>
                <a:schemeClr val="tx1"/>
              </a:solidFill>
            </a:endParaRPr>
          </a:p>
        </p:txBody>
      </p:sp>
      <p:sp>
        <p:nvSpPr>
          <p:cNvPr id="14" name="正方形/長方形 14"/>
          <p:cNvSpPr/>
          <p:nvPr/>
        </p:nvSpPr>
        <p:spPr>
          <a:xfrm>
            <a:off x="398494" y="1403114"/>
            <a:ext cx="8235848" cy="261610"/>
          </a:xfrm>
          <a:prstGeom prst="rect">
            <a:avLst/>
          </a:prstGeom>
        </p:spPr>
        <p:txBody>
          <a:bodyPr wrap="square">
            <a:spAutoFit/>
          </a:bodyPr>
          <a:lstStyle/>
          <a:p>
            <a:pPr lvl="0">
              <a:defRPr/>
            </a:pPr>
            <a:r>
              <a:rPr kumimoji="1" lang="en-US" altLang="ja-JP" sz="1100" b="0" i="1" u="none" strike="noStrike" kern="1200" cap="none" spc="0" normalizeH="0" baseline="0" noProof="0" dirty="0">
                <a:ln>
                  <a:noFill/>
                </a:ln>
                <a:solidFill>
                  <a:srgbClr val="FF0000"/>
                </a:solidFill>
                <a:effectLst/>
                <a:uLnTx/>
                <a:uFillTx/>
              </a:rPr>
              <a:t>※</a:t>
            </a:r>
            <a:r>
              <a:rPr kumimoji="1" lang="ja-JP" altLang="en-US" sz="1100" b="0" i="1" u="none" strike="noStrike" kern="1200" cap="none" spc="0" normalizeH="0" baseline="0" noProof="0" dirty="0">
                <a:ln>
                  <a:noFill/>
                </a:ln>
                <a:solidFill>
                  <a:srgbClr val="FF0000"/>
                </a:solidFill>
                <a:effectLst/>
                <a:uLnTx/>
                <a:uFillTx/>
              </a:rPr>
              <a:t>期待される効果については、共通５の「スマートシティの目標（</a:t>
            </a:r>
            <a:r>
              <a:rPr kumimoji="1" lang="en-US" altLang="ja-JP" sz="1100" b="0" i="1" u="none" strike="noStrike" kern="1200" cap="none" spc="0" normalizeH="0" baseline="0" noProof="0" dirty="0">
                <a:ln>
                  <a:noFill/>
                </a:ln>
                <a:solidFill>
                  <a:srgbClr val="FF0000"/>
                </a:solidFill>
                <a:effectLst/>
                <a:uLnTx/>
                <a:uFillTx/>
              </a:rPr>
              <a:t>KPI</a:t>
            </a:r>
            <a:r>
              <a:rPr kumimoji="1" lang="ja-JP" altLang="en-US" sz="1100" b="0" i="1" u="none" strike="noStrike" kern="1200" cap="none" spc="0" normalizeH="0" baseline="0" noProof="0" dirty="0">
                <a:ln>
                  <a:noFill/>
                </a:ln>
                <a:solidFill>
                  <a:srgbClr val="FF0000"/>
                </a:solidFill>
                <a:effectLst/>
                <a:uLnTx/>
                <a:uFillTx/>
              </a:rPr>
              <a:t>）」に対応する形で記載すること</a:t>
            </a:r>
            <a:endParaRPr lang="en-US" altLang="ja-JP" sz="1100" i="1" dirty="0">
              <a:solidFill>
                <a:srgbClr val="FF0000"/>
              </a:solidFill>
            </a:endParaRPr>
          </a:p>
        </p:txBody>
      </p:sp>
      <p:sp>
        <p:nvSpPr>
          <p:cNvPr id="15" name="正方形/長方形 14"/>
          <p:cNvSpPr/>
          <p:nvPr/>
        </p:nvSpPr>
        <p:spPr>
          <a:xfrm>
            <a:off x="378916" y="1572391"/>
            <a:ext cx="8235848" cy="430887"/>
          </a:xfrm>
          <a:prstGeom prst="rect">
            <a:avLst/>
          </a:prstGeom>
        </p:spPr>
        <p:txBody>
          <a:bodyPr wrap="square">
            <a:spAutoFit/>
          </a:bodyPr>
          <a:lstStyle/>
          <a:p>
            <a:pPr lvl="0">
              <a:defRPr/>
            </a:pPr>
            <a:r>
              <a:rPr kumimoji="1" lang="en-US" altLang="ja-JP" sz="1100" b="0" i="1" u="none" strike="noStrike" kern="1200" cap="none" spc="0" normalizeH="0" baseline="0" noProof="0" dirty="0">
                <a:ln>
                  <a:noFill/>
                </a:ln>
                <a:solidFill>
                  <a:srgbClr val="FF0000"/>
                </a:solidFill>
                <a:effectLst/>
                <a:uLnTx/>
                <a:uFillTx/>
              </a:rPr>
              <a:t>※</a:t>
            </a:r>
            <a:r>
              <a:rPr kumimoji="1" lang="ja-JP" altLang="en-US" sz="1100" b="0" i="1" u="none" strike="noStrike" kern="1200" cap="none" spc="0" normalizeH="0" baseline="0" noProof="0" dirty="0">
                <a:ln>
                  <a:noFill/>
                </a:ln>
                <a:solidFill>
                  <a:srgbClr val="FF0000"/>
                </a:solidFill>
                <a:effectLst/>
                <a:uLnTx/>
                <a:uFillTx/>
              </a:rPr>
              <a:t>地域の目指す将来像との関連性については、各種計画等の位置付けと相違がないか、共通</a:t>
            </a:r>
            <a:r>
              <a:rPr lang="ja-JP" altLang="en-US" sz="1100" i="1" dirty="0">
                <a:solidFill>
                  <a:srgbClr val="FF0000"/>
                </a:solidFill>
              </a:rPr>
              <a:t>４</a:t>
            </a:r>
            <a:r>
              <a:rPr kumimoji="1" lang="ja-JP" altLang="en-US" sz="1100" b="0" i="1" u="none" strike="noStrike" kern="1200" cap="none" spc="0" normalizeH="0" baseline="0" noProof="0" dirty="0">
                <a:ln>
                  <a:noFill/>
                </a:ln>
                <a:solidFill>
                  <a:srgbClr val="FF0000"/>
                </a:solidFill>
                <a:effectLst/>
                <a:uLnTx/>
                <a:uFillTx/>
              </a:rPr>
              <a:t>の「（目指すべき地域の姿）」の実現に向けて、事業の成果がどのように反映されるかを記載すること</a:t>
            </a:r>
            <a:endParaRPr lang="en-US" altLang="ja-JP" sz="1100" i="1" dirty="0">
              <a:solidFill>
                <a:srgbClr val="FF0000"/>
              </a:solidFill>
            </a:endParaRPr>
          </a:p>
        </p:txBody>
      </p:sp>
    </p:spTree>
    <p:extLst>
      <p:ext uri="{BB962C8B-B14F-4D97-AF65-F5344CB8AC3E}">
        <p14:creationId xmlns:p14="http://schemas.microsoft.com/office/powerpoint/2010/main" val="1660992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11" name="表 17"/>
          <p:cNvGraphicFramePr>
            <a:graphicFrameLocks noGrp="1"/>
          </p:cNvGraphicFramePr>
          <p:nvPr/>
        </p:nvGraphicFramePr>
        <p:xfrm>
          <a:off x="393938" y="4109010"/>
          <a:ext cx="8115585" cy="2561517"/>
        </p:xfrm>
        <a:graphic>
          <a:graphicData uri="http://schemas.openxmlformats.org/drawingml/2006/table">
            <a:tbl>
              <a:tblPr firstRow="1" bandRow="1">
                <a:tableStyleId>{5C22544A-7EE6-4342-B048-85BDC9FD1C3A}</a:tableStyleId>
              </a:tblPr>
              <a:tblGrid>
                <a:gridCol w="8115585">
                  <a:extLst>
                    <a:ext uri="{9D8B030D-6E8A-4147-A177-3AD203B41FA5}">
                      <a16:colId xmlns:a16="http://schemas.microsoft.com/office/drawing/2014/main" val="20000"/>
                    </a:ext>
                  </a:extLst>
                </a:gridCol>
              </a:tblGrid>
              <a:tr h="2561517">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412" name="表 16"/>
          <p:cNvGraphicFramePr>
            <a:graphicFrameLocks noGrp="1"/>
          </p:cNvGraphicFramePr>
          <p:nvPr/>
        </p:nvGraphicFramePr>
        <p:xfrm>
          <a:off x="416640" y="972100"/>
          <a:ext cx="8115585" cy="2561517"/>
        </p:xfrm>
        <a:graphic>
          <a:graphicData uri="http://schemas.openxmlformats.org/drawingml/2006/table">
            <a:tbl>
              <a:tblPr firstRow="1" bandRow="1">
                <a:tableStyleId>{5C22544A-7EE6-4342-B048-85BDC9FD1C3A}</a:tableStyleId>
              </a:tblPr>
              <a:tblGrid>
                <a:gridCol w="8115585">
                  <a:extLst>
                    <a:ext uri="{9D8B030D-6E8A-4147-A177-3AD203B41FA5}">
                      <a16:colId xmlns:a16="http://schemas.microsoft.com/office/drawing/2014/main" val="20000"/>
                    </a:ext>
                  </a:extLst>
                </a:gridCol>
              </a:tblGrid>
              <a:tr h="25615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413"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dirty="0">
                <a:solidFill>
                  <a:schemeClr val="bg1"/>
                </a:solidFill>
                <a:latin typeface="ＭＳ Ｐゴシック" panose="020B0600070205080204" pitchFamily="50" charset="-128"/>
              </a:rPr>
              <a:t>事業の新規性・先進性・横展開の可能性 </a:t>
            </a:r>
          </a:p>
        </p:txBody>
      </p:sp>
      <p:sp>
        <p:nvSpPr>
          <p:cNvPr id="1414" name="Text Box 4"/>
          <p:cNvSpPr txBox="1">
            <a:spLocks noChangeArrowheads="1"/>
          </p:cNvSpPr>
          <p:nvPr/>
        </p:nvSpPr>
        <p:spPr>
          <a:xfrm>
            <a:off x="316307" y="561084"/>
            <a:ext cx="7398461" cy="400110"/>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dirty="0">
                <a:solidFill>
                  <a:srgbClr val="000000"/>
                </a:solidFill>
                <a:latin typeface="Tahoma" pitchFamily="34" charset="0"/>
              </a:rPr>
              <a:t>５．事業の</a:t>
            </a:r>
            <a:r>
              <a:rPr lang="ja-JP" altLang="en-US" sz="2000" b="1" dirty="0">
                <a:latin typeface="Tahoma" pitchFamily="34" charset="0"/>
              </a:rPr>
              <a:t>新規性・先進性</a:t>
            </a:r>
          </a:p>
        </p:txBody>
      </p:sp>
      <p:sp>
        <p:nvSpPr>
          <p:cNvPr id="1416"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内閣府（地創）</a:t>
            </a:r>
          </a:p>
        </p:txBody>
      </p:sp>
      <p:sp>
        <p:nvSpPr>
          <p:cNvPr id="1417" name="Text Box 4"/>
          <p:cNvSpPr txBox="1">
            <a:spLocks noChangeArrowheads="1"/>
          </p:cNvSpPr>
          <p:nvPr/>
        </p:nvSpPr>
        <p:spPr>
          <a:xfrm>
            <a:off x="393939" y="3645024"/>
            <a:ext cx="7398461" cy="400110"/>
          </a:xfrm>
          <a:prstGeom prst="rect">
            <a:avLst/>
          </a:prstGeom>
          <a:noFill/>
          <a:ln w="9525">
            <a:noFill/>
            <a:miter lim="800000"/>
            <a:headEnd/>
            <a:tailEnd/>
          </a:ln>
          <a:effectLst/>
        </p:spPr>
        <p:txBody>
          <a:bodyPr wrap="square">
            <a:spAutoFit/>
          </a:bodyPr>
          <a:lstStyle/>
          <a:p>
            <a:pPr marL="238125" lvl="0" indent="-238125" eaLnBrk="1" hangingPunct="1">
              <a:spcBef>
                <a:spcPct val="5000"/>
              </a:spcBef>
              <a:buFont typeface="Wingdings" pitchFamily="2" charset="2"/>
              <a:buChar char="n"/>
              <a:defRPr/>
            </a:pPr>
            <a:r>
              <a:rPr lang="ja-JP" altLang="en-US" sz="2000" b="1" dirty="0">
                <a:solidFill>
                  <a:srgbClr val="000000"/>
                </a:solidFill>
                <a:latin typeface="Tahoma" pitchFamily="34" charset="0"/>
              </a:rPr>
              <a:t>６．横展開の可能性</a:t>
            </a:r>
          </a:p>
        </p:txBody>
      </p:sp>
      <p:sp>
        <p:nvSpPr>
          <p:cNvPr id="1418" name="正方形/長方形 13"/>
          <p:cNvSpPr/>
          <p:nvPr/>
        </p:nvSpPr>
        <p:spPr>
          <a:xfrm>
            <a:off x="416640" y="972100"/>
            <a:ext cx="7970352" cy="430887"/>
          </a:xfrm>
          <a:prstGeom prst="rect">
            <a:avLst/>
          </a:prstGeom>
        </p:spPr>
        <p:txBody>
          <a:bodyPr wrap="square">
            <a:spAutoFit/>
          </a:bodyPr>
          <a:lstStyle/>
          <a:p>
            <a:pPr lvl="0"/>
            <a:r>
              <a:rPr kumimoji="1" lang="en-US" altLang="ja-JP" sz="1100" b="0" i="1" u="none" strike="noStrike" kern="1200" cap="none" spc="0" normalizeH="0" baseline="0" noProof="0" dirty="0">
                <a:ln>
                  <a:noFill/>
                </a:ln>
                <a:solidFill>
                  <a:srgbClr val="FF0000"/>
                </a:solidFill>
                <a:effectLst/>
                <a:uLnTx/>
                <a:uFillTx/>
              </a:rPr>
              <a:t>※</a:t>
            </a:r>
            <a:r>
              <a:rPr lang="ja-JP" altLang="en-US" sz="1100" i="1" dirty="0">
                <a:solidFill>
                  <a:srgbClr val="FF0000"/>
                </a:solidFill>
              </a:rPr>
              <a:t>他の模範となるような取組、際立った創意工夫が見られる取組、過去の事例にはない特徴を有する取組、新しい視点・構想を有する取組であるかなど、事業の新規性・先進性について記載すること</a:t>
            </a:r>
            <a:endParaRPr kumimoji="1" lang="en-US" altLang="ja-JP" sz="1100" b="0" i="1" u="none" strike="noStrike" kern="1200" cap="none" spc="0" normalizeH="0" baseline="0" noProof="0" dirty="0">
              <a:ln>
                <a:noFill/>
              </a:ln>
              <a:solidFill>
                <a:srgbClr val="FF0000"/>
              </a:solidFill>
              <a:effectLst/>
              <a:uLnTx/>
              <a:uFillTx/>
            </a:endParaRPr>
          </a:p>
        </p:txBody>
      </p:sp>
      <p:sp>
        <p:nvSpPr>
          <p:cNvPr id="1419" name="正方形/長方形 14"/>
          <p:cNvSpPr/>
          <p:nvPr/>
        </p:nvSpPr>
        <p:spPr>
          <a:xfrm>
            <a:off x="428989" y="4174072"/>
            <a:ext cx="6962240" cy="261610"/>
          </a:xfrm>
          <a:prstGeom prst="rect">
            <a:avLst/>
          </a:prstGeom>
        </p:spPr>
        <p:txBody>
          <a:bodyPr wrap="square">
            <a:spAutoFit/>
          </a:bodyPr>
          <a:lstStyle/>
          <a:p>
            <a:pPr lvl="0"/>
            <a:r>
              <a:rPr kumimoji="1" lang="en-US" altLang="ja-JP" sz="1100" b="0" i="1" u="none" strike="noStrike" kern="1200" cap="none" spc="0" normalizeH="0" baseline="0" noProof="0" dirty="0">
                <a:ln>
                  <a:noFill/>
                </a:ln>
                <a:solidFill>
                  <a:srgbClr val="FF0000"/>
                </a:solidFill>
                <a:effectLst/>
                <a:uLnTx/>
                <a:uFillTx/>
              </a:rPr>
              <a:t>※</a:t>
            </a:r>
            <a:r>
              <a:rPr lang="ja-JP" altLang="en-US" sz="1100" i="1" dirty="0">
                <a:solidFill>
                  <a:srgbClr val="FF0000"/>
                </a:solidFill>
              </a:rPr>
              <a:t>他の地域へ成果が広がることが期待できる取組であるかなど、横展開の可能性について記載すること</a:t>
            </a:r>
            <a:endParaRPr kumimoji="1" lang="en-US" altLang="ja-JP" sz="1100" b="0" i="1" u="none" strike="noStrike" kern="1200" cap="none" spc="0" normalizeH="0" baseline="0" noProof="0" dirty="0">
              <a:ln>
                <a:noFill/>
              </a:ln>
              <a:solidFill>
                <a:srgbClr val="FF0000"/>
              </a:solidFill>
              <a:effectLst/>
              <a:uLnTx/>
              <a:uFillTx/>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9FE934D-F2B8-48FA-A553-9E28E0A92F50}" type="slidenum">
              <a:rPr lang="en-US" altLang="ja-JP" sz="1480" smtClean="0">
                <a:solidFill>
                  <a:schemeClr val="tx1"/>
                </a:solidFill>
              </a:rPr>
              <a:t>15</a:t>
            </a:fld>
            <a:endParaRPr kumimoji="1" lang="ja-JP" altLang="en-US" sz="1480" dirty="0">
              <a:solidFill>
                <a:schemeClr val="tx1"/>
              </a:solidFill>
            </a:endParaRPr>
          </a:p>
        </p:txBody>
      </p:sp>
    </p:spTree>
    <p:extLst>
      <p:ext uri="{BB962C8B-B14F-4D97-AF65-F5344CB8AC3E}">
        <p14:creationId xmlns:p14="http://schemas.microsoft.com/office/powerpoint/2010/main" val="3021944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0"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pPr>
            <a:r>
              <a:rPr lang="ja-JP" altLang="en-US" sz="2400" b="1" dirty="0">
                <a:solidFill>
                  <a:schemeClr val="bg1"/>
                </a:solidFill>
                <a:latin typeface="ＭＳ Ｐゴシック" panose="020B0600070205080204" pitchFamily="50" charset="-128"/>
              </a:rPr>
              <a:t>支援を必要とする府省庁・理由 </a:t>
            </a:r>
          </a:p>
        </p:txBody>
      </p:sp>
      <p:sp>
        <p:nvSpPr>
          <p:cNvPr id="1451" name="Text Box 4"/>
          <p:cNvSpPr txBox="1">
            <a:spLocks noChangeArrowheads="1"/>
          </p:cNvSpPr>
          <p:nvPr/>
        </p:nvSpPr>
        <p:spPr>
          <a:xfrm>
            <a:off x="316307"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７．支援を必要とする</a:t>
            </a:r>
            <a:r>
              <a:rPr kumimoji="1" lang="ja-JP" altLang="en-US" sz="2000" b="1" i="0" u="none" strike="noStrike" kern="1200" cap="none" spc="0" normalizeH="0" baseline="0" noProof="0" dirty="0">
                <a:ln>
                  <a:noFill/>
                </a:ln>
                <a:effectLst/>
                <a:uLnTx/>
                <a:uFillTx/>
                <a:latin typeface="Tahoma" pitchFamily="34" charset="0"/>
                <a:ea typeface="ＭＳ Ｐゴシック" panose="020B0600070205080204" pitchFamily="50" charset="-128"/>
                <a:cs typeface="+mn-cs"/>
              </a:rPr>
              <a:t>府</a:t>
            </a: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省庁及びその理由</a:t>
            </a:r>
          </a:p>
        </p:txBody>
      </p:sp>
      <p:sp>
        <p:nvSpPr>
          <p:cNvPr id="1453" name="正方形/長方形 7"/>
          <p:cNvSpPr/>
          <p:nvPr/>
        </p:nvSpPr>
        <p:spPr>
          <a:xfrm>
            <a:off x="6876256" y="116632"/>
            <a:ext cx="1633270"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内閣府（地創）</a:t>
            </a:r>
          </a:p>
        </p:txBody>
      </p:sp>
      <p:graphicFrame>
        <p:nvGraphicFramePr>
          <p:cNvPr id="1454" name="表 3"/>
          <p:cNvGraphicFramePr>
            <a:graphicFrameLocks noGrp="1"/>
          </p:cNvGraphicFramePr>
          <p:nvPr/>
        </p:nvGraphicFramePr>
        <p:xfrm>
          <a:off x="393939" y="980728"/>
          <a:ext cx="8259984" cy="3488784"/>
        </p:xfrm>
        <a:graphic>
          <a:graphicData uri="http://schemas.openxmlformats.org/drawingml/2006/table">
            <a:tbl>
              <a:tblPr firstRow="1" bandRow="1">
                <a:tableStyleId>{5C22544A-7EE6-4342-B048-85BDC9FD1C3A}</a:tableStyleId>
              </a:tblPr>
              <a:tblGrid>
                <a:gridCol w="1376664">
                  <a:extLst>
                    <a:ext uri="{9D8B030D-6E8A-4147-A177-3AD203B41FA5}">
                      <a16:colId xmlns:a16="http://schemas.microsoft.com/office/drawing/2014/main" val="20000"/>
                    </a:ext>
                  </a:extLst>
                </a:gridCol>
                <a:gridCol w="1376664">
                  <a:extLst>
                    <a:ext uri="{9D8B030D-6E8A-4147-A177-3AD203B41FA5}">
                      <a16:colId xmlns:a16="http://schemas.microsoft.com/office/drawing/2014/main" val="20001"/>
                    </a:ext>
                  </a:extLst>
                </a:gridCol>
                <a:gridCol w="1376664">
                  <a:extLst>
                    <a:ext uri="{9D8B030D-6E8A-4147-A177-3AD203B41FA5}">
                      <a16:colId xmlns:a16="http://schemas.microsoft.com/office/drawing/2014/main" val="20002"/>
                    </a:ext>
                  </a:extLst>
                </a:gridCol>
                <a:gridCol w="1376664">
                  <a:extLst>
                    <a:ext uri="{9D8B030D-6E8A-4147-A177-3AD203B41FA5}">
                      <a16:colId xmlns:a16="http://schemas.microsoft.com/office/drawing/2014/main" val="20003"/>
                    </a:ext>
                  </a:extLst>
                </a:gridCol>
                <a:gridCol w="1376664">
                  <a:extLst>
                    <a:ext uri="{9D8B030D-6E8A-4147-A177-3AD203B41FA5}">
                      <a16:colId xmlns:a16="http://schemas.microsoft.com/office/drawing/2014/main" val="20004"/>
                    </a:ext>
                  </a:extLst>
                </a:gridCol>
                <a:gridCol w="1376664">
                  <a:extLst>
                    <a:ext uri="{9D8B030D-6E8A-4147-A177-3AD203B41FA5}">
                      <a16:colId xmlns:a16="http://schemas.microsoft.com/office/drawing/2014/main" val="2813525899"/>
                    </a:ext>
                  </a:extLst>
                </a:gridCol>
              </a:tblGrid>
              <a:tr h="432048">
                <a:tc gridSpan="6">
                  <a:txBody>
                    <a:bodyPr/>
                    <a:lstStyle/>
                    <a:p>
                      <a:pPr algn="l"/>
                      <a:r>
                        <a:rPr kumimoji="1" lang="ja-JP" altLang="en-US" sz="1100" b="0" dirty="0">
                          <a:solidFill>
                            <a:schemeClr val="tx1"/>
                          </a:solidFill>
                        </a:rPr>
                        <a:t>支援を必要とする府省庁及びその理由（２つ以上に〇を付けてください。）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l"/>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0"/>
                  </a:ext>
                </a:extLst>
              </a:tr>
              <a:tr h="277232">
                <a:tc>
                  <a:txBody>
                    <a:bodyPr/>
                    <a:lstStyle/>
                    <a:p>
                      <a:pPr algn="ctr"/>
                      <a:r>
                        <a:rPr kumimoji="1" lang="ja-JP" altLang="en-US" sz="1100" b="0" dirty="0">
                          <a:solidFill>
                            <a:schemeClr val="tx1"/>
                          </a:solidFill>
                        </a:rPr>
                        <a:t>内閣府・内閣官房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デジタル庁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警察庁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金融庁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総務省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文部科学省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1"/>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772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rPr>
                        <a:t>厚生労働省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農林水産省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経済産業省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国土交通省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環境省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3"/>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77232">
                <a:tc>
                  <a:txBody>
                    <a:bodyPr/>
                    <a:lstStyle/>
                    <a:p>
                      <a:pPr algn="ctr"/>
                      <a:r>
                        <a:rPr kumimoji="1" lang="ja-JP" altLang="en-US" sz="1100" b="0" dirty="0">
                          <a:solidFill>
                            <a:schemeClr val="tx1"/>
                          </a:solidFill>
                        </a:rPr>
                        <a:t>府省庁名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gridSpan="5">
                  <a:txBody>
                    <a:bodyPr/>
                    <a:lstStyle/>
                    <a:p>
                      <a:pPr algn="ctr"/>
                      <a:r>
                        <a:rPr kumimoji="1" lang="ja-JP" altLang="en-US" sz="1100" b="0" dirty="0">
                          <a:solidFill>
                            <a:schemeClr val="tx1"/>
                          </a:solidFill>
                        </a:rPr>
                        <a:t>理由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5"/>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bl>
          </a:graphicData>
        </a:graphic>
      </p:graphicFrame>
      <p:graphicFrame>
        <p:nvGraphicFramePr>
          <p:cNvPr id="1455" name="表 6"/>
          <p:cNvGraphicFramePr>
            <a:graphicFrameLocks noGrp="1"/>
          </p:cNvGraphicFramePr>
          <p:nvPr/>
        </p:nvGraphicFramePr>
        <p:xfrm>
          <a:off x="392894" y="4799032"/>
          <a:ext cx="8261027" cy="1965960"/>
        </p:xfrm>
        <a:graphic>
          <a:graphicData uri="http://schemas.openxmlformats.org/drawingml/2006/table">
            <a:tbl>
              <a:tblPr firstRow="1" bandRow="1">
                <a:tableStyleId>{5C22544A-7EE6-4342-B048-85BDC9FD1C3A}</a:tableStyleId>
              </a:tblPr>
              <a:tblGrid>
                <a:gridCol w="1636291">
                  <a:extLst>
                    <a:ext uri="{9D8B030D-6E8A-4147-A177-3AD203B41FA5}">
                      <a16:colId xmlns:a16="http://schemas.microsoft.com/office/drawing/2014/main" val="20000"/>
                    </a:ext>
                  </a:extLst>
                </a:gridCol>
                <a:gridCol w="6624736">
                  <a:extLst>
                    <a:ext uri="{9D8B030D-6E8A-4147-A177-3AD203B41FA5}">
                      <a16:colId xmlns:a16="http://schemas.microsoft.com/office/drawing/2014/main" val="20001"/>
                    </a:ext>
                  </a:extLst>
                </a:gridCol>
              </a:tblGrid>
              <a:tr h="370840">
                <a:tc gridSpan="2">
                  <a:txBody>
                    <a:bodyPr/>
                    <a:lstStyle/>
                    <a:p>
                      <a:pPr algn="l"/>
                      <a:r>
                        <a:rPr kumimoji="1" lang="ja-JP" altLang="en-US" sz="1100" b="0" dirty="0">
                          <a:solidFill>
                            <a:schemeClr val="tx1"/>
                          </a:solidFill>
                        </a:rPr>
                        <a:t>活用している又は活用を想定している国の事業（スマートシティ関連事業以外の事業）がある場合は記載してください。</a:t>
                      </a:r>
                      <a:endParaRPr kumimoji="1" lang="en-US" altLang="ja-JP" sz="1100" b="0" dirty="0">
                        <a:solidFill>
                          <a:schemeClr val="tx1"/>
                        </a:solidFill>
                      </a:endParaRPr>
                    </a:p>
                    <a:p>
                      <a:pPr algn="l"/>
                      <a:r>
                        <a:rPr kumimoji="1" lang="ja-JP" altLang="en-US" sz="1100" b="0" dirty="0">
                          <a:solidFill>
                            <a:schemeClr val="tx1"/>
                          </a:solidFill>
                        </a:rPr>
                        <a:t>（国交省事業「内閣府未来技術社会実装事業と連携した自動運転サービス導入支援事業」の活用を想定している場合も記載してください。同事業の内容については、「令和５年度未来技術社会実装事業の募集について」（記者発表資料）をご参照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hMerge="1">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44832">
                <a:tc>
                  <a:txBody>
                    <a:bodyPr/>
                    <a:lstStyle/>
                    <a:p>
                      <a:pPr algn="ctr"/>
                      <a:r>
                        <a:rPr kumimoji="1" lang="ja-JP" altLang="en-US" sz="1100" b="0" dirty="0">
                          <a:solidFill>
                            <a:schemeClr val="tx1"/>
                          </a:solidFill>
                        </a:rPr>
                        <a:t>府省庁名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tc>
                  <a:txBody>
                    <a:bodyPr/>
                    <a:lstStyle/>
                    <a:p>
                      <a:pPr algn="ctr"/>
                      <a:r>
                        <a:rPr kumimoji="1" lang="ja-JP" altLang="en-US" sz="1100" b="0" dirty="0">
                          <a:solidFill>
                            <a:schemeClr val="tx1"/>
                          </a:solidFill>
                        </a:rPr>
                        <a:t>事業名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E0E3"/>
                    </a:solidFill>
                  </a:tcPr>
                </a:tc>
                <a:extLst>
                  <a:ext uri="{0D108BD9-81ED-4DB2-BD59-A6C34878D82A}">
                    <a16:rowId xmlns:a16="http://schemas.microsoft.com/office/drawing/2014/main" val="10001"/>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7084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01908BA0-DE41-4850-ACEC-5FE54C69E1C2}" type="slidenum">
              <a:rPr lang="en-US" altLang="ja-JP" sz="1480" smtClean="0">
                <a:solidFill>
                  <a:schemeClr val="tx1"/>
                </a:solidFill>
              </a:rPr>
              <a:t>16</a:t>
            </a:fld>
            <a:endParaRPr kumimoji="1" lang="ja-JP" altLang="en-US" sz="1480" dirty="0">
              <a:solidFill>
                <a:schemeClr val="tx1"/>
              </a:solidFill>
            </a:endParaRPr>
          </a:p>
        </p:txBody>
      </p:sp>
    </p:spTree>
    <p:extLst>
      <p:ext uri="{BB962C8B-B14F-4D97-AF65-F5344CB8AC3E}">
        <p14:creationId xmlns:p14="http://schemas.microsoft.com/office/powerpoint/2010/main" val="2979565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0"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事業概要　</a:t>
            </a:r>
            <a:r>
              <a:rPr kumimoji="0" lang="en-US" altLang="ja-JP"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事業名</a:t>
            </a:r>
            <a:r>
              <a:rPr kumimoji="0" lang="en-US" altLang="ja-JP"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p>
        </p:txBody>
      </p:sp>
      <p:sp>
        <p:nvSpPr>
          <p:cNvPr id="1601"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602" name="正方形/長方形 10"/>
          <p:cNvSpPr/>
          <p:nvPr/>
        </p:nvSpPr>
        <p:spPr>
          <a:xfrm>
            <a:off x="5483876" y="6556307"/>
            <a:ext cx="3430800" cy="261610"/>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注）１枚に収めること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603" name="正方形/長方形 25"/>
          <p:cNvSpPr/>
          <p:nvPr/>
        </p:nvSpPr>
        <p:spPr>
          <a:xfrm>
            <a:off x="593192" y="841345"/>
            <a:ext cx="8541469" cy="23971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36000" tIns="36000" rIns="36000" bIns="36000" anchor="ctr" anchorCtr="0">
            <a:noAutofit/>
          </a:bodyPr>
          <a:lstStyle/>
          <a:p>
            <a:pPr marL="87312" marR="0" lvl="0" indent="0" algn="just" defTabSz="9144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1604" name="表 77"/>
          <p:cNvGraphicFramePr>
            <a:graphicFrameLocks noGrp="1"/>
          </p:cNvGraphicFramePr>
          <p:nvPr/>
        </p:nvGraphicFramePr>
        <p:xfrm>
          <a:off x="69473" y="661209"/>
          <a:ext cx="8999703" cy="1622548"/>
        </p:xfrm>
        <a:graphic>
          <a:graphicData uri="http://schemas.openxmlformats.org/drawingml/2006/table">
            <a:tbl>
              <a:tblPr firstRow="1" bandRow="1">
                <a:tableStyleId>{5940675A-B579-460E-94D1-54222C63F5DA}</a:tableStyleId>
              </a:tblPr>
              <a:tblGrid>
                <a:gridCol w="934807">
                  <a:extLst>
                    <a:ext uri="{9D8B030D-6E8A-4147-A177-3AD203B41FA5}">
                      <a16:colId xmlns:a16="http://schemas.microsoft.com/office/drawing/2014/main" val="20000"/>
                    </a:ext>
                  </a:extLst>
                </a:gridCol>
                <a:gridCol w="8064896">
                  <a:extLst>
                    <a:ext uri="{9D8B030D-6E8A-4147-A177-3AD203B41FA5}">
                      <a16:colId xmlns:a16="http://schemas.microsoft.com/office/drawing/2014/main" val="20001"/>
                    </a:ext>
                  </a:extLst>
                </a:gridCol>
              </a:tblGrid>
              <a:tr h="331132">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r>
                        <a:rPr kumimoji="1" lang="ja-JP" altLang="en-US" sz="1400" dirty="0">
                          <a:solidFill>
                            <a:schemeClr val="bg1"/>
                          </a:solidFill>
                          <a:latin typeface="Meiryo UI" panose="020B0604030504040204" pitchFamily="50" charset="-128"/>
                          <a:ea typeface="Meiryo UI" panose="020B0604030504040204" pitchFamily="50" charset="-128"/>
                        </a:rPr>
                        <a:t>実施地域</a:t>
                      </a:r>
                      <a:endParaRPr kumimoji="1" lang="ja-JP" altLang="en-US" sz="1400" b="1" dirty="0">
                        <a:solidFill>
                          <a:schemeClr val="bg1"/>
                        </a:solidFill>
                        <a:latin typeface="Meiryo UI" panose="020B0604030504040204" pitchFamily="50" charset="-128"/>
                        <a:ea typeface="Meiryo UI" panose="020B0604030504040204" pitchFamily="50" charset="-128"/>
                      </a:endParaRPr>
                    </a:p>
                  </a:txBody>
                  <a:tcPr>
                    <a:solidFill>
                      <a:schemeClr val="tx1">
                        <a:lumMod val="65000"/>
                        <a:lumOff val="35000"/>
                      </a:schemeClr>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○○県○○市、○○地区等</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0"/>
                  </a:ext>
                </a:extLst>
              </a:tr>
              <a:tr h="331132">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1" dirty="0">
                          <a:solidFill>
                            <a:schemeClr val="bg1"/>
                          </a:solidFill>
                          <a:latin typeface="Meiryo UI" panose="020B0604030504040204" pitchFamily="50" charset="-128"/>
                          <a:ea typeface="Meiryo UI" panose="020B0604030504040204" pitchFamily="50" charset="-128"/>
                        </a:rPr>
                        <a:t>実施主体</a:t>
                      </a:r>
                    </a:p>
                  </a:txBody>
                  <a:tcPr>
                    <a:solidFill>
                      <a:schemeClr val="tx1">
                        <a:lumMod val="65000"/>
                        <a:lumOff val="35000"/>
                      </a:scheme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○○県○○市、○○株式会社等</a:t>
                      </a:r>
                    </a:p>
                  </a:txBody>
                  <a:tcPr/>
                </a:tc>
                <a:extLst>
                  <a:ext uri="{0D108BD9-81ED-4DB2-BD59-A6C34878D82A}">
                    <a16:rowId xmlns:a16="http://schemas.microsoft.com/office/drawing/2014/main" val="10001"/>
                  </a:ext>
                </a:extLst>
              </a:tr>
              <a:tr h="960284">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1" dirty="0">
                          <a:solidFill>
                            <a:schemeClr val="bg1"/>
                          </a:solidFill>
                          <a:latin typeface="Meiryo UI" panose="020B0604030504040204" pitchFamily="50" charset="-128"/>
                          <a:ea typeface="Meiryo UI" panose="020B0604030504040204" pitchFamily="50" charset="-128"/>
                        </a:rPr>
                        <a:t>事業概要</a:t>
                      </a:r>
                    </a:p>
                  </a:txBody>
                  <a:tcPr>
                    <a:solidFill>
                      <a:schemeClr val="tx1">
                        <a:lumMod val="65000"/>
                        <a:lumOff val="35000"/>
                      </a:scheme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en-US" altLang="ja-JP" sz="1050" i="1" dirty="0">
                          <a:solidFill>
                            <a:srgbClr val="FF0000"/>
                          </a:solidFill>
                          <a:latin typeface="+mn-ea"/>
                          <a:ea typeface="+mn-ea"/>
                        </a:rPr>
                        <a:t>※</a:t>
                      </a:r>
                      <a:r>
                        <a:rPr kumimoji="1" lang="ja-JP" altLang="en-US" sz="1050" i="1" dirty="0">
                          <a:solidFill>
                            <a:srgbClr val="FF0000"/>
                          </a:solidFill>
                          <a:latin typeface="+mn-ea"/>
                          <a:ea typeface="+mn-ea"/>
                        </a:rPr>
                        <a:t>本事業を実施する地域が抱える課題（＝本補助事業で解決していく課題）・本事業の概要を</a:t>
                      </a:r>
                      <a:r>
                        <a:rPr kumimoji="1" lang="ja-JP" altLang="en-US" sz="1050" i="1" u="sng" dirty="0">
                          <a:solidFill>
                            <a:srgbClr val="FF0000"/>
                          </a:solidFill>
                          <a:latin typeface="+mn-ea"/>
                          <a:ea typeface="+mn-ea"/>
                        </a:rPr>
                        <a:t>２～</a:t>
                      </a:r>
                      <a:r>
                        <a:rPr kumimoji="1" lang="en-US" altLang="ja-JP" sz="1050" i="1" u="sng" dirty="0">
                          <a:solidFill>
                            <a:srgbClr val="FF0000"/>
                          </a:solidFill>
                          <a:latin typeface="+mn-ea"/>
                          <a:ea typeface="+mn-ea"/>
                        </a:rPr>
                        <a:t>5</a:t>
                      </a:r>
                      <a:r>
                        <a:rPr kumimoji="1" lang="ja-JP" altLang="en-US" sz="1050" i="1" u="sng" dirty="0">
                          <a:solidFill>
                            <a:srgbClr val="FF0000"/>
                          </a:solidFill>
                          <a:latin typeface="+mn-ea"/>
                          <a:ea typeface="+mn-ea"/>
                        </a:rPr>
                        <a:t>行で簡潔に</a:t>
                      </a:r>
                      <a:r>
                        <a:rPr kumimoji="1" lang="ja-JP" altLang="en-US" sz="1050" i="1" dirty="0">
                          <a:solidFill>
                            <a:srgbClr val="FF0000"/>
                          </a:solidFill>
                          <a:latin typeface="+mn-ea"/>
                          <a:ea typeface="+mn-ea"/>
                        </a:rPr>
                        <a:t>記載ください。</a:t>
                      </a:r>
                      <a:endParaRPr kumimoji="1" lang="en-US" altLang="ja-JP" sz="1050" i="1" dirty="0">
                        <a:solidFill>
                          <a:srgbClr val="FF0000"/>
                        </a:solidFill>
                        <a:latin typeface="+mn-ea"/>
                        <a:ea typeface="+mn-ea"/>
                      </a:endParaRPr>
                    </a:p>
                  </a:txBody>
                  <a:tcPr/>
                </a:tc>
                <a:extLst>
                  <a:ext uri="{0D108BD9-81ED-4DB2-BD59-A6C34878D82A}">
                    <a16:rowId xmlns:a16="http://schemas.microsoft.com/office/drawing/2014/main" val="10002"/>
                  </a:ext>
                </a:extLst>
              </a:tr>
            </a:tbl>
          </a:graphicData>
        </a:graphic>
      </p:graphicFrame>
      <p:sp>
        <p:nvSpPr>
          <p:cNvPr id="1605" name="正方形/長方形 78"/>
          <p:cNvSpPr/>
          <p:nvPr/>
        </p:nvSpPr>
        <p:spPr>
          <a:xfrm>
            <a:off x="61434" y="2332795"/>
            <a:ext cx="5114104" cy="4471703"/>
          </a:xfrm>
          <a:prstGeom prst="rect">
            <a:avLst/>
          </a:prstGeom>
          <a:noFill/>
          <a:ln w="12700">
            <a:solidFill>
              <a:schemeClr val="tx1"/>
            </a:solidFill>
          </a:ln>
        </p:spPr>
        <p:style>
          <a:lnRef idx="2">
            <a:schemeClr val="dk1"/>
          </a:lnRef>
          <a:fillRef idx="1">
            <a:schemeClr val="lt1"/>
          </a:fillRef>
          <a:effectRef idx="0">
            <a:schemeClr val="dk1"/>
          </a:effectRef>
          <a:fontRef idx="minor">
            <a:schemeClr val="dk1"/>
          </a:fontRef>
        </p:style>
        <p:txBody>
          <a:bodyPr wrap="square" lIns="36000" tIns="36000" rIns="36000" bIns="36000" anchor="t"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06" name="正方形/長方形 80"/>
          <p:cNvSpPr/>
          <p:nvPr/>
        </p:nvSpPr>
        <p:spPr>
          <a:xfrm>
            <a:off x="60172" y="2341674"/>
            <a:ext cx="2520280" cy="25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取組内容</a:t>
            </a:r>
          </a:p>
        </p:txBody>
      </p:sp>
      <p:sp>
        <p:nvSpPr>
          <p:cNvPr id="1607" name="正方形/長方形 82"/>
          <p:cNvSpPr/>
          <p:nvPr/>
        </p:nvSpPr>
        <p:spPr>
          <a:xfrm>
            <a:off x="5259400" y="2336523"/>
            <a:ext cx="3803712" cy="1609841"/>
          </a:xfrm>
          <a:prstGeom prst="rect">
            <a:avLst/>
          </a:prstGeom>
          <a:noFill/>
          <a:ln w="12700">
            <a:solidFill>
              <a:schemeClr val="tx1"/>
            </a:solidFill>
          </a:ln>
        </p:spPr>
        <p:style>
          <a:lnRef idx="2">
            <a:schemeClr val="dk1"/>
          </a:lnRef>
          <a:fillRef idx="1">
            <a:schemeClr val="lt1"/>
          </a:fillRef>
          <a:effectRef idx="0">
            <a:schemeClr val="dk1"/>
          </a:effectRef>
          <a:fontRef idx="minor">
            <a:schemeClr val="dk1"/>
          </a:fontRef>
        </p:style>
        <p:txBody>
          <a:bodyPr wrap="square" lIns="36000" tIns="36000" rIns="36000" bIns="36000" anchor="t"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08" name="正方形/長方形 81"/>
          <p:cNvSpPr/>
          <p:nvPr/>
        </p:nvSpPr>
        <p:spPr>
          <a:xfrm>
            <a:off x="5264679" y="2336523"/>
            <a:ext cx="2520280" cy="25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実施体制図</a:t>
            </a:r>
            <a:endParaRPr kumimoji="1" lang="en-US" altLang="ja-JP"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609" name="正方形/長方形 84"/>
          <p:cNvSpPr/>
          <p:nvPr/>
        </p:nvSpPr>
        <p:spPr>
          <a:xfrm>
            <a:off x="5253905" y="3999432"/>
            <a:ext cx="3828661" cy="2805066"/>
          </a:xfrm>
          <a:prstGeom prst="rect">
            <a:avLst/>
          </a:prstGeom>
          <a:noFill/>
          <a:ln w="12700">
            <a:solidFill>
              <a:schemeClr val="tx1"/>
            </a:solidFill>
          </a:ln>
        </p:spPr>
        <p:style>
          <a:lnRef idx="2">
            <a:schemeClr val="dk1"/>
          </a:lnRef>
          <a:fillRef idx="1">
            <a:schemeClr val="lt1"/>
          </a:fillRef>
          <a:effectRef idx="0">
            <a:schemeClr val="dk1"/>
          </a:effectRef>
          <a:fontRef idx="minor">
            <a:schemeClr val="dk1"/>
          </a:fontRef>
        </p:style>
        <p:txBody>
          <a:bodyPr wrap="square" lIns="36000" tIns="36000" rIns="36000" bIns="36000" anchor="t"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10" name="正方形/長方形 83"/>
          <p:cNvSpPr/>
          <p:nvPr/>
        </p:nvSpPr>
        <p:spPr>
          <a:xfrm>
            <a:off x="5259400" y="3992024"/>
            <a:ext cx="2520280" cy="25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システム構成図</a:t>
            </a:r>
            <a:endParaRPr kumimoji="1" lang="en-US" altLang="ja-JP"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611" name="正方形/長方形 86"/>
          <p:cNvSpPr/>
          <p:nvPr/>
        </p:nvSpPr>
        <p:spPr>
          <a:xfrm>
            <a:off x="5269256" y="2657002"/>
            <a:ext cx="3618612" cy="90024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関係するステークホルダーを含む実施体制図を記載ください。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265113" marR="0" lvl="0" indent="-265113" algn="l" defTabSz="914400" rtl="0" eaLnBrk="0" fontAlgn="base" latinLnBrk="0" hangingPunct="0">
              <a:lnSpc>
                <a:spcPct val="10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rPr>
              <a:t>※</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１　サービス事業者、ベンチャー企業、大学・高専等の研究教育機関及び市民など多様な主体が参画する場合は明確にすること。</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612" name="正方形/長方形 87"/>
          <p:cNvSpPr/>
          <p:nvPr/>
        </p:nvSpPr>
        <p:spPr>
          <a:xfrm>
            <a:off x="5264678" y="4308065"/>
            <a:ext cx="3649998" cy="138499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システム構成図（アセット層、データ層、都市ＯＳ層、サービス・アプリ層の関係が分かるもの）を記載ください。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265113" marR="0" lvl="0" indent="-265113" algn="l" defTabSz="914400" rtl="0" eaLnBrk="0" fontAlgn="base" latinLnBrk="0" hangingPunct="0">
              <a:lnSpc>
                <a:spcPct val="10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rPr>
              <a:t>※</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１　本</a:t>
            </a:r>
            <a:r>
              <a:rPr kumimoji="1" lang="ja-JP" altLang="ja-JP"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事業</a:t>
            </a:r>
            <a:r>
              <a:rPr kumimoji="1" lang="ja-JP" altLang="en-US"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以外</a:t>
            </a:r>
            <a:r>
              <a:rPr kumimoji="1" lang="ja-JP" altLang="ja-JP"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で実施</a:t>
            </a:r>
            <a:r>
              <a:rPr kumimoji="1" lang="ja-JP" altLang="en-US"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する</a:t>
            </a:r>
            <a:r>
              <a:rPr kumimoji="1" lang="ja-JP" altLang="ja-JP"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部分を点線で囲むなど、可能な限り他の支援策や自己経費で実施したもの</a:t>
            </a:r>
            <a:r>
              <a:rPr kumimoji="1" lang="ja-JP" altLang="en-US"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と</a:t>
            </a:r>
            <a:r>
              <a:rPr kumimoji="1" lang="ja-JP" altLang="ja-JP"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区別出来るように</a:t>
            </a:r>
            <a:r>
              <a:rPr kumimoji="1" lang="ja-JP" altLang="en-US" sz="1050" b="0" i="1" u="none" strike="noStrike" kern="100" cap="none" spc="0" normalizeH="0" baseline="0" noProof="0" dirty="0">
                <a:ln>
                  <a:noFill/>
                </a:ln>
                <a:solidFill>
                  <a:srgbClr val="FF0000"/>
                </a:solidFill>
                <a:effectLst/>
                <a:uLnTx/>
                <a:uFillTx/>
                <a:latin typeface="ＭＳ Ｐゴシック"/>
                <a:ea typeface="ＭＳ Ｐゴシック"/>
                <a:cs typeface="Times New Roman" panose="02020603050405020304" pitchFamily="18" charset="0"/>
              </a:rPr>
              <a:t>記載すること</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265113" marR="0" lvl="0" indent="-265113" algn="l" defTabSz="914400" rtl="0" eaLnBrk="0" fontAlgn="base" latinLnBrk="0" hangingPunct="0">
              <a:lnSpc>
                <a:spcPct val="10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rPr>
              <a:t>※</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２　次ページの「システム構成図」を簡略化したものが望ましい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613" name="正方形/長方形 89"/>
          <p:cNvSpPr/>
          <p:nvPr/>
        </p:nvSpPr>
        <p:spPr>
          <a:xfrm>
            <a:off x="60172" y="2563643"/>
            <a:ext cx="5442778"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ts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ＭＳ 明朝" panose="02020609040205080304" pitchFamily="17" charset="-128"/>
              </a:rPr>
              <a:t>※</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ＭＳ 明朝" panose="02020609040205080304" pitchFamily="17" charset="-128"/>
              </a:rPr>
              <a:t>本事業で実施する取組を具体的に記載ください。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ＭＳ 明朝" panose="02020609040205080304" pitchFamily="17" charset="-128"/>
            </a:endParaRPr>
          </a:p>
        </p:txBody>
      </p:sp>
      <p:sp>
        <p:nvSpPr>
          <p:cNvPr id="1615" name="正方形/長方形 11"/>
          <p:cNvSpPr/>
          <p:nvPr/>
        </p:nvSpPr>
        <p:spPr>
          <a:xfrm>
            <a:off x="2523788" y="5454075"/>
            <a:ext cx="2592288" cy="12330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616" name="正方形/長方形 1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BCFA520-9E5A-4406-A034-1C84197E245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17</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9" name="テキスト ボックス 90">
            <a:extLst>
              <a:ext uri="{FF2B5EF4-FFF2-40B4-BE49-F238E27FC236}">
                <a16:creationId xmlns:a16="http://schemas.microsoft.com/office/drawing/2014/main" id="{EFE8412F-48EC-482A-AA3F-25CF0F9969CD}"/>
              </a:ext>
            </a:extLst>
          </p:cNvPr>
          <p:cNvSpPr txBox="1"/>
          <p:nvPr/>
        </p:nvSpPr>
        <p:spPr>
          <a:xfrm>
            <a:off x="2926536" y="170888"/>
            <a:ext cx="1980029" cy="26161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公表資料として作成すること。</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nvGrpSpPr>
          <p:cNvPr id="4" name="グループ化 3">
            <a:extLst>
              <a:ext uri="{FF2B5EF4-FFF2-40B4-BE49-F238E27FC236}">
                <a16:creationId xmlns:a16="http://schemas.microsoft.com/office/drawing/2014/main" id="{6FD8D95B-0043-468E-90B8-8037CCB9DB9B}"/>
              </a:ext>
            </a:extLst>
          </p:cNvPr>
          <p:cNvGrpSpPr/>
          <p:nvPr/>
        </p:nvGrpSpPr>
        <p:grpSpPr>
          <a:xfrm>
            <a:off x="6236638" y="666958"/>
            <a:ext cx="2826474" cy="308347"/>
            <a:chOff x="6236638" y="666958"/>
            <a:chExt cx="2826474" cy="308347"/>
          </a:xfrm>
        </p:grpSpPr>
        <p:sp>
          <p:nvSpPr>
            <p:cNvPr id="2" name="テキスト ボックス 1">
              <a:extLst>
                <a:ext uri="{FF2B5EF4-FFF2-40B4-BE49-F238E27FC236}">
                  <a16:creationId xmlns:a16="http://schemas.microsoft.com/office/drawing/2014/main" id="{12407A59-4AFB-44C1-BE87-B5D610A0A287}"/>
                </a:ext>
              </a:extLst>
            </p:cNvPr>
            <p:cNvSpPr txBox="1"/>
            <p:nvPr/>
          </p:nvSpPr>
          <p:spPr>
            <a:xfrm>
              <a:off x="6236638" y="666958"/>
              <a:ext cx="927650" cy="307777"/>
            </a:xfrm>
            <a:prstGeom prst="rect">
              <a:avLst/>
            </a:prstGeom>
            <a:solidFill>
              <a:srgbClr val="595959"/>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事業費</a:t>
              </a:r>
            </a:p>
          </p:txBody>
        </p:sp>
        <p:sp>
          <p:nvSpPr>
            <p:cNvPr id="3" name="テキスト ボックス 2">
              <a:extLst>
                <a:ext uri="{FF2B5EF4-FFF2-40B4-BE49-F238E27FC236}">
                  <a16:creationId xmlns:a16="http://schemas.microsoft.com/office/drawing/2014/main" id="{E1133695-C571-4BA4-9AD5-016297D8331C}"/>
                </a:ext>
              </a:extLst>
            </p:cNvPr>
            <p:cNvSpPr txBox="1"/>
            <p:nvPr/>
          </p:nvSpPr>
          <p:spPr>
            <a:xfrm>
              <a:off x="7164288" y="667528"/>
              <a:ext cx="1898824"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0,000</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万円</a:t>
              </a:r>
            </a:p>
          </p:txBody>
        </p:sp>
      </p:grpSp>
    </p:spTree>
    <p:extLst>
      <p:ext uri="{BB962C8B-B14F-4D97-AF65-F5344CB8AC3E}">
        <p14:creationId xmlns:p14="http://schemas.microsoft.com/office/powerpoint/2010/main" val="3712347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6"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707"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08" name="Text Box 4"/>
          <p:cNvSpPr txBox="1">
            <a:spLocks noChangeArrowheads="1"/>
          </p:cNvSpPr>
          <p:nvPr/>
        </p:nvSpPr>
        <p:spPr>
          <a:xfrm>
            <a:off x="107504"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事業の目的・目標</a:t>
            </a:r>
            <a:endParaRPr kumimoji="1" lang="ja-JP" altLang="en-US" sz="16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709"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710" name="正方形/長方形 10"/>
          <p:cNvSpPr/>
          <p:nvPr/>
        </p:nvSpPr>
        <p:spPr>
          <a:xfrm>
            <a:off x="393941" y="1031679"/>
            <a:ext cx="8498540" cy="5509200"/>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ja-JP"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１．事業の目的</a:t>
            </a:r>
            <a:endParaRPr kumimoji="1" lang="en-US" altLang="ja-JP"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＜地域の現状・課題＞</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＜事業の概要＞</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＜事業の目的・効果＞</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＜ニーズ調査の結果と事業に反映した内容＞</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rPr>
              <a:t>※　地域が抱える課題、補助事業の最終的な目的及び補助事業完了後に想定される効果について分かりやすく記載すること</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rPr>
              <a:t>。</a:t>
            </a:r>
            <a:endParaRPr kumimoji="1" lang="en-US" altLang="ja-JP"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dirty="0">
                <a:ln>
                  <a:noFill/>
                </a:ln>
                <a:solidFill>
                  <a:srgbClr val="FF0000"/>
                </a:solidFill>
                <a:effectLst/>
                <a:uLnTx/>
                <a:uFillTx/>
                <a:latin typeface="ＭＳ Ｐゴシック"/>
                <a:ea typeface="ＭＳ Ｐゴシック"/>
                <a:cs typeface="+mn-cs"/>
              </a:rPr>
              <a:t>※</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a:cs typeface="+mn-cs"/>
              </a:rPr>
              <a:t>　実現する機能・サービスに対する利用意向等のニーズ調査を実施することが必要なため、ニーズ調査の結果を踏まえた点を記載すること。もしも、ニーズ調査が未実施の場合には、事業開始後１ヶ月程度までにはニーズ調査を完了し、事業に適切に反映させること。</a:t>
            </a:r>
            <a:br>
              <a:rPr kumimoji="1" lang="en-US" altLang="ja-JP" sz="1100" b="0" i="1" u="none" strike="noStrike" kern="100" cap="none" spc="0" normalizeH="0" baseline="0" noProof="0" dirty="0">
                <a:ln>
                  <a:noFill/>
                </a:ln>
                <a:solidFill>
                  <a:srgbClr val="FF0000"/>
                </a:solidFill>
                <a:effectLst/>
                <a:uLnTx/>
                <a:uFillTx/>
                <a:latin typeface="ＭＳ Ｐゴシック"/>
                <a:ea typeface="ＭＳ Ｐゴシック"/>
                <a:cs typeface="+mn-cs"/>
              </a:rPr>
            </a:b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a:cs typeface="+mn-cs"/>
              </a:rPr>
              <a:t>なお、事業開始後に実施するニーズ調査は、サービスの詳細確定・ニーズの最終確認等のために行うものに限るものとする。</a:t>
            </a:r>
            <a:endParaRPr kumimoji="1" lang="en-US" altLang="ja-JP" sz="1100" b="0" i="1" u="none" strike="noStrike" kern="100" cap="none" spc="0" normalizeH="0" baseline="0" noProof="0" dirty="0">
              <a:ln>
                <a:noFill/>
              </a:ln>
              <a:solidFill>
                <a:srgbClr val="FF0000"/>
              </a:solidFill>
              <a:effectLst/>
              <a:uLnTx/>
              <a:uFillTx/>
              <a:latin typeface="ＭＳ Ｐゴシック"/>
              <a:ea typeface="ＭＳ Ｐゴシック"/>
              <a:cs typeface="+mn-cs"/>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dirty="0">
              <a:ln>
                <a:noFill/>
              </a:ln>
              <a:solidFill>
                <a:srgbClr val="00B050"/>
              </a:solidFill>
              <a:effectLst/>
              <a:highlight>
                <a:srgbClr val="FFFF00"/>
              </a:highlight>
              <a:uLnTx/>
              <a:uFillTx/>
              <a:latin typeface="ＭＳ Ｐゴシック"/>
              <a:ea typeface="ＭＳ Ｐゴシック"/>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1" i="1" u="none" strike="noStrike" kern="100" cap="none" spc="0" normalizeH="0" baseline="0" noProof="0" dirty="0">
              <a:ln>
                <a:noFill/>
              </a:ln>
              <a:solidFill>
                <a:srgbClr val="00B050"/>
              </a:solidFill>
              <a:effectLst/>
              <a:highlight>
                <a:srgbClr val="FFFF00"/>
              </a:highlight>
              <a:uLnTx/>
              <a:uFillTx/>
              <a:latin typeface="ＭＳ Ｐゴシック"/>
              <a:ea typeface="ＭＳ Ｐゴシック"/>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ja-JP" altLang="ja-JP"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２．達成目標</a:t>
            </a:r>
            <a:r>
              <a:rPr kumimoji="1" lang="ja-JP" altLang="en-US"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1" lang="en-US" altLang="ja-JP"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KPI</a:t>
            </a:r>
            <a:r>
              <a:rPr kumimoji="1" lang="ja-JP" altLang="en-US"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en-US" altLang="ja-JP"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sng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sngStrike" kern="100" cap="none" spc="0" normalizeH="0" baseline="0" noProof="0" dirty="0">
              <a:ln>
                <a:noFill/>
              </a:ln>
              <a:solidFill>
                <a:srgbClr val="2D2D8A">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5400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rPr>
              <a:t>※　補助事業で達成す</a:t>
            </a: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n-cs"/>
              </a:rPr>
              <a:t>べき</a:t>
            </a:r>
            <a:r>
              <a:rPr kumimoji="1" lang="ja-JP" altLang="en-US" sz="1100" b="0" i="1" u="none" strike="noStrike" kern="100" cap="none" spc="0" normalizeH="0" baseline="0" noProof="0" dirty="0" err="1">
                <a:ln>
                  <a:noFill/>
                </a:ln>
                <a:solidFill>
                  <a:srgbClr val="FF0000"/>
                </a:solidFill>
                <a:effectLst/>
                <a:uLnTx/>
                <a:uFillTx/>
                <a:latin typeface="ＭＳ Ｐゴシック"/>
                <a:ea typeface="ＭＳ Ｐゴシック"/>
                <a:cs typeface="+mn-cs"/>
              </a:rPr>
              <a:t>、</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a:cs typeface="+mn-cs"/>
              </a:rPr>
              <a:t>かつ事業年度末に確認できる</a:t>
            </a: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n-cs"/>
              </a:rPr>
              <a:t>目標を</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a:cs typeface="+mn-cs"/>
              </a:rPr>
              <a:t>、</a:t>
            </a: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n-cs"/>
              </a:rPr>
              <a:t>可能</a:t>
            </a: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rPr>
              <a:t>な限り明確かつ定量的に</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rPr>
              <a:t>表に</a:t>
            </a:r>
            <a:r>
              <a:rPr kumimoji="1" lang="ja-JP" altLang="ja-JP" sz="1100" b="0" i="1" u="none" strike="noStrike" kern="100" cap="none" spc="0" normalizeH="0" baseline="0" noProof="0" dirty="0">
                <a:ln>
                  <a:noFill/>
                </a:ln>
                <a:solidFill>
                  <a:srgbClr val="FF0000"/>
                </a:solidFill>
                <a:effectLst/>
                <a:uLnTx/>
                <a:uFillTx/>
                <a:latin typeface="ＭＳ Ｐゴシック"/>
                <a:ea typeface="ＭＳ Ｐゴシック"/>
                <a:cs typeface="Meiryo UI" panose="020B0604030504040204" pitchFamily="50" charset="-128"/>
              </a:rPr>
              <a:t>記載すること。また、実現する機能・サービス等の利用状況を把握可能な指標と、その指標に関する事業実施年度及び事業終了後５年間の達成目標も記載すること。</a:t>
            </a:r>
            <a:endParaRPr kumimoji="1" lang="ja-JP" altLang="ja-JP" sz="1100" b="0" i="0" u="none" strike="noStrike" kern="100" cap="none" spc="0" normalizeH="0" baseline="0" noProof="0" dirty="0">
              <a:ln>
                <a:noFill/>
              </a:ln>
              <a:solidFill>
                <a:srgbClr val="000000"/>
              </a:solidFill>
              <a:effectLst/>
              <a:uLnTx/>
              <a:uFillTx/>
              <a:latin typeface="ＭＳ Ｐゴシック"/>
              <a:ea typeface="ＭＳ Ｐゴシック"/>
              <a:cs typeface="Meiryo UI" panose="020B0604030504040204" pitchFamily="50" charset="-128"/>
            </a:endParaRPr>
          </a:p>
        </p:txBody>
      </p:sp>
      <p:sp>
        <p:nvSpPr>
          <p:cNvPr id="1711" name="正方形/長方形 1"/>
          <p:cNvSpPr/>
          <p:nvPr/>
        </p:nvSpPr>
        <p:spPr>
          <a:xfrm>
            <a:off x="5917238" y="1187850"/>
            <a:ext cx="2592288" cy="12330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712" name="正方形/長方形 11"/>
          <p:cNvSpPr/>
          <p:nvPr/>
        </p:nvSpPr>
        <p:spPr>
          <a:xfrm>
            <a:off x="5603682" y="6525344"/>
            <a:ext cx="3430800" cy="261610"/>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注）１枚に収めること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graphicFrame>
        <p:nvGraphicFramePr>
          <p:cNvPr id="1713" name="表 16"/>
          <p:cNvGraphicFramePr>
            <a:graphicFrameLocks noGrp="1"/>
          </p:cNvGraphicFramePr>
          <p:nvPr/>
        </p:nvGraphicFramePr>
        <p:xfrm>
          <a:off x="723802" y="3848472"/>
          <a:ext cx="7966959" cy="2146300"/>
        </p:xfrm>
        <a:graphic>
          <a:graphicData uri="http://schemas.openxmlformats.org/drawingml/2006/table">
            <a:tbl>
              <a:tblPr/>
              <a:tblGrid>
                <a:gridCol w="234527">
                  <a:extLst>
                    <a:ext uri="{9D8B030D-6E8A-4147-A177-3AD203B41FA5}">
                      <a16:colId xmlns:a16="http://schemas.microsoft.com/office/drawing/2014/main" val="20000"/>
                    </a:ext>
                  </a:extLst>
                </a:gridCol>
                <a:gridCol w="1537108">
                  <a:extLst>
                    <a:ext uri="{9D8B030D-6E8A-4147-A177-3AD203B41FA5}">
                      <a16:colId xmlns:a16="http://schemas.microsoft.com/office/drawing/2014/main" val="20001"/>
                    </a:ext>
                  </a:extLst>
                </a:gridCol>
                <a:gridCol w="1584000">
                  <a:extLst>
                    <a:ext uri="{9D8B030D-6E8A-4147-A177-3AD203B41FA5}">
                      <a16:colId xmlns:a16="http://schemas.microsoft.com/office/drawing/2014/main" val="20002"/>
                    </a:ext>
                  </a:extLst>
                </a:gridCol>
                <a:gridCol w="1537108">
                  <a:extLst>
                    <a:ext uri="{9D8B030D-6E8A-4147-A177-3AD203B41FA5}">
                      <a16:colId xmlns:a16="http://schemas.microsoft.com/office/drawing/2014/main" val="20003"/>
                    </a:ext>
                  </a:extLst>
                </a:gridCol>
                <a:gridCol w="1537108">
                  <a:extLst>
                    <a:ext uri="{9D8B030D-6E8A-4147-A177-3AD203B41FA5}">
                      <a16:colId xmlns:a16="http://schemas.microsoft.com/office/drawing/2014/main" val="20004"/>
                    </a:ext>
                  </a:extLst>
                </a:gridCol>
                <a:gridCol w="1537108">
                  <a:extLst>
                    <a:ext uri="{9D8B030D-6E8A-4147-A177-3AD203B41FA5}">
                      <a16:colId xmlns:a16="http://schemas.microsoft.com/office/drawing/2014/main" val="20005"/>
                    </a:ext>
                  </a:extLst>
                </a:gridCol>
              </a:tblGrid>
              <a:tr h="368300">
                <a:tc>
                  <a:txBody>
                    <a:bodyPr/>
                    <a:lstStyle/>
                    <a:p>
                      <a:pPr marR="44450" indent="127000" algn="ctr">
                        <a:spcAft>
                          <a:spcPts val="0"/>
                        </a:spcAft>
                        <a:tabLst>
                          <a:tab pos="2700020" algn="ctr"/>
                          <a:tab pos="5400040" algn="r"/>
                        </a:tabLst>
                      </a:pPr>
                      <a:endParaRPr lang="ja-JP" sz="1000" kern="100" dirty="0">
                        <a:solidFill>
                          <a:srgbClr val="FF66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tabLst>
                          <a:tab pos="2700020" algn="ctr"/>
                          <a:tab pos="5400040" algn="r"/>
                        </a:tabLst>
                      </a:pPr>
                      <a:r>
                        <a:rPr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指標</a:t>
                      </a: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tabLst>
                          <a:tab pos="2700020" algn="ctr"/>
                          <a:tab pos="5400040" algn="r"/>
                        </a:tabLst>
                      </a:pPr>
                      <a:r>
                        <a:rPr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事業終了後５年後</a:t>
                      </a:r>
                      <a:r>
                        <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R11)</a:t>
                      </a:r>
                    </a:p>
                    <a:p>
                      <a:pPr marR="44450" indent="127000" algn="ctr">
                        <a:spcAft>
                          <a:spcPts val="0"/>
                        </a:spcAft>
                        <a:tabLst>
                          <a:tab pos="2700020" algn="ctr"/>
                          <a:tab pos="5400040" algn="r"/>
                        </a:tabLst>
                      </a:pPr>
                      <a:r>
                        <a:rPr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の達成目標値</a:t>
                      </a: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tabLst>
                          <a:tab pos="2700020" algn="ctr"/>
                          <a:tab pos="5400040" algn="r"/>
                        </a:tabLst>
                      </a:pPr>
                      <a:r>
                        <a:rPr kumimoji="1"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事業終了年度</a:t>
                      </a:r>
                      <a:r>
                        <a:rPr kumimoji="1"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(R6)</a:t>
                      </a:r>
                    </a:p>
                    <a:p>
                      <a:pPr marR="44450" indent="127000" algn="ctr">
                        <a:spcAft>
                          <a:spcPts val="0"/>
                        </a:spcAft>
                        <a:tabLst>
                          <a:tab pos="2700020" algn="ctr"/>
                          <a:tab pos="5400040" algn="r"/>
                        </a:tabLst>
                      </a:pPr>
                      <a:r>
                        <a:rPr kumimoji="1"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の達成目標値</a:t>
                      </a:r>
                      <a:endParaRPr kumimoji="1" lang="ja-JP"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tabLst>
                          <a:tab pos="2700020" algn="ctr"/>
                          <a:tab pos="5400040" algn="r"/>
                        </a:tabLst>
                      </a:pPr>
                      <a:r>
                        <a:rPr kumimoji="1"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現状値</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tabLst>
                          <a:tab pos="2700020" algn="ctr"/>
                          <a:tab pos="5400040" algn="r"/>
                        </a:tabLst>
                      </a:pPr>
                      <a:r>
                        <a:rPr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目標設定の</a:t>
                      </a: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ctr">
                        <a:spcAft>
                          <a:spcPts val="0"/>
                        </a:spcAft>
                        <a:tabLst>
                          <a:tab pos="2700020" algn="ctr"/>
                          <a:tab pos="5400040" algn="r"/>
                        </a:tabLst>
                      </a:pPr>
                      <a:r>
                        <a:rPr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出典（あれば）</a:t>
                      </a: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8300">
                <a:tc>
                  <a:txBody>
                    <a:bodyPr/>
                    <a:lstStyle/>
                    <a:p>
                      <a:pPr algn="ctr"/>
                      <a:r>
                        <a:rPr lang="ja-JP" altLang="en-US" sz="1000" dirty="0">
                          <a:solidFill>
                            <a:schemeClr val="tx1"/>
                          </a:solidFill>
                        </a:rPr>
                        <a:t>１</a:t>
                      </a: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en-US" alt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8300">
                <a:tc>
                  <a:txBody>
                    <a:bodyPr/>
                    <a:lstStyle/>
                    <a:p>
                      <a:pPr algn="ctr"/>
                      <a:r>
                        <a:rPr lang="ja-JP" altLang="en-US" sz="1000" dirty="0">
                          <a:solidFill>
                            <a:schemeClr val="tx1"/>
                          </a:solidFill>
                        </a:rPr>
                        <a:t>２</a:t>
                      </a: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68300">
                <a:tc>
                  <a:txBody>
                    <a:bodyPr/>
                    <a:lstStyle/>
                    <a:p>
                      <a:pPr algn="ctr"/>
                      <a:r>
                        <a:rPr lang="ja-JP" altLang="en-US" sz="1000" dirty="0">
                          <a:solidFill>
                            <a:schemeClr val="tx1"/>
                          </a:solidFill>
                        </a:rPr>
                        <a:t>３</a:t>
                      </a: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68300">
                <a:tc>
                  <a:txBody>
                    <a:bodyPr/>
                    <a:lstStyle/>
                    <a:p>
                      <a:pPr algn="ctr"/>
                      <a:r>
                        <a:rPr lang="ja-JP" altLang="en-US" sz="1000" dirty="0">
                          <a:solidFill>
                            <a:schemeClr val="tx1"/>
                          </a:solidFill>
                        </a:rPr>
                        <a:t>・</a:t>
                      </a:r>
                      <a:endParaRPr lang="en-US" altLang="ja-JP" sz="1000" dirty="0">
                        <a:solidFill>
                          <a:schemeClr val="tx1"/>
                        </a:solidFill>
                      </a:endParaRPr>
                    </a:p>
                    <a:p>
                      <a:pPr algn="ctr"/>
                      <a:r>
                        <a:rPr lang="ja-JP" altLang="en-US" sz="1000" dirty="0">
                          <a:solidFill>
                            <a:schemeClr val="tx1"/>
                          </a:solidFill>
                        </a:rPr>
                        <a:t>・</a:t>
                      </a:r>
                      <a:endParaRPr lang="en-US" altLang="ja-JP" sz="1000" dirty="0">
                        <a:solidFill>
                          <a:schemeClr val="tx1"/>
                        </a:solidFill>
                      </a:endParaRPr>
                    </a:p>
                    <a:p>
                      <a:pPr algn="ctr"/>
                      <a:r>
                        <a:rPr lang="ja-JP" altLang="en-US" sz="1000" dirty="0">
                          <a:solidFill>
                            <a:schemeClr val="tx1"/>
                          </a:solidFill>
                        </a:rPr>
                        <a:t>・</a:t>
                      </a:r>
                      <a:endParaRPr lang="en-US" altLang="ja-JP" sz="1000" dirty="0">
                        <a:solidFill>
                          <a:schemeClr val="tx1"/>
                        </a:solidFill>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altLang="en-US"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714"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B8A5E8D-0BD1-47A7-8E1F-03D2B43AFE9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18</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538794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6"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717"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18" name="Text Box 4"/>
          <p:cNvSpPr txBox="1">
            <a:spLocks noChangeArrowheads="1"/>
          </p:cNvSpPr>
          <p:nvPr/>
        </p:nvSpPr>
        <p:spPr>
          <a:xfrm>
            <a:off x="107504"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構築する都市ＯＳ（データ連携基盤等）</a:t>
            </a:r>
            <a:endParaRPr kumimoji="1" lang="ja-JP" altLang="en-US" sz="16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719" name="正方形/長方形 8"/>
          <p:cNvSpPr/>
          <p:nvPr/>
        </p:nvSpPr>
        <p:spPr>
          <a:xfrm>
            <a:off x="262336" y="1137084"/>
            <a:ext cx="8784210" cy="5339923"/>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＜構築する都市</a:t>
            </a:r>
            <a:r>
              <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OS</a:t>
            </a: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の種類＞</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　都市</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の種類（製品名、サービス名、スクラッチ開発など）を記載して下さい。</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＜予定しているベンダー候補＞</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○○○（理由：）</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　当該ベンダーを候補とした理由も記載して下さい。</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＜運用体制＞</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所有者：○○○</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運営者：○○○</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保守管理者：○○○</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その他</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　都市</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OS</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をどのように運用していくのか詳細かつ具体的に記載すること。</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＜予定コストとマネタイズ＞</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イニシャルコスト：○○○円</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ランニングコスト：○○○円</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マネタイズの手法：○○○</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　（事業費全体ではなく）都市</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に限ったイニシャルコスト及びランニングコストの金額と、どのようにマネタイズを実施するのか記載して下さい。</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 ＞</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　どのような機能・サービスを実現するデータ連携基盤を構築するのか等を詳細かつ具体的に記載すること。</a:t>
            </a:r>
            <a:endParaRPr kumimoji="1" lang="en-US" altLang="ja-JP"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　「スマートシティセキュリティガイドライン（第</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2.0</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版）」（</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2021</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年６月 総務省）</a:t>
            </a:r>
            <a:r>
              <a:rPr kumimoji="1" lang="ja-JP"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等に留意し、サプライチェーンリスク対応を含む十分なサイバーセキュリティ対策を講ずること</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rPr>
              <a:t>。</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n-cs"/>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ja-JP" altLang="en-US"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！注意点！</a:t>
            </a:r>
            <a:endParaRPr kumimoji="1" lang="en-US" altLang="ja-JP"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88900" marR="44450" lvl="0" indent="381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　</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総務省 「地域課題解決のための</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スマートシティ推進事業」は、</a:t>
            </a:r>
            <a:r>
              <a:rPr kumimoji="1" lang="ja-JP" altLang="en-US" sz="1100" b="0" i="1" u="sng"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都市</a:t>
            </a:r>
            <a:r>
              <a:rPr kumimoji="1" lang="en-US" altLang="ja-JP" sz="1100" b="0" i="1" u="sng"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100" b="0" i="1" u="sng"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（データ連携基盤等）及びそれに接続するサービス等の実装</a:t>
            </a: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に対する</a:t>
            </a:r>
            <a:br>
              <a:rPr kumimoji="1" lang="en-US" altLang="ja-JP" sz="1100" b="0" i="1" u="none"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br>
            <a:r>
              <a:rPr kumimoji="1" lang="ja-JP" altLang="en-US" sz="1100" b="0" i="1" u="none"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補助を行うものであることに留意すること。また</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、本事業で構築したデータ連携基盤及びソリューションは最低５年間は運営し続ける必要がある。</a:t>
            </a:r>
            <a:endParaRPr kumimoji="1" lang="en-US" altLang="ja-JP" sz="11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endParaRPr>
          </a:p>
        </p:txBody>
      </p:sp>
      <p:sp>
        <p:nvSpPr>
          <p:cNvPr id="1720" name="正方形/長方形 11"/>
          <p:cNvSpPr/>
          <p:nvPr/>
        </p:nvSpPr>
        <p:spPr>
          <a:xfrm>
            <a:off x="5917238" y="1187850"/>
            <a:ext cx="2592288" cy="12330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721" name="正方形/長方形 12"/>
          <p:cNvSpPr/>
          <p:nvPr/>
        </p:nvSpPr>
        <p:spPr>
          <a:xfrm>
            <a:off x="5586748" y="6509431"/>
            <a:ext cx="3430800" cy="261610"/>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注）１枚に収めること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22"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723"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79F9C23-9200-4672-BDF8-0C160F17ED5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19</a:t>
            </a:fld>
            <a:endPar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49350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２．スマートシティ関連事業への応募状況　</a:t>
            </a:r>
            <a:r>
              <a:rPr lang="en-US" altLang="ja-JP" sz="2400" b="1" dirty="0">
                <a:solidFill>
                  <a:schemeClr val="bg1"/>
                </a:solidFill>
                <a:latin typeface="ＭＳ Ｐゴシック" panose="020B0600070205080204" pitchFamily="50" charset="-128"/>
              </a:rPr>
              <a:t>【</a:t>
            </a:r>
            <a:r>
              <a:rPr lang="ja-JP" altLang="en-US" sz="2400" b="1" dirty="0">
                <a:solidFill>
                  <a:schemeClr val="bg1"/>
                </a:solidFill>
                <a:latin typeface="ＭＳ Ｐゴシック" panose="020B0600070205080204" pitchFamily="50" charset="-128"/>
              </a:rPr>
              <a:t>申請者名</a:t>
            </a:r>
            <a:r>
              <a:rPr lang="en-US" altLang="ja-JP" sz="2400" b="1" dirty="0">
                <a:solidFill>
                  <a:schemeClr val="bg1"/>
                </a:solidFill>
                <a:latin typeface="ＭＳ Ｐゴシック" panose="020B0600070205080204" pitchFamily="50" charset="-128"/>
              </a:rPr>
              <a:t>】</a:t>
            </a:r>
            <a:endParaRPr lang="ja-JP" altLang="en-US" sz="2400" b="1" dirty="0">
              <a:solidFill>
                <a:schemeClr val="bg1"/>
              </a:solidFill>
              <a:latin typeface="ＭＳ Ｐゴシック" panose="020B0600070205080204" pitchFamily="50" charset="-128"/>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graphicFrame>
        <p:nvGraphicFramePr>
          <p:cNvPr id="1231" name="表 12"/>
          <p:cNvGraphicFramePr>
            <a:graphicFrameLocks noGrp="1"/>
          </p:cNvGraphicFramePr>
          <p:nvPr/>
        </p:nvGraphicFramePr>
        <p:xfrm>
          <a:off x="266314" y="4461088"/>
          <a:ext cx="8554162" cy="1920240"/>
        </p:xfrm>
        <a:graphic>
          <a:graphicData uri="http://schemas.openxmlformats.org/drawingml/2006/table">
            <a:tbl>
              <a:tblPr firstRow="1" bandRow="1">
                <a:tableStyleId>{5940675A-B579-460E-94D1-54222C63F5DA}</a:tableStyleId>
              </a:tblPr>
              <a:tblGrid>
                <a:gridCol w="3799986">
                  <a:extLst>
                    <a:ext uri="{9D8B030D-6E8A-4147-A177-3AD203B41FA5}">
                      <a16:colId xmlns:a16="http://schemas.microsoft.com/office/drawing/2014/main" val="20000"/>
                    </a:ext>
                  </a:extLst>
                </a:gridCol>
                <a:gridCol w="594272">
                  <a:extLst>
                    <a:ext uri="{9D8B030D-6E8A-4147-A177-3AD203B41FA5}">
                      <a16:colId xmlns:a16="http://schemas.microsoft.com/office/drawing/2014/main" val="2326779085"/>
                    </a:ext>
                  </a:extLst>
                </a:gridCol>
                <a:gridCol w="594272">
                  <a:extLst>
                    <a:ext uri="{9D8B030D-6E8A-4147-A177-3AD203B41FA5}">
                      <a16:colId xmlns:a16="http://schemas.microsoft.com/office/drawing/2014/main" val="20001"/>
                    </a:ext>
                  </a:extLst>
                </a:gridCol>
                <a:gridCol w="594272">
                  <a:extLst>
                    <a:ext uri="{9D8B030D-6E8A-4147-A177-3AD203B41FA5}">
                      <a16:colId xmlns:a16="http://schemas.microsoft.com/office/drawing/2014/main" val="509676669"/>
                    </a:ext>
                  </a:extLst>
                </a:gridCol>
                <a:gridCol w="594272">
                  <a:extLst>
                    <a:ext uri="{9D8B030D-6E8A-4147-A177-3AD203B41FA5}">
                      <a16:colId xmlns:a16="http://schemas.microsoft.com/office/drawing/2014/main" val="3044282376"/>
                    </a:ext>
                  </a:extLst>
                </a:gridCol>
                <a:gridCol w="594272">
                  <a:extLst>
                    <a:ext uri="{9D8B030D-6E8A-4147-A177-3AD203B41FA5}">
                      <a16:colId xmlns:a16="http://schemas.microsoft.com/office/drawing/2014/main" val="20002"/>
                    </a:ext>
                  </a:extLst>
                </a:gridCol>
                <a:gridCol w="594272">
                  <a:extLst>
                    <a:ext uri="{9D8B030D-6E8A-4147-A177-3AD203B41FA5}">
                      <a16:colId xmlns:a16="http://schemas.microsoft.com/office/drawing/2014/main" val="20003"/>
                    </a:ext>
                  </a:extLst>
                </a:gridCol>
                <a:gridCol w="594272">
                  <a:extLst>
                    <a:ext uri="{9D8B030D-6E8A-4147-A177-3AD203B41FA5}">
                      <a16:colId xmlns:a16="http://schemas.microsoft.com/office/drawing/2014/main" val="20004"/>
                    </a:ext>
                  </a:extLst>
                </a:gridCol>
                <a:gridCol w="594272">
                  <a:extLst>
                    <a:ext uri="{9D8B030D-6E8A-4147-A177-3AD203B41FA5}">
                      <a16:colId xmlns:a16="http://schemas.microsoft.com/office/drawing/2014/main" val="20005"/>
                    </a:ext>
                  </a:extLst>
                </a:gridCol>
              </a:tblGrid>
              <a:tr h="238929">
                <a:tc gridSpan="2">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今年度応募する事業</a:t>
                      </a:r>
                    </a:p>
                  </a:txBody>
                  <a:tcP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kumimoji="1" lang="ja-JP" altLang="en-US"/>
                    </a:p>
                  </a:txBody>
                  <a:tcPr/>
                </a:tc>
                <a:tc gridSpan="7">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過去の採択事業</a:t>
                      </a:r>
                    </a:p>
                  </a:txBody>
                  <a:tcP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endParaRPr kumimoji="1" lang="ja-JP" altLang="en-US"/>
                    </a:p>
                  </a:txBody>
                  <a:tcPr/>
                </a:tc>
                <a:tc hMerge="1">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0"/>
                  </a:ext>
                </a:extLst>
              </a:tr>
              <a:tr h="238929">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R6</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R5</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R4</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rPr>
                        <a:t>R3</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H30</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H29</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1"/>
                  </a:ext>
                </a:extLst>
              </a:tr>
              <a:tr h="238929">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内閣府 「未来技術社会実装事業」</a:t>
                      </a: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2"/>
                  </a:ext>
                </a:extLst>
              </a:tr>
              <a:tr h="238929">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総務省 「地域課題解決のためのスマートシティ推進事業」</a:t>
                      </a:r>
                      <a:r>
                        <a:rPr kumimoji="1" lang="en-US" altLang="ja-JP" sz="1100" dirty="0">
                          <a:solidFill>
                            <a:schemeClr val="tx1"/>
                          </a:solidFill>
                          <a:latin typeface="Meiryo UI" panose="020B0604030504040204" pitchFamily="50" charset="-128"/>
                          <a:ea typeface="Meiryo UI" panose="020B0604030504040204" pitchFamily="50" charset="-128"/>
                        </a:rPr>
                        <a:t>※1</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273600">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経済産業省 「</a:t>
                      </a:r>
                      <a:r>
                        <a:rPr kumimoji="1" lang="zh-TW" altLang="en-US" sz="1100" dirty="0">
                          <a:solidFill>
                            <a:schemeClr val="tx1"/>
                          </a:solidFill>
                          <a:latin typeface="Meiryo UI" panose="020B0604030504040204" pitchFamily="50" charset="-128"/>
                          <a:ea typeface="Meiryo UI" panose="020B0604030504040204" pitchFamily="50" charset="-128"/>
                        </a:rPr>
                        <a:t>地域新</a:t>
                      </a:r>
                      <a:r>
                        <a:rPr kumimoji="1" lang="en-US" altLang="zh-TW" sz="1100" dirty="0" err="1">
                          <a:solidFill>
                            <a:schemeClr val="tx1"/>
                          </a:solidFill>
                          <a:latin typeface="Meiryo UI" panose="020B0604030504040204" pitchFamily="50" charset="-128"/>
                          <a:ea typeface="Meiryo UI" panose="020B0604030504040204" pitchFamily="50" charset="-128"/>
                        </a:rPr>
                        <a:t>MaaS</a:t>
                      </a:r>
                      <a:r>
                        <a:rPr kumimoji="1" lang="zh-TW" altLang="en-US" sz="1100" dirty="0">
                          <a:solidFill>
                            <a:schemeClr val="tx1"/>
                          </a:solidFill>
                          <a:latin typeface="Meiryo UI" panose="020B0604030504040204" pitchFamily="50" charset="-128"/>
                          <a:ea typeface="Meiryo UI" panose="020B0604030504040204" pitchFamily="50" charset="-128"/>
                        </a:rPr>
                        <a:t>創出推進事業</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4"/>
                  </a:ext>
                </a:extLst>
              </a:tr>
              <a:tr h="238929">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国土交通省 「日本版</a:t>
                      </a:r>
                      <a:r>
                        <a:rPr kumimoji="1" lang="en-US" altLang="ja-JP" sz="1100" dirty="0" err="1">
                          <a:solidFill>
                            <a:schemeClr val="tx1"/>
                          </a:solidFill>
                          <a:latin typeface="Meiryo UI" panose="020B0604030504040204" pitchFamily="50" charset="-128"/>
                          <a:ea typeface="Meiryo UI" panose="020B0604030504040204" pitchFamily="50" charset="-128"/>
                        </a:rPr>
                        <a:t>MaaS</a:t>
                      </a:r>
                      <a:r>
                        <a:rPr kumimoji="1" lang="ja-JP" altLang="en-US" sz="1100" dirty="0">
                          <a:solidFill>
                            <a:schemeClr val="tx1"/>
                          </a:solidFill>
                          <a:latin typeface="Meiryo UI" panose="020B0604030504040204" pitchFamily="50" charset="-128"/>
                          <a:ea typeface="Meiryo UI" panose="020B0604030504040204" pitchFamily="50" charset="-128"/>
                        </a:rPr>
                        <a:t>推進・支援事業」※2</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5"/>
                  </a:ext>
                </a:extLst>
              </a:tr>
              <a:tr h="238929">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国土交通省 「スマートシティ実装化支援事業」</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３</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6"/>
                  </a:ext>
                </a:extLst>
              </a:tr>
            </a:tbl>
          </a:graphicData>
        </a:graphic>
      </p:graphicFrame>
      <p:sp>
        <p:nvSpPr>
          <p:cNvPr id="1232" name="テキスト ボックス 15"/>
          <p:cNvSpPr txBox="1"/>
          <p:nvPr/>
        </p:nvSpPr>
        <p:spPr>
          <a:xfrm>
            <a:off x="57870" y="4129335"/>
            <a:ext cx="5673838" cy="307777"/>
          </a:xfrm>
          <a:prstGeom prst="rect">
            <a:avLst/>
          </a:prstGeom>
          <a:noFill/>
        </p:spPr>
        <p:txBody>
          <a:bodyPr wrap="square" rtlCol="0">
            <a:spAutoFit/>
          </a:bodyPr>
          <a:lstStyle/>
          <a:p>
            <a:r>
              <a:rPr kumimoji="1" lang="en-US" altLang="ja-JP" sz="1400" dirty="0">
                <a:latin typeface="+mn-ea"/>
                <a:ea typeface="+mn-ea"/>
              </a:rPr>
              <a:t>【</a:t>
            </a:r>
            <a:r>
              <a:rPr kumimoji="1" lang="ja-JP" altLang="en-US" sz="1400" dirty="0">
                <a:latin typeface="+mn-ea"/>
                <a:ea typeface="+mn-ea"/>
              </a:rPr>
              <a:t>関連事業応募・採択状況</a:t>
            </a:r>
            <a:r>
              <a:rPr kumimoji="1" lang="en-US" altLang="ja-JP" sz="1400" dirty="0">
                <a:latin typeface="+mn-ea"/>
                <a:ea typeface="+mn-ea"/>
              </a:rPr>
              <a:t>】</a:t>
            </a:r>
            <a:r>
              <a:rPr kumimoji="1" lang="ja-JP" altLang="en-US" sz="1400" dirty="0">
                <a:latin typeface="+mn-ea"/>
                <a:ea typeface="+mn-ea"/>
              </a:rPr>
              <a:t>　</a:t>
            </a:r>
            <a:r>
              <a:rPr kumimoji="1" lang="ja-JP" altLang="en-US" sz="1050" dirty="0">
                <a:solidFill>
                  <a:srgbClr val="FF0000"/>
                </a:solidFill>
                <a:latin typeface="+mn-ea"/>
                <a:ea typeface="+mn-ea"/>
              </a:rPr>
              <a:t>該当する事業に○をつけること</a:t>
            </a:r>
          </a:p>
        </p:txBody>
      </p:sp>
      <p:graphicFrame>
        <p:nvGraphicFramePr>
          <p:cNvPr id="1233" name="表 4"/>
          <p:cNvGraphicFramePr>
            <a:graphicFrameLocks noGrp="1"/>
          </p:cNvGraphicFramePr>
          <p:nvPr/>
        </p:nvGraphicFramePr>
        <p:xfrm>
          <a:off x="266314" y="925459"/>
          <a:ext cx="8554160" cy="3253740"/>
        </p:xfrm>
        <a:graphic>
          <a:graphicData uri="http://schemas.openxmlformats.org/drawingml/2006/table">
            <a:tbl>
              <a:tblPr firstRow="1" bandRow="1">
                <a:tableStyleId>{5940675A-B579-460E-94D1-54222C63F5DA}</a:tableStyleId>
              </a:tblPr>
              <a:tblGrid>
                <a:gridCol w="2073438">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328594">
                  <a:extLst>
                    <a:ext uri="{9D8B030D-6E8A-4147-A177-3AD203B41FA5}">
                      <a16:colId xmlns:a16="http://schemas.microsoft.com/office/drawing/2014/main" val="20002"/>
                    </a:ext>
                  </a:extLst>
                </a:gridCol>
              </a:tblGrid>
              <a:tr h="225745">
                <a:tc rowSpan="2">
                  <a:txBody>
                    <a:bodyPr/>
                    <a:lstStyle/>
                    <a:p>
                      <a:r>
                        <a:rPr kumimoji="1" lang="ja-JP" altLang="en-US" sz="1200" dirty="0">
                          <a:solidFill>
                            <a:schemeClr val="tx1"/>
                          </a:solidFill>
                          <a:latin typeface="+mn-ea"/>
                          <a:ea typeface="+mn-ea"/>
                        </a:rPr>
                        <a:t>内閣府 「未来技術社会実装事業」</a:t>
                      </a:r>
                    </a:p>
                  </a:txBody>
                  <a:tcPr/>
                </a:tc>
                <a:tc>
                  <a:txBody>
                    <a:bodyPr/>
                    <a:lstStyle/>
                    <a:p>
                      <a:r>
                        <a:rPr kumimoji="1" lang="ja-JP" altLang="en-US" sz="1200" dirty="0">
                          <a:solidFill>
                            <a:schemeClr val="tx1"/>
                          </a:solidFill>
                          <a:latin typeface="+mn-ea"/>
                          <a:ea typeface="+mn-ea"/>
                        </a:rPr>
                        <a:t>事業名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0"/>
                  </a:ext>
                </a:extLst>
              </a:tr>
              <a:tr h="225745">
                <a:tc vMerge="1">
                  <a:txBody>
                    <a:bodyPr/>
                    <a:lstStyle/>
                    <a:p>
                      <a:endParaRPr lang="ja-JP" altLang="en-US" sz="1200" dirty="0">
                        <a:latin typeface="+mn-ea"/>
                        <a:ea typeface="+mn-ea"/>
                      </a:endParaRPr>
                    </a:p>
                  </a:txBody>
                  <a:tcPr/>
                </a:tc>
                <a:tc>
                  <a:txBody>
                    <a:bodyPr/>
                    <a:lstStyle/>
                    <a:p>
                      <a:r>
                        <a:rPr kumimoji="1" lang="ja-JP" altLang="en-US" sz="1200" dirty="0">
                          <a:solidFill>
                            <a:schemeClr val="tx1"/>
                          </a:solidFill>
                          <a:latin typeface="+mn-ea"/>
                          <a:ea typeface="+mn-ea"/>
                        </a:rPr>
                        <a:t>実施団体名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1"/>
                  </a:ext>
                </a:extLst>
              </a:tr>
              <a:tr h="225745">
                <a:tc rowSpan="2">
                  <a:txBody>
                    <a:bodyPr/>
                    <a:lstStyle/>
                    <a:p>
                      <a:r>
                        <a:rPr lang="ja-JP" altLang="en-US" sz="1200" dirty="0">
                          <a:solidFill>
                            <a:schemeClr val="tx1"/>
                          </a:solidFill>
                          <a:latin typeface="+mn-ea"/>
                          <a:ea typeface="+mn-ea"/>
                        </a:rPr>
                        <a:t>総務省 「地域課題解決のためのスマートシティ推進事業」</a:t>
                      </a:r>
                    </a:p>
                  </a:txBody>
                  <a:tcPr/>
                </a:tc>
                <a:tc>
                  <a:txBody>
                    <a:bodyPr/>
                    <a:lstStyle/>
                    <a:p>
                      <a:r>
                        <a:rPr kumimoji="1" lang="ja-JP" altLang="en-US" sz="1200" dirty="0">
                          <a:solidFill>
                            <a:schemeClr val="tx1"/>
                          </a:solidFill>
                          <a:latin typeface="+mn-ea"/>
                          <a:ea typeface="+mn-ea"/>
                        </a:rPr>
                        <a:t>事業名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2"/>
                  </a:ext>
                </a:extLst>
              </a:tr>
              <a:tr h="300994">
                <a:tc vMerge="1">
                  <a:txBody>
                    <a:bodyPr/>
                    <a:lstStyle/>
                    <a:p>
                      <a:endParaRPr lang="ja-JP" altLang="en-US" sz="1200" dirty="0">
                        <a:latin typeface="+mn-ea"/>
                        <a:ea typeface="+mn-ea"/>
                      </a:endParaRPr>
                    </a:p>
                  </a:txBody>
                  <a:tcPr/>
                </a:tc>
                <a:tc>
                  <a:txBody>
                    <a:bodyPr/>
                    <a:lstStyle/>
                    <a:p>
                      <a:r>
                        <a:rPr kumimoji="1" lang="ja-JP" altLang="en-US" sz="1200" dirty="0">
                          <a:solidFill>
                            <a:schemeClr val="tx1"/>
                          </a:solidFill>
                          <a:latin typeface="+mn-ea"/>
                          <a:ea typeface="+mn-ea"/>
                        </a:rPr>
                        <a:t>実施団体名</a:t>
                      </a:r>
                    </a:p>
                  </a:txBody>
                  <a:tcPr/>
                </a:tc>
                <a:tc>
                  <a:txBody>
                    <a:bodyPr/>
                    <a:lstStyle/>
                    <a:p>
                      <a:r>
                        <a:rPr kumimoji="1" lang="en-US" altLang="ja-JP" sz="1050" i="1" dirty="0">
                          <a:solidFill>
                            <a:schemeClr val="tx1"/>
                          </a:solidFill>
                          <a:latin typeface="+mn-ea"/>
                          <a:ea typeface="+mn-ea"/>
                        </a:rPr>
                        <a:t>※</a:t>
                      </a:r>
                      <a:r>
                        <a:rPr kumimoji="1" lang="ja-JP" altLang="en-US" sz="1050" i="1" dirty="0">
                          <a:solidFill>
                            <a:schemeClr val="tx1"/>
                          </a:solidFill>
                          <a:latin typeface="+mn-ea"/>
                          <a:ea typeface="+mn-ea"/>
                        </a:rPr>
                        <a:t>　実施団体（補助事業者）となる地方公共団体又は民間事業者等の名称を記載</a:t>
                      </a:r>
                    </a:p>
                    <a:p>
                      <a:r>
                        <a:rPr kumimoji="1" lang="ja-JP" altLang="en-US" sz="1050" i="1" dirty="0">
                          <a:solidFill>
                            <a:schemeClr val="tx1"/>
                          </a:solidFill>
                          <a:latin typeface="+mn-ea"/>
                          <a:ea typeface="+mn-ea"/>
                        </a:rPr>
                        <a:t>（一部事務組合又は広域連合をはじめとする連携主体（法人格を有さないコンソーシアムは含まない）が実施団体となる場合は、当該連携主体の名称を記載）</a:t>
                      </a:r>
                    </a:p>
                  </a:txBody>
                  <a:tcPr/>
                </a:tc>
                <a:extLst>
                  <a:ext uri="{0D108BD9-81ED-4DB2-BD59-A6C34878D82A}">
                    <a16:rowId xmlns:a16="http://schemas.microsoft.com/office/drawing/2014/main" val="10003"/>
                  </a:ext>
                </a:extLst>
              </a:tr>
              <a:tr h="22574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n-ea"/>
                          <a:ea typeface="+mn-ea"/>
                        </a:rPr>
                        <a:t>経済産業省 「</a:t>
                      </a:r>
                      <a:r>
                        <a:rPr kumimoji="1" lang="zh-TW" altLang="en-US" sz="1200" dirty="0">
                          <a:solidFill>
                            <a:schemeClr val="tx1"/>
                          </a:solidFill>
                          <a:latin typeface="+mn-ea"/>
                          <a:ea typeface="+mn-ea"/>
                        </a:rPr>
                        <a:t>地域新</a:t>
                      </a:r>
                      <a:r>
                        <a:rPr kumimoji="1" lang="en-US" altLang="zh-TW" sz="1200" dirty="0" err="1">
                          <a:solidFill>
                            <a:schemeClr val="tx1"/>
                          </a:solidFill>
                          <a:latin typeface="+mn-ea"/>
                          <a:ea typeface="+mn-ea"/>
                        </a:rPr>
                        <a:t>MaaS</a:t>
                      </a:r>
                      <a:r>
                        <a:rPr kumimoji="1" lang="zh-TW" altLang="en-US" sz="1200" dirty="0">
                          <a:solidFill>
                            <a:schemeClr val="tx1"/>
                          </a:solidFill>
                          <a:latin typeface="+mn-ea"/>
                          <a:ea typeface="+mn-ea"/>
                        </a:rPr>
                        <a:t>創出推進事業</a:t>
                      </a:r>
                      <a:r>
                        <a:rPr kumimoji="1" lang="ja-JP" altLang="en-US" sz="1200" dirty="0">
                          <a:solidFill>
                            <a:schemeClr val="tx1"/>
                          </a:solidFill>
                          <a:latin typeface="+mn-ea"/>
                          <a:ea typeface="+mn-ea"/>
                        </a:rPr>
                        <a:t>」</a:t>
                      </a:r>
                    </a:p>
                  </a:txBody>
                  <a:tcPr/>
                </a:tc>
                <a:tc>
                  <a:txBody>
                    <a:bodyPr/>
                    <a:lstStyle/>
                    <a:p>
                      <a:r>
                        <a:rPr kumimoji="1" lang="ja-JP" altLang="en-US" sz="1200" dirty="0">
                          <a:solidFill>
                            <a:schemeClr val="tx1"/>
                          </a:solidFill>
                          <a:latin typeface="+mn-ea"/>
                          <a:ea typeface="+mn-ea"/>
                        </a:rPr>
                        <a:t>事業名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4"/>
                  </a:ext>
                </a:extLst>
              </a:tr>
              <a:tr h="273600">
                <a:tc vMerge="1">
                  <a:txBody>
                    <a:bodyPr/>
                    <a:lstStyle/>
                    <a:p>
                      <a:endParaRPr kumimoji="1" lang="ja-JP" altLang="en-US" sz="1200" dirty="0">
                        <a:latin typeface="+mn-ea"/>
                        <a:ea typeface="+mn-ea"/>
                      </a:endParaRPr>
                    </a:p>
                  </a:txBody>
                  <a:tcPr/>
                </a:tc>
                <a:tc>
                  <a:txBody>
                    <a:bodyPr/>
                    <a:lstStyle/>
                    <a:p>
                      <a:r>
                        <a:rPr kumimoji="1" lang="ja-JP" altLang="en-US" sz="1200" dirty="0">
                          <a:solidFill>
                            <a:schemeClr val="tx1"/>
                          </a:solidFill>
                          <a:latin typeface="+mn-ea"/>
                          <a:ea typeface="+mn-ea"/>
                        </a:rPr>
                        <a:t>実施団体名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5"/>
                  </a:ext>
                </a:extLst>
              </a:tr>
              <a:tr h="22574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n-ea"/>
                          <a:ea typeface="+mn-ea"/>
                        </a:rPr>
                        <a:t>国土交通省 「共創・</a:t>
                      </a:r>
                      <a:r>
                        <a:rPr kumimoji="1" lang="en-US" altLang="ja-JP" sz="1100" dirty="0" err="1">
                          <a:solidFill>
                            <a:schemeClr val="tx1"/>
                          </a:solidFill>
                          <a:latin typeface="+mn-ea"/>
                          <a:ea typeface="+mn-ea"/>
                        </a:rPr>
                        <a:t>MaaS</a:t>
                      </a:r>
                      <a:r>
                        <a:rPr kumimoji="1" lang="ja-JP" altLang="en-US" sz="1100" dirty="0">
                          <a:solidFill>
                            <a:schemeClr val="tx1"/>
                          </a:solidFill>
                          <a:latin typeface="+mn-ea"/>
                          <a:ea typeface="+mn-ea"/>
                        </a:rPr>
                        <a:t>実証プロジェクト（日本版</a:t>
                      </a:r>
                      <a:r>
                        <a:rPr kumimoji="1" lang="en-US" altLang="ja-JP" sz="1100" dirty="0" err="1">
                          <a:solidFill>
                            <a:schemeClr val="tx1"/>
                          </a:solidFill>
                          <a:latin typeface="+mn-ea"/>
                          <a:ea typeface="+mn-ea"/>
                        </a:rPr>
                        <a:t>MaaS</a:t>
                      </a:r>
                      <a:r>
                        <a:rPr kumimoji="1" lang="ja-JP" altLang="en-US" sz="1100" dirty="0">
                          <a:solidFill>
                            <a:schemeClr val="tx1"/>
                          </a:solidFill>
                          <a:latin typeface="+mn-ea"/>
                          <a:ea typeface="+mn-ea"/>
                        </a:rPr>
                        <a:t>推進・支援事業）」（以下、「日本版</a:t>
                      </a:r>
                      <a:r>
                        <a:rPr kumimoji="1" lang="en-US" altLang="ja-JP" sz="1100" dirty="0" err="1">
                          <a:solidFill>
                            <a:schemeClr val="tx1"/>
                          </a:solidFill>
                          <a:latin typeface="+mn-ea"/>
                          <a:ea typeface="+mn-ea"/>
                        </a:rPr>
                        <a:t>MaaS</a:t>
                      </a:r>
                      <a:r>
                        <a:rPr kumimoji="1" lang="ja-JP" altLang="en-US" sz="1100" dirty="0">
                          <a:solidFill>
                            <a:schemeClr val="tx1"/>
                          </a:solidFill>
                          <a:latin typeface="+mn-ea"/>
                          <a:ea typeface="+mn-ea"/>
                        </a:rPr>
                        <a:t>推進・支援事業」という。）</a:t>
                      </a:r>
                    </a:p>
                  </a:txBody>
                  <a:tcPr/>
                </a:tc>
                <a:tc>
                  <a:txBody>
                    <a:bodyPr/>
                    <a:lstStyle/>
                    <a:p>
                      <a:r>
                        <a:rPr kumimoji="1" lang="ja-JP" altLang="en-US" sz="1200" dirty="0">
                          <a:solidFill>
                            <a:schemeClr val="tx1"/>
                          </a:solidFill>
                          <a:latin typeface="+mn-ea"/>
                          <a:ea typeface="+mn-ea"/>
                        </a:rPr>
                        <a:t>事業名</a:t>
                      </a:r>
                      <a:endParaRPr kumimoji="1" lang="ja-JP" altLang="en-US" sz="1200" strike="sngStrike" dirty="0">
                        <a:solidFill>
                          <a:srgbClr val="00B050"/>
                        </a:solidFill>
                        <a:latin typeface="+mn-ea"/>
                        <a:ea typeface="+mn-ea"/>
                      </a:endParaRP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6"/>
                  </a:ext>
                </a:extLst>
              </a:tr>
              <a:tr h="225745">
                <a:tc vMerge="1">
                  <a:txBody>
                    <a:bodyPr/>
                    <a:lstStyle/>
                    <a:p>
                      <a:endParaRPr kumimoji="1" lang="ja-JP" altLang="en-US" sz="1200" dirty="0">
                        <a:latin typeface="+mn-ea"/>
                        <a:ea typeface="+mn-ea"/>
                      </a:endParaRPr>
                    </a:p>
                  </a:txBody>
                  <a:tcPr/>
                </a:tc>
                <a:tc>
                  <a:txBody>
                    <a:bodyPr/>
                    <a:lstStyle/>
                    <a:p>
                      <a:r>
                        <a:rPr kumimoji="1" lang="ja-JP" altLang="en-US" sz="1200" dirty="0">
                          <a:solidFill>
                            <a:schemeClr val="tx1"/>
                          </a:solidFill>
                          <a:latin typeface="+mn-ea"/>
                          <a:ea typeface="+mn-ea"/>
                        </a:rPr>
                        <a:t>申請者</a:t>
                      </a:r>
                    </a:p>
                  </a:txBody>
                  <a:tcPr/>
                </a:tc>
                <a:tc>
                  <a:txBody>
                    <a:bodyPr/>
                    <a:lstStyle/>
                    <a:p>
                      <a:pPr algn="just">
                        <a:spcAft>
                          <a:spcPts val="0"/>
                        </a:spcAft>
                      </a:pPr>
                      <a:r>
                        <a:rPr lang="ja-JP" sz="1050" i="1" kern="100" dirty="0">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（例）○○協議会、</a:t>
                      </a:r>
                      <a:r>
                        <a:rPr lang="en-US" sz="1050" i="1" kern="100" dirty="0">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a:t>
                      </a:r>
                      <a:r>
                        <a:rPr lang="en-US" sz="1050" i="1" kern="100" dirty="0" err="1">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事業</a:t>
                      </a:r>
                      <a:r>
                        <a:rPr lang="ja-JP" sz="1050" i="1" kern="100" dirty="0">
                          <a:solidFill>
                            <a:schemeClr val="tx1"/>
                          </a:solidFill>
                          <a:effectLst/>
                          <a:latin typeface="Century" panose="02040604050505020304" pitchFamily="18" charset="0"/>
                          <a:ea typeface="ＭＳ Ｐゴシック" panose="020B0600070205080204" pitchFamily="50" charset="-128"/>
                          <a:cs typeface="Times New Roman" panose="02020603050405020304" pitchFamily="18" charset="0"/>
                        </a:rPr>
                        <a:t>実行委員会（仮称）</a:t>
                      </a:r>
                      <a:endParaRPr lang="ja-JP" sz="105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225745">
                <a:tc rowSpan="2">
                  <a:txBody>
                    <a:bodyPr/>
                    <a:lstStyle/>
                    <a:p>
                      <a:r>
                        <a:rPr kumimoji="1" lang="ja-JP" altLang="en-US" sz="1200" dirty="0">
                          <a:solidFill>
                            <a:schemeClr val="tx1"/>
                          </a:solidFill>
                          <a:latin typeface="+mn-ea"/>
                          <a:ea typeface="+mn-ea"/>
                        </a:rPr>
                        <a:t>国土交通省 「スマートシティ実装化支援事業」</a:t>
                      </a:r>
                    </a:p>
                  </a:txBody>
                  <a:tcPr/>
                </a:tc>
                <a:tc>
                  <a:txBody>
                    <a:bodyPr/>
                    <a:lstStyle/>
                    <a:p>
                      <a:r>
                        <a:rPr kumimoji="1" lang="ja-JP" altLang="en-US" sz="1200" dirty="0">
                          <a:solidFill>
                            <a:schemeClr val="tx1"/>
                          </a:solidFill>
                          <a:latin typeface="+mn-ea"/>
                          <a:ea typeface="+mn-ea"/>
                        </a:rPr>
                        <a:t>事業名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8"/>
                  </a:ext>
                </a:extLst>
              </a:tr>
              <a:tr h="225745">
                <a:tc vMerge="1">
                  <a:txBody>
                    <a:bodyPr/>
                    <a:lstStyle/>
                    <a:p>
                      <a:endParaRPr kumimoji="1" lang="ja-JP" altLang="en-US" sz="1200" dirty="0">
                        <a:latin typeface="+mn-ea"/>
                        <a:ea typeface="+mn-ea"/>
                      </a:endParaRPr>
                    </a:p>
                  </a:txBody>
                  <a:tcPr/>
                </a:tc>
                <a:tc>
                  <a:txBody>
                    <a:bodyPr/>
                    <a:lstStyle/>
                    <a:p>
                      <a:r>
                        <a:rPr kumimoji="1" lang="ja-JP" altLang="en-US" sz="1200" dirty="0">
                          <a:solidFill>
                            <a:schemeClr val="tx1"/>
                          </a:solidFill>
                          <a:latin typeface="+mn-ea"/>
                          <a:ea typeface="+mn-ea"/>
                        </a:rPr>
                        <a:t>団体名</a:t>
                      </a:r>
                    </a:p>
                  </a:txBody>
                  <a:tcPr/>
                </a:tc>
                <a:tc>
                  <a:txBody>
                    <a:bodyPr/>
                    <a:lstStyle/>
                    <a:p>
                      <a:endParaRPr kumimoji="1" lang="ja-JP" altLang="en-US" sz="1200" dirty="0">
                        <a:solidFill>
                          <a:schemeClr val="tx1"/>
                        </a:solidFill>
                        <a:latin typeface="+mn-ea"/>
                        <a:ea typeface="+mn-ea"/>
                      </a:endParaRPr>
                    </a:p>
                  </a:txBody>
                  <a:tcPr/>
                </a:tc>
                <a:extLst>
                  <a:ext uri="{0D108BD9-81ED-4DB2-BD59-A6C34878D82A}">
                    <a16:rowId xmlns:a16="http://schemas.microsoft.com/office/drawing/2014/main" val="10009"/>
                  </a:ext>
                </a:extLst>
              </a:tr>
            </a:tbl>
          </a:graphicData>
        </a:graphic>
      </p:graphicFrame>
      <p:sp>
        <p:nvSpPr>
          <p:cNvPr id="1234" name="テキスト ボックス 18"/>
          <p:cNvSpPr txBox="1"/>
          <p:nvPr/>
        </p:nvSpPr>
        <p:spPr>
          <a:xfrm>
            <a:off x="57870" y="600943"/>
            <a:ext cx="5234210" cy="307777"/>
          </a:xfrm>
          <a:prstGeom prst="rect">
            <a:avLst/>
          </a:prstGeom>
          <a:noFill/>
        </p:spPr>
        <p:txBody>
          <a:bodyPr wrap="square" rtlCol="0">
            <a:spAutoFit/>
          </a:bodyPr>
          <a:lstStyle/>
          <a:p>
            <a:r>
              <a:rPr kumimoji="1" lang="en-US" altLang="ja-JP" sz="1400" dirty="0">
                <a:latin typeface="+mn-ea"/>
                <a:ea typeface="+mn-ea"/>
              </a:rPr>
              <a:t>【</a:t>
            </a:r>
            <a:r>
              <a:rPr kumimoji="1" lang="ja-JP" altLang="en-US" sz="1400" dirty="0">
                <a:latin typeface="+mn-ea"/>
                <a:ea typeface="+mn-ea"/>
              </a:rPr>
              <a:t>応募事業</a:t>
            </a:r>
            <a:r>
              <a:rPr kumimoji="1" lang="en-US" altLang="ja-JP" sz="1400" dirty="0">
                <a:latin typeface="+mn-ea"/>
                <a:ea typeface="+mn-ea"/>
              </a:rPr>
              <a:t>】</a:t>
            </a:r>
            <a:r>
              <a:rPr kumimoji="1" lang="ja-JP" altLang="en-US" sz="1400" dirty="0">
                <a:latin typeface="+mn-ea"/>
                <a:ea typeface="+mn-ea"/>
              </a:rPr>
              <a:t>　　</a:t>
            </a:r>
            <a:r>
              <a:rPr kumimoji="1" lang="en-US" altLang="ja-JP" sz="1400" i="1" dirty="0">
                <a:solidFill>
                  <a:srgbClr val="FF0000"/>
                </a:solidFill>
                <a:latin typeface="+mn-ea"/>
                <a:ea typeface="+mn-ea"/>
              </a:rPr>
              <a:t>※</a:t>
            </a:r>
            <a:r>
              <a:rPr kumimoji="1" lang="ja-JP" altLang="en-US" sz="1400" i="1" dirty="0">
                <a:solidFill>
                  <a:srgbClr val="FF0000"/>
                </a:solidFill>
                <a:latin typeface="+mn-ea"/>
                <a:ea typeface="+mn-ea"/>
              </a:rPr>
              <a:t>応募しない事業の行は削除すること</a:t>
            </a:r>
          </a:p>
        </p:txBody>
      </p:sp>
      <p:sp>
        <p:nvSpPr>
          <p:cNvPr id="1236" name="テキスト ボックス 16"/>
          <p:cNvSpPr txBox="1"/>
          <p:nvPr/>
        </p:nvSpPr>
        <p:spPr>
          <a:xfrm>
            <a:off x="467544" y="6337526"/>
            <a:ext cx="8676456" cy="553998"/>
          </a:xfrm>
          <a:prstGeom prst="rect">
            <a:avLst/>
          </a:prstGeom>
          <a:noFill/>
        </p:spPr>
        <p:txBody>
          <a:bodyPr wrap="square" rtlCol="0">
            <a:spAutoFit/>
          </a:bodyPr>
          <a:lstStyle/>
          <a:p>
            <a:pPr algn="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：施策名は、平成</a:t>
            </a:r>
            <a:r>
              <a:rPr lang="en-US" altLang="ja-JP" sz="1000" dirty="0">
                <a:latin typeface="Meiryo UI" panose="020B0604030504040204" pitchFamily="50" charset="-128"/>
                <a:ea typeface="Meiryo UI" panose="020B0604030504040204" pitchFamily="50" charset="-128"/>
              </a:rPr>
              <a:t>29</a:t>
            </a:r>
            <a:r>
              <a:rPr lang="ja-JP" altLang="en-US" sz="1000" dirty="0">
                <a:latin typeface="Meiryo UI" panose="020B0604030504040204" pitchFamily="50" charset="-128"/>
                <a:ea typeface="Meiryo UI" panose="020B0604030504040204" pitchFamily="50" charset="-128"/>
              </a:rPr>
              <a:t>年度～令和２年度「データ利活用型スマートシティ推進事業」、令和</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年度「データ連携促進型スマートシティ推進事業」</a:t>
            </a:r>
            <a:endParaRPr lang="en-US" altLang="ja-JP" sz="1000" dirty="0">
              <a:latin typeface="Meiryo UI" panose="020B0604030504040204" pitchFamily="50" charset="-128"/>
              <a:ea typeface="Meiryo UI" panose="020B0604030504040204" pitchFamily="50" charset="-128"/>
            </a:endParaRPr>
          </a:p>
          <a:p>
            <a:pPr algn="r"/>
            <a:r>
              <a:rPr lang="ja-JP" altLang="en-US" sz="1000" dirty="0">
                <a:latin typeface="Meiryo UI" panose="020B0604030504040204" pitchFamily="50" charset="-128"/>
                <a:ea typeface="Meiryo UI" panose="020B0604030504040204" pitchFamily="50" charset="-128"/>
              </a:rPr>
              <a:t>※2：令和元年度の施策名は「新モビリティサービス推進事業」</a:t>
            </a:r>
            <a:endParaRPr lang="en-US" altLang="ja-JP" sz="1000" dirty="0">
              <a:latin typeface="Meiryo UI" panose="020B0604030504040204" pitchFamily="50" charset="-128"/>
              <a:ea typeface="Meiryo UI" panose="020B0604030504040204" pitchFamily="50" charset="-128"/>
            </a:endParaRPr>
          </a:p>
          <a:p>
            <a:pPr algn="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３：令和元～３年度「スマートシティモデルプロジェクト」</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66AD1B6A-CF5E-4516-931F-C026AA17EAE4}" type="slidenum">
              <a:rPr kumimoji="1" lang="en-US" altLang="ja-JP" sz="1480" dirty="0">
                <a:solidFill>
                  <a:schemeClr val="tx1"/>
                </a:solidFill>
              </a:rPr>
              <a:t>2</a:t>
            </a:fld>
            <a:endParaRPr kumimoji="1" lang="ja-JP" altLang="en-US" sz="1480" dirty="0">
              <a:solidFill>
                <a:schemeClr val="tx1"/>
              </a:solidFill>
            </a:endParaRPr>
          </a:p>
        </p:txBody>
      </p:sp>
    </p:spTree>
    <p:extLst>
      <p:ext uri="{BB962C8B-B14F-4D97-AF65-F5344CB8AC3E}">
        <p14:creationId xmlns:p14="http://schemas.microsoft.com/office/powerpoint/2010/main" val="25866303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5"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726"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27" name="Text Box 4"/>
          <p:cNvSpPr txBox="1">
            <a:spLocks noChangeArrowheads="1"/>
          </p:cNvSpPr>
          <p:nvPr/>
        </p:nvSpPr>
        <p:spPr>
          <a:xfrm>
            <a:off x="107504" y="561084"/>
            <a:ext cx="4471717"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活用するデータとサービス</a:t>
            </a:r>
            <a:endParaRPr kumimoji="1" lang="ja-JP" altLang="en-US" sz="16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728" name="正方形/長方形 8"/>
          <p:cNvSpPr/>
          <p:nvPr/>
        </p:nvSpPr>
        <p:spPr>
          <a:xfrm>
            <a:off x="275768" y="4797152"/>
            <a:ext cx="8592463" cy="938719"/>
          </a:xfrm>
          <a:prstGeom prst="rect">
            <a:avLst/>
          </a:prstGeom>
        </p:spPr>
        <p:txBody>
          <a:bodyPr wrap="square">
            <a:spAutoFit/>
          </a:bodyPr>
          <a:lstStyle/>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　どの分野の</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どのような</a:t>
            </a:r>
            <a:r>
              <a:rPr kumimoji="1" lang="ja-JP"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データを収集・分析等を行った上で</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どういったサービスに活用するのか、具体的に記載すること</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。なお</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n-cs"/>
              </a:rPr>
              <a:t>、令和６年度以降の予定を記載する場合には、その旨が分かるよう記載すること。</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n-cs"/>
              </a:rPr>
              <a:t>　分野・都市横断的にデータを利用するサービスを展開する場合は、その詳細を記載すること。（加点評価する）</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n-cs"/>
              </a:rPr>
              <a:t>　パーソナルデータを活用することで、個人に最適化したサービスを提供する取組については、その詳細を記載すること。（加点評価する）</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endParaRPr>
          </a:p>
        </p:txBody>
      </p:sp>
      <p:graphicFrame>
        <p:nvGraphicFramePr>
          <p:cNvPr id="1729" name="表 3"/>
          <p:cNvGraphicFramePr>
            <a:graphicFrameLocks noGrp="1"/>
          </p:cNvGraphicFramePr>
          <p:nvPr/>
        </p:nvGraphicFramePr>
        <p:xfrm>
          <a:off x="539550" y="1260293"/>
          <a:ext cx="8208914" cy="3543300"/>
        </p:xfrm>
        <a:graphic>
          <a:graphicData uri="http://schemas.openxmlformats.org/drawingml/2006/table">
            <a:tbl>
              <a:tblPr firstRow="1" bandRow="1">
                <a:tableStyleId>{5940675A-B579-460E-94D1-54222C63F5DA}</a:tableStyleId>
              </a:tblPr>
              <a:tblGrid>
                <a:gridCol w="2531723">
                  <a:extLst>
                    <a:ext uri="{9D8B030D-6E8A-4147-A177-3AD203B41FA5}">
                      <a16:colId xmlns:a16="http://schemas.microsoft.com/office/drawing/2014/main" val="20000"/>
                    </a:ext>
                  </a:extLst>
                </a:gridCol>
                <a:gridCol w="537031">
                  <a:extLst>
                    <a:ext uri="{9D8B030D-6E8A-4147-A177-3AD203B41FA5}">
                      <a16:colId xmlns:a16="http://schemas.microsoft.com/office/drawing/2014/main" val="20001"/>
                    </a:ext>
                  </a:extLst>
                </a:gridCol>
                <a:gridCol w="387632">
                  <a:extLst>
                    <a:ext uri="{9D8B030D-6E8A-4147-A177-3AD203B41FA5}">
                      <a16:colId xmlns:a16="http://schemas.microsoft.com/office/drawing/2014/main" val="20002"/>
                    </a:ext>
                  </a:extLst>
                </a:gridCol>
                <a:gridCol w="1530339">
                  <a:extLst>
                    <a:ext uri="{9D8B030D-6E8A-4147-A177-3AD203B41FA5}">
                      <a16:colId xmlns:a16="http://schemas.microsoft.com/office/drawing/2014/main" val="20003"/>
                    </a:ext>
                  </a:extLst>
                </a:gridCol>
                <a:gridCol w="690469">
                  <a:extLst>
                    <a:ext uri="{9D8B030D-6E8A-4147-A177-3AD203B41FA5}">
                      <a16:colId xmlns:a16="http://schemas.microsoft.com/office/drawing/2014/main" val="20004"/>
                    </a:ext>
                  </a:extLst>
                </a:gridCol>
                <a:gridCol w="1150782">
                  <a:extLst>
                    <a:ext uri="{9D8B030D-6E8A-4147-A177-3AD203B41FA5}">
                      <a16:colId xmlns:a16="http://schemas.microsoft.com/office/drawing/2014/main" val="20005"/>
                    </a:ext>
                  </a:extLst>
                </a:gridCol>
                <a:gridCol w="1380938">
                  <a:extLst>
                    <a:ext uri="{9D8B030D-6E8A-4147-A177-3AD203B41FA5}">
                      <a16:colId xmlns:a16="http://schemas.microsoft.com/office/drawing/2014/main" val="20006"/>
                    </a:ext>
                  </a:extLst>
                </a:gridCol>
              </a:tblGrid>
              <a:tr h="131943">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サービス</a:t>
                      </a:r>
                    </a:p>
                  </a:txBody>
                  <a:tcPr>
                    <a:solidFill>
                      <a:srgbClr val="FFCDC1"/>
                    </a:solidFill>
                  </a:tcPr>
                </a:tc>
                <a:tc>
                  <a:txBody>
                    <a:bodyPr/>
                    <a:lstStyle/>
                    <a:p>
                      <a:r>
                        <a:rPr kumimoji="1" lang="ja-JP" altLang="en-US" sz="1050" dirty="0">
                          <a:latin typeface="Meiryo UI" panose="020B0604030504040204" pitchFamily="50" charset="-128"/>
                          <a:ea typeface="Meiryo UI" panose="020B0604030504040204" pitchFamily="50" charset="-128"/>
                        </a:rPr>
                        <a:t>分野</a:t>
                      </a:r>
                    </a:p>
                  </a:txBody>
                  <a:tcPr>
                    <a:solidFill>
                      <a:srgbClr val="FFCDC1"/>
                    </a:solidFill>
                  </a:tcPr>
                </a:tc>
                <a:tc>
                  <a:txBody>
                    <a:bodyPr/>
                    <a:lstStyle/>
                    <a:p>
                      <a:r>
                        <a:rPr kumimoji="1" lang="ja-JP" altLang="en-US" sz="700" dirty="0">
                          <a:latin typeface="Meiryo UI" panose="020B0604030504040204" pitchFamily="50" charset="-128"/>
                          <a:ea typeface="Meiryo UI" panose="020B0604030504040204" pitchFamily="50" charset="-128"/>
                        </a:rPr>
                        <a:t>都市</a:t>
                      </a:r>
                      <a:r>
                        <a:rPr kumimoji="1" lang="en-US" altLang="ja-JP" sz="700" dirty="0">
                          <a:latin typeface="Meiryo UI" panose="020B0604030504040204" pitchFamily="50" charset="-128"/>
                          <a:ea typeface="Meiryo UI" panose="020B0604030504040204" pitchFamily="50" charset="-128"/>
                        </a:rPr>
                        <a:t>OS</a:t>
                      </a:r>
                      <a:endParaRPr kumimoji="1" lang="ja-JP" altLang="en-US" sz="600" dirty="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データ</a:t>
                      </a:r>
                    </a:p>
                  </a:txBody>
                  <a:tcPr>
                    <a:solidFill>
                      <a:schemeClr val="bg1">
                        <a:lumMod val="85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分野</a:t>
                      </a:r>
                    </a:p>
                  </a:txBody>
                  <a:tcPr>
                    <a:solidFill>
                      <a:schemeClr val="bg1">
                        <a:lumMod val="85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区分</a:t>
                      </a:r>
                    </a:p>
                  </a:txBody>
                  <a:tcPr>
                    <a:solidFill>
                      <a:schemeClr val="bg1">
                        <a:lumMod val="85000"/>
                      </a:schemeClr>
                    </a:solidFill>
                  </a:tcPr>
                </a:tc>
                <a:tc>
                  <a:txBody>
                    <a:bodyPr/>
                    <a:lstStyle/>
                    <a:p>
                      <a:r>
                        <a:rPr kumimoji="1" lang="ja-JP" altLang="en-US" sz="1050" dirty="0">
                          <a:latin typeface="Meiryo UI" panose="020B0604030504040204" pitchFamily="50" charset="-128"/>
                          <a:ea typeface="Meiryo UI" panose="020B0604030504040204" pitchFamily="50" charset="-128"/>
                        </a:rPr>
                        <a:t>ストア先（管理者）</a:t>
                      </a:r>
                    </a:p>
                  </a:txBody>
                  <a:tcPr>
                    <a:solidFill>
                      <a:schemeClr val="bg1">
                        <a:lumMod val="85000"/>
                      </a:schemeClr>
                    </a:solidFill>
                  </a:tcPr>
                </a:tc>
                <a:extLst>
                  <a:ext uri="{0D108BD9-81ED-4DB2-BD59-A6C34878D82A}">
                    <a16:rowId xmlns:a16="http://schemas.microsoft.com/office/drawing/2014/main" val="10000"/>
                  </a:ext>
                </a:extLst>
              </a:tr>
              <a:tr h="131943">
                <a:tc rowSpan="2">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A)</a:t>
                      </a:r>
                      <a:r>
                        <a:rPr kumimoji="1" lang="ja-JP" altLang="en-US" sz="1050" dirty="0">
                          <a:solidFill>
                            <a:schemeClr val="tx1"/>
                          </a:solidFill>
                          <a:latin typeface="Meiryo UI" panose="020B0604030504040204" pitchFamily="50" charset="-128"/>
                          <a:ea typeface="Meiryo UI" panose="020B0604030504040204" pitchFamily="50" charset="-128"/>
                        </a:rPr>
                        <a:t>ゴミ収集車の効率的なルート設定</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93663" indent="-93663"/>
                      <a:r>
                        <a:rPr kumimoji="1" lang="ja-JP" altLang="en-US" sz="1050" dirty="0">
                          <a:solidFill>
                            <a:schemeClr val="tx1"/>
                          </a:solidFill>
                          <a:latin typeface="Meiryo UI" panose="020B0604030504040204" pitchFamily="50" charset="-128"/>
                          <a:ea typeface="Meiryo UI" panose="020B0604030504040204" pitchFamily="50" charset="-128"/>
                        </a:rPr>
                        <a:t>－通行止めなどのデータを踏まえつつ、空のゴミ箱をルートに含まない効率的なルートをリアルタイムで決定</a:t>
                      </a:r>
                    </a:p>
                  </a:txBody>
                  <a:tcPr/>
                </a:tc>
                <a:tc rowSpan="2">
                  <a:txBody>
                    <a:bodyPr/>
                    <a:lstStyle/>
                    <a:p>
                      <a:r>
                        <a:rPr kumimoji="1" lang="ja-JP" altLang="en-US" sz="800" dirty="0">
                          <a:latin typeface="Meiryo UI" panose="020B0604030504040204" pitchFamily="50" charset="-128"/>
                          <a:ea typeface="Meiryo UI" panose="020B0604030504040204" pitchFamily="50" charset="-128"/>
                        </a:rPr>
                        <a:t>⑩環境・エネルギー</a:t>
                      </a:r>
                    </a:p>
                  </a:txBody>
                  <a:tcPr/>
                </a:tc>
                <a:tc>
                  <a:txBody>
                    <a:bodyPr/>
                    <a:lstStyle/>
                    <a:p>
                      <a:r>
                        <a:rPr kumimoji="1" lang="ja-JP" altLang="en-US" sz="1050" dirty="0">
                          <a:latin typeface="Meiryo UI" panose="020B0604030504040204" pitchFamily="50" charset="-128"/>
                          <a:ea typeface="Meiryo UI" panose="020B0604030504040204" pitchFamily="50" charset="-128"/>
                        </a:rPr>
                        <a:t>←</a:t>
                      </a:r>
                    </a:p>
                  </a:txBody>
                  <a:tcPr/>
                </a:tc>
                <a:tc>
                  <a:txBody>
                    <a:bodyPr/>
                    <a:lstStyle/>
                    <a:p>
                      <a:r>
                        <a:rPr kumimoji="1" lang="ja-JP" altLang="en-US" sz="1050" dirty="0">
                          <a:latin typeface="Meiryo UI" panose="020B0604030504040204" pitchFamily="50" charset="-128"/>
                          <a:ea typeface="Meiryo UI" panose="020B0604030504040204" pitchFamily="50" charset="-128"/>
                        </a:rPr>
                        <a:t>各ゴミ箱の内容量データ</a:t>
                      </a:r>
                    </a:p>
                  </a:txBody>
                  <a:tcPr/>
                </a:tc>
                <a:tc>
                  <a:txBody>
                    <a:bodyPr/>
                    <a:lstStyle/>
                    <a:p>
                      <a:r>
                        <a:rPr kumimoji="1" lang="ja-JP" altLang="en-US" sz="800" dirty="0">
                          <a:latin typeface="Meiryo UI" panose="020B0604030504040204" pitchFamily="50" charset="-128"/>
                          <a:ea typeface="Meiryo UI" panose="020B0604030504040204" pitchFamily="50" charset="-128"/>
                        </a:rPr>
                        <a:t>⑩環境・エネルギー</a:t>
                      </a:r>
                    </a:p>
                  </a:txBody>
                  <a:tcPr/>
                </a:tc>
                <a:tc>
                  <a:txBody>
                    <a:bodyPr/>
                    <a:lstStyle/>
                    <a:p>
                      <a:r>
                        <a:rPr kumimoji="1" lang="ja-JP" altLang="en-US" sz="800" dirty="0">
                          <a:latin typeface="Meiryo UI" panose="020B0604030504040204" pitchFamily="50" charset="-128"/>
                          <a:ea typeface="Meiryo UI" panose="020B0604030504040204" pitchFamily="50" charset="-128"/>
                        </a:rPr>
                        <a:t>④非パーソナルデータ</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Ａセンシングデータ</a:t>
                      </a: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131943">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a:t>
                      </a:r>
                    </a:p>
                  </a:txBody>
                  <a:tcPr/>
                </a:tc>
                <a:tc>
                  <a:txBody>
                    <a:bodyPr/>
                    <a:lstStyle/>
                    <a:p>
                      <a:r>
                        <a:rPr kumimoji="1" lang="ja-JP" altLang="en-US" sz="1050" dirty="0">
                          <a:latin typeface="Meiryo UI" panose="020B0604030504040204" pitchFamily="50" charset="-128"/>
                          <a:ea typeface="Meiryo UI" panose="020B0604030504040204" pitchFamily="50" charset="-128"/>
                        </a:rPr>
                        <a:t>通行止め等の道路交通データ</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⑥交通・モビリティ</a:t>
                      </a:r>
                    </a:p>
                    <a:p>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ja-JP" altLang="en-US" sz="800" dirty="0">
                          <a:latin typeface="Meiryo UI" panose="020B0604030504040204" pitchFamily="50" charset="-128"/>
                          <a:ea typeface="Meiryo UI" panose="020B0604030504040204" pitchFamily="50" charset="-128"/>
                        </a:rPr>
                        <a:t>④非パーソナルデータ</a:t>
                      </a:r>
                      <a:endParaRPr kumimoji="1" lang="en-US" altLang="ja-JP" sz="800" dirty="0">
                        <a:latin typeface="Meiryo UI" panose="020B0604030504040204" pitchFamily="50" charset="-128"/>
                        <a:ea typeface="Meiryo UI" panose="020B0604030504040204" pitchFamily="50" charset="-128"/>
                      </a:endParaRPr>
                    </a:p>
                    <a:p>
                      <a:r>
                        <a:rPr kumimoji="1" lang="en-US" altLang="ja-JP" sz="800" dirty="0">
                          <a:latin typeface="Meiryo UI" panose="020B0604030504040204" pitchFamily="50" charset="-128"/>
                          <a:ea typeface="Meiryo UI" panose="020B0604030504040204" pitchFamily="50" charset="-128"/>
                        </a:rPr>
                        <a:t>D</a:t>
                      </a:r>
                      <a:r>
                        <a:rPr kumimoji="1" lang="ja-JP" altLang="en-US" sz="800" dirty="0">
                          <a:latin typeface="Meiryo UI" panose="020B0604030504040204" pitchFamily="50" charset="-128"/>
                          <a:ea typeface="Meiryo UI" panose="020B0604030504040204" pitchFamily="50" charset="-128"/>
                        </a:rPr>
                        <a:t>その他（交通センター情報）</a:t>
                      </a:r>
                    </a:p>
                  </a:txBody>
                  <a:tcPr/>
                </a:tc>
                <a:tc>
                  <a:txBody>
                    <a:bodyPr/>
                    <a:lstStyle/>
                    <a:p>
                      <a:endParaRPr kumimoji="1" lang="ja-JP" altLang="en-US"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131943">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B)</a:t>
                      </a:r>
                      <a:r>
                        <a:rPr kumimoji="1" lang="ja-JP" altLang="en-US" sz="1050" dirty="0">
                          <a:solidFill>
                            <a:schemeClr val="tx1"/>
                          </a:solidFill>
                          <a:latin typeface="Meiryo UI" panose="020B0604030504040204" pitchFamily="50" charset="-128"/>
                          <a:ea typeface="Meiryo UI" panose="020B0604030504040204" pitchFamily="50" charset="-128"/>
                        </a:rPr>
                        <a:t>道路交通情報（電光表示板等）</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93663" indent="-93663"/>
                      <a:r>
                        <a:rPr kumimoji="1" lang="ja-JP" altLang="en-US" sz="1050" dirty="0">
                          <a:solidFill>
                            <a:schemeClr val="tx1"/>
                          </a:solidFill>
                          <a:latin typeface="Meiryo UI" panose="020B0604030504040204" pitchFamily="50" charset="-128"/>
                          <a:ea typeface="Meiryo UI" panose="020B0604030504040204" pitchFamily="50" charset="-128"/>
                        </a:rPr>
                        <a:t>－収集データを元に、目的地までの所要時間をスマートフォンや電光表示板に表示し、混雑緩和を図る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⑥交通・モビリティ</a:t>
                      </a:r>
                    </a:p>
                  </a:txBody>
                  <a:tcPr/>
                </a:tc>
                <a:tc>
                  <a:txBody>
                    <a:bodyPr/>
                    <a:lstStyle/>
                    <a:p>
                      <a:r>
                        <a:rPr kumimoji="1" lang="ja-JP" altLang="en-US" sz="1050" dirty="0">
                          <a:latin typeface="Meiryo UI" panose="020B0604030504040204" pitchFamily="50" charset="-128"/>
                          <a:ea typeface="Meiryo UI" panose="020B0604030504040204" pitchFamily="50" charset="-128"/>
                        </a:rPr>
                        <a:t>←</a:t>
                      </a:r>
                    </a:p>
                  </a:txBody>
                  <a:tcPr/>
                </a:tc>
                <a:tc rowSpan="3">
                  <a:txBody>
                    <a:bodyPr/>
                    <a:lstStyle/>
                    <a:p>
                      <a:r>
                        <a:rPr kumimoji="1" lang="ja-JP" altLang="en-US" sz="1050" dirty="0">
                          <a:latin typeface="Meiryo UI" panose="020B0604030504040204" pitchFamily="50" charset="-128"/>
                          <a:ea typeface="Meiryo UI" panose="020B0604030504040204" pitchFamily="50" charset="-128"/>
                        </a:rPr>
                        <a:t>・バス車内混雑情報</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・バス停間所要時間</a:t>
                      </a:r>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⑥交通・モビリティ</a:t>
                      </a:r>
                    </a:p>
                    <a:p>
                      <a:endParaRPr kumimoji="1" lang="ja-JP" altLang="en-US" sz="800" dirty="0">
                        <a:latin typeface="Meiryo UI" panose="020B0604030504040204" pitchFamily="50" charset="-128"/>
                        <a:ea typeface="Meiryo UI" panose="020B0604030504040204" pitchFamily="50" charset="-128"/>
                      </a:endParaRPr>
                    </a:p>
                  </a:txBody>
                  <a:tcPr/>
                </a:tc>
                <a:tc rowSpan="3">
                  <a:txBody>
                    <a:bodyPr/>
                    <a:lstStyle/>
                    <a:p>
                      <a:r>
                        <a:rPr kumimoji="1" lang="ja-JP" altLang="en-US" sz="800" dirty="0">
                          <a:latin typeface="Meiryo UI" panose="020B0604030504040204" pitchFamily="50" charset="-128"/>
                          <a:ea typeface="Meiryo UI" panose="020B0604030504040204" pitchFamily="50" charset="-128"/>
                        </a:rPr>
                        <a:t>①オープンデータ</a:t>
                      </a:r>
                      <a:endParaRPr kumimoji="1" lang="en-US" altLang="ja-JP" sz="8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Ａセンシングデータ</a:t>
                      </a:r>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社内データベース（●●バス）</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⇒市オープンデータサイト（●●市）</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131943">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C)</a:t>
                      </a:r>
                      <a:r>
                        <a:rPr kumimoji="1" lang="ja-JP" altLang="en-US" sz="1050" dirty="0">
                          <a:solidFill>
                            <a:schemeClr val="tx1"/>
                          </a:solidFill>
                          <a:latin typeface="Meiryo UI" panose="020B0604030504040204" pitchFamily="50" charset="-128"/>
                          <a:ea typeface="Meiryo UI" panose="020B0604030504040204" pitchFamily="50" charset="-128"/>
                        </a:rPr>
                        <a:t>混雑緩和観光ルート作成</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93663" indent="-93663"/>
                      <a:r>
                        <a:rPr kumimoji="1" lang="ja-JP" altLang="en-US" sz="1050" dirty="0">
                          <a:solidFill>
                            <a:schemeClr val="tx1"/>
                          </a:solidFill>
                          <a:latin typeface="Meiryo UI" panose="020B0604030504040204" pitchFamily="50" charset="-128"/>
                          <a:ea typeface="Meiryo UI" panose="020B0604030504040204" pitchFamily="50" charset="-128"/>
                        </a:rPr>
                        <a:t>－観光需要ピーク時に混雑緩和できる観光ルートや、集客を行うための観光施策の検討</a:t>
                      </a:r>
                    </a:p>
                  </a:txBody>
                  <a:tcPr/>
                </a:tc>
                <a:tc>
                  <a:txBody>
                    <a:bodyPr/>
                    <a:lstStyle/>
                    <a:p>
                      <a:r>
                        <a:rPr kumimoji="1" lang="ja-JP" altLang="en-US" sz="800" dirty="0">
                          <a:latin typeface="Meiryo UI" panose="020B0604030504040204" pitchFamily="50" charset="-128"/>
                          <a:ea typeface="Meiryo UI" panose="020B0604030504040204" pitchFamily="50" charset="-128"/>
                        </a:rPr>
                        <a:t>⑤観光・地域活性化</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r h="131943">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D)</a:t>
                      </a:r>
                      <a:r>
                        <a:rPr kumimoji="1" lang="ja-JP" altLang="en-US" sz="1050" dirty="0">
                          <a:solidFill>
                            <a:schemeClr val="tx1"/>
                          </a:solidFill>
                          <a:latin typeface="Meiryo UI" panose="020B0604030504040204" pitchFamily="50" charset="-128"/>
                          <a:ea typeface="Meiryo UI" panose="020B0604030504040204" pitchFamily="50" charset="-128"/>
                        </a:rPr>
                        <a:t>大規模災害時シミュレーション</a:t>
                      </a:r>
                      <a:r>
                        <a:rPr kumimoji="1" lang="en-US" altLang="ja-JP" sz="1050" dirty="0">
                          <a:solidFill>
                            <a:schemeClr val="tx1"/>
                          </a:solidFill>
                          <a:latin typeface="Meiryo UI" panose="020B0604030504040204" pitchFamily="50" charset="-128"/>
                          <a:ea typeface="Meiryo UI" panose="020B0604030504040204" pitchFamily="50" charset="-128"/>
                        </a:rPr>
                        <a:t>【R5</a:t>
                      </a:r>
                      <a:r>
                        <a:rPr kumimoji="1" lang="ja-JP" altLang="en-US" sz="1050" dirty="0">
                          <a:solidFill>
                            <a:schemeClr val="tx1"/>
                          </a:solidFill>
                          <a:latin typeface="Meiryo UI" panose="020B0604030504040204" pitchFamily="50" charset="-128"/>
                          <a:ea typeface="Meiryo UI" panose="020B0604030504040204" pitchFamily="50" charset="-128"/>
                        </a:rPr>
                        <a:t>予定</a:t>
                      </a:r>
                      <a:r>
                        <a:rPr kumimoji="1" lang="en-US" altLang="ja-JP" sz="1050" dirty="0">
                          <a:solidFill>
                            <a:schemeClr val="tx1"/>
                          </a:solidFill>
                          <a:latin typeface="Meiryo UI" panose="020B0604030504040204" pitchFamily="50" charset="-128"/>
                          <a:ea typeface="Meiryo UI" panose="020B0604030504040204" pitchFamily="50" charset="-128"/>
                        </a:rPr>
                        <a:t>】</a:t>
                      </a:r>
                    </a:p>
                    <a:p>
                      <a:pPr marL="93663" indent="-93663"/>
                      <a:r>
                        <a:rPr kumimoji="1" lang="ja-JP" altLang="en-US" sz="1050" dirty="0">
                          <a:solidFill>
                            <a:schemeClr val="tx1"/>
                          </a:solidFill>
                          <a:latin typeface="Meiryo UI" panose="020B0604030504040204" pitchFamily="50" charset="-128"/>
                          <a:ea typeface="Meiryo UI" panose="020B0604030504040204" pitchFamily="50" charset="-128"/>
                        </a:rPr>
                        <a:t>－大規模災害発生時の人や車の動きをシミュレーションし、防災計画として臨時避難所や避難誘導等を検討</a:t>
                      </a:r>
                    </a:p>
                  </a:txBody>
                  <a:tcPr/>
                </a:tc>
                <a:tc>
                  <a:txBody>
                    <a:bodyPr/>
                    <a:lstStyle/>
                    <a:p>
                      <a:r>
                        <a:rPr kumimoji="1" lang="ja-JP" altLang="en-US" sz="800" dirty="0">
                          <a:latin typeface="Meiryo UI" panose="020B0604030504040204" pitchFamily="50" charset="-128"/>
                          <a:ea typeface="Meiryo UI" panose="020B0604030504040204" pitchFamily="50" charset="-128"/>
                        </a:rPr>
                        <a:t>①防災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5"/>
                  </a:ext>
                </a:extLst>
              </a:tr>
              <a:tr h="145544">
                <a:tc>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6"/>
                  </a:ext>
                </a:extLst>
              </a:tr>
            </a:tbl>
          </a:graphicData>
        </a:graphic>
      </p:graphicFrame>
      <p:sp>
        <p:nvSpPr>
          <p:cNvPr id="1730" name="正方形/長方形 14"/>
          <p:cNvSpPr/>
          <p:nvPr/>
        </p:nvSpPr>
        <p:spPr>
          <a:xfrm>
            <a:off x="1080877" y="5595002"/>
            <a:ext cx="7416824" cy="1035120"/>
          </a:xfrm>
          <a:prstGeom prst="rect">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分野の一覧</a:t>
            </a: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①交通モビリティ、②エネルギー、③防災、④インフラ維持管理、⑤観光・地域活性化、⑥健康・医療、⑦農林水産業、⑧環境、⑨セキュリティ・見守り、⑩物流、⑪都市計画・整備、⑫その他</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区分の一覧</a:t>
            </a: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①オープンデータ、 （以下オープンデータ以外の） ②パーソナルデータ（個人情報）、③パーソナルデータ（匿名加工情報等）、④非パーソナルデータ</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Ａセンシングデータ、Ｂ購買情報、Ｃ地理空間データ、Ｄその他（手入力など）</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731" name="正方形/長方形 15"/>
          <p:cNvSpPr/>
          <p:nvPr/>
        </p:nvSpPr>
        <p:spPr>
          <a:xfrm>
            <a:off x="363543" y="981083"/>
            <a:ext cx="3128337" cy="276999"/>
          </a:xfrm>
          <a:prstGeom prst="rect">
            <a:avLst/>
          </a:prstGeom>
        </p:spPr>
        <p:txBody>
          <a:bodyPr wrap="square">
            <a:spAutoFit/>
          </a:bodyPr>
          <a:lstStyle/>
          <a:p>
            <a:pPr marL="381000" marR="44450" lvl="0" indent="-381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200" b="0"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1" lang="ja-JP" altLang="en-US" sz="1200" b="0"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データ・サービス相関表</a:t>
            </a:r>
            <a:r>
              <a:rPr kumimoji="1" lang="en-US" altLang="ja-JP" sz="1200" b="0"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ja-JP" altLang="ja-JP" sz="1200" b="0"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733" name="正方形/長方形 17"/>
          <p:cNvSpPr/>
          <p:nvPr/>
        </p:nvSpPr>
        <p:spPr>
          <a:xfrm>
            <a:off x="4959263" y="3974359"/>
            <a:ext cx="3128337" cy="276999"/>
          </a:xfrm>
          <a:prstGeom prst="rect">
            <a:avLst/>
          </a:prstGeom>
          <a:solidFill>
            <a:schemeClr val="bg1">
              <a:lumMod val="85000"/>
            </a:schemeClr>
          </a:solidFill>
          <a:ln>
            <a:solidFill>
              <a:schemeClr val="tx1"/>
            </a:solidFill>
          </a:ln>
        </p:spPr>
        <p:txBody>
          <a:bodyPr wrap="square">
            <a:spAutoFit/>
          </a:bodyPr>
          <a:lstStyle/>
          <a:p>
            <a:pPr marL="381000" marR="44450" lvl="0" indent="-381000" algn="ctr"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記載例</a:t>
            </a:r>
            <a:endParaRPr kumimoji="1" lang="ja-JP" altLang="ja-JP"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734"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735" name="正方形/長方形 1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F3090DA-6FB9-414E-B719-C78A97C2C8C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20</a:t>
            </a:fld>
            <a:endPar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3" name="正方形/長方形 12">
            <a:extLst>
              <a:ext uri="{FF2B5EF4-FFF2-40B4-BE49-F238E27FC236}">
                <a16:creationId xmlns:a16="http://schemas.microsoft.com/office/drawing/2014/main" id="{23154145-8FD1-4F2D-B9AB-6E3E6884942F}"/>
              </a:ext>
            </a:extLst>
          </p:cNvPr>
          <p:cNvSpPr/>
          <p:nvPr/>
        </p:nvSpPr>
        <p:spPr>
          <a:xfrm>
            <a:off x="2987824" y="6607787"/>
            <a:ext cx="6768752"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注）必要に応じ、適宜枚数を追加すること（追加する場合は、以降のページ番号を</a:t>
            </a:r>
            <a:r>
              <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rPr>
              <a:t>25a,25b…</a:t>
            </a: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とすること）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1419739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7"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a:t>
            </a:r>
          </a:p>
        </p:txBody>
      </p:sp>
      <p:sp>
        <p:nvSpPr>
          <p:cNvPr id="1738"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39" name="Text Box 4"/>
          <p:cNvSpPr txBox="1">
            <a:spLocks noChangeArrowheads="1"/>
          </p:cNvSpPr>
          <p:nvPr/>
        </p:nvSpPr>
        <p:spPr>
          <a:xfrm>
            <a:off x="107504" y="561084"/>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活用するデータとサービス</a:t>
            </a:r>
            <a:endParaRPr kumimoji="1" lang="ja-JP" altLang="en-US" sz="16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740" name="正方形/長方形 8"/>
          <p:cNvSpPr/>
          <p:nvPr/>
        </p:nvSpPr>
        <p:spPr>
          <a:xfrm>
            <a:off x="279430" y="4420619"/>
            <a:ext cx="8592463" cy="1277273"/>
          </a:xfrm>
          <a:prstGeom prst="rect">
            <a:avLst/>
          </a:prstGeom>
        </p:spPr>
        <p:txBody>
          <a:bodyPr wrap="square">
            <a:spAutoFit/>
          </a:bodyPr>
          <a:lstStyle/>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　地域の抱える課題を解決するサービス等の内容を具体的に記載すること。なお、都市</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OS</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との関係性についても明確に記載すること。</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　</a:t>
            </a:r>
            <a:r>
              <a:rPr kumimoji="1" lang="ja-JP"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rPr>
              <a:t>個人情報等機密性の高い情報等をどのようなセキュリティポリシーに従って取り扱うか、セキュリティポリシー等の所管部局・部署と十分に協議をしたか、外部委託を行う場合を含めて必要な情報セキュリティ対策が講じられているかなどを詳細かつ具体的に記載すること。</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eiryo UI" panose="020B0604030504040204" pitchFamily="50" charset="-128"/>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rPr>
              <a:t>※</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n-cs"/>
              </a:rPr>
              <a:t>　</a:t>
            </a:r>
            <a:r>
              <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rPr>
              <a:t>AI</a:t>
            </a:r>
            <a:r>
              <a:rPr kumimoji="1" lang="ja-JP" altLang="en-US" sz="1100" b="0" i="1" u="none" strike="noStrike" kern="100" cap="none" spc="0" normalizeH="0" baseline="0" noProof="0" dirty="0">
                <a:ln>
                  <a:noFill/>
                </a:ln>
                <a:solidFill>
                  <a:srgbClr val="F73131"/>
                </a:solidFill>
                <a:effectLst/>
                <a:uLnTx/>
                <a:uFillTx/>
                <a:latin typeface="ＭＳ Ｐゴシック"/>
                <a:ea typeface="ＭＳ Ｐゴシック"/>
                <a:cs typeface="+mn-cs"/>
              </a:rPr>
              <a:t>等の先端技術を用いる場合は、その詳細を記載すること。（加点評価する）</a:t>
            </a:r>
            <a:endParaRPr kumimoji="1" lang="en-US" altLang="ja-JP" sz="1100" b="0" i="1" u="none" strike="noStrike" kern="100" cap="none" spc="0" normalizeH="0" baseline="0" noProof="0" dirty="0">
              <a:ln>
                <a:noFill/>
              </a:ln>
              <a:solidFill>
                <a:srgbClr val="F73131"/>
              </a:solidFill>
              <a:effectLst/>
              <a:uLnTx/>
              <a:uFillTx/>
              <a:latin typeface="ＭＳ Ｐゴシック"/>
              <a:ea typeface="ＭＳ Ｐゴシック"/>
              <a:cs typeface="+mn-cs"/>
            </a:endParaRPr>
          </a:p>
          <a:p>
            <a:pPr marL="38100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100" b="0" i="0" u="none" strike="noStrike" kern="100" cap="none" spc="0" normalizeH="0" baseline="0" noProof="0" dirty="0">
              <a:ln>
                <a:noFill/>
              </a:ln>
              <a:solidFill>
                <a:srgbClr val="FFAA0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1000" marR="44450" lvl="0" indent="-254000" algn="l" defTabSz="914400" rtl="0" eaLnBrk="0" fontAlgn="base" latinLnBrk="0" hangingPunct="0">
              <a:lnSpc>
                <a:spcPct val="100000"/>
              </a:lnSpc>
              <a:spcBef>
                <a:spcPct val="0"/>
              </a:spcBef>
              <a:spcAft>
                <a:spcPts val="0"/>
              </a:spcAft>
              <a:buClrTx/>
              <a:buSzTx/>
              <a:buFontTx/>
              <a:buNone/>
              <a:tabLst/>
              <a:defRPr/>
            </a:pPr>
            <a:endParaRPr kumimoji="1" lang="ja-JP"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41" name="正方形/長方形 15"/>
          <p:cNvSpPr/>
          <p:nvPr/>
        </p:nvSpPr>
        <p:spPr>
          <a:xfrm>
            <a:off x="363543" y="1031885"/>
            <a:ext cx="3128337" cy="276999"/>
          </a:xfrm>
          <a:prstGeom prst="rect">
            <a:avLst/>
          </a:prstGeom>
        </p:spPr>
        <p:txBody>
          <a:bodyPr wrap="square">
            <a:spAutoFit/>
          </a:bodyPr>
          <a:lstStyle/>
          <a:p>
            <a:pPr marL="381000" marR="44450" lvl="0" indent="-381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2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1" lang="ja-JP" altLang="en-US" sz="12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具体的なサービス等の詳細</a:t>
            </a:r>
            <a:r>
              <a:rPr kumimoji="1" lang="en-US" altLang="ja-JP" sz="12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ja-JP" altLang="ja-JP" sz="12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743"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744" name="正方形/長方形 11"/>
          <p:cNvSpPr/>
          <p:nvPr/>
        </p:nvSpPr>
        <p:spPr>
          <a:xfrm>
            <a:off x="5796136" y="1467636"/>
            <a:ext cx="2592288" cy="12330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745" name="正方形/長方形 12"/>
          <p:cNvSpPr/>
          <p:nvPr/>
        </p:nvSpPr>
        <p:spPr>
          <a:xfrm>
            <a:off x="465949" y="1308884"/>
            <a:ext cx="8498540" cy="1107996"/>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en-US" altLang="ja-JP"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a:t>
            </a:r>
            <a:r>
              <a:rPr kumimoji="1" lang="ja-JP" altLang="en-US" sz="1100" b="1" i="0" u="none" strike="noStrike" kern="1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（例）</a:t>
            </a:r>
            <a:r>
              <a:rPr kumimoji="1" lang="ja-JP" altLang="en-US"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ゴミ収集車の効率的なルート設定</a:t>
            </a:r>
            <a:endParaRPr kumimoji="1" lang="en-US" altLang="ja-JP" sz="11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100" b="0" i="0" u="none" strike="noStrike" kern="100" cap="none" spc="0" normalizeH="0" baseline="0" noProof="0" dirty="0">
              <a:ln>
                <a:noFill/>
              </a:ln>
              <a:solidFill>
                <a:srgbClr val="0070C0"/>
              </a:solidFill>
              <a:effectLst/>
              <a:highlight>
                <a:srgbClr val="FFFF00"/>
              </a:highligh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＜地域の抱える課題＞</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dirty="0">
              <a:ln>
                <a:noFill/>
              </a:ln>
              <a:solidFill>
                <a:srgbClr val="000000"/>
              </a:solidFill>
              <a:effectLst/>
              <a:uLnTx/>
              <a:uFillTx/>
              <a:latin typeface="ＭＳ Ｐゴシック"/>
              <a:ea typeface="ＭＳ Ｐゴシック" panose="020B060007020508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＜サービスの詳細説明＞</a:t>
            </a:r>
            <a:endPar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44450" lvl="0" indent="127000" algn="l" defTabSz="914400" rtl="0" eaLnBrk="0" fontAlgn="base" latinLnBrk="0" hangingPunct="0">
              <a:lnSpc>
                <a:spcPct val="100000"/>
              </a:lnSpc>
              <a:spcBef>
                <a:spcPct val="0"/>
              </a:spcBef>
              <a:spcAft>
                <a:spcPts val="0"/>
              </a:spcAft>
              <a:buClrTx/>
              <a:buSzTx/>
              <a:buFontTx/>
              <a:buNone/>
              <a:tabLst>
                <a:tab pos="2700020" algn="ctr"/>
                <a:tab pos="5400040" algn="r"/>
              </a:tabLst>
              <a:defRPr/>
            </a:pP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ja-JP" altLang="ja-JP" sz="1100" b="0" i="0" u="none" strike="noStrike" kern="100" cap="none" spc="0" normalizeH="0" baseline="0" noProof="0" dirty="0">
              <a:ln>
                <a:noFill/>
              </a:ln>
              <a:solidFill>
                <a:srgbClr val="000000"/>
              </a:solidFill>
              <a:effectLst/>
              <a:uLnTx/>
              <a:uFillTx/>
              <a:latin typeface="ＭＳ Ｐゴシック"/>
              <a:ea typeface="ＭＳ Ｐゴシック" panose="020B0600070205080204" pitchFamily="50" charset="-128"/>
              <a:cs typeface="Meiryo UI" panose="020B0604030504040204" pitchFamily="50" charset="-128"/>
            </a:endParaRPr>
          </a:p>
        </p:txBody>
      </p:sp>
      <p:sp>
        <p:nvSpPr>
          <p:cNvPr id="1746"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11DFCFD-93B4-46E4-B022-71F00A525759}"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21</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6BC63035-D3BD-480C-BE58-E06CA4CF3E27}"/>
              </a:ext>
            </a:extLst>
          </p:cNvPr>
          <p:cNvSpPr/>
          <p:nvPr/>
        </p:nvSpPr>
        <p:spPr>
          <a:xfrm>
            <a:off x="2843808" y="6467901"/>
            <a:ext cx="6768752"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注）必要に応じ、適宜枚数を追加すること（追加する場合は、以降のページ番号を</a:t>
            </a:r>
            <a:r>
              <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rPr>
              <a:t>26a,26b…</a:t>
            </a: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とすること）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1863894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 name="Text Box 4"/>
          <p:cNvSpPr txBox="1">
            <a:spLocks noChangeArrowheads="1"/>
          </p:cNvSpPr>
          <p:nvPr/>
        </p:nvSpPr>
        <p:spPr>
          <a:xfrm>
            <a:off x="107504" y="558262"/>
            <a:ext cx="8310835" cy="558294"/>
          </a:xfrm>
          <a:prstGeom prst="rect">
            <a:avLst/>
          </a:prstGeom>
          <a:noFill/>
          <a:ln w="9525">
            <a:noFill/>
            <a:miter lim="800000"/>
            <a:headEnd/>
            <a:tailEnd/>
          </a:ln>
          <a:effectLst/>
        </p:spPr>
        <p:txBody>
          <a:bodyPr wrap="square">
            <a:spAutoFit/>
          </a:bodyPr>
          <a:lstStyle/>
          <a:p>
            <a:pPr marL="219813" indent="-219813" defTabSz="844083" eaLnBrk="1" hangingPunct="1">
              <a:spcBef>
                <a:spcPct val="5000"/>
              </a:spcBef>
              <a:buFont typeface="Wingdings" pitchFamily="2" charset="2"/>
              <a:buChar char="n"/>
              <a:defRPr/>
            </a:pPr>
            <a:r>
              <a:rPr lang="ja-JP" altLang="en-US" sz="1477" b="1" dirty="0">
                <a:solidFill>
                  <a:srgbClr val="000000"/>
                </a:solidFill>
                <a:latin typeface="Tahoma" pitchFamily="34" charset="0"/>
                <a:ea typeface="Meiryo UI" panose="020B0604030504040204" pitchFamily="50" charset="-128"/>
              </a:rPr>
              <a:t>データ連携基盤共同利用ビジョン</a:t>
            </a:r>
            <a:r>
              <a:rPr lang="ja-JP" altLang="en-US" sz="1477" b="1" dirty="0">
                <a:latin typeface="Tahoma" pitchFamily="34" charset="0"/>
                <a:ea typeface="Meiryo UI" panose="020B0604030504040204" pitchFamily="50" charset="-128"/>
              </a:rPr>
              <a:t>の</a:t>
            </a:r>
            <a:r>
              <a:rPr lang="ja-JP" altLang="en-US" sz="1477" b="1" dirty="0">
                <a:solidFill>
                  <a:srgbClr val="000000"/>
                </a:solidFill>
                <a:latin typeface="Tahoma" pitchFamily="34" charset="0"/>
                <a:ea typeface="Meiryo UI" panose="020B0604030504040204" pitchFamily="50" charset="-128"/>
              </a:rPr>
              <a:t>都道府県との協議</a:t>
            </a:r>
          </a:p>
          <a:p>
            <a:pPr defTabSz="844083" eaLnBrk="1" hangingPunct="1">
              <a:spcBef>
                <a:spcPct val="5000"/>
              </a:spcBef>
              <a:defRPr/>
            </a:pPr>
            <a:endParaRPr lang="ja-JP" altLang="en-US" sz="1477" b="1" dirty="0">
              <a:solidFill>
                <a:srgbClr val="000000"/>
              </a:solidFill>
              <a:latin typeface="Tahoma" pitchFamily="34" charset="0"/>
              <a:ea typeface="Meiryo UI" panose="020B0604030504040204" pitchFamily="50" charset="-128"/>
            </a:endParaRPr>
          </a:p>
        </p:txBody>
      </p:sp>
      <p:sp>
        <p:nvSpPr>
          <p:cNvPr id="3" name="Text Box 4">
            <a:extLst>
              <a:ext uri="{FF2B5EF4-FFF2-40B4-BE49-F238E27FC236}">
                <a16:creationId xmlns:a16="http://schemas.microsoft.com/office/drawing/2014/main" id="{9B5A9AAC-07BE-A274-5A57-8D0BD2C349F9}"/>
              </a:ext>
            </a:extLst>
          </p:cNvPr>
          <p:cNvSpPr txBox="1">
            <a:spLocks noChangeArrowheads="1"/>
          </p:cNvSpPr>
          <p:nvPr/>
        </p:nvSpPr>
        <p:spPr>
          <a:xfrm>
            <a:off x="179512" y="2166958"/>
            <a:ext cx="6945534" cy="319639"/>
          </a:xfrm>
          <a:prstGeom prst="rect">
            <a:avLst/>
          </a:prstGeom>
          <a:noFill/>
          <a:ln w="9525">
            <a:noFill/>
            <a:miter lim="800000"/>
            <a:headEnd/>
            <a:tailEnd/>
          </a:ln>
          <a:effectLst/>
        </p:spPr>
        <p:txBody>
          <a:bodyPr wrap="square">
            <a:spAutoFit/>
          </a:bodyPr>
          <a:lstStyle/>
          <a:p>
            <a:pPr marL="219813" indent="-219813" defTabSz="844083" eaLnBrk="1" hangingPunct="1">
              <a:spcBef>
                <a:spcPct val="5000"/>
              </a:spcBef>
              <a:buFont typeface="Wingdings" pitchFamily="2" charset="2"/>
              <a:buChar char="n"/>
              <a:defRPr/>
            </a:pPr>
            <a:r>
              <a:rPr lang="ja-JP" altLang="en-US" sz="1477" b="1" dirty="0">
                <a:solidFill>
                  <a:srgbClr val="000000"/>
                </a:solidFill>
                <a:latin typeface="Tahoma" pitchFamily="34" charset="0"/>
                <a:ea typeface="Meiryo UI" panose="020B0604030504040204" pitchFamily="50" charset="-128"/>
              </a:rPr>
              <a:t>都道府県との協議内容</a:t>
            </a:r>
          </a:p>
        </p:txBody>
      </p:sp>
      <p:sp>
        <p:nvSpPr>
          <p:cNvPr id="4" name="Rectangle 66">
            <a:extLst>
              <a:ext uri="{FF2B5EF4-FFF2-40B4-BE49-F238E27FC236}">
                <a16:creationId xmlns:a16="http://schemas.microsoft.com/office/drawing/2014/main" id="{58FA64AF-F7ED-1FA1-E02C-CA13228CE131}"/>
              </a:ext>
            </a:extLst>
          </p:cNvPr>
          <p:cNvSpPr>
            <a:spLocks noChangeArrowheads="1"/>
          </p:cNvSpPr>
          <p:nvPr/>
        </p:nvSpPr>
        <p:spPr>
          <a:xfrm>
            <a:off x="179512" y="974862"/>
            <a:ext cx="8784975" cy="1032277"/>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844083" eaLnBrk="1" hangingPunct="1">
              <a:spcBef>
                <a:spcPct val="0"/>
              </a:spcBef>
              <a:buNone/>
            </a:pPr>
            <a:endParaRPr lang="ja-JP" altLang="en-US" sz="1662">
              <a:solidFill>
                <a:srgbClr val="0070C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9FEC0F7-18B3-447C-9509-C4C80EC9ECE7}"/>
              </a:ext>
            </a:extLst>
          </p:cNvPr>
          <p:cNvSpPr txBox="1"/>
          <p:nvPr/>
        </p:nvSpPr>
        <p:spPr>
          <a:xfrm>
            <a:off x="292972" y="1339446"/>
            <a:ext cx="8165557" cy="764697"/>
          </a:xfrm>
          <a:prstGeom prst="rect">
            <a:avLst/>
          </a:prstGeom>
          <a:noFill/>
        </p:spPr>
        <p:txBody>
          <a:bodyPr wrap="square" rtlCol="0">
            <a:spAutoFit/>
          </a:bodyPr>
          <a:lstStyle/>
          <a:p>
            <a:pPr marL="299084" lvl="0" indent="-299084" defTabSz="844083">
              <a:lnSpc>
                <a:spcPts val="1846"/>
              </a:lnSpc>
            </a:pPr>
            <a:r>
              <a:rPr lang="ja-JP" altLang="en-US" sz="1477" b="1" dirty="0">
                <a:solidFill>
                  <a:prstClr val="black"/>
                </a:solidFill>
                <a:latin typeface="Meiryo UI" panose="020B0604030504040204" pitchFamily="50" charset="-128"/>
                <a:ea typeface="Meiryo UI" panose="020B0604030504040204" pitchFamily="50" charset="-128"/>
              </a:rPr>
              <a:t>□</a:t>
            </a:r>
            <a:r>
              <a:rPr lang="ja-JP" altLang="en-US" sz="1477" dirty="0">
                <a:solidFill>
                  <a:prstClr val="black"/>
                </a:solidFill>
                <a:latin typeface="Meiryo UI" panose="020B0604030504040204" pitchFamily="50" charset="-128"/>
                <a:ea typeface="Meiryo UI" panose="020B0604030504040204" pitchFamily="50" charset="-128"/>
              </a:rPr>
              <a:t>各都道府県下のデータ連携基盤の共同利用について、都道府県と協議すること</a:t>
            </a:r>
            <a:endParaRPr lang="en-US" altLang="ja-JP" sz="1477" dirty="0">
              <a:solidFill>
                <a:prstClr val="black"/>
              </a:solidFill>
              <a:latin typeface="Meiryo UI" panose="020B0604030504040204" pitchFamily="50" charset="-128"/>
              <a:ea typeface="Meiryo UI" panose="020B0604030504040204" pitchFamily="50" charset="-128"/>
            </a:endParaRPr>
          </a:p>
          <a:p>
            <a:pPr marL="298946" lvl="0" indent="32239" defTabSz="844083">
              <a:lnSpc>
                <a:spcPts val="1846"/>
              </a:lnSpc>
            </a:pPr>
            <a:r>
              <a:rPr lang="en-US" altLang="ja-JP" sz="1477" dirty="0">
                <a:solidFill>
                  <a:prstClr val="black"/>
                </a:solidFill>
                <a:latin typeface="Meiryo UI" panose="020B0604030504040204" pitchFamily="50" charset="-128"/>
                <a:ea typeface="Meiryo UI" panose="020B0604030504040204" pitchFamily="50" charset="-128"/>
              </a:rPr>
              <a:t>※</a:t>
            </a:r>
            <a:r>
              <a:rPr lang="ja-JP" altLang="en-US" sz="1477" dirty="0">
                <a:solidFill>
                  <a:prstClr val="black"/>
                </a:solidFill>
                <a:latin typeface="Meiryo UI" panose="020B0604030504040204" pitchFamily="50" charset="-128"/>
                <a:ea typeface="Meiryo UI" panose="020B0604030504040204" pitchFamily="50" charset="-128"/>
              </a:rPr>
              <a:t>都道府県の場合は、各都道府県下のデータ連携基盤共同利用について検討すること</a:t>
            </a:r>
            <a:endParaRPr lang="en-US" altLang="ja-JP" sz="1477" dirty="0">
              <a:solidFill>
                <a:prstClr val="black"/>
              </a:solidFill>
              <a:latin typeface="Meiryo UI" panose="020B0604030504040204" pitchFamily="50" charset="-128"/>
              <a:ea typeface="Meiryo UI" panose="020B0604030504040204" pitchFamily="50" charset="-128"/>
            </a:endParaRPr>
          </a:p>
          <a:p>
            <a:pPr marL="299084" indent="-299084" defTabSz="844083">
              <a:lnSpc>
                <a:spcPts val="1846"/>
              </a:lnSpc>
            </a:pPr>
            <a:r>
              <a:rPr lang="ja-JP" altLang="en-US" sz="1477" b="1" dirty="0">
                <a:solidFill>
                  <a:prstClr val="black"/>
                </a:solidFill>
                <a:latin typeface="Meiryo UI" panose="020B0604030504040204" pitchFamily="50" charset="-128"/>
                <a:ea typeface="Meiryo UI" panose="020B0604030504040204" pitchFamily="50" charset="-128"/>
              </a:rPr>
              <a:t>　</a:t>
            </a:r>
            <a:endParaRPr lang="en-US" altLang="ja-JP" sz="1477" dirty="0">
              <a:solidFill>
                <a:prstClr val="black"/>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399334DC-30A9-9CD4-1D88-1C490C7392FF}"/>
              </a:ext>
            </a:extLst>
          </p:cNvPr>
          <p:cNvSpPr txBox="1"/>
          <p:nvPr/>
        </p:nvSpPr>
        <p:spPr>
          <a:xfrm>
            <a:off x="292972" y="1019807"/>
            <a:ext cx="8048118" cy="319639"/>
          </a:xfrm>
          <a:prstGeom prst="rect">
            <a:avLst/>
          </a:prstGeom>
          <a:noFill/>
        </p:spPr>
        <p:txBody>
          <a:bodyPr wrap="square" rtlCol="0">
            <a:spAutoFit/>
          </a:bodyPr>
          <a:lstStyle/>
          <a:p>
            <a:pPr defTabSz="844083"/>
            <a:r>
              <a:rPr lang="ja-JP" altLang="en-US" sz="1477" dirty="0">
                <a:solidFill>
                  <a:prstClr val="black"/>
                </a:solidFill>
                <a:latin typeface="Meiryo UI" panose="020B0604030504040204" pitchFamily="50" charset="-128"/>
                <a:ea typeface="Meiryo UI" panose="020B0604030504040204" pitchFamily="50" charset="-128"/>
              </a:rPr>
              <a:t>申請にあたり、以下要件を遵守のうえ取組を行うこと</a:t>
            </a:r>
            <a:endParaRPr lang="en-US" altLang="ja-JP" sz="1477" dirty="0">
              <a:solidFill>
                <a:prstClr val="black"/>
              </a:solidFill>
              <a:latin typeface="Meiryo UI" panose="020B0604030504040204" pitchFamily="50" charset="-128"/>
              <a:ea typeface="Meiryo UI" panose="020B0604030504040204" pitchFamily="50" charset="-128"/>
            </a:endParaRPr>
          </a:p>
        </p:txBody>
      </p:sp>
      <p:sp>
        <p:nvSpPr>
          <p:cNvPr id="10" name="Rectangle 66">
            <a:extLst>
              <a:ext uri="{FF2B5EF4-FFF2-40B4-BE49-F238E27FC236}">
                <a16:creationId xmlns:a16="http://schemas.microsoft.com/office/drawing/2014/main" id="{AD656E8F-EA39-97B8-6673-879B65B907B6}"/>
              </a:ext>
            </a:extLst>
          </p:cNvPr>
          <p:cNvSpPr>
            <a:spLocks noChangeArrowheads="1"/>
          </p:cNvSpPr>
          <p:nvPr/>
        </p:nvSpPr>
        <p:spPr>
          <a:xfrm>
            <a:off x="179513" y="2486598"/>
            <a:ext cx="8784974" cy="4038746"/>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844083" eaLnBrk="1" hangingPunct="1">
              <a:spcBef>
                <a:spcPct val="0"/>
              </a:spcBef>
              <a:buNone/>
              <a:defRPr/>
            </a:pPr>
            <a:endParaRPr lang="ja-JP" altLang="en-US" sz="1662">
              <a:solidFill>
                <a:srgbClr val="0070C0"/>
              </a:solidFill>
              <a:ea typeface="Meiryo UI" panose="020B0604030504040204" pitchFamily="50" charset="-128"/>
            </a:endParaRPr>
          </a:p>
        </p:txBody>
      </p:sp>
      <p:sp>
        <p:nvSpPr>
          <p:cNvPr id="11" name="正方形/長方形 22">
            <a:extLst>
              <a:ext uri="{FF2B5EF4-FFF2-40B4-BE49-F238E27FC236}">
                <a16:creationId xmlns:a16="http://schemas.microsoft.com/office/drawing/2014/main" id="{1F244A24-B19F-45EA-D6A6-9B2AD2327E83}"/>
              </a:ext>
            </a:extLst>
          </p:cNvPr>
          <p:cNvSpPr/>
          <p:nvPr/>
        </p:nvSpPr>
        <p:spPr>
          <a:xfrm>
            <a:off x="241866" y="2564904"/>
            <a:ext cx="8042109" cy="291170"/>
          </a:xfrm>
          <a:prstGeom prst="rect">
            <a:avLst/>
          </a:prstGeom>
        </p:spPr>
        <p:txBody>
          <a:bodyPr wrap="square">
            <a:spAutoFit/>
          </a:bodyPr>
          <a:lstStyle/>
          <a:p>
            <a:pPr marL="165593" indent="-165593" defTabSz="844083">
              <a:defRPr/>
            </a:pPr>
            <a:r>
              <a:rPr lang="en-US" altLang="ja-JP" sz="1292" dirty="0">
                <a:solidFill>
                  <a:srgbClr val="FF0000"/>
                </a:solidFill>
                <a:ea typeface="Meiryo UI" panose="020B0604030504040204" pitchFamily="50" charset="-128"/>
              </a:rPr>
              <a:t>※</a:t>
            </a:r>
            <a:r>
              <a:rPr lang="ja-JP" altLang="en-US" sz="1292" dirty="0">
                <a:solidFill>
                  <a:srgbClr val="FF0000"/>
                </a:solidFill>
                <a:ea typeface="Meiryo UI" panose="020B0604030504040204" pitchFamily="50" charset="-128"/>
              </a:rPr>
              <a:t>都道府県との協議内容（現時点の方向性）について記載すること</a:t>
            </a:r>
            <a:endParaRPr lang="en-US" altLang="ja-JP" sz="1292" dirty="0">
              <a:solidFill>
                <a:srgbClr val="FF0000"/>
              </a:solidFill>
              <a:ea typeface="Meiryo UI" panose="020B0604030504040204" pitchFamily="50" charset="-128"/>
            </a:endParaRPr>
          </a:p>
        </p:txBody>
      </p:sp>
      <p:sp>
        <p:nvSpPr>
          <p:cNvPr id="2" name="四角形: 角を丸くする 1">
            <a:extLst>
              <a:ext uri="{FF2B5EF4-FFF2-40B4-BE49-F238E27FC236}">
                <a16:creationId xmlns:a16="http://schemas.microsoft.com/office/drawing/2014/main" id="{28CF6274-A370-D709-5DD4-23024E3527B7}"/>
              </a:ext>
            </a:extLst>
          </p:cNvPr>
          <p:cNvSpPr/>
          <p:nvPr/>
        </p:nvSpPr>
        <p:spPr>
          <a:xfrm>
            <a:off x="476249" y="3139703"/>
            <a:ext cx="8191499" cy="2732536"/>
          </a:xfrm>
          <a:prstGeom prst="roundRect">
            <a:avLst>
              <a:gd name="adj" fmla="val 12833"/>
            </a:avLst>
          </a:prstGeom>
          <a:solidFill>
            <a:srgbClr val="C5E0B4"/>
          </a:solidFill>
          <a:ln w="12700">
            <a:noFill/>
          </a:ln>
        </p:spPr>
        <p:txBody>
          <a:bodyPr vert="horz" lIns="0" tIns="0" rIns="0" bIns="0" rtlCol="0" anchor="ctr"/>
          <a:lstStyle/>
          <a:p>
            <a:pPr algn="ctr" defTabSz="457200">
              <a:lnSpc>
                <a:spcPts val="2700"/>
              </a:lnSpc>
              <a:defRPr/>
            </a:pPr>
            <a:r>
              <a:rPr lang="ja-JP" altLang="en-US" b="1" dirty="0">
                <a:solidFill>
                  <a:sysClr val="windowText" lastClr="000000"/>
                </a:solidFill>
                <a:latin typeface="Meiryo UI" panose="020B0604030504040204" pitchFamily="50" charset="-128"/>
                <a:ea typeface="Meiryo UI" panose="020B0604030504040204" pitchFamily="50" charset="-128"/>
              </a:rPr>
              <a:t>データ連携基盤共同利用ビジョン（仮称）の構成要素イメージを</a:t>
            </a:r>
            <a:endParaRPr lang="en-US" altLang="ja-JP" b="1" dirty="0">
              <a:solidFill>
                <a:sysClr val="windowText" lastClr="000000"/>
              </a:solidFill>
              <a:latin typeface="Meiryo UI" panose="020B0604030504040204" pitchFamily="50" charset="-128"/>
              <a:ea typeface="Meiryo UI" panose="020B0604030504040204" pitchFamily="50" charset="-128"/>
            </a:endParaRPr>
          </a:p>
          <a:p>
            <a:pPr algn="ctr" defTabSz="457200">
              <a:lnSpc>
                <a:spcPts val="2700"/>
              </a:lnSpc>
              <a:defRPr/>
            </a:pPr>
            <a:r>
              <a:rPr lang="ja-JP" altLang="en-US" b="1" dirty="0">
                <a:solidFill>
                  <a:sysClr val="windowText" lastClr="000000"/>
                </a:solidFill>
                <a:latin typeface="Meiryo UI" panose="020B0604030504040204" pitchFamily="50" charset="-128"/>
                <a:ea typeface="Meiryo UI" panose="020B0604030504040204" pitchFamily="50" charset="-128"/>
              </a:rPr>
              <a:t>参考に、都道府県と協議した内容を踏まえ</a:t>
            </a:r>
            <a:endParaRPr lang="en-US" altLang="ja-JP" b="1" dirty="0">
              <a:solidFill>
                <a:sysClr val="windowText" lastClr="000000"/>
              </a:solidFill>
              <a:latin typeface="Meiryo UI" panose="020B0604030504040204" pitchFamily="50" charset="-128"/>
              <a:ea typeface="Meiryo UI" panose="020B0604030504040204" pitchFamily="50" charset="-128"/>
            </a:endParaRPr>
          </a:p>
          <a:p>
            <a:pPr algn="ctr" defTabSz="457200">
              <a:lnSpc>
                <a:spcPts val="2700"/>
              </a:lnSpc>
              <a:defRPr/>
            </a:pPr>
            <a:r>
              <a:rPr lang="ja-JP" altLang="en-US" b="1" dirty="0">
                <a:solidFill>
                  <a:sysClr val="windowText" lastClr="000000"/>
                </a:solidFill>
                <a:latin typeface="Meiryo UI" panose="020B0604030504040204" pitchFamily="50" charset="-128"/>
                <a:ea typeface="Meiryo UI" panose="020B0604030504040204" pitchFamily="50" charset="-128"/>
              </a:rPr>
              <a:t>現時点の方針や方向性について記載すること</a:t>
            </a:r>
            <a:endParaRPr lang="en-US" altLang="ja-JP" b="1" dirty="0">
              <a:solidFill>
                <a:sysClr val="windowText" lastClr="000000"/>
              </a:solidFill>
              <a:latin typeface="Meiryo UI" panose="020B0604030504040204" pitchFamily="50" charset="-128"/>
              <a:ea typeface="Meiryo UI" panose="020B0604030504040204" pitchFamily="50" charset="-128"/>
            </a:endParaRPr>
          </a:p>
          <a:p>
            <a:pPr algn="ctr" defTabSz="457200">
              <a:lnSpc>
                <a:spcPts val="2700"/>
              </a:lnSpc>
              <a:defRPr/>
            </a:pPr>
            <a:r>
              <a:rPr lang="en-US" altLang="ja-JP" sz="1600" b="1" dirty="0">
                <a:solidFill>
                  <a:sysClr val="windowText" lastClr="000000"/>
                </a:solidFill>
                <a:latin typeface="Meiryo UI" panose="020B0604030504040204" pitchFamily="50" charset="-128"/>
                <a:ea typeface="Meiryo UI" panose="020B0604030504040204" pitchFamily="50" charset="-128"/>
              </a:rPr>
              <a:t>※</a:t>
            </a:r>
            <a:r>
              <a:rPr lang="ja-JP" altLang="en-US" sz="1600" b="1" dirty="0">
                <a:solidFill>
                  <a:sysClr val="windowText" lastClr="000000"/>
                </a:solidFill>
                <a:latin typeface="Meiryo UI" panose="020B0604030504040204" pitchFamily="50" charset="-128"/>
                <a:ea typeface="Meiryo UI" panose="020B0604030504040204" pitchFamily="50" charset="-128"/>
              </a:rPr>
              <a:t>地域内の基盤に関する現況を都道府県と認識合わせをしたうえで、</a:t>
            </a:r>
            <a:endParaRPr lang="en-US" altLang="ja-JP" sz="1600" b="1" dirty="0">
              <a:solidFill>
                <a:sysClr val="windowText" lastClr="000000"/>
              </a:solidFill>
              <a:latin typeface="Meiryo UI" panose="020B0604030504040204" pitchFamily="50" charset="-128"/>
              <a:ea typeface="Meiryo UI" panose="020B0604030504040204" pitchFamily="50" charset="-128"/>
            </a:endParaRPr>
          </a:p>
          <a:p>
            <a:pPr algn="ctr" defTabSz="457200">
              <a:lnSpc>
                <a:spcPts val="2700"/>
              </a:lnSpc>
              <a:defRPr/>
            </a:pPr>
            <a:r>
              <a:rPr lang="ja-JP" altLang="en-US" sz="1600" b="1" dirty="0">
                <a:solidFill>
                  <a:sysClr val="windowText" lastClr="000000"/>
                </a:solidFill>
                <a:latin typeface="Meiryo UI" panose="020B0604030504040204" pitchFamily="50" charset="-128"/>
                <a:ea typeface="Meiryo UI" panose="020B0604030504040204" pitchFamily="50" charset="-128"/>
              </a:rPr>
              <a:t>過大な投資をすることなく、地域内でのデータ連携・利活用が</a:t>
            </a:r>
            <a:endParaRPr lang="en-US" altLang="ja-JP" sz="1600" b="1" dirty="0">
              <a:solidFill>
                <a:sysClr val="windowText" lastClr="000000"/>
              </a:solidFill>
              <a:latin typeface="Meiryo UI" panose="020B0604030504040204" pitchFamily="50" charset="-128"/>
              <a:ea typeface="Meiryo UI" panose="020B0604030504040204" pitchFamily="50" charset="-128"/>
            </a:endParaRPr>
          </a:p>
          <a:p>
            <a:pPr algn="ctr" defTabSz="457200">
              <a:lnSpc>
                <a:spcPts val="2700"/>
              </a:lnSpc>
              <a:defRPr/>
            </a:pPr>
            <a:r>
              <a:rPr lang="ja-JP" altLang="en-US" sz="1600" b="1" dirty="0">
                <a:solidFill>
                  <a:sysClr val="windowText" lastClr="000000"/>
                </a:solidFill>
                <a:latin typeface="Meiryo UI" panose="020B0604030504040204" pitchFamily="50" charset="-128"/>
                <a:ea typeface="Meiryo UI" panose="020B0604030504040204" pitchFamily="50" charset="-128"/>
              </a:rPr>
              <a:t>より促進される環境が整備されることが望ましい</a:t>
            </a:r>
            <a:endParaRPr lang="en-US" altLang="ja-JP" sz="1600" b="1" dirty="0">
              <a:solidFill>
                <a:sysClr val="windowText" lastClr="000000"/>
              </a:solidFill>
              <a:latin typeface="Meiryo UI" panose="020B0604030504040204" pitchFamily="50" charset="-128"/>
              <a:ea typeface="Meiryo UI" panose="020B0604030504040204" pitchFamily="50" charset="-128"/>
            </a:endParaRPr>
          </a:p>
        </p:txBody>
      </p:sp>
      <p:sp>
        <p:nvSpPr>
          <p:cNvPr id="13" name="正方形/長方形 4">
            <a:extLst>
              <a:ext uri="{FF2B5EF4-FFF2-40B4-BE49-F238E27FC236}">
                <a16:creationId xmlns:a16="http://schemas.microsoft.com/office/drawing/2014/main" id="{AD751FC3-4185-445F-81F4-7B003308571E}"/>
              </a:ext>
            </a:extLst>
          </p:cNvPr>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defTabSz="844083" eaLnBrk="1" hangingPunct="1">
              <a:defRPr/>
            </a:pPr>
            <a:r>
              <a:rPr lang="ja-JP" altLang="en-US" sz="2200" b="1" dirty="0">
                <a:solidFill>
                  <a:srgbClr val="FFFFFF"/>
                </a:solidFill>
                <a:latin typeface="Meiryo UI" panose="020B0604030504040204" pitchFamily="50" charset="-128"/>
                <a:ea typeface="Meiryo UI" panose="020B0604030504040204" pitchFamily="50" charset="-128"/>
              </a:rPr>
              <a:t>データ連携基盤の構築及び相互運用性の確保に向けた考え方</a:t>
            </a:r>
          </a:p>
        </p:txBody>
      </p:sp>
      <p:sp>
        <p:nvSpPr>
          <p:cNvPr id="14" name="正方形/長方形 5">
            <a:extLst>
              <a:ext uri="{FF2B5EF4-FFF2-40B4-BE49-F238E27FC236}">
                <a16:creationId xmlns:a16="http://schemas.microsoft.com/office/drawing/2014/main" id="{61B277F5-7EA0-43C2-887F-827B80EDF5D8}"/>
              </a:ext>
            </a:extLst>
          </p:cNvPr>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5" name="正方形/長方形 10">
            <a:extLst>
              <a:ext uri="{FF2B5EF4-FFF2-40B4-BE49-F238E27FC236}">
                <a16:creationId xmlns:a16="http://schemas.microsoft.com/office/drawing/2014/main" id="{5B3FAC84-585C-4DD8-A556-BDFA40BF58B4}"/>
              </a:ext>
            </a:extLst>
          </p:cNvPr>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AE82183-63B9-42EC-9F2B-52C7F0311F0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22</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649282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4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50" name="Text Box 4"/>
          <p:cNvSpPr txBox="1">
            <a:spLocks noChangeArrowheads="1"/>
          </p:cNvSpPr>
          <p:nvPr/>
        </p:nvSpPr>
        <p:spPr>
          <a:xfrm>
            <a:off x="35496" y="552834"/>
            <a:ext cx="7398461" cy="400110"/>
          </a:xfrm>
          <a:prstGeom prst="rect">
            <a:avLst/>
          </a:prstGeom>
          <a:noFill/>
          <a:ln w="9525">
            <a:noFill/>
            <a:miter lim="800000"/>
            <a:headEnd/>
            <a:tailEnd/>
          </a:ln>
          <a:effectLst/>
        </p:spPr>
        <p:txBody>
          <a:bodyPr wrap="square">
            <a:spAutoFit/>
          </a:bodyPr>
          <a:lstStyle/>
          <a:p>
            <a:pPr marL="342900" marR="0" lvl="0" indent="-342900" algn="l" defTabSz="914400" rtl="0" eaLnBrk="1" fontAlgn="base" latinLnBrk="0" hangingPunct="1">
              <a:lnSpc>
                <a:spcPct val="100000"/>
              </a:lnSpc>
              <a:spcBef>
                <a:spcPct val="5000"/>
              </a:spcBef>
              <a:spcAft>
                <a:spcPct val="0"/>
              </a:spcAft>
              <a:buClrTx/>
              <a:buSzTx/>
              <a:buFont typeface="Wingdings" panose="05000000000000000000"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（１）「適合性」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51"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52" name="表 8"/>
          <p:cNvGraphicFramePr>
            <a:graphicFrameLocks noGrp="1"/>
          </p:cNvGraphicFramePr>
          <p:nvPr/>
        </p:nvGraphicFramePr>
        <p:xfrm>
          <a:off x="334796" y="1137051"/>
          <a:ext cx="8474408" cy="5364048"/>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756000">
                <a:tc rowSpan="2">
                  <a:txBody>
                    <a:bodyPr/>
                    <a:lstStyle/>
                    <a:p>
                      <a:pPr marR="44450" indent="0" algn="ctr">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endParaRPr kumimoji="1" 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応募主体</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93663"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１）都道府県、（２）市町村（一部事務組合又は広域連合を含む）、（３）法人格を有する組織のいずれかであること。ただし、（３）法人格を有する組織が実施団体となる場合には、事業に関連する都道府県又は市区町村との間で、出資 、包括連携協定、コンソーシアム組成等によりガバナンスが確立されていること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80000">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en-US" altLang="ja-JP" sz="1200" i="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marR="44450" indent="0">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提案者である○○株式会社は（３）に該当するものであり、令和５年○月にスマートシティの推進について○○市と「～協定」を締結しており･･･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76000">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リファレンスアーキテクチャ</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「スマートシティリファレンスアーキテクチャ</a:t>
                      </a:r>
                      <a:r>
                        <a:rPr kumimoji="1" lang="ja-JP" altLang="en-US" sz="1200" kern="1200">
                          <a:solidFill>
                            <a:schemeClr val="tx1"/>
                          </a:solidFill>
                          <a:latin typeface="Meiryo UI" panose="020B0604030504040204" pitchFamily="50" charset="-128"/>
                          <a:ea typeface="Meiryo UI" panose="020B0604030504040204" pitchFamily="50" charset="-128"/>
                          <a:cs typeface="+mn-cs"/>
                        </a:rPr>
                        <a:t>　ホワイトペーパー（第二版）」</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に基づき、スマートシティの構成要素が明確に整理されており、可視化されていること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80000">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応募様式共通部分に記載のとおり「スマートシティリファレンスアーキテクチャ　ホワイトペーパー（第二版）」に準拠している。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2048">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③</a:t>
                      </a:r>
                      <a:r>
                        <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必須</a:t>
                      </a:r>
                      <a:r>
                        <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３つの基本理念：市民（利用者）中心主義</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”Well-Being</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の向上“ に向け、市民目線を意識し、市民自らの主体的な取組を重視していること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440000">
                <a:tc vMerge="1">
                  <a:txBody>
                    <a:bodyPr/>
                    <a:lstStyle/>
                    <a:p>
                      <a:endParaRPr kumimoji="1" lang="ja-JP" altLang="en-US"/>
                    </a:p>
                  </a:txBody>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市は従来より○</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という課題がある。この課題解決に向け、市民と共同で･･･</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endParaRPr kumimoji="1" lang="ja-JP" altLang="en-US" sz="1200" dirty="0"/>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753"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54"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C3346BC-0628-4DAF-A9AA-D209B130215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23</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9666335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6"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57"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58" name="Text Box 4"/>
          <p:cNvSpPr txBox="1">
            <a:spLocks noChangeArrowheads="1"/>
          </p:cNvSpPr>
          <p:nvPr/>
        </p:nvSpPr>
        <p:spPr>
          <a:xfrm>
            <a:off x="35496" y="552834"/>
            <a:ext cx="7398461" cy="400110"/>
          </a:xfrm>
          <a:prstGeom prst="rect">
            <a:avLst/>
          </a:prstGeom>
          <a:noFill/>
          <a:ln w="9525">
            <a:noFill/>
            <a:miter lim="800000"/>
            <a:headEnd/>
            <a:tailEnd/>
          </a:ln>
          <a:effectLst/>
        </p:spPr>
        <p:txBody>
          <a:bodyPr wrap="square">
            <a:spAutoFit/>
          </a:bodyPr>
          <a:lstStyle/>
          <a:p>
            <a:pPr marL="342900" marR="0" lvl="0" indent="-342900" algn="l" defTabSz="914400" rtl="0" eaLnBrk="1" fontAlgn="base" latinLnBrk="0" hangingPunct="1">
              <a:lnSpc>
                <a:spcPct val="100000"/>
              </a:lnSpc>
              <a:spcBef>
                <a:spcPct val="5000"/>
              </a:spcBef>
              <a:spcAft>
                <a:spcPct val="0"/>
              </a:spcAft>
              <a:buClrTx/>
              <a:buSzTx/>
              <a:buFont typeface="Wingdings" panose="05000000000000000000"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（１）「適合性」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59"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60" name="表 8"/>
          <p:cNvGraphicFramePr>
            <a:graphicFrameLocks noGrp="1"/>
          </p:cNvGraphicFramePr>
          <p:nvPr/>
        </p:nvGraphicFramePr>
        <p:xfrm>
          <a:off x="334796" y="1175973"/>
          <a:ext cx="8474408" cy="5457216"/>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567604">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④</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３つの基本理念：ビジョン・課題中心主義</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実施地域において策定した総合計画や地方版まち・ひと・しごと創生総合戦略などの各種戦略に沿ったものであり、事業の実施が同戦略の推進に寄与すること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12009">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市は従来より○</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推進してきているところであり、○年○月に策定した「地方版総合戦略」においても、重要な柱立ての１つとして盛り込まれている。本事業は同戦略の実現に向けて、○○という観点において寄与するものであり･</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95683">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⑤</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３つの基本理念：ビジョン・課題中心主義</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事業の実施を通じて期待される事業の成果が明確に示されており、地域の課題解決に資する根拠が明確に示されていること。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特に、民間事業者等が事業主体となる場合にあっては、事業実施地域自治体において、事業を通じて解決したい地域課題が</a:t>
                      </a:r>
                      <a:br>
                        <a:rPr kumimoji="1" lang="en-US" altLang="ja-JP" sz="1200" kern="1200" dirty="0">
                          <a:solidFill>
                            <a:schemeClr val="tx1"/>
                          </a:solidFill>
                          <a:latin typeface="Meiryo UI" panose="020B0604030504040204" pitchFamily="50" charset="-128"/>
                          <a:ea typeface="Meiryo UI" panose="020B0604030504040204" pitchFamily="50" charset="-128"/>
                          <a:cs typeface="+mn-cs"/>
                        </a:rPr>
                      </a:br>
                      <a:r>
                        <a:rPr kumimoji="1" lang="ja-JP" altLang="en-US" sz="1200" kern="1200" dirty="0">
                          <a:solidFill>
                            <a:schemeClr val="tx1"/>
                          </a:solidFill>
                          <a:latin typeface="Meiryo UI" panose="020B0604030504040204" pitchFamily="50" charset="-128"/>
                          <a:ea typeface="Meiryo UI" panose="020B0604030504040204" pitchFamily="50" charset="-128"/>
                          <a:cs typeface="+mn-cs"/>
                        </a:rPr>
                        <a:t>特定されており、当該課題を解決するうえで事業の実施を必要としていることが明確に示されていること。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46083">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0" marR="44450" indent="0">
                        <a:spcAft>
                          <a:spcPts val="0"/>
                        </a:spcAft>
                        <a:tabLst>
                          <a:tab pos="2700020" algn="ctr"/>
                          <a:tab pos="5400040" algn="r"/>
                        </a:tabLst>
                      </a:pP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・本事業を行うことにより、○○という地域課題が○○という観点から解決することができると見込んでおり･･･</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・事業費○万円に対して、○○をはじめとする波及効果としてコスト換算を行うと○万円の効果を見込んでおり･･･</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・○○市においては、令和○年度から○○に取り組むなど、○○を重要課題として対策を推進しているところ。</a:t>
                      </a:r>
                      <a:b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b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提案者である○○株式会社と○○市が締結している「○○協定」においても、重点的に解決すべき地域課題として</a:t>
                      </a:r>
                      <a:b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b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○○が掲げられており、その対策として○○を実施することについては、令和○年○月に実施した市民アンケートでも～という結果を得ている。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spcAft>
                          <a:spcPts val="0"/>
                        </a:spcAft>
                        <a:tabLst>
                          <a:tab pos="2700020" algn="ctr"/>
                          <a:tab pos="5400040" algn="r"/>
                        </a:tabLst>
                      </a:pPr>
                      <a:endPar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761" name="正方形/長方形 12"/>
          <p:cNvSpPr/>
          <p:nvPr/>
        </p:nvSpPr>
        <p:spPr>
          <a:xfrm>
            <a:off x="5725918" y="5589240"/>
            <a:ext cx="2929414" cy="94500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762"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63"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029308CE-4D20-4FB8-B3A7-2335054D3E2B}"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24</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597711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5"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66"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67" name="Text Box 4"/>
          <p:cNvSpPr txBox="1">
            <a:spLocks noChangeArrowheads="1"/>
          </p:cNvSpPr>
          <p:nvPr/>
        </p:nvSpPr>
        <p:spPr>
          <a:xfrm>
            <a:off x="35496" y="552834"/>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（２）「具体性・実行性」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68"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69" name="表 8"/>
          <p:cNvGraphicFramePr>
            <a:graphicFrameLocks noGrp="1"/>
          </p:cNvGraphicFramePr>
          <p:nvPr/>
        </p:nvGraphicFramePr>
        <p:xfrm>
          <a:off x="334796" y="1137051"/>
          <a:ext cx="8474408" cy="5535309"/>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503926">
                <a:tc rowSpan="2">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実施計画</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実施体制や事業スケジュール等を含めた事業の実施計画が効率的・効果的に組まれており、翌年度以降も含めた事業計画等の確実な実施・運営が見込めること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239253">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・○○市においては、令和○年○月に、令和○年度までを期間としたスマートシティ推進計画を策定し、これに則って取組を進めてきた。</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・庁内では、○○課にスマートシティ担当者○名を置くとともに、○○課、○○課からなる協議体制を設けている。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・事業の実施体制として、令和６年〇月に○○市、○○社、○○協会等をメンバーとする「〇〇コンソーシアム」を設立している。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5950">
                <a:tc rowSpan="2">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推進体制</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首長がリーダーシップを発揮しているとともに、官民が定期的に意見交換する場が設けられているなど、地域において自立的・持続的に事業を行い、継続的な改善を図る体制が確立されていること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71789">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・○○市長の指示のもと、部署横断で取り組む体制ができており、その詳細や本事業に対する想いについて市長自ら作成した市長レターを別添する。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・令和</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年度からの自走に向けて、令和</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月を目途に</a:t>
                      </a:r>
                      <a:r>
                        <a:rPr kumimoji="1" lang="ja-JP" altLang="en-US" sz="1200" i="1" kern="100" dirty="0">
                          <a:solidFill>
                            <a:srgbClr val="FFAA01"/>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事業継続及び更なる普及展開に向けた</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官民連携の協議会</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を設立し･･･</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268288" marR="44450" indent="-268288"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本事業に対する首長の想いや意気込みを示した市長レターを添付可能。</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4669">
                <a:tc rowSpan="2">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③</a:t>
                      </a:r>
                      <a:endParaRPr kumimoji="1" lang="en-US"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多様な主体の参画</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地域に根差したサービス事業者、ベンチャー企業、大学・高専等の研究教育機関、市民などが参画していること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74981">
                <a:tc vMerge="1">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endParaRPr kumimoji="1" lang="en-US"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企業、○</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大学、○○高専などが参画する「○</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協議会」を設立予定であり、当該体制において事業を推進するとともに、ハッカソンやワークショップなどを開催するなかで市民参画を促し、市民含む多様な主体の声を事業に反映しつつ･･･</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・地元の</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企業や</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大学など、様々な主体が参画する</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意思</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を示しており、具体的には、</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企業は</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データを活用した○</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サービスの開発・提供を行ったり、○</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大学は</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データを活用した</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技術の研究開発を行ったりするなど、多様なニーズが届いており･･･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770"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71"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CEFB1023-847C-460D-A65B-2B2E6CC80B10}"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25</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120170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3"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74"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75"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（３）「継続性」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76"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77" name="表 10"/>
          <p:cNvGraphicFramePr>
            <a:graphicFrameLocks noGrp="1"/>
          </p:cNvGraphicFramePr>
          <p:nvPr/>
        </p:nvGraphicFramePr>
        <p:xfrm>
          <a:off x="334796" y="1137050"/>
          <a:ext cx="8474408" cy="5388293"/>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461848">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継続性の確保</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本事業により補助を受け実装したシステム等は、少なくとも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年間使い続ける見込みがあること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6466">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・本事業で構築した</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は、</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５年間以上使用することとしている。次年度から順次システムの拡張を行う予定であり、令和〇年度〇〇という</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KPI</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を設定している。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注意</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５年間の運用継続がなされない場合、補助金返還を求める可能性があることに留意されたい。</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92771">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②</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資金的持続性の確保</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事業費を低減するための工夫を図る、利用者課金、民間資金の投入などを積極的に行う（見込み含む）など、資金的持続性を確保していること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617208">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機器については、レンタルに比較し購入する方が５年間で○○万円低廉に抑えることができるため</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を○○市、○○町と共同利用することにより・・</a:t>
                      </a:r>
                      <a:r>
                        <a:rPr kumimoji="1" lang="ja-JP" altLang="en-US" sz="1200" i="1" kern="100" dirty="0">
                          <a:solidFill>
                            <a:schemeClr val="accent6">
                              <a:lumMod val="60000"/>
                              <a:lumOff val="40000"/>
                            </a:schemeClr>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dirty="0">
                        <a:solidFill>
                          <a:schemeClr val="accent6">
                            <a:lumMod val="60000"/>
                            <a:lumOff val="40000"/>
                          </a:schemeClr>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今</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年度では○</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市の予算化により自己負担分を支出するとともに、翌年度において運用資金を確保するため、○</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銀行や</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株式会社から事業実施に係る出融資の支援を頂ける見込み（総計</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円程度）であり、更に利用料徴収による○</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円の収入やデータ売買による○</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円の収入も見込んでおり･･･（※資金計画や翌年度以降の事業計画に関する事項）</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778" name="正方形/長方形 12"/>
          <p:cNvSpPr/>
          <p:nvPr/>
        </p:nvSpPr>
        <p:spPr>
          <a:xfrm>
            <a:off x="4427984" y="5085184"/>
            <a:ext cx="4225937" cy="129614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表</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779" name="正方形/長方形 13"/>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8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662EF19-B93C-4124-932A-E32BBFB433D3}"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26</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306227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2"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83"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84"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（４）「汎用性・発展性」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85"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86" name="表 8"/>
          <p:cNvGraphicFramePr>
            <a:graphicFrameLocks noGrp="1"/>
          </p:cNvGraphicFramePr>
          <p:nvPr/>
        </p:nvGraphicFramePr>
        <p:xfrm>
          <a:off x="334796" y="1005623"/>
          <a:ext cx="8474408" cy="5729114"/>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420298">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①</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ロックインの排除</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構築したベンダー以外の企業もシステムを運用・改修することができるように技術・運用の両面から配慮されていること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2069">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・主要箇所はすべて</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である～を用いて都市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を構築する予定であり・・・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・また、構築したベンダー以外の企業も都市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を運用・改修ができるよう、○○をする予定であり・・・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・次年度以降の調達においては、構築ベンダーが過度に優位とならないよう、必要な情報を提供し、かつ、十分な準備期間をもって調達を行う予定であり</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7147">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相互運用性・データ流通</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実装する都市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は、分野間・地域間におけるデータ・サービスの接続及びデータの相互流通を可能とするものであること</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あわせて、各サービス等が相互運用性やデータ流通に配慮して構築されていること</a:t>
                      </a:r>
                      <a:endParaRPr kumimoji="1" lang="en-US" altLang="ja-JP" sz="1200"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90587">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・データ仲介機能（</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Broker</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）として～を用い、データ蓄積方式及びデータ分散方式に対応する・・・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・他都市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間、サービス間、アセット間の連携を実現するため、</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API</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は～を用い・・・</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間連携及び分野間データ連携を実現するため、～のコネクタを用い・・・</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・各サービスは将来のデータ連携を視野に入れ、〇〇とする予定であり</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0070C0"/>
                        </a:solidFill>
                        <a:highlight>
                          <a:srgbClr val="FFFF00"/>
                        </a:highlight>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2048">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③</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indent="0" algn="l" defTabSz="914400" rtl="0" eaLnBrk="1" latinLnBrk="0" hangingPunct="1">
                        <a:spcAft>
                          <a:spcPts val="0"/>
                        </a:spcAft>
                        <a:tabLst>
                          <a:tab pos="2700020" algn="ctr"/>
                          <a:tab pos="5400040" algn="r"/>
                        </a:tabLst>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拡張容易性</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0" marR="44450" indent="0" algn="l" defTabSz="914400" rtl="0" eaLnBrk="1" latinLnBrk="0" hangingPunct="1">
                        <a:spcAft>
                          <a:spcPts val="0"/>
                        </a:spcAft>
                        <a:tabLst>
                          <a:tab pos="2700020" algn="ctr"/>
                          <a:tab pos="5400040" algn="r"/>
                        </a:tabLst>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実装する都市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は、ビルディングブロック方式で構築するなど、地域が解決する課題や目指すべき将来像に応じた将来の機能追加や更新を少ない負担で行えるようにするものであること</a:t>
                      </a:r>
                    </a:p>
                    <a:p>
                      <a:pPr marL="0" marR="44450" indent="0" algn="l" defTabSz="914400" rtl="0" eaLnBrk="1" latinLnBrk="0" hangingPunct="1">
                        <a:spcAft>
                          <a:spcPts val="0"/>
                        </a:spcAft>
                        <a:tabLst>
                          <a:tab pos="2700020" algn="ctr"/>
                          <a:tab pos="5400040" algn="r"/>
                        </a:tabLst>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あわせて、各サービス等が拡張容易性に配慮して構築されていること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4608361"/>
                  </a:ext>
                </a:extLst>
              </a:tr>
              <a:tr h="1296000">
                <a:tc vMerge="1">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endParaRPr kumimoji="1" lang="en-US"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機能、～機能等の各機能はモジュール化されており拡張容易性を有する。具体的には、今年度はスモールスタートで～機能のみを導入するものの、来年度にはビルディングブロック方式で～機能を追加する予定としてお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・各サービスは将来の機能拡張を視野に入れ、〇〇とする予定であり</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235865"/>
                  </a:ext>
                </a:extLst>
              </a:tr>
            </a:tbl>
          </a:graphicData>
        </a:graphic>
      </p:graphicFrame>
      <p:sp>
        <p:nvSpPr>
          <p:cNvPr id="1787" name="正方形/長方形 10"/>
          <p:cNvSpPr/>
          <p:nvPr/>
        </p:nvSpPr>
        <p:spPr>
          <a:xfrm>
            <a:off x="6711820" y="6177352"/>
            <a:ext cx="2004956" cy="5640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図表（任意）</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srgbClr val="000000"/>
                </a:solidFill>
                <a:effectLst/>
                <a:uLnTx/>
                <a:uFillTx/>
                <a:latin typeface="Arial"/>
                <a:ea typeface="ＭＳ Ｐゴシック"/>
                <a:cs typeface="+mn-cs"/>
              </a:rPr>
              <a:t>※</a:t>
            </a:r>
            <a:r>
              <a:rPr kumimoji="1" lang="ja-JP" altLang="en-US" sz="1050" b="0" i="0" u="none" strike="noStrike" kern="1200" cap="none" spc="0" normalizeH="0" baseline="0" noProof="0" dirty="0">
                <a:ln>
                  <a:noFill/>
                </a:ln>
                <a:solidFill>
                  <a:srgbClr val="000000"/>
                </a:solidFill>
                <a:effectLst/>
                <a:uLnTx/>
                <a:uFillTx/>
                <a:latin typeface="Arial"/>
                <a:ea typeface="ＭＳ Ｐゴシック"/>
                <a:cs typeface="+mn-cs"/>
              </a:rPr>
              <a:t>②と合わせて１つの</a:t>
            </a:r>
            <a:endParaRPr kumimoji="1" lang="en-US" altLang="ja-JP" sz="105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Arial"/>
                <a:ea typeface="ＭＳ Ｐゴシック"/>
                <a:cs typeface="+mn-cs"/>
              </a:rPr>
              <a:t>図表としても良い</a:t>
            </a:r>
            <a:endParaRPr kumimoji="1" lang="en-US" altLang="ja-JP" sz="105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788"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89"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A6B9734-E06D-47EF-B8AB-F9BA31986B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27</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0" name="正方形/長方形 10">
            <a:extLst>
              <a:ext uri="{FF2B5EF4-FFF2-40B4-BE49-F238E27FC236}">
                <a16:creationId xmlns:a16="http://schemas.microsoft.com/office/drawing/2014/main" id="{194617E6-CE03-40FC-974E-E84AE252F9AA}"/>
              </a:ext>
            </a:extLst>
          </p:cNvPr>
          <p:cNvSpPr/>
          <p:nvPr/>
        </p:nvSpPr>
        <p:spPr>
          <a:xfrm>
            <a:off x="6711820" y="4149080"/>
            <a:ext cx="2004956" cy="5640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図表（任意）</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srgbClr val="000000"/>
                </a:solidFill>
                <a:effectLst/>
                <a:uLnTx/>
                <a:uFillTx/>
                <a:latin typeface="Arial"/>
                <a:ea typeface="ＭＳ Ｐゴシック"/>
                <a:cs typeface="+mn-cs"/>
              </a:rPr>
              <a:t>※</a:t>
            </a:r>
            <a:r>
              <a:rPr kumimoji="1" lang="ja-JP" altLang="en-US" sz="1100" b="0" i="0" u="none" strike="noStrike" kern="1200" cap="none" spc="0" normalizeH="0" baseline="0" noProof="0" dirty="0">
                <a:ln>
                  <a:noFill/>
                </a:ln>
                <a:solidFill>
                  <a:srgbClr val="000000"/>
                </a:solidFill>
                <a:effectLst/>
                <a:uLnTx/>
                <a:uFillTx/>
                <a:latin typeface="Arial"/>
                <a:ea typeface="ＭＳ Ｐゴシック"/>
                <a:cs typeface="+mn-cs"/>
              </a:rPr>
              <a:t>③と合わせて１つの</a:t>
            </a:r>
            <a:endParaRPr kumimoji="1" lang="en-US" altLang="ja-JP" sz="11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Arial"/>
                <a:ea typeface="ＭＳ Ｐゴシック"/>
                <a:cs typeface="+mn-cs"/>
              </a:rPr>
              <a:t>図表としても良い</a:t>
            </a:r>
            <a:endParaRPr kumimoji="1" lang="en-US" altLang="ja-JP" sz="11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3891098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1"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92"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93"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（４）「汎用性・発展性」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94"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95" name="表 8"/>
          <p:cNvGraphicFramePr>
            <a:graphicFrameLocks noGrp="1"/>
          </p:cNvGraphicFramePr>
          <p:nvPr/>
        </p:nvGraphicFramePr>
        <p:xfrm>
          <a:off x="334796" y="1137050"/>
          <a:ext cx="8474408" cy="5507274"/>
        </p:xfrm>
        <a:graphic>
          <a:graphicData uri="http://schemas.openxmlformats.org/drawingml/2006/table">
            <a:tbl>
              <a:tblPr/>
              <a:tblGrid>
                <a:gridCol w="348772">
                  <a:extLst>
                    <a:ext uri="{9D8B030D-6E8A-4147-A177-3AD203B41FA5}">
                      <a16:colId xmlns:a16="http://schemas.microsoft.com/office/drawing/2014/main" val="20000"/>
                    </a:ext>
                  </a:extLst>
                </a:gridCol>
                <a:gridCol w="8125636">
                  <a:extLst>
                    <a:ext uri="{9D8B030D-6E8A-4147-A177-3AD203B41FA5}">
                      <a16:colId xmlns:a16="http://schemas.microsoft.com/office/drawing/2014/main" val="20001"/>
                    </a:ext>
                  </a:extLst>
                </a:gridCol>
              </a:tblGrid>
              <a:tr h="419742">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④</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オープン</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API】</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HP</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に</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API</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公開するとともに、スマートシティ官民連携</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PF</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サイト上にその</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URL</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を公開すること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55835">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開発者サイトを</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HP</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掲載し</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API</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の取得方法などを公開するとともに、スマートシティ官民連携</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PF</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サイト</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開発者サイトの</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URL</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を公開する。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59154">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⑤</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クラウド・バイ・デフォルト原則</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及びアプリケーションをクラウド上で構築すること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28769">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l"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拡張可能性を考慮した</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システム設計をするとともに、クラウド上で構築するようベンダへ発注予定であ</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る</a:t>
                      </a:r>
                      <a:r>
                        <a:rPr kumimoji="1" lang="ja-JP" altLang="en-US" sz="1200" i="1" kern="100" dirty="0">
                          <a:solidFill>
                            <a:srgbClr val="FFAA01"/>
                          </a:solidFill>
                          <a:latin typeface="Meiryo UI" panose="020B0604030504040204" pitchFamily="50" charset="-128"/>
                          <a:ea typeface="ＭＳ ゴシック" panose="020B0609070205080204" pitchFamily="49" charset="-128"/>
                          <a:cs typeface="Meiryo UI" panose="020B0604030504040204" pitchFamily="50" charset="-128"/>
                        </a:rPr>
                        <a:t>。</a:t>
                      </a:r>
                      <a:endParaRPr kumimoji="1" lang="en-US" altLang="ja-JP" sz="1200" i="1" kern="100" dirty="0">
                        <a:solidFill>
                          <a:srgbClr val="FFAA01"/>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l"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19518">
                <a:tc rowSpan="2">
                  <a:txBody>
                    <a:bodyPr/>
                    <a:lstStyle/>
                    <a:p>
                      <a:pPr marL="0" marR="44450" indent="0" algn="l"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⑥</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0" marR="44450" indent="0" algn="l" defTabSz="914400" rtl="0" eaLnBrk="1" latinLnBrk="0" hangingPunct="1">
                        <a:spcAft>
                          <a:spcPts val="0"/>
                        </a:spcAft>
                        <a:tabLst>
                          <a:tab pos="2700020" algn="ctr"/>
                          <a:tab pos="5400040" algn="r"/>
                        </a:tabLst>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データモデル</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88900" marR="44450" indent="0" algn="l" defTabSz="914400" rtl="0" eaLnBrk="1" latinLnBrk="0" hangingPunct="1">
                        <a:spcAft>
                          <a:spcPts val="0"/>
                        </a:spcAft>
                        <a:tabLst>
                          <a:tab pos="2700020" algn="ctr"/>
                          <a:tab pos="5400040" algn="r"/>
                        </a:tabLst>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データフォーマットについて、標準化されたフォーマットがある場合はそのフォーマットを使用すること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24256">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については</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（独）情報処理推進機構が策定した「共通語彙基盤」</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データ</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については内閣府「</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2020</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年度 スーパーシティのデータ連携基盤に関する調査業務 データ連携基盤技術報告書」（</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2021</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年</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3</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月）</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に基づくデータ</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モデル</a:t>
                      </a: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を使用する予定であ</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る。</a:t>
                      </a:r>
                      <a:endPar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796"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97"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FAC8300-1680-4329-9ADC-E5080EBF74C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28</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52977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1"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792"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793" name="Text Box 4"/>
          <p:cNvSpPr txBox="1">
            <a:spLocks noChangeArrowheads="1"/>
          </p:cNvSpPr>
          <p:nvPr/>
        </p:nvSpPr>
        <p:spPr>
          <a:xfrm>
            <a:off x="107504" y="608117"/>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（４）「汎用性・発展性」</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794"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795" name="表 8"/>
          <p:cNvGraphicFramePr>
            <a:graphicFrameLocks noGrp="1"/>
          </p:cNvGraphicFramePr>
          <p:nvPr/>
        </p:nvGraphicFramePr>
        <p:xfrm>
          <a:off x="334796" y="1137050"/>
          <a:ext cx="8474408" cy="2272896"/>
        </p:xfrm>
        <a:graphic>
          <a:graphicData uri="http://schemas.openxmlformats.org/drawingml/2006/table">
            <a:tbl>
              <a:tblPr/>
              <a:tblGrid>
                <a:gridCol w="348772">
                  <a:extLst>
                    <a:ext uri="{9D8B030D-6E8A-4147-A177-3AD203B41FA5}">
                      <a16:colId xmlns:a16="http://schemas.microsoft.com/office/drawing/2014/main" val="20000"/>
                    </a:ext>
                  </a:extLst>
                </a:gridCol>
                <a:gridCol w="8125636">
                  <a:extLst>
                    <a:ext uri="{9D8B030D-6E8A-4147-A177-3AD203B41FA5}">
                      <a16:colId xmlns:a16="http://schemas.microsoft.com/office/drawing/2014/main" val="20001"/>
                    </a:ext>
                  </a:extLst>
                </a:gridCol>
              </a:tblGrid>
              <a:tr h="519518">
                <a:tc rowSpan="2">
                  <a:txBody>
                    <a:bodyPr/>
                    <a:lstStyle/>
                    <a:p>
                      <a:pPr marL="0" marR="44450" indent="0" algn="l"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⑦</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0" marR="44450" indent="0" algn="l" defTabSz="914400" rtl="0" eaLnBrk="1" latinLnBrk="0" hangingPunct="1">
                        <a:spcAft>
                          <a:spcPts val="0"/>
                        </a:spcAft>
                        <a:tabLst>
                          <a:tab pos="2700020" algn="ctr"/>
                          <a:tab pos="5400040" algn="r"/>
                        </a:tabLst>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相互利用</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88900" marR="44450" indent="0" algn="l" defTabSz="914400" rtl="0" eaLnBrk="1" latinLnBrk="0" hangingPunct="1">
                        <a:spcAft>
                          <a:spcPts val="0"/>
                        </a:spcAft>
                        <a:tabLst>
                          <a:tab pos="2700020" algn="ctr"/>
                          <a:tab pos="5400040" algn="r"/>
                        </a:tabLst>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について、デジタル庁の推奨モジュールをベースとすることなどにより、他の都市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との間でアプリケーションやデータの相互利用・連携を促進することとしているか。</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24256">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については、デジタル庁が推奨している○○を使用する。</a:t>
                      </a:r>
                      <a:endPar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796"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797"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6E819F3-B866-43EB-A30F-83BDD1476CDC}"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29</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68638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2400" b="1" dirty="0">
                <a:solidFill>
                  <a:srgbClr val="FFFFFF"/>
                </a:solidFill>
                <a:latin typeface="ＭＳ Ｐゴシック"/>
                <a:ea typeface="ＭＳ Ｐゴシック"/>
              </a:rPr>
              <a:t>３</a:t>
            </a:r>
            <a:r>
              <a:rPr kumimoji="1" lang="ja-JP" altLang="en-US" sz="2400" b="1" i="0" u="none" strike="noStrike" kern="1200" cap="none" spc="0" normalizeH="0" baseline="0" noProof="0" dirty="0" err="1">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dirty="0">
                <a:ln>
                  <a:noFill/>
                </a:ln>
                <a:solidFill>
                  <a:srgbClr val="FFFFFF"/>
                </a:solidFill>
                <a:effectLst/>
                <a:uLnTx/>
                <a:uFillTx/>
                <a:latin typeface="ＭＳ Ｐゴシック"/>
                <a:ea typeface="ＭＳ Ｐゴシック"/>
                <a:cs typeface="+mn-cs"/>
              </a:rPr>
              <a:t>合同審査評価ポイントへの反映状況　</a:t>
            </a:r>
            <a:r>
              <a:rPr kumimoji="1" lang="en-US" altLang="ja-JP" sz="2400" b="1" i="0" u="none" strike="noStrike" kern="1200" cap="none" spc="0" normalizeH="0" baseline="0" noProof="0" dirty="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dirty="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dirty="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dirty="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共通</a:t>
            </a:r>
          </a:p>
        </p:txBody>
      </p:sp>
      <p:sp>
        <p:nvSpPr>
          <p:cNvPr id="1234" name="テキスト ボックス 18"/>
          <p:cNvSpPr txBox="1"/>
          <p:nvPr/>
        </p:nvSpPr>
        <p:spPr>
          <a:xfrm>
            <a:off x="57870" y="600943"/>
            <a:ext cx="5234210" cy="338554"/>
          </a:xfrm>
          <a:prstGeom prst="rect">
            <a:avLst/>
          </a:prstGeom>
          <a:noFill/>
          <a:ln w="9525">
            <a:noFill/>
            <a:miter lim="800000"/>
            <a:headEnd/>
            <a:tailEnd/>
          </a:ln>
          <a:effectLst/>
        </p:spPr>
        <p:txBody>
          <a:bodyPr wrap="square">
            <a:spAutoFit/>
          </a:bodyPr>
          <a:lstStyle>
            <a:defPPr>
              <a:defRPr lang="ja-JP"/>
            </a:defPPr>
            <a:lvl1pPr marL="342900" lvl="0" indent="-342900" defTabSz="914400">
              <a:spcBef>
                <a:spcPct val="5000"/>
              </a:spcBef>
              <a:buFont typeface="Wingdings" panose="05000000000000000000" pitchFamily="2" charset="2"/>
              <a:buChar char="n"/>
              <a:defRPr sz="1600">
                <a:solidFill>
                  <a:srgbClr val="000000"/>
                </a:solidFill>
                <a:latin typeface="Tahoma" pitchFamily="34" charset="0"/>
              </a:defRPr>
            </a:lvl1pPr>
          </a:lstStyle>
          <a:p>
            <a:pPr marL="342900" marR="0" lvl="0" indent="-342900" algn="l" defTabSz="914400" rtl="0" eaLnBrk="0" fontAlgn="base" latinLnBrk="0" hangingPunct="0">
              <a:lnSpc>
                <a:spcPct val="100000"/>
              </a:lnSpc>
              <a:spcBef>
                <a:spcPct val="5000"/>
              </a:spcBef>
              <a:spcAft>
                <a:spcPct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合同審査評価ポイントへの反映状況　　</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251520" y="1075379"/>
            <a:ext cx="7320117" cy="723275"/>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事業毎の評価基準のほか、合同審査会では、以下のポイントを評価する。</a:t>
            </a: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該当する項目に〇をつけること</a:t>
            </a:r>
          </a:p>
        </p:txBody>
      </p:sp>
      <p:graphicFrame>
        <p:nvGraphicFramePr>
          <p:cNvPr id="14" name="表 12"/>
          <p:cNvGraphicFramePr>
            <a:graphicFrameLocks noGrp="1"/>
          </p:cNvGraphicFramePr>
          <p:nvPr>
            <p:extLst>
              <p:ext uri="{D42A27DB-BD31-4B8C-83A1-F6EECF244321}">
                <p14:modId xmlns:p14="http://schemas.microsoft.com/office/powerpoint/2010/main" val="3499865801"/>
              </p:ext>
            </p:extLst>
          </p:nvPr>
        </p:nvGraphicFramePr>
        <p:xfrm>
          <a:off x="463733" y="1965313"/>
          <a:ext cx="8389024" cy="1828800"/>
        </p:xfrm>
        <a:graphic>
          <a:graphicData uri="http://schemas.openxmlformats.org/drawingml/2006/table">
            <a:tbl>
              <a:tblPr firstRow="1" bandRow="1">
                <a:tableStyleId>{5940675A-B579-460E-94D1-54222C63F5DA}</a:tableStyleId>
              </a:tblPr>
              <a:tblGrid>
                <a:gridCol w="7906093">
                  <a:extLst>
                    <a:ext uri="{9D8B030D-6E8A-4147-A177-3AD203B41FA5}">
                      <a16:colId xmlns:a16="http://schemas.microsoft.com/office/drawing/2014/main" val="20000"/>
                    </a:ext>
                  </a:extLst>
                </a:gridCol>
                <a:gridCol w="482931">
                  <a:extLst>
                    <a:ext uri="{9D8B030D-6E8A-4147-A177-3AD203B41FA5}">
                      <a16:colId xmlns:a16="http://schemas.microsoft.com/office/drawing/2014/main" val="20001"/>
                    </a:ext>
                  </a:extLst>
                </a:gridCol>
              </a:tblGrid>
              <a:tr h="238929">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合同審査評価ポイント</a:t>
                      </a:r>
                    </a:p>
                  </a:txBody>
                  <a:tcPr>
                    <a:solidFill>
                      <a:schemeClr val="bg1">
                        <a:lumMod val="85000"/>
                      </a:schemeClr>
                    </a:solidFill>
                  </a:tcPr>
                </a:tc>
                <a:tc>
                  <a:txBody>
                    <a:bodyPr/>
                    <a:lstStyle/>
                    <a:p>
                      <a:pPr algn="ctr"/>
                      <a:r>
                        <a:rPr kumimoji="1" lang="ja-JP" altLang="en-US" sz="1200" dirty="0">
                          <a:latin typeface="Meiryo UI" panose="020B0604030504040204" pitchFamily="50" charset="-128"/>
                          <a:ea typeface="Meiryo UI" panose="020B0604030504040204" pitchFamily="50" charset="-128"/>
                        </a:rPr>
                        <a:t>〇</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①新規性、先進性があり、かつ、将来の横展開・本格普及にふさわしい案件</a:t>
                      </a: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38929">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②効果的な施策間連携がされている、又は連携予定の案件</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238929">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③効果的な地域間連携がされている、又は連携予定の案件</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063819935"/>
                  </a:ext>
                </a:extLst>
              </a:tr>
              <a:tr h="27360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④データ連携基盤（都市</a:t>
                      </a:r>
                      <a:r>
                        <a:rPr kumimoji="1" lang="en-US" altLang="ja-JP" sz="1200" dirty="0">
                          <a:solidFill>
                            <a:schemeClr val="tx1"/>
                          </a:solidFill>
                          <a:latin typeface="Meiryo UI" panose="020B0604030504040204" pitchFamily="50" charset="-128"/>
                          <a:ea typeface="Meiryo UI" panose="020B0604030504040204" pitchFamily="50" charset="-128"/>
                        </a:rPr>
                        <a:t>OS</a:t>
                      </a:r>
                      <a:r>
                        <a:rPr kumimoji="1" lang="ja-JP" altLang="en-US" sz="1200" dirty="0">
                          <a:solidFill>
                            <a:schemeClr val="tx1"/>
                          </a:solidFill>
                          <a:latin typeface="Meiryo UI" panose="020B0604030504040204" pitchFamily="50" charset="-128"/>
                          <a:ea typeface="Meiryo UI" panose="020B0604030504040204" pitchFamily="50" charset="-128"/>
                        </a:rPr>
                        <a:t>等）を構築している案件、又は構築予定の案件</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4"/>
                  </a:ext>
                </a:extLst>
              </a:tr>
              <a:tr h="238929">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⑤作成する</a:t>
                      </a:r>
                      <a:r>
                        <a:rPr kumimoji="1" lang="en-US" altLang="ja-JP" sz="1200" dirty="0">
                          <a:solidFill>
                            <a:schemeClr val="tx1"/>
                          </a:solidFill>
                          <a:latin typeface="Meiryo UI" panose="020B0604030504040204" pitchFamily="50" charset="-128"/>
                          <a:ea typeface="Meiryo UI" panose="020B0604030504040204" pitchFamily="50" charset="-128"/>
                        </a:rPr>
                        <a:t>API</a:t>
                      </a:r>
                      <a:r>
                        <a:rPr kumimoji="1" lang="ja-JP" altLang="en-US" sz="1200" dirty="0">
                          <a:solidFill>
                            <a:schemeClr val="tx1"/>
                          </a:solidFill>
                          <a:latin typeface="Meiryo UI" panose="020B0604030504040204" pitchFamily="50" charset="-128"/>
                          <a:ea typeface="Meiryo UI" panose="020B0604030504040204" pitchFamily="50" charset="-128"/>
                        </a:rPr>
                        <a:t>を公開又は公開予定の案件</a:t>
                      </a:r>
                    </a:p>
                    <a:p>
                      <a:r>
                        <a:rPr kumimoji="1" lang="ja-JP" altLang="en-US" sz="1200" dirty="0">
                          <a:solidFill>
                            <a:schemeClr val="tx1"/>
                          </a:solidFill>
                          <a:latin typeface="Meiryo UI" panose="020B0604030504040204" pitchFamily="50" charset="-128"/>
                          <a:ea typeface="Meiryo UI" panose="020B0604030504040204" pitchFamily="50" charset="-128"/>
                        </a:rPr>
                        <a:t>（応募者が</a:t>
                      </a:r>
                      <a:r>
                        <a:rPr kumimoji="1" lang="en-US" altLang="ja-JP" sz="1200" dirty="0">
                          <a:solidFill>
                            <a:schemeClr val="tx1"/>
                          </a:solidFill>
                          <a:latin typeface="Meiryo UI" panose="020B0604030504040204" pitchFamily="50" charset="-128"/>
                          <a:ea typeface="Meiryo UI" panose="020B0604030504040204" pitchFamily="50" charset="-128"/>
                        </a:rPr>
                        <a:t>HP</a:t>
                      </a:r>
                      <a:r>
                        <a:rPr kumimoji="1" lang="ja-JP" altLang="en-US" sz="1200" dirty="0">
                          <a:solidFill>
                            <a:schemeClr val="tx1"/>
                          </a:solidFill>
                          <a:latin typeface="Meiryo UI" panose="020B0604030504040204" pitchFamily="50" charset="-128"/>
                          <a:ea typeface="Meiryo UI" panose="020B0604030504040204" pitchFamily="50" charset="-128"/>
                        </a:rPr>
                        <a:t>に</a:t>
                      </a:r>
                      <a:r>
                        <a:rPr kumimoji="1" lang="en-US" altLang="ja-JP" sz="1200" dirty="0">
                          <a:solidFill>
                            <a:schemeClr val="tx1"/>
                          </a:solidFill>
                          <a:latin typeface="Meiryo UI" panose="020B0604030504040204" pitchFamily="50" charset="-128"/>
                          <a:ea typeface="Meiryo UI" panose="020B0604030504040204" pitchFamily="50" charset="-128"/>
                        </a:rPr>
                        <a:t>API</a:t>
                      </a:r>
                      <a:r>
                        <a:rPr kumimoji="1" lang="ja-JP" altLang="en-US" sz="1200" dirty="0">
                          <a:solidFill>
                            <a:schemeClr val="tx1"/>
                          </a:solidFill>
                          <a:latin typeface="Meiryo UI" panose="020B0604030504040204" pitchFamily="50" charset="-128"/>
                          <a:ea typeface="Meiryo UI" panose="020B0604030504040204" pitchFamily="50" charset="-128"/>
                        </a:rPr>
                        <a:t>公開すると供に、スマートシティ官民連携</a:t>
                      </a:r>
                      <a:r>
                        <a:rPr kumimoji="1" lang="en-US" altLang="ja-JP" sz="1200" dirty="0">
                          <a:solidFill>
                            <a:schemeClr val="tx1"/>
                          </a:solidFill>
                          <a:latin typeface="Meiryo UI" panose="020B0604030504040204" pitchFamily="50" charset="-128"/>
                          <a:ea typeface="Meiryo UI" panose="020B0604030504040204" pitchFamily="50" charset="-128"/>
                        </a:rPr>
                        <a:t>PF</a:t>
                      </a:r>
                      <a:r>
                        <a:rPr kumimoji="1" lang="ja-JP" altLang="en-US" sz="1200" dirty="0">
                          <a:solidFill>
                            <a:schemeClr val="tx1"/>
                          </a:solidFill>
                          <a:latin typeface="Meiryo UI" panose="020B0604030504040204" pitchFamily="50" charset="-128"/>
                          <a:ea typeface="Meiryo UI" panose="020B0604030504040204" pitchFamily="50" charset="-128"/>
                        </a:rPr>
                        <a:t>サイト上にその</a:t>
                      </a:r>
                      <a:r>
                        <a:rPr kumimoji="1" lang="en-US" altLang="ja-JP" sz="1200" dirty="0">
                          <a:solidFill>
                            <a:schemeClr val="tx1"/>
                          </a:solidFill>
                          <a:latin typeface="Meiryo UI" panose="020B0604030504040204" pitchFamily="50" charset="-128"/>
                          <a:ea typeface="Meiryo UI" panose="020B0604030504040204" pitchFamily="50" charset="-128"/>
                        </a:rPr>
                        <a:t>URL</a:t>
                      </a:r>
                      <a:r>
                        <a:rPr kumimoji="1" lang="ja-JP" altLang="en-US" sz="1200" dirty="0">
                          <a:solidFill>
                            <a:schemeClr val="tx1"/>
                          </a:solidFill>
                          <a:latin typeface="Meiryo UI" panose="020B0604030504040204" pitchFamily="50" charset="-128"/>
                          <a:ea typeface="Meiryo UI" panose="020B0604030504040204" pitchFamily="50" charset="-128"/>
                        </a:rPr>
                        <a:t>を公開すること）</a:t>
                      </a:r>
                    </a:p>
                  </a:txBody>
                  <a:tcPr/>
                </a:tc>
                <a:tc>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6"/>
                  </a:ext>
                </a:extLst>
              </a:tr>
            </a:tbl>
          </a:graphicData>
        </a:graphic>
      </p:graphicFrame>
      <p:sp>
        <p:nvSpPr>
          <p:cNvPr id="15" name="Rectangle 66"/>
          <p:cNvSpPr>
            <a:spLocks noChangeArrowheads="1"/>
          </p:cNvSpPr>
          <p:nvPr/>
        </p:nvSpPr>
        <p:spPr>
          <a:xfrm>
            <a:off x="96700" y="4149080"/>
            <a:ext cx="8939796" cy="259228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6" name="正方形/長方形 22"/>
          <p:cNvSpPr/>
          <p:nvPr/>
        </p:nvSpPr>
        <p:spPr>
          <a:xfrm>
            <a:off x="136954" y="4149080"/>
            <a:ext cx="8899542" cy="1600438"/>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　合同審査評価ポイントを満たしている理由を簡潔に記載</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①</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②</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③ </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lang="ja-JP" altLang="en-US" sz="1400" i="1" dirty="0">
                <a:solidFill>
                  <a:srgbClr val="FF0000"/>
                </a:solidFill>
              </a:rPr>
              <a:t>④</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（都市</a:t>
            </a: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に該当する場合は、３</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特徴（相互運用性、データ流通、拡張容易性（ビルディングブロック））を満たしていることを示すこと。また、</a:t>
            </a: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p</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９の「都市</a:t>
            </a: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」の様式を必ず埋めること。）</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lang="ja-JP" altLang="en-US" sz="1400" i="1" dirty="0">
                <a:solidFill>
                  <a:srgbClr val="FF0000"/>
                </a:solidFill>
              </a:rPr>
              <a:t>⑤</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173895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81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20" name="Text Box 4"/>
          <p:cNvSpPr txBox="1">
            <a:spLocks noChangeArrowheads="1"/>
          </p:cNvSpPr>
          <p:nvPr/>
        </p:nvSpPr>
        <p:spPr>
          <a:xfrm>
            <a:off x="0" y="57600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（５）「有効性・効率性」</a:t>
            </a:r>
          </a:p>
        </p:txBody>
      </p:sp>
      <p:sp>
        <p:nvSpPr>
          <p:cNvPr id="1821"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22"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823" name="表 8"/>
          <p:cNvGraphicFramePr>
            <a:graphicFrameLocks noGrp="1"/>
          </p:cNvGraphicFramePr>
          <p:nvPr/>
        </p:nvGraphicFramePr>
        <p:xfrm>
          <a:off x="334796" y="1087201"/>
          <a:ext cx="8474408" cy="5168424"/>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397583">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①</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都道府県データ連携共同利用ビジョン</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都道府県において、各自県内の自治体等へ共同利用ビジョンについて協議をしていること。</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市区町村においては、都道府県と協議していること。</a:t>
                      </a: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0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0" marR="44450" indent="0" algn="just">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総務省</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-26</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のとおり、都道府県と各自県内の自治体等へ共同利用ビジョンについて協議している。</a:t>
                      </a:r>
                      <a:endParaRPr lang="en-US" altLang="ja-JP" sz="1200" kern="100" dirty="0">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32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②</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３つの基本理念：分野間連携①</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複数分野のデータ及びサービスを都市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に接続するものであること。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10504">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0" marR="44450" indent="0" algn="just">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本事業では、構築する都市</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に、○○、○○のデータ及び○○、○○のサービスを接続する。</a:t>
                      </a:r>
                      <a:endParaRPr lang="en-US" altLang="ja-JP" sz="1200" kern="100" dirty="0">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0848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③</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３つの基本理念：分野間連携②</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を介してデータを分野間連携（</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）することで、新たな価値を生み出すサービスを提供するものであること</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※①one to many</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分野のデータを複数分野で利用）パターン、②</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many to one</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（複数分野のデータを１分野で利用）パターン</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12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○○及び○○のデータを連携させることで、○○を</a:t>
                      </a:r>
                      <a:r>
                        <a:rPr kumimoji="1" lang="ja-JP" altLang="en-US" sz="1200" i="1" kern="100" dirty="0" err="1">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～する</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サービスを提供する。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・〇〇のデータを○○と○○のサービスで活用する。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824"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826"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E1B767A3-7078-47AE-97DF-D75E26148F02}"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30</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2" name="正方形/長方形 13">
            <a:extLst>
              <a:ext uri="{FF2B5EF4-FFF2-40B4-BE49-F238E27FC236}">
                <a16:creationId xmlns:a16="http://schemas.microsoft.com/office/drawing/2014/main" id="{A2C87E11-3F0D-48E7-BB37-D4B33002E910}"/>
              </a:ext>
            </a:extLst>
          </p:cNvPr>
          <p:cNvSpPr/>
          <p:nvPr/>
        </p:nvSpPr>
        <p:spPr>
          <a:xfrm>
            <a:off x="5858152" y="5252368"/>
            <a:ext cx="2939220" cy="9707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図表（任意）</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5113835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81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20" name="Text Box 4"/>
          <p:cNvSpPr txBox="1">
            <a:spLocks noChangeArrowheads="1"/>
          </p:cNvSpPr>
          <p:nvPr/>
        </p:nvSpPr>
        <p:spPr>
          <a:xfrm>
            <a:off x="0" y="57600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（５）「有効性・効率性」</a:t>
            </a:r>
          </a:p>
        </p:txBody>
      </p:sp>
      <p:sp>
        <p:nvSpPr>
          <p:cNvPr id="1821"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22"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823" name="表 8"/>
          <p:cNvGraphicFramePr>
            <a:graphicFrameLocks noGrp="1"/>
          </p:cNvGraphicFramePr>
          <p:nvPr/>
        </p:nvGraphicFramePr>
        <p:xfrm>
          <a:off x="334796" y="1087201"/>
          <a:ext cx="8474408" cy="5338596"/>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397583">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④</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パーソナルデータの活用</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パーソナルデータを活用することで、個人に最適化したサービスを提供するものであること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0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○○サービスについては、○○のデータのほか、マイナンバーカードの個人認証機能を活用して○○のデータを取得し、利用者一人一人に適した○○を提供する。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defTabSz="914400" rtl="0" eaLnBrk="1" latinLnBrk="0" hangingPunct="1">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32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⑤</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先端技術使用等</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AI</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など先端技術を用いて、データを高度に解析し、それを利活用したサービスの実装を都市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上で予定していること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06448">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AI</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カメラを使用して取得されたデータを活用している。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AI</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により連携データを制御している。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0848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⑥</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３つの基本理念：都市間連携①</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複数の地域で都市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を共同利用するなど、都市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を効率的に活用するものであること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12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endParaRPr lang="ja-JP"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0" marR="44450" indent="0" algn="just">
                        <a:spcAft>
                          <a:spcPts val="0"/>
                        </a:spcAft>
                        <a:tabLst>
                          <a:tab pos="2700020" algn="ctr"/>
                          <a:tab pos="5400040" algn="r"/>
                        </a:tabLst>
                      </a:pPr>
                      <a:r>
                        <a:rPr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本事業で構築する都市</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は、○○市及び○○町（</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or</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都道府県内の○つの市町）と共同利用する予定である。</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・本事業では、○○市が構築した（</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or</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○○社が○○市において構築・実装した）都市</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を共同利用し、当該都市</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に当市のサービスを接続するものである。</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・本事業は、○○市が構築した（</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or</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○○社が○○市において構築・実装した）ものと同種の都市</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を構築するものであり、イニシャルコストを削減するとともに、○○市の都市</a:t>
                      </a: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との接続を容易にするものである。</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令和７年度以降についても、該当する予定があれば、可能な範囲で具体的に記載すること。</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　また、共同利用の具体的な予定が立っていなくとも、近隣自治体との共同利用実現に向けて取り組む予定があれば、適宜記載すること。</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824"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826"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9101C8C-7F49-469E-920A-955DC28A354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31</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939594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81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20" name="Text Box 4"/>
          <p:cNvSpPr txBox="1">
            <a:spLocks noChangeArrowheads="1"/>
          </p:cNvSpPr>
          <p:nvPr/>
        </p:nvSpPr>
        <p:spPr>
          <a:xfrm>
            <a:off x="0" y="57600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（５）「有効性・効率性」</a:t>
            </a:r>
          </a:p>
        </p:txBody>
      </p:sp>
      <p:sp>
        <p:nvSpPr>
          <p:cNvPr id="1821"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22"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823" name="表 8"/>
          <p:cNvGraphicFramePr>
            <a:graphicFrameLocks noGrp="1"/>
          </p:cNvGraphicFramePr>
          <p:nvPr/>
        </p:nvGraphicFramePr>
        <p:xfrm>
          <a:off x="334796" y="1087201"/>
          <a:ext cx="8474408" cy="3169791"/>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397583">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⑦</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３つの基本理念：都市間連携②</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を介してデータを都市間連携することで、新たな価値を生み出すサービスを提供するものであること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0000">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○○サービスについて、当市のデータと○○市のデータを連携させることで、～の面においてより高度なサービスを提供する。</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令和７年度以降についても、該当する予定があれば、可能な範囲で具体的に記載すること。</a:t>
                      </a:r>
                      <a:endParaRPr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325">
                <a:tc rowSpan="2">
                  <a:txBody>
                    <a:bodyPr/>
                    <a:lstStyle/>
                    <a:p>
                      <a:pPr marL="0" marR="44450" indent="0" algn="ctr" defTabSz="914400" rtl="0" eaLnBrk="1" latinLnBrk="0" hangingPunct="1">
                        <a:spcAft>
                          <a:spcPts val="0"/>
                        </a:spcAft>
                        <a:tabLst>
                          <a:tab pos="2700020" algn="ctr"/>
                          <a:tab pos="5400040" algn="r"/>
                        </a:tabLst>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⑧</a:t>
                      </a: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横展開</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構築したシステム等の情報や得られた知見を他の自治体に共有し、事例の横展開に貢献する取組であること</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06448">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ja-JP" sz="120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u="none"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・デジタル庁の公表する推奨モジュールをベースに都市</a:t>
                      </a:r>
                      <a:r>
                        <a:rPr kumimoji="1" lang="en-US" altLang="ja-JP" sz="1200" i="1" u="none"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u="none"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を構築すること等によりデータやアプリケーションの横展開を図る。</a:t>
                      </a:r>
                      <a:endParaRPr kumimoji="1" lang="en-US" altLang="ja-JP" sz="1200" i="1" u="none"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lvl="0" indent="0" algn="just"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i="1"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・構築した都市</a:t>
                      </a:r>
                      <a:r>
                        <a:rPr kumimoji="1" lang="en-US" altLang="ja-JP" sz="1200" i="1"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の設計書等を、類似の地域課題を抱える○○市と共有又は開示することにより横展開を目指す。</a:t>
                      </a:r>
                      <a:endParaRPr kumimoji="1" lang="en-US" altLang="ja-JP" sz="1200" i="1" kern="100" noProof="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824"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826"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rPr>
              <a:t>32</a:t>
            </a:r>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6556273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要件適合性</a:t>
            </a:r>
          </a:p>
        </p:txBody>
      </p:sp>
      <p:sp>
        <p:nvSpPr>
          <p:cNvPr id="180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10" name="Text Box 4"/>
          <p:cNvSpPr txBox="1">
            <a:spLocks noChangeArrowheads="1"/>
          </p:cNvSpPr>
          <p:nvPr/>
        </p:nvSpPr>
        <p:spPr>
          <a:xfrm>
            <a:off x="0" y="530320"/>
            <a:ext cx="11161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（６）「その他」</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11" name="Rectangle 66"/>
          <p:cNvSpPr>
            <a:spLocks noChangeArrowheads="1"/>
          </p:cNvSpPr>
          <p:nvPr/>
        </p:nvSpPr>
        <p:spPr>
          <a:xfrm>
            <a:off x="179513" y="980728"/>
            <a:ext cx="8784976"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12" name="正方形/長方形 9"/>
          <p:cNvSpPr/>
          <p:nvPr/>
        </p:nvSpPr>
        <p:spPr>
          <a:xfrm>
            <a:off x="179513" y="1044278"/>
            <a:ext cx="8640960" cy="461665"/>
          </a:xfrm>
          <a:prstGeom prst="rect">
            <a:avLst/>
          </a:prstGeom>
        </p:spPr>
        <p:txBody>
          <a:bodyPr wrap="square">
            <a:spAutoFit/>
          </a:bodyPr>
          <a:lstStyle/>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en-US"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254000" marR="44450" lvl="0" indent="0" algn="l" defTabSz="914400" rtl="0" eaLnBrk="0" fontAlgn="base" latinLnBrk="0" hangingPunct="0">
              <a:lnSpc>
                <a:spcPct val="100000"/>
              </a:lnSpc>
              <a:spcBef>
                <a:spcPct val="0"/>
              </a:spcBef>
              <a:spcAft>
                <a:spcPts val="0"/>
              </a:spcAft>
              <a:buClrTx/>
              <a:buSzTx/>
              <a:buFontTx/>
              <a:buNone/>
              <a:tabLst>
                <a:tab pos="2700020" algn="ctr"/>
                <a:tab pos="5400040" algn="r"/>
              </a:tabLst>
              <a:defRPr/>
            </a:pPr>
            <a:endParaRPr kumimoji="1" lang="ja-JP" altLang="ja-JP" sz="1200" b="0" i="0" u="none" strike="noStrike" kern="100" cap="none" spc="0" normalizeH="0" baseline="0" noProof="0" dirty="0">
              <a:ln>
                <a:noFill/>
              </a:ln>
              <a:solidFill>
                <a:srgbClr val="000000"/>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p:txBody>
      </p:sp>
      <p:graphicFrame>
        <p:nvGraphicFramePr>
          <p:cNvPr id="1813" name="表 8"/>
          <p:cNvGraphicFramePr>
            <a:graphicFrameLocks noGrp="1"/>
          </p:cNvGraphicFramePr>
          <p:nvPr/>
        </p:nvGraphicFramePr>
        <p:xfrm>
          <a:off x="334796" y="1109561"/>
          <a:ext cx="8474408" cy="5547604"/>
        </p:xfrm>
        <a:graphic>
          <a:graphicData uri="http://schemas.openxmlformats.org/drawingml/2006/table">
            <a:tbl>
              <a:tblPr/>
              <a:tblGrid>
                <a:gridCol w="381934">
                  <a:extLst>
                    <a:ext uri="{9D8B030D-6E8A-4147-A177-3AD203B41FA5}">
                      <a16:colId xmlns:a16="http://schemas.microsoft.com/office/drawing/2014/main" val="20000"/>
                    </a:ext>
                  </a:extLst>
                </a:gridCol>
                <a:gridCol w="8092474">
                  <a:extLst>
                    <a:ext uri="{9D8B030D-6E8A-4147-A177-3AD203B41FA5}">
                      <a16:colId xmlns:a16="http://schemas.microsoft.com/office/drawing/2014/main" val="20001"/>
                    </a:ext>
                  </a:extLst>
                </a:gridCol>
              </a:tblGrid>
              <a:tr h="447231">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①</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R="44450" indent="0" algn="ctr">
                        <a:spcAft>
                          <a:spcPts val="0"/>
                        </a:spcAft>
                        <a:tabLst>
                          <a:tab pos="2700020" algn="ctr"/>
                          <a:tab pos="5400040" algn="r"/>
                        </a:tabLst>
                      </a:pPr>
                      <a:endParaRPr kumimoji="1" 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５つの基本原則：セキュリティの確保</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スマートシティセキュリティガイドライン（第</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版）を参考としながら適切なセキュリティ対策を実施すること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0080">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スマートシティセキュリティガイドライン（第</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2.0</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版）</a:t>
                      </a:r>
                      <a:r>
                        <a:rPr kumimoji="1" lang="en-US" altLang="ja-JP" sz="1200" i="1" kern="100" baseline="300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を参考に適切なセキュリティ対策を実施する。詳細は応募様式共通部分後のスマートシティセキュリティガイドライン導入チェックシートに記載。</a:t>
                      </a:r>
                      <a:endPar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63261">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②</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サプライチェーンリスク</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都市</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OS</a:t>
                      </a:r>
                      <a:r>
                        <a:rPr kumimoji="1" lang="ja-JP" altLang="en-US" sz="1200" kern="1200" dirty="0" err="1">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機材、端末などがサプライチェーンリスクを考慮したものであること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24971">
                <a:tc vMerge="1">
                  <a:txBody>
                    <a:bodyPr/>
                    <a:lstStyle/>
                    <a:p>
                      <a:pPr marR="44450" indent="127000">
                        <a:spcAft>
                          <a:spcPts val="0"/>
                        </a:spcAft>
                        <a:tabLst>
                          <a:tab pos="2700020" algn="ctr"/>
                          <a:tab pos="5400040" algn="r"/>
                        </a:tabLs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defTabSz="914400" rtl="0" eaLnBrk="1" latinLnBrk="0" hangingPunct="1">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都市</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OS</a:t>
                      </a:r>
                      <a:r>
                        <a:rPr kumimoji="1" lang="ja-JP" altLang="en-US" sz="1200" i="1" kern="100" dirty="0" err="1">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機材、端末などはサプライチェーンリスクが考慮されたものを調達することとしており・・・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3261">
                <a:tc rowSpan="2">
                  <a:txBody>
                    <a:bodyPr/>
                    <a:lstStyle/>
                    <a:p>
                      <a:pPr marL="0" marR="44450" lvl="0" indent="0" algn="ctr"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800" kern="1200" dirty="0">
                          <a:solidFill>
                            <a:schemeClr val="tx1"/>
                          </a:solidFill>
                          <a:latin typeface="Meiryo UI" panose="020B0604030504040204" pitchFamily="50" charset="-128"/>
                          <a:ea typeface="Meiryo UI" panose="020B0604030504040204" pitchFamily="50" charset="-128"/>
                          <a:cs typeface="+mn-cs"/>
                        </a:rPr>
                        <a:t>③</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800" kern="1200" dirty="0">
                          <a:solidFill>
                            <a:schemeClr val="tx1"/>
                          </a:solidFill>
                          <a:latin typeface="Meiryo UI" panose="020B0604030504040204" pitchFamily="50" charset="-128"/>
                          <a:ea typeface="Meiryo UI" panose="020B0604030504040204" pitchFamily="50" charset="-128"/>
                          <a:cs typeface="+mn-cs"/>
                        </a:rPr>
                        <a:t>必須</a:t>
                      </a:r>
                      <a:r>
                        <a:rPr kumimoji="1" lang="en-US" altLang="ja-JP" sz="1800" kern="1200" dirty="0">
                          <a:solidFill>
                            <a:schemeClr val="tx1"/>
                          </a:solidFill>
                          <a:latin typeface="Meiryo UI" panose="020B0604030504040204" pitchFamily="50" charset="-128"/>
                          <a:ea typeface="Meiryo UI" panose="020B0604030504040204" pitchFamily="50" charset="-128"/>
                          <a:cs typeface="+mn-cs"/>
                        </a:rPr>
                        <a:t>】</a:t>
                      </a:r>
                    </a:p>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５つの基本原則：プライバシーの確保</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p>
                    <a:p>
                      <a:pPr marL="7200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プライバシー影響評価（</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PIA</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）を実施するなど、プライバシーを確保したものであること</a:t>
                      </a:r>
                      <a:endParaRPr kumimoji="1" lang="en-US" altLang="ja-JP" sz="1200" kern="1200" dirty="0">
                        <a:solidFill>
                          <a:schemeClr val="tx1"/>
                        </a:solidFill>
                        <a:latin typeface="Meiryo UI" panose="020B0604030504040204" pitchFamily="50" charset="-128"/>
                        <a:ea typeface="Meiryo UI" panose="020B0604030504040204" pitchFamily="50" charset="-128"/>
                        <a:cs typeface="+mn-cs"/>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64106">
                <a:tc vMerge="1">
                  <a:txBody>
                    <a:bodyPr/>
                    <a:lstStyle/>
                    <a:p>
                      <a:pPr marL="0" marR="44450" indent="0" algn="ctr" defTabSz="914400" rtl="0" eaLnBrk="1" latinLnBrk="0" hangingPunct="1">
                        <a:spcAft>
                          <a:spcPts val="0"/>
                        </a:spcAft>
                        <a:tabLst>
                          <a:tab pos="2700020" algn="ctr"/>
                          <a:tab pos="5400040" algn="r"/>
                        </a:tabLst>
                      </a:pPr>
                      <a:endParaRPr kumimoji="1" lang="ja-JP" altLang="ja-JP" sz="1800" kern="1200" dirty="0">
                        <a:solidFill>
                          <a:schemeClr val="tx1"/>
                        </a:solidFill>
                        <a:latin typeface="Meiryo UI" panose="020B0604030504040204" pitchFamily="50" charset="-128"/>
                        <a:ea typeface="Meiryo UI" panose="020B0604030504040204" pitchFamily="50" charset="-128"/>
                        <a:cs typeface="+mn-cs"/>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4450" indent="0">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＜記載例＞</a:t>
                      </a:r>
                    </a:p>
                    <a:p>
                      <a:pPr marL="0" marR="44450" indent="0" algn="just">
                        <a:spcAft>
                          <a:spcPts val="0"/>
                        </a:spcAft>
                        <a:tabLst>
                          <a:tab pos="2700020" algn="ctr"/>
                          <a:tab pos="5400040" algn="r"/>
                        </a:tabLst>
                      </a:pPr>
                      <a:r>
                        <a:rPr kumimoji="1" lang="ja-JP"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本事業実施前にプライバシー影響評価（</a:t>
                      </a:r>
                      <a:r>
                        <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PIA</a:t>
                      </a:r>
                      <a:r>
                        <a:rPr kumimoji="1" lang="ja-JP" altLang="en-US"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rPr>
                        <a:t>）を実施することとしており･･･</a:t>
                      </a: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p>
                      <a:pPr marL="0" marR="44450" indent="0" algn="just">
                        <a:spcAft>
                          <a:spcPts val="0"/>
                        </a:spcAft>
                        <a:tabLst>
                          <a:tab pos="2700020" algn="ctr"/>
                          <a:tab pos="5400040" algn="r"/>
                        </a:tabLst>
                      </a:pPr>
                      <a:endParaRPr kumimoji="1" lang="en-US" altLang="ja-JP" sz="1200" i="1" kern="100" dirty="0">
                        <a:solidFill>
                          <a:srgbClr val="FF0000"/>
                        </a:solidFill>
                        <a:latin typeface="Meiryo UI" panose="020B0604030504040204" pitchFamily="50" charset="-128"/>
                        <a:ea typeface="ＭＳ ゴシック" panose="020B0609070205080204" pitchFamily="49"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814" name="正方形/長方形 12"/>
          <p:cNvSpPr/>
          <p:nvPr/>
        </p:nvSpPr>
        <p:spPr>
          <a:xfrm>
            <a:off x="6640081" y="634866"/>
            <a:ext cx="2458920"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注）必要に応じ、図表を追加すること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815" name="正方形/長方形 13"/>
          <p:cNvSpPr/>
          <p:nvPr/>
        </p:nvSpPr>
        <p:spPr>
          <a:xfrm>
            <a:off x="6468411" y="4941168"/>
            <a:ext cx="2065317" cy="15841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図表</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（任意）</a:t>
            </a:r>
          </a:p>
        </p:txBody>
      </p:sp>
      <p:sp>
        <p:nvSpPr>
          <p:cNvPr id="1816"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54AE4FC-4867-4F83-A8D5-3B90D26F754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33</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4055847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事業スケジュール</a:t>
            </a:r>
          </a:p>
        </p:txBody>
      </p:sp>
      <p:sp>
        <p:nvSpPr>
          <p:cNvPr id="182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30" name="Rectangle 66"/>
          <p:cNvSpPr>
            <a:spLocks noChangeArrowheads="1"/>
          </p:cNvSpPr>
          <p:nvPr/>
        </p:nvSpPr>
        <p:spPr>
          <a:xfrm>
            <a:off x="108536" y="980728"/>
            <a:ext cx="8855951" cy="5760640"/>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31" name="Text Box 4"/>
          <p:cNvSpPr txBox="1">
            <a:spLocks noChangeArrowheads="1"/>
          </p:cNvSpPr>
          <p:nvPr/>
        </p:nvSpPr>
        <p:spPr>
          <a:xfrm>
            <a:off x="0" y="592835"/>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事業スケジュール</a:t>
            </a:r>
          </a:p>
        </p:txBody>
      </p:sp>
      <p:sp>
        <p:nvSpPr>
          <p:cNvPr id="1832" name="正方形/長方形 12"/>
          <p:cNvSpPr/>
          <p:nvPr/>
        </p:nvSpPr>
        <p:spPr>
          <a:xfrm>
            <a:off x="108536" y="1084321"/>
            <a:ext cx="8712285"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　事業ごとに各実施項目の手順が分かるように整理し記入してください。</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（例）</a:t>
            </a:r>
          </a:p>
        </p:txBody>
      </p:sp>
      <p:graphicFrame>
        <p:nvGraphicFramePr>
          <p:cNvPr id="1833" name="表 13"/>
          <p:cNvGraphicFramePr>
            <a:graphicFrameLocks noGrp="1"/>
          </p:cNvGraphicFramePr>
          <p:nvPr/>
        </p:nvGraphicFramePr>
        <p:xfrm>
          <a:off x="270766" y="1617042"/>
          <a:ext cx="8591662" cy="4584248"/>
        </p:xfrm>
        <a:graphic>
          <a:graphicData uri="http://schemas.openxmlformats.org/drawingml/2006/table">
            <a:tbl>
              <a:tblPr firstRow="1" bandRow="1"/>
              <a:tblGrid>
                <a:gridCol w="1564930">
                  <a:extLst>
                    <a:ext uri="{9D8B030D-6E8A-4147-A177-3AD203B41FA5}">
                      <a16:colId xmlns:a16="http://schemas.microsoft.com/office/drawing/2014/main" val="20000"/>
                    </a:ext>
                  </a:extLst>
                </a:gridCol>
                <a:gridCol w="585561">
                  <a:extLst>
                    <a:ext uri="{9D8B030D-6E8A-4147-A177-3AD203B41FA5}">
                      <a16:colId xmlns:a16="http://schemas.microsoft.com/office/drawing/2014/main" val="20001"/>
                    </a:ext>
                  </a:extLst>
                </a:gridCol>
                <a:gridCol w="585561">
                  <a:extLst>
                    <a:ext uri="{9D8B030D-6E8A-4147-A177-3AD203B41FA5}">
                      <a16:colId xmlns:a16="http://schemas.microsoft.com/office/drawing/2014/main" val="20002"/>
                    </a:ext>
                  </a:extLst>
                </a:gridCol>
                <a:gridCol w="585561">
                  <a:extLst>
                    <a:ext uri="{9D8B030D-6E8A-4147-A177-3AD203B41FA5}">
                      <a16:colId xmlns:a16="http://schemas.microsoft.com/office/drawing/2014/main" val="20003"/>
                    </a:ext>
                  </a:extLst>
                </a:gridCol>
                <a:gridCol w="585561">
                  <a:extLst>
                    <a:ext uri="{9D8B030D-6E8A-4147-A177-3AD203B41FA5}">
                      <a16:colId xmlns:a16="http://schemas.microsoft.com/office/drawing/2014/main" val="20004"/>
                    </a:ext>
                  </a:extLst>
                </a:gridCol>
                <a:gridCol w="585561">
                  <a:extLst>
                    <a:ext uri="{9D8B030D-6E8A-4147-A177-3AD203B41FA5}">
                      <a16:colId xmlns:a16="http://schemas.microsoft.com/office/drawing/2014/main" val="20005"/>
                    </a:ext>
                  </a:extLst>
                </a:gridCol>
                <a:gridCol w="585561">
                  <a:extLst>
                    <a:ext uri="{9D8B030D-6E8A-4147-A177-3AD203B41FA5}">
                      <a16:colId xmlns:a16="http://schemas.microsoft.com/office/drawing/2014/main" val="20006"/>
                    </a:ext>
                  </a:extLst>
                </a:gridCol>
                <a:gridCol w="585561">
                  <a:extLst>
                    <a:ext uri="{9D8B030D-6E8A-4147-A177-3AD203B41FA5}">
                      <a16:colId xmlns:a16="http://schemas.microsoft.com/office/drawing/2014/main" val="20007"/>
                    </a:ext>
                  </a:extLst>
                </a:gridCol>
                <a:gridCol w="585561">
                  <a:extLst>
                    <a:ext uri="{9D8B030D-6E8A-4147-A177-3AD203B41FA5}">
                      <a16:colId xmlns:a16="http://schemas.microsoft.com/office/drawing/2014/main" val="20008"/>
                    </a:ext>
                  </a:extLst>
                </a:gridCol>
                <a:gridCol w="585561">
                  <a:extLst>
                    <a:ext uri="{9D8B030D-6E8A-4147-A177-3AD203B41FA5}">
                      <a16:colId xmlns:a16="http://schemas.microsoft.com/office/drawing/2014/main" val="20009"/>
                    </a:ext>
                  </a:extLst>
                </a:gridCol>
                <a:gridCol w="585561">
                  <a:extLst>
                    <a:ext uri="{9D8B030D-6E8A-4147-A177-3AD203B41FA5}">
                      <a16:colId xmlns:a16="http://schemas.microsoft.com/office/drawing/2014/main" val="20010"/>
                    </a:ext>
                  </a:extLst>
                </a:gridCol>
                <a:gridCol w="585561">
                  <a:extLst>
                    <a:ext uri="{9D8B030D-6E8A-4147-A177-3AD203B41FA5}">
                      <a16:colId xmlns:a16="http://schemas.microsoft.com/office/drawing/2014/main" val="20011"/>
                    </a:ext>
                  </a:extLst>
                </a:gridCol>
                <a:gridCol w="585561">
                  <a:extLst>
                    <a:ext uri="{9D8B030D-6E8A-4147-A177-3AD203B41FA5}">
                      <a16:colId xmlns:a16="http://schemas.microsoft.com/office/drawing/2014/main" val="20012"/>
                    </a:ext>
                  </a:extLst>
                </a:gridCol>
              </a:tblGrid>
              <a:tr h="369913">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dirty="0">
                          <a:latin typeface="Meiryo UI" panose="020B0604030504040204" pitchFamily="50" charset="-128"/>
                          <a:ea typeface="Meiryo UI" panose="020B0604030504040204" pitchFamily="50" charset="-128"/>
                        </a:rPr>
                        <a:t>2024</a:t>
                      </a:r>
                      <a:r>
                        <a:rPr kumimoji="1" lang="ja-JP" altLang="en-US" sz="800" dirty="0">
                          <a:latin typeface="Meiryo UI" panose="020B0604030504040204" pitchFamily="50" charset="-128"/>
                          <a:ea typeface="Meiryo UI" panose="020B0604030504040204" pitchFamily="50" charset="-128"/>
                        </a:rPr>
                        <a:t>年</a:t>
                      </a:r>
                      <a:endParaRPr kumimoji="1" lang="en-US" altLang="ja-JP" sz="800" dirty="0">
                        <a:latin typeface="Meiryo UI" panose="020B0604030504040204" pitchFamily="50" charset="-128"/>
                        <a:ea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rPr>
                        <a:t>4</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7</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8</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9</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11</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12</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dirty="0">
                          <a:latin typeface="Meiryo UI" panose="020B0604030504040204" pitchFamily="50" charset="-128"/>
                          <a:ea typeface="Meiryo UI" panose="020B0604030504040204" pitchFamily="50" charset="-128"/>
                        </a:rPr>
                        <a:t>2025</a:t>
                      </a:r>
                      <a:r>
                        <a:rPr kumimoji="1" lang="ja-JP" altLang="en-US" sz="800" dirty="0">
                          <a:latin typeface="Meiryo UI" panose="020B0604030504040204" pitchFamily="50" charset="-128"/>
                          <a:ea typeface="Meiryo UI" panose="020B0604030504040204" pitchFamily="50" charset="-128"/>
                        </a:rPr>
                        <a:t>年</a:t>
                      </a:r>
                      <a:endParaRPr kumimoji="1" lang="en-US" altLang="ja-JP" sz="800" dirty="0">
                        <a:latin typeface="Meiryo UI" panose="020B0604030504040204" pitchFamily="50" charset="-128"/>
                        <a:ea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solidFill>
                            <a:schemeClr val="bg1"/>
                          </a:solidFill>
                          <a:latin typeface="Meiryo UI" panose="020B0604030504040204" pitchFamily="50" charset="-128"/>
                          <a:ea typeface="Meiryo UI" panose="020B0604030504040204" pitchFamily="50" charset="-128"/>
                        </a:rPr>
                        <a:t>2</a:t>
                      </a:r>
                      <a:r>
                        <a:rPr kumimoji="1" lang="ja-JP" altLang="en-US" sz="1100" dirty="0">
                          <a:solidFill>
                            <a:schemeClr val="bg1"/>
                          </a:solidFill>
                          <a:latin typeface="Meiryo UI" panose="020B0604030504040204" pitchFamily="50" charset="-128"/>
                          <a:ea typeface="Meiryo UI" panose="020B0604030504040204" pitchFamily="50" charset="-128"/>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月</a:t>
                      </a:r>
                    </a:p>
                  </a:txBody>
                  <a:tcPr marL="84406" marR="84406" marT="42203" marB="42203" anchor="ct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16625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70629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A</a:t>
                      </a:r>
                      <a:r>
                        <a:rPr kumimoji="1" lang="ja-JP" altLang="en-US" sz="1100" dirty="0">
                          <a:solidFill>
                            <a:schemeClr val="tx1"/>
                          </a:solidFill>
                          <a:latin typeface="Meiryo UI" panose="020B0604030504040204" pitchFamily="50" charset="-128"/>
                          <a:ea typeface="Meiryo UI" panose="020B0604030504040204" pitchFamily="50" charset="-128"/>
                        </a:rPr>
                        <a:t>）○○サービス開発</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（事業費：○○万円）</a:t>
                      </a: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72008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B</a:t>
                      </a:r>
                      <a:r>
                        <a:rPr kumimoji="1" lang="ja-JP" altLang="en-US" sz="1100" dirty="0">
                          <a:solidFill>
                            <a:schemeClr val="tx1"/>
                          </a:solidFill>
                          <a:latin typeface="Meiryo UI" panose="020B0604030504040204" pitchFamily="50" charset="-128"/>
                          <a:ea typeface="Meiryo UI" panose="020B0604030504040204" pitchFamily="50" charset="-128"/>
                        </a:rPr>
                        <a:t>）○○アプリ開発</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（事業費：○○万円）</a:t>
                      </a: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9567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C</a:t>
                      </a:r>
                      <a:r>
                        <a:rPr kumimoji="1" lang="ja-JP" altLang="en-US" sz="1100" dirty="0">
                          <a:solidFill>
                            <a:schemeClr val="tx1"/>
                          </a:solidFill>
                          <a:latin typeface="Meiryo UI" panose="020B0604030504040204" pitchFamily="50" charset="-128"/>
                          <a:ea typeface="Meiryo UI" panose="020B0604030504040204" pitchFamily="50" charset="-128"/>
                        </a:rPr>
                        <a:t>）都市</a:t>
                      </a:r>
                      <a:r>
                        <a:rPr kumimoji="1" lang="en-US" altLang="ja-JP" sz="1100" dirty="0">
                          <a:solidFill>
                            <a:schemeClr val="tx1"/>
                          </a:solidFill>
                          <a:latin typeface="Meiryo UI" panose="020B0604030504040204" pitchFamily="50" charset="-128"/>
                          <a:ea typeface="Meiryo UI" panose="020B0604030504040204" pitchFamily="50" charset="-128"/>
                        </a:rPr>
                        <a:t>OS</a:t>
                      </a:r>
                      <a:r>
                        <a:rPr kumimoji="1" lang="ja-JP" altLang="en-US" sz="1100" dirty="0">
                          <a:solidFill>
                            <a:schemeClr val="tx1"/>
                          </a:solidFill>
                          <a:latin typeface="Meiryo UI" panose="020B0604030504040204" pitchFamily="50" charset="-128"/>
                          <a:ea typeface="Meiryo UI" panose="020B0604030504040204" pitchFamily="50" charset="-128"/>
                        </a:rPr>
                        <a:t>整備</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（事業費：○○万円）</a:t>
                      </a: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74674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513378">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r h="5760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lang="ja-JP" altLang="en-US" sz="1100" dirty="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1835" name="ホームベース 15"/>
          <p:cNvSpPr/>
          <p:nvPr/>
        </p:nvSpPr>
        <p:spPr>
          <a:xfrm>
            <a:off x="4686748" y="2535753"/>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２．システム設計</a:t>
            </a:r>
          </a:p>
        </p:txBody>
      </p:sp>
      <p:sp>
        <p:nvSpPr>
          <p:cNvPr id="1836" name="ホームベース 16"/>
          <p:cNvSpPr/>
          <p:nvPr/>
        </p:nvSpPr>
        <p:spPr>
          <a:xfrm>
            <a:off x="5583436" y="2656127"/>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３．構築</a:t>
            </a:r>
          </a:p>
        </p:txBody>
      </p:sp>
      <p:sp>
        <p:nvSpPr>
          <p:cNvPr id="1837" name="ホームベース 17"/>
          <p:cNvSpPr/>
          <p:nvPr/>
        </p:nvSpPr>
        <p:spPr>
          <a:xfrm>
            <a:off x="7883187" y="2790602"/>
            <a:ext cx="97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４．稼働（実装）</a:t>
            </a:r>
          </a:p>
        </p:txBody>
      </p:sp>
      <p:sp>
        <p:nvSpPr>
          <p:cNvPr id="1846" name="正方形/長方形 26"/>
          <p:cNvSpPr/>
          <p:nvPr/>
        </p:nvSpPr>
        <p:spPr>
          <a:xfrm>
            <a:off x="5586748" y="6509431"/>
            <a:ext cx="3430800" cy="261610"/>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dirty="0">
                <a:ln>
                  <a:noFill/>
                </a:ln>
                <a:solidFill>
                  <a:srgbClr val="FF0000"/>
                </a:solidFill>
                <a:effectLst/>
                <a:uLnTx/>
                <a:uFillTx/>
                <a:latin typeface="ＭＳ Ｐゴシック"/>
                <a:ea typeface="ＭＳ Ｐゴシック"/>
                <a:cs typeface="+mn-cs"/>
              </a:rPr>
              <a:t>注）１枚に収めること</a:t>
            </a:r>
            <a:endParaRPr kumimoji="1" lang="en-US" altLang="ja-JP" sz="110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847" name="正方形/長方形 2"/>
          <p:cNvSpPr/>
          <p:nvPr/>
        </p:nvSpPr>
        <p:spPr>
          <a:xfrm>
            <a:off x="629952" y="4653136"/>
            <a:ext cx="8118648" cy="1569660"/>
          </a:xfrm>
          <a:prstGeom prst="rect">
            <a:avLst/>
          </a:prstGeom>
          <a:solidFill>
            <a:schemeClr val="bg1"/>
          </a:solidFill>
        </p:spPr>
        <p:txBody>
          <a:bodyPr wrap="square">
            <a:spAutoFit/>
          </a:bodyPr>
          <a:lstStyle/>
          <a:p>
            <a:pPr marL="381000" marR="44450" lvl="0" indent="-254000"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！注意点！</a:t>
            </a:r>
            <a:endParaRPr kumimoji="1" lang="en-US" altLang="ja-JP" sz="12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88900" marR="44450" lvl="0" indent="38100"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①</a:t>
            </a:r>
            <a:r>
              <a:rPr kumimoji="1" lang="ja-JP" altLang="en-US" sz="12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総務省 「地域課題解決のためのスマートシティ推進事業」は</a:t>
            </a:r>
            <a:r>
              <a:rPr kumimoji="1" lang="ja-JP" altLang="en-US" sz="1200" b="0" i="1" u="none"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a:t>
            </a:r>
            <a:r>
              <a:rPr kumimoji="1" lang="ja-JP" altLang="en-US" sz="1200" b="0" i="1" u="sng"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都市</a:t>
            </a:r>
            <a:r>
              <a:rPr kumimoji="1" lang="en-US" altLang="ja-JP" sz="1200" b="0" i="1" u="sng"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OS</a:t>
            </a:r>
            <a:r>
              <a:rPr kumimoji="1" lang="ja-JP" altLang="en-US" sz="1200" b="0" i="1" u="sng"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（データ連携基盤等）及びそれに接続するサービス等の実装</a:t>
            </a:r>
            <a:r>
              <a:rPr kumimoji="1" lang="ja-JP" altLang="en-US" sz="1200" b="0" i="1" u="none" strike="noStrike" kern="100" cap="none" spc="0" normalizeH="0" baseline="0" noProof="0" dirty="0">
                <a:ln>
                  <a:noFill/>
                </a:ln>
                <a:solidFill>
                  <a:srgbClr val="FF0000"/>
                </a:solidFill>
                <a:effectLst/>
                <a:uLnTx/>
                <a:uFillTx/>
                <a:latin typeface="ＭＳ Ｐゴシック"/>
                <a:ea typeface="ＭＳ Ｐゴシック" panose="020B0600070205080204" pitchFamily="50" charset="-128"/>
                <a:cs typeface="Meiryo UI" panose="020B0604030504040204" pitchFamily="50" charset="-128"/>
              </a:rPr>
              <a:t>に対する補助を行うものであることに留意すること。</a:t>
            </a:r>
            <a:r>
              <a:rPr kumimoji="1" lang="ja-JP" altLang="en-US" sz="1200" b="0" i="1" u="none" strike="noStrike" kern="100" cap="none" spc="0" normalizeH="0" baseline="0" noProof="0" dirty="0">
                <a:ln>
                  <a:noFill/>
                </a:ln>
                <a:solidFill>
                  <a:srgbClr val="F73131"/>
                </a:solidFill>
                <a:effectLst/>
                <a:uLnTx/>
                <a:uFillTx/>
                <a:latin typeface="ＭＳ Ｐゴシック"/>
                <a:ea typeface="ＭＳ Ｐゴシック" panose="020B0600070205080204" pitchFamily="50" charset="-128"/>
                <a:cs typeface="Meiryo UI" panose="020B0604030504040204" pitchFamily="50" charset="-128"/>
              </a:rPr>
              <a:t>また、本事業で構築したデータ連携基盤及びソリューションは最低５年間は運営し続ける必要がある。</a:t>
            </a:r>
            <a:endParaRPr kumimoji="1" lang="en-US" altLang="ja-JP" sz="1200" b="0" i="1" u="none" strike="noStrike" kern="100" cap="none" spc="0" normalizeH="0" baseline="0" noProof="0" dirty="0">
              <a:ln>
                <a:noFill/>
              </a:ln>
              <a:solidFill>
                <a:srgbClr val="F73131"/>
              </a:solidFill>
              <a:effectLst/>
              <a:uLnTx/>
              <a:uFillTx/>
              <a:latin typeface="Meiryo UI" panose="020B0604030504040204" pitchFamily="50" charset="-128"/>
              <a:ea typeface="ＭＳ ゴシック" panose="020B0609070205080204" pitchFamily="49" charset="-128"/>
              <a:cs typeface="Meiryo UI" panose="020B0604030504040204" pitchFamily="50" charset="-128"/>
            </a:endParaRPr>
          </a:p>
          <a:p>
            <a:pPr marL="88900" marR="44450" lvl="0" indent="38100"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dirty="0">
                <a:ln>
                  <a:noFill/>
                </a:ln>
                <a:solidFill>
                  <a:srgbClr val="F73131"/>
                </a:solidFill>
                <a:effectLst/>
                <a:uLnTx/>
                <a:uFillTx/>
                <a:latin typeface="ＭＳ Ｐゴシック"/>
                <a:ea typeface="ＭＳ ゴシック" panose="020B0609070205080204" pitchFamily="49" charset="-128"/>
                <a:cs typeface="Meiryo UI" panose="020B0604030504040204" pitchFamily="50" charset="-128"/>
              </a:rPr>
              <a:t>　継続して運用しない場合、補助金の返還を求める可能性があることに留意すること。</a:t>
            </a:r>
            <a:endParaRPr kumimoji="1" lang="en-US" altLang="ja-JP" sz="1200" b="0" i="1" u="none" strike="noStrike" kern="100" cap="none" spc="0" normalizeH="0" baseline="0" noProof="0" dirty="0">
              <a:ln>
                <a:noFill/>
              </a:ln>
              <a:solidFill>
                <a:srgbClr val="F73131"/>
              </a:solidFill>
              <a:effectLst/>
              <a:uLnTx/>
              <a:uFillTx/>
              <a:latin typeface="ＭＳ Ｐゴシック"/>
              <a:ea typeface="ＭＳ ゴシック" panose="020B0609070205080204" pitchFamily="49" charset="-128"/>
              <a:cs typeface="Meiryo UI" panose="020B0604030504040204" pitchFamily="50" charset="-128"/>
            </a:endParaRPr>
          </a:p>
          <a:p>
            <a:pPr marL="268288" marR="44450" lvl="0" indent="-141288" algn="l" defTabSz="914400" rtl="0" eaLnBrk="0" fontAlgn="base" latinLnBrk="0" hangingPunct="0">
              <a:lnSpc>
                <a:spcPct val="100000"/>
              </a:lnSpc>
              <a:spcBef>
                <a:spcPct val="0"/>
              </a:spcBef>
              <a:spcAft>
                <a:spcPts val="0"/>
              </a:spcAft>
              <a:buClrTx/>
              <a:buSzTx/>
              <a:buFontTx/>
              <a:buNone/>
              <a:tabLst/>
              <a:defRPr/>
            </a:pPr>
            <a:r>
              <a:rPr kumimoji="1" lang="ja-JP" altLang="en-US" sz="1200" b="0" i="1" u="none" strike="noStrike" kern="100" cap="none" spc="0" normalizeH="0" baseline="0" noProof="0" dirty="0">
                <a:ln>
                  <a:noFill/>
                </a:ln>
                <a:solidFill>
                  <a:srgbClr val="F73131"/>
                </a:solidFill>
                <a:effectLst/>
                <a:uLnTx/>
                <a:uFillTx/>
                <a:latin typeface="ＭＳ Ｐゴシック"/>
                <a:ea typeface="ＭＳ ゴシック" panose="020B0609070205080204" pitchFamily="49" charset="-128"/>
                <a:cs typeface="Meiryo UI" panose="020B0604030504040204" pitchFamily="50" charset="-128"/>
              </a:rPr>
              <a:t>②交付決定日より前に支出負担行為にあたる契約の締結などを行った場合、補助金の対象外となります。（ただし、例えば、契約に先立つ事業者募集や選定作業、見積の取得など支出を伴わない準備行為については事前着手可能です。）</a:t>
            </a:r>
            <a:endParaRPr kumimoji="1" lang="en-US" altLang="ja-JP" sz="1200" b="0" i="1" u="none" strike="sngStrike" kern="100" cap="none" spc="0" normalizeH="0" baseline="0" noProof="0" dirty="0">
              <a:ln>
                <a:noFill/>
              </a:ln>
              <a:solidFill>
                <a:srgbClr val="0070C0"/>
              </a:solidFill>
              <a:effectLst/>
              <a:highlight>
                <a:srgbClr val="FFFF00"/>
              </a:highlight>
              <a:uLnTx/>
              <a:uFillTx/>
              <a:latin typeface="ＭＳ Ｐゴシック"/>
              <a:ea typeface="ＭＳ Ｐゴシック" panose="020B0600070205080204" pitchFamily="50" charset="-128"/>
              <a:cs typeface="+mn-cs"/>
            </a:endParaRPr>
          </a:p>
        </p:txBody>
      </p:sp>
      <p:sp>
        <p:nvSpPr>
          <p:cNvPr id="1848" name="正方形/長方形 2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4653F7B-82F8-4DC6-9BD9-72038794802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34</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3" name="ホームベース 18">
            <a:extLst>
              <a:ext uri="{FF2B5EF4-FFF2-40B4-BE49-F238E27FC236}">
                <a16:creationId xmlns:a16="http://schemas.microsoft.com/office/drawing/2014/main" id="{440F73DE-5897-4DB3-8D9A-CE0EEE18668B}"/>
              </a:ext>
            </a:extLst>
          </p:cNvPr>
          <p:cNvSpPr/>
          <p:nvPr/>
        </p:nvSpPr>
        <p:spPr>
          <a:xfrm>
            <a:off x="4192786" y="2406044"/>
            <a:ext cx="20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１．詳細計画作成・調査</a:t>
            </a:r>
          </a:p>
        </p:txBody>
      </p:sp>
      <p:sp>
        <p:nvSpPr>
          <p:cNvPr id="24" name="ホームベース 18">
            <a:extLst>
              <a:ext uri="{FF2B5EF4-FFF2-40B4-BE49-F238E27FC236}">
                <a16:creationId xmlns:a16="http://schemas.microsoft.com/office/drawing/2014/main" id="{F91CE535-F7E5-4A81-B2E1-715095A5812A}"/>
              </a:ext>
            </a:extLst>
          </p:cNvPr>
          <p:cNvSpPr/>
          <p:nvPr/>
        </p:nvSpPr>
        <p:spPr>
          <a:xfrm>
            <a:off x="1836600" y="2276335"/>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０</a:t>
            </a:r>
            <a:r>
              <a:rPr kumimoji="1" lang="ja-JP" altLang="en-US" sz="800" b="0" i="0" u="none"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全体計画作成・調査</a:t>
            </a:r>
          </a:p>
        </p:txBody>
      </p:sp>
      <p:sp>
        <p:nvSpPr>
          <p:cNvPr id="25" name="ホームベース 15">
            <a:extLst>
              <a:ext uri="{FF2B5EF4-FFF2-40B4-BE49-F238E27FC236}">
                <a16:creationId xmlns:a16="http://schemas.microsoft.com/office/drawing/2014/main" id="{52B9D521-B80B-4383-8CE2-D9657B401871}"/>
              </a:ext>
            </a:extLst>
          </p:cNvPr>
          <p:cNvSpPr/>
          <p:nvPr/>
        </p:nvSpPr>
        <p:spPr>
          <a:xfrm>
            <a:off x="4686748" y="3956602"/>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２．システム設計</a:t>
            </a:r>
          </a:p>
        </p:txBody>
      </p:sp>
      <p:sp>
        <p:nvSpPr>
          <p:cNvPr id="26" name="ホームベース 16">
            <a:extLst>
              <a:ext uri="{FF2B5EF4-FFF2-40B4-BE49-F238E27FC236}">
                <a16:creationId xmlns:a16="http://schemas.microsoft.com/office/drawing/2014/main" id="{4752F252-9E79-4273-818E-F1C58499C9EF}"/>
              </a:ext>
            </a:extLst>
          </p:cNvPr>
          <p:cNvSpPr/>
          <p:nvPr/>
        </p:nvSpPr>
        <p:spPr>
          <a:xfrm>
            <a:off x="5583436" y="4076976"/>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３．構築</a:t>
            </a:r>
          </a:p>
        </p:txBody>
      </p:sp>
      <p:sp>
        <p:nvSpPr>
          <p:cNvPr id="27" name="ホームベース 17">
            <a:extLst>
              <a:ext uri="{FF2B5EF4-FFF2-40B4-BE49-F238E27FC236}">
                <a16:creationId xmlns:a16="http://schemas.microsoft.com/office/drawing/2014/main" id="{017CD6E3-6C65-4409-B7BF-9A58CDB12FBE}"/>
              </a:ext>
            </a:extLst>
          </p:cNvPr>
          <p:cNvSpPr/>
          <p:nvPr/>
        </p:nvSpPr>
        <p:spPr>
          <a:xfrm>
            <a:off x="7883187" y="4211451"/>
            <a:ext cx="97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４．稼働（実装）</a:t>
            </a:r>
          </a:p>
        </p:txBody>
      </p:sp>
      <p:sp>
        <p:nvSpPr>
          <p:cNvPr id="28" name="ホームベース 18">
            <a:extLst>
              <a:ext uri="{FF2B5EF4-FFF2-40B4-BE49-F238E27FC236}">
                <a16:creationId xmlns:a16="http://schemas.microsoft.com/office/drawing/2014/main" id="{A724E880-1DE4-49DD-95E6-D05B7F088764}"/>
              </a:ext>
            </a:extLst>
          </p:cNvPr>
          <p:cNvSpPr/>
          <p:nvPr/>
        </p:nvSpPr>
        <p:spPr>
          <a:xfrm>
            <a:off x="4192786" y="3826893"/>
            <a:ext cx="20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１．詳細計画作成・調査</a:t>
            </a:r>
          </a:p>
        </p:txBody>
      </p:sp>
      <p:sp>
        <p:nvSpPr>
          <p:cNvPr id="29" name="ホームベース 18">
            <a:extLst>
              <a:ext uri="{FF2B5EF4-FFF2-40B4-BE49-F238E27FC236}">
                <a16:creationId xmlns:a16="http://schemas.microsoft.com/office/drawing/2014/main" id="{5E36C43F-A595-496B-9A88-57CF3FF8EBED}"/>
              </a:ext>
            </a:extLst>
          </p:cNvPr>
          <p:cNvSpPr/>
          <p:nvPr/>
        </p:nvSpPr>
        <p:spPr>
          <a:xfrm>
            <a:off x="1836600" y="3697184"/>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０</a:t>
            </a:r>
            <a:r>
              <a:rPr kumimoji="1" lang="ja-JP" altLang="en-US" sz="800" b="0" i="0" u="none"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全体計画作成・調査</a:t>
            </a:r>
          </a:p>
        </p:txBody>
      </p:sp>
      <p:sp>
        <p:nvSpPr>
          <p:cNvPr id="30" name="ホームベース 15">
            <a:extLst>
              <a:ext uri="{FF2B5EF4-FFF2-40B4-BE49-F238E27FC236}">
                <a16:creationId xmlns:a16="http://schemas.microsoft.com/office/drawing/2014/main" id="{E9F90D1C-E5A7-44EB-B086-918C78C6C987}"/>
              </a:ext>
            </a:extLst>
          </p:cNvPr>
          <p:cNvSpPr/>
          <p:nvPr/>
        </p:nvSpPr>
        <p:spPr>
          <a:xfrm>
            <a:off x="4686748" y="3263202"/>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２．システム設計</a:t>
            </a:r>
          </a:p>
        </p:txBody>
      </p:sp>
      <p:sp>
        <p:nvSpPr>
          <p:cNvPr id="31" name="ホームベース 16">
            <a:extLst>
              <a:ext uri="{FF2B5EF4-FFF2-40B4-BE49-F238E27FC236}">
                <a16:creationId xmlns:a16="http://schemas.microsoft.com/office/drawing/2014/main" id="{A9135A36-5711-4BDB-9C9E-4D9977DBB8F3}"/>
              </a:ext>
            </a:extLst>
          </p:cNvPr>
          <p:cNvSpPr/>
          <p:nvPr/>
        </p:nvSpPr>
        <p:spPr>
          <a:xfrm>
            <a:off x="5583436" y="3383576"/>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３．構築</a:t>
            </a:r>
          </a:p>
        </p:txBody>
      </p:sp>
      <p:sp>
        <p:nvSpPr>
          <p:cNvPr id="32" name="ホームベース 17">
            <a:extLst>
              <a:ext uri="{FF2B5EF4-FFF2-40B4-BE49-F238E27FC236}">
                <a16:creationId xmlns:a16="http://schemas.microsoft.com/office/drawing/2014/main" id="{6A64DACC-4C71-485A-965A-77DEAD13A779}"/>
              </a:ext>
            </a:extLst>
          </p:cNvPr>
          <p:cNvSpPr/>
          <p:nvPr/>
        </p:nvSpPr>
        <p:spPr>
          <a:xfrm>
            <a:off x="7883187" y="3518051"/>
            <a:ext cx="97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４．稼働（実装）</a:t>
            </a:r>
          </a:p>
        </p:txBody>
      </p:sp>
      <p:sp>
        <p:nvSpPr>
          <p:cNvPr id="33" name="ホームベース 18">
            <a:extLst>
              <a:ext uri="{FF2B5EF4-FFF2-40B4-BE49-F238E27FC236}">
                <a16:creationId xmlns:a16="http://schemas.microsoft.com/office/drawing/2014/main" id="{AE2502D5-8EF7-44DC-90C8-6880DE72E528}"/>
              </a:ext>
            </a:extLst>
          </p:cNvPr>
          <p:cNvSpPr/>
          <p:nvPr/>
        </p:nvSpPr>
        <p:spPr>
          <a:xfrm>
            <a:off x="4192786" y="3133493"/>
            <a:ext cx="20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１．詳細計画作成・調査</a:t>
            </a:r>
          </a:p>
        </p:txBody>
      </p:sp>
      <p:sp>
        <p:nvSpPr>
          <p:cNvPr id="34" name="ホームベース 18">
            <a:extLst>
              <a:ext uri="{FF2B5EF4-FFF2-40B4-BE49-F238E27FC236}">
                <a16:creationId xmlns:a16="http://schemas.microsoft.com/office/drawing/2014/main" id="{6B620533-C64F-44CE-BE54-CE9C275F2E3E}"/>
              </a:ext>
            </a:extLst>
          </p:cNvPr>
          <p:cNvSpPr/>
          <p:nvPr/>
        </p:nvSpPr>
        <p:spPr>
          <a:xfrm>
            <a:off x="1836600" y="3003784"/>
            <a:ext cx="234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０</a:t>
            </a:r>
            <a:r>
              <a:rPr kumimoji="1" lang="ja-JP" altLang="en-US" sz="800" b="0" i="0" u="none"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全体計画作成・調査</a:t>
            </a:r>
          </a:p>
        </p:txBody>
      </p:sp>
    </p:spTree>
    <p:extLst>
      <p:ext uri="{BB962C8B-B14F-4D97-AF65-F5344CB8AC3E}">
        <p14:creationId xmlns:p14="http://schemas.microsoft.com/office/powerpoint/2010/main" val="3211195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2"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実施計画書</a:t>
            </a:r>
          </a:p>
        </p:txBody>
      </p:sp>
      <p:sp>
        <p:nvSpPr>
          <p:cNvPr id="1853"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graphicFrame>
        <p:nvGraphicFramePr>
          <p:cNvPr id="1854" name="表 2"/>
          <p:cNvGraphicFramePr>
            <a:graphicFrameLocks noGrp="1"/>
          </p:cNvGraphicFramePr>
          <p:nvPr/>
        </p:nvGraphicFramePr>
        <p:xfrm>
          <a:off x="238463" y="698100"/>
          <a:ext cx="8271099" cy="5169368"/>
        </p:xfrm>
        <a:graphic>
          <a:graphicData uri="http://schemas.openxmlformats.org/drawingml/2006/table">
            <a:tbl>
              <a:tblPr/>
              <a:tblGrid>
                <a:gridCol w="32914">
                  <a:extLst>
                    <a:ext uri="{9D8B030D-6E8A-4147-A177-3AD203B41FA5}">
                      <a16:colId xmlns:a16="http://schemas.microsoft.com/office/drawing/2014/main" val="20000"/>
                    </a:ext>
                  </a:extLst>
                </a:gridCol>
                <a:gridCol w="98855">
                  <a:extLst>
                    <a:ext uri="{9D8B030D-6E8A-4147-A177-3AD203B41FA5}">
                      <a16:colId xmlns:a16="http://schemas.microsoft.com/office/drawing/2014/main" val="20001"/>
                    </a:ext>
                  </a:extLst>
                </a:gridCol>
                <a:gridCol w="122325">
                  <a:extLst>
                    <a:ext uri="{9D8B030D-6E8A-4147-A177-3AD203B41FA5}">
                      <a16:colId xmlns:a16="http://schemas.microsoft.com/office/drawing/2014/main" val="20002"/>
                    </a:ext>
                  </a:extLst>
                </a:gridCol>
                <a:gridCol w="621035">
                  <a:extLst>
                    <a:ext uri="{9D8B030D-6E8A-4147-A177-3AD203B41FA5}">
                      <a16:colId xmlns:a16="http://schemas.microsoft.com/office/drawing/2014/main" val="20003"/>
                    </a:ext>
                  </a:extLst>
                </a:gridCol>
                <a:gridCol w="1251481">
                  <a:extLst>
                    <a:ext uri="{9D8B030D-6E8A-4147-A177-3AD203B41FA5}">
                      <a16:colId xmlns:a16="http://schemas.microsoft.com/office/drawing/2014/main" val="20004"/>
                    </a:ext>
                  </a:extLst>
                </a:gridCol>
                <a:gridCol w="3443925">
                  <a:extLst>
                    <a:ext uri="{9D8B030D-6E8A-4147-A177-3AD203B41FA5}">
                      <a16:colId xmlns:a16="http://schemas.microsoft.com/office/drawing/2014/main" val="20005"/>
                    </a:ext>
                  </a:extLst>
                </a:gridCol>
                <a:gridCol w="517529">
                  <a:extLst>
                    <a:ext uri="{9D8B030D-6E8A-4147-A177-3AD203B41FA5}">
                      <a16:colId xmlns:a16="http://schemas.microsoft.com/office/drawing/2014/main" val="20006"/>
                    </a:ext>
                  </a:extLst>
                </a:gridCol>
                <a:gridCol w="385795">
                  <a:extLst>
                    <a:ext uri="{9D8B030D-6E8A-4147-A177-3AD203B41FA5}">
                      <a16:colId xmlns:a16="http://schemas.microsoft.com/office/drawing/2014/main" val="20007"/>
                    </a:ext>
                  </a:extLst>
                </a:gridCol>
                <a:gridCol w="592808">
                  <a:extLst>
                    <a:ext uri="{9D8B030D-6E8A-4147-A177-3AD203B41FA5}">
                      <a16:colId xmlns:a16="http://schemas.microsoft.com/office/drawing/2014/main" val="20008"/>
                    </a:ext>
                  </a:extLst>
                </a:gridCol>
                <a:gridCol w="1204432">
                  <a:extLst>
                    <a:ext uri="{9D8B030D-6E8A-4147-A177-3AD203B41FA5}">
                      <a16:colId xmlns:a16="http://schemas.microsoft.com/office/drawing/2014/main" val="20009"/>
                    </a:ext>
                  </a:extLst>
                </a:gridCol>
              </a:tblGrid>
              <a:tr h="294781">
                <a:tc gridSpan="5">
                  <a:txBody>
                    <a:bodyPr/>
                    <a:lstStyle/>
                    <a:p>
                      <a:pPr algn="ctr" fontAlgn="ctr"/>
                      <a:r>
                        <a:rPr lang="ja-JP" altLang="en-US" sz="1100" b="0" i="0" u="none" strike="noStrike" dirty="0">
                          <a:effectLst/>
                          <a:latin typeface="Meiryo UI" panose="020B0604030504040204" pitchFamily="50" charset="-128"/>
                          <a:ea typeface="Meiryo UI" panose="020B0604030504040204" pitchFamily="50" charset="-128"/>
                        </a:rPr>
                        <a:t>項　　目</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100" b="0" i="0" u="none" strike="noStrike" dirty="0">
                          <a:effectLst/>
                          <a:latin typeface="Meiryo UI" panose="020B0604030504040204" pitchFamily="50" charset="-128"/>
                          <a:ea typeface="Meiryo UI" panose="020B0604030504040204" pitchFamily="50" charset="-128"/>
                        </a:rPr>
                        <a:t>積算内容</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100" b="0" i="0" u="none" strike="noStrike" dirty="0">
                          <a:effectLst/>
                          <a:latin typeface="Meiryo UI" panose="020B0604030504040204" pitchFamily="50" charset="-128"/>
                          <a:ea typeface="Meiryo UI" panose="020B0604030504040204" pitchFamily="50" charset="-128"/>
                        </a:rPr>
                        <a:t>金額［円］</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274146">
                <a:tc gridSpan="4">
                  <a:txBody>
                    <a:bodyPr/>
                    <a:lstStyle/>
                    <a:p>
                      <a:pPr algn="ctr" fontAlgn="t"/>
                      <a:r>
                        <a:rPr lang="en-US" altLang="ja-JP" sz="1100" b="0" i="0" u="none" strike="noStrike" dirty="0">
                          <a:effectLst/>
                          <a:latin typeface="Meiryo UI" panose="020B0604030504040204" pitchFamily="50" charset="-128"/>
                          <a:ea typeface="Meiryo UI" panose="020B0604030504040204" pitchFamily="50" charset="-128"/>
                        </a:rPr>
                        <a:t>1.</a:t>
                      </a:r>
                      <a:r>
                        <a:rPr lang="ja-JP" altLang="en-US" sz="1100" b="0" i="0" u="none" strike="noStrike" dirty="0">
                          <a:effectLst/>
                          <a:latin typeface="Meiryo UI" panose="020B0604030504040204" pitchFamily="50" charset="-128"/>
                          <a:ea typeface="Meiryo UI" panose="020B0604030504040204" pitchFamily="50" charset="-128"/>
                        </a:rPr>
                        <a:t>直接経費</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endParaRPr kumimoji="1" lang="ja-JP" altLang="en-US"/>
                    </a:p>
                  </a:txBody>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pPr algn="ctr" fontAlgn="t"/>
                      <a:endParaRPr lang="ja-JP" altLang="en-US" sz="1100" b="0" i="0" u="none" strike="noStrike" dirty="0">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例）</a:t>
                      </a:r>
                    </a:p>
                  </a:txBody>
                  <a:tcPr marL="3757" marR="3757" marT="3757" marB="0">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dirty="0">
                          <a:solidFill>
                            <a:srgbClr val="0000FF"/>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34867">
                <a:tc gridSpan="2">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gridSpan="3">
                  <a:txBody>
                    <a:bodyPr/>
                    <a:lstStyle/>
                    <a:p>
                      <a:pPr algn="l" fontAlgn="t"/>
                      <a:r>
                        <a:rPr lang="en-US" altLang="zh-TW" sz="1100" b="0" i="0" u="none" strike="noStrike" dirty="0">
                          <a:effectLst/>
                          <a:latin typeface="Meiryo UI" panose="020B0604030504040204" pitchFamily="50" charset="-128"/>
                          <a:ea typeface="Meiryo UI" panose="020B0604030504040204" pitchFamily="50" charset="-128"/>
                        </a:rPr>
                        <a:t>Ⅰ</a:t>
                      </a:r>
                      <a:r>
                        <a:rPr lang="zh-TW" altLang="en-US" sz="1100" b="0" i="0" u="none" strike="noStrike" dirty="0">
                          <a:effectLst/>
                          <a:latin typeface="Meiryo UI" panose="020B0604030504040204" pitchFamily="50" charset="-128"/>
                          <a:ea typeface="Meiryo UI" panose="020B0604030504040204" pitchFamily="50" charset="-128"/>
                        </a:rPr>
                        <a:t>．物品費（</a:t>
                      </a:r>
                      <a:r>
                        <a:rPr lang="en-US" altLang="zh-TW" sz="1100" b="0" i="0" u="none" strike="noStrike" dirty="0">
                          <a:effectLst/>
                          <a:latin typeface="Meiryo UI" panose="020B0604030504040204" pitchFamily="50" charset="-128"/>
                          <a:ea typeface="Meiryo UI" panose="020B0604030504040204" pitchFamily="50" charset="-128"/>
                        </a:rPr>
                        <a:t>※</a:t>
                      </a:r>
                      <a:r>
                        <a:rPr lang="zh-TW" altLang="en-US" sz="1100" b="0" i="0" u="none" strike="noStrike" dirty="0">
                          <a:effectLst/>
                          <a:latin typeface="Meiryo UI" panose="020B0604030504040204" pitchFamily="50" charset="-128"/>
                          <a:ea typeface="Meiryo UI" panose="020B0604030504040204" pitchFamily="50" charset="-128"/>
                        </a:rPr>
                        <a:t>１）</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endParaRPr kumimoji="1" lang="ja-JP" altLang="en-US"/>
                    </a:p>
                  </a:txBody>
                  <a:tcPr/>
                </a:tc>
                <a:tc hMerge="1">
                  <a:txBody>
                    <a:bodyPr/>
                    <a:lstStyle/>
                    <a:p>
                      <a:pPr algn="l" fontAlgn="t"/>
                      <a:endParaRPr lang="ja-JP" altLang="en-US" sz="1100" b="0" i="0" u="none" strike="noStrike" dirty="0">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2"/>
                  </a:ext>
                </a:extLst>
              </a:tr>
              <a:tr h="271346">
                <a:tc gridSpan="2">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１．設備備品費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gridSpan="2">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機器名（単価・個数を記載、リース・レンタルの場合は期間も記載）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r" fontAlgn="t"/>
                      <a:endParaRPr lang="ja-JP" altLang="en-US" sz="1100" b="0" i="0" u="none" strike="noStrike" dirty="0">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3"/>
                  </a:ext>
                </a:extLst>
              </a:tr>
              <a:tr h="216949">
                <a:tc gridSpan="2">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２．消耗品費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○○部品   *</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数量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34867">
                <a:tc gridSpan="2">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gridSpan="3">
                  <a:txBody>
                    <a:bodyPr/>
                    <a:lstStyle/>
                    <a:p>
                      <a:pPr algn="l" fontAlgn="t"/>
                      <a:r>
                        <a:rPr lang="en-US" altLang="ja-JP" sz="1100" b="0" i="0" u="none" strike="noStrike" dirty="0">
                          <a:effectLst/>
                          <a:latin typeface="Meiryo UI" panose="020B0604030504040204" pitchFamily="50" charset="-128"/>
                          <a:ea typeface="Meiryo UI" panose="020B0604030504040204" pitchFamily="50" charset="-128"/>
                        </a:rPr>
                        <a:t>Ⅱ</a:t>
                      </a:r>
                      <a:r>
                        <a:rPr lang="ja-JP" altLang="en-US" sz="1100" b="0" i="0" u="none" strike="noStrike" dirty="0" err="1">
                          <a:effectLst/>
                          <a:latin typeface="Meiryo UI" panose="020B0604030504040204" pitchFamily="50" charset="-128"/>
                          <a:ea typeface="Meiryo UI" panose="020B0604030504040204" pitchFamily="50" charset="-128"/>
                        </a:rPr>
                        <a:t>．</a:t>
                      </a:r>
                      <a:r>
                        <a:rPr lang="ja-JP" altLang="en-US" sz="1100" b="0" i="0" u="none" strike="noStrike" dirty="0">
                          <a:effectLst/>
                          <a:latin typeface="Meiryo UI" panose="020B0604030504040204" pitchFamily="50" charset="-128"/>
                          <a:ea typeface="Meiryo UI" panose="020B0604030504040204" pitchFamily="50" charset="-128"/>
                        </a:rPr>
                        <a:t>人件費・謝金（</a:t>
                      </a:r>
                      <a:r>
                        <a:rPr lang="en-US" altLang="ja-JP" sz="1100" b="0" i="0" u="none" strike="noStrike" dirty="0">
                          <a:effectLst/>
                          <a:latin typeface="Meiryo UI" panose="020B0604030504040204" pitchFamily="50" charset="-128"/>
                          <a:ea typeface="Meiryo UI" panose="020B0604030504040204" pitchFamily="50" charset="-128"/>
                        </a:rPr>
                        <a:t>※</a:t>
                      </a:r>
                      <a:r>
                        <a:rPr lang="ja-JP" altLang="en-US" sz="1100" b="0" i="0" u="none" strike="noStrike" dirty="0">
                          <a:effectLst/>
                          <a:latin typeface="Meiryo UI" panose="020B0604030504040204" pitchFamily="50" charset="-128"/>
                          <a:ea typeface="Meiryo UI" panose="020B0604030504040204" pitchFamily="50" charset="-128"/>
                        </a:rPr>
                        <a:t>２、３）</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5"/>
                  </a:ext>
                </a:extLst>
              </a:tr>
              <a:tr h="172358">
                <a:tc gridSpan="2">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１．事業担当者費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　　　  　 *</a:t>
                      </a:r>
                      <a:r>
                        <a:rPr lang="en-US" altLang="zh-TW" sz="1100" b="0" i="1" u="none" strike="noStrike" dirty="0">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zh-TW" sz="1100" b="0" i="1" u="none" strike="noStrike" dirty="0">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人･時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6"/>
                  </a:ext>
                </a:extLst>
              </a:tr>
              <a:tr h="243848">
                <a:tc gridSpan="2">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２．事業補助者費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pPr algn="l" fontAlgn="t"/>
                      <a:endParaRPr lang="ja-JP" altLang="en-US" sz="1100" b="0" i="0" u="none" strike="noStrike" dirty="0">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　　　　　 *</a:t>
                      </a:r>
                      <a:r>
                        <a:rPr lang="en-US" altLang="zh-TW" sz="1100" b="0" i="1" u="none" strike="noStrike" dirty="0">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zh-TW" sz="1100" b="0" i="1" u="none" strike="noStrike" dirty="0">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人･時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7"/>
                  </a:ext>
                </a:extLst>
              </a:tr>
              <a:tr h="234867">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３．謝金</a:t>
                      </a:r>
                    </a:p>
                  </a:txBody>
                  <a:tcPr marL="3757" marR="3757" marT="3757"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○○に関する謝金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gridSpan="3">
                  <a:txBody>
                    <a:bodyPr/>
                    <a:lstStyle/>
                    <a:p>
                      <a:pPr algn="l" fontAlgn="t"/>
                      <a:r>
                        <a:rPr lang="en-US" altLang="zh-TW" sz="1100" b="0" i="0" u="none" strike="noStrike" dirty="0">
                          <a:effectLst/>
                          <a:latin typeface="Meiryo UI" panose="020B0604030504040204" pitchFamily="50" charset="-128"/>
                          <a:ea typeface="Meiryo UI" panose="020B0604030504040204" pitchFamily="50" charset="-128"/>
                        </a:rPr>
                        <a:t>Ⅲ</a:t>
                      </a:r>
                      <a:r>
                        <a:rPr lang="zh-TW" altLang="en-US" sz="1100" b="0" i="0" u="none" strike="noStrike" dirty="0">
                          <a:effectLst/>
                          <a:latin typeface="Meiryo UI" panose="020B0604030504040204" pitchFamily="50" charset="-128"/>
                          <a:ea typeface="Meiryo UI" panose="020B0604030504040204" pitchFamily="50" charset="-128"/>
                        </a:rPr>
                        <a:t>．旅費（</a:t>
                      </a:r>
                      <a:r>
                        <a:rPr lang="en-US" altLang="zh-TW" sz="1100" b="0" i="0" u="none" strike="noStrike" dirty="0">
                          <a:effectLst/>
                          <a:latin typeface="Meiryo UI" panose="020B0604030504040204" pitchFamily="50" charset="-128"/>
                          <a:ea typeface="Meiryo UI" panose="020B0604030504040204" pitchFamily="50" charset="-128"/>
                        </a:rPr>
                        <a:t>※</a:t>
                      </a:r>
                      <a:r>
                        <a:rPr lang="zh-TW" altLang="en-US" sz="1100" b="0" i="0" u="none" strike="noStrike" dirty="0">
                          <a:effectLst/>
                          <a:latin typeface="Meiryo UI" panose="020B0604030504040204" pitchFamily="50" charset="-128"/>
                          <a:ea typeface="Meiryo UI" panose="020B0604030504040204" pitchFamily="50" charset="-128"/>
                        </a:rPr>
                        <a:t>３）</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9"/>
                  </a:ext>
                </a:extLst>
              </a:tr>
              <a:tr h="234867">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１．旅費</a:t>
                      </a:r>
                    </a:p>
                  </a:txBody>
                  <a:tcPr marL="3757" marR="3757" marT="3757"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t"/>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東京－○○間</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 **,***</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0"/>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２．委員等旅費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en-US" altLang="ja-JP" sz="1100" b="0" i="1" u="none" strike="noStrike">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a:solidFill>
                            <a:srgbClr val="FF000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FF0000"/>
                          </a:solidFill>
                          <a:effectLst/>
                          <a:latin typeface="Meiryo UI" panose="020B0604030504040204" pitchFamily="50" charset="-128"/>
                          <a:ea typeface="Meiryo UI" panose="020B0604030504040204" pitchFamily="50" charset="-128"/>
                        </a:rPr>
                        <a:t>) **,***</a:t>
                      </a:r>
                      <a:r>
                        <a:rPr lang="ja-JP" altLang="en-US" sz="1100" b="0" i="1" u="none" strike="noStrike">
                          <a:solidFill>
                            <a:srgbClr val="FF0000"/>
                          </a:solidFill>
                          <a:effectLst/>
                          <a:latin typeface="Meiryo UI" panose="020B0604030504040204" pitchFamily="50" charset="-128"/>
                          <a:ea typeface="Meiryo UI" panose="020B0604030504040204" pitchFamily="50" charset="-128"/>
                        </a:rPr>
                        <a:t>円</a:t>
                      </a:r>
                      <a:r>
                        <a:rPr lang="en-US" altLang="ja-JP" sz="1100" b="0" i="1" u="none" strike="noStrike">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a:solidFill>
                            <a:srgbClr val="FF000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solidFill>
                            <a:srgbClr val="FF000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1"/>
                  </a:ext>
                </a:extLst>
              </a:tr>
              <a:tr h="175841">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３．委員等調査費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東京－○○間</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 **,***</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solidFill>
                            <a:srgbClr val="FF000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gridSpan="2">
                  <a:txBody>
                    <a:bodyPr/>
                    <a:lstStyle/>
                    <a:p>
                      <a:pPr algn="l" fontAlgn="t"/>
                      <a:r>
                        <a:rPr lang="en-US" altLang="ja-JP" sz="1100" b="0" i="0" u="none" strike="noStrike" dirty="0">
                          <a:effectLst/>
                          <a:latin typeface="Meiryo UI" panose="020B0604030504040204" pitchFamily="50" charset="-128"/>
                          <a:ea typeface="Meiryo UI" panose="020B0604030504040204" pitchFamily="50" charset="-128"/>
                        </a:rPr>
                        <a:t>Ⅳ</a:t>
                      </a:r>
                      <a:r>
                        <a:rPr lang="ja-JP" altLang="en-US" sz="1100" b="0" i="0" u="none" strike="noStrike" dirty="0" err="1">
                          <a:effectLst/>
                          <a:latin typeface="Meiryo UI" panose="020B0604030504040204" pitchFamily="50" charset="-128"/>
                          <a:ea typeface="Meiryo UI" panose="020B0604030504040204" pitchFamily="50" charset="-128"/>
                        </a:rPr>
                        <a:t>．</a:t>
                      </a:r>
                      <a:r>
                        <a:rPr lang="ja-JP" altLang="en-US" sz="1100" b="0" i="0" u="none" strike="noStrike" dirty="0">
                          <a:effectLst/>
                          <a:latin typeface="Meiryo UI" panose="020B0604030504040204" pitchFamily="50" charset="-128"/>
                          <a:ea typeface="Meiryo UI" panose="020B0604030504040204" pitchFamily="50" charset="-128"/>
                        </a:rPr>
                        <a:t>その他</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t"/>
                      <a:endParaRPr lang="ja-JP" altLang="en-US" sz="1100" b="0" i="0" u="none" strike="noStrike" dirty="0">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3"/>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１．外注費（</a:t>
                      </a:r>
                      <a:r>
                        <a:rPr lang="en-US" altLang="zh-TW" sz="1100" b="0" i="0" u="none" strike="noStrike" dirty="0">
                          <a:effectLst/>
                          <a:latin typeface="Meiryo UI" panose="020B0604030504040204" pitchFamily="50" charset="-128"/>
                          <a:ea typeface="Meiryo UI" panose="020B0604030504040204" pitchFamily="50" charset="-128"/>
                        </a:rPr>
                        <a:t>※</a:t>
                      </a:r>
                      <a:r>
                        <a:rPr lang="zh-TW" altLang="en-US" sz="1100" b="0" i="0" u="none" strike="noStrike" dirty="0">
                          <a:effectLst/>
                          <a:latin typeface="Meiryo UI" panose="020B0604030504040204" pitchFamily="50" charset="-128"/>
                          <a:ea typeface="Meiryo UI" panose="020B0604030504040204" pitchFamily="50" charset="-128"/>
                        </a:rPr>
                        <a:t>１）</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保守費、改造修理費、業務請負等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4"/>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２．印刷製本費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印刷・製本代等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5"/>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３．会議費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会場借料等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6"/>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４．通信運搬費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回線使用料  *</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ヶ月</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7"/>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chemeClr val="bg1">
                        <a:lumMod val="85000"/>
                      </a:schemeClr>
                    </a:solidFill>
                  </a:tcPr>
                </a:tc>
                <a:tc gridSpan="2">
                  <a:txBody>
                    <a:bodyPr/>
                    <a:lstStyle/>
                    <a:p>
                      <a:pPr algn="l" fontAlgn="t"/>
                      <a:r>
                        <a:rPr lang="zh-TW" altLang="en-US" sz="1100" b="0" i="0" u="none" strike="noStrike" dirty="0">
                          <a:effectLst/>
                          <a:latin typeface="Meiryo UI" panose="020B0604030504040204" pitchFamily="50" charset="-128"/>
                          <a:ea typeface="Meiryo UI" panose="020B0604030504040204" pitchFamily="50" charset="-128"/>
                        </a:rPr>
                        <a:t>５．光熱水料</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光熱費　　  *</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ヶ月</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8"/>
                  </a:ext>
                </a:extLst>
              </a:tr>
              <a:tr h="17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bg1">
                        <a:lumMod val="85000"/>
                      </a:schemeClr>
                    </a:solidFill>
                  </a:tcPr>
                </a:tc>
                <a:tc gridSpan="2">
                  <a:txBody>
                    <a:bodyPr/>
                    <a:lstStyle/>
                    <a:p>
                      <a:pPr algn="l" fontAlgn="t"/>
                      <a:r>
                        <a:rPr lang="ja-JP" altLang="en-US" sz="1100" b="0" i="0" u="none" strike="noStrike" dirty="0">
                          <a:effectLst/>
                          <a:latin typeface="Meiryo UI" panose="020B0604030504040204" pitchFamily="50" charset="-128"/>
                          <a:ea typeface="Meiryo UI" panose="020B0604030504040204" pitchFamily="50" charset="-128"/>
                        </a:rPr>
                        <a:t>６．その他（諸経費）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l" fontAlgn="t"/>
                      <a:r>
                        <a:rPr lang="en-US" altLang="ja-JP" sz="1100" b="0" i="1"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1" u="none" strike="noStrike" dirty="0">
                          <a:solidFill>
                            <a:srgbClr val="FF0000"/>
                          </a:solidFill>
                          <a:effectLst/>
                          <a:latin typeface="Meiryo UI" panose="020B0604030504040204" pitchFamily="50" charset="-128"/>
                          <a:ea typeface="Meiryo UI" panose="020B0604030504040204" pitchFamily="50" charset="-128"/>
                        </a:rPr>
                        <a:t>詳細に記入のこと。</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9"/>
                  </a:ext>
                </a:extLst>
              </a:tr>
              <a:tr h="172358">
                <a:tc gridSpan="5">
                  <a:txBody>
                    <a:bodyPr/>
                    <a:lstStyle/>
                    <a:p>
                      <a:pPr algn="ctr" fontAlgn="ctr"/>
                      <a:r>
                        <a:rPr lang="zh-TW" altLang="en-US" sz="1100" b="0" i="0" u="none" strike="noStrike" dirty="0">
                          <a:effectLst/>
                          <a:latin typeface="Meiryo UI" panose="020B0604030504040204" pitchFamily="50" charset="-128"/>
                          <a:ea typeface="Meiryo UI" panose="020B0604030504040204" pitchFamily="50" charset="-128"/>
                        </a:rPr>
                        <a:t>　合　　　　計</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en-US" altLang="ja-JP" sz="1100" b="0" i="0" u="none" strike="noStrike" dirty="0">
                          <a:effectLst/>
                          <a:latin typeface="Meiryo UI" panose="020B0604030504040204" pitchFamily="50" charset="-128"/>
                          <a:ea typeface="Meiryo UI" panose="020B0604030504040204" pitchFamily="50" charset="-128"/>
                        </a:rPr>
                        <a:t>Ⅰ</a:t>
                      </a:r>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Ⅱ</a:t>
                      </a:r>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Ⅲ</a:t>
                      </a:r>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Ⅳ</a:t>
                      </a:r>
                    </a:p>
                  </a:txBody>
                  <a:tcPr marL="3757" marR="3757" marT="3757"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0"/>
                  </a:ext>
                </a:extLst>
              </a:tr>
              <a:tr h="340938">
                <a:tc gridSpan="2">
                  <a:txBody>
                    <a:bodyPr/>
                    <a:lstStyle/>
                    <a:p>
                      <a:pPr algn="ctr" fontAlgn="ct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　</a:t>
                      </a:r>
                    </a:p>
                    <a:p>
                      <a:pPr algn="r" fontAlgn="ctr"/>
                      <a:r>
                        <a:rPr lang="ja-JP" altLang="en-US" sz="1100" b="0" i="0" u="none" strike="noStrike" dirty="0">
                          <a:effectLst/>
                          <a:latin typeface="Meiryo UI" panose="020B0604030504040204" pitchFamily="50" charset="-128"/>
                          <a:ea typeface="Meiryo UI" panose="020B0604030504040204" pitchFamily="50" charset="-128"/>
                        </a:rPr>
                        <a:t>（壱円未満は端数切捨）</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r" fontAlgn="ctr"/>
                      <a:endParaRPr lang="ja-JP" altLang="en-US" sz="1100" b="0" i="0" u="none" strike="noStrike" dirty="0">
                        <a:effectLst/>
                        <a:latin typeface="Meiryo UI" panose="020B0604030504040204" pitchFamily="50" charset="-128"/>
                        <a:ea typeface="Meiryo UI" panose="020B0604030504040204" pitchFamily="50" charset="-128"/>
                      </a:endParaRPr>
                    </a:p>
                  </a:txBody>
                  <a:tcPr marL="3757" marR="3757" marT="3757"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1"/>
                  </a:ext>
                </a:extLst>
              </a:tr>
              <a:tr h="172358">
                <a:tc gridSpan="5">
                  <a:txBody>
                    <a:bodyPr/>
                    <a:lstStyle/>
                    <a:p>
                      <a:pPr algn="l" fontAlgn="ctr"/>
                      <a:r>
                        <a:rPr lang="zh-TW" altLang="en-US" sz="1100" b="0" i="0" u="none" strike="noStrike" dirty="0">
                          <a:effectLst/>
                          <a:latin typeface="Meiryo UI" panose="020B0604030504040204" pitchFamily="50" charset="-128"/>
                          <a:ea typeface="Meiryo UI" panose="020B0604030504040204" pitchFamily="50" charset="-128"/>
                        </a:rPr>
                        <a:t>２．一般管理費（</a:t>
                      </a:r>
                      <a:r>
                        <a:rPr lang="en-US" altLang="zh-TW" sz="1100" b="0" i="0" u="none" strike="noStrike" dirty="0">
                          <a:effectLst/>
                          <a:latin typeface="Meiryo UI" panose="020B0604030504040204" pitchFamily="50" charset="-128"/>
                          <a:ea typeface="Meiryo UI" panose="020B0604030504040204" pitchFamily="50" charset="-128"/>
                        </a:rPr>
                        <a:t>※</a:t>
                      </a:r>
                      <a:r>
                        <a:rPr lang="zh-TW" altLang="en-US" sz="1100" b="0" i="0" u="none" strike="noStrike" dirty="0">
                          <a:effectLst/>
                          <a:latin typeface="Meiryo UI" panose="020B0604030504040204" pitchFamily="50" charset="-128"/>
                          <a:ea typeface="Meiryo UI" panose="020B0604030504040204" pitchFamily="50" charset="-128"/>
                        </a:rPr>
                        <a:t>４）</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zh-TW" altLang="en-US" sz="1100" b="0" i="0" u="none" strike="noStrike" dirty="0">
                          <a:effectLst/>
                          <a:latin typeface="Meiryo UI" panose="020B0604030504040204" pitchFamily="50" charset="-128"/>
                          <a:ea typeface="Meiryo UI" panose="020B0604030504040204" pitchFamily="50" charset="-128"/>
                        </a:rPr>
                        <a:t>（</a:t>
                      </a:r>
                      <a:r>
                        <a:rPr lang="en-US" altLang="zh-TW" sz="1100" b="0" i="0" u="none" strike="noStrike" dirty="0">
                          <a:effectLst/>
                          <a:latin typeface="Meiryo UI" panose="020B0604030504040204" pitchFamily="50" charset="-128"/>
                          <a:ea typeface="Meiryo UI" panose="020B0604030504040204" pitchFamily="50" charset="-128"/>
                        </a:rPr>
                        <a:t>Ⅰ</a:t>
                      </a:r>
                      <a:r>
                        <a:rPr lang="zh-TW" altLang="en-US" sz="1100" b="0" i="0" u="none" strike="noStrike" dirty="0">
                          <a:effectLst/>
                          <a:latin typeface="Meiryo UI" panose="020B0604030504040204" pitchFamily="50" charset="-128"/>
                          <a:ea typeface="Meiryo UI" panose="020B0604030504040204" pitchFamily="50" charset="-128"/>
                        </a:rPr>
                        <a:t>＋</a:t>
                      </a:r>
                      <a:r>
                        <a:rPr lang="en-US" altLang="zh-TW" sz="1100" b="0" i="0" u="none" strike="noStrike" dirty="0">
                          <a:effectLst/>
                          <a:latin typeface="Meiryo UI" panose="020B0604030504040204" pitchFamily="50" charset="-128"/>
                          <a:ea typeface="Meiryo UI" panose="020B0604030504040204" pitchFamily="50" charset="-128"/>
                        </a:rPr>
                        <a:t>Ⅱ</a:t>
                      </a:r>
                      <a:r>
                        <a:rPr lang="zh-TW" altLang="en-US" sz="1100" b="0" i="0" u="none" strike="noStrike" dirty="0">
                          <a:effectLst/>
                          <a:latin typeface="Meiryo UI" panose="020B0604030504040204" pitchFamily="50" charset="-128"/>
                          <a:ea typeface="Meiryo UI" panose="020B0604030504040204" pitchFamily="50" charset="-128"/>
                        </a:rPr>
                        <a:t>＋</a:t>
                      </a:r>
                      <a:r>
                        <a:rPr lang="en-US" altLang="zh-TW" sz="1100" b="0" i="0" u="none" strike="noStrike" dirty="0">
                          <a:effectLst/>
                          <a:latin typeface="Meiryo UI" panose="020B0604030504040204" pitchFamily="50" charset="-128"/>
                          <a:ea typeface="Meiryo UI" panose="020B0604030504040204" pitchFamily="50" charset="-128"/>
                        </a:rPr>
                        <a:t>Ⅲ</a:t>
                      </a:r>
                      <a:r>
                        <a:rPr lang="zh-TW" altLang="en-US" sz="1100" b="0" i="0" u="none" strike="noStrike" dirty="0">
                          <a:effectLst/>
                          <a:latin typeface="Meiryo UI" panose="020B0604030504040204" pitchFamily="50" charset="-128"/>
                          <a:ea typeface="Meiryo UI" panose="020B0604030504040204" pitchFamily="50" charset="-128"/>
                        </a:rPr>
                        <a:t>＋</a:t>
                      </a:r>
                      <a:r>
                        <a:rPr lang="en-US" altLang="zh-TW" sz="1100" b="0" i="0" u="none" strike="noStrike" dirty="0">
                          <a:effectLst/>
                          <a:latin typeface="Meiryo UI" panose="020B0604030504040204" pitchFamily="50" charset="-128"/>
                          <a:ea typeface="Meiryo UI" panose="020B0604030504040204" pitchFamily="50" charset="-128"/>
                        </a:rPr>
                        <a:t>Ⅳ</a:t>
                      </a:r>
                      <a:r>
                        <a:rPr lang="zh-TW" altLang="en-US" sz="1100" b="0" i="0" u="none" strike="noStrike" dirty="0">
                          <a:effectLst/>
                          <a:latin typeface="Meiryo UI" panose="020B0604030504040204" pitchFamily="50" charset="-128"/>
                          <a:ea typeface="Meiryo UI" panose="020B0604030504040204" pitchFamily="50" charset="-128"/>
                        </a:rPr>
                        <a:t>）</a:t>
                      </a:r>
                      <a:r>
                        <a:rPr lang="en-US" altLang="zh-TW" sz="1100" b="0" i="0" u="none" strike="noStrike" dirty="0">
                          <a:effectLst/>
                          <a:latin typeface="Meiryo UI" panose="020B0604030504040204" pitchFamily="50" charset="-128"/>
                          <a:ea typeface="Meiryo UI" panose="020B0604030504040204" pitchFamily="50" charset="-128"/>
                        </a:rPr>
                        <a:t>×</a:t>
                      </a:r>
                      <a:r>
                        <a:rPr lang="zh-TW" altLang="en-US" sz="1100" b="0" i="0" u="none" strike="noStrike" dirty="0">
                          <a:effectLst/>
                          <a:latin typeface="Meiryo UI" panose="020B0604030504040204" pitchFamily="50" charset="-128"/>
                          <a:ea typeface="Meiryo UI" panose="020B0604030504040204" pitchFamily="50" charset="-128"/>
                        </a:rPr>
                        <a:t>一般管理費率　</a:t>
                      </a:r>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a:t>
                      </a:r>
                      <a:r>
                        <a:rPr lang="en-US" altLang="zh-TW" sz="1100" b="0" i="1" u="none" strike="noStrike" dirty="0">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dirty="0">
                          <a:solidFill>
                            <a:srgbClr val="FF0000"/>
                          </a:solidFill>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71248">
                <a:tc>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3"/>
                  </a:ext>
                </a:extLst>
              </a:tr>
              <a:tr h="172358">
                <a:tc gridSpan="5">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３．総　額</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zh-TW" altLang="en-US" sz="1100" b="0" i="0" u="none" strike="noStrike" dirty="0">
                          <a:effectLst/>
                          <a:latin typeface="Meiryo UI" panose="020B0604030504040204" pitchFamily="50" charset="-128"/>
                          <a:ea typeface="Meiryo UI" panose="020B0604030504040204" pitchFamily="50" charset="-128"/>
                        </a:rPr>
                        <a:t>１．直接経費　＋　２．一般管理費</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bl>
          </a:graphicData>
        </a:graphic>
      </p:graphicFrame>
      <p:sp>
        <p:nvSpPr>
          <p:cNvPr id="1855" name="正方形/長方形 3"/>
          <p:cNvSpPr/>
          <p:nvPr/>
        </p:nvSpPr>
        <p:spPr>
          <a:xfrm>
            <a:off x="238463" y="5867468"/>
            <a:ext cx="9036496" cy="1015663"/>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≪注意事項≫</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en-US" altLang="ja-JP"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a:t>
            </a:r>
            <a:r>
              <a:rPr kumimoji="1" lang="en-US" altLang="ja-JP"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Ⅰ</a:t>
            </a:r>
            <a:r>
              <a:rPr kumimoji="1" lang="ja-JP" altLang="en-US" sz="1000" b="1" i="0" u="sng"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物品費」及び「</a:t>
            </a:r>
            <a:r>
              <a:rPr kumimoji="1" lang="en-US" altLang="ja-JP"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Ⅳ</a:t>
            </a:r>
            <a:r>
              <a:rPr kumimoji="1" lang="ja-JP" altLang="en-US" sz="1000" b="1" i="0" u="sng"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１．外注費」については根拠となる見積書を添付すること。</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２）提案者が地方公共団体の場合、事業担当者及び事業補助者の人件費は計上できない。</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３）人件費を積算に含む場合、時間単価は、各事業担当者・事業補助者ごとの健康保険等級等を元に、別紙の人件費標準単価表に基づき積算すること。</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３）提案者が地方公共団体の場合、地方公共団体職員の旅費は計上できない。</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４）提案者が地方公共団体の場合、一般管理費は計上できない。</a:t>
            </a:r>
          </a:p>
        </p:txBody>
      </p:sp>
      <p:sp>
        <p:nvSpPr>
          <p:cNvPr id="1856" name="正方形/長方形 6"/>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2F1645C-8FCF-4C57-97D7-0955386E74FD}"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35</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03796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申請者概要説明書（民間事業者等の場合のみ）</a:t>
            </a:r>
            <a:endPar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85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60" name="Rectangle 66"/>
          <p:cNvSpPr>
            <a:spLocks noChangeArrowheads="1"/>
          </p:cNvSpPr>
          <p:nvPr/>
        </p:nvSpPr>
        <p:spPr>
          <a:xfrm>
            <a:off x="179513" y="702257"/>
            <a:ext cx="8784976" cy="6039111"/>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861" name="表 2"/>
          <p:cNvGraphicFramePr>
            <a:graphicFrameLocks noGrp="1"/>
          </p:cNvGraphicFramePr>
          <p:nvPr/>
        </p:nvGraphicFramePr>
        <p:xfrm>
          <a:off x="300056" y="1046596"/>
          <a:ext cx="8280000" cy="2464194"/>
        </p:xfrm>
        <a:graphic>
          <a:graphicData uri="http://schemas.openxmlformats.org/drawingml/2006/table">
            <a:tbl>
              <a:tblPr firstRow="1" firstCol="1" bandRow="1"/>
              <a:tblGrid>
                <a:gridCol w="2097935">
                  <a:extLst>
                    <a:ext uri="{9D8B030D-6E8A-4147-A177-3AD203B41FA5}">
                      <a16:colId xmlns:a16="http://schemas.microsoft.com/office/drawing/2014/main" val="20000"/>
                    </a:ext>
                  </a:extLst>
                </a:gridCol>
                <a:gridCol w="2267710">
                  <a:extLst>
                    <a:ext uri="{9D8B030D-6E8A-4147-A177-3AD203B41FA5}">
                      <a16:colId xmlns:a16="http://schemas.microsoft.com/office/drawing/2014/main" val="20001"/>
                    </a:ext>
                  </a:extLst>
                </a:gridCol>
                <a:gridCol w="1637117">
                  <a:extLst>
                    <a:ext uri="{9D8B030D-6E8A-4147-A177-3AD203B41FA5}">
                      <a16:colId xmlns:a16="http://schemas.microsoft.com/office/drawing/2014/main" val="20002"/>
                    </a:ext>
                  </a:extLst>
                </a:gridCol>
                <a:gridCol w="2277238">
                  <a:extLst>
                    <a:ext uri="{9D8B030D-6E8A-4147-A177-3AD203B41FA5}">
                      <a16:colId xmlns:a16="http://schemas.microsoft.com/office/drawing/2014/main" val="20003"/>
                    </a:ext>
                  </a:extLst>
                </a:gridCol>
              </a:tblGrid>
              <a:tr h="231888">
                <a:tc>
                  <a:txBody>
                    <a:bodyPr/>
                    <a:lstStyle/>
                    <a:p>
                      <a:pPr marR="43180" indent="127000"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団体名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888">
                <a:tc>
                  <a:txBody>
                    <a:bodyPr/>
                    <a:lstStyle/>
                    <a:p>
                      <a:pPr marR="43180" indent="127000"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代表者の役職及び氏名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231888">
                <a:tc>
                  <a:txBody>
                    <a:bodyPr/>
                    <a:lstStyle/>
                    <a:p>
                      <a:pPr marR="43180" indent="127000" algn="l">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担当者の役職及び氏名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231888">
                <a:tc>
                  <a:txBody>
                    <a:bodyPr/>
                    <a:lstStyle/>
                    <a:p>
                      <a:pPr marR="43180" indent="127000"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業種及び主要事業内容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231888">
                <a:tc>
                  <a:txBody>
                    <a:bodyPr/>
                    <a:lstStyle/>
                    <a:p>
                      <a:pPr marR="43180" indent="127000" algn="l">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所在地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420242">
                <a:tc>
                  <a:txBody>
                    <a:bodyPr/>
                    <a:lstStyle/>
                    <a:p>
                      <a:pPr marR="43180" indent="127000" algn="l">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設立年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318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資本金</a:t>
                      </a:r>
                    </a:p>
                    <a:p>
                      <a:pPr marR="4318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（単位：千円）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7954">
                <a:tc>
                  <a:txBody>
                    <a:bodyPr/>
                    <a:lstStyle/>
                    <a:p>
                      <a:pPr marR="43180" indent="127000" algn="l">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従業員数（単位：人）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318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支店・店舗数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30363">
                <a:tc>
                  <a:txBody>
                    <a:bodyPr/>
                    <a:lstStyle/>
                    <a:p>
                      <a:pPr marR="44450" indent="127000"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担当者の連絡先</a:t>
                      </a:r>
                    </a:p>
                    <a:p>
                      <a:pPr marR="44450" indent="127000"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（電話番号・</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FAX</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a:t>
                      </a:r>
                    </a:p>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E-mail</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アドレス）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bl>
          </a:graphicData>
        </a:graphic>
      </p:graphicFrame>
      <p:graphicFrame>
        <p:nvGraphicFramePr>
          <p:cNvPr id="1862" name="表 7"/>
          <p:cNvGraphicFramePr>
            <a:graphicFrameLocks noGrp="1"/>
          </p:cNvGraphicFramePr>
          <p:nvPr/>
        </p:nvGraphicFramePr>
        <p:xfrm>
          <a:off x="300055" y="3995382"/>
          <a:ext cx="8280001" cy="2080879"/>
        </p:xfrm>
        <a:graphic>
          <a:graphicData uri="http://schemas.openxmlformats.org/drawingml/2006/table">
            <a:tbl>
              <a:tblPr firstRow="1" firstCol="1" bandRow="1"/>
              <a:tblGrid>
                <a:gridCol w="545934">
                  <a:extLst>
                    <a:ext uri="{9D8B030D-6E8A-4147-A177-3AD203B41FA5}">
                      <a16:colId xmlns:a16="http://schemas.microsoft.com/office/drawing/2014/main" val="20000"/>
                    </a:ext>
                  </a:extLst>
                </a:gridCol>
                <a:gridCol w="2653413">
                  <a:extLst>
                    <a:ext uri="{9D8B030D-6E8A-4147-A177-3AD203B41FA5}">
                      <a16:colId xmlns:a16="http://schemas.microsoft.com/office/drawing/2014/main" val="20001"/>
                    </a:ext>
                  </a:extLst>
                </a:gridCol>
                <a:gridCol w="2716672">
                  <a:extLst>
                    <a:ext uri="{9D8B030D-6E8A-4147-A177-3AD203B41FA5}">
                      <a16:colId xmlns:a16="http://schemas.microsoft.com/office/drawing/2014/main" val="20002"/>
                    </a:ext>
                  </a:extLst>
                </a:gridCol>
                <a:gridCol w="1272980">
                  <a:extLst>
                    <a:ext uri="{9D8B030D-6E8A-4147-A177-3AD203B41FA5}">
                      <a16:colId xmlns:a16="http://schemas.microsoft.com/office/drawing/2014/main" val="20003"/>
                    </a:ext>
                  </a:extLst>
                </a:gridCol>
                <a:gridCol w="1091002">
                  <a:extLst>
                    <a:ext uri="{9D8B030D-6E8A-4147-A177-3AD203B41FA5}">
                      <a16:colId xmlns:a16="http://schemas.microsoft.com/office/drawing/2014/main" val="20004"/>
                    </a:ext>
                  </a:extLst>
                </a:gridCol>
              </a:tblGrid>
              <a:tr h="289374">
                <a:tc>
                  <a:txBody>
                    <a:bodyPr/>
                    <a:lstStyle/>
                    <a:p>
                      <a:pPr marR="44450" indent="127000"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氏名・役職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住所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株数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3501">
                <a:tc>
                  <a:txBody>
                    <a:bodyPr/>
                    <a:lstStyle/>
                    <a:p>
                      <a:pPr marR="44450" indent="127000" algn="ctr">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9374">
                <a:tc>
                  <a:txBody>
                    <a:bodyPr/>
                    <a:lstStyle/>
                    <a:p>
                      <a:pPr marR="44450" indent="127000" algn="ctr">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3501">
                <a:tc>
                  <a:txBody>
                    <a:bodyPr/>
                    <a:lstStyle/>
                    <a:p>
                      <a:pPr marR="44450" indent="127000" algn="ctr">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7628">
                <a:tc>
                  <a:txBody>
                    <a:bodyPr/>
                    <a:lstStyle/>
                    <a:p>
                      <a:pPr marR="44450" indent="127000" algn="ctr">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3501">
                <a:tc>
                  <a:txBody>
                    <a:bodyPr/>
                    <a:lstStyle/>
                    <a:p>
                      <a:pPr marR="44450" indent="127000" algn="ctr">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24000">
                <a:tc gridSpan="3">
                  <a:txBody>
                    <a:bodyPr/>
                    <a:lstStyle/>
                    <a:p>
                      <a:pPr marR="44450" indent="127000"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合　　　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863" name="正方形/長方形 1"/>
          <p:cNvSpPr/>
          <p:nvPr/>
        </p:nvSpPr>
        <p:spPr>
          <a:xfrm>
            <a:off x="194433" y="705005"/>
            <a:ext cx="2050561" cy="338554"/>
          </a:xfrm>
          <a:prstGeom prst="rect">
            <a:avLst/>
          </a:prstGeom>
        </p:spPr>
        <p:txBody>
          <a:bodyPr wrap="none">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（１）申請者の概要</a:t>
            </a:r>
            <a:endParaRPr kumimoji="1" lang="en-US" altLang="zh-TW"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64" name="正方形/長方形 9"/>
          <p:cNvSpPr/>
          <p:nvPr/>
        </p:nvSpPr>
        <p:spPr>
          <a:xfrm>
            <a:off x="262747" y="3583809"/>
            <a:ext cx="1640193" cy="338554"/>
          </a:xfrm>
          <a:prstGeom prst="rect">
            <a:avLst/>
          </a:prstGeom>
        </p:spPr>
        <p:txBody>
          <a:bodyPr wrap="none">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（２）株主構成</a:t>
            </a:r>
            <a:endParaRPr kumimoji="1" lang="en-US" altLang="zh-TW"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65" name="正方形/長方形 10"/>
          <p:cNvSpPr/>
          <p:nvPr/>
        </p:nvSpPr>
        <p:spPr>
          <a:xfrm>
            <a:off x="3808052" y="6134130"/>
            <a:ext cx="5220120" cy="600164"/>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（備考）</a:t>
            </a:r>
            <a:endPar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１．定款、登記簿抄本を添付すること。</a:t>
            </a:r>
            <a:endPar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２．行が不足する場合は、適宜、増やすなどをして表を作成すること。</a:t>
            </a:r>
            <a:endPar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66"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2351DF4-F709-4141-AF52-2F200D342039}" type="slidenum">
              <a:rPr lang="en-US" altLang="ja-JP" sz="1480" smtClean="0">
                <a:solidFill>
                  <a:srgbClr val="000000"/>
                </a:solidFill>
                <a:latin typeface="Arial"/>
                <a:ea typeface="ＭＳ Ｐゴシック"/>
              </a:rPr>
              <a:t>36</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6794131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8"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申請者概要説明書（民間事業者等の場合のみ）</a:t>
            </a:r>
            <a:endPar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869"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70" name="Rectangle 66"/>
          <p:cNvSpPr>
            <a:spLocks noChangeArrowheads="1"/>
          </p:cNvSpPr>
          <p:nvPr/>
        </p:nvSpPr>
        <p:spPr>
          <a:xfrm>
            <a:off x="179513" y="692632"/>
            <a:ext cx="8784976" cy="6091626"/>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71" name="正方形/長方形 4"/>
          <p:cNvSpPr/>
          <p:nvPr/>
        </p:nvSpPr>
        <p:spPr>
          <a:xfrm>
            <a:off x="146691" y="5751407"/>
            <a:ext cx="9278309" cy="1107996"/>
          </a:xfrm>
          <a:prstGeom prst="rect">
            <a:avLst/>
          </a:prstGeom>
        </p:spPr>
        <p:txBody>
          <a:bodyPr wrap="square">
            <a:spAutoFit/>
          </a:bodyPr>
          <a:lstStyle/>
          <a:p>
            <a:pPr marL="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a:t>
            </a:r>
            <a:r>
              <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備考）</a:t>
            </a:r>
            <a:endPar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１．本資料は、過去３期の財務諸表により作成すること。</a:t>
            </a:r>
            <a:endPar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08000" marR="43180" lvl="0" indent="-254000" algn="l" defTabSz="914400" rtl="0" eaLnBrk="0" fontAlgn="base" latinLnBrk="0" hangingPunct="0">
              <a:lnSpc>
                <a:spcPct val="100000"/>
              </a:lnSpc>
              <a:spcBef>
                <a:spcPct val="0"/>
              </a:spcBef>
              <a:spcAft>
                <a:spcPts val="0"/>
              </a:spcAft>
              <a:buClrTx/>
              <a:buSzTx/>
              <a:buFontTx/>
              <a:buNone/>
              <a:tabLst/>
              <a:defRPr/>
            </a:pPr>
            <a:r>
              <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２．金額は、百円の位を四捨五入して千円単位で記入すること。率は、小数第２位を四捨五入して小数第１位まで記載すること。</a:t>
            </a:r>
            <a:endPar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３．直近３ヶ年の貸借対照表、損益計算書を添付すること。</a:t>
            </a:r>
            <a:endPar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0" marR="4445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４．創業後間もない企業は将来３期の経営状況表を作成すること。</a:t>
            </a:r>
            <a:endPar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08000" marR="43180" lvl="0" indent="-254000" algn="l" defTabSz="914400" rtl="0" eaLnBrk="0" fontAlgn="base" latinLnBrk="0" hangingPunct="0">
              <a:lnSpc>
                <a:spcPct val="100000"/>
              </a:lnSpc>
              <a:spcBef>
                <a:spcPct val="0"/>
              </a:spcBef>
              <a:spcAft>
                <a:spcPts val="0"/>
              </a:spcAft>
              <a:buClrTx/>
              <a:buSzTx/>
              <a:buFontTx/>
              <a:buNone/>
              <a:tabLst/>
              <a:defRPr/>
            </a:pPr>
            <a:r>
              <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５．本表での売上高は、本業による営業収益に、その他の営業収益が加算されたものをいう。</a:t>
            </a:r>
            <a:endParaRPr kumimoji="1" lang="ja-JP" altLang="ja-JP" sz="105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872" name="表 1"/>
          <p:cNvGraphicFramePr>
            <a:graphicFrameLocks noGrp="1"/>
          </p:cNvGraphicFramePr>
          <p:nvPr/>
        </p:nvGraphicFramePr>
        <p:xfrm>
          <a:off x="323528" y="1031186"/>
          <a:ext cx="8079069" cy="4746432"/>
        </p:xfrm>
        <a:graphic>
          <a:graphicData uri="http://schemas.openxmlformats.org/drawingml/2006/table">
            <a:tbl>
              <a:tblPr firstRow="1" firstCol="1" bandRow="1"/>
              <a:tblGrid>
                <a:gridCol w="1303247">
                  <a:extLst>
                    <a:ext uri="{9D8B030D-6E8A-4147-A177-3AD203B41FA5}">
                      <a16:colId xmlns:a16="http://schemas.microsoft.com/office/drawing/2014/main" val="20000"/>
                    </a:ext>
                  </a:extLst>
                </a:gridCol>
                <a:gridCol w="812571">
                  <a:extLst>
                    <a:ext uri="{9D8B030D-6E8A-4147-A177-3AD203B41FA5}">
                      <a16:colId xmlns:a16="http://schemas.microsoft.com/office/drawing/2014/main" val="20001"/>
                    </a:ext>
                  </a:extLst>
                </a:gridCol>
                <a:gridCol w="692251">
                  <a:extLst>
                    <a:ext uri="{9D8B030D-6E8A-4147-A177-3AD203B41FA5}">
                      <a16:colId xmlns:a16="http://schemas.microsoft.com/office/drawing/2014/main" val="20002"/>
                    </a:ext>
                  </a:extLst>
                </a:gridCol>
                <a:gridCol w="1757000">
                  <a:extLst>
                    <a:ext uri="{9D8B030D-6E8A-4147-A177-3AD203B41FA5}">
                      <a16:colId xmlns:a16="http://schemas.microsoft.com/office/drawing/2014/main" val="20003"/>
                    </a:ext>
                  </a:extLst>
                </a:gridCol>
                <a:gridCol w="1757000">
                  <a:extLst>
                    <a:ext uri="{9D8B030D-6E8A-4147-A177-3AD203B41FA5}">
                      <a16:colId xmlns:a16="http://schemas.microsoft.com/office/drawing/2014/main" val="20004"/>
                    </a:ext>
                  </a:extLst>
                </a:gridCol>
                <a:gridCol w="1757000">
                  <a:extLst>
                    <a:ext uri="{9D8B030D-6E8A-4147-A177-3AD203B41FA5}">
                      <a16:colId xmlns:a16="http://schemas.microsoft.com/office/drawing/2014/main" val="20005"/>
                    </a:ext>
                  </a:extLst>
                </a:gridCol>
              </a:tblGrid>
              <a:tr h="159192">
                <a:tc rowSpan="2" gridSpan="3">
                  <a:txBody>
                    <a:bodyPr/>
                    <a:lstStyle/>
                    <a:p>
                      <a:pPr marR="44450" indent="127000" algn="l">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kumimoji="1" lang="ja-JP" altLang="en-US"/>
                    </a:p>
                  </a:txBody>
                  <a:tcPr/>
                </a:tc>
                <a:tc rowSpan="2" hMerge="1">
                  <a:txBody>
                    <a:bodyPr/>
                    <a:lstStyle/>
                    <a:p>
                      <a:endParaRPr kumimoji="1" lang="ja-JP" altLang="en-US"/>
                    </a:p>
                  </a:txBody>
                  <a:tcPr/>
                </a:tc>
                <a:tc>
                  <a:txBody>
                    <a:bodyPr/>
                    <a:lstStyle/>
                    <a:p>
                      <a:pPr marR="44450" indent="127000" algn="ctr">
                        <a:spcAft>
                          <a:spcPts val="0"/>
                        </a:spcAf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　　年度</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　　年度</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　　年度</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64783">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marR="44450" indent="127000" algn="l">
                        <a:spcAft>
                          <a:spcPts val="0"/>
                        </a:spcAft>
                      </a:pPr>
                      <a:r>
                        <a:rPr lang="en-US" sz="900" kern="100" dirty="0">
                          <a:effectLst/>
                          <a:latin typeface="ＭＳ ゴシック" panose="020B0609070205080204" pitchFamily="49" charset="-128"/>
                          <a:ea typeface="Meiryo UI" panose="020B0604030504040204" pitchFamily="50" charset="-128"/>
                          <a:cs typeface="Meiryo UI" panose="020B0604030504040204" pitchFamily="50" charset="-128"/>
                        </a:rPr>
                        <a:t>(</a:t>
                      </a:r>
                      <a:r>
                        <a:rPr lang="ja-JP" sz="900" kern="100" dirty="0">
                          <a:effectLst/>
                          <a:latin typeface="Meiryo UI" panose="020B0604030504040204" pitchFamily="50" charset="-128"/>
                          <a:ea typeface="ＭＳ ゴシック" panose="020B0609070205080204" pitchFamily="49" charset="-128"/>
                          <a:cs typeface="Meiryo UI" panose="020B0604030504040204" pitchFamily="50" charset="-128"/>
                        </a:rPr>
                        <a:t>　年　月　日</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900" kern="100" dirty="0">
                          <a:effectLst/>
                          <a:latin typeface="Meiryo UI" panose="020B0604030504040204" pitchFamily="50" charset="-128"/>
                          <a:ea typeface="ＭＳ ゴシック" panose="020B0609070205080204" pitchFamily="49" charset="-128"/>
                          <a:cs typeface="Meiryo UI" panose="020B0604030504040204" pitchFamily="50" charset="-128"/>
                        </a:rPr>
                        <a:t>～　年　月　日</a:t>
                      </a:r>
                      <a:r>
                        <a:rPr lang="en-US" sz="9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900" kern="100" dirty="0">
                          <a:effectLst/>
                          <a:latin typeface="ＭＳ ゴシック" panose="020B0609070205080204" pitchFamily="49" charset="-128"/>
                          <a:ea typeface="Meiryo UI" panose="020B0604030504040204" pitchFamily="50" charset="-128"/>
                          <a:cs typeface="Meiryo UI" panose="020B0604030504040204" pitchFamily="50" charset="-128"/>
                        </a:rPr>
                        <a:t>(</a:t>
                      </a:r>
                      <a:r>
                        <a:rPr lang="ja-JP" sz="900" kern="100" dirty="0">
                          <a:effectLst/>
                          <a:latin typeface="Meiryo UI" panose="020B0604030504040204" pitchFamily="50" charset="-128"/>
                          <a:ea typeface="ＭＳ ゴシック" panose="020B0609070205080204" pitchFamily="49" charset="-128"/>
                          <a:cs typeface="Meiryo UI" panose="020B0604030504040204" pitchFamily="50" charset="-128"/>
                        </a:rPr>
                        <a:t>　年　月　日</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900" kern="100" dirty="0">
                          <a:effectLst/>
                          <a:latin typeface="Meiryo UI" panose="020B0604030504040204" pitchFamily="50" charset="-128"/>
                          <a:ea typeface="ＭＳ ゴシック" panose="020B0609070205080204" pitchFamily="49" charset="-128"/>
                          <a:cs typeface="Meiryo UI" panose="020B0604030504040204" pitchFamily="50" charset="-128"/>
                        </a:rPr>
                        <a:t>～　年　月　日</a:t>
                      </a:r>
                      <a:r>
                        <a:rPr lang="en-US" sz="9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en-US" sz="900" kern="100" dirty="0">
                          <a:effectLst/>
                          <a:latin typeface="ＭＳ ゴシック" panose="020B0609070205080204" pitchFamily="49" charset="-128"/>
                          <a:ea typeface="Meiryo UI" panose="020B0604030504040204" pitchFamily="50" charset="-128"/>
                          <a:cs typeface="Meiryo UI" panose="020B0604030504040204" pitchFamily="50" charset="-128"/>
                        </a:rPr>
                        <a:t>(</a:t>
                      </a:r>
                      <a:r>
                        <a:rPr lang="ja-JP" sz="900" kern="100" dirty="0">
                          <a:effectLst/>
                          <a:latin typeface="Meiryo UI" panose="020B0604030504040204" pitchFamily="50" charset="-128"/>
                          <a:ea typeface="ＭＳ ゴシック" panose="020B0609070205080204" pitchFamily="49" charset="-128"/>
                          <a:cs typeface="Meiryo UI" panose="020B0604030504040204" pitchFamily="50" charset="-128"/>
                        </a:rPr>
                        <a:t>　年　月　日</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900" kern="100" dirty="0">
                          <a:effectLst/>
                          <a:latin typeface="Meiryo UI" panose="020B0604030504040204" pitchFamily="50" charset="-128"/>
                          <a:ea typeface="ＭＳ ゴシック" panose="020B0609070205080204" pitchFamily="49" charset="-128"/>
                          <a:cs typeface="Meiryo UI" panose="020B0604030504040204" pitchFamily="50" charset="-128"/>
                        </a:rPr>
                        <a:t>～　年　月　日</a:t>
                      </a:r>
                      <a:r>
                        <a:rPr lang="en-US" sz="9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売上高</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Ａ</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営業費用</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Ｂ</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営業利益</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Ｃ</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営業外収益</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Ｄ</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営業外費用</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Ｅ</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経常利益</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Ｆ</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流動資産</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Ｇ</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流動負債</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Ｈ</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自己資本</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Ｉ</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5943">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総資産（本）</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Ｊ</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R="44450" indent="127000" algn="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82465">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総資産（本）</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経常利益率</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Ｆ</a:t>
                      </a:r>
                      <a:r>
                        <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Ｊ</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lgn="l">
                        <a:spcAft>
                          <a:spcPts val="0"/>
                        </a:spcAft>
                      </a:pPr>
                      <a:r>
                        <a:rPr lang="en-US" sz="1300" kern="100" dirty="0">
                          <a:effectLst/>
                          <a:latin typeface="Meiryo UI" panose="020B0604030504040204" pitchFamily="50" charset="-128"/>
                          <a:ea typeface="ＭＳ ゴシック" panose="020B0609070205080204" pitchFamily="49" charset="-128"/>
                          <a:cs typeface="Meiryo UI" panose="020B0604030504040204" pitchFamily="50" charset="-128"/>
                        </a:rPr>
                        <a:t>100</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84972">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売上高</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経常利益率</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Ｆ</a:t>
                      </a:r>
                      <a:r>
                        <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Ａ</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lgn="l">
                        <a:spcAft>
                          <a:spcPts val="0"/>
                        </a:spcAft>
                      </a:pPr>
                      <a:r>
                        <a:rPr lang="en-US" sz="1300" kern="100" dirty="0">
                          <a:effectLst/>
                          <a:latin typeface="Meiryo UI" panose="020B0604030504040204" pitchFamily="50" charset="-128"/>
                          <a:ea typeface="ＭＳ ゴシック" panose="020B0609070205080204" pitchFamily="49" charset="-128"/>
                          <a:cs typeface="Meiryo UI" panose="020B0604030504040204" pitchFamily="50" charset="-128"/>
                        </a:rPr>
                        <a:t>100</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84972">
                <a:tc>
                  <a:txBody>
                    <a:bodyPr/>
                    <a:lstStyle/>
                    <a:p>
                      <a:pPr marR="44450" indent="127000" algn="l">
                        <a:spcAft>
                          <a:spcPts val="0"/>
                        </a:spcAft>
                      </a:pPr>
                      <a:r>
                        <a:rPr lang="ja-JP" sz="1300" kern="100">
                          <a:effectLst/>
                          <a:latin typeface="Meiryo UI" panose="020B0604030504040204" pitchFamily="50" charset="-128"/>
                          <a:ea typeface="ＭＳ ゴシック" panose="020B0609070205080204" pitchFamily="49" charset="-128"/>
                          <a:cs typeface="Meiryo UI" panose="020B0604030504040204" pitchFamily="50" charset="-128"/>
                        </a:rPr>
                        <a:t>自己資本</a:t>
                      </a:r>
                      <a:endParaRPr lang="ja-JP" sz="13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1300" kern="100">
                          <a:effectLst/>
                          <a:latin typeface="Meiryo UI" panose="020B0604030504040204" pitchFamily="50" charset="-128"/>
                          <a:ea typeface="ＭＳ ゴシック" panose="020B0609070205080204" pitchFamily="49" charset="-128"/>
                          <a:cs typeface="Meiryo UI" panose="020B0604030504040204" pitchFamily="50" charset="-128"/>
                        </a:rPr>
                        <a:t>比率</a:t>
                      </a:r>
                      <a:endParaRPr lang="ja-JP" sz="13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Ｉ</a:t>
                      </a:r>
                      <a:r>
                        <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Ｊ</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lgn="l">
                        <a:spcAft>
                          <a:spcPts val="0"/>
                        </a:spcAft>
                      </a:pPr>
                      <a:r>
                        <a:rPr lang="en-US" sz="1300" kern="100" dirty="0">
                          <a:effectLst/>
                          <a:latin typeface="Meiryo UI" panose="020B0604030504040204" pitchFamily="50" charset="-128"/>
                          <a:ea typeface="ＭＳ ゴシック" panose="020B0609070205080204" pitchFamily="49" charset="-128"/>
                          <a:cs typeface="Meiryo UI" panose="020B0604030504040204" pitchFamily="50" charset="-128"/>
                        </a:rPr>
                        <a:t>100</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89946">
                <a:tc>
                  <a:txBody>
                    <a:bodyPr/>
                    <a:lstStyle/>
                    <a:p>
                      <a:pPr marR="44450" indent="127000" algn="l">
                        <a:spcAft>
                          <a:spcPts val="0"/>
                        </a:spcAft>
                      </a:pPr>
                      <a:r>
                        <a:rPr lang="ja-JP" sz="1300" kern="100">
                          <a:effectLst/>
                          <a:latin typeface="Meiryo UI" panose="020B0604030504040204" pitchFamily="50" charset="-128"/>
                          <a:ea typeface="ＭＳ ゴシック" panose="020B0609070205080204" pitchFamily="49" charset="-128"/>
                          <a:cs typeface="Meiryo UI" panose="020B0604030504040204" pitchFamily="50" charset="-128"/>
                        </a:rPr>
                        <a:t>流動比率</a:t>
                      </a:r>
                      <a:endParaRPr lang="ja-JP" sz="13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Ｇ</a:t>
                      </a:r>
                      <a:r>
                        <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Ｈ</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lgn="l">
                        <a:spcAft>
                          <a:spcPts val="0"/>
                        </a:spcAft>
                      </a:pPr>
                      <a:r>
                        <a:rPr lang="en-US" sz="1300" kern="100" dirty="0">
                          <a:effectLst/>
                          <a:latin typeface="Meiryo UI" panose="020B0604030504040204" pitchFamily="50" charset="-128"/>
                          <a:ea typeface="ＭＳ ゴシック" panose="020B0609070205080204" pitchFamily="49" charset="-128"/>
                          <a:cs typeface="Meiryo UI" panose="020B0604030504040204" pitchFamily="50" charset="-128"/>
                        </a:rPr>
                        <a:t>100</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573697">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経常収支</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比率</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Ａ＋Ｄ</a:t>
                      </a:r>
                      <a:endPar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lgn="ctr">
                        <a:spcAft>
                          <a:spcPts val="0"/>
                        </a:spcAft>
                      </a:pPr>
                      <a:r>
                        <a:rPr lang="en-US" altLang="ja-JP" sz="1300" kern="100" dirty="0">
                          <a:effectLst/>
                          <a:latin typeface="Meiryo UI" panose="020B0604030504040204" pitchFamily="50" charset="-128"/>
                          <a:ea typeface="Meiryo UI" panose="020B0604030504040204" pitchFamily="50" charset="-128"/>
                          <a:cs typeface="Meiryo UI" panose="020B0604030504040204" pitchFamily="50" charset="-128"/>
                        </a:rPr>
                        <a:t>―――</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lgn="ctr">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Ｂ＋Ｅ</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l">
                        <a:spcAft>
                          <a:spcPts val="0"/>
                        </a:spcAft>
                      </a:pPr>
                      <a:r>
                        <a:rPr lang="ja-JP" sz="1300" kern="100" dirty="0">
                          <a:effectLst/>
                          <a:latin typeface="Meiryo UI" panose="020B0604030504040204" pitchFamily="50" charset="-128"/>
                          <a:ea typeface="ＭＳ ゴシック" panose="020B0609070205080204" pitchFamily="49" charset="-128"/>
                          <a:cs typeface="Meiryo UI" panose="020B0604030504040204" pitchFamily="50" charset="-128"/>
                        </a:rPr>
                        <a:t>×</a:t>
                      </a:r>
                      <a:endParaRPr lang="en-US" altLang="ja-JP" sz="13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lgn="l">
                        <a:spcAft>
                          <a:spcPts val="0"/>
                        </a:spcAft>
                      </a:pPr>
                      <a:r>
                        <a:rPr lang="en-US" sz="1300" kern="100" dirty="0">
                          <a:effectLst/>
                          <a:latin typeface="Meiryo UI" panose="020B0604030504040204" pitchFamily="50" charset="-128"/>
                          <a:ea typeface="ＭＳ ゴシック" panose="020B0609070205080204" pitchFamily="49" charset="-128"/>
                          <a:cs typeface="Meiryo UI" panose="020B0604030504040204" pitchFamily="50" charset="-128"/>
                        </a:rPr>
                        <a:t>100</a:t>
                      </a:r>
                      <a:endParaRPr lang="ja-JP" sz="13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en-US" sz="140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2817" marR="42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1873" name="正方形/長方形 8"/>
          <p:cNvSpPr/>
          <p:nvPr/>
        </p:nvSpPr>
        <p:spPr>
          <a:xfrm>
            <a:off x="203748" y="666421"/>
            <a:ext cx="1845377" cy="338554"/>
          </a:xfrm>
          <a:prstGeom prst="rect">
            <a:avLst/>
          </a:prstGeom>
        </p:spPr>
        <p:txBody>
          <a:bodyPr wrap="none">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（３）経営状況表</a:t>
            </a:r>
            <a:endParaRPr kumimoji="1" lang="en-US" altLang="zh-TW"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74"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D80FF88-2FF6-42BF-8977-161CE36C3A15}" type="slidenum">
              <a:rPr lang="en-US" altLang="ja-JP" sz="1480" smtClean="0">
                <a:solidFill>
                  <a:srgbClr val="000000"/>
                </a:solidFill>
                <a:latin typeface="Arial"/>
                <a:ea typeface="ＭＳ Ｐゴシック"/>
              </a:rPr>
              <a:t>37</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755238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6" name="正方形/長方形 4"/>
          <p:cNvSpPr/>
          <p:nvPr/>
        </p:nvSpPr>
        <p:spPr>
          <a:xfrm>
            <a:off x="0" y="0"/>
            <a:ext cx="9144000" cy="576000"/>
          </a:xfrm>
          <a:prstGeom prst="rect">
            <a:avLst/>
          </a:prstGeom>
          <a:solidFill>
            <a:srgbClr val="F79646"/>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申請者概要説明書（民間事業者等の場合のみ）</a:t>
            </a:r>
            <a:endParaRPr kumimoji="0" lang="ja-JP" altLang="en-US" sz="2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877" name="正方形/長方形 5"/>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総務省</a:t>
            </a:r>
          </a:p>
        </p:txBody>
      </p:sp>
      <p:sp>
        <p:nvSpPr>
          <p:cNvPr id="1878" name="Text Box 4"/>
          <p:cNvSpPr txBox="1">
            <a:spLocks noChangeArrowheads="1"/>
          </p:cNvSpPr>
          <p:nvPr/>
        </p:nvSpPr>
        <p:spPr>
          <a:xfrm>
            <a:off x="179513" y="731963"/>
            <a:ext cx="7398461" cy="307777"/>
          </a:xfrm>
          <a:prstGeom prst="rect">
            <a:avLst/>
          </a:prstGeom>
          <a:noFill/>
          <a:ln w="9525">
            <a:noFill/>
            <a:miter lim="800000"/>
            <a:headEnd/>
            <a:tailEnd/>
          </a:ln>
          <a:effectLst/>
        </p:spPr>
        <p:txBody>
          <a:bodyPr wrap="square">
            <a:spAutoFit/>
          </a:bodyPr>
          <a:lstStyle/>
          <a:p>
            <a:pPr marL="342900" marR="0" lvl="0" indent="-342900" algn="l" defTabSz="914400" rtl="0" eaLnBrk="0" fontAlgn="base" latinLnBrk="0" hangingPunct="0">
              <a:lnSpc>
                <a:spcPct val="100000"/>
              </a:lnSpc>
              <a:spcBef>
                <a:spcPct val="5000"/>
              </a:spcBef>
              <a:spcAft>
                <a:spcPct val="0"/>
              </a:spcAft>
              <a:buClrTx/>
              <a:buSzTx/>
              <a:buFont typeface="Wingdings" panose="05000000000000000000" pitchFamily="2" charset="2"/>
              <a:buChar char="n"/>
              <a:tabLst/>
              <a:defRPr/>
            </a:pPr>
            <a:r>
              <a:rPr kumimoji="1" lang="ja-JP" altLang="en-US"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（４）財務状況、直近の売上状況及び見通し</a:t>
            </a:r>
          </a:p>
        </p:txBody>
      </p:sp>
      <p:sp>
        <p:nvSpPr>
          <p:cNvPr id="1879" name="Rectangle 66"/>
          <p:cNvSpPr>
            <a:spLocks noChangeArrowheads="1"/>
          </p:cNvSpPr>
          <p:nvPr/>
        </p:nvSpPr>
        <p:spPr>
          <a:xfrm>
            <a:off x="179513" y="692632"/>
            <a:ext cx="8784976" cy="6048736"/>
          </a:xfrm>
          <a:prstGeom prst="rect">
            <a:avLst/>
          </a:prstGeom>
          <a:noFill/>
          <a:ln w="28575">
            <a:solidFill>
              <a:srgbClr val="FFC00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880" name="正方形/長方形 1"/>
          <p:cNvSpPr/>
          <p:nvPr/>
        </p:nvSpPr>
        <p:spPr>
          <a:xfrm>
            <a:off x="196241" y="2010912"/>
            <a:ext cx="5814392" cy="307777"/>
          </a:xfrm>
          <a:prstGeom prst="rect">
            <a:avLst/>
          </a:prstGeom>
        </p:spPr>
        <p:txBody>
          <a:bodyPr wrap="square">
            <a:spAutoFit/>
          </a:bodyPr>
          <a:lstStyle/>
          <a:p>
            <a:pPr marL="342900" marR="0" lvl="0" indent="-342900" algn="l" defTabSz="914400" rtl="0" eaLnBrk="0" fontAlgn="base" latinLnBrk="0" hangingPunct="0">
              <a:lnSpc>
                <a:spcPct val="100000"/>
              </a:lnSpc>
              <a:spcBef>
                <a:spcPct val="5000"/>
              </a:spcBef>
              <a:spcAft>
                <a:spcPct val="0"/>
              </a:spcAft>
              <a:buClrTx/>
              <a:buSzTx/>
              <a:buFont typeface="Wingdings" panose="05000000000000000000" pitchFamily="2" charset="2"/>
              <a:buChar char="n"/>
              <a:tabLst/>
              <a:defRPr/>
            </a:pPr>
            <a:r>
              <a:rPr kumimoji="1" lang="ja-JP" altLang="en-US"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（５）事業に関連する都道府県又は市町村との関係</a:t>
            </a:r>
          </a:p>
        </p:txBody>
      </p:sp>
      <p:sp>
        <p:nvSpPr>
          <p:cNvPr id="1881"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13A7CCE-7689-4D85-B76D-FA99CC7E37D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t>38</a:t>
            </a:fld>
            <a:endParaRPr kumimoji="1" lang="ja-JP" altLang="en-US" sz="148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1882" name="表 2"/>
          <p:cNvGraphicFramePr>
            <a:graphicFrameLocks noGrp="1"/>
          </p:cNvGraphicFramePr>
          <p:nvPr/>
        </p:nvGraphicFramePr>
        <p:xfrm>
          <a:off x="343326" y="2312968"/>
          <a:ext cx="8351022" cy="828000"/>
        </p:xfrm>
        <a:graphic>
          <a:graphicData uri="http://schemas.openxmlformats.org/drawingml/2006/table">
            <a:tbl>
              <a:tblPr firstRow="1" firstCol="1" bandRow="1"/>
              <a:tblGrid>
                <a:gridCol w="8351022">
                  <a:extLst>
                    <a:ext uri="{9D8B030D-6E8A-4147-A177-3AD203B41FA5}">
                      <a16:colId xmlns:a16="http://schemas.microsoft.com/office/drawing/2014/main" val="20000"/>
                    </a:ext>
                  </a:extLst>
                </a:gridCol>
              </a:tblGrid>
              <a:tr h="828000">
                <a:tc>
                  <a:txBody>
                    <a:bodyPr/>
                    <a:lstStyle/>
                    <a:p>
                      <a:pPr marL="0" marR="44450" indent="0">
                        <a:spcAft>
                          <a:spcPts val="0"/>
                        </a:spcAft>
                      </a:pPr>
                      <a:r>
                        <a:rPr lang="ja-JP" altLang="ja-JP" sz="1000" dirty="0">
                          <a:solidFill>
                            <a:srgbClr val="FF0000"/>
                          </a:solidFill>
                          <a:ea typeface="ＭＳ ゴシック" panose="020B0609070205080204" pitchFamily="49" charset="-128"/>
                          <a:cs typeface="Meiryo UI" panose="020B0604030504040204" pitchFamily="50" charset="-128"/>
                        </a:rPr>
                        <a:t>※</a:t>
                      </a:r>
                      <a:r>
                        <a:rPr lang="ja-JP" altLang="ja-JP" sz="1000" dirty="0">
                          <a:solidFill>
                            <a:srgbClr val="FF0000"/>
                          </a:solidFill>
                        </a:rPr>
                        <a:t>当該都道府県又は市町村との間で、出資、包括連携協定又はコンソーシアム組成等によりガバナンスが確立されていることについて記載すること</a:t>
                      </a:r>
                      <a:r>
                        <a:rPr lang="ja-JP" altLang="en-US" sz="1000" dirty="0">
                          <a:solidFill>
                            <a:srgbClr val="FF0000"/>
                          </a:solidFill>
                        </a:rPr>
                        <a:t>。</a:t>
                      </a:r>
                      <a:endParaRPr lang="en-US" altLang="ja-JP" sz="1000" dirty="0">
                        <a:solidFill>
                          <a:srgbClr val="FF0000"/>
                        </a:solidFill>
                      </a:endParaRPr>
                    </a:p>
                    <a:p>
                      <a:pPr marL="0" marR="44450" indent="0">
                        <a:spcAft>
                          <a:spcPts val="0"/>
                        </a:spcAft>
                      </a:pPr>
                      <a:r>
                        <a:rPr lang="ja-JP" altLang="en-US" sz="1000" kern="100" dirty="0">
                          <a:solidFill>
                            <a:srgbClr val="FF0000"/>
                          </a:solidFill>
                          <a:effectLst/>
                          <a:latin typeface="ＭＳ ゴシック" panose="020B0609070205080204" pitchFamily="49" charset="-128"/>
                          <a:ea typeface="Meiryo UI" panose="020B0604030504040204" pitchFamily="50" charset="-128"/>
                          <a:cs typeface="Meiryo UI" panose="020B0604030504040204" pitchFamily="50" charset="-128"/>
                        </a:rPr>
                        <a:t>　</a:t>
                      </a:r>
                      <a:r>
                        <a:rPr kumimoji="1" lang="ja-JP" altLang="en-US" sz="1000" i="1" kern="100" dirty="0">
                          <a:solidFill>
                            <a:srgbClr val="FF0000"/>
                          </a:solidFill>
                          <a:latin typeface="ＭＳ Ｐゴシック"/>
                          <a:ea typeface="ＭＳ Ｐゴシック" panose="020B0600070205080204" pitchFamily="50" charset="-128"/>
                          <a:cs typeface="Meiryo UI" panose="020B0604030504040204" pitchFamily="50" charset="-128"/>
                        </a:rPr>
                        <a:t>（確認できる書類を添付すること）</a:t>
                      </a:r>
                      <a:r>
                        <a:rPr kumimoji="1" lang="en-US" sz="1000" i="1" kern="100" dirty="0">
                          <a:solidFill>
                            <a:srgbClr val="FF0000"/>
                          </a:solidFill>
                          <a:latin typeface="ＭＳ Ｐゴシック"/>
                          <a:ea typeface="ＭＳ Ｐゴシック" panose="020B0600070205080204" pitchFamily="50" charset="-128"/>
                          <a:cs typeface="Meiryo UI" panose="020B0604030504040204" pitchFamily="50" charset="-128"/>
                        </a:rPr>
                        <a:t> </a:t>
                      </a:r>
                      <a:endParaRPr kumimoji="1" lang="ja-JP" altLang="en-US" sz="1000" i="1" kern="100" dirty="0">
                        <a:solidFill>
                          <a:srgbClr val="FF0000"/>
                        </a:solidFill>
                        <a:latin typeface="ＭＳ Ｐゴシック"/>
                        <a:ea typeface="ＭＳ Ｐゴシック" panose="020B060007020508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883" name="表 2"/>
          <p:cNvGraphicFramePr>
            <a:graphicFrameLocks noGrp="1"/>
          </p:cNvGraphicFramePr>
          <p:nvPr/>
        </p:nvGraphicFramePr>
        <p:xfrm>
          <a:off x="348708" y="3520753"/>
          <a:ext cx="8280001" cy="1280160"/>
        </p:xfrm>
        <a:graphic>
          <a:graphicData uri="http://schemas.openxmlformats.org/drawingml/2006/table">
            <a:tbl>
              <a:tblPr firstRow="1" firstCol="1" bandRow="1"/>
              <a:tblGrid>
                <a:gridCol w="17750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gridCol w="3840685">
                  <a:extLst>
                    <a:ext uri="{9D8B030D-6E8A-4147-A177-3AD203B41FA5}">
                      <a16:colId xmlns:a16="http://schemas.microsoft.com/office/drawing/2014/main" val="20002"/>
                    </a:ext>
                  </a:extLst>
                </a:gridCol>
              </a:tblGrid>
              <a:tr h="184769">
                <a:tc>
                  <a:txBody>
                    <a:bodyPr/>
                    <a:lstStyle/>
                    <a:p>
                      <a:pPr marR="44450" indent="127000"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区分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補助事業に要する経費（円）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資金の調達先（銀行等）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5465">
                <a:tc>
                  <a:txBody>
                    <a:bodyPr/>
                    <a:lstStyle/>
                    <a:p>
                      <a:pPr marR="44450" indent="127000">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自己資金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01"/>
                  </a:ext>
                </a:extLst>
              </a:tr>
              <a:tr h="155465">
                <a:tc>
                  <a:txBody>
                    <a:bodyPr/>
                    <a:lstStyle/>
                    <a:p>
                      <a:pPr marR="44450" indent="127000">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借入金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5465">
                <a:tc>
                  <a:txBody>
                    <a:bodyPr/>
                    <a:lstStyle/>
                    <a:p>
                      <a:pPr marR="44450" indent="127000">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補助金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5465">
                <a:tc>
                  <a:txBody>
                    <a:bodyPr/>
                    <a:lstStyle/>
                    <a:p>
                      <a:pPr marR="44450" indent="127000">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その他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5465">
                <a:tc>
                  <a:txBody>
                    <a:bodyPr/>
                    <a:lstStyle/>
                    <a:p>
                      <a:pPr marR="44450" indent="127000">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合計額</a:t>
                      </a:r>
                      <a:r>
                        <a:rPr lang="ja-JP" altLang="en-US" sz="1400" kern="100" dirty="0">
                          <a:effectLst/>
                          <a:latin typeface="Meiryo UI" panose="020B0604030504040204" pitchFamily="50" charset="-128"/>
                          <a:ea typeface="Meiryo UI" panose="020B0604030504040204" pitchFamily="50" charset="-128"/>
                          <a:cs typeface="Meiryo UI" panose="020B0604030504040204" pitchFamily="50" charset="-128"/>
                        </a:rPr>
                        <a:t>（事業費）</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1884" name="表 5"/>
          <p:cNvGraphicFramePr>
            <a:graphicFrameLocks noGrp="1"/>
          </p:cNvGraphicFramePr>
          <p:nvPr/>
        </p:nvGraphicFramePr>
        <p:xfrm>
          <a:off x="373920" y="5157192"/>
          <a:ext cx="8280001" cy="1280160"/>
        </p:xfrm>
        <a:graphic>
          <a:graphicData uri="http://schemas.openxmlformats.org/drawingml/2006/table">
            <a:tbl>
              <a:tblPr firstRow="1" firstCol="1" bandRow="1"/>
              <a:tblGrid>
                <a:gridCol w="1461776">
                  <a:extLst>
                    <a:ext uri="{9D8B030D-6E8A-4147-A177-3AD203B41FA5}">
                      <a16:colId xmlns:a16="http://schemas.microsoft.com/office/drawing/2014/main" val="20000"/>
                    </a:ext>
                  </a:extLst>
                </a:gridCol>
                <a:gridCol w="2723823">
                  <a:extLst>
                    <a:ext uri="{9D8B030D-6E8A-4147-A177-3AD203B41FA5}">
                      <a16:colId xmlns:a16="http://schemas.microsoft.com/office/drawing/2014/main" val="20001"/>
                    </a:ext>
                  </a:extLst>
                </a:gridCol>
                <a:gridCol w="4094402">
                  <a:extLst>
                    <a:ext uri="{9D8B030D-6E8A-4147-A177-3AD203B41FA5}">
                      <a16:colId xmlns:a16="http://schemas.microsoft.com/office/drawing/2014/main" val="20002"/>
                    </a:ext>
                  </a:extLst>
                </a:gridCol>
              </a:tblGrid>
              <a:tr h="0">
                <a:tc>
                  <a:txBody>
                    <a:bodyPr/>
                    <a:lstStyle/>
                    <a:p>
                      <a:pPr marR="44450" indent="127000"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区分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補助金相当額（円）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資金の調達先（銀行等）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R="44450" indent="127000">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自己資金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01"/>
                  </a:ext>
                </a:extLst>
              </a:tr>
              <a:tr h="0">
                <a:tc>
                  <a:txBody>
                    <a:bodyPr/>
                    <a:lstStyle/>
                    <a:p>
                      <a:pPr marR="44450" indent="127000">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借入金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R="44450" indent="127000">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その他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marR="44450" indent="127000">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合計額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885" name="正方形/長方形 11"/>
          <p:cNvSpPr/>
          <p:nvPr/>
        </p:nvSpPr>
        <p:spPr>
          <a:xfrm>
            <a:off x="339213" y="4869160"/>
            <a:ext cx="8465574" cy="307777"/>
          </a:xfrm>
          <a:prstGeom prst="rect">
            <a:avLst/>
          </a:prstGeom>
        </p:spPr>
        <p:txBody>
          <a:bodyPr wrap="square">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defRPr/>
            </a:pPr>
            <a:r>
              <a:rPr kumimoji="1" lang="ja-JP" altLang="en-US"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（７）補助金相当額</a:t>
            </a:r>
            <a:endParaRPr kumimoji="1" lang="en-US" altLang="zh-TW"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86" name="正方形/長方形 12"/>
          <p:cNvSpPr/>
          <p:nvPr/>
        </p:nvSpPr>
        <p:spPr>
          <a:xfrm>
            <a:off x="281133" y="3212976"/>
            <a:ext cx="8465574" cy="307777"/>
          </a:xfrm>
          <a:prstGeom prst="rect">
            <a:avLst/>
          </a:prstGeom>
        </p:spPr>
        <p:txBody>
          <a:bodyPr wrap="square">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n"/>
              <a:tabLst/>
              <a:defRPr/>
            </a:pPr>
            <a:r>
              <a:rPr kumimoji="1" lang="ja-JP" altLang="en-US"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（６）</a:t>
            </a:r>
            <a:r>
              <a:rPr kumimoji="1" lang="zh-TW" altLang="en-US"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資金調達内訳</a:t>
            </a:r>
            <a:endParaRPr kumimoji="1" lang="en-US" altLang="zh-TW" sz="14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887" name="正方形/長方形 6"/>
          <p:cNvSpPr/>
          <p:nvPr/>
        </p:nvSpPr>
        <p:spPr>
          <a:xfrm>
            <a:off x="339212" y="6453336"/>
            <a:ext cx="9849411" cy="261610"/>
          </a:xfrm>
          <a:prstGeom prst="rect">
            <a:avLst/>
          </a:prstGeom>
        </p:spPr>
        <p:txBody>
          <a:bodyPr wrap="square">
            <a:spAutoFit/>
          </a:bodyPr>
          <a:lstStyle/>
          <a:p>
            <a:pPr marL="374650" marR="254000" lvl="0" indent="-374650" algn="l" defTabSz="914400" rtl="0" eaLnBrk="0" fontAlgn="base" latinLnBrk="0" hangingPunct="0">
              <a:lnSpc>
                <a:spcPct val="100000"/>
              </a:lnSpc>
              <a:spcBef>
                <a:spcPct val="0"/>
              </a:spcBef>
              <a:spcAft>
                <a:spcPts val="0"/>
              </a:spcAft>
              <a:buClrTx/>
              <a:buSzTx/>
              <a:buFontTx/>
              <a:buNone/>
              <a:tabLst/>
              <a:defRPr/>
            </a:pPr>
            <a:r>
              <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注）補助金の支払いは、原則補助事業終了後の精算払いとなるため、補助事業実施期間中、補助金相当分の資金を確保する必要がある。</a:t>
            </a:r>
            <a:endParaRPr kumimoji="1" lang="ja-JP" altLang="ja-JP" sz="1100" b="0" i="1" u="none" strike="noStrike" kern="1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888" name="表 2"/>
          <p:cNvGraphicFramePr>
            <a:graphicFrameLocks noGrp="1"/>
          </p:cNvGraphicFramePr>
          <p:nvPr/>
        </p:nvGraphicFramePr>
        <p:xfrm>
          <a:off x="338133" y="1052736"/>
          <a:ext cx="8351022" cy="828000"/>
        </p:xfrm>
        <a:graphic>
          <a:graphicData uri="http://schemas.openxmlformats.org/drawingml/2006/table">
            <a:tbl>
              <a:tblPr firstRow="1" firstCol="1" bandRow="1"/>
              <a:tblGrid>
                <a:gridCol w="8351022">
                  <a:extLst>
                    <a:ext uri="{9D8B030D-6E8A-4147-A177-3AD203B41FA5}">
                      <a16:colId xmlns:a16="http://schemas.microsoft.com/office/drawing/2014/main" val="20000"/>
                    </a:ext>
                  </a:extLst>
                </a:gridCol>
              </a:tblGrid>
              <a:tr h="828000">
                <a:tc>
                  <a:txBody>
                    <a:bodyPr/>
                    <a:lstStyle/>
                    <a:p>
                      <a:pPr marL="88900" marR="44450" indent="-88900">
                        <a:spcAft>
                          <a:spcPts val="0"/>
                        </a:spcAft>
                      </a:pPr>
                      <a:r>
                        <a:rPr lang="ja-JP" altLang="ja-JP" sz="1050" dirty="0">
                          <a:solidFill>
                            <a:srgbClr val="FF0000"/>
                          </a:solidFill>
                          <a:ea typeface="ＭＳ ゴシック" panose="020B0609070205080204" pitchFamily="49" charset="-128"/>
                          <a:cs typeface="Meiryo UI" panose="020B0604030504040204" pitchFamily="50" charset="-128"/>
                        </a:rPr>
                        <a:t>※「（３）経営状況表」や添付した「貸借対照表」及び「損益計算書」において、債務超過や負債・赤字が大きい場合は今後の対処方針を記載すること</a:t>
                      </a:r>
                      <a:r>
                        <a:rPr lang="en-US" sz="1050" kern="100" dirty="0">
                          <a:effectLst/>
                          <a:latin typeface="ＭＳ ゴシック" panose="020B0609070205080204" pitchFamily="49" charset="-128"/>
                          <a:ea typeface="Meiryo UI" panose="020B0604030504040204" pitchFamily="50" charset="-128"/>
                          <a:cs typeface="Meiryo UI" panose="020B0604030504040204" pitchFamily="50" charset="-128"/>
                        </a:rPr>
                        <a:t> </a:t>
                      </a:r>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cxnSp>
        <p:nvCxnSpPr>
          <p:cNvPr id="1889" name="コネクタ: カギ線 3"/>
          <p:cNvCxnSpPr>
            <a:cxnSpLocks/>
            <a:endCxn id="1885" idx="1"/>
          </p:cNvCxnSpPr>
          <p:nvPr/>
        </p:nvCxnSpPr>
        <p:spPr>
          <a:xfrm rot="5400000">
            <a:off x="62277" y="4570034"/>
            <a:ext cx="729951" cy="176078"/>
          </a:xfrm>
          <a:prstGeom prst="bentConnector4">
            <a:avLst>
              <a:gd name="adj1" fmla="val -1389"/>
              <a:gd name="adj2" fmla="val 156446"/>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550515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4">
            <a:extLst>
              <a:ext uri="{FF2B5EF4-FFF2-40B4-BE49-F238E27FC236}">
                <a16:creationId xmlns:a16="http://schemas.microsoft.com/office/drawing/2014/main" id="{E19C8867-8454-5F5C-2E52-B658A6B34259}"/>
              </a:ext>
            </a:extLst>
          </p:cNvPr>
          <p:cNvSpPr/>
          <p:nvPr/>
        </p:nvSpPr>
        <p:spPr>
          <a:xfrm>
            <a:off x="89345" y="659714"/>
            <a:ext cx="8920701" cy="1239987"/>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１－１．スマートシティ実行計画概要</a:t>
            </a:r>
            <a:endParaRPr kumimoji="1" lang="en-US" altLang="ja-JP"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6" name="正方形/長方形 4">
            <a:extLst>
              <a:ext uri="{FF2B5EF4-FFF2-40B4-BE49-F238E27FC236}">
                <a16:creationId xmlns:a16="http://schemas.microsoft.com/office/drawing/2014/main" id="{3370B144-68EA-883B-8C0C-FAFEA513EBAC}"/>
              </a:ext>
            </a:extLst>
          </p:cNvPr>
          <p:cNvSpPr/>
          <p:nvPr/>
        </p:nvSpPr>
        <p:spPr>
          <a:xfrm>
            <a:off x="81192" y="2145697"/>
            <a:ext cx="8932180" cy="1420801"/>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14">
            <a:extLst>
              <a:ext uri="{FF2B5EF4-FFF2-40B4-BE49-F238E27FC236}">
                <a16:creationId xmlns:a16="http://schemas.microsoft.com/office/drawing/2014/main" id="{068BF4AC-62FA-24DC-653C-AC80965527C7}"/>
              </a:ext>
            </a:extLst>
          </p:cNvPr>
          <p:cNvSpPr/>
          <p:nvPr/>
        </p:nvSpPr>
        <p:spPr>
          <a:xfrm>
            <a:off x="88286" y="2153127"/>
            <a:ext cx="2619882" cy="26419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rPr>
              <a:t>スマートシティ導入のストーリー</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9" name="正方形/長方形 14">
            <a:extLst>
              <a:ext uri="{FF2B5EF4-FFF2-40B4-BE49-F238E27FC236}">
                <a16:creationId xmlns:a16="http://schemas.microsoft.com/office/drawing/2014/main" id="{8AC9F7A2-16F4-E453-6835-E5E22446F734}"/>
              </a:ext>
            </a:extLst>
          </p:cNvPr>
          <p:cNvSpPr/>
          <p:nvPr/>
        </p:nvSpPr>
        <p:spPr>
          <a:xfrm>
            <a:off x="88285" y="3807281"/>
            <a:ext cx="2619882" cy="27645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rPr>
              <a:t>具体的な計画・取組</a:t>
            </a:r>
          </a:p>
        </p:txBody>
      </p:sp>
      <p:sp>
        <p:nvSpPr>
          <p:cNvPr id="13" name="正方形/長方形 9">
            <a:extLst>
              <a:ext uri="{FF2B5EF4-FFF2-40B4-BE49-F238E27FC236}">
                <a16:creationId xmlns:a16="http://schemas.microsoft.com/office/drawing/2014/main" id="{F734564E-8C6E-7A87-E50D-0DB931756330}"/>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16" name="表 15">
            <a:extLst>
              <a:ext uri="{FF2B5EF4-FFF2-40B4-BE49-F238E27FC236}">
                <a16:creationId xmlns:a16="http://schemas.microsoft.com/office/drawing/2014/main" id="{14B962D5-58EE-5B1A-3610-9884FCCD9777}"/>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21" name="正方形/長方形 14">
            <a:extLst>
              <a:ext uri="{FF2B5EF4-FFF2-40B4-BE49-F238E27FC236}">
                <a16:creationId xmlns:a16="http://schemas.microsoft.com/office/drawing/2014/main" id="{D34CD21D-E71D-E044-27B5-D4F72557AE85}"/>
              </a:ext>
            </a:extLst>
          </p:cNvPr>
          <p:cNvSpPr/>
          <p:nvPr/>
        </p:nvSpPr>
        <p:spPr>
          <a:xfrm>
            <a:off x="95996" y="664920"/>
            <a:ext cx="2609573" cy="27645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400" dirty="0">
                <a:solidFill>
                  <a:schemeClr val="bg1"/>
                </a:solidFill>
                <a:latin typeface="BIZ UDPゴシック" panose="020B0400000000000000" pitchFamily="50" charset="-128"/>
                <a:ea typeface="BIZ UDPゴシック" panose="020B0400000000000000" pitchFamily="50" charset="-128"/>
              </a:rPr>
              <a:t>都市・まちづくりのビジョン</a:t>
            </a:r>
            <a:endPar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095C8903-C833-8DBB-4490-99BAFC4FF4EA}"/>
              </a:ext>
            </a:extLst>
          </p:cNvPr>
          <p:cNvSpPr txBox="1"/>
          <p:nvPr/>
        </p:nvSpPr>
        <p:spPr>
          <a:xfrm>
            <a:off x="831403" y="1061076"/>
            <a:ext cx="8307257" cy="246221"/>
          </a:xfrm>
          <a:prstGeom prst="rect">
            <a:avLst/>
          </a:prstGeom>
          <a:noFill/>
        </p:spPr>
        <p:txBody>
          <a:bodyPr wrap="square" rtlCol="0">
            <a:spAutoFit/>
          </a:bodyPr>
          <a:lstStyle/>
          <a:p>
            <a:pPr marL="88900" indent="-88900"/>
            <a:r>
              <a:rPr lang="ja-JP" altLang="en-US" sz="1000" dirty="0">
                <a:latin typeface="Meiryo UI" panose="020B0604030504040204" pitchFamily="50" charset="-128"/>
                <a:ea typeface="Meiryo UI" panose="020B0604030504040204" pitchFamily="50" charset="-128"/>
              </a:rPr>
              <a:t>○＊＊市では、県内最大の人口規模を持つ＊＊圏域有数の産業都市としてさらなる</a:t>
            </a:r>
            <a:r>
              <a:rPr lang="ja-JP" altLang="en-US" sz="1000" b="1" u="sng" dirty="0">
                <a:latin typeface="Meiryo UI" panose="020B0604030504040204" pitchFamily="50" charset="-128"/>
                <a:ea typeface="Meiryo UI" panose="020B0604030504040204" pitchFamily="50" charset="-128"/>
              </a:rPr>
              <a:t>中核的役割を果たし、圏域の活力を牽引し続けていく都市</a:t>
            </a:r>
            <a:r>
              <a:rPr lang="ja-JP" altLang="en-US" sz="1000" dirty="0">
                <a:latin typeface="Meiryo UI" panose="020B0604030504040204" pitchFamily="50" charset="-128"/>
                <a:ea typeface="Meiryo UI" panose="020B0604030504040204" pitchFamily="50" charset="-128"/>
              </a:rPr>
              <a:t>を目指している。</a:t>
            </a:r>
            <a:endParaRPr kumimoji="1" lang="en-US" altLang="ja-JP" sz="10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A175809-BA94-9783-CBE0-A7C77E8E726C}"/>
              </a:ext>
            </a:extLst>
          </p:cNvPr>
          <p:cNvSpPr txBox="1"/>
          <p:nvPr/>
        </p:nvSpPr>
        <p:spPr>
          <a:xfrm>
            <a:off x="831403" y="1423473"/>
            <a:ext cx="8112556" cy="400110"/>
          </a:xfrm>
          <a:prstGeom prst="rect">
            <a:avLst/>
          </a:prstGeom>
          <a:noFill/>
        </p:spPr>
        <p:txBody>
          <a:bodyPr wrap="square" rtlCol="0">
            <a:spAutoFit/>
          </a:bodyPr>
          <a:lstStyle/>
          <a:p>
            <a:pPr marL="88900" indent="-88900"/>
            <a:r>
              <a:rPr lang="ja-JP" altLang="en-US" sz="1000" dirty="0">
                <a:latin typeface="Meiryo UI" panose="020B0604030504040204" pitchFamily="50" charset="-128"/>
                <a:ea typeface="Meiryo UI" panose="020B0604030504040204" pitchFamily="50" charset="-128"/>
              </a:rPr>
              <a:t>○これらの再開発を契機に、駅前空間などの</a:t>
            </a:r>
            <a:r>
              <a:rPr lang="ja-JP" altLang="en-US" sz="1000" b="1" u="sng" dirty="0">
                <a:latin typeface="Meiryo UI" panose="020B0604030504040204" pitchFamily="50" charset="-128"/>
                <a:ea typeface="Meiryo UI" panose="020B0604030504040204" pitchFamily="50" charset="-128"/>
              </a:rPr>
              <a:t>中心市街地に人が集まり、賑わいを創出</a:t>
            </a:r>
            <a:r>
              <a:rPr lang="ja-JP" altLang="en-US" sz="1000" dirty="0">
                <a:latin typeface="Meiryo UI" panose="020B0604030504040204" pitchFamily="50" charset="-128"/>
                <a:ea typeface="Meiryo UI" panose="020B0604030504040204" pitchFamily="50" charset="-128"/>
              </a:rPr>
              <a:t>することで、都市の魅力・暮らしの質の向上、交流人口の増加、防災機能の向上等とともに、</a:t>
            </a:r>
            <a:r>
              <a:rPr lang="ja-JP" altLang="en-US" sz="1000" b="1" u="sng" dirty="0">
                <a:latin typeface="Meiryo UI" panose="020B0604030504040204" pitchFamily="50" charset="-128"/>
                <a:ea typeface="Meiryo UI" panose="020B0604030504040204" pitchFamily="50" charset="-128"/>
              </a:rPr>
              <a:t>企業の集積等</a:t>
            </a:r>
            <a:r>
              <a:rPr lang="ja-JP" altLang="en-US" sz="1000" dirty="0">
                <a:latin typeface="Meiryo UI" panose="020B0604030504040204" pitchFamily="50" charset="-128"/>
                <a:ea typeface="Meiryo UI" panose="020B0604030504040204" pitchFamily="50" charset="-128"/>
              </a:rPr>
              <a:t>を進めることで、圏域の活力を牽引し続ける都市を実現する。</a:t>
            </a:r>
            <a:endParaRPr kumimoji="1" lang="en-US" altLang="ja-JP" sz="10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725C65-E487-095C-6D8F-1AD00E364594}"/>
              </a:ext>
            </a:extLst>
          </p:cNvPr>
          <p:cNvSpPr txBox="1"/>
          <p:nvPr/>
        </p:nvSpPr>
        <p:spPr>
          <a:xfrm>
            <a:off x="844784" y="2535570"/>
            <a:ext cx="8102501" cy="400110"/>
          </a:xfrm>
          <a:prstGeom prst="rect">
            <a:avLst/>
          </a:prstGeom>
          <a:noFill/>
        </p:spPr>
        <p:txBody>
          <a:bodyPr wrap="square" rtlCol="0">
            <a:spAutoFit/>
          </a:bodyPr>
          <a:lstStyle/>
          <a:p>
            <a:pPr marL="126000" indent="-126000"/>
            <a:r>
              <a:rPr lang="ja-JP" altLang="en-US" sz="1000" dirty="0">
                <a:latin typeface="Meiryo UI" panose="020B0604030504040204" pitchFamily="50" charset="-128"/>
                <a:ea typeface="Meiryo UI" panose="020B0604030504040204" pitchFamily="50" charset="-128"/>
              </a:rPr>
              <a:t>①再整備される中心市街地（駅間）は約</a:t>
            </a:r>
            <a:r>
              <a:rPr lang="en-US" altLang="ja-JP" sz="1000" dirty="0">
                <a:latin typeface="Meiryo UI" panose="020B0604030504040204" pitchFamily="50" charset="-128"/>
                <a:ea typeface="Meiryo UI" panose="020B0604030504040204" pitchFamily="50" charset="-128"/>
              </a:rPr>
              <a:t>1.5km</a:t>
            </a:r>
            <a:r>
              <a:rPr lang="ja-JP" altLang="en-US" sz="1000" dirty="0">
                <a:latin typeface="Meiryo UI" panose="020B0604030504040204" pitchFamily="50" charset="-128"/>
                <a:ea typeface="Meiryo UI" panose="020B0604030504040204" pitchFamily="50" charset="-128"/>
              </a:rPr>
              <a:t>の距離があるため、</a:t>
            </a:r>
            <a:r>
              <a:rPr lang="ja-JP" altLang="en-US" sz="1000" b="1" u="sng" dirty="0">
                <a:latin typeface="Meiryo UI" panose="020B0604030504040204" pitchFamily="50" charset="-128"/>
                <a:ea typeface="Meiryo UI" panose="020B0604030504040204" pitchFamily="50" charset="-128"/>
              </a:rPr>
              <a:t>誰もが歩いて楽しめるエリアとして魅力を創出</a:t>
            </a:r>
            <a:r>
              <a:rPr lang="ja-JP" altLang="en-US" sz="1000" dirty="0">
                <a:latin typeface="Meiryo UI" panose="020B0604030504040204" pitchFamily="50" charset="-128"/>
                <a:ea typeface="Meiryo UI" panose="020B0604030504040204" pitchFamily="50" charset="-128"/>
              </a:rPr>
              <a:t>するためには、</a:t>
            </a:r>
            <a:r>
              <a:rPr lang="ja-JP" altLang="en-US" sz="1000" b="1" u="sng" dirty="0">
                <a:latin typeface="Meiryo UI" panose="020B0604030504040204" pitchFamily="50" charset="-128"/>
                <a:ea typeface="Meiryo UI" panose="020B0604030504040204" pitchFamily="50" charset="-128"/>
              </a:rPr>
              <a:t>スマート技術を活用した手軽なモビリティの導入等</a:t>
            </a:r>
            <a:r>
              <a:rPr lang="ja-JP" altLang="en-US" sz="1000" dirty="0">
                <a:latin typeface="Meiryo UI" panose="020B0604030504040204" pitchFamily="50" charset="-128"/>
                <a:ea typeface="Meiryo UI" panose="020B0604030504040204" pitchFamily="50" charset="-128"/>
              </a:rPr>
              <a:t>により、この抵抗感を軽減する必要がある。</a:t>
            </a:r>
            <a:endParaRPr kumimoji="1" lang="en-US" altLang="ja-JP" sz="1000" dirty="0"/>
          </a:p>
        </p:txBody>
      </p:sp>
      <p:sp>
        <p:nvSpPr>
          <p:cNvPr id="2" name="テキスト ボックス 1">
            <a:extLst>
              <a:ext uri="{FF2B5EF4-FFF2-40B4-BE49-F238E27FC236}">
                <a16:creationId xmlns:a16="http://schemas.microsoft.com/office/drawing/2014/main" id="{BDFA0DE8-DA1B-AC33-74EF-AEF6BA3EA09B}"/>
              </a:ext>
            </a:extLst>
          </p:cNvPr>
          <p:cNvSpPr txBox="1"/>
          <p:nvPr/>
        </p:nvSpPr>
        <p:spPr>
          <a:xfrm>
            <a:off x="833417" y="1247519"/>
            <a:ext cx="8214587" cy="246221"/>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○これに相応しい駅前空間の実現に向けて、現在、「＊＊駅・＊＊駅周辺整備事業」や「国道＊号 ＊＊＊＊交通ターミナル整備事業」を推進する。</a:t>
            </a:r>
            <a:endParaRPr kumimoji="1" lang="en-US" altLang="ja-JP" sz="10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74B940BB-97D0-EC1D-9299-F4DF940C840B}"/>
              </a:ext>
            </a:extLst>
          </p:cNvPr>
          <p:cNvSpPr txBox="1"/>
          <p:nvPr/>
        </p:nvSpPr>
        <p:spPr>
          <a:xfrm>
            <a:off x="844783" y="2895610"/>
            <a:ext cx="8119705" cy="400110"/>
          </a:xfrm>
          <a:prstGeom prst="rect">
            <a:avLst/>
          </a:prstGeom>
          <a:noFill/>
        </p:spPr>
        <p:txBody>
          <a:bodyPr wrap="square" rtlCol="0">
            <a:spAutoFit/>
          </a:bodyPr>
          <a:lstStyle/>
          <a:p>
            <a:pPr marL="126000" indent="-126000"/>
            <a:r>
              <a:rPr lang="ja-JP" altLang="en-US" sz="1000" dirty="0">
                <a:latin typeface="Meiryo UI" panose="020B0604030504040204" pitchFamily="50" charset="-128"/>
                <a:ea typeface="Meiryo UI" panose="020B0604030504040204" pitchFamily="50" charset="-128"/>
              </a:rPr>
              <a:t>②人口減少・高齢化の進行といった社会変動の中でも、</a:t>
            </a:r>
            <a:r>
              <a:rPr lang="ja-JP" altLang="en-US" sz="1000" b="1" u="sng" dirty="0">
                <a:latin typeface="Meiryo UI" panose="020B0604030504040204" pitchFamily="50" charset="-128"/>
                <a:ea typeface="Meiryo UI" panose="020B0604030504040204" pitchFamily="50" charset="-128"/>
              </a:rPr>
              <a:t>市外からの来街者が集まる都市</a:t>
            </a:r>
            <a:r>
              <a:rPr lang="ja-JP" altLang="en-US" sz="1000" dirty="0">
                <a:latin typeface="Meiryo UI" panose="020B0604030504040204" pitchFamily="50" charset="-128"/>
                <a:ea typeface="Meiryo UI" panose="020B0604030504040204" pitchFamily="50" charset="-128"/>
              </a:rPr>
              <a:t>とするため、</a:t>
            </a:r>
            <a:r>
              <a:rPr lang="ja-JP" altLang="en-US" sz="1000" b="1" u="sng" dirty="0">
                <a:latin typeface="Meiryo UI" panose="020B0604030504040204" pitchFamily="50" charset="-128"/>
                <a:ea typeface="Meiryo UI" panose="020B0604030504040204" pitchFamily="50" charset="-128"/>
              </a:rPr>
              <a:t>様々なデータの取得とその分析・活用による効果的な仕組み</a:t>
            </a:r>
            <a:r>
              <a:rPr lang="ja-JP" altLang="en-US" sz="1000" dirty="0">
                <a:latin typeface="Meiryo UI" panose="020B0604030504040204" pitchFamily="50" charset="-128"/>
                <a:ea typeface="Meiryo UI" panose="020B0604030504040204" pitchFamily="50" charset="-128"/>
              </a:rPr>
              <a:t>が必要である。</a:t>
            </a:r>
            <a:endParaRPr kumimoji="1" lang="en-US" altLang="ja-JP" sz="1000" dirty="0"/>
          </a:p>
        </p:txBody>
      </p:sp>
      <p:sp>
        <p:nvSpPr>
          <p:cNvPr id="4" name="テキスト ボックス 3">
            <a:extLst>
              <a:ext uri="{FF2B5EF4-FFF2-40B4-BE49-F238E27FC236}">
                <a16:creationId xmlns:a16="http://schemas.microsoft.com/office/drawing/2014/main" id="{E2F7F6B5-E82D-611C-8B34-B4370B28EC8C}"/>
              </a:ext>
            </a:extLst>
          </p:cNvPr>
          <p:cNvSpPr txBox="1"/>
          <p:nvPr/>
        </p:nvSpPr>
        <p:spPr>
          <a:xfrm>
            <a:off x="844782" y="3225453"/>
            <a:ext cx="8168590" cy="246221"/>
          </a:xfrm>
          <a:prstGeom prst="rect">
            <a:avLst/>
          </a:prstGeom>
          <a:noFill/>
        </p:spPr>
        <p:txBody>
          <a:bodyPr wrap="square" rtlCol="0">
            <a:spAutoFit/>
          </a:bodyPr>
          <a:lstStyle/>
          <a:p>
            <a:pPr marL="126000" indent="-126000"/>
            <a:r>
              <a:rPr lang="ja-JP" altLang="en-US" sz="1000" dirty="0">
                <a:latin typeface="Meiryo UI" panose="020B0604030504040204" pitchFamily="50" charset="-128"/>
                <a:ea typeface="Meiryo UI" panose="020B0604030504040204" pitchFamily="50" charset="-128"/>
              </a:rPr>
              <a:t>③南海トラフ地震を想定した場合、被災後も</a:t>
            </a:r>
            <a:r>
              <a:rPr lang="ja-JP" altLang="en-US" sz="1000" b="1" u="sng" dirty="0">
                <a:latin typeface="Meiryo UI" panose="020B0604030504040204" pitchFamily="50" charset="-128"/>
                <a:ea typeface="Meiryo UI" panose="020B0604030504040204" pitchFamily="50" charset="-128"/>
              </a:rPr>
              <a:t>いち早く機能を回復し、周辺を支える都市</a:t>
            </a:r>
            <a:r>
              <a:rPr lang="ja-JP" altLang="en-US" sz="1000" dirty="0">
                <a:latin typeface="Meiryo UI" panose="020B0604030504040204" pitchFamily="50" charset="-128"/>
                <a:ea typeface="Meiryo UI" panose="020B0604030504040204" pitchFamily="50" charset="-128"/>
              </a:rPr>
              <a:t>であるために、再整備に合わせて</a:t>
            </a:r>
            <a:r>
              <a:rPr lang="ja-JP" altLang="en-US" sz="1000" b="1" u="sng" dirty="0">
                <a:latin typeface="Meiryo UI" panose="020B0604030504040204" pitchFamily="50" charset="-128"/>
                <a:ea typeface="Meiryo UI" panose="020B0604030504040204" pitchFamily="50" charset="-128"/>
              </a:rPr>
              <a:t>インフラのデジタル管理</a:t>
            </a:r>
            <a:r>
              <a:rPr lang="ja-JP" altLang="en-US" sz="1000" dirty="0">
                <a:latin typeface="Meiryo UI" panose="020B0604030504040204" pitchFamily="50" charset="-128"/>
                <a:ea typeface="Meiryo UI" panose="020B0604030504040204" pitchFamily="50" charset="-128"/>
              </a:rPr>
              <a:t>が必要である。</a:t>
            </a:r>
            <a:endParaRPr kumimoji="1" lang="en-US" altLang="ja-JP" sz="1000" dirty="0"/>
          </a:p>
        </p:txBody>
      </p:sp>
      <p:sp>
        <p:nvSpPr>
          <p:cNvPr id="11" name="テキスト ボックス 10">
            <a:extLst>
              <a:ext uri="{FF2B5EF4-FFF2-40B4-BE49-F238E27FC236}">
                <a16:creationId xmlns:a16="http://schemas.microsoft.com/office/drawing/2014/main" id="{9CB5E547-E78D-9FE4-F706-669C54F7A66B}"/>
              </a:ext>
            </a:extLst>
          </p:cNvPr>
          <p:cNvSpPr txBox="1"/>
          <p:nvPr/>
        </p:nvSpPr>
        <p:spPr>
          <a:xfrm>
            <a:off x="2711914" y="3789040"/>
            <a:ext cx="5731636" cy="461665"/>
          </a:xfrm>
          <a:prstGeom prst="rect">
            <a:avLst/>
          </a:prstGeom>
          <a:noFill/>
        </p:spPr>
        <p:txBody>
          <a:bodyPr wrap="square" rtlCol="0">
            <a:spAutoFit/>
          </a:bodyPr>
          <a:lstStyle/>
          <a:p>
            <a:pPr marL="144000" indent="-144000"/>
            <a:r>
              <a:rPr lang="ja-JP" altLang="en-US" sz="1200" b="1" dirty="0">
                <a:solidFill>
                  <a:srgbClr val="FF0000"/>
                </a:solidFill>
                <a:latin typeface="Meiryo UI" panose="020B0604030504040204" pitchFamily="50" charset="-128"/>
                <a:ea typeface="Meiryo UI" panose="020B0604030504040204" pitchFamily="50" charset="-128"/>
              </a:rPr>
              <a:t>→課題解決に向けてどのような計画・取組を進めるのか、課題解決にどうつながるのか、等について具体的に記載する。</a:t>
            </a:r>
            <a:endParaRPr kumimoji="1" lang="en-US" altLang="ja-JP" sz="1200" b="1" dirty="0">
              <a:solidFill>
                <a:srgbClr val="FF0000"/>
              </a:solidFill>
            </a:endParaRPr>
          </a:p>
        </p:txBody>
      </p:sp>
      <p:sp>
        <p:nvSpPr>
          <p:cNvPr id="14" name="テキスト ボックス 13">
            <a:extLst>
              <a:ext uri="{FF2B5EF4-FFF2-40B4-BE49-F238E27FC236}">
                <a16:creationId xmlns:a16="http://schemas.microsoft.com/office/drawing/2014/main" id="{DDF44E8C-6F1D-E8EF-5E4A-9100C3722534}"/>
              </a:ext>
            </a:extLst>
          </p:cNvPr>
          <p:cNvSpPr txBox="1"/>
          <p:nvPr/>
        </p:nvSpPr>
        <p:spPr>
          <a:xfrm>
            <a:off x="2711913" y="2145698"/>
            <a:ext cx="6432087" cy="276999"/>
          </a:xfrm>
          <a:prstGeom prst="rect">
            <a:avLst/>
          </a:prstGeom>
          <a:noFill/>
        </p:spPr>
        <p:txBody>
          <a:bodyPr wrap="square" rtlCol="0">
            <a:spAutoFit/>
          </a:bodyPr>
          <a:lstStyle/>
          <a:p>
            <a:r>
              <a:rPr lang="ja-JP" altLang="en-US" sz="1200" b="1" dirty="0">
                <a:solidFill>
                  <a:srgbClr val="FF0000"/>
                </a:solidFill>
                <a:latin typeface="Meiryo UI" panose="020B0604030504040204" pitchFamily="50" charset="-128"/>
                <a:ea typeface="Meiryo UI" panose="020B0604030504040204" pitchFamily="50" charset="-128"/>
              </a:rPr>
              <a:t>→都市・まちづくりのビジョン実現に向けてどのような課題・解決方法があるのかを具体的に記載する。</a:t>
            </a:r>
            <a:endParaRPr kumimoji="1" lang="en-US" altLang="ja-JP" sz="1200" b="1" dirty="0">
              <a:solidFill>
                <a:srgbClr val="FF0000"/>
              </a:solidFill>
            </a:endParaRPr>
          </a:p>
        </p:txBody>
      </p:sp>
      <p:sp>
        <p:nvSpPr>
          <p:cNvPr id="15" name="テキスト ボックス 14">
            <a:extLst>
              <a:ext uri="{FF2B5EF4-FFF2-40B4-BE49-F238E27FC236}">
                <a16:creationId xmlns:a16="http://schemas.microsoft.com/office/drawing/2014/main" id="{A4680564-A636-786C-CC35-91901152EE59}"/>
              </a:ext>
            </a:extLst>
          </p:cNvPr>
          <p:cNvSpPr txBox="1"/>
          <p:nvPr/>
        </p:nvSpPr>
        <p:spPr>
          <a:xfrm>
            <a:off x="2711912" y="675565"/>
            <a:ext cx="4533180" cy="276999"/>
          </a:xfrm>
          <a:prstGeom prst="rect">
            <a:avLst/>
          </a:prstGeom>
          <a:noFill/>
        </p:spPr>
        <p:txBody>
          <a:bodyPr wrap="square" rtlCol="0">
            <a:spAutoFit/>
          </a:bodyPr>
          <a:lstStyle/>
          <a:p>
            <a:r>
              <a:rPr lang="ja-JP" altLang="en-US" sz="1200" b="1" dirty="0">
                <a:solidFill>
                  <a:srgbClr val="FF0000"/>
                </a:solidFill>
                <a:latin typeface="Meiryo UI" panose="020B0604030504040204" pitchFamily="50" charset="-128"/>
                <a:ea typeface="Meiryo UI" panose="020B0604030504040204" pitchFamily="50" charset="-128"/>
              </a:rPr>
              <a:t>→どのような都市、まちづくりを目指しているのかを具体的に記載する。</a:t>
            </a:r>
            <a:endParaRPr kumimoji="1" lang="en-US" altLang="ja-JP" sz="1200" b="1" dirty="0">
              <a:solidFill>
                <a:srgbClr val="FF0000"/>
              </a:solidFill>
            </a:endParaRPr>
          </a:p>
        </p:txBody>
      </p:sp>
      <p:sp>
        <p:nvSpPr>
          <p:cNvPr id="18" name="テキスト ボックス 17">
            <a:extLst>
              <a:ext uri="{FF2B5EF4-FFF2-40B4-BE49-F238E27FC236}">
                <a16:creationId xmlns:a16="http://schemas.microsoft.com/office/drawing/2014/main" id="{A77BFC0E-1BCF-6859-63AC-645D8560B94D}"/>
              </a:ext>
            </a:extLst>
          </p:cNvPr>
          <p:cNvSpPr txBox="1"/>
          <p:nvPr/>
        </p:nvSpPr>
        <p:spPr>
          <a:xfrm>
            <a:off x="166004" y="2535570"/>
            <a:ext cx="926491" cy="246221"/>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
        <p:nvSpPr>
          <p:cNvPr id="19" name="テキスト ボックス 18">
            <a:extLst>
              <a:ext uri="{FF2B5EF4-FFF2-40B4-BE49-F238E27FC236}">
                <a16:creationId xmlns:a16="http://schemas.microsoft.com/office/drawing/2014/main" id="{79077842-54A3-9D80-1C63-91E3ACDBB227}"/>
              </a:ext>
            </a:extLst>
          </p:cNvPr>
          <p:cNvSpPr txBox="1"/>
          <p:nvPr/>
        </p:nvSpPr>
        <p:spPr>
          <a:xfrm>
            <a:off x="162678" y="1061076"/>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
        <p:nvSpPr>
          <p:cNvPr id="32" name="テキスト ボックス 31">
            <a:extLst>
              <a:ext uri="{FF2B5EF4-FFF2-40B4-BE49-F238E27FC236}">
                <a16:creationId xmlns:a16="http://schemas.microsoft.com/office/drawing/2014/main" id="{F7451A72-941C-B514-6CBC-EEDC424DF45D}"/>
              </a:ext>
            </a:extLst>
          </p:cNvPr>
          <p:cNvSpPr txBox="1"/>
          <p:nvPr/>
        </p:nvSpPr>
        <p:spPr>
          <a:xfrm>
            <a:off x="166002" y="4221088"/>
            <a:ext cx="926491"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（記載例）</a:t>
            </a:r>
            <a:endParaRPr kumimoji="1" lang="en-US" altLang="ja-JP" sz="1050" dirty="0"/>
          </a:p>
        </p:txBody>
      </p:sp>
      <p:sp>
        <p:nvSpPr>
          <p:cNvPr id="27" name="正方形/長方形 26">
            <a:extLst>
              <a:ext uri="{FF2B5EF4-FFF2-40B4-BE49-F238E27FC236}">
                <a16:creationId xmlns:a16="http://schemas.microsoft.com/office/drawing/2014/main" id="{0CC55BC0-CCBE-C36B-E69E-675839FF85D6}"/>
              </a:ext>
            </a:extLst>
          </p:cNvPr>
          <p:cNvSpPr/>
          <p:nvPr/>
        </p:nvSpPr>
        <p:spPr>
          <a:xfrm>
            <a:off x="1043608" y="4685782"/>
            <a:ext cx="1598319" cy="2125651"/>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F9FA08E9-C235-C85F-80F1-C5D0BE3FFAD0}"/>
              </a:ext>
            </a:extLst>
          </p:cNvPr>
          <p:cNvSpPr/>
          <p:nvPr/>
        </p:nvSpPr>
        <p:spPr>
          <a:xfrm>
            <a:off x="2800952" y="4676223"/>
            <a:ext cx="1701409" cy="2149766"/>
          </a:xfrm>
          <a:prstGeom prst="rect">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02D22164-5743-F931-7011-7DAAC8873D32}"/>
              </a:ext>
            </a:extLst>
          </p:cNvPr>
          <p:cNvSpPr/>
          <p:nvPr/>
        </p:nvSpPr>
        <p:spPr>
          <a:xfrm>
            <a:off x="4629150" y="4685782"/>
            <a:ext cx="1724836" cy="2139986"/>
          </a:xfrm>
          <a:prstGeom prst="rect">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C0316D43-9967-F845-5CDD-65BB04938E89}"/>
              </a:ext>
            </a:extLst>
          </p:cNvPr>
          <p:cNvSpPr/>
          <p:nvPr/>
        </p:nvSpPr>
        <p:spPr>
          <a:xfrm>
            <a:off x="6479902" y="4695244"/>
            <a:ext cx="2070638" cy="2128889"/>
          </a:xfrm>
          <a:prstGeom prst="rect">
            <a:avLst/>
          </a:prstGeom>
          <a:solidFill>
            <a:srgbClr val="93AC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C3C034AD-DC19-B2E6-58D6-2D4FE144C9BC}"/>
              </a:ext>
            </a:extLst>
          </p:cNvPr>
          <p:cNvSpPr/>
          <p:nvPr/>
        </p:nvSpPr>
        <p:spPr>
          <a:xfrm>
            <a:off x="6490816" y="5207000"/>
            <a:ext cx="2034324" cy="1316955"/>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cs typeface="+mn-cs"/>
              </a:rPr>
              <a:t>中核的役割を果たし、圏域の活力を牽引し続けていく都市の実現</a:t>
            </a:r>
            <a:endParaRPr kumimoji="1" lang="en-US" altLang="ja-JP" sz="800" b="1" kern="1200" dirty="0">
              <a:solidFill>
                <a:schemeClr val="tx1"/>
              </a:solidFill>
              <a:latin typeface="Meiryo UI" panose="020B0604030504040204" pitchFamily="50" charset="-128"/>
              <a:ea typeface="Meiryo UI" panose="020B0604030504040204" pitchFamily="50" charset="-128"/>
              <a:cs typeface="+mn-cs"/>
            </a:endParaRPr>
          </a:p>
          <a:p>
            <a:pPr algn="ctr">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cs typeface="+mn-cs"/>
              </a:rPr>
              <a:t>＋</a:t>
            </a:r>
            <a:endParaRPr kumimoji="1" lang="en-US" altLang="ja-JP" sz="800" b="0" kern="1200" dirty="0">
              <a:solidFill>
                <a:schemeClr val="tx1"/>
              </a:solidFill>
              <a:latin typeface="Meiryo UI" panose="020B0604030504040204" pitchFamily="50" charset="-128"/>
              <a:ea typeface="Meiryo UI" panose="020B0604030504040204" pitchFamily="50" charset="-128"/>
              <a:cs typeface="+mn-cs"/>
            </a:endParaRPr>
          </a:p>
          <a:p>
            <a:pPr algn="ct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cs typeface="+mn-cs"/>
              </a:rPr>
              <a:t>市民の幸福感の向上</a:t>
            </a:r>
            <a:endParaRPr kumimoji="1" lang="en-US" altLang="ja-JP" sz="800" b="1" kern="1200" dirty="0">
              <a:solidFill>
                <a:schemeClr val="tx1"/>
              </a:solidFill>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40E59F90-E12A-9987-486D-3A21546DA4BA}"/>
              </a:ext>
            </a:extLst>
          </p:cNvPr>
          <p:cNvSpPr/>
          <p:nvPr/>
        </p:nvSpPr>
        <p:spPr>
          <a:xfrm>
            <a:off x="1045443" y="4837930"/>
            <a:ext cx="1572374" cy="445499"/>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①市街地における</a:t>
            </a:r>
            <a:r>
              <a:rPr kumimoji="1" lang="en-US" altLang="ja-JP" sz="800" b="1" kern="1200" dirty="0" err="1">
                <a:solidFill>
                  <a:schemeClr val="tx1"/>
                </a:solidFill>
                <a:latin typeface="Meiryo UI" panose="020B0604030504040204" pitchFamily="50" charset="-128"/>
                <a:ea typeface="Meiryo UI" panose="020B0604030504040204" pitchFamily="50" charset="-128"/>
              </a:rPr>
              <a:t>MaaS</a:t>
            </a:r>
            <a:r>
              <a:rPr kumimoji="1" lang="ja-JP" altLang="en-US" sz="800" b="1" kern="1200" dirty="0">
                <a:solidFill>
                  <a:schemeClr val="tx1"/>
                </a:solidFill>
                <a:latin typeface="Meiryo UI" panose="020B0604030504040204" pitchFamily="50" charset="-128"/>
                <a:ea typeface="Meiryo UI" panose="020B0604030504040204" pitchFamily="50" charset="-128"/>
              </a:rPr>
              <a:t>の整備</a:t>
            </a:r>
            <a:endParaRPr kumimoji="1" lang="en-US" altLang="ja-JP" sz="800" b="1" kern="1200" dirty="0">
              <a:solidFill>
                <a:schemeClr val="tx1"/>
              </a:solidFill>
              <a:latin typeface="Meiryo UI" panose="020B0604030504040204" pitchFamily="50" charset="-128"/>
              <a:ea typeface="Meiryo UI" panose="020B0604030504040204" pitchFamily="50" charset="-128"/>
            </a:endParaRPr>
          </a:p>
          <a:p>
            <a:pPr marL="177800" indent="-88900">
              <a:lnSpc>
                <a:spcPct val="100000"/>
              </a:lnSpc>
            </a:pPr>
            <a:r>
              <a:rPr kumimoji="1" lang="ja-JP" altLang="en-US" sz="600" b="0" kern="1200" dirty="0">
                <a:solidFill>
                  <a:schemeClr val="tx1"/>
                </a:solidFill>
                <a:latin typeface="Meiryo UI" panose="020B0604030504040204" pitchFamily="50" charset="-128"/>
                <a:ea typeface="Meiryo UI" panose="020B0604030504040204" pitchFamily="50" charset="-128"/>
              </a:rPr>
              <a:t>⇒自動運転バスや２輪型など誰もが手軽に利用できる新モビリティの導入と利用データの取得</a:t>
            </a:r>
            <a:endParaRPr kumimoji="1" lang="ja-JP" altLang="en-US" sz="600" dirty="0"/>
          </a:p>
        </p:txBody>
      </p:sp>
      <p:sp>
        <p:nvSpPr>
          <p:cNvPr id="54" name="正方形/長方形 53">
            <a:extLst>
              <a:ext uri="{FF2B5EF4-FFF2-40B4-BE49-F238E27FC236}">
                <a16:creationId xmlns:a16="http://schemas.microsoft.com/office/drawing/2014/main" id="{3929FF4B-D79C-2300-AAB7-0D2322C72D58}"/>
              </a:ext>
            </a:extLst>
          </p:cNvPr>
          <p:cNvSpPr/>
          <p:nvPr/>
        </p:nvSpPr>
        <p:spPr>
          <a:xfrm>
            <a:off x="2830296" y="4725144"/>
            <a:ext cx="1631134" cy="455639"/>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cs typeface="+mn-cs"/>
              </a:rPr>
              <a:t>来街者にとって当該エリアの歩きやすさが向上し、訪れやすくなる</a:t>
            </a:r>
            <a:endParaRPr kumimoji="1" lang="en-US" altLang="ja-JP" sz="800" b="0" kern="1200" dirty="0">
              <a:solidFill>
                <a:schemeClr val="tx1"/>
              </a:solidFill>
              <a:latin typeface="Meiryo UI" panose="020B0604030504040204" pitchFamily="50" charset="-128"/>
              <a:ea typeface="Meiryo UI" panose="020B0604030504040204" pitchFamily="50" charset="-128"/>
              <a:cs typeface="+mn-cs"/>
            </a:endParaRPr>
          </a:p>
        </p:txBody>
      </p:sp>
      <p:sp>
        <p:nvSpPr>
          <p:cNvPr id="3540" name="正方形/長方形 3539">
            <a:extLst>
              <a:ext uri="{FF2B5EF4-FFF2-40B4-BE49-F238E27FC236}">
                <a16:creationId xmlns:a16="http://schemas.microsoft.com/office/drawing/2014/main" id="{7300584E-FC9B-E654-113B-10BCFA782D09}"/>
              </a:ext>
            </a:extLst>
          </p:cNvPr>
          <p:cNvSpPr/>
          <p:nvPr/>
        </p:nvSpPr>
        <p:spPr>
          <a:xfrm>
            <a:off x="1052629" y="6350098"/>
            <a:ext cx="1565188" cy="429648"/>
          </a:xfrm>
          <a:prstGeom prst="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③地下インフラのデジタル管理</a:t>
            </a:r>
            <a:endParaRPr kumimoji="1" lang="en-US" altLang="ja-JP" sz="800" b="1" kern="1200" dirty="0">
              <a:solidFill>
                <a:schemeClr val="tx1"/>
              </a:solidFill>
              <a:latin typeface="Meiryo UI" panose="020B0604030504040204" pitchFamily="50" charset="-128"/>
              <a:ea typeface="Meiryo UI" panose="020B0604030504040204" pitchFamily="50" charset="-128"/>
            </a:endParaRPr>
          </a:p>
          <a:p>
            <a:pPr marL="177800" indent="-88900">
              <a:lnSpc>
                <a:spcPct val="100000"/>
              </a:lnSpc>
            </a:pPr>
            <a:r>
              <a:rPr kumimoji="1" lang="ja-JP" altLang="en-US" sz="600" b="0" kern="1200" dirty="0">
                <a:solidFill>
                  <a:schemeClr val="tx1"/>
                </a:solidFill>
                <a:latin typeface="Meiryo UI" panose="020B0604030504040204" pitchFamily="50" charset="-128"/>
                <a:ea typeface="Meiryo UI" panose="020B0604030504040204" pitchFamily="50" charset="-128"/>
              </a:rPr>
              <a:t>⇒電気や上下水など、地下埋設されたインフラをデータ化・可視化し管理するシステムを構築</a:t>
            </a:r>
            <a:endParaRPr kumimoji="1" lang="ja-JP" altLang="en-US" sz="600" dirty="0"/>
          </a:p>
        </p:txBody>
      </p:sp>
      <p:sp>
        <p:nvSpPr>
          <p:cNvPr id="3543" name="正方形/長方形 3542">
            <a:extLst>
              <a:ext uri="{FF2B5EF4-FFF2-40B4-BE49-F238E27FC236}">
                <a16:creationId xmlns:a16="http://schemas.microsoft.com/office/drawing/2014/main" id="{23105209-7A7A-5FE1-4519-B399AE289C66}"/>
              </a:ext>
            </a:extLst>
          </p:cNvPr>
          <p:cNvSpPr/>
          <p:nvPr/>
        </p:nvSpPr>
        <p:spPr>
          <a:xfrm>
            <a:off x="2837098" y="6237312"/>
            <a:ext cx="1624396" cy="305967"/>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rPr>
              <a:t>被災後の迅速な状況確認と機能回復が可能となる</a:t>
            </a:r>
            <a:endParaRPr kumimoji="1" lang="ja-JP" altLang="en-US" sz="1600" dirty="0"/>
          </a:p>
        </p:txBody>
      </p:sp>
      <p:sp>
        <p:nvSpPr>
          <p:cNvPr id="61" name="正方形/長方形 60">
            <a:extLst>
              <a:ext uri="{FF2B5EF4-FFF2-40B4-BE49-F238E27FC236}">
                <a16:creationId xmlns:a16="http://schemas.microsoft.com/office/drawing/2014/main" id="{9F72D68B-4F0C-51BD-68FE-63DCDF049EF2}"/>
              </a:ext>
            </a:extLst>
          </p:cNvPr>
          <p:cNvSpPr/>
          <p:nvPr/>
        </p:nvSpPr>
        <p:spPr>
          <a:xfrm>
            <a:off x="4663440" y="4736557"/>
            <a:ext cx="1638623" cy="42964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誰もが歩いて楽しめるエリアとしての魅力を創出</a:t>
            </a:r>
            <a:endParaRPr kumimoji="1" lang="ja-JP" altLang="en-US" sz="1600" b="1" dirty="0"/>
          </a:p>
        </p:txBody>
      </p:sp>
      <p:sp>
        <p:nvSpPr>
          <p:cNvPr id="63" name="正方形/長方形 62">
            <a:extLst>
              <a:ext uri="{FF2B5EF4-FFF2-40B4-BE49-F238E27FC236}">
                <a16:creationId xmlns:a16="http://schemas.microsoft.com/office/drawing/2014/main" id="{AB62A3FE-541B-193D-B1DA-0DD1E81D1A96}"/>
              </a:ext>
            </a:extLst>
          </p:cNvPr>
          <p:cNvSpPr/>
          <p:nvPr/>
        </p:nvSpPr>
        <p:spPr>
          <a:xfrm>
            <a:off x="4663402" y="6315481"/>
            <a:ext cx="1640707" cy="42964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周辺の被災地支援の結節点として圏域を支える</a:t>
            </a:r>
            <a:endParaRPr kumimoji="1" lang="ja-JP" altLang="en-US" sz="1600" b="1" dirty="0"/>
          </a:p>
        </p:txBody>
      </p:sp>
      <p:cxnSp>
        <p:nvCxnSpPr>
          <p:cNvPr id="3533" name="直線矢印コネクタ 3532">
            <a:extLst>
              <a:ext uri="{FF2B5EF4-FFF2-40B4-BE49-F238E27FC236}">
                <a16:creationId xmlns:a16="http://schemas.microsoft.com/office/drawing/2014/main" id="{36DC556C-5E42-0400-7F7A-62E21C2E09E1}"/>
              </a:ext>
            </a:extLst>
          </p:cNvPr>
          <p:cNvCxnSpPr>
            <a:cxnSpLocks/>
          </p:cNvCxnSpPr>
          <p:nvPr/>
        </p:nvCxnSpPr>
        <p:spPr>
          <a:xfrm>
            <a:off x="2617627" y="4956692"/>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67" name="直線矢印コネクタ 3566">
            <a:extLst>
              <a:ext uri="{FF2B5EF4-FFF2-40B4-BE49-F238E27FC236}">
                <a16:creationId xmlns:a16="http://schemas.microsoft.com/office/drawing/2014/main" id="{3650E7DB-1EC7-EF8F-DCEF-E4BBCC334615}"/>
              </a:ext>
            </a:extLst>
          </p:cNvPr>
          <p:cNvCxnSpPr>
            <a:cxnSpLocks/>
            <a:endCxn id="63" idx="1"/>
          </p:cNvCxnSpPr>
          <p:nvPr/>
        </p:nvCxnSpPr>
        <p:spPr>
          <a:xfrm>
            <a:off x="4461430" y="6391867"/>
            <a:ext cx="201972" cy="138438"/>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9E23214A-3426-02EF-C77D-EA55409A241E}"/>
              </a:ext>
            </a:extLst>
          </p:cNvPr>
          <p:cNvSpPr/>
          <p:nvPr/>
        </p:nvSpPr>
        <p:spPr>
          <a:xfrm>
            <a:off x="2837098" y="6597352"/>
            <a:ext cx="1624396" cy="183296"/>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rPr>
              <a:t>街区・街路整備等の工期短縮</a:t>
            </a:r>
            <a:endParaRPr kumimoji="1" lang="ja-JP" altLang="en-US" sz="1600" dirty="0"/>
          </a:p>
        </p:txBody>
      </p:sp>
      <p:cxnSp>
        <p:nvCxnSpPr>
          <p:cNvPr id="55" name="直線矢印コネクタ 54">
            <a:extLst>
              <a:ext uri="{FF2B5EF4-FFF2-40B4-BE49-F238E27FC236}">
                <a16:creationId xmlns:a16="http://schemas.microsoft.com/office/drawing/2014/main" id="{1A53E61F-BEE4-765C-EC90-DB8B4B0F3487}"/>
              </a:ext>
            </a:extLst>
          </p:cNvPr>
          <p:cNvCxnSpPr>
            <a:cxnSpLocks/>
          </p:cNvCxnSpPr>
          <p:nvPr/>
        </p:nvCxnSpPr>
        <p:spPr>
          <a:xfrm>
            <a:off x="2624776" y="6520188"/>
            <a:ext cx="210268" cy="18093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23" name="直線矢印コネクタ 3522">
            <a:extLst>
              <a:ext uri="{FF2B5EF4-FFF2-40B4-BE49-F238E27FC236}">
                <a16:creationId xmlns:a16="http://schemas.microsoft.com/office/drawing/2014/main" id="{7F50AD14-BBBE-C709-5AE1-EBD7C2FB2770}"/>
              </a:ext>
            </a:extLst>
          </p:cNvPr>
          <p:cNvCxnSpPr>
            <a:cxnSpLocks/>
          </p:cNvCxnSpPr>
          <p:nvPr/>
        </p:nvCxnSpPr>
        <p:spPr>
          <a:xfrm flipV="1">
            <a:off x="4476664" y="4988173"/>
            <a:ext cx="172252" cy="1679073"/>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30" name="直線矢印コネクタ 3529">
            <a:extLst>
              <a:ext uri="{FF2B5EF4-FFF2-40B4-BE49-F238E27FC236}">
                <a16:creationId xmlns:a16="http://schemas.microsoft.com/office/drawing/2014/main" id="{754FFDDE-6401-E733-F7FC-02C848C8E42F}"/>
              </a:ext>
            </a:extLst>
          </p:cNvPr>
          <p:cNvCxnSpPr>
            <a:cxnSpLocks/>
          </p:cNvCxnSpPr>
          <p:nvPr/>
        </p:nvCxnSpPr>
        <p:spPr>
          <a:xfrm>
            <a:off x="6311506" y="5769367"/>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32" name="直線矢印コネクタ 3531">
            <a:extLst>
              <a:ext uri="{FF2B5EF4-FFF2-40B4-BE49-F238E27FC236}">
                <a16:creationId xmlns:a16="http://schemas.microsoft.com/office/drawing/2014/main" id="{806A85AB-F792-908E-41FD-279D79A7F8A3}"/>
              </a:ext>
            </a:extLst>
          </p:cNvPr>
          <p:cNvCxnSpPr>
            <a:cxnSpLocks/>
          </p:cNvCxnSpPr>
          <p:nvPr/>
        </p:nvCxnSpPr>
        <p:spPr>
          <a:xfrm flipV="1">
            <a:off x="6302063" y="6306683"/>
            <a:ext cx="163353" cy="222054"/>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5" name="図表 4">
            <a:extLst>
              <a:ext uri="{FF2B5EF4-FFF2-40B4-BE49-F238E27FC236}">
                <a16:creationId xmlns:a16="http://schemas.microsoft.com/office/drawing/2014/main" id="{36C517AD-5D1D-DF75-58BC-4A1EB666588E}"/>
              </a:ext>
            </a:extLst>
          </p:cNvPr>
          <p:cNvGraphicFramePr/>
          <p:nvPr/>
        </p:nvGraphicFramePr>
        <p:xfrm>
          <a:off x="1043608" y="4293096"/>
          <a:ext cx="7632848" cy="3095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6" name="正方形/長方形 35">
            <a:extLst>
              <a:ext uri="{FF2B5EF4-FFF2-40B4-BE49-F238E27FC236}">
                <a16:creationId xmlns:a16="http://schemas.microsoft.com/office/drawing/2014/main" id="{2C4D80BA-0113-97A6-F454-328AA8CEC85F}"/>
              </a:ext>
            </a:extLst>
          </p:cNvPr>
          <p:cNvSpPr/>
          <p:nvPr/>
        </p:nvSpPr>
        <p:spPr>
          <a:xfrm>
            <a:off x="1045723" y="5341986"/>
            <a:ext cx="1572374" cy="437851"/>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②データインフラの整備</a:t>
            </a:r>
            <a:endParaRPr kumimoji="1" lang="en-US" altLang="ja-JP" sz="800" b="1" kern="1200" dirty="0">
              <a:solidFill>
                <a:schemeClr val="tx1"/>
              </a:solidFill>
              <a:latin typeface="Meiryo UI" panose="020B0604030504040204" pitchFamily="50" charset="-128"/>
              <a:ea typeface="Meiryo UI" panose="020B0604030504040204" pitchFamily="50" charset="-128"/>
            </a:endParaRPr>
          </a:p>
          <a:p>
            <a:pPr marL="177800" indent="-177800">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rPr>
              <a:t>　</a:t>
            </a:r>
            <a:r>
              <a:rPr kumimoji="1" lang="ja-JP" altLang="en-US" sz="600" b="0" kern="1200" dirty="0">
                <a:solidFill>
                  <a:schemeClr val="tx1"/>
                </a:solidFill>
                <a:latin typeface="Meiryo UI" panose="020B0604030504040204" pitchFamily="50" charset="-128"/>
                <a:ea typeface="Meiryo UI" panose="020B0604030504040204" pitchFamily="50" charset="-128"/>
              </a:rPr>
              <a:t>⇒市街地再整備に併せて、センサ・</a:t>
            </a:r>
            <a:r>
              <a:rPr kumimoji="1" lang="en-US" altLang="ja-JP" sz="600" b="0" kern="1200" dirty="0">
                <a:solidFill>
                  <a:schemeClr val="tx1"/>
                </a:solidFill>
                <a:latin typeface="Meiryo UI" panose="020B0604030504040204" pitchFamily="50" charset="-128"/>
                <a:ea typeface="Meiryo UI" panose="020B0604030504040204" pitchFamily="50" charset="-128"/>
              </a:rPr>
              <a:t>AI</a:t>
            </a:r>
            <a:r>
              <a:rPr kumimoji="1" lang="ja-JP" altLang="en-US" sz="600" b="0" kern="1200" dirty="0">
                <a:solidFill>
                  <a:schemeClr val="tx1"/>
                </a:solidFill>
                <a:latin typeface="Meiryo UI" panose="020B0604030504040204" pitchFamily="50" charset="-128"/>
                <a:ea typeface="Meiryo UI" panose="020B0604030504040204" pitchFamily="50" charset="-128"/>
              </a:rPr>
              <a:t>カメラ等を設置し、人流データ取得</a:t>
            </a:r>
            <a:endParaRPr kumimoji="1" lang="ja-JP" altLang="en-US" sz="1600" dirty="0"/>
          </a:p>
        </p:txBody>
      </p:sp>
      <p:sp>
        <p:nvSpPr>
          <p:cNvPr id="42" name="正方形/長方形 41">
            <a:extLst>
              <a:ext uri="{FF2B5EF4-FFF2-40B4-BE49-F238E27FC236}">
                <a16:creationId xmlns:a16="http://schemas.microsoft.com/office/drawing/2014/main" id="{BE9B426D-D2AC-1559-C4D2-1B8A855FC451}"/>
              </a:ext>
            </a:extLst>
          </p:cNvPr>
          <p:cNvSpPr/>
          <p:nvPr/>
        </p:nvSpPr>
        <p:spPr>
          <a:xfrm>
            <a:off x="2832507" y="5359758"/>
            <a:ext cx="1622653" cy="37349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cs typeface="+mn-cs"/>
              </a:rPr>
              <a:t>都市の賑わい創出に向けた効果的な施策の実施につながる</a:t>
            </a:r>
            <a:endParaRPr kumimoji="1" lang="en-US" altLang="ja-JP" sz="800" b="0" kern="1200" dirty="0">
              <a:solidFill>
                <a:schemeClr val="tx1"/>
              </a:solidFill>
              <a:latin typeface="Meiryo UI" panose="020B0604030504040204" pitchFamily="50" charset="-128"/>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06F96E82-4719-7E49-FE7A-22DD80471CC9}"/>
              </a:ext>
            </a:extLst>
          </p:cNvPr>
          <p:cNvSpPr/>
          <p:nvPr/>
        </p:nvSpPr>
        <p:spPr>
          <a:xfrm>
            <a:off x="2827076" y="5773568"/>
            <a:ext cx="1638623" cy="339090"/>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kern="1200" dirty="0">
                <a:solidFill>
                  <a:schemeClr val="tx1"/>
                </a:solidFill>
                <a:latin typeface="Meiryo UI" panose="020B0604030504040204" pitchFamily="50" charset="-128"/>
                <a:ea typeface="Meiryo UI" panose="020B0604030504040204" pitchFamily="50" charset="-128"/>
              </a:rPr>
              <a:t>都市計画や市民との合意形成の高度化につながる</a:t>
            </a:r>
            <a:endParaRPr kumimoji="1" lang="ja-JP" altLang="en-US" sz="1600" dirty="0"/>
          </a:p>
        </p:txBody>
      </p:sp>
      <p:cxnSp>
        <p:nvCxnSpPr>
          <p:cNvPr id="3531" name="直線矢印コネクタ 3530">
            <a:extLst>
              <a:ext uri="{FF2B5EF4-FFF2-40B4-BE49-F238E27FC236}">
                <a16:creationId xmlns:a16="http://schemas.microsoft.com/office/drawing/2014/main" id="{896E0E94-0664-1AED-3CD6-3BF5EEA8A724}"/>
              </a:ext>
            </a:extLst>
          </p:cNvPr>
          <p:cNvCxnSpPr>
            <a:cxnSpLocks/>
          </p:cNvCxnSpPr>
          <p:nvPr/>
        </p:nvCxnSpPr>
        <p:spPr>
          <a:xfrm>
            <a:off x="6302063" y="4964009"/>
            <a:ext cx="163353" cy="50518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A40261D2-F87B-1507-E982-09473C0CF0A2}"/>
              </a:ext>
            </a:extLst>
          </p:cNvPr>
          <p:cNvSpPr/>
          <p:nvPr/>
        </p:nvSpPr>
        <p:spPr>
          <a:xfrm>
            <a:off x="1045723" y="5818397"/>
            <a:ext cx="1572374" cy="477357"/>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②情報提供手段の構築</a:t>
            </a:r>
            <a:endParaRPr kumimoji="1" lang="en-US" altLang="ja-JP" sz="800" b="1" kern="1200" dirty="0">
              <a:solidFill>
                <a:schemeClr val="tx1"/>
              </a:solidFill>
              <a:latin typeface="Meiryo UI" panose="020B0604030504040204" pitchFamily="50" charset="-128"/>
              <a:ea typeface="Meiryo UI" panose="020B0604030504040204" pitchFamily="50" charset="-128"/>
            </a:endParaRPr>
          </a:p>
          <a:p>
            <a:pPr marL="177800" indent="-177800">
              <a:lnSpc>
                <a:spcPct val="100000"/>
              </a:lnSpc>
            </a:pPr>
            <a:r>
              <a:rPr kumimoji="1" lang="ja-JP" altLang="en-US" sz="800" b="0" kern="1200" dirty="0">
                <a:solidFill>
                  <a:schemeClr val="tx1"/>
                </a:solidFill>
                <a:latin typeface="Meiryo UI" panose="020B0604030504040204" pitchFamily="50" charset="-128"/>
                <a:ea typeface="Meiryo UI" panose="020B0604030504040204" pitchFamily="50" charset="-128"/>
              </a:rPr>
              <a:t>　</a:t>
            </a:r>
            <a:r>
              <a:rPr kumimoji="1" lang="ja-JP" altLang="en-US" sz="600" b="0" kern="1200" dirty="0">
                <a:solidFill>
                  <a:schemeClr val="tx1"/>
                </a:solidFill>
                <a:latin typeface="Meiryo UI" panose="020B0604030504040204" pitchFamily="50" charset="-128"/>
                <a:ea typeface="Meiryo UI" panose="020B0604030504040204" pitchFamily="50" charset="-128"/>
              </a:rPr>
              <a:t>⇒取得したデータを分析・可視化し、市民・企業等に提供するサイネージやアプリ等を開発</a:t>
            </a:r>
            <a:endParaRPr kumimoji="1" lang="ja-JP" altLang="en-US" sz="1600" dirty="0"/>
          </a:p>
        </p:txBody>
      </p:sp>
      <p:cxnSp>
        <p:nvCxnSpPr>
          <p:cNvPr id="46" name="直線矢印コネクタ 45">
            <a:extLst>
              <a:ext uri="{FF2B5EF4-FFF2-40B4-BE49-F238E27FC236}">
                <a16:creationId xmlns:a16="http://schemas.microsoft.com/office/drawing/2014/main" id="{447E8762-5925-66CC-4065-D9659F60179A}"/>
              </a:ext>
            </a:extLst>
          </p:cNvPr>
          <p:cNvCxnSpPr>
            <a:cxnSpLocks/>
          </p:cNvCxnSpPr>
          <p:nvPr/>
        </p:nvCxnSpPr>
        <p:spPr>
          <a:xfrm flipV="1">
            <a:off x="2624232" y="5662865"/>
            <a:ext cx="182855" cy="1931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5A218B22-02F3-E0EB-2055-E6BAF43D6340}"/>
              </a:ext>
            </a:extLst>
          </p:cNvPr>
          <p:cNvCxnSpPr>
            <a:cxnSpLocks/>
          </p:cNvCxnSpPr>
          <p:nvPr/>
        </p:nvCxnSpPr>
        <p:spPr>
          <a:xfrm>
            <a:off x="4452925" y="4973814"/>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a:extLst>
              <a:ext uri="{FF2B5EF4-FFF2-40B4-BE49-F238E27FC236}">
                <a16:creationId xmlns:a16="http://schemas.microsoft.com/office/drawing/2014/main" id="{8EDF4DB9-23C4-6CF7-6BED-EE5E7A0FFF96}"/>
              </a:ext>
            </a:extLst>
          </p:cNvPr>
          <p:cNvCxnSpPr>
            <a:cxnSpLocks/>
          </p:cNvCxnSpPr>
          <p:nvPr/>
        </p:nvCxnSpPr>
        <p:spPr>
          <a:xfrm flipV="1">
            <a:off x="3755593" y="5193958"/>
            <a:ext cx="0" cy="17925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直線矢印コネクタ 61">
            <a:extLst>
              <a:ext uri="{FF2B5EF4-FFF2-40B4-BE49-F238E27FC236}">
                <a16:creationId xmlns:a16="http://schemas.microsoft.com/office/drawing/2014/main" id="{6EF89A6D-B93A-8DE8-6AA0-26F6F772C615}"/>
              </a:ext>
            </a:extLst>
          </p:cNvPr>
          <p:cNvCxnSpPr>
            <a:cxnSpLocks/>
          </p:cNvCxnSpPr>
          <p:nvPr/>
        </p:nvCxnSpPr>
        <p:spPr>
          <a:xfrm>
            <a:off x="3513023" y="5188942"/>
            <a:ext cx="0" cy="17081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20" name="直線矢印コネクタ 3519">
            <a:extLst>
              <a:ext uri="{FF2B5EF4-FFF2-40B4-BE49-F238E27FC236}">
                <a16:creationId xmlns:a16="http://schemas.microsoft.com/office/drawing/2014/main" id="{F23F94E3-57C9-D98C-562A-D1A1B137461E}"/>
              </a:ext>
            </a:extLst>
          </p:cNvPr>
          <p:cNvCxnSpPr>
            <a:cxnSpLocks/>
            <a:endCxn id="3538" idx="1"/>
          </p:cNvCxnSpPr>
          <p:nvPr/>
        </p:nvCxnSpPr>
        <p:spPr>
          <a:xfrm>
            <a:off x="4467986" y="5537336"/>
            <a:ext cx="195454" cy="22144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38" name="正方形/長方形 3537">
            <a:extLst>
              <a:ext uri="{FF2B5EF4-FFF2-40B4-BE49-F238E27FC236}">
                <a16:creationId xmlns:a16="http://schemas.microsoft.com/office/drawing/2014/main" id="{B51A7142-4436-064C-6534-1645BB20B0F2}"/>
              </a:ext>
            </a:extLst>
          </p:cNvPr>
          <p:cNvSpPr/>
          <p:nvPr/>
        </p:nvSpPr>
        <p:spPr>
          <a:xfrm>
            <a:off x="4663440" y="5589240"/>
            <a:ext cx="1638623" cy="339090"/>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市外からの来街者の増加</a:t>
            </a:r>
            <a:endParaRPr kumimoji="1" lang="en-US" altLang="ja-JP" sz="800" b="1" kern="1200" dirty="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800" b="1" kern="1200" dirty="0">
                <a:solidFill>
                  <a:schemeClr val="tx1"/>
                </a:solidFill>
                <a:latin typeface="Meiryo UI" panose="020B0604030504040204" pitchFamily="50" charset="-128"/>
                <a:ea typeface="Meiryo UI" panose="020B0604030504040204" pitchFamily="50" charset="-128"/>
              </a:rPr>
              <a:t>民間企業の集積</a:t>
            </a:r>
            <a:endParaRPr kumimoji="1" lang="ja-JP" altLang="en-US" sz="1600" b="1" dirty="0"/>
          </a:p>
        </p:txBody>
      </p:sp>
      <p:cxnSp>
        <p:nvCxnSpPr>
          <p:cNvPr id="3539" name="直線矢印コネクタ 3538">
            <a:extLst>
              <a:ext uri="{FF2B5EF4-FFF2-40B4-BE49-F238E27FC236}">
                <a16:creationId xmlns:a16="http://schemas.microsoft.com/office/drawing/2014/main" id="{106DA390-EFF7-687D-754E-433D665577E6}"/>
              </a:ext>
            </a:extLst>
          </p:cNvPr>
          <p:cNvCxnSpPr>
            <a:cxnSpLocks/>
          </p:cNvCxnSpPr>
          <p:nvPr/>
        </p:nvCxnSpPr>
        <p:spPr>
          <a:xfrm>
            <a:off x="2624700" y="5515379"/>
            <a:ext cx="193301" cy="43597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48" name="直線矢印コネクタ 3547">
            <a:extLst>
              <a:ext uri="{FF2B5EF4-FFF2-40B4-BE49-F238E27FC236}">
                <a16:creationId xmlns:a16="http://schemas.microsoft.com/office/drawing/2014/main" id="{22AA865D-1CBE-A9F5-B849-B513808179A9}"/>
              </a:ext>
            </a:extLst>
          </p:cNvPr>
          <p:cNvCxnSpPr>
            <a:cxnSpLocks/>
          </p:cNvCxnSpPr>
          <p:nvPr/>
        </p:nvCxnSpPr>
        <p:spPr>
          <a:xfrm>
            <a:off x="2617627" y="6417710"/>
            <a:ext cx="210458" cy="0"/>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52" name="左大かっこ 3551">
            <a:extLst>
              <a:ext uri="{FF2B5EF4-FFF2-40B4-BE49-F238E27FC236}">
                <a16:creationId xmlns:a16="http://schemas.microsoft.com/office/drawing/2014/main" id="{3A630F11-CEBF-0B1C-9CF7-B569A00899B7}"/>
              </a:ext>
            </a:extLst>
          </p:cNvPr>
          <p:cNvSpPr/>
          <p:nvPr/>
        </p:nvSpPr>
        <p:spPr>
          <a:xfrm>
            <a:off x="840368" y="4829028"/>
            <a:ext cx="45719" cy="1466726"/>
          </a:xfrm>
          <a:prstGeom prst="leftBracket">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53" name="テキスト ボックス 3552">
            <a:extLst>
              <a:ext uri="{FF2B5EF4-FFF2-40B4-BE49-F238E27FC236}">
                <a16:creationId xmlns:a16="http://schemas.microsoft.com/office/drawing/2014/main" id="{C4D8BD4B-2709-F7DC-13E1-37EB387AA606}"/>
              </a:ext>
            </a:extLst>
          </p:cNvPr>
          <p:cNvSpPr txBox="1"/>
          <p:nvPr/>
        </p:nvSpPr>
        <p:spPr>
          <a:xfrm>
            <a:off x="407237" y="4812776"/>
            <a:ext cx="430887" cy="1631216"/>
          </a:xfrm>
          <a:prstGeom prst="rect">
            <a:avLst/>
          </a:prstGeom>
          <a:noFill/>
        </p:spPr>
        <p:txBody>
          <a:bodyPr vert="eaVert" wrap="none" rtlCol="0">
            <a:spAutoFit/>
          </a:bodyPr>
          <a:lstStyle/>
          <a:p>
            <a:r>
              <a:rPr kumimoji="1" lang="ja-JP" altLang="en-US" sz="800" dirty="0">
                <a:latin typeface="Meiryo UI" panose="020B0604030504040204" pitchFamily="50" charset="-128"/>
                <a:ea typeface="Meiryo UI" panose="020B0604030504040204" pitchFamily="50" charset="-128"/>
              </a:rPr>
              <a:t>今回提案する実証事業を踏まえて</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実現するサービス</a:t>
            </a:r>
          </a:p>
        </p:txBody>
      </p:sp>
      <p:sp>
        <p:nvSpPr>
          <p:cNvPr id="3554" name="正方形/長方形 4">
            <a:extLst>
              <a:ext uri="{FF2B5EF4-FFF2-40B4-BE49-F238E27FC236}">
                <a16:creationId xmlns:a16="http://schemas.microsoft.com/office/drawing/2014/main" id="{EF6E6B4D-CBDE-2512-8646-E020471861EB}"/>
              </a:ext>
            </a:extLst>
          </p:cNvPr>
          <p:cNvSpPr/>
          <p:nvPr/>
        </p:nvSpPr>
        <p:spPr>
          <a:xfrm>
            <a:off x="81191" y="3800363"/>
            <a:ext cx="8932180" cy="3044938"/>
          </a:xfrm>
          <a:prstGeom prst="rect">
            <a:avLst/>
          </a:prstGeom>
          <a:no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55" name="二等辺三角形 3554">
            <a:extLst>
              <a:ext uri="{FF2B5EF4-FFF2-40B4-BE49-F238E27FC236}">
                <a16:creationId xmlns:a16="http://schemas.microsoft.com/office/drawing/2014/main" id="{92B94FD1-8299-F5FF-65B1-3EB1DB598A5A}"/>
              </a:ext>
            </a:extLst>
          </p:cNvPr>
          <p:cNvSpPr/>
          <p:nvPr/>
        </p:nvSpPr>
        <p:spPr>
          <a:xfrm flipV="1">
            <a:off x="4217233" y="1954275"/>
            <a:ext cx="576064" cy="151445"/>
          </a:xfrm>
          <a:prstGeom prst="triangle">
            <a:avLst/>
          </a:prstGeom>
          <a:solidFill>
            <a:schemeClr val="bg1"/>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6" name="二等辺三角形 3555">
            <a:extLst>
              <a:ext uri="{FF2B5EF4-FFF2-40B4-BE49-F238E27FC236}">
                <a16:creationId xmlns:a16="http://schemas.microsoft.com/office/drawing/2014/main" id="{FD619F96-C16F-1C9E-0526-7F7878014511}"/>
              </a:ext>
            </a:extLst>
          </p:cNvPr>
          <p:cNvSpPr/>
          <p:nvPr/>
        </p:nvSpPr>
        <p:spPr>
          <a:xfrm flipV="1">
            <a:off x="4220558" y="3605845"/>
            <a:ext cx="576064" cy="151445"/>
          </a:xfrm>
          <a:prstGeom prst="triangle">
            <a:avLst/>
          </a:prstGeom>
          <a:solidFill>
            <a:schemeClr val="bg1"/>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72" name="直線矢印コネクタ 3571">
            <a:extLst>
              <a:ext uri="{FF2B5EF4-FFF2-40B4-BE49-F238E27FC236}">
                <a16:creationId xmlns:a16="http://schemas.microsoft.com/office/drawing/2014/main" id="{C378B8B3-24F3-30DF-7607-C2011CE6DB5A}"/>
              </a:ext>
            </a:extLst>
          </p:cNvPr>
          <p:cNvCxnSpPr>
            <a:cxnSpLocks/>
            <a:endCxn id="3538" idx="1"/>
          </p:cNvCxnSpPr>
          <p:nvPr/>
        </p:nvCxnSpPr>
        <p:spPr>
          <a:xfrm flipV="1">
            <a:off x="4467986" y="5758785"/>
            <a:ext cx="195454" cy="21664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77" name="直線矢印コネクタ 3576">
            <a:extLst>
              <a:ext uri="{FF2B5EF4-FFF2-40B4-BE49-F238E27FC236}">
                <a16:creationId xmlns:a16="http://schemas.microsoft.com/office/drawing/2014/main" id="{3029FDCF-351D-D22E-86CB-A142B6FA45F1}"/>
              </a:ext>
            </a:extLst>
          </p:cNvPr>
          <p:cNvCxnSpPr>
            <a:cxnSpLocks/>
          </p:cNvCxnSpPr>
          <p:nvPr/>
        </p:nvCxnSpPr>
        <p:spPr>
          <a:xfrm>
            <a:off x="2628401" y="5445224"/>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88" name="直線矢印コネクタ 3587">
            <a:extLst>
              <a:ext uri="{FF2B5EF4-FFF2-40B4-BE49-F238E27FC236}">
                <a16:creationId xmlns:a16="http://schemas.microsoft.com/office/drawing/2014/main" id="{D7143651-3CEC-FD7B-40BA-12C130CADC88}"/>
              </a:ext>
            </a:extLst>
          </p:cNvPr>
          <p:cNvCxnSpPr>
            <a:cxnSpLocks/>
          </p:cNvCxnSpPr>
          <p:nvPr/>
        </p:nvCxnSpPr>
        <p:spPr>
          <a:xfrm flipV="1">
            <a:off x="4480066" y="5818397"/>
            <a:ext cx="160168" cy="858849"/>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スライド番号プレースホルダー 16">
            <a:extLst>
              <a:ext uri="{FF2B5EF4-FFF2-40B4-BE49-F238E27FC236}">
                <a16:creationId xmlns:a16="http://schemas.microsoft.com/office/drawing/2014/main" id="{26CB55BE-2516-4826-7DCE-946807C272E5}"/>
              </a:ext>
            </a:extLst>
          </p:cNvPr>
          <p:cNvSpPr>
            <a:spLocks noGrp="1"/>
          </p:cNvSpPr>
          <p:nvPr>
            <p:ph type="sldNum" sz="quarter" idx="12"/>
          </p:nvPr>
        </p:nvSpPr>
        <p:spPr>
          <a:xfrm>
            <a:off x="6935486" y="6577037"/>
            <a:ext cx="2133600" cy="476250"/>
          </a:xfrm>
        </p:spPr>
        <p:txBody>
          <a:bodyPr/>
          <a:lstStyle/>
          <a:p>
            <a:pPr>
              <a:defRPr/>
            </a:pPr>
            <a:fld id="{ED70751B-34C4-41F7-9A42-B8AF8614956A}" type="slidenum">
              <a:rPr lang="en-US" altLang="ja-JP" sz="1800" smtClean="0"/>
              <a:pPr>
                <a:defRPr/>
              </a:pPr>
              <a:t>39</a:t>
            </a:fld>
            <a:endParaRPr lang="en-US" altLang="ja-JP" sz="1800" dirty="0"/>
          </a:p>
        </p:txBody>
      </p:sp>
      <p:sp>
        <p:nvSpPr>
          <p:cNvPr id="12" name="正方形/長方形 5">
            <a:extLst>
              <a:ext uri="{FF2B5EF4-FFF2-40B4-BE49-F238E27FC236}">
                <a16:creationId xmlns:a16="http://schemas.microsoft.com/office/drawing/2014/main" id="{37A72136-8B0B-EA0F-A105-07C141F9C3CC}"/>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12BCE1E2-530B-41C3-B0D8-5F4390229782}" type="slidenum">
              <a:rPr lang="en-US" altLang="ja-JP" smtClean="0">
                <a:solidFill>
                  <a:srgbClr val="000000"/>
                </a:solidFill>
                <a:latin typeface="Arial"/>
                <a:ea typeface="ＭＳ Ｐゴシック"/>
              </a:rPr>
              <a:t>39</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endParaRPr>
          </a:p>
        </p:txBody>
      </p:sp>
    </p:spTree>
    <p:extLst>
      <p:ext uri="{BB962C8B-B14F-4D97-AF65-F5344CB8AC3E}">
        <p14:creationId xmlns:p14="http://schemas.microsoft.com/office/powerpoint/2010/main" val="181397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 name="Text Box 4"/>
          <p:cNvSpPr txBox="1">
            <a:spLocks noChangeArrowheads="1"/>
          </p:cNvSpPr>
          <p:nvPr/>
        </p:nvSpPr>
        <p:spPr>
          <a:xfrm>
            <a:off x="119980" y="1760349"/>
            <a:ext cx="2375818" cy="2135969"/>
          </a:xfrm>
          <a:prstGeom prst="rect">
            <a:avLst/>
          </a:prstGeom>
          <a:noFill/>
          <a:ln w="9525">
            <a:noFill/>
            <a:miter lim="800000"/>
            <a:headEnd/>
            <a:tailEnd/>
          </a:ln>
          <a:effectLst/>
        </p:spPr>
        <p:txBody>
          <a:bodyPr wrap="square">
            <a:spAutoFit/>
          </a:bodyPr>
          <a:lstStyle/>
          <a:p>
            <a:r>
              <a:rPr lang="ja-JP" altLang="en-US" sz="1600" dirty="0"/>
              <a:t>■対象区域の概要</a:t>
            </a:r>
            <a:endParaRPr lang="en-US" altLang="ja-JP" sz="1600" dirty="0"/>
          </a:p>
          <a:p>
            <a:r>
              <a:rPr lang="ja-JP" altLang="en-US" sz="1600" i="1" dirty="0">
                <a:solidFill>
                  <a:srgbClr val="FF0000"/>
                </a:solidFill>
              </a:rPr>
              <a:t>（名称、面積、人口等）</a:t>
            </a:r>
            <a:endParaRPr lang="en-US" altLang="ja-JP" sz="1600" i="1" dirty="0">
              <a:solidFill>
                <a:srgbClr val="FF0000"/>
              </a:solidFill>
              <a:latin typeface="Tahoma" pitchFamily="34" charset="0"/>
            </a:endParaRPr>
          </a:p>
          <a:p>
            <a:pPr marL="238125" indent="-238125" eaLnBrk="1" hangingPunct="1">
              <a:spcBef>
                <a:spcPct val="5000"/>
              </a:spcBef>
              <a:buFont typeface="Wingdings" pitchFamily="2" charset="2"/>
              <a:buChar char="n"/>
              <a:defRPr/>
            </a:pPr>
            <a:endParaRPr lang="en-US" altLang="ja-JP" sz="1600" dirty="0">
              <a:latin typeface="Tahoma" pitchFamily="34" charset="0"/>
            </a:endParaRPr>
          </a:p>
          <a:p>
            <a:pPr marL="238125" indent="-238125" eaLnBrk="1" hangingPunct="1">
              <a:spcBef>
                <a:spcPct val="5000"/>
              </a:spcBef>
              <a:buFont typeface="Wingdings" pitchFamily="2" charset="2"/>
              <a:buChar char="n"/>
              <a:defRPr/>
            </a:pPr>
            <a:endParaRPr lang="en-US" altLang="ja-JP" sz="1600" dirty="0">
              <a:latin typeface="Tahoma" pitchFamily="34" charset="0"/>
            </a:endParaRPr>
          </a:p>
          <a:p>
            <a:pPr marL="238125" indent="-238125" eaLnBrk="1" hangingPunct="1">
              <a:spcBef>
                <a:spcPct val="5000"/>
              </a:spcBef>
              <a:buFont typeface="Wingdings" pitchFamily="2" charset="2"/>
              <a:buChar char="n"/>
              <a:defRPr/>
            </a:pPr>
            <a:r>
              <a:rPr lang="ja-JP" altLang="en-US" sz="1600" dirty="0">
                <a:latin typeface="Tahoma" pitchFamily="34" charset="0"/>
              </a:rPr>
              <a:t>対象区域のビジョン</a:t>
            </a:r>
            <a:endParaRPr lang="en-US" altLang="ja-JP" sz="1600" dirty="0">
              <a:latin typeface="Tahoma" pitchFamily="34" charset="0"/>
            </a:endParaRPr>
          </a:p>
          <a:p>
            <a:pPr eaLnBrk="1" hangingPunct="1">
              <a:spcBef>
                <a:spcPct val="5000"/>
              </a:spcBef>
              <a:defRPr/>
            </a:pPr>
            <a:r>
              <a:rPr lang="ja-JP" altLang="en-US" sz="1600" i="1" dirty="0">
                <a:solidFill>
                  <a:srgbClr val="FF0000"/>
                </a:solidFill>
                <a:latin typeface="Tahoma" pitchFamily="34" charset="0"/>
              </a:rPr>
              <a:t>（目指すべき地域の姿）</a:t>
            </a:r>
            <a:endParaRPr lang="en-US" altLang="ja-JP" sz="1600" i="1" dirty="0">
              <a:solidFill>
                <a:srgbClr val="FF0000"/>
              </a:solidFill>
              <a:latin typeface="Tahoma" pitchFamily="34" charset="0"/>
            </a:endParaRPr>
          </a:p>
          <a:p>
            <a:pPr eaLnBrk="1" hangingPunct="1">
              <a:spcBef>
                <a:spcPct val="5000"/>
              </a:spcBef>
              <a:defRPr/>
            </a:pPr>
            <a:endParaRPr lang="en-US" altLang="ja-JP" sz="1600" dirty="0">
              <a:latin typeface="Tahoma" pitchFamily="34" charset="0"/>
            </a:endParaRPr>
          </a:p>
          <a:p>
            <a:pPr eaLnBrk="1" hangingPunct="1">
              <a:spcBef>
                <a:spcPct val="5000"/>
              </a:spcBef>
              <a:defRPr/>
            </a:pPr>
            <a:endParaRPr lang="en-US" altLang="ja-JP" sz="1600" dirty="0">
              <a:latin typeface="Tahoma" pitchFamily="34" charset="0"/>
            </a:endParaRPr>
          </a:p>
        </p:txBody>
      </p:sp>
      <p:sp>
        <p:nvSpPr>
          <p:cNvPr id="1243" name="Rectangle 66"/>
          <p:cNvSpPr>
            <a:spLocks noChangeArrowheads="1"/>
          </p:cNvSpPr>
          <p:nvPr/>
        </p:nvSpPr>
        <p:spPr>
          <a:xfrm>
            <a:off x="107950" y="1700808"/>
            <a:ext cx="2375818" cy="4980809"/>
          </a:xfrm>
          <a:prstGeom prst="rect">
            <a:avLst/>
          </a:prstGeom>
          <a:noFill/>
          <a:ln>
            <a:solidFill>
              <a:schemeClr val="tx1"/>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050" u="sng" dirty="0"/>
          </a:p>
        </p:txBody>
      </p:sp>
      <p:sp>
        <p:nvSpPr>
          <p:cNvPr id="1244"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400" b="1" dirty="0">
                <a:solidFill>
                  <a:schemeClr val="bg1"/>
                </a:solidFill>
                <a:latin typeface="ＭＳ Ｐゴシック" panose="020B0600070205080204" pitchFamily="50" charset="-128"/>
              </a:rPr>
              <a:t>４．概要　</a:t>
            </a:r>
            <a:r>
              <a:rPr lang="en-US" altLang="ja-JP" sz="2400" b="1" dirty="0">
                <a:solidFill>
                  <a:schemeClr val="bg1"/>
                </a:solidFill>
                <a:latin typeface="ＭＳ Ｐゴシック" panose="020B0600070205080204" pitchFamily="50" charset="-128"/>
              </a:rPr>
              <a:t>【</a:t>
            </a:r>
            <a:r>
              <a:rPr lang="ja-JP" altLang="en-US" sz="2400" b="1" dirty="0">
                <a:solidFill>
                  <a:schemeClr val="bg1"/>
                </a:solidFill>
                <a:latin typeface="ＭＳ Ｐゴシック" panose="020B0600070205080204" pitchFamily="50" charset="-128"/>
              </a:rPr>
              <a:t>申請者名</a:t>
            </a:r>
            <a:r>
              <a:rPr lang="en-US" altLang="ja-JP" sz="2400" b="1" dirty="0">
                <a:solidFill>
                  <a:schemeClr val="bg1"/>
                </a:solidFill>
                <a:latin typeface="ＭＳ Ｐゴシック" panose="020B0600070205080204" pitchFamily="50" charset="-128"/>
              </a:rPr>
              <a:t>】</a:t>
            </a:r>
            <a:endParaRPr lang="ja-JP" altLang="en-US" sz="2400" b="1" dirty="0">
              <a:solidFill>
                <a:schemeClr val="bg1"/>
              </a:solidFill>
              <a:latin typeface="ＭＳ Ｐゴシック" panose="020B0600070205080204" pitchFamily="50" charset="-128"/>
            </a:endParaRPr>
          </a:p>
        </p:txBody>
      </p:sp>
      <p:sp>
        <p:nvSpPr>
          <p:cNvPr id="1245" name="正方形/長方形 2"/>
          <p:cNvSpPr/>
          <p:nvPr/>
        </p:nvSpPr>
        <p:spPr>
          <a:xfrm>
            <a:off x="107950" y="656948"/>
            <a:ext cx="8978900" cy="914400"/>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t" anchorCtr="0"/>
          <a:lstStyle/>
          <a:p>
            <a:r>
              <a:rPr lang="ja-JP" altLang="en-US" sz="1600" dirty="0">
                <a:solidFill>
                  <a:schemeClr val="tx1"/>
                </a:solidFill>
                <a:latin typeface="+mj-ea"/>
                <a:ea typeface="+mj-ea"/>
              </a:rPr>
              <a:t>■ 事業のセールスポイント</a:t>
            </a:r>
            <a:endParaRPr lang="en-US" altLang="ja-JP" sz="1600" dirty="0">
              <a:solidFill>
                <a:schemeClr val="tx1"/>
              </a:solidFill>
              <a:latin typeface="+mj-ea"/>
              <a:ea typeface="+mj-ea"/>
            </a:endParaRPr>
          </a:p>
          <a:p>
            <a:r>
              <a:rPr lang="ja-JP" altLang="en-US" sz="1600" dirty="0">
                <a:solidFill>
                  <a:schemeClr val="tx1"/>
                </a:solidFill>
                <a:latin typeface="+mj-ea"/>
                <a:ea typeface="+mj-ea"/>
              </a:rPr>
              <a:t>　</a:t>
            </a:r>
            <a:r>
              <a:rPr lang="ja-JP" altLang="en-US" sz="1600" i="1" dirty="0">
                <a:solidFill>
                  <a:srgbClr val="FF0000"/>
                </a:solidFill>
                <a:latin typeface="+mj-ea"/>
                <a:ea typeface="+mj-ea"/>
              </a:rPr>
              <a:t>（提案の中で特に優れている点、それにより地域にどのような変化をもたらすかを簡潔に記載）　</a:t>
            </a:r>
            <a:endParaRPr lang="en-US" altLang="ja-JP" i="1" spc="-20" dirty="0">
              <a:solidFill>
                <a:srgbClr val="FF0000"/>
              </a:solidFill>
              <a:latin typeface="+mj-ea"/>
              <a:ea typeface="+mj-ea"/>
            </a:endParaRPr>
          </a:p>
        </p:txBody>
      </p:sp>
      <p:sp>
        <p:nvSpPr>
          <p:cNvPr id="1246" name="テキスト ボックス 11"/>
          <p:cNvSpPr txBox="1"/>
          <p:nvPr/>
        </p:nvSpPr>
        <p:spPr>
          <a:xfrm>
            <a:off x="2516390" y="1700808"/>
            <a:ext cx="6603341" cy="338554"/>
          </a:xfrm>
          <a:prstGeom prst="rect">
            <a:avLst/>
          </a:prstGeom>
          <a:noFill/>
        </p:spPr>
        <p:txBody>
          <a:bodyPr wrap="square" rtlCol="0">
            <a:spAutoFit/>
          </a:bodyPr>
          <a:lstStyle/>
          <a:p>
            <a:r>
              <a:rPr lang="ja-JP" altLang="en-US" sz="1600" dirty="0"/>
              <a:t>■関連</a:t>
            </a:r>
            <a:r>
              <a:rPr kumimoji="1" lang="ja-JP" altLang="en-US" sz="1600" dirty="0"/>
              <a:t>事業全体の概要</a:t>
            </a:r>
            <a:endParaRPr kumimoji="1" lang="en-US" altLang="ja-JP" sz="1600" dirty="0"/>
          </a:p>
        </p:txBody>
      </p:sp>
      <p:sp>
        <p:nvSpPr>
          <p:cNvPr id="1249"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B3AA141A-6340-41B9-A997-C61DC5FC9FCF}" type="slidenum">
              <a:rPr kumimoji="1" lang="en-US" altLang="ja-JP" sz="1480" smtClean="0">
                <a:solidFill>
                  <a:schemeClr val="tx1"/>
                </a:solidFill>
              </a:rPr>
              <a:t>4</a:t>
            </a:fld>
            <a:endParaRPr kumimoji="1" lang="ja-JP" altLang="en-US" sz="1480" dirty="0">
              <a:solidFill>
                <a:schemeClr val="tx1"/>
              </a:solidFill>
            </a:endParaRPr>
          </a:p>
        </p:txBody>
      </p:sp>
      <p:sp>
        <p:nvSpPr>
          <p:cNvPr id="3" name="テキスト ボックス 2">
            <a:extLst>
              <a:ext uri="{FF2B5EF4-FFF2-40B4-BE49-F238E27FC236}">
                <a16:creationId xmlns:a16="http://schemas.microsoft.com/office/drawing/2014/main" id="{01C8A092-A0BA-6DB3-9555-2D7AAB60F8C5}"/>
              </a:ext>
            </a:extLst>
          </p:cNvPr>
          <p:cNvSpPr txBox="1"/>
          <p:nvPr/>
        </p:nvSpPr>
        <p:spPr>
          <a:xfrm>
            <a:off x="2447255" y="1984156"/>
            <a:ext cx="6440277" cy="338554"/>
          </a:xfrm>
          <a:prstGeom prst="rect">
            <a:avLst/>
          </a:prstGeom>
          <a:noFill/>
        </p:spPr>
        <p:txBody>
          <a:bodyPr wrap="square">
            <a:spAutoFit/>
          </a:bodyPr>
          <a:lstStyle/>
          <a:p>
            <a:r>
              <a:rPr lang="ja-JP" altLang="en-US" sz="1600" i="1" dirty="0">
                <a:solidFill>
                  <a:srgbClr val="FF0000"/>
                </a:solidFill>
              </a:rPr>
              <a:t>（提案事業とそれに関連する事業を含めた取り組みの全体概要を記載）</a:t>
            </a:r>
            <a:endParaRPr kumimoji="1" lang="ja-JP" altLang="en-US" sz="1600" i="1" dirty="0">
              <a:solidFill>
                <a:srgbClr val="FF0000"/>
              </a:solidFill>
            </a:endParaRPr>
          </a:p>
        </p:txBody>
      </p:sp>
    </p:spTree>
    <p:extLst>
      <p:ext uri="{BB962C8B-B14F-4D97-AF65-F5344CB8AC3E}">
        <p14:creationId xmlns:p14="http://schemas.microsoft.com/office/powerpoint/2010/main" val="9365517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１－２．スマートシティ（サービス）の概要</a:t>
            </a:r>
            <a:endParaRPr kumimoji="1" lang="en-US" altLang="ja-JP"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13" name="正方形/長方形 9">
            <a:extLst>
              <a:ext uri="{FF2B5EF4-FFF2-40B4-BE49-F238E27FC236}">
                <a16:creationId xmlns:a16="http://schemas.microsoft.com/office/drawing/2014/main" id="{F734564E-8C6E-7A87-E50D-0DB931756330}"/>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16" name="表 15">
            <a:extLst>
              <a:ext uri="{FF2B5EF4-FFF2-40B4-BE49-F238E27FC236}">
                <a16:creationId xmlns:a16="http://schemas.microsoft.com/office/drawing/2014/main" id="{14B962D5-58EE-5B1A-3610-9884FCCD9777}"/>
              </a:ext>
            </a:extLst>
          </p:cNvPr>
          <p:cNvGraphicFramePr>
            <a:graphicFrameLocks noGrp="1"/>
          </p:cNvGraphicFramePr>
          <p:nvPr>
            <p:extLst>
              <p:ext uri="{D42A27DB-BD31-4B8C-83A1-F6EECF244321}">
                <p14:modId xmlns:p14="http://schemas.microsoft.com/office/powerpoint/2010/main" val="733841511"/>
              </p:ext>
            </p:extLst>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2" name="正方形/長方形 5">
            <a:extLst>
              <a:ext uri="{FF2B5EF4-FFF2-40B4-BE49-F238E27FC236}">
                <a16:creationId xmlns:a16="http://schemas.microsoft.com/office/drawing/2014/main" id="{37A72136-8B0B-EA0F-A105-07C141F9C3CC}"/>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15732D49-99B3-4980-A72C-B5EB397309C8}" type="slidenum">
              <a:rPr lang="en-US" altLang="ja-JP" smtClean="0">
                <a:solidFill>
                  <a:srgbClr val="000000"/>
                </a:solidFill>
                <a:latin typeface="Arial"/>
                <a:ea typeface="ＭＳ Ｐゴシック"/>
              </a:rPr>
              <a:t>40</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5" name="正方形/長方形 24">
            <a:extLst>
              <a:ext uri="{FF2B5EF4-FFF2-40B4-BE49-F238E27FC236}">
                <a16:creationId xmlns:a16="http://schemas.microsoft.com/office/drawing/2014/main" id="{43C6D6EE-33DD-E889-CAB4-5A339A243210}"/>
              </a:ext>
            </a:extLst>
          </p:cNvPr>
          <p:cNvSpPr/>
          <p:nvPr/>
        </p:nvSpPr>
        <p:spPr>
          <a:xfrm>
            <a:off x="62487" y="802913"/>
            <a:ext cx="521913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394A0340-F30F-F6DE-BA38-13580362E346}"/>
              </a:ext>
            </a:extLst>
          </p:cNvPr>
          <p:cNvSpPr/>
          <p:nvPr/>
        </p:nvSpPr>
        <p:spPr bwMode="gray">
          <a:xfrm>
            <a:off x="36029" y="802913"/>
            <a:ext cx="4599713" cy="247388"/>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■導入するスマートシティ（サービス）の概要　</a:t>
            </a:r>
            <a:r>
              <a:rPr kumimoji="1" lang="en-US" altLang="ja-JP" sz="11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1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35" name="正方形/長方形 34">
            <a:extLst>
              <a:ext uri="{FF2B5EF4-FFF2-40B4-BE49-F238E27FC236}">
                <a16:creationId xmlns:a16="http://schemas.microsoft.com/office/drawing/2014/main" id="{5100AD23-F6A5-349B-0115-685FC89A0097}"/>
              </a:ext>
            </a:extLst>
          </p:cNvPr>
          <p:cNvSpPr/>
          <p:nvPr/>
        </p:nvSpPr>
        <p:spPr>
          <a:xfrm>
            <a:off x="5859054" y="1110212"/>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39">
            <a:extLst>
              <a:ext uri="{FF2B5EF4-FFF2-40B4-BE49-F238E27FC236}">
                <a16:creationId xmlns:a16="http://schemas.microsoft.com/office/drawing/2014/main" id="{8E7326C6-0BFD-D042-CB7D-A37437C9C0E0}"/>
              </a:ext>
            </a:extLst>
          </p:cNvPr>
          <p:cNvSpPr/>
          <p:nvPr/>
        </p:nvSpPr>
        <p:spPr>
          <a:xfrm>
            <a:off x="85017" y="2744481"/>
            <a:ext cx="5219131"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chemeClr val="bg1"/>
              </a:solidFill>
              <a:effectLst/>
              <a:uLnTx/>
              <a:uFillTx/>
              <a:latin typeface="Arial"/>
              <a:ea typeface="ＭＳ Ｐゴシック"/>
              <a:cs typeface="+mn-cs"/>
            </a:endParaRPr>
          </a:p>
        </p:txBody>
      </p:sp>
      <p:sp>
        <p:nvSpPr>
          <p:cNvPr id="41" name="正方形/長方形 40">
            <a:extLst>
              <a:ext uri="{FF2B5EF4-FFF2-40B4-BE49-F238E27FC236}">
                <a16:creationId xmlns:a16="http://schemas.microsoft.com/office/drawing/2014/main" id="{96B4AD40-9DAD-5723-5FDF-44E5E99F8F28}"/>
              </a:ext>
            </a:extLst>
          </p:cNvPr>
          <p:cNvSpPr/>
          <p:nvPr/>
        </p:nvSpPr>
        <p:spPr bwMode="gray">
          <a:xfrm>
            <a:off x="147726" y="2751164"/>
            <a:ext cx="4934462" cy="240447"/>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■スマートシティ（サービス）のデザイン</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0" name="正方形/長方形 25">
            <a:extLst>
              <a:ext uri="{FF2B5EF4-FFF2-40B4-BE49-F238E27FC236}">
                <a16:creationId xmlns:a16="http://schemas.microsoft.com/office/drawing/2014/main" id="{426BE833-BD2C-F445-DA63-6A2F540739DF}"/>
              </a:ext>
            </a:extLst>
          </p:cNvPr>
          <p:cNvSpPr/>
          <p:nvPr/>
        </p:nvSpPr>
        <p:spPr>
          <a:xfrm>
            <a:off x="114061" y="1135418"/>
            <a:ext cx="882098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⇒導入するサービスで何を実現したいか、サービス導入により住民の生活がどのように変化するかを記載する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3" name="テキスト ボックス 52">
            <a:extLst>
              <a:ext uri="{FF2B5EF4-FFF2-40B4-BE49-F238E27FC236}">
                <a16:creationId xmlns:a16="http://schemas.microsoft.com/office/drawing/2014/main" id="{BF9C9044-3929-6453-DB4D-004A5135A815}"/>
              </a:ext>
            </a:extLst>
          </p:cNvPr>
          <p:cNvSpPr txBox="1"/>
          <p:nvPr/>
        </p:nvSpPr>
        <p:spPr>
          <a:xfrm>
            <a:off x="147726" y="3055680"/>
            <a:ext cx="6624203" cy="82330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⇒アーキテクチャ等で全体のサービスデザインを説明する。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⇒データやインフラ等を具体的に記載するとともに、特に利用者の手元でのデザインを説明する。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⇒近隣地域との連携があれば連携内容を記載する。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59" name="正方形/長方形 58">
            <a:extLst>
              <a:ext uri="{FF2B5EF4-FFF2-40B4-BE49-F238E27FC236}">
                <a16:creationId xmlns:a16="http://schemas.microsoft.com/office/drawing/2014/main" id="{2DB42AAD-BF19-B947-94ED-4060CDA52E0E}"/>
              </a:ext>
            </a:extLst>
          </p:cNvPr>
          <p:cNvSpPr/>
          <p:nvPr/>
        </p:nvSpPr>
        <p:spPr>
          <a:xfrm>
            <a:off x="47873" y="4947760"/>
            <a:ext cx="5219131"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chemeClr val="bg1"/>
              </a:solidFill>
              <a:effectLst/>
              <a:uLnTx/>
              <a:uFillTx/>
              <a:latin typeface="Arial"/>
              <a:ea typeface="ＭＳ Ｐゴシック"/>
              <a:cs typeface="+mn-cs"/>
            </a:endParaRPr>
          </a:p>
        </p:txBody>
      </p:sp>
      <p:sp>
        <p:nvSpPr>
          <p:cNvPr id="3584" name="正方形/長方形 3583">
            <a:extLst>
              <a:ext uri="{FF2B5EF4-FFF2-40B4-BE49-F238E27FC236}">
                <a16:creationId xmlns:a16="http://schemas.microsoft.com/office/drawing/2014/main" id="{8D6BFEDB-B514-902B-35F0-2879723C7230}"/>
              </a:ext>
            </a:extLst>
          </p:cNvPr>
          <p:cNvSpPr/>
          <p:nvPr/>
        </p:nvSpPr>
        <p:spPr bwMode="gray">
          <a:xfrm>
            <a:off x="110582" y="4954443"/>
            <a:ext cx="4934462" cy="240447"/>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a:spcBef>
                <a:spcPts val="0"/>
              </a:spcBef>
              <a:spcAft>
                <a:spcPts val="225"/>
              </a:spcAf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■想定する利用者とそのニーズ</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87" name="正方形/長方形 3586">
            <a:extLst>
              <a:ext uri="{FF2B5EF4-FFF2-40B4-BE49-F238E27FC236}">
                <a16:creationId xmlns:a16="http://schemas.microsoft.com/office/drawing/2014/main" id="{1DAE00FA-258B-FBE6-EDCE-4D52F4484EE9}"/>
              </a:ext>
            </a:extLst>
          </p:cNvPr>
          <p:cNvSpPr/>
          <p:nvPr/>
        </p:nvSpPr>
        <p:spPr>
          <a:xfrm>
            <a:off x="7551984" y="1105301"/>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89" name="テキスト ボックス 3588">
            <a:extLst>
              <a:ext uri="{FF2B5EF4-FFF2-40B4-BE49-F238E27FC236}">
                <a16:creationId xmlns:a16="http://schemas.microsoft.com/office/drawing/2014/main" id="{35D6504B-C117-C4B0-0A22-076A1D4CEA40}"/>
              </a:ext>
            </a:extLst>
          </p:cNvPr>
          <p:cNvSpPr txBox="1"/>
          <p:nvPr/>
        </p:nvSpPr>
        <p:spPr>
          <a:xfrm>
            <a:off x="151285" y="5212815"/>
            <a:ext cx="4893759" cy="246221"/>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8750585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矢印: 五方向 20">
            <a:extLst>
              <a:ext uri="{FF2B5EF4-FFF2-40B4-BE49-F238E27FC236}">
                <a16:creationId xmlns:a16="http://schemas.microsoft.com/office/drawing/2014/main" id="{1D9C8459-2973-D5B8-7693-DA1A7272D46A}"/>
              </a:ext>
            </a:extLst>
          </p:cNvPr>
          <p:cNvSpPr/>
          <p:nvPr/>
        </p:nvSpPr>
        <p:spPr>
          <a:xfrm>
            <a:off x="6992141" y="2541123"/>
            <a:ext cx="2059200" cy="360040"/>
          </a:xfrm>
          <a:prstGeom prst="homePlate">
            <a:avLst/>
          </a:prstGeom>
          <a:solidFill>
            <a:srgbClr val="6387E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サービスの展開フェーズ</a:t>
            </a:r>
          </a:p>
        </p:txBody>
      </p:sp>
      <p:sp>
        <p:nvSpPr>
          <p:cNvPr id="22" name="正方形/長方形 21">
            <a:extLst>
              <a:ext uri="{FF2B5EF4-FFF2-40B4-BE49-F238E27FC236}">
                <a16:creationId xmlns:a16="http://schemas.microsoft.com/office/drawing/2014/main" id="{F68D6519-110C-E276-E571-8C41B0906090}"/>
              </a:ext>
            </a:extLst>
          </p:cNvPr>
          <p:cNvSpPr/>
          <p:nvPr/>
        </p:nvSpPr>
        <p:spPr>
          <a:xfrm>
            <a:off x="7029178" y="2965903"/>
            <a:ext cx="1854541" cy="1228203"/>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サービス実装後にサービス実施エリアの拡大を行う</a:t>
            </a:r>
            <a:br>
              <a:rPr lang="en-US" altLang="ja-JP" sz="1000" dirty="0">
                <a:solidFill>
                  <a:schemeClr val="tx1">
                    <a:lumMod val="75000"/>
                    <a:lumOff val="25000"/>
                  </a:schemeClr>
                </a:solidFill>
                <a:latin typeface="Meiryo UI" panose="020B0604030504040204" pitchFamily="50" charset="-128"/>
                <a:ea typeface="Meiryo UI" panose="020B0604030504040204" pitchFamily="50" charset="-128"/>
              </a:rPr>
            </a:br>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本サービスと連携した新たな</a:t>
            </a:r>
            <a:r>
              <a:rPr lang="en-US" altLang="ja-JP" sz="1000" dirty="0" err="1">
                <a:solidFill>
                  <a:schemeClr val="tx1">
                    <a:lumMod val="75000"/>
                    <a:lumOff val="25000"/>
                  </a:schemeClr>
                </a:solidFill>
                <a:latin typeface="Meiryo UI" panose="020B0604030504040204" pitchFamily="50" charset="-128"/>
                <a:ea typeface="Meiryo UI" panose="020B0604030504040204" pitchFamily="50" charset="-128"/>
              </a:rPr>
              <a:t>MaaS</a:t>
            </a:r>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サービスの実証を行う</a:t>
            </a:r>
            <a:endPar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矢印: 五方向 10">
            <a:extLst>
              <a:ext uri="{FF2B5EF4-FFF2-40B4-BE49-F238E27FC236}">
                <a16:creationId xmlns:a16="http://schemas.microsoft.com/office/drawing/2014/main" id="{38410DA0-9564-5567-262C-58678DA8F6B1}"/>
              </a:ext>
            </a:extLst>
          </p:cNvPr>
          <p:cNvSpPr/>
          <p:nvPr/>
        </p:nvSpPr>
        <p:spPr>
          <a:xfrm>
            <a:off x="4996075" y="2541123"/>
            <a:ext cx="2058089" cy="360040"/>
          </a:xfrm>
          <a:prstGeom prst="homePlate">
            <a:avLst/>
          </a:prstGeom>
          <a:solidFill>
            <a:srgbClr val="93ACF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本格実装フェーズ</a:t>
            </a:r>
          </a:p>
        </p:txBody>
      </p:sp>
      <p:sp>
        <p:nvSpPr>
          <p:cNvPr id="19" name="正方形/長方形 18">
            <a:extLst>
              <a:ext uri="{FF2B5EF4-FFF2-40B4-BE49-F238E27FC236}">
                <a16:creationId xmlns:a16="http://schemas.microsoft.com/office/drawing/2014/main" id="{5F848884-F9C2-E94D-934B-45A8707A0D53}"/>
              </a:ext>
            </a:extLst>
          </p:cNvPr>
          <p:cNvSpPr/>
          <p:nvPr/>
        </p:nvSpPr>
        <p:spPr>
          <a:xfrm>
            <a:off x="4996075" y="2965903"/>
            <a:ext cx="1950114" cy="1228203"/>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本格実装に向けての体制・ビジネスモデル・運用事業者との契約条件の検討などを行う</a:t>
            </a:r>
            <a:endPar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rPr>
              <a:t>R</a:t>
            </a:r>
            <a:r>
              <a:rPr lang="en-US" altLang="ja-JP" sz="1000" dirty="0">
                <a:solidFill>
                  <a:schemeClr val="tx1">
                    <a:lumMod val="75000"/>
                    <a:lumOff val="25000"/>
                  </a:schemeClr>
                </a:solidFill>
                <a:latin typeface="Meiryo UI" panose="020B0604030504040204" pitchFamily="50" charset="-128"/>
                <a:ea typeface="Meiryo UI" panose="020B0604030504040204" pitchFamily="50" charset="-128"/>
              </a:rPr>
              <a:t>8</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年度後半にはサービスの本格実装予定</a:t>
            </a:r>
            <a:endPar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これまでに蓄積した実証データを活用した新たなサービスの検討を行う</a:t>
            </a:r>
            <a:endPar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矢印: 五方向 4">
            <a:extLst>
              <a:ext uri="{FF2B5EF4-FFF2-40B4-BE49-F238E27FC236}">
                <a16:creationId xmlns:a16="http://schemas.microsoft.com/office/drawing/2014/main" id="{1BDFD633-4A6C-36BD-185D-3B53DA210D92}"/>
              </a:ext>
            </a:extLst>
          </p:cNvPr>
          <p:cNvSpPr/>
          <p:nvPr/>
        </p:nvSpPr>
        <p:spPr>
          <a:xfrm>
            <a:off x="3000009" y="2541123"/>
            <a:ext cx="2058089" cy="360040"/>
          </a:xfrm>
          <a:prstGeom prst="homePlate">
            <a:avLst/>
          </a:prstGeom>
          <a:solidFill>
            <a:srgbClr val="BFCEF7"/>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latin typeface="Meiryo UI" panose="020B0604030504040204" pitchFamily="50" charset="-128"/>
                <a:ea typeface="Meiryo UI" panose="020B0604030504040204" pitchFamily="50" charset="-128"/>
              </a:rPr>
              <a:t>サービスのブラッシュアップ</a:t>
            </a:r>
            <a:endParaRPr kumimoji="1" lang="en-US" altLang="ja-JP" sz="1200" b="1"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200" b="1" dirty="0">
                <a:solidFill>
                  <a:schemeClr val="tx1">
                    <a:lumMod val="75000"/>
                    <a:lumOff val="25000"/>
                  </a:schemeClr>
                </a:solidFill>
                <a:latin typeface="Meiryo UI" panose="020B0604030504040204" pitchFamily="50" charset="-128"/>
                <a:ea typeface="Meiryo UI" panose="020B0604030504040204" pitchFamily="50" charset="-128"/>
              </a:rPr>
              <a:t>フェーズ</a:t>
            </a:r>
          </a:p>
        </p:txBody>
      </p:sp>
      <p:sp>
        <p:nvSpPr>
          <p:cNvPr id="18" name="正方形/長方形 17">
            <a:extLst>
              <a:ext uri="{FF2B5EF4-FFF2-40B4-BE49-F238E27FC236}">
                <a16:creationId xmlns:a16="http://schemas.microsoft.com/office/drawing/2014/main" id="{2BA30536-9659-8ECB-AABC-BEF74FCD4661}"/>
              </a:ext>
            </a:extLst>
          </p:cNvPr>
          <p:cNvSpPr/>
          <p:nvPr/>
        </p:nvSpPr>
        <p:spPr>
          <a:xfrm>
            <a:off x="3000009" y="2965903"/>
            <a:ext cx="1950114" cy="1228203"/>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第</a:t>
            </a:r>
            <a:r>
              <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rPr>
              <a:t>1</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回実証を踏まえ、サービスや運用体制のブラッシュアップを図る</a:t>
            </a:r>
            <a:endPar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ブラッシュアップしたサービスにて第２回実証を行い、実装前の最終確認を行う</a:t>
            </a:r>
            <a:endParaRPr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実証後に効果検証を行い、実装に向けたビジネスモデルを確定する</a:t>
            </a: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dirty="0">
                <a:solidFill>
                  <a:srgbClr val="FFFFFF"/>
                </a:solidFill>
                <a:latin typeface="BIZ UDPゴシック" panose="020B0400000000000000" pitchFamily="50" charset="-128"/>
                <a:ea typeface="BIZ UDPゴシック" panose="020B0400000000000000" pitchFamily="50" charset="-128"/>
              </a:rPr>
              <a:t>１－３．実装までのスケジュール</a:t>
            </a:r>
          </a:p>
        </p:txBody>
      </p:sp>
      <p:graphicFrame>
        <p:nvGraphicFramePr>
          <p:cNvPr id="6" name="表 6">
            <a:extLst>
              <a:ext uri="{FF2B5EF4-FFF2-40B4-BE49-F238E27FC236}">
                <a16:creationId xmlns:a16="http://schemas.microsoft.com/office/drawing/2014/main" id="{BDAEF8B1-0670-F984-9426-875662335159}"/>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10" name="正方形/長方形 34">
            <a:extLst>
              <a:ext uri="{FF2B5EF4-FFF2-40B4-BE49-F238E27FC236}">
                <a16:creationId xmlns:a16="http://schemas.microsoft.com/office/drawing/2014/main" id="{AECF4109-67E2-817B-6F53-679B80B47626}"/>
              </a:ext>
            </a:extLst>
          </p:cNvPr>
          <p:cNvSpPr/>
          <p:nvPr/>
        </p:nvSpPr>
        <p:spPr>
          <a:xfrm>
            <a:off x="107504" y="947950"/>
            <a:ext cx="8928991" cy="1015663"/>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・今回提案する事業について、</a:t>
            </a:r>
            <a:r>
              <a:rPr kumimoji="1" lang="ja-JP" altLang="en-US"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実証事業から実装までの具体的なスケジュールを記載</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・特に本事業の実施期間は、各年度ごとの目的・実施内容を明確に記載すること</a:t>
            </a:r>
            <a:endParaRPr lang="en-US" altLang="ja-JP" sz="1200" dirty="0">
              <a:solidFill>
                <a:srgbClr val="00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令和</a:t>
            </a:r>
            <a:r>
              <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8</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年度までの実装を原則とし、都市サービス実装タイプは令和</a:t>
            </a:r>
            <a:r>
              <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8</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年度までの実装を必須とする</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令和</a:t>
            </a:r>
            <a:r>
              <a:rPr kumimoji="1" lang="en-US" altLang="ja-JP"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6</a:t>
            </a:r>
            <a:r>
              <a:rPr kumimoji="1" lang="ja-JP" altLang="en-US"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年度は月毎もしくは四半期程度毎の事業スケジュール、令和</a:t>
            </a:r>
            <a:r>
              <a:rPr kumimoji="1" lang="en-US" altLang="ja-JP"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7</a:t>
            </a:r>
            <a:r>
              <a:rPr kumimoji="1" lang="ja-JP" altLang="en-US"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年度以降は年毎に実装までのスケジュールを記載</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矢印: 五方向 3">
            <a:extLst>
              <a:ext uri="{FF2B5EF4-FFF2-40B4-BE49-F238E27FC236}">
                <a16:creationId xmlns:a16="http://schemas.microsoft.com/office/drawing/2014/main" id="{613F6630-3EFB-14CE-321B-A2C205F22AA5}"/>
              </a:ext>
            </a:extLst>
          </p:cNvPr>
          <p:cNvSpPr/>
          <p:nvPr/>
        </p:nvSpPr>
        <p:spPr>
          <a:xfrm>
            <a:off x="1003943" y="2541123"/>
            <a:ext cx="2058089" cy="360040"/>
          </a:xfrm>
          <a:prstGeom prst="homePlate">
            <a:avLst/>
          </a:prstGeom>
          <a:solidFill>
            <a:srgbClr val="DDE5F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latin typeface="Meiryo UI" panose="020B0604030504040204" pitchFamily="50" charset="-128"/>
                <a:ea typeface="Meiryo UI" panose="020B0604030504040204" pitchFamily="50" charset="-128"/>
              </a:rPr>
              <a:t>サービスのニーズ確認</a:t>
            </a:r>
            <a:endParaRPr kumimoji="1" lang="en-US" altLang="ja-JP" sz="1200" b="1"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200" b="1" dirty="0">
                <a:solidFill>
                  <a:schemeClr val="tx1">
                    <a:lumMod val="75000"/>
                    <a:lumOff val="25000"/>
                  </a:schemeClr>
                </a:solidFill>
                <a:latin typeface="Meiryo UI" panose="020B0604030504040204" pitchFamily="50" charset="-128"/>
                <a:ea typeface="Meiryo UI" panose="020B0604030504040204" pitchFamily="50" charset="-128"/>
              </a:rPr>
              <a:t>フェーズ</a:t>
            </a:r>
          </a:p>
        </p:txBody>
      </p:sp>
      <p:sp>
        <p:nvSpPr>
          <p:cNvPr id="17" name="正方形/長方形 16">
            <a:extLst>
              <a:ext uri="{FF2B5EF4-FFF2-40B4-BE49-F238E27FC236}">
                <a16:creationId xmlns:a16="http://schemas.microsoft.com/office/drawing/2014/main" id="{157B9AF4-2B1F-7261-19D0-AB801D9EEA59}"/>
              </a:ext>
            </a:extLst>
          </p:cNvPr>
          <p:cNvSpPr/>
          <p:nvPr/>
        </p:nvSpPr>
        <p:spPr>
          <a:xfrm>
            <a:off x="1003943" y="2965903"/>
            <a:ext cx="1950114" cy="1228203"/>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スマートシティサービスを導入するにあたってどのような住民ニーズがあるのか、安全性に問題がないか、システム環境や他サービスとのシステム上の連携を検証する</a:t>
            </a:r>
          </a:p>
        </p:txBody>
      </p:sp>
      <p:sp>
        <p:nvSpPr>
          <p:cNvPr id="23" name="正方形/長方形 22">
            <a:extLst>
              <a:ext uri="{FF2B5EF4-FFF2-40B4-BE49-F238E27FC236}">
                <a16:creationId xmlns:a16="http://schemas.microsoft.com/office/drawing/2014/main" id="{010C0370-51E1-E83A-E098-B1BF6F3B61AC}"/>
              </a:ext>
            </a:extLst>
          </p:cNvPr>
          <p:cNvSpPr/>
          <p:nvPr/>
        </p:nvSpPr>
        <p:spPr>
          <a:xfrm>
            <a:off x="-36216" y="2557766"/>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rgbClr val="6699FF"/>
                </a:solidFill>
                <a:latin typeface="Meiryo UI" panose="020B0604030504040204" pitchFamily="50" charset="-128"/>
                <a:ea typeface="Meiryo UI" panose="020B0604030504040204" pitchFamily="50" charset="-128"/>
              </a:rPr>
              <a:t>フェーズ</a:t>
            </a:r>
            <a:endParaRPr kumimoji="1" lang="ja-JP" altLang="en-US" sz="1200" b="1" dirty="0">
              <a:solidFill>
                <a:srgbClr val="6699FF"/>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41AE35E1-A949-21AF-D55D-19DC179BF1F2}"/>
              </a:ext>
            </a:extLst>
          </p:cNvPr>
          <p:cNvSpPr/>
          <p:nvPr/>
        </p:nvSpPr>
        <p:spPr>
          <a:xfrm>
            <a:off x="-67186" y="2961526"/>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rgbClr val="6699FF"/>
                </a:solidFill>
                <a:latin typeface="Meiryo UI" panose="020B0604030504040204" pitchFamily="50" charset="-128"/>
                <a:ea typeface="Meiryo UI" panose="020B0604030504040204" pitchFamily="50" charset="-128"/>
              </a:rPr>
              <a:t>概要・目的</a:t>
            </a:r>
            <a:endParaRPr kumimoji="1" lang="ja-JP" altLang="en-US" sz="1200" b="1" dirty="0">
              <a:solidFill>
                <a:srgbClr val="6699FF"/>
              </a:solidFill>
              <a:latin typeface="Meiryo UI" panose="020B0604030504040204" pitchFamily="50" charset="-128"/>
              <a:ea typeface="Meiryo UI" panose="020B0604030504040204" pitchFamily="50" charset="-128"/>
            </a:endParaRPr>
          </a:p>
        </p:txBody>
      </p:sp>
      <p:graphicFrame>
        <p:nvGraphicFramePr>
          <p:cNvPr id="25" name="表 25">
            <a:extLst>
              <a:ext uri="{FF2B5EF4-FFF2-40B4-BE49-F238E27FC236}">
                <a16:creationId xmlns:a16="http://schemas.microsoft.com/office/drawing/2014/main" id="{A09FFD3D-3A24-9B02-43E0-951ED2D5C626}"/>
              </a:ext>
            </a:extLst>
          </p:cNvPr>
          <p:cNvGraphicFramePr>
            <a:graphicFrameLocks noGrp="1"/>
          </p:cNvGraphicFramePr>
          <p:nvPr/>
        </p:nvGraphicFramePr>
        <p:xfrm>
          <a:off x="1003943" y="4323333"/>
          <a:ext cx="7879776" cy="1561337"/>
        </p:xfrm>
        <a:graphic>
          <a:graphicData uri="http://schemas.openxmlformats.org/drawingml/2006/table">
            <a:tbl>
              <a:tblPr firstRow="1" bandRow="1">
                <a:tableStyleId>{5C22544A-7EE6-4342-B048-85BDC9FD1C3A}</a:tableStyleId>
              </a:tblPr>
              <a:tblGrid>
                <a:gridCol w="492486">
                  <a:extLst>
                    <a:ext uri="{9D8B030D-6E8A-4147-A177-3AD203B41FA5}">
                      <a16:colId xmlns:a16="http://schemas.microsoft.com/office/drawing/2014/main" val="3656407052"/>
                    </a:ext>
                  </a:extLst>
                </a:gridCol>
                <a:gridCol w="492486">
                  <a:extLst>
                    <a:ext uri="{9D8B030D-6E8A-4147-A177-3AD203B41FA5}">
                      <a16:colId xmlns:a16="http://schemas.microsoft.com/office/drawing/2014/main" val="164272912"/>
                    </a:ext>
                  </a:extLst>
                </a:gridCol>
                <a:gridCol w="492486">
                  <a:extLst>
                    <a:ext uri="{9D8B030D-6E8A-4147-A177-3AD203B41FA5}">
                      <a16:colId xmlns:a16="http://schemas.microsoft.com/office/drawing/2014/main" val="58720699"/>
                    </a:ext>
                  </a:extLst>
                </a:gridCol>
                <a:gridCol w="492486">
                  <a:extLst>
                    <a:ext uri="{9D8B030D-6E8A-4147-A177-3AD203B41FA5}">
                      <a16:colId xmlns:a16="http://schemas.microsoft.com/office/drawing/2014/main" val="1921286119"/>
                    </a:ext>
                  </a:extLst>
                </a:gridCol>
                <a:gridCol w="492486">
                  <a:extLst>
                    <a:ext uri="{9D8B030D-6E8A-4147-A177-3AD203B41FA5}">
                      <a16:colId xmlns:a16="http://schemas.microsoft.com/office/drawing/2014/main" val="4051492733"/>
                    </a:ext>
                  </a:extLst>
                </a:gridCol>
                <a:gridCol w="492486">
                  <a:extLst>
                    <a:ext uri="{9D8B030D-6E8A-4147-A177-3AD203B41FA5}">
                      <a16:colId xmlns:a16="http://schemas.microsoft.com/office/drawing/2014/main" val="3627388860"/>
                    </a:ext>
                  </a:extLst>
                </a:gridCol>
                <a:gridCol w="492486">
                  <a:extLst>
                    <a:ext uri="{9D8B030D-6E8A-4147-A177-3AD203B41FA5}">
                      <a16:colId xmlns:a16="http://schemas.microsoft.com/office/drawing/2014/main" val="3888247397"/>
                    </a:ext>
                  </a:extLst>
                </a:gridCol>
                <a:gridCol w="492486">
                  <a:extLst>
                    <a:ext uri="{9D8B030D-6E8A-4147-A177-3AD203B41FA5}">
                      <a16:colId xmlns:a16="http://schemas.microsoft.com/office/drawing/2014/main" val="951600740"/>
                    </a:ext>
                  </a:extLst>
                </a:gridCol>
                <a:gridCol w="492486">
                  <a:extLst>
                    <a:ext uri="{9D8B030D-6E8A-4147-A177-3AD203B41FA5}">
                      <a16:colId xmlns:a16="http://schemas.microsoft.com/office/drawing/2014/main" val="3289948725"/>
                    </a:ext>
                  </a:extLst>
                </a:gridCol>
                <a:gridCol w="492486">
                  <a:extLst>
                    <a:ext uri="{9D8B030D-6E8A-4147-A177-3AD203B41FA5}">
                      <a16:colId xmlns:a16="http://schemas.microsoft.com/office/drawing/2014/main" val="2477946490"/>
                    </a:ext>
                  </a:extLst>
                </a:gridCol>
                <a:gridCol w="492486">
                  <a:extLst>
                    <a:ext uri="{9D8B030D-6E8A-4147-A177-3AD203B41FA5}">
                      <a16:colId xmlns:a16="http://schemas.microsoft.com/office/drawing/2014/main" val="771913779"/>
                    </a:ext>
                  </a:extLst>
                </a:gridCol>
                <a:gridCol w="492486">
                  <a:extLst>
                    <a:ext uri="{9D8B030D-6E8A-4147-A177-3AD203B41FA5}">
                      <a16:colId xmlns:a16="http://schemas.microsoft.com/office/drawing/2014/main" val="1012570093"/>
                    </a:ext>
                  </a:extLst>
                </a:gridCol>
                <a:gridCol w="492486">
                  <a:extLst>
                    <a:ext uri="{9D8B030D-6E8A-4147-A177-3AD203B41FA5}">
                      <a16:colId xmlns:a16="http://schemas.microsoft.com/office/drawing/2014/main" val="1607148260"/>
                    </a:ext>
                  </a:extLst>
                </a:gridCol>
                <a:gridCol w="492486">
                  <a:extLst>
                    <a:ext uri="{9D8B030D-6E8A-4147-A177-3AD203B41FA5}">
                      <a16:colId xmlns:a16="http://schemas.microsoft.com/office/drawing/2014/main" val="1827744257"/>
                    </a:ext>
                  </a:extLst>
                </a:gridCol>
                <a:gridCol w="492486">
                  <a:extLst>
                    <a:ext uri="{9D8B030D-6E8A-4147-A177-3AD203B41FA5}">
                      <a16:colId xmlns:a16="http://schemas.microsoft.com/office/drawing/2014/main" val="3805505338"/>
                    </a:ext>
                  </a:extLst>
                </a:gridCol>
                <a:gridCol w="492486">
                  <a:extLst>
                    <a:ext uri="{9D8B030D-6E8A-4147-A177-3AD203B41FA5}">
                      <a16:colId xmlns:a16="http://schemas.microsoft.com/office/drawing/2014/main" val="20594624"/>
                    </a:ext>
                  </a:extLst>
                </a:gridCol>
              </a:tblGrid>
              <a:tr h="258056">
                <a:tc gridSpan="4">
                  <a:txBody>
                    <a:bodyPr/>
                    <a:lstStyle/>
                    <a:p>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R6</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R7</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R8</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R9</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年度以降</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extLst>
                  <a:ext uri="{0D108BD9-81ED-4DB2-BD59-A6C34878D82A}">
                    <a16:rowId xmlns:a16="http://schemas.microsoft.com/office/drawing/2014/main" val="1440271451"/>
                  </a:ext>
                </a:extLst>
              </a:tr>
              <a:tr h="434427">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434427">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434427">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26" name="矢印: 五方向 25">
            <a:extLst>
              <a:ext uri="{FF2B5EF4-FFF2-40B4-BE49-F238E27FC236}">
                <a16:creationId xmlns:a16="http://schemas.microsoft.com/office/drawing/2014/main" id="{46F5CB29-CE1A-2909-A146-2B0D508A611F}"/>
              </a:ext>
            </a:extLst>
          </p:cNvPr>
          <p:cNvSpPr/>
          <p:nvPr/>
        </p:nvSpPr>
        <p:spPr>
          <a:xfrm>
            <a:off x="1475657" y="4653397"/>
            <a:ext cx="47947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事前準備</a:t>
            </a:r>
          </a:p>
        </p:txBody>
      </p:sp>
      <p:sp>
        <p:nvSpPr>
          <p:cNvPr id="27" name="矢印: 五方向 26">
            <a:extLst>
              <a:ext uri="{FF2B5EF4-FFF2-40B4-BE49-F238E27FC236}">
                <a16:creationId xmlns:a16="http://schemas.microsoft.com/office/drawing/2014/main" id="{6317189F-73BE-F221-2B76-CED5EA001648}"/>
              </a:ext>
            </a:extLst>
          </p:cNvPr>
          <p:cNvSpPr/>
          <p:nvPr/>
        </p:nvSpPr>
        <p:spPr>
          <a:xfrm>
            <a:off x="1869768" y="5104001"/>
            <a:ext cx="52864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実証実施</a:t>
            </a:r>
          </a:p>
        </p:txBody>
      </p:sp>
      <p:sp>
        <p:nvSpPr>
          <p:cNvPr id="28" name="矢印: 五方向 27">
            <a:extLst>
              <a:ext uri="{FF2B5EF4-FFF2-40B4-BE49-F238E27FC236}">
                <a16:creationId xmlns:a16="http://schemas.microsoft.com/office/drawing/2014/main" id="{9BE7EAD9-9D8F-D165-D83E-4184F2E06217}"/>
              </a:ext>
            </a:extLst>
          </p:cNvPr>
          <p:cNvSpPr/>
          <p:nvPr/>
        </p:nvSpPr>
        <p:spPr>
          <a:xfrm>
            <a:off x="2339752" y="5541185"/>
            <a:ext cx="514123"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効果検証</a:t>
            </a:r>
          </a:p>
        </p:txBody>
      </p:sp>
      <p:sp>
        <p:nvSpPr>
          <p:cNvPr id="29" name="矢印: 五方向 28">
            <a:extLst>
              <a:ext uri="{FF2B5EF4-FFF2-40B4-BE49-F238E27FC236}">
                <a16:creationId xmlns:a16="http://schemas.microsoft.com/office/drawing/2014/main" id="{A5E2EF5C-E4B2-95B9-A75B-AE22CF9EAF4F}"/>
              </a:ext>
            </a:extLst>
          </p:cNvPr>
          <p:cNvSpPr/>
          <p:nvPr/>
        </p:nvSpPr>
        <p:spPr>
          <a:xfrm>
            <a:off x="2981975" y="4689006"/>
            <a:ext cx="147825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サービスの改善</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検討</a:t>
            </a:r>
          </a:p>
        </p:txBody>
      </p:sp>
      <p:sp>
        <p:nvSpPr>
          <p:cNvPr id="30" name="矢印: 五方向 29">
            <a:extLst>
              <a:ext uri="{FF2B5EF4-FFF2-40B4-BE49-F238E27FC236}">
                <a16:creationId xmlns:a16="http://schemas.microsoft.com/office/drawing/2014/main" id="{3D278D0E-B102-C7FF-67E3-8083DF0171FC}"/>
              </a:ext>
            </a:extLst>
          </p:cNvPr>
          <p:cNvSpPr/>
          <p:nvPr/>
        </p:nvSpPr>
        <p:spPr>
          <a:xfrm>
            <a:off x="4439775" y="5076115"/>
            <a:ext cx="100811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実証実施</a:t>
            </a:r>
            <a: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t>(2</a:t>
            </a: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回目</a:t>
            </a:r>
            <a: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t>)</a:t>
            </a:r>
            <a:endParaRPr lang="ja-JP" altLang="en-US" sz="800" dirty="0">
              <a:solidFill>
                <a:srgbClr val="000000"/>
              </a:solidFill>
              <a:latin typeface="BIZ UDPゴシック" panose="020B0400000000000000" pitchFamily="50" charset="-128"/>
              <a:ea typeface="BIZ UDPゴシック" panose="020B0400000000000000" pitchFamily="50" charset="-128"/>
              <a:cs typeface="Arial" charset="0"/>
            </a:endParaRPr>
          </a:p>
        </p:txBody>
      </p:sp>
      <p:sp>
        <p:nvSpPr>
          <p:cNvPr id="31" name="矢印: 五方向 30">
            <a:extLst>
              <a:ext uri="{FF2B5EF4-FFF2-40B4-BE49-F238E27FC236}">
                <a16:creationId xmlns:a16="http://schemas.microsoft.com/office/drawing/2014/main" id="{A473B592-34E3-2BA7-FA5B-40113F597357}"/>
              </a:ext>
            </a:extLst>
          </p:cNvPr>
          <p:cNvSpPr/>
          <p:nvPr/>
        </p:nvSpPr>
        <p:spPr>
          <a:xfrm>
            <a:off x="6420705" y="5109289"/>
            <a:ext cx="231685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本格実装</a:t>
            </a:r>
          </a:p>
        </p:txBody>
      </p:sp>
      <p:sp>
        <p:nvSpPr>
          <p:cNvPr id="32" name="矢印: 五方向 31">
            <a:extLst>
              <a:ext uri="{FF2B5EF4-FFF2-40B4-BE49-F238E27FC236}">
                <a16:creationId xmlns:a16="http://schemas.microsoft.com/office/drawing/2014/main" id="{88E93D25-F25D-95CF-BF60-966D88A178B1}"/>
              </a:ext>
            </a:extLst>
          </p:cNvPr>
          <p:cNvSpPr/>
          <p:nvPr/>
        </p:nvSpPr>
        <p:spPr>
          <a:xfrm>
            <a:off x="5431257" y="5530726"/>
            <a:ext cx="100811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実装に向けた</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ビジネスモデルブラッシュアップ</a:t>
            </a:r>
          </a:p>
        </p:txBody>
      </p:sp>
      <p:sp>
        <p:nvSpPr>
          <p:cNvPr id="33" name="矢印: 五方向 32">
            <a:extLst>
              <a:ext uri="{FF2B5EF4-FFF2-40B4-BE49-F238E27FC236}">
                <a16:creationId xmlns:a16="http://schemas.microsoft.com/office/drawing/2014/main" id="{38BE6FAB-49D0-88C4-DB57-B41EE7DB6657}"/>
              </a:ext>
            </a:extLst>
          </p:cNvPr>
          <p:cNvSpPr/>
          <p:nvPr/>
        </p:nvSpPr>
        <p:spPr>
          <a:xfrm>
            <a:off x="5431257" y="4676811"/>
            <a:ext cx="1003179"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体制や・契約条件</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等の再検討</a:t>
            </a:r>
          </a:p>
        </p:txBody>
      </p:sp>
      <p:sp>
        <p:nvSpPr>
          <p:cNvPr id="34" name="矢印: 五方向 33">
            <a:extLst>
              <a:ext uri="{FF2B5EF4-FFF2-40B4-BE49-F238E27FC236}">
                <a16:creationId xmlns:a16="http://schemas.microsoft.com/office/drawing/2014/main" id="{2E1020C0-4103-D479-7A01-F4178EE74D6B}"/>
              </a:ext>
            </a:extLst>
          </p:cNvPr>
          <p:cNvSpPr/>
          <p:nvPr/>
        </p:nvSpPr>
        <p:spPr>
          <a:xfrm>
            <a:off x="7460076" y="5563976"/>
            <a:ext cx="1386607"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実装エリア拡大</a:t>
            </a:r>
          </a:p>
        </p:txBody>
      </p:sp>
      <p:sp>
        <p:nvSpPr>
          <p:cNvPr id="35" name="正方形/長方形 34">
            <a:extLst>
              <a:ext uri="{FF2B5EF4-FFF2-40B4-BE49-F238E27FC236}">
                <a16:creationId xmlns:a16="http://schemas.microsoft.com/office/drawing/2014/main" id="{629F59FA-E884-D5D4-05FC-17AEA655C05B}"/>
              </a:ext>
            </a:extLst>
          </p:cNvPr>
          <p:cNvSpPr/>
          <p:nvPr/>
        </p:nvSpPr>
        <p:spPr>
          <a:xfrm>
            <a:off x="-45233" y="4131793"/>
            <a:ext cx="1119158" cy="64807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rgbClr val="6699FF"/>
                </a:solidFill>
                <a:latin typeface="Meiryo UI" panose="020B0604030504040204" pitchFamily="50" charset="-128"/>
                <a:ea typeface="Meiryo UI" panose="020B0604030504040204" pitchFamily="50" charset="-128"/>
              </a:rPr>
              <a:t>スケジュール</a:t>
            </a:r>
            <a:endParaRPr kumimoji="1" lang="ja-JP" altLang="en-US" sz="1200" b="1" dirty="0">
              <a:solidFill>
                <a:srgbClr val="6699FF"/>
              </a:solidFill>
              <a:latin typeface="Meiryo UI" panose="020B0604030504040204" pitchFamily="50" charset="-128"/>
              <a:ea typeface="Meiryo UI" panose="020B0604030504040204" pitchFamily="50" charset="-128"/>
            </a:endParaRPr>
          </a:p>
        </p:txBody>
      </p:sp>
      <p:sp>
        <p:nvSpPr>
          <p:cNvPr id="2" name="正方形/長方形 9">
            <a:extLst>
              <a:ext uri="{FF2B5EF4-FFF2-40B4-BE49-F238E27FC236}">
                <a16:creationId xmlns:a16="http://schemas.microsoft.com/office/drawing/2014/main" id="{FACD6F80-BAD3-4B2B-9F26-634EA58423FE}"/>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3" name="表 2">
            <a:extLst>
              <a:ext uri="{FF2B5EF4-FFF2-40B4-BE49-F238E27FC236}">
                <a16:creationId xmlns:a16="http://schemas.microsoft.com/office/drawing/2014/main" id="{1E398873-9939-1621-6088-8F12E47212F3}"/>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2" name="正方形/長方形 5">
            <a:extLst>
              <a:ext uri="{FF2B5EF4-FFF2-40B4-BE49-F238E27FC236}">
                <a16:creationId xmlns:a16="http://schemas.microsoft.com/office/drawing/2014/main" id="{898AEC1C-817E-E418-CD44-7B08BA2F605A}"/>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F7B85EA5-90F1-42E4-9522-26FF8CA6BB97}" type="slidenum">
              <a:rPr lang="en-US" altLang="ja-JP" smtClean="0">
                <a:solidFill>
                  <a:srgbClr val="000000"/>
                </a:solidFill>
                <a:latin typeface="Arial"/>
                <a:ea typeface="ＭＳ Ｐゴシック"/>
              </a:rPr>
              <a:t>41</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3" name="テキスト ボックス 12">
            <a:extLst>
              <a:ext uri="{FF2B5EF4-FFF2-40B4-BE49-F238E27FC236}">
                <a16:creationId xmlns:a16="http://schemas.microsoft.com/office/drawing/2014/main" id="{5677E060-D651-E96A-0ED7-B33E436A3022}"/>
              </a:ext>
            </a:extLst>
          </p:cNvPr>
          <p:cNvSpPr txBox="1"/>
          <p:nvPr/>
        </p:nvSpPr>
        <p:spPr>
          <a:xfrm>
            <a:off x="-67186" y="2291156"/>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Tree>
    <p:extLst>
      <p:ext uri="{BB962C8B-B14F-4D97-AF65-F5344CB8AC3E}">
        <p14:creationId xmlns:p14="http://schemas.microsoft.com/office/powerpoint/2010/main" val="3983741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１－４．実行計画における実施体制</a:t>
            </a:r>
            <a:endParaRPr kumimoji="1" lang="en-US" altLang="ja-JP"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17" name="スライド番号プレースホルダー 16">
            <a:extLst>
              <a:ext uri="{FF2B5EF4-FFF2-40B4-BE49-F238E27FC236}">
                <a16:creationId xmlns:a16="http://schemas.microsoft.com/office/drawing/2014/main" id="{26CB55BE-2516-4826-7DCE-946807C272E5}"/>
              </a:ext>
            </a:extLst>
          </p:cNvPr>
          <p:cNvSpPr>
            <a:spLocks noGrp="1"/>
          </p:cNvSpPr>
          <p:nvPr>
            <p:ph type="sldNum" sz="quarter" idx="12"/>
          </p:nvPr>
        </p:nvSpPr>
        <p:spPr>
          <a:xfrm>
            <a:off x="6935486" y="6577037"/>
            <a:ext cx="2133600" cy="476250"/>
          </a:xfrm>
        </p:spPr>
        <p:txBody>
          <a:bodyPr/>
          <a:lstStyle/>
          <a:p>
            <a:pPr>
              <a:defRPr/>
            </a:pPr>
            <a:fld id="{ED70751B-34C4-41F7-9A42-B8AF8614956A}" type="slidenum">
              <a:rPr lang="en-US" altLang="ja-JP" sz="1800" smtClean="0"/>
              <a:pPr>
                <a:defRPr/>
              </a:pPr>
              <a:t>42</a:t>
            </a:fld>
            <a:endParaRPr lang="en-US" altLang="ja-JP" sz="1800" dirty="0"/>
          </a:p>
        </p:txBody>
      </p:sp>
      <p:sp>
        <p:nvSpPr>
          <p:cNvPr id="12" name="正方形/長方形 25">
            <a:extLst>
              <a:ext uri="{FF2B5EF4-FFF2-40B4-BE49-F238E27FC236}">
                <a16:creationId xmlns:a16="http://schemas.microsoft.com/office/drawing/2014/main" id="{9D2A97F2-8824-7C3F-5DC5-B93DBBC97597}"/>
              </a:ext>
            </a:extLst>
          </p:cNvPr>
          <p:cNvSpPr/>
          <p:nvPr/>
        </p:nvSpPr>
        <p:spPr>
          <a:xfrm>
            <a:off x="97081" y="737506"/>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実行計画全体</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の体制を記載すること。</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2" name="表 6">
            <a:extLst>
              <a:ext uri="{FF2B5EF4-FFF2-40B4-BE49-F238E27FC236}">
                <a16:creationId xmlns:a16="http://schemas.microsoft.com/office/drawing/2014/main" id="{E01368CC-44FF-164E-BC4B-0D5D55F1CAC5}"/>
              </a:ext>
            </a:extLst>
          </p:cNvPr>
          <p:cNvGraphicFramePr>
            <a:graphicFrameLocks noGrp="1"/>
          </p:cNvGraphicFramePr>
          <p:nvPr/>
        </p:nvGraphicFramePr>
        <p:xfrm>
          <a:off x="6005952" y="629712"/>
          <a:ext cx="3102552" cy="207000"/>
        </p:xfrm>
        <a:graphic>
          <a:graphicData uri="http://schemas.openxmlformats.org/drawingml/2006/table">
            <a:tbl>
              <a:tblPr bandRow="1">
                <a:tableStyleId>{125E5076-3810-47DD-B79F-674D7AD40C01}</a:tableStyleId>
              </a:tblPr>
              <a:tblGrid>
                <a:gridCol w="1274696">
                  <a:extLst>
                    <a:ext uri="{9D8B030D-6E8A-4147-A177-3AD203B41FA5}">
                      <a16:colId xmlns:a16="http://schemas.microsoft.com/office/drawing/2014/main" val="3796627024"/>
                    </a:ext>
                  </a:extLst>
                </a:gridCol>
                <a:gridCol w="182785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7" name="正方形/長方形 25">
            <a:extLst>
              <a:ext uri="{FF2B5EF4-FFF2-40B4-BE49-F238E27FC236}">
                <a16:creationId xmlns:a16="http://schemas.microsoft.com/office/drawing/2014/main" id="{A34D1060-DECC-5C25-1868-C2D7309FCE74}"/>
              </a:ext>
            </a:extLst>
          </p:cNvPr>
          <p:cNvSpPr/>
          <p:nvPr/>
        </p:nvSpPr>
        <p:spPr>
          <a:xfrm>
            <a:off x="97081" y="5657536"/>
            <a:ext cx="8820984" cy="882293"/>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自治体内の部署間の連携体制もわかりやすく記載すること</a:t>
            </a:r>
            <a:endParaRPr lang="en-US" altLang="ja-JP" sz="12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連携する関連事業（特に</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PLATEU/</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都市構造再編集中支援事業</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デジタル田園都市国家構想補助金等政府の支援を活用したものは、明記すること）</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記載フォーマットは問わない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2C3F30C3-9384-0DC9-4D92-5DA6730DDF1E}"/>
              </a:ext>
            </a:extLst>
          </p:cNvPr>
          <p:cNvSpPr/>
          <p:nvPr/>
        </p:nvSpPr>
        <p:spPr>
          <a:xfrm>
            <a:off x="1469177" y="4984525"/>
            <a:ext cx="2893887" cy="216000"/>
          </a:xfrm>
          <a:prstGeom prst="rect">
            <a:avLst/>
          </a:prstGeom>
          <a:solidFill>
            <a:srgbClr val="FF66CC">
              <a:alpha val="30196"/>
            </a:srgbClr>
          </a:solidFill>
          <a:ln w="19050" algn="ctr">
            <a:solidFill>
              <a:srgbClr val="FF66C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住民</a:t>
            </a:r>
          </a:p>
        </p:txBody>
      </p:sp>
      <p:sp>
        <p:nvSpPr>
          <p:cNvPr id="11" name="正方形/長方形 10">
            <a:extLst>
              <a:ext uri="{FF2B5EF4-FFF2-40B4-BE49-F238E27FC236}">
                <a16:creationId xmlns:a16="http://schemas.microsoft.com/office/drawing/2014/main" id="{95389080-41F5-D201-7CCB-C7B8CF2592E5}"/>
              </a:ext>
            </a:extLst>
          </p:cNvPr>
          <p:cNvSpPr/>
          <p:nvPr/>
        </p:nvSpPr>
        <p:spPr>
          <a:xfrm>
            <a:off x="1456971" y="4553889"/>
            <a:ext cx="2893887"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dirty="0">
                <a:ln>
                  <a:noFill/>
                </a:ln>
                <a:solidFill>
                  <a:prstClr val="black"/>
                </a:solidFill>
                <a:effectLst/>
                <a:uLnTx/>
                <a:uFillTx/>
                <a:latin typeface="Yu Gothic UI"/>
                <a:ea typeface="Yu Gothic UI"/>
                <a:cs typeface="Meiryo UI"/>
              </a:rPr>
              <a:t>X</a:t>
            </a:r>
            <a:r>
              <a:rPr kumimoji="0" lang="ja-JP" altLang="en-US" sz="1000" b="1" i="0" u="none" strike="noStrike" kern="0" cap="none" spc="0" normalizeH="0" baseline="0" noProof="0" dirty="0">
                <a:ln>
                  <a:noFill/>
                </a:ln>
                <a:solidFill>
                  <a:prstClr val="black"/>
                </a:solidFill>
                <a:effectLst/>
                <a:uLnTx/>
                <a:uFillTx/>
                <a:latin typeface="Yu Gothic UI"/>
                <a:ea typeface="Yu Gothic UI"/>
                <a:cs typeface="Meiryo UI"/>
              </a:rPr>
              <a:t>社（サービス運営者）</a:t>
            </a:r>
          </a:p>
        </p:txBody>
      </p:sp>
      <p:sp>
        <p:nvSpPr>
          <p:cNvPr id="15" name="正方形/長方形 14">
            <a:extLst>
              <a:ext uri="{FF2B5EF4-FFF2-40B4-BE49-F238E27FC236}">
                <a16:creationId xmlns:a16="http://schemas.microsoft.com/office/drawing/2014/main" id="{8302FE25-2927-6381-CC30-08D04B474191}"/>
              </a:ext>
            </a:extLst>
          </p:cNvPr>
          <p:cNvSpPr/>
          <p:nvPr/>
        </p:nvSpPr>
        <p:spPr>
          <a:xfrm>
            <a:off x="1456973" y="2613385"/>
            <a:ext cx="2253706" cy="216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○○市</a:t>
            </a:r>
          </a:p>
        </p:txBody>
      </p:sp>
      <p:sp>
        <p:nvSpPr>
          <p:cNvPr id="19" name="正方形/長方形 18">
            <a:extLst>
              <a:ext uri="{FF2B5EF4-FFF2-40B4-BE49-F238E27FC236}">
                <a16:creationId xmlns:a16="http://schemas.microsoft.com/office/drawing/2014/main" id="{46A95A00-29CB-A187-AFE2-97871698444D}"/>
              </a:ext>
            </a:extLst>
          </p:cNvPr>
          <p:cNvSpPr/>
          <p:nvPr/>
        </p:nvSpPr>
        <p:spPr>
          <a:xfrm flipH="1">
            <a:off x="1326064" y="2279248"/>
            <a:ext cx="3090277"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0" lang="ja-JP" altLang="en-US" sz="1000" b="1" kern="0" dirty="0">
                <a:solidFill>
                  <a:prstClr val="black"/>
                </a:solidFill>
                <a:ea typeface="Yu Gothic UI"/>
                <a:cs typeface="Arial" charset="0"/>
              </a:rPr>
              <a:t>○○コンソーシアム</a:t>
            </a:r>
          </a:p>
        </p:txBody>
      </p:sp>
      <p:cxnSp>
        <p:nvCxnSpPr>
          <p:cNvPr id="20" name="直線矢印コネクタ 19">
            <a:extLst>
              <a:ext uri="{FF2B5EF4-FFF2-40B4-BE49-F238E27FC236}">
                <a16:creationId xmlns:a16="http://schemas.microsoft.com/office/drawing/2014/main" id="{469CB4F8-4C93-D2F9-34AF-5461B7F89A1E}"/>
              </a:ext>
            </a:extLst>
          </p:cNvPr>
          <p:cNvCxnSpPr>
            <a:cxnSpLocks/>
          </p:cNvCxnSpPr>
          <p:nvPr/>
        </p:nvCxnSpPr>
        <p:spPr>
          <a:xfrm>
            <a:off x="2809893" y="4239716"/>
            <a:ext cx="0" cy="314173"/>
          </a:xfrm>
          <a:prstGeom prst="straightConnector1">
            <a:avLst/>
          </a:prstGeom>
          <a:noFill/>
          <a:ln w="12700" cap="flat" cmpd="sng" algn="ctr">
            <a:solidFill>
              <a:sysClr val="window" lastClr="FFFFFF">
                <a:lumMod val="50000"/>
              </a:sysClr>
            </a:solidFill>
            <a:prstDash val="solid"/>
            <a:tailEnd type="triangle"/>
          </a:ln>
          <a:effectLst/>
        </p:spPr>
      </p:cxnSp>
      <p:sp>
        <p:nvSpPr>
          <p:cNvPr id="21" name="正方形/長方形 20">
            <a:extLst>
              <a:ext uri="{FF2B5EF4-FFF2-40B4-BE49-F238E27FC236}">
                <a16:creationId xmlns:a16="http://schemas.microsoft.com/office/drawing/2014/main" id="{B5DCB8DF-5746-A359-668B-46A548FCD7B2}"/>
              </a:ext>
            </a:extLst>
          </p:cNvPr>
          <p:cNvSpPr/>
          <p:nvPr/>
        </p:nvSpPr>
        <p:spPr>
          <a:xfrm>
            <a:off x="2935786" y="4245523"/>
            <a:ext cx="1289640"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スマートシティ基盤の提供</a:t>
            </a:r>
            <a:endParaRPr kumimoji="0" lang="en-US" altLang="ja-JP" sz="900" b="0" i="0" u="none" strike="noStrike" kern="0" cap="none" spc="0" normalizeH="0" baseline="0" noProof="0" dirty="0">
              <a:ln>
                <a:noFill/>
              </a:ln>
              <a:solidFill>
                <a:prstClr val="black"/>
              </a:solidFill>
              <a:effectLst/>
              <a:uLnTx/>
              <a:uFillTx/>
              <a:latin typeface="Yu Gothic UI"/>
              <a:ea typeface="Yu Gothic UI"/>
              <a:cs typeface="Meiryo UI"/>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kern="0" dirty="0">
                <a:solidFill>
                  <a:prstClr val="black"/>
                </a:solidFill>
                <a:latin typeface="Yu Gothic UI"/>
                <a:ea typeface="Yu Gothic UI"/>
                <a:cs typeface="Meiryo UI"/>
              </a:rPr>
              <a:t>事業の発注</a:t>
            </a:r>
            <a:endPar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endParaRPr>
          </a:p>
        </p:txBody>
      </p:sp>
      <p:sp>
        <p:nvSpPr>
          <p:cNvPr id="25" name="正方形/長方形 24">
            <a:extLst>
              <a:ext uri="{FF2B5EF4-FFF2-40B4-BE49-F238E27FC236}">
                <a16:creationId xmlns:a16="http://schemas.microsoft.com/office/drawing/2014/main" id="{B73A267A-251C-20E8-571F-03F3A170DA1E}"/>
              </a:ext>
            </a:extLst>
          </p:cNvPr>
          <p:cNvSpPr/>
          <p:nvPr/>
        </p:nvSpPr>
        <p:spPr>
          <a:xfrm>
            <a:off x="1325060" y="2279247"/>
            <a:ext cx="3093750" cy="1956961"/>
          </a:xfrm>
          <a:prstGeom prst="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endParaRPr kumimoji="0" lang="ja-JP" altLang="en-US" sz="1200" b="1" i="0" u="none" strike="noStrike" kern="0" cap="none" spc="0" normalizeH="0" baseline="0" noProof="0" dirty="0">
              <a:ln>
                <a:noFill/>
              </a:ln>
              <a:solidFill>
                <a:prstClr val="black"/>
              </a:solidFill>
              <a:effectLst/>
              <a:uLnTx/>
              <a:uFillTx/>
              <a:ea typeface="Yu Gothic UI"/>
              <a:cs typeface="Arial" charset="0"/>
            </a:endParaRPr>
          </a:p>
        </p:txBody>
      </p:sp>
      <p:cxnSp>
        <p:nvCxnSpPr>
          <p:cNvPr id="27" name="直線矢印コネクタ 26">
            <a:extLst>
              <a:ext uri="{FF2B5EF4-FFF2-40B4-BE49-F238E27FC236}">
                <a16:creationId xmlns:a16="http://schemas.microsoft.com/office/drawing/2014/main" id="{91D519D9-F4A7-B411-6FF9-D099998CB1AC}"/>
              </a:ext>
            </a:extLst>
          </p:cNvPr>
          <p:cNvCxnSpPr>
            <a:cxnSpLocks/>
          </p:cNvCxnSpPr>
          <p:nvPr/>
        </p:nvCxnSpPr>
        <p:spPr>
          <a:xfrm>
            <a:off x="825432" y="2909673"/>
            <a:ext cx="502096" cy="0"/>
          </a:xfrm>
          <a:prstGeom prst="straightConnector1">
            <a:avLst/>
          </a:prstGeom>
          <a:noFill/>
          <a:ln w="12700" cap="flat" cmpd="sng" algn="ctr">
            <a:solidFill>
              <a:sysClr val="window" lastClr="FFFFFF">
                <a:lumMod val="50000"/>
              </a:sysClr>
            </a:solidFill>
            <a:prstDash val="solid"/>
            <a:tailEnd type="triangle"/>
          </a:ln>
          <a:effectLst/>
        </p:spPr>
      </p:cxnSp>
      <p:sp>
        <p:nvSpPr>
          <p:cNvPr id="29" name="正方形/長方形 28">
            <a:extLst>
              <a:ext uri="{FF2B5EF4-FFF2-40B4-BE49-F238E27FC236}">
                <a16:creationId xmlns:a16="http://schemas.microsoft.com/office/drawing/2014/main" id="{412913E4-E550-681F-33A7-DFD26B3B0AE3}"/>
              </a:ext>
            </a:extLst>
          </p:cNvPr>
          <p:cNvSpPr/>
          <p:nvPr/>
        </p:nvSpPr>
        <p:spPr>
          <a:xfrm>
            <a:off x="515832" y="2132799"/>
            <a:ext cx="309600" cy="1661603"/>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vert="eaVert"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prstClr val="black"/>
                </a:solidFill>
                <a:effectLst/>
                <a:uLnTx/>
                <a:uFillTx/>
                <a:latin typeface="Yu Gothic UI"/>
                <a:ea typeface="Yu Gothic UI"/>
                <a:cs typeface="Meiryo UI"/>
              </a:rPr>
              <a:t>○○大学</a:t>
            </a:r>
          </a:p>
        </p:txBody>
      </p:sp>
      <p:sp>
        <p:nvSpPr>
          <p:cNvPr id="31" name="正方形/長方形 30">
            <a:extLst>
              <a:ext uri="{FF2B5EF4-FFF2-40B4-BE49-F238E27FC236}">
                <a16:creationId xmlns:a16="http://schemas.microsoft.com/office/drawing/2014/main" id="{82E3EA75-7D67-7020-8757-03E0CA90098A}"/>
              </a:ext>
            </a:extLst>
          </p:cNvPr>
          <p:cNvSpPr/>
          <p:nvPr/>
        </p:nvSpPr>
        <p:spPr>
          <a:xfrm>
            <a:off x="828993" y="3015479"/>
            <a:ext cx="482778" cy="206831"/>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助言</a:t>
            </a:r>
          </a:p>
        </p:txBody>
      </p:sp>
      <p:cxnSp>
        <p:nvCxnSpPr>
          <p:cNvPr id="33" name="直線矢印コネクタ 32">
            <a:extLst>
              <a:ext uri="{FF2B5EF4-FFF2-40B4-BE49-F238E27FC236}">
                <a16:creationId xmlns:a16="http://schemas.microsoft.com/office/drawing/2014/main" id="{FC7E2C88-BCA3-33C0-9D1D-8F0F9B9428A4}"/>
              </a:ext>
            </a:extLst>
          </p:cNvPr>
          <p:cNvCxnSpPr>
            <a:cxnSpLocks/>
          </p:cNvCxnSpPr>
          <p:nvPr/>
        </p:nvCxnSpPr>
        <p:spPr>
          <a:xfrm>
            <a:off x="2809893" y="4773384"/>
            <a:ext cx="0" cy="218894"/>
          </a:xfrm>
          <a:prstGeom prst="straightConnector1">
            <a:avLst/>
          </a:prstGeom>
          <a:noFill/>
          <a:ln w="12700" cap="flat" cmpd="sng" algn="ctr">
            <a:solidFill>
              <a:schemeClr val="bg1">
                <a:lumMod val="50000"/>
              </a:schemeClr>
            </a:solidFill>
            <a:prstDash val="solid"/>
            <a:tailEnd type="triangle"/>
          </a:ln>
          <a:effectLst/>
        </p:spPr>
      </p:cxnSp>
      <p:sp>
        <p:nvSpPr>
          <p:cNvPr id="34" name="正方形/長方形 33">
            <a:extLst>
              <a:ext uri="{FF2B5EF4-FFF2-40B4-BE49-F238E27FC236}">
                <a16:creationId xmlns:a16="http://schemas.microsoft.com/office/drawing/2014/main" id="{3E87D643-22C8-56C3-7D03-1188D5DCC2CE}"/>
              </a:ext>
            </a:extLst>
          </p:cNvPr>
          <p:cNvSpPr/>
          <p:nvPr/>
        </p:nvSpPr>
        <p:spPr>
          <a:xfrm>
            <a:off x="2851124" y="4787559"/>
            <a:ext cx="756383" cy="110728"/>
          </a:xfrm>
          <a:prstGeom prst="rect">
            <a:avLst/>
          </a:prstGeom>
          <a:solidFill>
            <a:schemeClr val="bg1"/>
          </a:solid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サービス</a:t>
            </a:r>
            <a:r>
              <a:rPr kumimoji="0" lang="ja-JP" altLang="en-US" sz="900" kern="0" dirty="0">
                <a:solidFill>
                  <a:prstClr val="black"/>
                </a:solidFill>
                <a:latin typeface="Yu Gothic UI"/>
                <a:ea typeface="Yu Gothic UI"/>
                <a:cs typeface="Meiryo UI"/>
              </a:rPr>
              <a:t>の提供</a:t>
            </a:r>
            <a:endPar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endParaRPr>
          </a:p>
        </p:txBody>
      </p:sp>
      <p:sp>
        <p:nvSpPr>
          <p:cNvPr id="35" name="正方形/長方形 34">
            <a:extLst>
              <a:ext uri="{FF2B5EF4-FFF2-40B4-BE49-F238E27FC236}">
                <a16:creationId xmlns:a16="http://schemas.microsoft.com/office/drawing/2014/main" id="{2F8088BF-3886-DF98-FD4C-D1D6C05F8343}"/>
              </a:ext>
            </a:extLst>
          </p:cNvPr>
          <p:cNvSpPr/>
          <p:nvPr/>
        </p:nvSpPr>
        <p:spPr>
          <a:xfrm>
            <a:off x="1456971" y="2916700"/>
            <a:ext cx="2253706" cy="216000"/>
          </a:xfrm>
          <a:prstGeom prst="rect">
            <a:avLst/>
          </a:prstGeom>
          <a:solidFill>
            <a:srgbClr val="ED8B00">
              <a:alpha val="30196"/>
            </a:srgbClr>
          </a:solidFill>
          <a:ln w="1905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en-US" altLang="ja-JP" sz="1000" b="1" dirty="0">
                <a:solidFill>
                  <a:prstClr val="black"/>
                </a:solidFill>
                <a:ea typeface="Yu Gothic UI"/>
                <a:cs typeface="Arial" charset="0"/>
              </a:rPr>
              <a:t>A</a:t>
            </a:r>
            <a:r>
              <a:rPr lang="ja-JP" altLang="en-US" sz="1000" b="1" dirty="0">
                <a:solidFill>
                  <a:prstClr val="black"/>
                </a:solidFill>
                <a:ea typeface="Yu Gothic UI"/>
                <a:cs typeface="Arial" charset="0"/>
              </a:rPr>
              <a:t>社</a:t>
            </a:r>
          </a:p>
        </p:txBody>
      </p:sp>
      <p:cxnSp>
        <p:nvCxnSpPr>
          <p:cNvPr id="39" name="直線矢印コネクタ 38">
            <a:extLst>
              <a:ext uri="{FF2B5EF4-FFF2-40B4-BE49-F238E27FC236}">
                <a16:creationId xmlns:a16="http://schemas.microsoft.com/office/drawing/2014/main" id="{14E895C7-5E82-1C6E-48B0-2CDC89F2152C}"/>
              </a:ext>
            </a:extLst>
          </p:cNvPr>
          <p:cNvCxnSpPr>
            <a:cxnSpLocks/>
            <a:stCxn id="15" idx="3"/>
          </p:cNvCxnSpPr>
          <p:nvPr/>
        </p:nvCxnSpPr>
        <p:spPr>
          <a:xfrm flipV="1">
            <a:off x="3710679" y="2702487"/>
            <a:ext cx="2690125" cy="18898"/>
          </a:xfrm>
          <a:prstGeom prst="straightConnector1">
            <a:avLst/>
          </a:prstGeom>
          <a:solidFill>
            <a:schemeClr val="bg1">
              <a:alpha val="30196"/>
            </a:schemeClr>
          </a:solidFill>
          <a:ln w="19050" algn="ctr">
            <a:solidFill>
              <a:srgbClr val="00A3E0"/>
            </a:solidFill>
            <a:miter lim="800000"/>
            <a:headEnd/>
            <a:tailEnd/>
          </a:ln>
        </p:spPr>
      </p:cxnSp>
      <p:sp>
        <p:nvSpPr>
          <p:cNvPr id="47" name="正方形/長方形 46">
            <a:extLst>
              <a:ext uri="{FF2B5EF4-FFF2-40B4-BE49-F238E27FC236}">
                <a16:creationId xmlns:a16="http://schemas.microsoft.com/office/drawing/2014/main" id="{24DBAD44-5A72-6365-5228-43A561028FC2}"/>
              </a:ext>
            </a:extLst>
          </p:cNvPr>
          <p:cNvSpPr/>
          <p:nvPr/>
        </p:nvSpPr>
        <p:spPr>
          <a:xfrm>
            <a:off x="1462159" y="3948333"/>
            <a:ext cx="2248518"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algn="ctr" fontAlgn="auto">
              <a:spcBef>
                <a:spcPts val="0"/>
              </a:spcBef>
              <a:spcAft>
                <a:spcPts val="0"/>
              </a:spcAft>
            </a:pPr>
            <a:r>
              <a:rPr kumimoji="0" lang="ja-JP" altLang="en-US" sz="1000" b="1" kern="0" dirty="0">
                <a:solidFill>
                  <a:prstClr val="black"/>
                </a:solidFill>
                <a:latin typeface="Yu Gothic UI"/>
                <a:ea typeface="Yu Gothic UI"/>
              </a:rPr>
              <a:t>サービス提供者（一部）</a:t>
            </a:r>
            <a:endParaRPr kumimoji="0" lang="ja-JP" altLang="en-US" sz="1000" b="1" strike="sngStrike" kern="0" dirty="0">
              <a:solidFill>
                <a:prstClr val="black"/>
              </a:solidFill>
              <a:latin typeface="Yu Gothic UI"/>
              <a:ea typeface="Yu Gothic UI"/>
            </a:endParaRPr>
          </a:p>
        </p:txBody>
      </p:sp>
      <p:sp>
        <p:nvSpPr>
          <p:cNvPr id="3585" name="四角形: 角を丸くする 3584">
            <a:extLst>
              <a:ext uri="{FF2B5EF4-FFF2-40B4-BE49-F238E27FC236}">
                <a16:creationId xmlns:a16="http://schemas.microsoft.com/office/drawing/2014/main" id="{7D5FE175-8481-6D16-C35A-552E19692216}"/>
              </a:ext>
            </a:extLst>
          </p:cNvPr>
          <p:cNvSpPr/>
          <p:nvPr/>
        </p:nvSpPr>
        <p:spPr>
          <a:xfrm>
            <a:off x="6400804" y="2131774"/>
            <a:ext cx="2692906" cy="3457466"/>
          </a:xfrm>
          <a:prstGeom prst="roundRect">
            <a:avLst/>
          </a:prstGeom>
          <a:solidFill>
            <a:schemeClr val="bg1">
              <a:alpha val="30196"/>
            </a:scheme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endParaRPr lang="ja-JP" altLang="en-US" sz="1000" b="1">
              <a:solidFill>
                <a:prstClr val="black"/>
              </a:solidFill>
              <a:latin typeface="Arial" panose="020B0604020202020204" pitchFamily="34" charset="0"/>
              <a:ea typeface="Yu Gothic UI"/>
              <a:cs typeface="Arial" charset="0"/>
            </a:endParaRPr>
          </a:p>
        </p:txBody>
      </p:sp>
      <p:sp>
        <p:nvSpPr>
          <p:cNvPr id="3593" name="正方形/長方形 3592">
            <a:extLst>
              <a:ext uri="{FF2B5EF4-FFF2-40B4-BE49-F238E27FC236}">
                <a16:creationId xmlns:a16="http://schemas.microsoft.com/office/drawing/2014/main" id="{7092692C-67B9-6A23-84C1-C93339C9B967}"/>
              </a:ext>
            </a:extLst>
          </p:cNvPr>
          <p:cNvSpPr/>
          <p:nvPr/>
        </p:nvSpPr>
        <p:spPr>
          <a:xfrm>
            <a:off x="6960244" y="2154095"/>
            <a:ext cx="1543088" cy="216000"/>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行政内部の連携体制</a:t>
            </a:r>
          </a:p>
        </p:txBody>
      </p:sp>
      <p:sp>
        <p:nvSpPr>
          <p:cNvPr id="3595" name="正方形/長方形 3594">
            <a:extLst>
              <a:ext uri="{FF2B5EF4-FFF2-40B4-BE49-F238E27FC236}">
                <a16:creationId xmlns:a16="http://schemas.microsoft.com/office/drawing/2014/main" id="{6CBB6248-01BC-E10B-29D2-9DF627A6C55F}"/>
              </a:ext>
            </a:extLst>
          </p:cNvPr>
          <p:cNvSpPr/>
          <p:nvPr/>
        </p:nvSpPr>
        <p:spPr>
          <a:xfrm>
            <a:off x="1456971" y="3176135"/>
            <a:ext cx="2253706" cy="216000"/>
          </a:xfrm>
          <a:prstGeom prst="rect">
            <a:avLst/>
          </a:prstGeom>
          <a:solidFill>
            <a:srgbClr val="ED8B00">
              <a:alpha val="30196"/>
            </a:srgbClr>
          </a:solidFill>
          <a:ln w="1905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en-US" altLang="ja-JP" sz="1000" b="1" dirty="0">
                <a:solidFill>
                  <a:prstClr val="black"/>
                </a:solidFill>
                <a:ea typeface="Yu Gothic UI"/>
                <a:cs typeface="Arial" charset="0"/>
              </a:rPr>
              <a:t>B</a:t>
            </a:r>
            <a:r>
              <a:rPr lang="ja-JP" altLang="en-US" sz="1000" b="1" dirty="0">
                <a:solidFill>
                  <a:prstClr val="black"/>
                </a:solidFill>
                <a:ea typeface="Yu Gothic UI"/>
                <a:cs typeface="Arial" charset="0"/>
              </a:rPr>
              <a:t>社</a:t>
            </a:r>
          </a:p>
        </p:txBody>
      </p:sp>
      <p:sp>
        <p:nvSpPr>
          <p:cNvPr id="3599" name="正方形/長方形 3598">
            <a:extLst>
              <a:ext uri="{FF2B5EF4-FFF2-40B4-BE49-F238E27FC236}">
                <a16:creationId xmlns:a16="http://schemas.microsoft.com/office/drawing/2014/main" id="{E9AF5302-8F36-C330-7CAD-695CD979E735}"/>
              </a:ext>
            </a:extLst>
          </p:cNvPr>
          <p:cNvSpPr/>
          <p:nvPr/>
        </p:nvSpPr>
        <p:spPr>
          <a:xfrm>
            <a:off x="4958412" y="3676001"/>
            <a:ext cx="1327793" cy="272332"/>
          </a:xfrm>
          <a:prstGeom prst="rect">
            <a:avLst/>
          </a:prstGeom>
          <a:solidFill>
            <a:schemeClr val="accent6">
              <a:lumMod val="20000"/>
              <a:lumOff val="80000"/>
              <a:alpha val="30196"/>
            </a:schemeClr>
          </a:solidFill>
          <a:ln w="19050" algn="ctr">
            <a:solidFill>
              <a:schemeClr val="accent6"/>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○○市</a:t>
            </a:r>
            <a:r>
              <a:rPr lang="en-US" altLang="ja-JP" sz="1000" b="1" dirty="0">
                <a:solidFill>
                  <a:prstClr val="black"/>
                </a:solidFill>
                <a:ea typeface="Yu Gothic UI"/>
                <a:cs typeface="Arial" charset="0"/>
              </a:rPr>
              <a:t>3D</a:t>
            </a:r>
            <a:r>
              <a:rPr lang="ja-JP" altLang="en-US" sz="1000" b="1" dirty="0">
                <a:solidFill>
                  <a:prstClr val="black"/>
                </a:solidFill>
                <a:ea typeface="Yu Gothic UI"/>
                <a:cs typeface="Arial" charset="0"/>
              </a:rPr>
              <a:t>都市モデル</a:t>
            </a:r>
          </a:p>
        </p:txBody>
      </p:sp>
      <p:sp>
        <p:nvSpPr>
          <p:cNvPr id="3600" name="正方形/長方形 3599">
            <a:extLst>
              <a:ext uri="{FF2B5EF4-FFF2-40B4-BE49-F238E27FC236}">
                <a16:creationId xmlns:a16="http://schemas.microsoft.com/office/drawing/2014/main" id="{CD3152CB-4522-B5F3-71A7-C9041704C33F}"/>
              </a:ext>
            </a:extLst>
          </p:cNvPr>
          <p:cNvSpPr/>
          <p:nvPr/>
        </p:nvSpPr>
        <p:spPr>
          <a:xfrm flipH="1">
            <a:off x="5132976" y="1433976"/>
            <a:ext cx="1959303"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0" lang="ja-JP" altLang="en-US" sz="1000" b="1" kern="0" dirty="0">
                <a:solidFill>
                  <a:prstClr val="black"/>
                </a:solidFill>
                <a:ea typeface="Yu Gothic UI"/>
                <a:cs typeface="Arial" charset="0"/>
              </a:rPr>
              <a:t>○○まちづくり協議会</a:t>
            </a:r>
          </a:p>
        </p:txBody>
      </p:sp>
      <p:cxnSp>
        <p:nvCxnSpPr>
          <p:cNvPr id="3601" name="直線矢印コネクタ 3600">
            <a:extLst>
              <a:ext uri="{FF2B5EF4-FFF2-40B4-BE49-F238E27FC236}">
                <a16:creationId xmlns:a16="http://schemas.microsoft.com/office/drawing/2014/main" id="{36948677-4F7A-2E99-6D2E-665E1F50A4C7}"/>
              </a:ext>
            </a:extLst>
          </p:cNvPr>
          <p:cNvCxnSpPr>
            <a:cxnSpLocks/>
          </p:cNvCxnSpPr>
          <p:nvPr/>
        </p:nvCxnSpPr>
        <p:spPr>
          <a:xfrm>
            <a:off x="4416341" y="3783350"/>
            <a:ext cx="542071" cy="0"/>
          </a:xfrm>
          <a:prstGeom prst="straightConnector1">
            <a:avLst/>
          </a:prstGeom>
          <a:noFill/>
          <a:ln w="12700" cap="flat" cmpd="sng" algn="ctr">
            <a:solidFill>
              <a:sysClr val="window" lastClr="FFFFFF">
                <a:lumMod val="50000"/>
              </a:sysClr>
            </a:solidFill>
            <a:prstDash val="solid"/>
            <a:headEnd type="triangle"/>
            <a:tailEnd type="triangle"/>
          </a:ln>
          <a:effectLst/>
        </p:spPr>
      </p:cxnSp>
      <p:sp>
        <p:nvSpPr>
          <p:cNvPr id="3602" name="正方形/長方形 3601">
            <a:extLst>
              <a:ext uri="{FF2B5EF4-FFF2-40B4-BE49-F238E27FC236}">
                <a16:creationId xmlns:a16="http://schemas.microsoft.com/office/drawing/2014/main" id="{F8BD8EF0-2140-3A7D-3B85-E749A0E56197}"/>
              </a:ext>
            </a:extLst>
          </p:cNvPr>
          <p:cNvSpPr/>
          <p:nvPr/>
        </p:nvSpPr>
        <p:spPr>
          <a:xfrm>
            <a:off x="4686321" y="1831896"/>
            <a:ext cx="430678"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連携</a:t>
            </a:r>
          </a:p>
        </p:txBody>
      </p:sp>
      <p:cxnSp>
        <p:nvCxnSpPr>
          <p:cNvPr id="3607" name="コネクタ: カギ線 3606">
            <a:extLst>
              <a:ext uri="{FF2B5EF4-FFF2-40B4-BE49-F238E27FC236}">
                <a16:creationId xmlns:a16="http://schemas.microsoft.com/office/drawing/2014/main" id="{DDD7196C-2B52-3C6A-CCA8-916303D2842E}"/>
              </a:ext>
            </a:extLst>
          </p:cNvPr>
          <p:cNvCxnSpPr>
            <a:cxnSpLocks/>
            <a:stCxn id="19" idx="1"/>
            <a:endCxn id="3600" idx="3"/>
          </p:cNvCxnSpPr>
          <p:nvPr/>
        </p:nvCxnSpPr>
        <p:spPr>
          <a:xfrm flipV="1">
            <a:off x="4416341" y="1559976"/>
            <a:ext cx="716635" cy="845272"/>
          </a:xfrm>
          <a:prstGeom prst="bentConnector3">
            <a:avLst>
              <a:gd name="adj1" fmla="val 50000"/>
            </a:avLst>
          </a:prstGeom>
          <a:noFill/>
          <a:ln w="12700" cap="flat" cmpd="sng" algn="ctr">
            <a:solidFill>
              <a:sysClr val="window" lastClr="FFFFFF">
                <a:lumMod val="50000"/>
              </a:sysClr>
            </a:solidFill>
            <a:prstDash val="solid"/>
            <a:headEnd type="triangle"/>
            <a:tailEnd type="triangle"/>
          </a:ln>
          <a:effectLst/>
        </p:spPr>
      </p:cxnSp>
      <p:sp>
        <p:nvSpPr>
          <p:cNvPr id="3612" name="正方形/長方形 3611">
            <a:extLst>
              <a:ext uri="{FF2B5EF4-FFF2-40B4-BE49-F238E27FC236}">
                <a16:creationId xmlns:a16="http://schemas.microsoft.com/office/drawing/2014/main" id="{0AE17407-838D-1317-61B2-3655BF7980E3}"/>
              </a:ext>
            </a:extLst>
          </p:cNvPr>
          <p:cNvSpPr/>
          <p:nvPr/>
        </p:nvSpPr>
        <p:spPr>
          <a:xfrm>
            <a:off x="4473096" y="4010243"/>
            <a:ext cx="664657"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建物データを利用</a:t>
            </a:r>
          </a:p>
        </p:txBody>
      </p:sp>
      <p:sp>
        <p:nvSpPr>
          <p:cNvPr id="3613" name="正方形/長方形 3612">
            <a:extLst>
              <a:ext uri="{FF2B5EF4-FFF2-40B4-BE49-F238E27FC236}">
                <a16:creationId xmlns:a16="http://schemas.microsoft.com/office/drawing/2014/main" id="{52EDC8B3-7030-D048-71CF-EF4350F73947}"/>
              </a:ext>
            </a:extLst>
          </p:cNvPr>
          <p:cNvSpPr/>
          <p:nvPr/>
        </p:nvSpPr>
        <p:spPr>
          <a:xfrm flipH="1">
            <a:off x="5132976" y="1775524"/>
            <a:ext cx="1959303" cy="252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○○市（近隣都市）</a:t>
            </a:r>
          </a:p>
        </p:txBody>
      </p:sp>
      <p:cxnSp>
        <p:nvCxnSpPr>
          <p:cNvPr id="3615" name="コネクタ: カギ線 3614">
            <a:extLst>
              <a:ext uri="{FF2B5EF4-FFF2-40B4-BE49-F238E27FC236}">
                <a16:creationId xmlns:a16="http://schemas.microsoft.com/office/drawing/2014/main" id="{A7476870-EB2E-F37D-C010-A164B033A428}"/>
              </a:ext>
            </a:extLst>
          </p:cNvPr>
          <p:cNvCxnSpPr>
            <a:cxnSpLocks/>
            <a:endCxn id="3613" idx="3"/>
          </p:cNvCxnSpPr>
          <p:nvPr/>
        </p:nvCxnSpPr>
        <p:spPr>
          <a:xfrm flipV="1">
            <a:off x="4432099" y="1901524"/>
            <a:ext cx="700877" cy="643300"/>
          </a:xfrm>
          <a:prstGeom prst="bentConnector3">
            <a:avLst>
              <a:gd name="adj1" fmla="val 69693"/>
            </a:avLst>
          </a:prstGeom>
          <a:noFill/>
          <a:ln w="12700" cap="flat" cmpd="sng" algn="ctr">
            <a:solidFill>
              <a:sysClr val="window" lastClr="FFFFFF">
                <a:lumMod val="50000"/>
              </a:sysClr>
            </a:solidFill>
            <a:prstDash val="solid"/>
            <a:headEnd type="triangle"/>
            <a:tailEnd type="triangle"/>
          </a:ln>
          <a:effectLst/>
        </p:spPr>
      </p:cxnSp>
      <p:sp>
        <p:nvSpPr>
          <p:cNvPr id="3" name="正方形/長方形 9">
            <a:extLst>
              <a:ext uri="{FF2B5EF4-FFF2-40B4-BE49-F238E27FC236}">
                <a16:creationId xmlns:a16="http://schemas.microsoft.com/office/drawing/2014/main" id="{E0A16D10-4EC3-B7BD-B762-4BB928875C57}"/>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4" name="表 3">
            <a:extLst>
              <a:ext uri="{FF2B5EF4-FFF2-40B4-BE49-F238E27FC236}">
                <a16:creationId xmlns:a16="http://schemas.microsoft.com/office/drawing/2014/main" id="{CC604689-6106-491E-CE5B-43B033DE0C69}"/>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5" name="正方形/長方形 5">
            <a:extLst>
              <a:ext uri="{FF2B5EF4-FFF2-40B4-BE49-F238E27FC236}">
                <a16:creationId xmlns:a16="http://schemas.microsoft.com/office/drawing/2014/main" id="{6E29FEE0-409D-C07E-A196-F178765D15B9}"/>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CBDC488E-D82A-43B3-B01F-67533BB8657D}" type="slidenum">
              <a:rPr lang="en-US" altLang="ja-JP" smtClean="0">
                <a:solidFill>
                  <a:srgbClr val="000000"/>
                </a:solidFill>
                <a:latin typeface="Arial"/>
                <a:ea typeface="ＭＳ Ｐゴシック"/>
              </a:rPr>
              <a:t>42</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6" name="テキスト ボックス 5">
            <a:extLst>
              <a:ext uri="{FF2B5EF4-FFF2-40B4-BE49-F238E27FC236}">
                <a16:creationId xmlns:a16="http://schemas.microsoft.com/office/drawing/2014/main" id="{2D2C619C-7036-3F09-0108-C5118B142089}"/>
              </a:ext>
            </a:extLst>
          </p:cNvPr>
          <p:cNvSpPr txBox="1"/>
          <p:nvPr/>
        </p:nvSpPr>
        <p:spPr>
          <a:xfrm>
            <a:off x="59342" y="1120310"/>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
        <p:nvSpPr>
          <p:cNvPr id="44" name="正方形/長方形 43">
            <a:extLst>
              <a:ext uri="{FF2B5EF4-FFF2-40B4-BE49-F238E27FC236}">
                <a16:creationId xmlns:a16="http://schemas.microsoft.com/office/drawing/2014/main" id="{BC739EA8-B074-DFA0-EAA8-E0A144BA6389}"/>
              </a:ext>
            </a:extLst>
          </p:cNvPr>
          <p:cNvSpPr/>
          <p:nvPr/>
        </p:nvSpPr>
        <p:spPr>
          <a:xfrm>
            <a:off x="6484957" y="2453005"/>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デジタル推進課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（全体統括）</a:t>
            </a:r>
          </a:p>
        </p:txBody>
      </p:sp>
      <p:sp>
        <p:nvSpPr>
          <p:cNvPr id="45" name="正方形/長方形 44">
            <a:extLst>
              <a:ext uri="{FF2B5EF4-FFF2-40B4-BE49-F238E27FC236}">
                <a16:creationId xmlns:a16="http://schemas.microsoft.com/office/drawing/2014/main" id="{8B21295C-08A7-C3AB-17ED-5BAE93B6B47D}"/>
              </a:ext>
            </a:extLst>
          </p:cNvPr>
          <p:cNvSpPr/>
          <p:nvPr/>
        </p:nvSpPr>
        <p:spPr>
          <a:xfrm>
            <a:off x="7475401" y="2931380"/>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企画課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（進捗管理）</a:t>
            </a:r>
          </a:p>
        </p:txBody>
      </p:sp>
      <p:sp>
        <p:nvSpPr>
          <p:cNvPr id="46" name="正方形/長方形 45">
            <a:extLst>
              <a:ext uri="{FF2B5EF4-FFF2-40B4-BE49-F238E27FC236}">
                <a16:creationId xmlns:a16="http://schemas.microsoft.com/office/drawing/2014/main" id="{6CD2B690-3B49-0C52-615E-30EC85A062F8}"/>
              </a:ext>
            </a:extLst>
          </p:cNvPr>
          <p:cNvSpPr/>
          <p:nvPr/>
        </p:nvSpPr>
        <p:spPr>
          <a:xfrm>
            <a:off x="7269666" y="3358991"/>
            <a:ext cx="1550806" cy="366357"/>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まちづくり推進課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（エリアビジョン管理）</a:t>
            </a:r>
          </a:p>
        </p:txBody>
      </p:sp>
      <p:sp>
        <p:nvSpPr>
          <p:cNvPr id="48" name="正方形/長方形 47">
            <a:extLst>
              <a:ext uri="{FF2B5EF4-FFF2-40B4-BE49-F238E27FC236}">
                <a16:creationId xmlns:a16="http://schemas.microsoft.com/office/drawing/2014/main" id="{528C7AD1-D9D7-29B6-FC22-82820DD0D691}"/>
              </a:ext>
            </a:extLst>
          </p:cNvPr>
          <p:cNvSpPr/>
          <p:nvPr/>
        </p:nvSpPr>
        <p:spPr>
          <a:xfrm>
            <a:off x="7269666" y="3775110"/>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拠点整備課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（整備計画・施工）</a:t>
            </a:r>
          </a:p>
        </p:txBody>
      </p:sp>
      <p:sp>
        <p:nvSpPr>
          <p:cNvPr id="49" name="正方形/長方形 48">
            <a:extLst>
              <a:ext uri="{FF2B5EF4-FFF2-40B4-BE49-F238E27FC236}">
                <a16:creationId xmlns:a16="http://schemas.microsoft.com/office/drawing/2014/main" id="{8F3BD0EA-D463-0D90-0330-F51E5414894E}"/>
              </a:ext>
            </a:extLst>
          </p:cNvPr>
          <p:cNvSpPr/>
          <p:nvPr/>
        </p:nvSpPr>
        <p:spPr>
          <a:xfrm>
            <a:off x="7269666" y="4198496"/>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商工労政課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（商業者支援）</a:t>
            </a:r>
          </a:p>
        </p:txBody>
      </p:sp>
      <p:sp>
        <p:nvSpPr>
          <p:cNvPr id="50" name="正方形/長方形 49">
            <a:extLst>
              <a:ext uri="{FF2B5EF4-FFF2-40B4-BE49-F238E27FC236}">
                <a16:creationId xmlns:a16="http://schemas.microsoft.com/office/drawing/2014/main" id="{1D0DDB98-0F44-8CEE-5D70-552EEF735FB7}"/>
              </a:ext>
            </a:extLst>
          </p:cNvPr>
          <p:cNvSpPr/>
          <p:nvPr/>
        </p:nvSpPr>
        <p:spPr>
          <a:xfrm>
            <a:off x="7269666" y="4651442"/>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観光推進課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（情報発信コンテンツ管理）</a:t>
            </a:r>
          </a:p>
        </p:txBody>
      </p:sp>
      <p:cxnSp>
        <p:nvCxnSpPr>
          <p:cNvPr id="51" name="コネクタ: カギ線 50">
            <a:extLst>
              <a:ext uri="{FF2B5EF4-FFF2-40B4-BE49-F238E27FC236}">
                <a16:creationId xmlns:a16="http://schemas.microsoft.com/office/drawing/2014/main" id="{290E19B3-3A84-82C7-CA9F-1ABDE84F193D}"/>
              </a:ext>
            </a:extLst>
          </p:cNvPr>
          <p:cNvCxnSpPr>
            <a:cxnSpLocks/>
            <a:stCxn id="44" idx="2"/>
            <a:endCxn id="46" idx="1"/>
          </p:cNvCxnSpPr>
          <p:nvPr/>
        </p:nvCxnSpPr>
        <p:spPr>
          <a:xfrm rot="16200000" flipH="1">
            <a:off x="6765614" y="3038118"/>
            <a:ext cx="768406"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2" name="コネクタ: カギ線 51">
            <a:extLst>
              <a:ext uri="{FF2B5EF4-FFF2-40B4-BE49-F238E27FC236}">
                <a16:creationId xmlns:a16="http://schemas.microsoft.com/office/drawing/2014/main" id="{6874686F-C113-9CF5-C96D-DD176362D7CA}"/>
              </a:ext>
            </a:extLst>
          </p:cNvPr>
          <p:cNvCxnSpPr>
            <a:cxnSpLocks/>
            <a:stCxn id="44" idx="2"/>
            <a:endCxn id="48" idx="1"/>
          </p:cNvCxnSpPr>
          <p:nvPr/>
        </p:nvCxnSpPr>
        <p:spPr>
          <a:xfrm rot="16200000" flipH="1">
            <a:off x="6558448" y="3245284"/>
            <a:ext cx="1182738"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3" name="コネクタ: カギ線 52">
            <a:extLst>
              <a:ext uri="{FF2B5EF4-FFF2-40B4-BE49-F238E27FC236}">
                <a16:creationId xmlns:a16="http://schemas.microsoft.com/office/drawing/2014/main" id="{372027AC-151D-4F23-7261-C045DCF49BC9}"/>
              </a:ext>
            </a:extLst>
          </p:cNvPr>
          <p:cNvCxnSpPr>
            <a:cxnSpLocks/>
            <a:stCxn id="44" idx="2"/>
            <a:endCxn id="49" idx="1"/>
          </p:cNvCxnSpPr>
          <p:nvPr/>
        </p:nvCxnSpPr>
        <p:spPr>
          <a:xfrm rot="16200000" flipH="1">
            <a:off x="6346755" y="3456977"/>
            <a:ext cx="1606124"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4" name="コネクタ: カギ線 53">
            <a:extLst>
              <a:ext uri="{FF2B5EF4-FFF2-40B4-BE49-F238E27FC236}">
                <a16:creationId xmlns:a16="http://schemas.microsoft.com/office/drawing/2014/main" id="{2A886BB0-A56F-2E5E-480A-34812A4D7879}"/>
              </a:ext>
            </a:extLst>
          </p:cNvPr>
          <p:cNvCxnSpPr>
            <a:cxnSpLocks/>
            <a:stCxn id="44" idx="2"/>
            <a:endCxn id="50" idx="1"/>
          </p:cNvCxnSpPr>
          <p:nvPr/>
        </p:nvCxnSpPr>
        <p:spPr>
          <a:xfrm rot="16200000" flipH="1">
            <a:off x="6120282" y="3683450"/>
            <a:ext cx="2059070"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5" name="コネクタ: カギ線 54">
            <a:extLst>
              <a:ext uri="{FF2B5EF4-FFF2-40B4-BE49-F238E27FC236}">
                <a16:creationId xmlns:a16="http://schemas.microsoft.com/office/drawing/2014/main" id="{2B9D582B-845B-7E90-2799-0F804E523503}"/>
              </a:ext>
            </a:extLst>
          </p:cNvPr>
          <p:cNvCxnSpPr>
            <a:cxnSpLocks/>
            <a:stCxn id="44" idx="2"/>
            <a:endCxn id="45" idx="1"/>
          </p:cNvCxnSpPr>
          <p:nvPr/>
        </p:nvCxnSpPr>
        <p:spPr>
          <a:xfrm rot="16200000" flipH="1">
            <a:off x="7093687" y="2710046"/>
            <a:ext cx="317996" cy="445432"/>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49697B09-075F-94A1-41BA-79B1C1A2241F}"/>
              </a:ext>
            </a:extLst>
          </p:cNvPr>
          <p:cNvSpPr/>
          <p:nvPr/>
        </p:nvSpPr>
        <p:spPr>
          <a:xfrm>
            <a:off x="7269666" y="5097136"/>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地域創生課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（公共交通）</a:t>
            </a:r>
          </a:p>
        </p:txBody>
      </p:sp>
      <p:cxnSp>
        <p:nvCxnSpPr>
          <p:cNvPr id="57" name="コネクタ: カギ線 56">
            <a:extLst>
              <a:ext uri="{FF2B5EF4-FFF2-40B4-BE49-F238E27FC236}">
                <a16:creationId xmlns:a16="http://schemas.microsoft.com/office/drawing/2014/main" id="{E72FB380-1BE7-A71F-F16B-5599E596E791}"/>
              </a:ext>
            </a:extLst>
          </p:cNvPr>
          <p:cNvCxnSpPr>
            <a:cxnSpLocks/>
            <a:stCxn id="44" idx="2"/>
            <a:endCxn id="56" idx="1"/>
          </p:cNvCxnSpPr>
          <p:nvPr/>
        </p:nvCxnSpPr>
        <p:spPr>
          <a:xfrm rot="16200000" flipH="1">
            <a:off x="5897435" y="3906297"/>
            <a:ext cx="2504764"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5731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6"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dirty="0">
                <a:solidFill>
                  <a:srgbClr val="FFFFFF"/>
                </a:solidFill>
                <a:latin typeface="BIZ UDPゴシック" panose="020B0400000000000000" pitchFamily="50" charset="-128"/>
                <a:ea typeface="BIZ UDPゴシック" panose="020B0400000000000000" pitchFamily="50" charset="-128"/>
              </a:rPr>
              <a:t>１－５．実行計画に関係する事業費</a:t>
            </a:r>
          </a:p>
        </p:txBody>
      </p:sp>
      <p:sp>
        <p:nvSpPr>
          <p:cNvPr id="3557" name="正方形/長方形 34"/>
          <p:cNvSpPr/>
          <p:nvPr/>
        </p:nvSpPr>
        <p:spPr>
          <a:xfrm>
            <a:off x="151616" y="5877272"/>
            <a:ext cx="9012228" cy="738664"/>
          </a:xfrm>
          <a:prstGeom prst="rect">
            <a:avLst/>
          </a:prstGeom>
        </p:spPr>
        <p:txBody>
          <a:bodyPr wrap="square" lIns="0" tIns="0" rIns="0" bIns="0">
            <a:spAutoFit/>
          </a:bodyPr>
          <a:lstStyle/>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１．実行計画に記載の事業について記入すること。</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２．実証段階のものは実証実験にかかる費用を、導入済みのものはサービス維持に必要な運営費用を記載する。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３．（Ａ）に記載する金額は（Ｂ）に記載する金額を超えない額とすること。</a:t>
            </a: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４．適宜欄を追加して記載すること。</a:t>
            </a:r>
          </a:p>
        </p:txBody>
      </p:sp>
      <p:sp>
        <p:nvSpPr>
          <p:cNvPr id="3562" name="正方形/長方形 34"/>
          <p:cNvSpPr/>
          <p:nvPr/>
        </p:nvSpPr>
        <p:spPr>
          <a:xfrm>
            <a:off x="107504" y="535831"/>
            <a:ext cx="820891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本項目は評価の対象外</a:t>
            </a:r>
            <a:endParaRPr kumimoji="1" lang="en-US" altLang="ja-JP" sz="12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aphicFrame>
        <p:nvGraphicFramePr>
          <p:cNvPr id="3" name="表 2">
            <a:extLst>
              <a:ext uri="{FF2B5EF4-FFF2-40B4-BE49-F238E27FC236}">
                <a16:creationId xmlns:a16="http://schemas.microsoft.com/office/drawing/2014/main" id="{D8CD5FF5-6471-FEBF-8242-63E36D029915}"/>
              </a:ext>
            </a:extLst>
          </p:cNvPr>
          <p:cNvGraphicFramePr>
            <a:graphicFrameLocks noGrp="1"/>
          </p:cNvGraphicFramePr>
          <p:nvPr/>
        </p:nvGraphicFramePr>
        <p:xfrm>
          <a:off x="151616" y="1077568"/>
          <a:ext cx="8868201" cy="3791586"/>
        </p:xfrm>
        <a:graphic>
          <a:graphicData uri="http://schemas.openxmlformats.org/drawingml/2006/table">
            <a:tbl>
              <a:tblPr firstRow="1" bandRow="1">
                <a:tableStyleId>{5C22544A-7EE6-4342-B048-85BDC9FD1C3A}</a:tableStyleId>
              </a:tblPr>
              <a:tblGrid>
                <a:gridCol w="2456754">
                  <a:extLst>
                    <a:ext uri="{9D8B030D-6E8A-4147-A177-3AD203B41FA5}">
                      <a16:colId xmlns:a16="http://schemas.microsoft.com/office/drawing/2014/main" val="20000"/>
                    </a:ext>
                  </a:extLst>
                </a:gridCol>
                <a:gridCol w="915921">
                  <a:extLst>
                    <a:ext uri="{9D8B030D-6E8A-4147-A177-3AD203B41FA5}">
                      <a16:colId xmlns:a16="http://schemas.microsoft.com/office/drawing/2014/main" val="3209288977"/>
                    </a:ext>
                  </a:extLst>
                </a:gridCol>
                <a:gridCol w="915921">
                  <a:extLst>
                    <a:ext uri="{9D8B030D-6E8A-4147-A177-3AD203B41FA5}">
                      <a16:colId xmlns:a16="http://schemas.microsoft.com/office/drawing/2014/main" val="20001"/>
                    </a:ext>
                  </a:extLst>
                </a:gridCol>
                <a:gridCol w="915921">
                  <a:extLst>
                    <a:ext uri="{9D8B030D-6E8A-4147-A177-3AD203B41FA5}">
                      <a16:colId xmlns:a16="http://schemas.microsoft.com/office/drawing/2014/main" val="20002"/>
                    </a:ext>
                  </a:extLst>
                </a:gridCol>
                <a:gridCol w="915921">
                  <a:extLst>
                    <a:ext uri="{9D8B030D-6E8A-4147-A177-3AD203B41FA5}">
                      <a16:colId xmlns:a16="http://schemas.microsoft.com/office/drawing/2014/main" val="20003"/>
                    </a:ext>
                  </a:extLst>
                </a:gridCol>
                <a:gridCol w="915921">
                  <a:extLst>
                    <a:ext uri="{9D8B030D-6E8A-4147-A177-3AD203B41FA5}">
                      <a16:colId xmlns:a16="http://schemas.microsoft.com/office/drawing/2014/main" val="20004"/>
                    </a:ext>
                  </a:extLst>
                </a:gridCol>
                <a:gridCol w="915921">
                  <a:extLst>
                    <a:ext uri="{9D8B030D-6E8A-4147-A177-3AD203B41FA5}">
                      <a16:colId xmlns:a16="http://schemas.microsoft.com/office/drawing/2014/main" val="2200656833"/>
                    </a:ext>
                  </a:extLst>
                </a:gridCol>
                <a:gridCol w="915921">
                  <a:extLst>
                    <a:ext uri="{9D8B030D-6E8A-4147-A177-3AD203B41FA5}">
                      <a16:colId xmlns:a16="http://schemas.microsoft.com/office/drawing/2014/main" val="2656591396"/>
                    </a:ext>
                  </a:extLst>
                </a:gridCol>
              </a:tblGrid>
              <a:tr h="324000">
                <a:tc rowSpan="3">
                  <a:txBody>
                    <a:bodyPr/>
                    <a:lstStyle/>
                    <a:p>
                      <a:pPr marL="0" algn="ctr" defTabSz="1320726" rtl="0" eaLnBrk="1" latinLnBrk="0" hangingPunct="1"/>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gridSpan="7">
                  <a:txBody>
                    <a:bodyPr/>
                    <a:lstStyle/>
                    <a:p>
                      <a:pPr marL="0" algn="ctr" defTabSz="1320726" rtl="0" eaLnBrk="1" latinLnBrk="0" hangingPunct="1"/>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実行計画および実装計画に基づく事業に要する経費（単位：万円）</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marL="0" algn="ctr" defTabSz="1320726" rtl="0" eaLnBrk="1" latinLnBrk="0" hangingPunct="1"/>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事業に要する経費（単位：万円）</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1320726" rtl="0" eaLnBrk="1" latinLnBrk="0" hangingPunct="1"/>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9199609"/>
                  </a:ext>
                </a:extLst>
              </a:tr>
              <a:tr h="324000">
                <a:tc vMerge="1">
                  <a:txBody>
                    <a:bodyPr/>
                    <a:lstStyle/>
                    <a:p>
                      <a:pPr marL="0" algn="ctr" defTabSz="1320726" rtl="0" eaLnBrk="1" latinLnBrk="0" hangingPunct="1"/>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R6</a:t>
                      </a:r>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（事業年度）</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marL="0" algn="ctr" defTabSz="1320726" rtl="0" eaLnBrk="1" latinLnBrk="0" hangingPunct="1"/>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合計</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939402883"/>
                  </a:ext>
                </a:extLst>
              </a:tr>
              <a:tr h="324000">
                <a:tc vMerge="1">
                  <a:txBody>
                    <a:bodyPr/>
                    <a:lstStyle/>
                    <a:p>
                      <a:pPr marL="0" algn="ctr" defTabSz="1320726" rtl="0" eaLnBrk="1" latinLnBrk="0" hangingPunct="1"/>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　取組内容</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1320726" rtl="0" eaLnBrk="1" latinLnBrk="0" hangingPunct="1"/>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国庫補助金</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algn="ctr" defTabSz="1320726" rtl="0" eaLnBrk="1" latinLnBrk="0" hangingPunct="1"/>
                      <a:r>
                        <a:rPr kumimoji="1" lang="ja-JP" altLang="en-US" sz="1050" b="1" kern="1200" dirty="0">
                          <a:solidFill>
                            <a:schemeClr val="tx1"/>
                          </a:solidFill>
                          <a:latin typeface="メイリオ" panose="020B0604030504040204" pitchFamily="50" charset="-128"/>
                          <a:ea typeface="メイリオ" panose="020B0604030504040204" pitchFamily="50" charset="-128"/>
                          <a:cs typeface="+mn-cs"/>
                        </a:rPr>
                        <a:t>コンソーシアム負担金</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vMerge="1">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kumimoji="1" lang="ja-JP" altLang="en-US"/>
                    </a:p>
                  </a:txBody>
                  <a:tcPr/>
                </a:tc>
                <a:extLst>
                  <a:ext uri="{0D108BD9-81ED-4DB2-BD59-A6C34878D82A}">
                    <a16:rowId xmlns:a16="http://schemas.microsoft.com/office/drawing/2014/main" val="10000"/>
                  </a:ext>
                </a:extLst>
              </a:tr>
              <a:tr h="464591">
                <a:tc>
                  <a:txBody>
                    <a:bodyPr/>
                    <a:lstStyle/>
                    <a:p>
                      <a:pPr marL="36000">
                        <a:lnSpc>
                          <a:spcPct val="100000"/>
                        </a:lnSpc>
                      </a:pP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駅周辺交通（電車・バス・シェアサイクル等）の可視化　</a:t>
                      </a:r>
                    </a:p>
                  </a:txBody>
                  <a:tcPr marL="0" marR="0" marT="0" marB="0" anchor="ctr">
                    <a:lnL w="12700" cap="flat" cmpd="sng" algn="ctr">
                      <a:solidFill>
                        <a:srgbClr val="FF000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250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250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600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600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700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800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3,200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2"/>
                  </a:ext>
                </a:extLst>
              </a:tr>
              <a:tr h="464591">
                <a:tc>
                  <a:txBody>
                    <a:bodyPr/>
                    <a:lstStyle/>
                    <a:p>
                      <a:pPr marL="36000" marR="0" lvl="0" indent="0" algn="l" defTabSz="1320726"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電動シェアモビリティの試行導入</a:t>
                      </a:r>
                      <a:endParaRPr kumimoji="1" lang="en-US" altLang="ja-JP" sz="1050" b="0" kern="1200" dirty="0">
                        <a:solidFill>
                          <a:schemeClr val="tx1"/>
                        </a:solidFill>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rgbClr val="FF000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1750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2250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6,000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3"/>
                  </a:ext>
                </a:extLst>
              </a:tr>
              <a:tr h="464591">
                <a:tc>
                  <a:txBody>
                    <a:bodyPr/>
                    <a:lstStyle/>
                    <a:p>
                      <a:pPr marL="36000">
                        <a:lnSpc>
                          <a:spcPct val="100000"/>
                        </a:lnSpc>
                      </a:pPr>
                      <a:r>
                        <a:rPr kumimoji="1" lang="en-US" altLang="ja-JP" sz="1050" b="0" kern="1200" dirty="0">
                          <a:solidFill>
                            <a:schemeClr val="tx1"/>
                          </a:solidFill>
                          <a:latin typeface="Meiryo UI" panose="020B0604030504040204" pitchFamily="50" charset="-128"/>
                          <a:ea typeface="Meiryo UI" panose="020B0604030504040204" pitchFamily="50" charset="-128"/>
                          <a:cs typeface="+mn-cs"/>
                        </a:rPr>
                        <a:t>AI</a:t>
                      </a: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水位予測システムの広域導入</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1000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400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300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300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2,500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4"/>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エネルギー需給管理システムの構築</a:t>
                      </a:r>
                      <a:endParaRPr kumimoji="1" lang="ja-JP" altLang="en-US" sz="1050" b="0" kern="1200" dirty="0">
                        <a:solidFill>
                          <a:schemeClr val="tx1"/>
                        </a:solidFill>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1000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1000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3000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300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300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5,600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5"/>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43900254"/>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合計</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A)2,000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B)4,500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2,600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4,500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1,800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1,900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17,300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7115158"/>
                  </a:ext>
                </a:extLst>
              </a:tr>
            </a:tbl>
          </a:graphicData>
        </a:graphic>
      </p:graphicFrame>
      <p:sp>
        <p:nvSpPr>
          <p:cNvPr id="4" name="正方形/長方形 3">
            <a:extLst>
              <a:ext uri="{FF2B5EF4-FFF2-40B4-BE49-F238E27FC236}">
                <a16:creationId xmlns:a16="http://schemas.microsoft.com/office/drawing/2014/main" id="{5154B80A-A4C8-A2BF-51D9-81D7F3FF53A1}"/>
              </a:ext>
            </a:extLst>
          </p:cNvPr>
          <p:cNvSpPr/>
          <p:nvPr/>
        </p:nvSpPr>
        <p:spPr>
          <a:xfrm>
            <a:off x="3524630" y="5070460"/>
            <a:ext cx="565026" cy="253916"/>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A3C48C51-E0D7-6D93-F1A4-E12E129DF92C}"/>
              </a:ext>
            </a:extLst>
          </p:cNvPr>
          <p:cNvSpPr/>
          <p:nvPr/>
        </p:nvSpPr>
        <p:spPr>
          <a:xfrm>
            <a:off x="4067944" y="5070460"/>
            <a:ext cx="4529100"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他事業等によりで導入済み</a:t>
            </a:r>
          </a:p>
        </p:txBody>
      </p:sp>
      <p:sp>
        <p:nvSpPr>
          <p:cNvPr id="8" name="正方形/長方形 7">
            <a:extLst>
              <a:ext uri="{FF2B5EF4-FFF2-40B4-BE49-F238E27FC236}">
                <a16:creationId xmlns:a16="http://schemas.microsoft.com/office/drawing/2014/main" id="{E9C1E9BE-4749-0817-71FF-8AC5CD6AF090}"/>
              </a:ext>
            </a:extLst>
          </p:cNvPr>
          <p:cNvSpPr/>
          <p:nvPr/>
        </p:nvSpPr>
        <p:spPr>
          <a:xfrm>
            <a:off x="5879182" y="5070463"/>
            <a:ext cx="565026" cy="253916"/>
          </a:xfrm>
          <a:prstGeom prst="rect">
            <a:avLst/>
          </a:prstGeom>
          <a:solidFill>
            <a:srgbClr val="FEE7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39FA159F-4627-45E3-B73E-FF7BBB192F84}"/>
              </a:ext>
            </a:extLst>
          </p:cNvPr>
          <p:cNvSpPr/>
          <p:nvPr/>
        </p:nvSpPr>
        <p:spPr>
          <a:xfrm>
            <a:off x="6444208" y="5070462"/>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実証段階</a:t>
            </a:r>
          </a:p>
        </p:txBody>
      </p:sp>
      <p:sp>
        <p:nvSpPr>
          <p:cNvPr id="10" name="正方形/長方形 34">
            <a:extLst>
              <a:ext uri="{FF2B5EF4-FFF2-40B4-BE49-F238E27FC236}">
                <a16:creationId xmlns:a16="http://schemas.microsoft.com/office/drawing/2014/main" id="{5CF70E6F-326D-31C1-C4EA-94CBA3BB72E1}"/>
              </a:ext>
            </a:extLst>
          </p:cNvPr>
          <p:cNvSpPr/>
          <p:nvPr/>
        </p:nvSpPr>
        <p:spPr>
          <a:xfrm>
            <a:off x="-25287" y="5509457"/>
            <a:ext cx="9222020"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1400" b="1" i="1"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本実証実験にかかる経費　：　○○万円　（うち、コンソーシアム負担金△△万円、国庫補助金□□万円）</a:t>
            </a:r>
            <a:endParaRPr kumimoji="1" lang="en-US" altLang="ja-JP" sz="1400" b="1" i="1"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graphicFrame>
        <p:nvGraphicFramePr>
          <p:cNvPr id="5" name="表 6">
            <a:extLst>
              <a:ext uri="{FF2B5EF4-FFF2-40B4-BE49-F238E27FC236}">
                <a16:creationId xmlns:a16="http://schemas.microsoft.com/office/drawing/2014/main" id="{1A58D08F-B1AE-1D56-2296-56335F0F7840}"/>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2" name="正方形/長方形 9">
            <a:extLst>
              <a:ext uri="{FF2B5EF4-FFF2-40B4-BE49-F238E27FC236}">
                <a16:creationId xmlns:a16="http://schemas.microsoft.com/office/drawing/2014/main" id="{41D81E8B-CE21-AD66-4ABA-845CE47AD53C}"/>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6" name="表 5">
            <a:extLst>
              <a:ext uri="{FF2B5EF4-FFF2-40B4-BE49-F238E27FC236}">
                <a16:creationId xmlns:a16="http://schemas.microsoft.com/office/drawing/2014/main" id="{F1CE997A-F460-9510-E8FB-BEA461C2C370}"/>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2" name="正方形/長方形 5">
            <a:extLst>
              <a:ext uri="{FF2B5EF4-FFF2-40B4-BE49-F238E27FC236}">
                <a16:creationId xmlns:a16="http://schemas.microsoft.com/office/drawing/2014/main" id="{80962388-8528-DA9E-14DD-BFB8441B3298}"/>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72BE79D2-820D-4B17-A91C-4468D3D0C380}" type="slidenum">
              <a:rPr lang="en-US" altLang="ja-JP" smtClean="0">
                <a:solidFill>
                  <a:srgbClr val="000000"/>
                </a:solidFill>
                <a:latin typeface="Arial"/>
                <a:ea typeface="ＭＳ Ｐゴシック"/>
              </a:rPr>
              <a:t>43</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3" name="テキスト ボックス 12">
            <a:extLst>
              <a:ext uri="{FF2B5EF4-FFF2-40B4-BE49-F238E27FC236}">
                <a16:creationId xmlns:a16="http://schemas.microsoft.com/office/drawing/2014/main" id="{FD1195CF-B93E-CB41-6DD6-AF0705736B67}"/>
              </a:ext>
            </a:extLst>
          </p:cNvPr>
          <p:cNvSpPr txBox="1"/>
          <p:nvPr/>
        </p:nvSpPr>
        <p:spPr>
          <a:xfrm>
            <a:off x="14495" y="805282"/>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
        <p:nvSpPr>
          <p:cNvPr id="15" name="正方形/長方形 14">
            <a:extLst>
              <a:ext uri="{FF2B5EF4-FFF2-40B4-BE49-F238E27FC236}">
                <a16:creationId xmlns:a16="http://schemas.microsoft.com/office/drawing/2014/main" id="{4033B00E-95CC-0DB7-1C50-42E461AA44A7}"/>
              </a:ext>
            </a:extLst>
          </p:cNvPr>
          <p:cNvSpPr/>
          <p:nvPr/>
        </p:nvSpPr>
        <p:spPr>
          <a:xfrm>
            <a:off x="7452320" y="5070460"/>
            <a:ext cx="565026" cy="2539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635EC8E-4932-5B14-FB2F-26D8AE5128E5}"/>
              </a:ext>
            </a:extLst>
          </p:cNvPr>
          <p:cNvSpPr/>
          <p:nvPr/>
        </p:nvSpPr>
        <p:spPr>
          <a:xfrm>
            <a:off x="8100392" y="5079258"/>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今回応募事業</a:t>
            </a:r>
          </a:p>
        </p:txBody>
      </p:sp>
    </p:spTree>
    <p:extLst>
      <p:ext uri="{BB962C8B-B14F-4D97-AF65-F5344CB8AC3E}">
        <p14:creationId xmlns:p14="http://schemas.microsoft.com/office/powerpoint/2010/main" val="10790139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8" name="Rectangle 67"/>
          <p:cNvSpPr>
            <a:spLocks noChangeArrowheads="1"/>
          </p:cNvSpPr>
          <p:nvPr/>
        </p:nvSpPr>
        <p:spPr>
          <a:xfrm>
            <a:off x="0" y="0"/>
            <a:ext cx="925252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２－１．</a:t>
            </a: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実証事業の取組概要（</a:t>
            </a:r>
            <a:r>
              <a:rPr kumimoji="1" lang="en-US" altLang="ja-JP"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R6</a:t>
            </a: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年度）</a:t>
            </a:r>
            <a:endParaRPr kumimoji="1" lang="ja-JP" altLang="en-US" sz="12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3" name="正方形/長方形 2">
            <a:extLst>
              <a:ext uri="{FF2B5EF4-FFF2-40B4-BE49-F238E27FC236}">
                <a16:creationId xmlns:a16="http://schemas.microsoft.com/office/drawing/2014/main" id="{AD04CCCE-0AA2-C18A-4FF4-8083BC437039}"/>
              </a:ext>
            </a:extLst>
          </p:cNvPr>
          <p:cNvSpPr/>
          <p:nvPr/>
        </p:nvSpPr>
        <p:spPr>
          <a:xfrm>
            <a:off x="68230" y="125443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chemeClr val="bg1"/>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D72ECF31-32D3-4393-8A36-B9DD32EDE4C8}"/>
              </a:ext>
            </a:extLst>
          </p:cNvPr>
          <p:cNvSpPr/>
          <p:nvPr/>
        </p:nvSpPr>
        <p:spPr bwMode="gray">
          <a:xfrm>
            <a:off x="130938" y="1261114"/>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R6</a:t>
            </a: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年度の実証の</a:t>
            </a:r>
            <a:r>
              <a:rPr lang="ja-JP" altLang="en-US" sz="1400" dirty="0">
                <a:solidFill>
                  <a:schemeClr val="bg1"/>
                </a:solidFill>
                <a:latin typeface="BIZ UDPゴシック" panose="020B0400000000000000" pitchFamily="50" charset="-128"/>
                <a:ea typeface="BIZ UDPゴシック" panose="020B0400000000000000" pitchFamily="50" charset="-128"/>
                <a:cs typeface="Arial" charset="0"/>
              </a:rPr>
              <a:t>内容</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9" name="表 6">
            <a:extLst>
              <a:ext uri="{FF2B5EF4-FFF2-40B4-BE49-F238E27FC236}">
                <a16:creationId xmlns:a16="http://schemas.microsoft.com/office/drawing/2014/main" id="{3B4CC7DC-4608-3553-E768-844E645DE6F3}"/>
              </a:ext>
            </a:extLst>
          </p:cNvPr>
          <p:cNvGraphicFramePr>
            <a:graphicFrameLocks noGrp="1"/>
          </p:cNvGraphicFramePr>
          <p:nvPr/>
        </p:nvGraphicFramePr>
        <p:xfrm>
          <a:off x="157175" y="1558959"/>
          <a:ext cx="8819348" cy="2781965"/>
        </p:xfrm>
        <a:graphic>
          <a:graphicData uri="http://schemas.openxmlformats.org/drawingml/2006/table">
            <a:tbl>
              <a:tblPr bandRow="1">
                <a:tableStyleId>{125E5076-3810-47DD-B79F-674D7AD40C01}</a:tableStyleId>
              </a:tblPr>
              <a:tblGrid>
                <a:gridCol w="2182577">
                  <a:extLst>
                    <a:ext uri="{9D8B030D-6E8A-4147-A177-3AD203B41FA5}">
                      <a16:colId xmlns:a16="http://schemas.microsoft.com/office/drawing/2014/main" val="3796627024"/>
                    </a:ext>
                  </a:extLst>
                </a:gridCol>
                <a:gridCol w="6636771">
                  <a:extLst>
                    <a:ext uri="{9D8B030D-6E8A-4147-A177-3AD203B41FA5}">
                      <a16:colId xmlns:a16="http://schemas.microsoft.com/office/drawing/2014/main" val="2188183779"/>
                    </a:ext>
                  </a:extLst>
                </a:gridCol>
              </a:tblGrid>
              <a:tr h="556393">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①目的</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⇒全体スケジュールを踏まえた、</a:t>
                      </a:r>
                      <a:r>
                        <a:rPr kumimoji="1" lang="en-US" altLang="ja-JP" sz="1000" kern="1200" noProof="0" dirty="0">
                          <a:solidFill>
                            <a:schemeClr val="tx1"/>
                          </a:solidFill>
                          <a:latin typeface="Meiryo UI" panose="020B0604030504040204" pitchFamily="50" charset="-128"/>
                          <a:ea typeface="Meiryo UI" panose="020B0604030504040204" pitchFamily="50" charset="-128"/>
                          <a:cs typeface="+mn-cs"/>
                        </a:rPr>
                        <a:t>R6</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年度単年度の目的や、様式１－１に記載した都市・まちづくり</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のビジョンと</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の位置づけを記載する。</a:t>
                      </a:r>
                      <a:endParaRPr kumimoji="1" lang="en-US" altLang="ja-JP" sz="1000" kern="1200" noProof="0" dirty="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187383466"/>
                  </a:ext>
                </a:extLst>
              </a:tr>
              <a:tr h="556393">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②実証したい事項・実証事業の必要性</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a:t>
                      </a:r>
                      <a:r>
                        <a:rPr kumimoji="1" lang="en-US" altLang="ja-JP" sz="1000" kern="1200" noProof="0" dirty="0">
                          <a:solidFill>
                            <a:schemeClr val="tx1"/>
                          </a:solidFill>
                          <a:latin typeface="Meiryo UI" panose="020B0604030504040204" pitchFamily="50" charset="-128"/>
                          <a:ea typeface="Meiryo UI" panose="020B0604030504040204" pitchFamily="50" charset="-128"/>
                          <a:cs typeface="+mn-cs"/>
                        </a:rPr>
                        <a:t>R6</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年度単年度で具体的に実証実験で確認したい事項を記載する。（住民ニーズ・社会実装性・</a:t>
                      </a:r>
                      <a:r>
                        <a:rPr kumimoji="1" lang="zh-CN" altLang="en-US" sz="1000" kern="1200" noProof="0" dirty="0">
                          <a:solidFill>
                            <a:schemeClr val="tx1"/>
                          </a:solidFill>
                          <a:latin typeface="Meiryo UI" panose="020B0604030504040204" pitchFamily="50" charset="-128"/>
                          <a:ea typeface="Meiryo UI" panose="020B0604030504040204" pitchFamily="50" charset="-128"/>
                          <a:cs typeface="+mn-cs"/>
                        </a:rPr>
                        <a:t>安全性</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a:t>
                      </a:r>
                      <a:r>
                        <a:rPr kumimoji="1" lang="zh-CN" altLang="en-US" sz="1000" kern="1200" noProof="0" dirty="0">
                          <a:solidFill>
                            <a:schemeClr val="tx1"/>
                          </a:solidFill>
                          <a:latin typeface="Meiryo UI" panose="020B0604030504040204" pitchFamily="50" charset="-128"/>
                          <a:ea typeface="Meiryo UI" panose="020B0604030504040204" pitchFamily="50" charset="-128"/>
                          <a:cs typeface="+mn-cs"/>
                        </a:rPr>
                        <a:t>収益性</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・運営体制・</a:t>
                      </a:r>
                      <a:r>
                        <a:rPr kumimoji="1" lang="zh-CN" altLang="en-US" sz="1000" kern="1200" noProof="0" dirty="0">
                          <a:solidFill>
                            <a:schemeClr val="tx1"/>
                          </a:solidFill>
                          <a:latin typeface="Meiryo UI" panose="020B0604030504040204" pitchFamily="50" charset="-128"/>
                          <a:ea typeface="Meiryo UI" panose="020B0604030504040204" pitchFamily="50" charset="-128"/>
                          <a:cs typeface="+mn-cs"/>
                        </a:rPr>
                        <a:t>将来性</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等）</a:t>
                      </a:r>
                      <a:endParaRPr kumimoji="1" lang="en-US" altLang="ja-JP" sz="1000" kern="1200" noProof="0" dirty="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556393">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③実証の概要</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a:t>
                      </a:r>
                      <a:r>
                        <a:rPr kumimoji="1" lang="en-US" altLang="ja-JP" sz="1000" kern="1200" noProof="0" dirty="0">
                          <a:solidFill>
                            <a:schemeClr val="tx1"/>
                          </a:solidFill>
                          <a:latin typeface="Meiryo UI" panose="020B0604030504040204" pitchFamily="50" charset="-128"/>
                          <a:ea typeface="Meiryo UI" panose="020B0604030504040204" pitchFamily="50" charset="-128"/>
                          <a:cs typeface="+mn-cs"/>
                        </a:rPr>
                        <a:t>R6</a:t>
                      </a:r>
                      <a:r>
                        <a:rPr kumimoji="1" lang="ja-JP" altLang="en-US" sz="1000" kern="1200" noProof="0" dirty="0">
                          <a:solidFill>
                            <a:schemeClr val="tx1"/>
                          </a:solidFill>
                          <a:latin typeface="Meiryo UI" panose="020B0604030504040204" pitchFamily="50" charset="-128"/>
                          <a:ea typeface="Meiryo UI" panose="020B0604030504040204" pitchFamily="50" charset="-128"/>
                          <a:cs typeface="+mn-cs"/>
                        </a:rPr>
                        <a:t>年度内に実施する事業内容を記載する。</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556393">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④実証方法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dirty="0">
                          <a:solidFill>
                            <a:schemeClr val="tx1"/>
                          </a:solidFill>
                          <a:latin typeface="Meiryo UI" panose="020B0604030504040204" pitchFamily="50" charset="-128"/>
                          <a:ea typeface="Meiryo UI" panose="020B0604030504040204" pitchFamily="50" charset="-128"/>
                        </a:rPr>
                        <a:t>⇒項目②を検証する具体的な方法を記載する。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000" dirty="0">
                          <a:solidFill>
                            <a:schemeClr val="tx1"/>
                          </a:solidFill>
                          <a:latin typeface="Meiryo UI" panose="020B0604030504040204" pitchFamily="50" charset="-128"/>
                          <a:ea typeface="Meiryo UI" panose="020B0604030504040204" pitchFamily="50" charset="-128"/>
                        </a:rPr>
                        <a:t>　個人情報保護法等の法律・ガイドライン等を遵守した対応となるよう、十分に調査および対策がされていることを記載する。</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03729928"/>
                  </a:ext>
                </a:extLst>
              </a:tr>
              <a:tr h="556393">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⑤実証後の</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効果検証・報告事項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dirty="0">
                          <a:solidFill>
                            <a:schemeClr val="tx1"/>
                          </a:solidFill>
                          <a:latin typeface="Meiryo UI" panose="020B0604030504040204" pitchFamily="50" charset="-128"/>
                          <a:ea typeface="Meiryo UI" panose="020B0604030504040204" pitchFamily="50" charset="-128"/>
                        </a:rPr>
                        <a:t>⇒実証実験の効果検証方法、サービス実装に向けての課題抽出方法、都市局への報告事項等について記載。</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14" name="正方形/長方形 13">
            <a:extLst>
              <a:ext uri="{FF2B5EF4-FFF2-40B4-BE49-F238E27FC236}">
                <a16:creationId xmlns:a16="http://schemas.microsoft.com/office/drawing/2014/main" id="{F5B56204-9147-CA72-4BE3-CE1EF2E8C95F}"/>
              </a:ext>
            </a:extLst>
          </p:cNvPr>
          <p:cNvSpPr/>
          <p:nvPr/>
        </p:nvSpPr>
        <p:spPr>
          <a:xfrm>
            <a:off x="68230" y="4421637"/>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47A78C45-6EE5-0148-FB54-1166F6E98AEE}"/>
              </a:ext>
            </a:extLst>
          </p:cNvPr>
          <p:cNvSpPr/>
          <p:nvPr/>
        </p:nvSpPr>
        <p:spPr bwMode="gray">
          <a:xfrm>
            <a:off x="130938" y="4428320"/>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■スケジュール（</a:t>
            </a:r>
            <a:r>
              <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R6</a:t>
            </a: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16" name="表 25">
            <a:extLst>
              <a:ext uri="{FF2B5EF4-FFF2-40B4-BE49-F238E27FC236}">
                <a16:creationId xmlns:a16="http://schemas.microsoft.com/office/drawing/2014/main" id="{DB9BB96A-6525-9EB0-949D-D0448D6311A9}"/>
              </a:ext>
            </a:extLst>
          </p:cNvPr>
          <p:cNvGraphicFramePr>
            <a:graphicFrameLocks noGrp="1"/>
          </p:cNvGraphicFramePr>
          <p:nvPr/>
        </p:nvGraphicFramePr>
        <p:xfrm>
          <a:off x="130938" y="4869160"/>
          <a:ext cx="8905560" cy="1913655"/>
        </p:xfrm>
        <a:graphic>
          <a:graphicData uri="http://schemas.openxmlformats.org/drawingml/2006/table">
            <a:tbl>
              <a:tblPr firstRow="1" bandRow="1">
                <a:tableStyleId>{5C22544A-7EE6-4342-B048-85BDC9FD1C3A}</a:tableStyleId>
              </a:tblPr>
              <a:tblGrid>
                <a:gridCol w="890556">
                  <a:extLst>
                    <a:ext uri="{9D8B030D-6E8A-4147-A177-3AD203B41FA5}">
                      <a16:colId xmlns:a16="http://schemas.microsoft.com/office/drawing/2014/main" val="58720699"/>
                    </a:ext>
                  </a:extLst>
                </a:gridCol>
                <a:gridCol w="890556">
                  <a:extLst>
                    <a:ext uri="{9D8B030D-6E8A-4147-A177-3AD203B41FA5}">
                      <a16:colId xmlns:a16="http://schemas.microsoft.com/office/drawing/2014/main" val="1921286119"/>
                    </a:ext>
                  </a:extLst>
                </a:gridCol>
                <a:gridCol w="890556">
                  <a:extLst>
                    <a:ext uri="{9D8B030D-6E8A-4147-A177-3AD203B41FA5}">
                      <a16:colId xmlns:a16="http://schemas.microsoft.com/office/drawing/2014/main" val="4051492733"/>
                    </a:ext>
                  </a:extLst>
                </a:gridCol>
                <a:gridCol w="890556">
                  <a:extLst>
                    <a:ext uri="{9D8B030D-6E8A-4147-A177-3AD203B41FA5}">
                      <a16:colId xmlns:a16="http://schemas.microsoft.com/office/drawing/2014/main" val="3627388860"/>
                    </a:ext>
                  </a:extLst>
                </a:gridCol>
                <a:gridCol w="890556">
                  <a:extLst>
                    <a:ext uri="{9D8B030D-6E8A-4147-A177-3AD203B41FA5}">
                      <a16:colId xmlns:a16="http://schemas.microsoft.com/office/drawing/2014/main" val="3888247397"/>
                    </a:ext>
                  </a:extLst>
                </a:gridCol>
                <a:gridCol w="890556">
                  <a:extLst>
                    <a:ext uri="{9D8B030D-6E8A-4147-A177-3AD203B41FA5}">
                      <a16:colId xmlns:a16="http://schemas.microsoft.com/office/drawing/2014/main" val="951600740"/>
                    </a:ext>
                  </a:extLst>
                </a:gridCol>
                <a:gridCol w="890556">
                  <a:extLst>
                    <a:ext uri="{9D8B030D-6E8A-4147-A177-3AD203B41FA5}">
                      <a16:colId xmlns:a16="http://schemas.microsoft.com/office/drawing/2014/main" val="3289948725"/>
                    </a:ext>
                  </a:extLst>
                </a:gridCol>
                <a:gridCol w="890556">
                  <a:extLst>
                    <a:ext uri="{9D8B030D-6E8A-4147-A177-3AD203B41FA5}">
                      <a16:colId xmlns:a16="http://schemas.microsoft.com/office/drawing/2014/main" val="2477946490"/>
                    </a:ext>
                  </a:extLst>
                </a:gridCol>
                <a:gridCol w="890556">
                  <a:extLst>
                    <a:ext uri="{9D8B030D-6E8A-4147-A177-3AD203B41FA5}">
                      <a16:colId xmlns:a16="http://schemas.microsoft.com/office/drawing/2014/main" val="771913779"/>
                    </a:ext>
                  </a:extLst>
                </a:gridCol>
                <a:gridCol w="890556">
                  <a:extLst>
                    <a:ext uri="{9D8B030D-6E8A-4147-A177-3AD203B41FA5}">
                      <a16:colId xmlns:a16="http://schemas.microsoft.com/office/drawing/2014/main" val="1012570093"/>
                    </a:ext>
                  </a:extLst>
                </a:gridCol>
              </a:tblGrid>
              <a:tr h="325569">
                <a:tc>
                  <a:txBody>
                    <a:bodyPr/>
                    <a:lstStyle/>
                    <a:p>
                      <a:pPr algn="ctr"/>
                      <a:r>
                        <a:rPr kumimoji="1" lang="en-US" altLang="ja-JP" sz="1100" dirty="0">
                          <a:solidFill>
                            <a:schemeClr val="tx1">
                              <a:lumMod val="65000"/>
                              <a:lumOff val="35000"/>
                            </a:schemeClr>
                          </a:solidFill>
                        </a:rPr>
                        <a:t>6</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7</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8</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9</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10</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11</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12</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1</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2</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dirty="0">
                          <a:solidFill>
                            <a:schemeClr val="tx1">
                              <a:lumMod val="65000"/>
                              <a:lumOff val="35000"/>
                            </a:schemeClr>
                          </a:solidFill>
                        </a:rPr>
                        <a:t>3</a:t>
                      </a:r>
                      <a:r>
                        <a:rPr kumimoji="1" lang="ja-JP" altLang="en-US" sz="1100" dirty="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extLst>
                  <a:ext uri="{0D108BD9-81ED-4DB2-BD59-A6C34878D82A}">
                    <a16:rowId xmlns:a16="http://schemas.microsoft.com/office/drawing/2014/main" val="2030965173"/>
                  </a:ext>
                </a:extLst>
              </a:tr>
              <a:tr h="529362">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529362">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17" name="矢印: 五方向 16">
            <a:extLst>
              <a:ext uri="{FF2B5EF4-FFF2-40B4-BE49-F238E27FC236}">
                <a16:creationId xmlns:a16="http://schemas.microsoft.com/office/drawing/2014/main" id="{25592D42-D52E-33E0-589E-8708CFC5D7B4}"/>
              </a:ext>
            </a:extLst>
          </p:cNvPr>
          <p:cNvSpPr/>
          <p:nvPr/>
        </p:nvSpPr>
        <p:spPr>
          <a:xfrm>
            <a:off x="1017471" y="5328798"/>
            <a:ext cx="1481579"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実証準備</a:t>
            </a:r>
          </a:p>
        </p:txBody>
      </p:sp>
      <p:sp>
        <p:nvSpPr>
          <p:cNvPr id="18" name="矢印: 五方向 17">
            <a:extLst>
              <a:ext uri="{FF2B5EF4-FFF2-40B4-BE49-F238E27FC236}">
                <a16:creationId xmlns:a16="http://schemas.microsoft.com/office/drawing/2014/main" id="{091FDA82-5CD8-205E-E8D6-D8D4B8FF048E}"/>
              </a:ext>
            </a:extLst>
          </p:cNvPr>
          <p:cNvSpPr/>
          <p:nvPr/>
        </p:nvSpPr>
        <p:spPr>
          <a:xfrm>
            <a:off x="2457236" y="5858445"/>
            <a:ext cx="1249540" cy="253212"/>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実証実施</a:t>
            </a:r>
          </a:p>
        </p:txBody>
      </p:sp>
      <p:sp>
        <p:nvSpPr>
          <p:cNvPr id="31" name="矢印: 五方向 30">
            <a:extLst>
              <a:ext uri="{FF2B5EF4-FFF2-40B4-BE49-F238E27FC236}">
                <a16:creationId xmlns:a16="http://schemas.microsoft.com/office/drawing/2014/main" id="{72930F10-940E-1E0C-EC6E-46E4A24FFE48}"/>
              </a:ext>
            </a:extLst>
          </p:cNvPr>
          <p:cNvSpPr/>
          <p:nvPr/>
        </p:nvSpPr>
        <p:spPr>
          <a:xfrm>
            <a:off x="4574000" y="5464112"/>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効果検証</a:t>
            </a:r>
            <a:endParaRPr lang="en-US" altLang="ja-JP" sz="800" dirty="0">
              <a:solidFill>
                <a:srgbClr val="000000"/>
              </a:solidFill>
              <a:latin typeface="BIZ UDPゴシック" panose="020B0400000000000000" pitchFamily="50" charset="-128"/>
              <a:ea typeface="BIZ UDPゴシック" panose="020B0400000000000000" pitchFamily="50" charset="-128"/>
              <a:cs typeface="Arial" charset="0"/>
            </a:endParaRPr>
          </a:p>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アンケート実施</a:t>
            </a:r>
          </a:p>
        </p:txBody>
      </p:sp>
      <p:sp>
        <p:nvSpPr>
          <p:cNvPr id="32" name="矢印: 五方向 31">
            <a:extLst>
              <a:ext uri="{FF2B5EF4-FFF2-40B4-BE49-F238E27FC236}">
                <a16:creationId xmlns:a16="http://schemas.microsoft.com/office/drawing/2014/main" id="{A97924EF-D99F-6260-1181-DDD2229B3102}"/>
              </a:ext>
            </a:extLst>
          </p:cNvPr>
          <p:cNvSpPr/>
          <p:nvPr/>
        </p:nvSpPr>
        <p:spPr>
          <a:xfrm>
            <a:off x="4571999" y="6351918"/>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実証事業の</a:t>
            </a:r>
            <a:endParaRPr lang="en-US" altLang="ja-JP" sz="800" dirty="0">
              <a:solidFill>
                <a:srgbClr val="000000"/>
              </a:solidFill>
              <a:latin typeface="BIZ UDPゴシック" panose="020B0400000000000000" pitchFamily="50" charset="-128"/>
              <a:ea typeface="BIZ UDPゴシック" panose="020B0400000000000000" pitchFamily="50" charset="-128"/>
              <a:cs typeface="Arial" charset="0"/>
            </a:endParaRPr>
          </a:p>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振り返り</a:t>
            </a:r>
          </a:p>
        </p:txBody>
      </p:sp>
      <p:sp>
        <p:nvSpPr>
          <p:cNvPr id="33" name="矢印: 五方向 32">
            <a:extLst>
              <a:ext uri="{FF2B5EF4-FFF2-40B4-BE49-F238E27FC236}">
                <a16:creationId xmlns:a16="http://schemas.microsoft.com/office/drawing/2014/main" id="{25E74E3A-319F-A1C9-A985-AFD7BB9E847F}"/>
              </a:ext>
            </a:extLst>
          </p:cNvPr>
          <p:cNvSpPr/>
          <p:nvPr/>
        </p:nvSpPr>
        <p:spPr>
          <a:xfrm>
            <a:off x="3706776" y="5240337"/>
            <a:ext cx="82679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効果検証</a:t>
            </a:r>
            <a:endParaRPr lang="en-US" altLang="ja-JP" sz="800" dirty="0">
              <a:solidFill>
                <a:srgbClr val="000000"/>
              </a:solidFill>
              <a:latin typeface="BIZ UDPゴシック" panose="020B0400000000000000" pitchFamily="50" charset="-128"/>
              <a:ea typeface="BIZ UDPゴシック" panose="020B0400000000000000" pitchFamily="50" charset="-128"/>
              <a:cs typeface="Arial" charset="0"/>
            </a:endParaRPr>
          </a:p>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アンケート準備</a:t>
            </a:r>
          </a:p>
        </p:txBody>
      </p:sp>
      <p:sp>
        <p:nvSpPr>
          <p:cNvPr id="34" name="矢印: 五方向 33">
            <a:extLst>
              <a:ext uri="{FF2B5EF4-FFF2-40B4-BE49-F238E27FC236}">
                <a16:creationId xmlns:a16="http://schemas.microsoft.com/office/drawing/2014/main" id="{AD92B960-680B-88BC-599D-7B2250B2B636}"/>
              </a:ext>
            </a:extLst>
          </p:cNvPr>
          <p:cNvSpPr/>
          <p:nvPr/>
        </p:nvSpPr>
        <p:spPr>
          <a:xfrm>
            <a:off x="5270833" y="6351918"/>
            <a:ext cx="2867946"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次年度実証事業の</a:t>
            </a:r>
            <a:endParaRPr lang="en-US" altLang="ja-JP" sz="800" dirty="0">
              <a:solidFill>
                <a:srgbClr val="000000"/>
              </a:solidFill>
              <a:latin typeface="BIZ UDPゴシック" panose="020B0400000000000000" pitchFamily="50" charset="-128"/>
              <a:ea typeface="BIZ UDPゴシック" panose="020B0400000000000000" pitchFamily="50" charset="-128"/>
              <a:cs typeface="Arial" charset="0"/>
            </a:endParaRPr>
          </a:p>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具体的内容の検討</a:t>
            </a:r>
          </a:p>
        </p:txBody>
      </p:sp>
      <p:sp>
        <p:nvSpPr>
          <p:cNvPr id="36" name="正方形/長方形 25">
            <a:extLst>
              <a:ext uri="{FF2B5EF4-FFF2-40B4-BE49-F238E27FC236}">
                <a16:creationId xmlns:a16="http://schemas.microsoft.com/office/drawing/2014/main" id="{B9D2B385-30AB-2B98-E765-EF5C77063997}"/>
              </a:ext>
            </a:extLst>
          </p:cNvPr>
          <p:cNvSpPr/>
          <p:nvPr/>
        </p:nvSpPr>
        <p:spPr>
          <a:xfrm>
            <a:off x="2285346" y="6497606"/>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000" dirty="0">
                <a:solidFill>
                  <a:srgbClr val="FF0000"/>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25">
            <a:extLst>
              <a:ext uri="{FF2B5EF4-FFF2-40B4-BE49-F238E27FC236}">
                <a16:creationId xmlns:a16="http://schemas.microsoft.com/office/drawing/2014/main" id="{EB0E65E2-04C1-7248-147C-6C947B39A736}"/>
              </a:ext>
            </a:extLst>
          </p:cNvPr>
          <p:cNvSpPr/>
          <p:nvPr/>
        </p:nvSpPr>
        <p:spPr>
          <a:xfrm>
            <a:off x="776135" y="6483620"/>
            <a:ext cx="982126"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000" dirty="0">
                <a:solidFill>
                  <a:srgbClr val="FF0000"/>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住民説明会</a:t>
            </a:r>
            <a:endParaRPr kumimoji="1" lang="ja-JP" altLang="en-US"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2" name="矢印: 五方向 41">
            <a:extLst>
              <a:ext uri="{FF2B5EF4-FFF2-40B4-BE49-F238E27FC236}">
                <a16:creationId xmlns:a16="http://schemas.microsoft.com/office/drawing/2014/main" id="{2DA72015-A3A4-344E-9E72-03C172C07EA4}"/>
              </a:ext>
            </a:extLst>
          </p:cNvPr>
          <p:cNvSpPr/>
          <p:nvPr/>
        </p:nvSpPr>
        <p:spPr>
          <a:xfrm>
            <a:off x="5251673" y="5240337"/>
            <a:ext cx="1690439"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アンケート結果取りまとめ・分析</a:t>
            </a:r>
          </a:p>
        </p:txBody>
      </p:sp>
      <p:sp>
        <p:nvSpPr>
          <p:cNvPr id="43" name="矢印: 五方向 42">
            <a:extLst>
              <a:ext uri="{FF2B5EF4-FFF2-40B4-BE49-F238E27FC236}">
                <a16:creationId xmlns:a16="http://schemas.microsoft.com/office/drawing/2014/main" id="{9E54238F-1FC4-E75B-ECF8-BC92D536E1A8}"/>
              </a:ext>
            </a:extLst>
          </p:cNvPr>
          <p:cNvSpPr/>
          <p:nvPr/>
        </p:nvSpPr>
        <p:spPr>
          <a:xfrm>
            <a:off x="8209706" y="5858445"/>
            <a:ext cx="745616"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実施報告書作成</a:t>
            </a:r>
          </a:p>
        </p:txBody>
      </p:sp>
      <p:sp>
        <p:nvSpPr>
          <p:cNvPr id="44" name="正方形/長方形 25">
            <a:extLst>
              <a:ext uri="{FF2B5EF4-FFF2-40B4-BE49-F238E27FC236}">
                <a16:creationId xmlns:a16="http://schemas.microsoft.com/office/drawing/2014/main" id="{ACF11EBA-7081-058C-6FB1-BEA1EB02B9F9}"/>
              </a:ext>
            </a:extLst>
          </p:cNvPr>
          <p:cNvSpPr/>
          <p:nvPr/>
        </p:nvSpPr>
        <p:spPr>
          <a:xfrm>
            <a:off x="7139023" y="6548050"/>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000" dirty="0">
                <a:solidFill>
                  <a:srgbClr val="FF0000"/>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7" name="矢印: 五方向 46">
            <a:extLst>
              <a:ext uri="{FF2B5EF4-FFF2-40B4-BE49-F238E27FC236}">
                <a16:creationId xmlns:a16="http://schemas.microsoft.com/office/drawing/2014/main" id="{971466FF-E649-28CD-AEA1-07CB019B257A}"/>
              </a:ext>
            </a:extLst>
          </p:cNvPr>
          <p:cNvSpPr/>
          <p:nvPr/>
        </p:nvSpPr>
        <p:spPr>
          <a:xfrm>
            <a:off x="4561832" y="5858445"/>
            <a:ext cx="3540372"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実証事業で取得したデータの解析、具体的活用方法の検討</a:t>
            </a:r>
          </a:p>
        </p:txBody>
      </p:sp>
      <p:sp>
        <p:nvSpPr>
          <p:cNvPr id="8" name="正方形/長方形 7">
            <a:extLst>
              <a:ext uri="{FF2B5EF4-FFF2-40B4-BE49-F238E27FC236}">
                <a16:creationId xmlns:a16="http://schemas.microsoft.com/office/drawing/2014/main" id="{176639EF-6930-8DC9-D64B-3BADC6332196}"/>
              </a:ext>
            </a:extLst>
          </p:cNvPr>
          <p:cNvSpPr/>
          <p:nvPr/>
        </p:nvSpPr>
        <p:spPr>
          <a:xfrm>
            <a:off x="68230" y="628578"/>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400" dirty="0">
                <a:solidFill>
                  <a:schemeClr val="bg1"/>
                </a:solidFill>
                <a:latin typeface="BIZ UDPゴシック" panose="020B0400000000000000" pitchFamily="50" charset="-128"/>
                <a:ea typeface="BIZ UDPゴシック" panose="020B0400000000000000" pitchFamily="50" charset="-128"/>
                <a:cs typeface="Arial" charset="0"/>
              </a:rPr>
              <a:t> </a:t>
            </a: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R6</a:t>
            </a: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年度実証の</a:t>
            </a:r>
            <a:r>
              <a:rPr lang="ja-JP" altLang="en-US" sz="1400" dirty="0">
                <a:solidFill>
                  <a:schemeClr val="bg1"/>
                </a:solidFill>
                <a:latin typeface="BIZ UDPゴシック" panose="020B0400000000000000" pitchFamily="50" charset="-128"/>
                <a:ea typeface="BIZ UDPゴシック" panose="020B0400000000000000" pitchFamily="50" charset="-128"/>
                <a:cs typeface="Arial" charset="0"/>
              </a:rPr>
              <a:t>テーマ</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7" name="正方形/長方形 9">
            <a:extLst>
              <a:ext uri="{FF2B5EF4-FFF2-40B4-BE49-F238E27FC236}">
                <a16:creationId xmlns:a16="http://schemas.microsoft.com/office/drawing/2014/main" id="{BCBE3E48-18DE-5ABF-31F9-5ECA8FFD3EB2}"/>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10" name="表 9">
            <a:extLst>
              <a:ext uri="{FF2B5EF4-FFF2-40B4-BE49-F238E27FC236}">
                <a16:creationId xmlns:a16="http://schemas.microsoft.com/office/drawing/2014/main" id="{BC7381B0-F72A-A832-0D94-F53FB00F8F6F}"/>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1" name="正方形/長方形 5">
            <a:extLst>
              <a:ext uri="{FF2B5EF4-FFF2-40B4-BE49-F238E27FC236}">
                <a16:creationId xmlns:a16="http://schemas.microsoft.com/office/drawing/2014/main" id="{685DEDC2-8AE2-BC72-104F-FB8FBF011FB4}"/>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40BB1759-4688-46EA-805C-B8DDF47A4B20}" type="slidenum">
              <a:rPr lang="en-US" altLang="ja-JP" smtClean="0">
                <a:solidFill>
                  <a:srgbClr val="000000"/>
                </a:solidFill>
                <a:latin typeface="Arial"/>
                <a:ea typeface="ＭＳ Ｐゴシック"/>
              </a:rPr>
              <a:t>44</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2" name="テキスト ボックス 11">
            <a:extLst>
              <a:ext uri="{FF2B5EF4-FFF2-40B4-BE49-F238E27FC236}">
                <a16:creationId xmlns:a16="http://schemas.microsoft.com/office/drawing/2014/main" id="{5E86C470-C1A2-752B-A78C-67C1D0C69C52}"/>
              </a:ext>
            </a:extLst>
          </p:cNvPr>
          <p:cNvSpPr txBox="1"/>
          <p:nvPr/>
        </p:nvSpPr>
        <p:spPr>
          <a:xfrm>
            <a:off x="-34261" y="4637544"/>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Tree>
    <p:extLst>
      <p:ext uri="{BB962C8B-B14F-4D97-AF65-F5344CB8AC3E}">
        <p14:creationId xmlns:p14="http://schemas.microsoft.com/office/powerpoint/2010/main" val="5348020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２－２．実証事業の実施体制</a:t>
            </a:r>
            <a:endParaRPr kumimoji="1" lang="en-US" altLang="ja-JP"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17" name="スライド番号プレースホルダー 16">
            <a:extLst>
              <a:ext uri="{FF2B5EF4-FFF2-40B4-BE49-F238E27FC236}">
                <a16:creationId xmlns:a16="http://schemas.microsoft.com/office/drawing/2014/main" id="{26CB55BE-2516-4826-7DCE-946807C272E5}"/>
              </a:ext>
            </a:extLst>
          </p:cNvPr>
          <p:cNvSpPr>
            <a:spLocks noGrp="1"/>
          </p:cNvSpPr>
          <p:nvPr>
            <p:ph type="sldNum" sz="quarter" idx="12"/>
          </p:nvPr>
        </p:nvSpPr>
        <p:spPr>
          <a:xfrm>
            <a:off x="6935486" y="6577037"/>
            <a:ext cx="2133600" cy="476250"/>
          </a:xfrm>
        </p:spPr>
        <p:txBody>
          <a:bodyPr/>
          <a:lstStyle/>
          <a:p>
            <a:pPr>
              <a:defRPr/>
            </a:pPr>
            <a:fld id="{ED70751B-34C4-41F7-9A42-B8AF8614956A}" type="slidenum">
              <a:rPr lang="en-US" altLang="ja-JP" sz="1800" smtClean="0"/>
              <a:pPr>
                <a:defRPr/>
              </a:pPr>
              <a:t>45</a:t>
            </a:fld>
            <a:endParaRPr lang="en-US" altLang="ja-JP" sz="1800" dirty="0"/>
          </a:p>
        </p:txBody>
      </p:sp>
      <p:sp>
        <p:nvSpPr>
          <p:cNvPr id="12" name="正方形/長方形 25">
            <a:extLst>
              <a:ext uri="{FF2B5EF4-FFF2-40B4-BE49-F238E27FC236}">
                <a16:creationId xmlns:a16="http://schemas.microsoft.com/office/drawing/2014/main" id="{9D2A97F2-8824-7C3F-5DC5-B93DBBC97597}"/>
              </a:ext>
            </a:extLst>
          </p:cNvPr>
          <p:cNvSpPr/>
          <p:nvPr/>
        </p:nvSpPr>
        <p:spPr>
          <a:xfrm>
            <a:off x="85930" y="770319"/>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実証事業</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の体制を記載すること。</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2" name="表 6">
            <a:extLst>
              <a:ext uri="{FF2B5EF4-FFF2-40B4-BE49-F238E27FC236}">
                <a16:creationId xmlns:a16="http://schemas.microsoft.com/office/drawing/2014/main" id="{E01368CC-44FF-164E-BC4B-0D5D55F1CAC5}"/>
              </a:ext>
            </a:extLst>
          </p:cNvPr>
          <p:cNvGraphicFramePr>
            <a:graphicFrameLocks noGrp="1"/>
          </p:cNvGraphicFramePr>
          <p:nvPr/>
        </p:nvGraphicFramePr>
        <p:xfrm>
          <a:off x="6005952" y="629712"/>
          <a:ext cx="3102552" cy="207000"/>
        </p:xfrm>
        <a:graphic>
          <a:graphicData uri="http://schemas.openxmlformats.org/drawingml/2006/table">
            <a:tbl>
              <a:tblPr bandRow="1">
                <a:tableStyleId>{125E5076-3810-47DD-B79F-674D7AD40C01}</a:tableStyleId>
              </a:tblPr>
              <a:tblGrid>
                <a:gridCol w="1274696">
                  <a:extLst>
                    <a:ext uri="{9D8B030D-6E8A-4147-A177-3AD203B41FA5}">
                      <a16:colId xmlns:a16="http://schemas.microsoft.com/office/drawing/2014/main" val="3796627024"/>
                    </a:ext>
                  </a:extLst>
                </a:gridCol>
                <a:gridCol w="182785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7" name="正方形/長方形 25">
            <a:extLst>
              <a:ext uri="{FF2B5EF4-FFF2-40B4-BE49-F238E27FC236}">
                <a16:creationId xmlns:a16="http://schemas.microsoft.com/office/drawing/2014/main" id="{A34D1060-DECC-5C25-1868-C2D7309FCE74}"/>
              </a:ext>
            </a:extLst>
          </p:cNvPr>
          <p:cNvSpPr/>
          <p:nvPr/>
        </p:nvSpPr>
        <p:spPr>
          <a:xfrm>
            <a:off x="74914" y="5365613"/>
            <a:ext cx="8820984" cy="1092607"/>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実証事業と実装後の役割・運営者に変更が見込まれる場合は、明確に記載すること。</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自治体内の部署間の連携体制もわかりやすく記載すること。</a:t>
            </a:r>
            <a:endParaRPr lang="en-US" altLang="ja-JP" sz="12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連携する関連事業（特に</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PLATEU/</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都市構造再編集中支援事業</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デジタル田園都市国家構想補助金等政府の支援を活用したものは、明記すること）</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記載フォーマットは問わない。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9">
            <a:extLst>
              <a:ext uri="{FF2B5EF4-FFF2-40B4-BE49-F238E27FC236}">
                <a16:creationId xmlns:a16="http://schemas.microsoft.com/office/drawing/2014/main" id="{E979625D-695D-9EC5-54E0-F9DED29253BB}"/>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5" name="表 4">
            <a:extLst>
              <a:ext uri="{FF2B5EF4-FFF2-40B4-BE49-F238E27FC236}">
                <a16:creationId xmlns:a16="http://schemas.microsoft.com/office/drawing/2014/main" id="{5687C832-B7EC-AC81-F35B-E63A383551CB}"/>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6" name="正方形/長方形 5">
            <a:extLst>
              <a:ext uri="{FF2B5EF4-FFF2-40B4-BE49-F238E27FC236}">
                <a16:creationId xmlns:a16="http://schemas.microsoft.com/office/drawing/2014/main" id="{F1E7687B-AC3D-D064-6BA0-03ABFB266D6F}"/>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4E91806C-ADF6-4986-A7E8-A606DC2126B1}" type="slidenum">
              <a:rPr lang="en-US" altLang="ja-JP" smtClean="0">
                <a:solidFill>
                  <a:srgbClr val="000000"/>
                </a:solidFill>
                <a:latin typeface="Arial"/>
                <a:ea typeface="ＭＳ Ｐゴシック"/>
              </a:rPr>
              <a:t>45</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8" name="テキスト ボックス 7">
            <a:extLst>
              <a:ext uri="{FF2B5EF4-FFF2-40B4-BE49-F238E27FC236}">
                <a16:creationId xmlns:a16="http://schemas.microsoft.com/office/drawing/2014/main" id="{60A85806-C612-B0FC-DD66-2CD74AC3E464}"/>
              </a:ext>
            </a:extLst>
          </p:cNvPr>
          <p:cNvSpPr txBox="1"/>
          <p:nvPr/>
        </p:nvSpPr>
        <p:spPr>
          <a:xfrm>
            <a:off x="157403" y="1096046"/>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
        <p:nvSpPr>
          <p:cNvPr id="9" name="正方形/長方形 8">
            <a:extLst>
              <a:ext uri="{FF2B5EF4-FFF2-40B4-BE49-F238E27FC236}">
                <a16:creationId xmlns:a16="http://schemas.microsoft.com/office/drawing/2014/main" id="{53FEE36C-133C-2E20-6EE7-D7586056A9AF}"/>
              </a:ext>
            </a:extLst>
          </p:cNvPr>
          <p:cNvSpPr/>
          <p:nvPr/>
        </p:nvSpPr>
        <p:spPr>
          <a:xfrm>
            <a:off x="1469177" y="4984525"/>
            <a:ext cx="2893887" cy="216000"/>
          </a:xfrm>
          <a:prstGeom prst="rect">
            <a:avLst/>
          </a:prstGeom>
          <a:solidFill>
            <a:srgbClr val="FF66CC">
              <a:alpha val="30196"/>
            </a:srgbClr>
          </a:solidFill>
          <a:ln w="19050" algn="ctr">
            <a:solidFill>
              <a:srgbClr val="FF66C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住民</a:t>
            </a:r>
          </a:p>
        </p:txBody>
      </p:sp>
      <p:sp>
        <p:nvSpPr>
          <p:cNvPr id="14" name="正方形/長方形 13">
            <a:extLst>
              <a:ext uri="{FF2B5EF4-FFF2-40B4-BE49-F238E27FC236}">
                <a16:creationId xmlns:a16="http://schemas.microsoft.com/office/drawing/2014/main" id="{C104644D-7C64-7FAE-A2A3-FE5681D23F2D}"/>
              </a:ext>
            </a:extLst>
          </p:cNvPr>
          <p:cNvSpPr/>
          <p:nvPr/>
        </p:nvSpPr>
        <p:spPr>
          <a:xfrm>
            <a:off x="1456971" y="4553889"/>
            <a:ext cx="2893887"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dirty="0">
                <a:ln>
                  <a:noFill/>
                </a:ln>
                <a:solidFill>
                  <a:prstClr val="black"/>
                </a:solidFill>
                <a:effectLst/>
                <a:uLnTx/>
                <a:uFillTx/>
                <a:latin typeface="Yu Gothic UI"/>
                <a:ea typeface="Yu Gothic UI"/>
                <a:cs typeface="Meiryo UI"/>
              </a:rPr>
              <a:t>X</a:t>
            </a:r>
            <a:r>
              <a:rPr kumimoji="0" lang="ja-JP" altLang="en-US" sz="1000" b="1" i="0" u="none" strike="noStrike" kern="0" cap="none" spc="0" normalizeH="0" baseline="0" noProof="0" dirty="0">
                <a:ln>
                  <a:noFill/>
                </a:ln>
                <a:solidFill>
                  <a:prstClr val="black"/>
                </a:solidFill>
                <a:effectLst/>
                <a:uLnTx/>
                <a:uFillTx/>
                <a:latin typeface="Yu Gothic UI"/>
                <a:ea typeface="Yu Gothic UI"/>
                <a:cs typeface="Meiryo UI"/>
              </a:rPr>
              <a:t>社（サービス運営者）</a:t>
            </a:r>
          </a:p>
        </p:txBody>
      </p:sp>
      <p:sp>
        <p:nvSpPr>
          <p:cNvPr id="18" name="正方形/長方形 17">
            <a:extLst>
              <a:ext uri="{FF2B5EF4-FFF2-40B4-BE49-F238E27FC236}">
                <a16:creationId xmlns:a16="http://schemas.microsoft.com/office/drawing/2014/main" id="{C9B17FA3-D981-D14C-30FA-CE46A995900A}"/>
              </a:ext>
            </a:extLst>
          </p:cNvPr>
          <p:cNvSpPr/>
          <p:nvPr/>
        </p:nvSpPr>
        <p:spPr>
          <a:xfrm>
            <a:off x="1456973" y="2613385"/>
            <a:ext cx="2253706" cy="216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○○市</a:t>
            </a:r>
          </a:p>
        </p:txBody>
      </p:sp>
      <p:sp>
        <p:nvSpPr>
          <p:cNvPr id="22" name="正方形/長方形 21">
            <a:extLst>
              <a:ext uri="{FF2B5EF4-FFF2-40B4-BE49-F238E27FC236}">
                <a16:creationId xmlns:a16="http://schemas.microsoft.com/office/drawing/2014/main" id="{4FC92382-1B15-FA82-EBD8-62929768C5F6}"/>
              </a:ext>
            </a:extLst>
          </p:cNvPr>
          <p:cNvSpPr/>
          <p:nvPr/>
        </p:nvSpPr>
        <p:spPr>
          <a:xfrm flipH="1">
            <a:off x="1326064" y="2279248"/>
            <a:ext cx="3090277"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0" lang="ja-JP" altLang="en-US" sz="1000" b="1" kern="0" dirty="0">
                <a:solidFill>
                  <a:prstClr val="black"/>
                </a:solidFill>
                <a:ea typeface="Yu Gothic UI"/>
                <a:cs typeface="Arial" charset="0"/>
              </a:rPr>
              <a:t>○○コンソーシアム</a:t>
            </a:r>
          </a:p>
        </p:txBody>
      </p:sp>
      <p:cxnSp>
        <p:nvCxnSpPr>
          <p:cNvPr id="23" name="直線矢印コネクタ 22">
            <a:extLst>
              <a:ext uri="{FF2B5EF4-FFF2-40B4-BE49-F238E27FC236}">
                <a16:creationId xmlns:a16="http://schemas.microsoft.com/office/drawing/2014/main" id="{8E58FFCD-1D1B-5CE0-3C0B-BA3B58348863}"/>
              </a:ext>
            </a:extLst>
          </p:cNvPr>
          <p:cNvCxnSpPr>
            <a:cxnSpLocks/>
          </p:cNvCxnSpPr>
          <p:nvPr/>
        </p:nvCxnSpPr>
        <p:spPr>
          <a:xfrm>
            <a:off x="2809893" y="4239716"/>
            <a:ext cx="0" cy="314173"/>
          </a:xfrm>
          <a:prstGeom prst="straightConnector1">
            <a:avLst/>
          </a:prstGeom>
          <a:noFill/>
          <a:ln w="12700" cap="flat" cmpd="sng" algn="ctr">
            <a:solidFill>
              <a:sysClr val="window" lastClr="FFFFFF">
                <a:lumMod val="50000"/>
              </a:sysClr>
            </a:solidFill>
            <a:prstDash val="solid"/>
            <a:tailEnd type="triangle"/>
          </a:ln>
          <a:effectLst/>
        </p:spPr>
      </p:cxnSp>
      <p:sp>
        <p:nvSpPr>
          <p:cNvPr id="24" name="正方形/長方形 23">
            <a:extLst>
              <a:ext uri="{FF2B5EF4-FFF2-40B4-BE49-F238E27FC236}">
                <a16:creationId xmlns:a16="http://schemas.microsoft.com/office/drawing/2014/main" id="{44D24C78-C499-07EC-1AC1-621593B6A8CF}"/>
              </a:ext>
            </a:extLst>
          </p:cNvPr>
          <p:cNvSpPr/>
          <p:nvPr/>
        </p:nvSpPr>
        <p:spPr>
          <a:xfrm>
            <a:off x="2935786" y="4245523"/>
            <a:ext cx="1289640"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スマートシティ基盤の提供</a:t>
            </a:r>
            <a:endParaRPr kumimoji="0" lang="en-US" altLang="ja-JP" sz="900" b="0" i="0" u="none" strike="noStrike" kern="0" cap="none" spc="0" normalizeH="0" baseline="0" noProof="0" dirty="0">
              <a:ln>
                <a:noFill/>
              </a:ln>
              <a:solidFill>
                <a:prstClr val="black"/>
              </a:solidFill>
              <a:effectLst/>
              <a:uLnTx/>
              <a:uFillTx/>
              <a:latin typeface="Yu Gothic UI"/>
              <a:ea typeface="Yu Gothic UI"/>
              <a:cs typeface="Meiryo UI"/>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kern="0" dirty="0">
                <a:solidFill>
                  <a:prstClr val="black"/>
                </a:solidFill>
                <a:latin typeface="Yu Gothic UI"/>
                <a:ea typeface="Yu Gothic UI"/>
                <a:cs typeface="Meiryo UI"/>
              </a:rPr>
              <a:t>事業の発注</a:t>
            </a:r>
            <a:endPar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endParaRPr>
          </a:p>
        </p:txBody>
      </p:sp>
      <p:sp>
        <p:nvSpPr>
          <p:cNvPr id="26" name="正方形/長方形 25">
            <a:extLst>
              <a:ext uri="{FF2B5EF4-FFF2-40B4-BE49-F238E27FC236}">
                <a16:creationId xmlns:a16="http://schemas.microsoft.com/office/drawing/2014/main" id="{16FECC49-A386-BA97-E460-331C4E647193}"/>
              </a:ext>
            </a:extLst>
          </p:cNvPr>
          <p:cNvSpPr/>
          <p:nvPr/>
        </p:nvSpPr>
        <p:spPr>
          <a:xfrm>
            <a:off x="1325060" y="2279247"/>
            <a:ext cx="3093750" cy="1956961"/>
          </a:xfrm>
          <a:prstGeom prst="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endParaRPr kumimoji="0" lang="ja-JP" altLang="en-US" sz="1200" b="1" i="0" u="none" strike="noStrike" kern="0" cap="none" spc="0" normalizeH="0" baseline="0" noProof="0" dirty="0">
              <a:ln>
                <a:noFill/>
              </a:ln>
              <a:solidFill>
                <a:prstClr val="black"/>
              </a:solidFill>
              <a:effectLst/>
              <a:uLnTx/>
              <a:uFillTx/>
              <a:ea typeface="Yu Gothic UI"/>
              <a:cs typeface="Arial" charset="0"/>
            </a:endParaRPr>
          </a:p>
        </p:txBody>
      </p:sp>
      <p:cxnSp>
        <p:nvCxnSpPr>
          <p:cNvPr id="28" name="直線矢印コネクタ 27">
            <a:extLst>
              <a:ext uri="{FF2B5EF4-FFF2-40B4-BE49-F238E27FC236}">
                <a16:creationId xmlns:a16="http://schemas.microsoft.com/office/drawing/2014/main" id="{43635A19-C47F-53BA-3FD6-D09707548778}"/>
              </a:ext>
            </a:extLst>
          </p:cNvPr>
          <p:cNvCxnSpPr>
            <a:cxnSpLocks/>
          </p:cNvCxnSpPr>
          <p:nvPr/>
        </p:nvCxnSpPr>
        <p:spPr>
          <a:xfrm>
            <a:off x="825432" y="2909673"/>
            <a:ext cx="502096" cy="0"/>
          </a:xfrm>
          <a:prstGeom prst="straightConnector1">
            <a:avLst/>
          </a:prstGeom>
          <a:noFill/>
          <a:ln w="12700" cap="flat" cmpd="sng" algn="ctr">
            <a:solidFill>
              <a:sysClr val="window" lastClr="FFFFFF">
                <a:lumMod val="50000"/>
              </a:sysClr>
            </a:solidFill>
            <a:prstDash val="solid"/>
            <a:tailEnd type="triangle"/>
          </a:ln>
          <a:effectLst/>
        </p:spPr>
      </p:cxnSp>
      <p:sp>
        <p:nvSpPr>
          <p:cNvPr id="30" name="正方形/長方形 29">
            <a:extLst>
              <a:ext uri="{FF2B5EF4-FFF2-40B4-BE49-F238E27FC236}">
                <a16:creationId xmlns:a16="http://schemas.microsoft.com/office/drawing/2014/main" id="{52F624F6-2696-7D7F-B809-39179F3C08AE}"/>
              </a:ext>
            </a:extLst>
          </p:cNvPr>
          <p:cNvSpPr/>
          <p:nvPr/>
        </p:nvSpPr>
        <p:spPr>
          <a:xfrm>
            <a:off x="515832" y="2132799"/>
            <a:ext cx="309600" cy="1661603"/>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vert="eaVert"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prstClr val="black"/>
                </a:solidFill>
                <a:effectLst/>
                <a:uLnTx/>
                <a:uFillTx/>
                <a:latin typeface="Yu Gothic UI"/>
                <a:ea typeface="Yu Gothic UI"/>
                <a:cs typeface="Meiryo UI"/>
              </a:rPr>
              <a:t>○○大学</a:t>
            </a:r>
          </a:p>
        </p:txBody>
      </p:sp>
      <p:sp>
        <p:nvSpPr>
          <p:cNvPr id="32" name="正方形/長方形 31">
            <a:extLst>
              <a:ext uri="{FF2B5EF4-FFF2-40B4-BE49-F238E27FC236}">
                <a16:creationId xmlns:a16="http://schemas.microsoft.com/office/drawing/2014/main" id="{E65EBFC9-CD1C-43E3-77D8-CCDB9E0129DE}"/>
              </a:ext>
            </a:extLst>
          </p:cNvPr>
          <p:cNvSpPr/>
          <p:nvPr/>
        </p:nvSpPr>
        <p:spPr>
          <a:xfrm>
            <a:off x="828993" y="3015479"/>
            <a:ext cx="482778" cy="206831"/>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助言</a:t>
            </a:r>
          </a:p>
        </p:txBody>
      </p:sp>
      <p:cxnSp>
        <p:nvCxnSpPr>
          <p:cNvPr id="36" name="直線矢印コネクタ 35">
            <a:extLst>
              <a:ext uri="{FF2B5EF4-FFF2-40B4-BE49-F238E27FC236}">
                <a16:creationId xmlns:a16="http://schemas.microsoft.com/office/drawing/2014/main" id="{24258681-56FC-F24A-CE54-91B9B43EEB3F}"/>
              </a:ext>
            </a:extLst>
          </p:cNvPr>
          <p:cNvCxnSpPr>
            <a:cxnSpLocks/>
          </p:cNvCxnSpPr>
          <p:nvPr/>
        </p:nvCxnSpPr>
        <p:spPr>
          <a:xfrm>
            <a:off x="2809893" y="4773384"/>
            <a:ext cx="0" cy="218894"/>
          </a:xfrm>
          <a:prstGeom prst="straightConnector1">
            <a:avLst/>
          </a:prstGeom>
          <a:noFill/>
          <a:ln w="12700" cap="flat" cmpd="sng" algn="ctr">
            <a:solidFill>
              <a:schemeClr val="bg1">
                <a:lumMod val="50000"/>
              </a:schemeClr>
            </a:solidFill>
            <a:prstDash val="solid"/>
            <a:tailEnd type="triangle"/>
          </a:ln>
          <a:effectLst/>
        </p:spPr>
      </p:cxnSp>
      <p:sp>
        <p:nvSpPr>
          <p:cNvPr id="37" name="正方形/長方形 36">
            <a:extLst>
              <a:ext uri="{FF2B5EF4-FFF2-40B4-BE49-F238E27FC236}">
                <a16:creationId xmlns:a16="http://schemas.microsoft.com/office/drawing/2014/main" id="{903EF73B-CD9A-BE97-F91F-1ADDA697F6A1}"/>
              </a:ext>
            </a:extLst>
          </p:cNvPr>
          <p:cNvSpPr/>
          <p:nvPr/>
        </p:nvSpPr>
        <p:spPr>
          <a:xfrm>
            <a:off x="2851124" y="4787559"/>
            <a:ext cx="756383" cy="110728"/>
          </a:xfrm>
          <a:prstGeom prst="rect">
            <a:avLst/>
          </a:prstGeom>
          <a:solidFill>
            <a:schemeClr val="bg1"/>
          </a:solid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サービス</a:t>
            </a:r>
            <a:r>
              <a:rPr kumimoji="0" lang="ja-JP" altLang="en-US" sz="900" kern="0" dirty="0">
                <a:solidFill>
                  <a:prstClr val="black"/>
                </a:solidFill>
                <a:latin typeface="Yu Gothic UI"/>
                <a:ea typeface="Yu Gothic UI"/>
                <a:cs typeface="Meiryo UI"/>
              </a:rPr>
              <a:t>の提供</a:t>
            </a:r>
            <a:endPar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endParaRPr>
          </a:p>
        </p:txBody>
      </p:sp>
      <p:sp>
        <p:nvSpPr>
          <p:cNvPr id="38" name="正方形/長方形 37">
            <a:extLst>
              <a:ext uri="{FF2B5EF4-FFF2-40B4-BE49-F238E27FC236}">
                <a16:creationId xmlns:a16="http://schemas.microsoft.com/office/drawing/2014/main" id="{4E7CBD28-D50A-3E88-1F51-68ADB5BAE86F}"/>
              </a:ext>
            </a:extLst>
          </p:cNvPr>
          <p:cNvSpPr/>
          <p:nvPr/>
        </p:nvSpPr>
        <p:spPr>
          <a:xfrm>
            <a:off x="1456971" y="2916700"/>
            <a:ext cx="2253706" cy="216000"/>
          </a:xfrm>
          <a:prstGeom prst="rect">
            <a:avLst/>
          </a:prstGeom>
          <a:solidFill>
            <a:srgbClr val="ED8B00">
              <a:alpha val="30196"/>
            </a:srgbClr>
          </a:solidFill>
          <a:ln w="1905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en-US" altLang="ja-JP" sz="1000" b="1" dirty="0">
                <a:solidFill>
                  <a:prstClr val="black"/>
                </a:solidFill>
                <a:ea typeface="Yu Gothic UI"/>
                <a:cs typeface="Arial" charset="0"/>
              </a:rPr>
              <a:t>A</a:t>
            </a:r>
            <a:r>
              <a:rPr lang="ja-JP" altLang="en-US" sz="1000" b="1" dirty="0">
                <a:solidFill>
                  <a:prstClr val="black"/>
                </a:solidFill>
                <a:ea typeface="Yu Gothic UI"/>
                <a:cs typeface="Arial" charset="0"/>
              </a:rPr>
              <a:t>社</a:t>
            </a:r>
          </a:p>
        </p:txBody>
      </p:sp>
      <p:cxnSp>
        <p:nvCxnSpPr>
          <p:cNvPr id="40" name="直線矢印コネクタ 39">
            <a:extLst>
              <a:ext uri="{FF2B5EF4-FFF2-40B4-BE49-F238E27FC236}">
                <a16:creationId xmlns:a16="http://schemas.microsoft.com/office/drawing/2014/main" id="{B9CD0B10-B0BA-6802-637F-EA709FC7B3AD}"/>
              </a:ext>
            </a:extLst>
          </p:cNvPr>
          <p:cNvCxnSpPr>
            <a:cxnSpLocks/>
            <a:stCxn id="18" idx="3"/>
          </p:cNvCxnSpPr>
          <p:nvPr/>
        </p:nvCxnSpPr>
        <p:spPr>
          <a:xfrm flipV="1">
            <a:off x="3710679" y="2702487"/>
            <a:ext cx="2690125" cy="18898"/>
          </a:xfrm>
          <a:prstGeom prst="straightConnector1">
            <a:avLst/>
          </a:prstGeom>
          <a:solidFill>
            <a:schemeClr val="bg1">
              <a:alpha val="30196"/>
            </a:schemeClr>
          </a:solidFill>
          <a:ln w="19050" algn="ctr">
            <a:solidFill>
              <a:srgbClr val="00A3E0"/>
            </a:solidFill>
            <a:miter lim="800000"/>
            <a:headEnd/>
            <a:tailEnd/>
          </a:ln>
        </p:spPr>
      </p:cxnSp>
      <p:sp>
        <p:nvSpPr>
          <p:cNvPr id="41" name="正方形/長方形 40">
            <a:extLst>
              <a:ext uri="{FF2B5EF4-FFF2-40B4-BE49-F238E27FC236}">
                <a16:creationId xmlns:a16="http://schemas.microsoft.com/office/drawing/2014/main" id="{A0F42F7C-139B-70E1-64CA-10BFBE3DA0F0}"/>
              </a:ext>
            </a:extLst>
          </p:cNvPr>
          <p:cNvSpPr/>
          <p:nvPr/>
        </p:nvSpPr>
        <p:spPr>
          <a:xfrm>
            <a:off x="1462159" y="3948333"/>
            <a:ext cx="2248518"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algn="ctr" fontAlgn="auto">
              <a:spcBef>
                <a:spcPts val="0"/>
              </a:spcBef>
              <a:spcAft>
                <a:spcPts val="0"/>
              </a:spcAft>
            </a:pPr>
            <a:r>
              <a:rPr kumimoji="0" lang="ja-JP" altLang="en-US" sz="1000" b="1" kern="0" dirty="0">
                <a:solidFill>
                  <a:prstClr val="black"/>
                </a:solidFill>
                <a:latin typeface="Yu Gothic UI"/>
                <a:ea typeface="Yu Gothic UI"/>
              </a:rPr>
              <a:t>サービス提供者（一部）</a:t>
            </a:r>
            <a:endParaRPr kumimoji="0" lang="ja-JP" altLang="en-US" sz="1000" b="1" strike="sngStrike" kern="0" dirty="0">
              <a:solidFill>
                <a:prstClr val="black"/>
              </a:solidFill>
              <a:latin typeface="Yu Gothic UI"/>
              <a:ea typeface="Yu Gothic UI"/>
            </a:endParaRPr>
          </a:p>
        </p:txBody>
      </p:sp>
      <p:sp>
        <p:nvSpPr>
          <p:cNvPr id="42" name="四角形: 角を丸くする 41">
            <a:extLst>
              <a:ext uri="{FF2B5EF4-FFF2-40B4-BE49-F238E27FC236}">
                <a16:creationId xmlns:a16="http://schemas.microsoft.com/office/drawing/2014/main" id="{EC09B1FB-CEE9-CBF8-B602-9D2759965E18}"/>
              </a:ext>
            </a:extLst>
          </p:cNvPr>
          <p:cNvSpPr/>
          <p:nvPr/>
        </p:nvSpPr>
        <p:spPr>
          <a:xfrm>
            <a:off x="6400804" y="2131774"/>
            <a:ext cx="2692906" cy="2198430"/>
          </a:xfrm>
          <a:prstGeom prst="roundRect">
            <a:avLst/>
          </a:prstGeom>
          <a:solidFill>
            <a:schemeClr val="bg1">
              <a:alpha val="30196"/>
            </a:scheme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endParaRPr lang="ja-JP" altLang="en-US" sz="1000" b="1">
              <a:solidFill>
                <a:prstClr val="black"/>
              </a:solidFill>
              <a:latin typeface="Arial" panose="020B0604020202020204" pitchFamily="34" charset="0"/>
              <a:ea typeface="Yu Gothic UI"/>
              <a:cs typeface="Arial" charset="0"/>
            </a:endParaRPr>
          </a:p>
        </p:txBody>
      </p:sp>
      <p:sp>
        <p:nvSpPr>
          <p:cNvPr id="43" name="正方形/長方形 42">
            <a:extLst>
              <a:ext uri="{FF2B5EF4-FFF2-40B4-BE49-F238E27FC236}">
                <a16:creationId xmlns:a16="http://schemas.microsoft.com/office/drawing/2014/main" id="{F06CB3BC-BE1B-6F00-77EA-189F1E335C03}"/>
              </a:ext>
            </a:extLst>
          </p:cNvPr>
          <p:cNvSpPr/>
          <p:nvPr/>
        </p:nvSpPr>
        <p:spPr>
          <a:xfrm>
            <a:off x="6960244" y="2154095"/>
            <a:ext cx="1543088" cy="216000"/>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行政内部の連携体制</a:t>
            </a:r>
          </a:p>
        </p:txBody>
      </p:sp>
      <p:sp>
        <p:nvSpPr>
          <p:cNvPr id="45" name="正方形/長方形 44">
            <a:extLst>
              <a:ext uri="{FF2B5EF4-FFF2-40B4-BE49-F238E27FC236}">
                <a16:creationId xmlns:a16="http://schemas.microsoft.com/office/drawing/2014/main" id="{770AAC38-35DE-3FEF-A843-26BD558468B2}"/>
              </a:ext>
            </a:extLst>
          </p:cNvPr>
          <p:cNvSpPr/>
          <p:nvPr/>
        </p:nvSpPr>
        <p:spPr>
          <a:xfrm>
            <a:off x="4958412" y="3676001"/>
            <a:ext cx="1327793" cy="272332"/>
          </a:xfrm>
          <a:prstGeom prst="rect">
            <a:avLst/>
          </a:prstGeom>
          <a:solidFill>
            <a:schemeClr val="accent6">
              <a:lumMod val="20000"/>
              <a:lumOff val="80000"/>
              <a:alpha val="30196"/>
            </a:schemeClr>
          </a:solidFill>
          <a:ln w="19050" algn="ctr">
            <a:solidFill>
              <a:schemeClr val="accent6"/>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○○市</a:t>
            </a:r>
            <a:r>
              <a:rPr lang="en-US" altLang="ja-JP" sz="1000" b="1" dirty="0">
                <a:solidFill>
                  <a:prstClr val="black"/>
                </a:solidFill>
                <a:ea typeface="Yu Gothic UI"/>
                <a:cs typeface="Arial" charset="0"/>
              </a:rPr>
              <a:t>3D</a:t>
            </a:r>
            <a:r>
              <a:rPr lang="ja-JP" altLang="en-US" sz="1000" b="1" dirty="0">
                <a:solidFill>
                  <a:prstClr val="black"/>
                </a:solidFill>
                <a:ea typeface="Yu Gothic UI"/>
                <a:cs typeface="Arial" charset="0"/>
              </a:rPr>
              <a:t>都市モデル</a:t>
            </a:r>
          </a:p>
        </p:txBody>
      </p:sp>
      <p:sp>
        <p:nvSpPr>
          <p:cNvPr id="46" name="正方形/長方形 45">
            <a:extLst>
              <a:ext uri="{FF2B5EF4-FFF2-40B4-BE49-F238E27FC236}">
                <a16:creationId xmlns:a16="http://schemas.microsoft.com/office/drawing/2014/main" id="{8B45E9EA-BD92-7AFD-2F48-39840F3EA5B3}"/>
              </a:ext>
            </a:extLst>
          </p:cNvPr>
          <p:cNvSpPr/>
          <p:nvPr/>
        </p:nvSpPr>
        <p:spPr>
          <a:xfrm flipH="1">
            <a:off x="5132976" y="1433976"/>
            <a:ext cx="1959303"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0" lang="ja-JP" altLang="en-US" sz="1000" b="1" kern="0" dirty="0">
                <a:solidFill>
                  <a:prstClr val="black"/>
                </a:solidFill>
                <a:ea typeface="Yu Gothic UI"/>
                <a:cs typeface="Arial" charset="0"/>
              </a:rPr>
              <a:t>○○まちづくり協議会</a:t>
            </a:r>
          </a:p>
        </p:txBody>
      </p:sp>
      <p:cxnSp>
        <p:nvCxnSpPr>
          <p:cNvPr id="48" name="直線矢印コネクタ 47">
            <a:extLst>
              <a:ext uri="{FF2B5EF4-FFF2-40B4-BE49-F238E27FC236}">
                <a16:creationId xmlns:a16="http://schemas.microsoft.com/office/drawing/2014/main" id="{336B64D3-A627-E30B-5245-1D6C6E9D9F99}"/>
              </a:ext>
            </a:extLst>
          </p:cNvPr>
          <p:cNvCxnSpPr>
            <a:cxnSpLocks/>
          </p:cNvCxnSpPr>
          <p:nvPr/>
        </p:nvCxnSpPr>
        <p:spPr>
          <a:xfrm>
            <a:off x="4416341" y="3783350"/>
            <a:ext cx="542071" cy="0"/>
          </a:xfrm>
          <a:prstGeom prst="straightConnector1">
            <a:avLst/>
          </a:prstGeom>
          <a:noFill/>
          <a:ln w="12700" cap="flat" cmpd="sng" algn="ctr">
            <a:solidFill>
              <a:sysClr val="window" lastClr="FFFFFF">
                <a:lumMod val="50000"/>
              </a:sysClr>
            </a:solidFill>
            <a:prstDash val="solid"/>
            <a:headEnd type="triangle"/>
            <a:tailEnd type="triangle"/>
          </a:ln>
          <a:effectLst/>
        </p:spPr>
      </p:cxnSp>
      <p:sp>
        <p:nvSpPr>
          <p:cNvPr id="49" name="正方形/長方形 48">
            <a:extLst>
              <a:ext uri="{FF2B5EF4-FFF2-40B4-BE49-F238E27FC236}">
                <a16:creationId xmlns:a16="http://schemas.microsoft.com/office/drawing/2014/main" id="{1164C93B-5D4B-357A-3E51-CDD3EF078278}"/>
              </a:ext>
            </a:extLst>
          </p:cNvPr>
          <p:cNvSpPr/>
          <p:nvPr/>
        </p:nvSpPr>
        <p:spPr>
          <a:xfrm>
            <a:off x="4686321" y="1831896"/>
            <a:ext cx="430678"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連携</a:t>
            </a:r>
          </a:p>
        </p:txBody>
      </p:sp>
      <p:cxnSp>
        <p:nvCxnSpPr>
          <p:cNvPr id="50" name="コネクタ: カギ線 49">
            <a:extLst>
              <a:ext uri="{FF2B5EF4-FFF2-40B4-BE49-F238E27FC236}">
                <a16:creationId xmlns:a16="http://schemas.microsoft.com/office/drawing/2014/main" id="{B6D21D5C-B9CD-B8CD-79DD-A57D1489731A}"/>
              </a:ext>
            </a:extLst>
          </p:cNvPr>
          <p:cNvCxnSpPr>
            <a:cxnSpLocks/>
            <a:stCxn id="22" idx="1"/>
            <a:endCxn id="46" idx="3"/>
          </p:cNvCxnSpPr>
          <p:nvPr/>
        </p:nvCxnSpPr>
        <p:spPr>
          <a:xfrm flipV="1">
            <a:off x="4416341" y="1559976"/>
            <a:ext cx="716635" cy="845272"/>
          </a:xfrm>
          <a:prstGeom prst="bentConnector3">
            <a:avLst>
              <a:gd name="adj1" fmla="val 50000"/>
            </a:avLst>
          </a:prstGeom>
          <a:noFill/>
          <a:ln w="12700" cap="flat" cmpd="sng" algn="ctr">
            <a:solidFill>
              <a:sysClr val="window" lastClr="FFFFFF">
                <a:lumMod val="50000"/>
              </a:sysClr>
            </a:solidFill>
            <a:prstDash val="solid"/>
            <a:headEnd type="triangle"/>
            <a:tailEnd type="triangle"/>
          </a:ln>
          <a:effectLst/>
        </p:spPr>
      </p:cxnSp>
      <p:sp>
        <p:nvSpPr>
          <p:cNvPr id="51" name="正方形/長方形 50">
            <a:extLst>
              <a:ext uri="{FF2B5EF4-FFF2-40B4-BE49-F238E27FC236}">
                <a16:creationId xmlns:a16="http://schemas.microsoft.com/office/drawing/2014/main" id="{CBA0ACB4-3B69-368E-91E2-99B62DE16AA1}"/>
              </a:ext>
            </a:extLst>
          </p:cNvPr>
          <p:cNvSpPr/>
          <p:nvPr/>
        </p:nvSpPr>
        <p:spPr>
          <a:xfrm>
            <a:off x="4473096" y="4010243"/>
            <a:ext cx="664657"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Yu Gothic UI"/>
                <a:ea typeface="Yu Gothic UI"/>
                <a:cs typeface="Meiryo UI"/>
              </a:rPr>
              <a:t>建物データを利用</a:t>
            </a:r>
          </a:p>
        </p:txBody>
      </p:sp>
      <p:sp>
        <p:nvSpPr>
          <p:cNvPr id="52" name="正方形/長方形 51">
            <a:extLst>
              <a:ext uri="{FF2B5EF4-FFF2-40B4-BE49-F238E27FC236}">
                <a16:creationId xmlns:a16="http://schemas.microsoft.com/office/drawing/2014/main" id="{4C6ED650-A16F-2DDC-8447-90B6D1719365}"/>
              </a:ext>
            </a:extLst>
          </p:cNvPr>
          <p:cNvSpPr/>
          <p:nvPr/>
        </p:nvSpPr>
        <p:spPr>
          <a:xfrm flipH="1">
            <a:off x="5132976" y="1775524"/>
            <a:ext cx="1959303" cy="252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○○市（近隣都市）</a:t>
            </a:r>
          </a:p>
        </p:txBody>
      </p:sp>
      <p:cxnSp>
        <p:nvCxnSpPr>
          <p:cNvPr id="53" name="コネクタ: カギ線 52">
            <a:extLst>
              <a:ext uri="{FF2B5EF4-FFF2-40B4-BE49-F238E27FC236}">
                <a16:creationId xmlns:a16="http://schemas.microsoft.com/office/drawing/2014/main" id="{5644149F-0B84-386B-6107-F2E100FE0B6E}"/>
              </a:ext>
            </a:extLst>
          </p:cNvPr>
          <p:cNvCxnSpPr>
            <a:cxnSpLocks/>
            <a:endCxn id="52" idx="3"/>
          </p:cNvCxnSpPr>
          <p:nvPr/>
        </p:nvCxnSpPr>
        <p:spPr>
          <a:xfrm flipV="1">
            <a:off x="4432099" y="1901524"/>
            <a:ext cx="700877" cy="643300"/>
          </a:xfrm>
          <a:prstGeom prst="bentConnector3">
            <a:avLst>
              <a:gd name="adj1" fmla="val 69693"/>
            </a:avLst>
          </a:prstGeom>
          <a:noFill/>
          <a:ln w="12700" cap="flat" cmpd="sng" algn="ctr">
            <a:solidFill>
              <a:sysClr val="window" lastClr="FFFFFF">
                <a:lumMod val="50000"/>
              </a:sysClr>
            </a:solidFill>
            <a:prstDash val="solid"/>
            <a:headEnd type="triangle"/>
            <a:tailEnd type="triangle"/>
          </a:ln>
          <a:effectLst/>
        </p:spPr>
      </p:cxnSp>
      <p:sp>
        <p:nvSpPr>
          <p:cNvPr id="55" name="正方形/長方形 54">
            <a:extLst>
              <a:ext uri="{FF2B5EF4-FFF2-40B4-BE49-F238E27FC236}">
                <a16:creationId xmlns:a16="http://schemas.microsoft.com/office/drawing/2014/main" id="{0F964C1C-5672-2F57-29A3-2CFB20ACFDFD}"/>
              </a:ext>
            </a:extLst>
          </p:cNvPr>
          <p:cNvSpPr/>
          <p:nvPr/>
        </p:nvSpPr>
        <p:spPr>
          <a:xfrm>
            <a:off x="6484957" y="2453005"/>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デジタル推進課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（全体統括）</a:t>
            </a:r>
          </a:p>
        </p:txBody>
      </p:sp>
      <p:sp>
        <p:nvSpPr>
          <p:cNvPr id="56" name="正方形/長方形 55">
            <a:extLst>
              <a:ext uri="{FF2B5EF4-FFF2-40B4-BE49-F238E27FC236}">
                <a16:creationId xmlns:a16="http://schemas.microsoft.com/office/drawing/2014/main" id="{20222BA8-C035-0850-E8B7-87F27FEC0295}"/>
              </a:ext>
            </a:extLst>
          </p:cNvPr>
          <p:cNvSpPr/>
          <p:nvPr/>
        </p:nvSpPr>
        <p:spPr>
          <a:xfrm>
            <a:off x="7475401" y="2931380"/>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企画課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（進捗管理）</a:t>
            </a:r>
          </a:p>
        </p:txBody>
      </p:sp>
      <p:sp>
        <p:nvSpPr>
          <p:cNvPr id="57" name="正方形/長方形 56">
            <a:extLst>
              <a:ext uri="{FF2B5EF4-FFF2-40B4-BE49-F238E27FC236}">
                <a16:creationId xmlns:a16="http://schemas.microsoft.com/office/drawing/2014/main" id="{10812218-14FE-9F3A-6112-A814B704EAFD}"/>
              </a:ext>
            </a:extLst>
          </p:cNvPr>
          <p:cNvSpPr/>
          <p:nvPr/>
        </p:nvSpPr>
        <p:spPr>
          <a:xfrm>
            <a:off x="7269666" y="3358991"/>
            <a:ext cx="1550806" cy="366357"/>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まちづくり推進課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（エリアビジョン管理）</a:t>
            </a:r>
          </a:p>
        </p:txBody>
      </p:sp>
      <p:sp>
        <p:nvSpPr>
          <p:cNvPr id="58" name="正方形/長方形 57">
            <a:extLst>
              <a:ext uri="{FF2B5EF4-FFF2-40B4-BE49-F238E27FC236}">
                <a16:creationId xmlns:a16="http://schemas.microsoft.com/office/drawing/2014/main" id="{263FCEAE-0FC8-510F-1FE0-3AD93A48054A}"/>
              </a:ext>
            </a:extLst>
          </p:cNvPr>
          <p:cNvSpPr/>
          <p:nvPr/>
        </p:nvSpPr>
        <p:spPr>
          <a:xfrm>
            <a:off x="7269666" y="3775110"/>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dirty="0">
                <a:solidFill>
                  <a:prstClr val="black"/>
                </a:solidFill>
                <a:ea typeface="Yu Gothic UI"/>
                <a:cs typeface="Arial" charset="0"/>
              </a:rPr>
              <a:t>拠点整備課</a:t>
            </a:r>
            <a:endParaRPr lang="en-US" altLang="ja-JP" sz="1000" b="1" dirty="0">
              <a:solidFill>
                <a:prstClr val="black"/>
              </a:solidFill>
              <a:ea typeface="Yu Gothic UI"/>
              <a:cs typeface="Arial" charset="0"/>
            </a:endParaRPr>
          </a:p>
          <a:p>
            <a:pPr algn="ctr" defTabSz="990564" fontAlgn="auto">
              <a:spcBef>
                <a:spcPts val="0"/>
              </a:spcBef>
              <a:spcAft>
                <a:spcPts val="0"/>
              </a:spcAft>
              <a:buSzPct val="100000"/>
            </a:pPr>
            <a:r>
              <a:rPr lang="ja-JP" altLang="en-US" sz="1000" b="1" dirty="0">
                <a:solidFill>
                  <a:prstClr val="black"/>
                </a:solidFill>
                <a:ea typeface="Yu Gothic UI"/>
                <a:cs typeface="Arial" charset="0"/>
              </a:rPr>
              <a:t>（整備計画・施工）</a:t>
            </a:r>
          </a:p>
        </p:txBody>
      </p:sp>
      <p:cxnSp>
        <p:nvCxnSpPr>
          <p:cNvPr id="61" name="コネクタ: カギ線 60">
            <a:extLst>
              <a:ext uri="{FF2B5EF4-FFF2-40B4-BE49-F238E27FC236}">
                <a16:creationId xmlns:a16="http://schemas.microsoft.com/office/drawing/2014/main" id="{936361B5-A694-41A7-883D-E3E12F25F85F}"/>
              </a:ext>
            </a:extLst>
          </p:cNvPr>
          <p:cNvCxnSpPr>
            <a:cxnSpLocks/>
            <a:stCxn id="55" idx="2"/>
            <a:endCxn id="57" idx="1"/>
          </p:cNvCxnSpPr>
          <p:nvPr/>
        </p:nvCxnSpPr>
        <p:spPr>
          <a:xfrm rot="16200000" flipH="1">
            <a:off x="6765614" y="3038118"/>
            <a:ext cx="768406"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2" name="コネクタ: カギ線 61">
            <a:extLst>
              <a:ext uri="{FF2B5EF4-FFF2-40B4-BE49-F238E27FC236}">
                <a16:creationId xmlns:a16="http://schemas.microsoft.com/office/drawing/2014/main" id="{D6417954-28B1-EFD5-FAC9-16086D987D7A}"/>
              </a:ext>
            </a:extLst>
          </p:cNvPr>
          <p:cNvCxnSpPr>
            <a:cxnSpLocks/>
            <a:stCxn id="55" idx="2"/>
            <a:endCxn id="58" idx="1"/>
          </p:cNvCxnSpPr>
          <p:nvPr/>
        </p:nvCxnSpPr>
        <p:spPr>
          <a:xfrm rot="16200000" flipH="1">
            <a:off x="6558448" y="3245284"/>
            <a:ext cx="1182738"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88" name="コネクタ: カギ線 3587">
            <a:extLst>
              <a:ext uri="{FF2B5EF4-FFF2-40B4-BE49-F238E27FC236}">
                <a16:creationId xmlns:a16="http://schemas.microsoft.com/office/drawing/2014/main" id="{A9F919C5-6AA7-8523-6D1E-4D75258087C2}"/>
              </a:ext>
            </a:extLst>
          </p:cNvPr>
          <p:cNvCxnSpPr>
            <a:cxnSpLocks/>
            <a:stCxn id="55" idx="2"/>
            <a:endCxn id="56" idx="1"/>
          </p:cNvCxnSpPr>
          <p:nvPr/>
        </p:nvCxnSpPr>
        <p:spPr>
          <a:xfrm rot="16200000" flipH="1">
            <a:off x="7093687" y="2710046"/>
            <a:ext cx="317996" cy="445432"/>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7844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6"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dirty="0">
                <a:solidFill>
                  <a:srgbClr val="FFFFFF"/>
                </a:solidFill>
                <a:latin typeface="BIZ UDPゴシック" panose="020B0400000000000000" pitchFamily="50" charset="-128"/>
                <a:ea typeface="BIZ UDPゴシック" panose="020B0400000000000000" pitchFamily="50" charset="-128"/>
              </a:rPr>
              <a:t>２－３．</a:t>
            </a:r>
            <a:r>
              <a:rPr lang="en-US" altLang="ja-JP" sz="1800" b="1" dirty="0">
                <a:solidFill>
                  <a:srgbClr val="FFFFFF"/>
                </a:solidFill>
                <a:latin typeface="BIZ UDPゴシック" panose="020B0400000000000000" pitchFamily="50" charset="-128"/>
                <a:ea typeface="BIZ UDPゴシック" panose="020B0400000000000000" pitchFamily="50" charset="-128"/>
              </a:rPr>
              <a:t> </a:t>
            </a:r>
            <a:r>
              <a:rPr lang="ja-JP" altLang="en-US" sz="1800" b="1" dirty="0">
                <a:solidFill>
                  <a:srgbClr val="FFFFFF"/>
                </a:solidFill>
                <a:latin typeface="BIZ UDPゴシック" panose="020B0400000000000000" pitchFamily="50" charset="-128"/>
                <a:ea typeface="BIZ UDPゴシック" panose="020B0400000000000000" pitchFamily="50" charset="-128"/>
              </a:rPr>
              <a:t>実装に向けた費用分担等</a:t>
            </a:r>
          </a:p>
        </p:txBody>
      </p:sp>
      <p:graphicFrame>
        <p:nvGraphicFramePr>
          <p:cNvPr id="5" name="表 4">
            <a:extLst>
              <a:ext uri="{FF2B5EF4-FFF2-40B4-BE49-F238E27FC236}">
                <a16:creationId xmlns:a16="http://schemas.microsoft.com/office/drawing/2014/main" id="{3165B971-40F2-7C07-26AA-E13D62625537}"/>
              </a:ext>
            </a:extLst>
          </p:cNvPr>
          <p:cNvGraphicFramePr>
            <a:graphicFrameLocks noGrp="1"/>
          </p:cNvGraphicFramePr>
          <p:nvPr/>
        </p:nvGraphicFramePr>
        <p:xfrm>
          <a:off x="5232239" y="5934585"/>
          <a:ext cx="3779855" cy="324000"/>
        </p:xfrm>
        <a:graphic>
          <a:graphicData uri="http://schemas.openxmlformats.org/drawingml/2006/table">
            <a:tbl>
              <a:tblPr firstRow="1" bandRow="1">
                <a:tableStyleId>{5C22544A-7EE6-4342-B048-85BDC9FD1C3A}</a:tableStyleId>
              </a:tblPr>
              <a:tblGrid>
                <a:gridCol w="755971">
                  <a:extLst>
                    <a:ext uri="{9D8B030D-6E8A-4147-A177-3AD203B41FA5}">
                      <a16:colId xmlns:a16="http://schemas.microsoft.com/office/drawing/2014/main" val="1362182685"/>
                    </a:ext>
                  </a:extLst>
                </a:gridCol>
                <a:gridCol w="755971">
                  <a:extLst>
                    <a:ext uri="{9D8B030D-6E8A-4147-A177-3AD203B41FA5}">
                      <a16:colId xmlns:a16="http://schemas.microsoft.com/office/drawing/2014/main" val="36215707"/>
                    </a:ext>
                  </a:extLst>
                </a:gridCol>
                <a:gridCol w="755971">
                  <a:extLst>
                    <a:ext uri="{9D8B030D-6E8A-4147-A177-3AD203B41FA5}">
                      <a16:colId xmlns:a16="http://schemas.microsoft.com/office/drawing/2014/main" val="2686241197"/>
                    </a:ext>
                  </a:extLst>
                </a:gridCol>
                <a:gridCol w="755971">
                  <a:extLst>
                    <a:ext uri="{9D8B030D-6E8A-4147-A177-3AD203B41FA5}">
                      <a16:colId xmlns:a16="http://schemas.microsoft.com/office/drawing/2014/main" val="1409175840"/>
                    </a:ext>
                  </a:extLst>
                </a:gridCol>
                <a:gridCol w="755971">
                  <a:extLst>
                    <a:ext uri="{9D8B030D-6E8A-4147-A177-3AD203B41FA5}">
                      <a16:colId xmlns:a16="http://schemas.microsoft.com/office/drawing/2014/main" val="1120310630"/>
                    </a:ext>
                  </a:extLst>
                </a:gridCol>
              </a:tblGrid>
              <a:tr h="324000">
                <a:tc>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R6</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dirty="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dirty="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5550185"/>
                  </a:ext>
                </a:extLst>
              </a:tr>
            </a:tbl>
          </a:graphicData>
        </a:graphic>
      </p:graphicFrame>
      <p:cxnSp>
        <p:nvCxnSpPr>
          <p:cNvPr id="13" name="直線コネクタ 12">
            <a:extLst>
              <a:ext uri="{FF2B5EF4-FFF2-40B4-BE49-F238E27FC236}">
                <a16:creationId xmlns:a16="http://schemas.microsoft.com/office/drawing/2014/main" id="{41B3EB7F-7F8E-24AD-CE6C-2249F88DACE1}"/>
              </a:ext>
            </a:extLst>
          </p:cNvPr>
          <p:cNvCxnSpPr>
            <a:cxnSpLocks/>
          </p:cNvCxnSpPr>
          <p:nvPr/>
        </p:nvCxnSpPr>
        <p:spPr>
          <a:xfrm>
            <a:off x="5312020" y="5934585"/>
            <a:ext cx="37000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25438653-3CFE-BED5-2CE2-E9702C75EA75}"/>
              </a:ext>
            </a:extLst>
          </p:cNvPr>
          <p:cNvCxnSpPr>
            <a:cxnSpLocks/>
          </p:cNvCxnSpPr>
          <p:nvPr/>
        </p:nvCxnSpPr>
        <p:spPr>
          <a:xfrm flipV="1">
            <a:off x="5315121" y="2254959"/>
            <a:ext cx="0" cy="3680792"/>
          </a:xfrm>
          <a:prstGeom prst="line">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BC990FAF-C591-A379-FA1C-BE8BE14BE21E}"/>
              </a:ext>
            </a:extLst>
          </p:cNvPr>
          <p:cNvSpPr txBox="1"/>
          <p:nvPr/>
        </p:nvSpPr>
        <p:spPr>
          <a:xfrm>
            <a:off x="4809110" y="5175373"/>
            <a:ext cx="439544" cy="276999"/>
          </a:xfrm>
          <a:prstGeom prst="rect">
            <a:avLst/>
          </a:prstGeom>
          <a:noFill/>
        </p:spPr>
        <p:txBody>
          <a:bodyPr wrap="none" rtlCol="0">
            <a:spAutoFit/>
          </a:bodyPr>
          <a:lstStyle/>
          <a:p>
            <a:r>
              <a:rPr kumimoji="1" lang="en-US" altLang="ja-JP" sz="1200" dirty="0"/>
              <a:t>500</a:t>
            </a:r>
            <a:endParaRPr kumimoji="1" lang="ja-JP" altLang="en-US" sz="1200" dirty="0"/>
          </a:p>
        </p:txBody>
      </p:sp>
      <p:sp>
        <p:nvSpPr>
          <p:cNvPr id="23" name="テキスト ボックス 22">
            <a:extLst>
              <a:ext uri="{FF2B5EF4-FFF2-40B4-BE49-F238E27FC236}">
                <a16:creationId xmlns:a16="http://schemas.microsoft.com/office/drawing/2014/main" id="{742CF6EB-B6C4-FEEC-E867-43276F487D5A}"/>
              </a:ext>
            </a:extLst>
          </p:cNvPr>
          <p:cNvSpPr txBox="1"/>
          <p:nvPr/>
        </p:nvSpPr>
        <p:spPr>
          <a:xfrm>
            <a:off x="4724151" y="4715978"/>
            <a:ext cx="567784" cy="276999"/>
          </a:xfrm>
          <a:prstGeom prst="rect">
            <a:avLst/>
          </a:prstGeom>
          <a:noFill/>
        </p:spPr>
        <p:txBody>
          <a:bodyPr wrap="none" rtlCol="0">
            <a:spAutoFit/>
          </a:bodyPr>
          <a:lstStyle/>
          <a:p>
            <a:r>
              <a:rPr kumimoji="1" lang="en-US" altLang="ja-JP" sz="1200" dirty="0"/>
              <a:t>1,000</a:t>
            </a:r>
            <a:endParaRPr kumimoji="1" lang="ja-JP" altLang="en-US" sz="1200" dirty="0"/>
          </a:p>
        </p:txBody>
      </p:sp>
      <p:sp>
        <p:nvSpPr>
          <p:cNvPr id="24" name="テキスト ボックス 23">
            <a:extLst>
              <a:ext uri="{FF2B5EF4-FFF2-40B4-BE49-F238E27FC236}">
                <a16:creationId xmlns:a16="http://schemas.microsoft.com/office/drawing/2014/main" id="{207CF423-C543-9567-B425-7075820C5251}"/>
              </a:ext>
            </a:extLst>
          </p:cNvPr>
          <p:cNvSpPr txBox="1"/>
          <p:nvPr/>
        </p:nvSpPr>
        <p:spPr>
          <a:xfrm>
            <a:off x="4724151" y="4256582"/>
            <a:ext cx="567784" cy="276999"/>
          </a:xfrm>
          <a:prstGeom prst="rect">
            <a:avLst/>
          </a:prstGeom>
          <a:noFill/>
        </p:spPr>
        <p:txBody>
          <a:bodyPr wrap="none" rtlCol="0">
            <a:spAutoFit/>
          </a:bodyPr>
          <a:lstStyle/>
          <a:p>
            <a:r>
              <a:rPr kumimoji="1" lang="en-US" altLang="ja-JP" sz="1200" dirty="0"/>
              <a:t>1,500</a:t>
            </a:r>
            <a:endParaRPr kumimoji="1" lang="ja-JP" altLang="en-US" sz="1200" dirty="0"/>
          </a:p>
        </p:txBody>
      </p:sp>
      <p:sp>
        <p:nvSpPr>
          <p:cNvPr id="25" name="テキスト ボックス 24">
            <a:extLst>
              <a:ext uri="{FF2B5EF4-FFF2-40B4-BE49-F238E27FC236}">
                <a16:creationId xmlns:a16="http://schemas.microsoft.com/office/drawing/2014/main" id="{96604FCD-1756-902F-9FCF-C7BCF471E50A}"/>
              </a:ext>
            </a:extLst>
          </p:cNvPr>
          <p:cNvSpPr txBox="1"/>
          <p:nvPr/>
        </p:nvSpPr>
        <p:spPr>
          <a:xfrm>
            <a:off x="4732468" y="3797186"/>
            <a:ext cx="567784" cy="276999"/>
          </a:xfrm>
          <a:prstGeom prst="rect">
            <a:avLst/>
          </a:prstGeom>
          <a:noFill/>
        </p:spPr>
        <p:txBody>
          <a:bodyPr wrap="none" rtlCol="0">
            <a:spAutoFit/>
          </a:bodyPr>
          <a:lstStyle/>
          <a:p>
            <a:r>
              <a:rPr lang="en-US" altLang="ja-JP" sz="1200" dirty="0"/>
              <a:t>2</a:t>
            </a:r>
            <a:r>
              <a:rPr kumimoji="1" lang="en-US" altLang="ja-JP" sz="1200" dirty="0"/>
              <a:t>,000</a:t>
            </a:r>
            <a:endParaRPr kumimoji="1" lang="ja-JP" altLang="en-US" sz="1200" dirty="0"/>
          </a:p>
        </p:txBody>
      </p:sp>
      <p:sp>
        <p:nvSpPr>
          <p:cNvPr id="26" name="テキスト ボックス 25">
            <a:extLst>
              <a:ext uri="{FF2B5EF4-FFF2-40B4-BE49-F238E27FC236}">
                <a16:creationId xmlns:a16="http://schemas.microsoft.com/office/drawing/2014/main" id="{B4DCBE1F-67E4-27EE-82F3-8CF957E6CE60}"/>
              </a:ext>
            </a:extLst>
          </p:cNvPr>
          <p:cNvSpPr txBox="1"/>
          <p:nvPr/>
        </p:nvSpPr>
        <p:spPr>
          <a:xfrm>
            <a:off x="4724151" y="3337790"/>
            <a:ext cx="567784" cy="276999"/>
          </a:xfrm>
          <a:prstGeom prst="rect">
            <a:avLst/>
          </a:prstGeom>
          <a:noFill/>
        </p:spPr>
        <p:txBody>
          <a:bodyPr wrap="none" rtlCol="0">
            <a:spAutoFit/>
          </a:bodyPr>
          <a:lstStyle/>
          <a:p>
            <a:r>
              <a:rPr lang="en-US" altLang="ja-JP" sz="1200" dirty="0"/>
              <a:t>2</a:t>
            </a:r>
            <a:r>
              <a:rPr kumimoji="1" lang="en-US" altLang="ja-JP" sz="1200" dirty="0"/>
              <a:t>,500</a:t>
            </a:r>
            <a:endParaRPr kumimoji="1" lang="ja-JP" altLang="en-US" sz="1200" dirty="0"/>
          </a:p>
        </p:txBody>
      </p:sp>
      <p:sp>
        <p:nvSpPr>
          <p:cNvPr id="28" name="テキスト ボックス 27">
            <a:extLst>
              <a:ext uri="{FF2B5EF4-FFF2-40B4-BE49-F238E27FC236}">
                <a16:creationId xmlns:a16="http://schemas.microsoft.com/office/drawing/2014/main" id="{6BB9ED37-23D9-9E23-9EE1-741718EF608D}"/>
              </a:ext>
            </a:extLst>
          </p:cNvPr>
          <p:cNvSpPr txBox="1"/>
          <p:nvPr/>
        </p:nvSpPr>
        <p:spPr>
          <a:xfrm>
            <a:off x="4744990" y="2878394"/>
            <a:ext cx="567784" cy="276999"/>
          </a:xfrm>
          <a:prstGeom prst="rect">
            <a:avLst/>
          </a:prstGeom>
          <a:noFill/>
        </p:spPr>
        <p:txBody>
          <a:bodyPr wrap="none" rtlCol="0">
            <a:spAutoFit/>
          </a:bodyPr>
          <a:lstStyle/>
          <a:p>
            <a:r>
              <a:rPr kumimoji="1" lang="en-US" altLang="ja-JP" sz="1200" dirty="0"/>
              <a:t>3,000</a:t>
            </a:r>
            <a:endParaRPr kumimoji="1" lang="ja-JP" altLang="en-US" sz="1200" dirty="0"/>
          </a:p>
        </p:txBody>
      </p:sp>
      <p:sp>
        <p:nvSpPr>
          <p:cNvPr id="29" name="テキスト ボックス 28">
            <a:extLst>
              <a:ext uri="{FF2B5EF4-FFF2-40B4-BE49-F238E27FC236}">
                <a16:creationId xmlns:a16="http://schemas.microsoft.com/office/drawing/2014/main" id="{37AEAFDA-14DA-54A2-5C23-D3D54BEEAAC2}"/>
              </a:ext>
            </a:extLst>
          </p:cNvPr>
          <p:cNvSpPr txBox="1"/>
          <p:nvPr/>
        </p:nvSpPr>
        <p:spPr>
          <a:xfrm>
            <a:off x="4744990" y="2418998"/>
            <a:ext cx="567784" cy="276999"/>
          </a:xfrm>
          <a:prstGeom prst="rect">
            <a:avLst/>
          </a:prstGeom>
          <a:noFill/>
        </p:spPr>
        <p:txBody>
          <a:bodyPr wrap="none" rtlCol="0">
            <a:spAutoFit/>
          </a:bodyPr>
          <a:lstStyle/>
          <a:p>
            <a:r>
              <a:rPr kumimoji="1" lang="en-US" altLang="ja-JP" sz="1200" dirty="0"/>
              <a:t>3,500</a:t>
            </a:r>
            <a:endParaRPr kumimoji="1" lang="ja-JP" altLang="en-US" sz="1200" dirty="0"/>
          </a:p>
        </p:txBody>
      </p:sp>
      <p:sp>
        <p:nvSpPr>
          <p:cNvPr id="30" name="テキスト ボックス 29">
            <a:extLst>
              <a:ext uri="{FF2B5EF4-FFF2-40B4-BE49-F238E27FC236}">
                <a16:creationId xmlns:a16="http://schemas.microsoft.com/office/drawing/2014/main" id="{5174C48B-77AF-5E66-9571-B4A607C30B25}"/>
              </a:ext>
            </a:extLst>
          </p:cNvPr>
          <p:cNvSpPr txBox="1"/>
          <p:nvPr/>
        </p:nvSpPr>
        <p:spPr>
          <a:xfrm>
            <a:off x="4732468" y="1959602"/>
            <a:ext cx="567784" cy="276999"/>
          </a:xfrm>
          <a:prstGeom prst="rect">
            <a:avLst/>
          </a:prstGeom>
          <a:noFill/>
        </p:spPr>
        <p:txBody>
          <a:bodyPr wrap="none" rtlCol="0">
            <a:spAutoFit/>
          </a:bodyPr>
          <a:lstStyle/>
          <a:p>
            <a:r>
              <a:rPr lang="en-US" altLang="ja-JP" sz="1200" dirty="0"/>
              <a:t>4,0</a:t>
            </a:r>
            <a:r>
              <a:rPr kumimoji="1" lang="en-US" altLang="ja-JP" sz="1200" dirty="0"/>
              <a:t>00</a:t>
            </a:r>
            <a:endParaRPr kumimoji="1" lang="ja-JP" altLang="en-US" sz="1200" dirty="0"/>
          </a:p>
        </p:txBody>
      </p:sp>
      <p:sp>
        <p:nvSpPr>
          <p:cNvPr id="31" name="正方形/長方形 30">
            <a:extLst>
              <a:ext uri="{FF2B5EF4-FFF2-40B4-BE49-F238E27FC236}">
                <a16:creationId xmlns:a16="http://schemas.microsoft.com/office/drawing/2014/main" id="{29178B0D-DC1B-9ED4-611B-E90B3C54DF7E}"/>
              </a:ext>
            </a:extLst>
          </p:cNvPr>
          <p:cNvSpPr/>
          <p:nvPr/>
        </p:nvSpPr>
        <p:spPr>
          <a:xfrm>
            <a:off x="5503280" y="2088845"/>
            <a:ext cx="288029" cy="2165128"/>
          </a:xfrm>
          <a:prstGeom prst="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rPr>
              <a:t>2000</a:t>
            </a:r>
            <a:endParaRPr kumimoji="1" lang="ja-JP" altLang="en-US" sz="1100" dirty="0">
              <a:solidFill>
                <a:schemeClr val="tx1"/>
              </a:solidFill>
            </a:endParaRPr>
          </a:p>
        </p:txBody>
      </p:sp>
      <p:sp>
        <p:nvSpPr>
          <p:cNvPr id="33" name="正方形/長方形 32">
            <a:extLst>
              <a:ext uri="{FF2B5EF4-FFF2-40B4-BE49-F238E27FC236}">
                <a16:creationId xmlns:a16="http://schemas.microsoft.com/office/drawing/2014/main" id="{4E8000ED-13A0-2470-FF5F-21BC30F9B5C8}"/>
              </a:ext>
            </a:extLst>
          </p:cNvPr>
          <p:cNvSpPr/>
          <p:nvPr/>
        </p:nvSpPr>
        <p:spPr>
          <a:xfrm>
            <a:off x="5503281" y="4010967"/>
            <a:ext cx="288016" cy="121097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800</a:t>
            </a:r>
            <a:endParaRPr kumimoji="1" lang="ja-JP" altLang="en-US" sz="1050" dirty="0">
              <a:solidFill>
                <a:schemeClr val="tx1"/>
              </a:solidFill>
            </a:endParaRPr>
          </a:p>
        </p:txBody>
      </p:sp>
      <p:sp>
        <p:nvSpPr>
          <p:cNvPr id="34" name="正方形/長方形 33">
            <a:extLst>
              <a:ext uri="{FF2B5EF4-FFF2-40B4-BE49-F238E27FC236}">
                <a16:creationId xmlns:a16="http://schemas.microsoft.com/office/drawing/2014/main" id="{4BB01BF9-65A6-498A-3541-90CF78707B91}"/>
              </a:ext>
            </a:extLst>
          </p:cNvPr>
          <p:cNvSpPr/>
          <p:nvPr/>
        </p:nvSpPr>
        <p:spPr>
          <a:xfrm>
            <a:off x="5087094" y="6258587"/>
            <a:ext cx="565026" cy="25391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正方形/長方形 34">
            <a:extLst>
              <a:ext uri="{FF2B5EF4-FFF2-40B4-BE49-F238E27FC236}">
                <a16:creationId xmlns:a16="http://schemas.microsoft.com/office/drawing/2014/main" id="{4180C633-2033-E190-56EA-F646CF057FD0}"/>
              </a:ext>
            </a:extLst>
          </p:cNvPr>
          <p:cNvSpPr/>
          <p:nvPr/>
        </p:nvSpPr>
        <p:spPr>
          <a:xfrm>
            <a:off x="5652120" y="6258586"/>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自治体</a:t>
            </a:r>
          </a:p>
        </p:txBody>
      </p:sp>
      <p:sp>
        <p:nvSpPr>
          <p:cNvPr id="36" name="正方形/長方形 35">
            <a:extLst>
              <a:ext uri="{FF2B5EF4-FFF2-40B4-BE49-F238E27FC236}">
                <a16:creationId xmlns:a16="http://schemas.microsoft.com/office/drawing/2014/main" id="{34E38850-BBF8-ED06-C920-089DBA77F2F8}"/>
              </a:ext>
            </a:extLst>
          </p:cNvPr>
          <p:cNvSpPr/>
          <p:nvPr/>
        </p:nvSpPr>
        <p:spPr>
          <a:xfrm>
            <a:off x="6394276" y="6258587"/>
            <a:ext cx="565026" cy="25391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2DA2E1AE-BF85-C0B1-8643-2032402DE777}"/>
              </a:ext>
            </a:extLst>
          </p:cNvPr>
          <p:cNvSpPr/>
          <p:nvPr/>
        </p:nvSpPr>
        <p:spPr>
          <a:xfrm>
            <a:off x="7811287" y="6258587"/>
            <a:ext cx="565026" cy="253916"/>
          </a:xfrm>
          <a:prstGeom prst="rect">
            <a:avLst/>
          </a:prstGeom>
          <a:solidFill>
            <a:srgbClr val="BAD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EEB6CD81-5FAE-7C71-05AA-65A2DD35CB67}"/>
              </a:ext>
            </a:extLst>
          </p:cNvPr>
          <p:cNvCxnSpPr/>
          <p:nvPr/>
        </p:nvCxnSpPr>
        <p:spPr>
          <a:xfrm>
            <a:off x="5048390" y="6669360"/>
            <a:ext cx="56502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0254BF17-7A8A-2E95-B263-980174E15484}"/>
              </a:ext>
            </a:extLst>
          </p:cNvPr>
          <p:cNvSpPr/>
          <p:nvPr/>
        </p:nvSpPr>
        <p:spPr>
          <a:xfrm>
            <a:off x="5649441" y="6564406"/>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有償化に伴うサービス収入</a:t>
            </a:r>
          </a:p>
        </p:txBody>
      </p:sp>
      <p:sp>
        <p:nvSpPr>
          <p:cNvPr id="32" name="正方形/長方形 31">
            <a:extLst>
              <a:ext uri="{FF2B5EF4-FFF2-40B4-BE49-F238E27FC236}">
                <a16:creationId xmlns:a16="http://schemas.microsoft.com/office/drawing/2014/main" id="{EB518243-4B33-0C4A-37D6-2805C76F6291}"/>
              </a:ext>
            </a:extLst>
          </p:cNvPr>
          <p:cNvSpPr/>
          <p:nvPr/>
        </p:nvSpPr>
        <p:spPr>
          <a:xfrm>
            <a:off x="5503281" y="5021682"/>
            <a:ext cx="288029" cy="91439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800</a:t>
            </a:r>
            <a:endParaRPr kumimoji="1" lang="ja-JP" altLang="en-US" sz="1050" dirty="0">
              <a:solidFill>
                <a:schemeClr val="tx1"/>
              </a:solidFill>
            </a:endParaRPr>
          </a:p>
        </p:txBody>
      </p:sp>
      <p:graphicFrame>
        <p:nvGraphicFramePr>
          <p:cNvPr id="46" name="表 45">
            <a:extLst>
              <a:ext uri="{FF2B5EF4-FFF2-40B4-BE49-F238E27FC236}">
                <a16:creationId xmlns:a16="http://schemas.microsoft.com/office/drawing/2014/main" id="{1F69385E-8BF7-5AC5-A0DE-7C57D5404B36}"/>
              </a:ext>
            </a:extLst>
          </p:cNvPr>
          <p:cNvGraphicFramePr>
            <a:graphicFrameLocks noGrp="1"/>
          </p:cNvGraphicFramePr>
          <p:nvPr/>
        </p:nvGraphicFramePr>
        <p:xfrm>
          <a:off x="110012" y="1638634"/>
          <a:ext cx="4384471" cy="4677839"/>
        </p:xfrm>
        <a:graphic>
          <a:graphicData uri="http://schemas.openxmlformats.org/drawingml/2006/table">
            <a:tbl>
              <a:tblPr firstRow="1" bandRow="1">
                <a:tableStyleId>{5C22544A-7EE6-4342-B048-85BDC9FD1C3A}</a:tableStyleId>
              </a:tblPr>
              <a:tblGrid>
                <a:gridCol w="370158">
                  <a:extLst>
                    <a:ext uri="{9D8B030D-6E8A-4147-A177-3AD203B41FA5}">
                      <a16:colId xmlns:a16="http://schemas.microsoft.com/office/drawing/2014/main" val="2009316548"/>
                    </a:ext>
                  </a:extLst>
                </a:gridCol>
                <a:gridCol w="1864857">
                  <a:extLst>
                    <a:ext uri="{9D8B030D-6E8A-4147-A177-3AD203B41FA5}">
                      <a16:colId xmlns:a16="http://schemas.microsoft.com/office/drawing/2014/main" val="24632751"/>
                    </a:ext>
                  </a:extLst>
                </a:gridCol>
                <a:gridCol w="815751">
                  <a:extLst>
                    <a:ext uri="{9D8B030D-6E8A-4147-A177-3AD203B41FA5}">
                      <a16:colId xmlns:a16="http://schemas.microsoft.com/office/drawing/2014/main" val="1401440790"/>
                    </a:ext>
                  </a:extLst>
                </a:gridCol>
                <a:gridCol w="1333705">
                  <a:extLst>
                    <a:ext uri="{9D8B030D-6E8A-4147-A177-3AD203B41FA5}">
                      <a16:colId xmlns:a16="http://schemas.microsoft.com/office/drawing/2014/main" val="1509772562"/>
                    </a:ext>
                  </a:extLst>
                </a:gridCol>
              </a:tblGrid>
              <a:tr h="489599">
                <a:tc>
                  <a:txBody>
                    <a:bodyPr/>
                    <a:lstStyle/>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費用項目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費用</a:t>
                      </a:r>
                      <a:br>
                        <a:rPr kumimoji="1" lang="en-US" altLang="ja-JP" sz="1050" b="1" dirty="0">
                          <a:solidFill>
                            <a:schemeClr val="tx1"/>
                          </a:solidFill>
                          <a:latin typeface="Meiryo UI" panose="020B0604030504040204" pitchFamily="50" charset="-128"/>
                          <a:ea typeface="Meiryo UI" panose="020B0604030504040204" pitchFamily="50" charset="-128"/>
                        </a:rPr>
                      </a:br>
                      <a:r>
                        <a:rPr kumimoji="1" lang="ja-JP" altLang="en-US" sz="1050" b="1" dirty="0">
                          <a:solidFill>
                            <a:schemeClr val="tx1"/>
                          </a:solidFill>
                          <a:latin typeface="Meiryo UI" panose="020B0604030504040204" pitchFamily="50" charset="-128"/>
                          <a:ea typeface="Meiryo UI" panose="020B0604030504040204" pitchFamily="50" charset="-128"/>
                        </a:rPr>
                        <a:t>負担者</a:t>
                      </a:r>
                      <a:endParaRPr kumimoji="1" lang="en-US" altLang="ja-JP"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費用</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kumimoji="1" lang="ja-JP" altLang="en-US" sz="1050" b="1" dirty="0">
                          <a:solidFill>
                            <a:schemeClr val="tx1"/>
                          </a:solidFill>
                          <a:latin typeface="Meiryo UI" panose="020B0604030504040204" pitchFamily="50" charset="-128"/>
                          <a:ea typeface="Meiryo UI" panose="020B0604030504040204" pitchFamily="50" charset="-128"/>
                        </a:rPr>
                        <a:t>（概算額で可）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523530">
                <a:tc rowSpan="4">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実証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○○（設備投資等）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5235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○○（システム運営費用等）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dirty="0">
                          <a:solidFill>
                            <a:schemeClr val="tx1"/>
                          </a:solidFill>
                          <a:latin typeface="Meiryo UI" panose="020B0604030504040204" pitchFamily="50" charset="-128"/>
                          <a:ea typeface="Meiryo UI" panose="020B0604030504040204" pitchFamily="50" charset="-128"/>
                        </a:rPr>
                        <a:t>年間</a:t>
                      </a:r>
                      <a:r>
                        <a:rPr kumimoji="1" lang="en-US" altLang="ja-JP" sz="1050" b="0" dirty="0">
                          <a:solidFill>
                            <a:schemeClr val="tx1"/>
                          </a:solidFill>
                          <a:latin typeface="Meiryo UI" panose="020B0604030504040204" pitchFamily="50" charset="-128"/>
                          <a:ea typeface="Meiryo UI" panose="020B0604030504040204" pitchFamily="50" charset="-128"/>
                        </a:rPr>
                        <a:t>5,000,000</a:t>
                      </a:r>
                      <a:r>
                        <a:rPr kumimoji="1" lang="ja-JP" altLang="en-US" sz="105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5235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523530">
                <a:tc vMerge="1">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523530">
                <a:tc rowSpan="4">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実装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523530">
                <a:tc vMerge="1">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523530">
                <a:tc vMerge="1">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r h="523530">
                <a:tc vMerge="1">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0407264"/>
                  </a:ext>
                </a:extLst>
              </a:tr>
            </a:tbl>
          </a:graphicData>
        </a:graphic>
      </p:graphicFrame>
      <p:sp>
        <p:nvSpPr>
          <p:cNvPr id="50" name="正方形/長方形 49">
            <a:extLst>
              <a:ext uri="{FF2B5EF4-FFF2-40B4-BE49-F238E27FC236}">
                <a16:creationId xmlns:a16="http://schemas.microsoft.com/office/drawing/2014/main" id="{A97B55F2-E99D-CC9F-68A1-9678AE0FC820}"/>
              </a:ext>
            </a:extLst>
          </p:cNvPr>
          <p:cNvSpPr/>
          <p:nvPr/>
        </p:nvSpPr>
        <p:spPr>
          <a:xfrm>
            <a:off x="6207162" y="5231467"/>
            <a:ext cx="288029" cy="71413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600</a:t>
            </a:r>
            <a:endParaRPr kumimoji="1" lang="ja-JP" altLang="en-US" sz="1050" dirty="0">
              <a:solidFill>
                <a:schemeClr val="tx1"/>
              </a:solidFill>
            </a:endParaRPr>
          </a:p>
        </p:txBody>
      </p:sp>
      <p:sp>
        <p:nvSpPr>
          <p:cNvPr id="51" name="正方形/長方形 50">
            <a:extLst>
              <a:ext uri="{FF2B5EF4-FFF2-40B4-BE49-F238E27FC236}">
                <a16:creationId xmlns:a16="http://schemas.microsoft.com/office/drawing/2014/main" id="{86810ADB-7993-74A9-13BF-53936C37CC77}"/>
              </a:ext>
            </a:extLst>
          </p:cNvPr>
          <p:cNvSpPr/>
          <p:nvPr/>
        </p:nvSpPr>
        <p:spPr>
          <a:xfrm>
            <a:off x="6207162" y="4517328"/>
            <a:ext cx="288016" cy="71413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600</a:t>
            </a:r>
            <a:endParaRPr kumimoji="1" lang="ja-JP" altLang="en-US" sz="1050" dirty="0">
              <a:solidFill>
                <a:schemeClr val="tx1"/>
              </a:solidFill>
            </a:endParaRPr>
          </a:p>
        </p:txBody>
      </p:sp>
      <p:sp>
        <p:nvSpPr>
          <p:cNvPr id="52" name="正方形/長方形 51">
            <a:extLst>
              <a:ext uri="{FF2B5EF4-FFF2-40B4-BE49-F238E27FC236}">
                <a16:creationId xmlns:a16="http://schemas.microsoft.com/office/drawing/2014/main" id="{2D9803C4-8F9E-49AA-F936-312FDAC35471}"/>
              </a:ext>
            </a:extLst>
          </p:cNvPr>
          <p:cNvSpPr/>
          <p:nvPr/>
        </p:nvSpPr>
        <p:spPr>
          <a:xfrm>
            <a:off x="6969162" y="5231467"/>
            <a:ext cx="288029" cy="71413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600</a:t>
            </a:r>
            <a:endParaRPr kumimoji="1" lang="ja-JP" altLang="en-US" sz="1050" dirty="0">
              <a:solidFill>
                <a:schemeClr val="tx1"/>
              </a:solidFill>
            </a:endParaRPr>
          </a:p>
        </p:txBody>
      </p:sp>
      <p:sp>
        <p:nvSpPr>
          <p:cNvPr id="53" name="正方形/長方形 52">
            <a:extLst>
              <a:ext uri="{FF2B5EF4-FFF2-40B4-BE49-F238E27FC236}">
                <a16:creationId xmlns:a16="http://schemas.microsoft.com/office/drawing/2014/main" id="{C5134056-32BC-4E4D-FDF5-145EEF1225C3}"/>
              </a:ext>
            </a:extLst>
          </p:cNvPr>
          <p:cNvSpPr/>
          <p:nvPr/>
        </p:nvSpPr>
        <p:spPr>
          <a:xfrm>
            <a:off x="6969162" y="4517328"/>
            <a:ext cx="288016" cy="71413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600</a:t>
            </a:r>
            <a:endParaRPr kumimoji="1" lang="ja-JP" altLang="en-US" sz="1050" dirty="0">
              <a:solidFill>
                <a:schemeClr val="tx1"/>
              </a:solidFill>
            </a:endParaRPr>
          </a:p>
        </p:txBody>
      </p:sp>
      <p:sp>
        <p:nvSpPr>
          <p:cNvPr id="54" name="正方形/長方形 53">
            <a:extLst>
              <a:ext uri="{FF2B5EF4-FFF2-40B4-BE49-F238E27FC236}">
                <a16:creationId xmlns:a16="http://schemas.microsoft.com/office/drawing/2014/main" id="{7DCA3AF9-451E-D1B1-B2F0-2FF358353CF8}"/>
              </a:ext>
            </a:extLst>
          </p:cNvPr>
          <p:cNvSpPr/>
          <p:nvPr/>
        </p:nvSpPr>
        <p:spPr>
          <a:xfrm>
            <a:off x="7725086" y="5386479"/>
            <a:ext cx="288029" cy="54810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a:solidFill>
                  <a:schemeClr val="tx1"/>
                </a:solidFill>
              </a:rPr>
              <a:t>500</a:t>
            </a:r>
            <a:endParaRPr kumimoji="1" lang="ja-JP" altLang="en-US" sz="1050" dirty="0">
              <a:solidFill>
                <a:schemeClr val="tx1"/>
              </a:solidFill>
            </a:endParaRPr>
          </a:p>
        </p:txBody>
      </p:sp>
      <p:sp>
        <p:nvSpPr>
          <p:cNvPr id="55" name="正方形/長方形 54">
            <a:extLst>
              <a:ext uri="{FF2B5EF4-FFF2-40B4-BE49-F238E27FC236}">
                <a16:creationId xmlns:a16="http://schemas.microsoft.com/office/drawing/2014/main" id="{2E726DF9-D9D8-467D-0F18-E8E96E1AC9A7}"/>
              </a:ext>
            </a:extLst>
          </p:cNvPr>
          <p:cNvSpPr/>
          <p:nvPr/>
        </p:nvSpPr>
        <p:spPr>
          <a:xfrm>
            <a:off x="7725073" y="4839430"/>
            <a:ext cx="288016" cy="54810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500</a:t>
            </a:r>
            <a:endParaRPr kumimoji="1" lang="ja-JP" altLang="en-US" sz="1050" dirty="0">
              <a:solidFill>
                <a:schemeClr val="tx1"/>
              </a:solidFill>
            </a:endParaRPr>
          </a:p>
        </p:txBody>
      </p:sp>
      <p:sp>
        <p:nvSpPr>
          <p:cNvPr id="57" name="正方形/長方形 56">
            <a:extLst>
              <a:ext uri="{FF2B5EF4-FFF2-40B4-BE49-F238E27FC236}">
                <a16:creationId xmlns:a16="http://schemas.microsoft.com/office/drawing/2014/main" id="{EFD4E939-F01A-24D5-5324-02D03448929B}"/>
              </a:ext>
            </a:extLst>
          </p:cNvPr>
          <p:cNvSpPr/>
          <p:nvPr/>
        </p:nvSpPr>
        <p:spPr>
          <a:xfrm>
            <a:off x="8480971" y="5031206"/>
            <a:ext cx="288016" cy="9144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800</a:t>
            </a:r>
            <a:endParaRPr kumimoji="1" lang="ja-JP" altLang="en-US" sz="1050" dirty="0">
              <a:solidFill>
                <a:schemeClr val="tx1"/>
              </a:solidFill>
            </a:endParaRPr>
          </a:p>
        </p:txBody>
      </p:sp>
      <p:cxnSp>
        <p:nvCxnSpPr>
          <p:cNvPr id="58" name="直線コネクタ 57">
            <a:extLst>
              <a:ext uri="{FF2B5EF4-FFF2-40B4-BE49-F238E27FC236}">
                <a16:creationId xmlns:a16="http://schemas.microsoft.com/office/drawing/2014/main" id="{2AD3DE8C-A072-6B51-27C3-E72D67510791}"/>
              </a:ext>
            </a:extLst>
          </p:cNvPr>
          <p:cNvCxnSpPr>
            <a:cxnSpLocks/>
          </p:cNvCxnSpPr>
          <p:nvPr/>
        </p:nvCxnSpPr>
        <p:spPr>
          <a:xfrm flipV="1">
            <a:off x="6300192" y="5636839"/>
            <a:ext cx="821974" cy="24043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70AFFFE6-8280-9F25-5252-2F5D9E6CB166}"/>
              </a:ext>
            </a:extLst>
          </p:cNvPr>
          <p:cNvCxnSpPr>
            <a:cxnSpLocks/>
          </p:cNvCxnSpPr>
          <p:nvPr/>
        </p:nvCxnSpPr>
        <p:spPr>
          <a:xfrm flipV="1">
            <a:off x="7113170" y="4987718"/>
            <a:ext cx="755924" cy="631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64D6197E-D55D-6915-7317-2951789FAA24}"/>
              </a:ext>
            </a:extLst>
          </p:cNvPr>
          <p:cNvCxnSpPr>
            <a:cxnSpLocks/>
          </p:cNvCxnSpPr>
          <p:nvPr/>
        </p:nvCxnSpPr>
        <p:spPr>
          <a:xfrm flipV="1">
            <a:off x="7875170" y="4161906"/>
            <a:ext cx="780162" cy="8424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7895A1FC-9A48-BD24-D027-5774D33DBB84}"/>
              </a:ext>
            </a:extLst>
          </p:cNvPr>
          <p:cNvSpPr/>
          <p:nvPr/>
        </p:nvSpPr>
        <p:spPr>
          <a:xfrm>
            <a:off x="8349109" y="6258586"/>
            <a:ext cx="851985"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国庫補助金</a:t>
            </a:r>
          </a:p>
        </p:txBody>
      </p:sp>
      <p:sp>
        <p:nvSpPr>
          <p:cNvPr id="37" name="正方形/長方形 36">
            <a:extLst>
              <a:ext uri="{FF2B5EF4-FFF2-40B4-BE49-F238E27FC236}">
                <a16:creationId xmlns:a16="http://schemas.microsoft.com/office/drawing/2014/main" id="{357BD6F1-B3EC-933B-1AB5-84132FE17392}"/>
              </a:ext>
            </a:extLst>
          </p:cNvPr>
          <p:cNvSpPr/>
          <p:nvPr/>
        </p:nvSpPr>
        <p:spPr>
          <a:xfrm>
            <a:off x="6959302" y="6258586"/>
            <a:ext cx="851985"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民間企業等</a:t>
            </a:r>
          </a:p>
        </p:txBody>
      </p:sp>
      <p:graphicFrame>
        <p:nvGraphicFramePr>
          <p:cNvPr id="4" name="表 6">
            <a:extLst>
              <a:ext uri="{FF2B5EF4-FFF2-40B4-BE49-F238E27FC236}">
                <a16:creationId xmlns:a16="http://schemas.microsoft.com/office/drawing/2014/main" id="{7FF0A75E-0760-F53D-515A-4A05D0E0CC85}"/>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2" name="正方形/長方形 4">
            <a:extLst>
              <a:ext uri="{FF2B5EF4-FFF2-40B4-BE49-F238E27FC236}">
                <a16:creationId xmlns:a16="http://schemas.microsoft.com/office/drawing/2014/main" id="{19492F02-B026-0F88-AAA0-9A6F62894192}"/>
              </a:ext>
            </a:extLst>
          </p:cNvPr>
          <p:cNvSpPr/>
          <p:nvPr/>
        </p:nvSpPr>
        <p:spPr>
          <a:xfrm>
            <a:off x="89345" y="885040"/>
            <a:ext cx="8920701" cy="645860"/>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14">
            <a:extLst>
              <a:ext uri="{FF2B5EF4-FFF2-40B4-BE49-F238E27FC236}">
                <a16:creationId xmlns:a16="http://schemas.microsoft.com/office/drawing/2014/main" id="{395BCBEE-A23D-BB71-4C12-4F1B0413E692}"/>
              </a:ext>
            </a:extLst>
          </p:cNvPr>
          <p:cNvSpPr/>
          <p:nvPr/>
        </p:nvSpPr>
        <p:spPr>
          <a:xfrm>
            <a:off x="95996" y="890245"/>
            <a:ext cx="2609573" cy="27645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400" dirty="0">
                <a:solidFill>
                  <a:schemeClr val="bg1"/>
                </a:solidFill>
                <a:latin typeface="BIZ UDPゴシック" panose="020B0400000000000000" pitchFamily="50" charset="-128"/>
                <a:ea typeface="BIZ UDPゴシック" panose="020B0400000000000000" pitchFamily="50" charset="-128"/>
              </a:rPr>
              <a:t>サービス運営に関する考え方</a:t>
            </a:r>
          </a:p>
        </p:txBody>
      </p:sp>
      <p:sp>
        <p:nvSpPr>
          <p:cNvPr id="6" name="テキスト ボックス 5">
            <a:extLst>
              <a:ext uri="{FF2B5EF4-FFF2-40B4-BE49-F238E27FC236}">
                <a16:creationId xmlns:a16="http://schemas.microsoft.com/office/drawing/2014/main" id="{B8E69788-40FE-06F1-6B5F-FE0C23708455}"/>
              </a:ext>
            </a:extLst>
          </p:cNvPr>
          <p:cNvSpPr txBox="1"/>
          <p:nvPr/>
        </p:nvSpPr>
        <p:spPr>
          <a:xfrm>
            <a:off x="88687" y="1061076"/>
            <a:ext cx="8307257"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lang="en-US" altLang="ja-JP" sz="1000" b="1" dirty="0">
              <a:solidFill>
                <a:srgbClr val="00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～～～～に関する費用は市が負担、運営費のうち○○○に関する費用は民間企業を誘致し負担するとともに、有償サービスと提供することで採算性を高めていく</a:t>
            </a:r>
            <a:endParaRPr kumimoji="1" lang="en-US" altLang="ja-JP" sz="10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 name="正方形/長方形 9">
            <a:extLst>
              <a:ext uri="{FF2B5EF4-FFF2-40B4-BE49-F238E27FC236}">
                <a16:creationId xmlns:a16="http://schemas.microsoft.com/office/drawing/2014/main" id="{604C82E9-89C4-3A0A-6664-A6F558E1BE28}"/>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9" name="表 8">
            <a:extLst>
              <a:ext uri="{FF2B5EF4-FFF2-40B4-BE49-F238E27FC236}">
                <a16:creationId xmlns:a16="http://schemas.microsoft.com/office/drawing/2014/main" id="{B6C6E1B7-77E2-D39C-3AC2-7DB6E8491FF5}"/>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0" name="正方形/長方形 5">
            <a:extLst>
              <a:ext uri="{FF2B5EF4-FFF2-40B4-BE49-F238E27FC236}">
                <a16:creationId xmlns:a16="http://schemas.microsoft.com/office/drawing/2014/main" id="{A8DAFBFF-1465-064D-0B69-2C7127915BCB}"/>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347EEFB5-4DCA-4251-9CC6-4E967A2A41C1}" type="slidenum">
              <a:rPr lang="en-US" altLang="ja-JP" smtClean="0">
                <a:solidFill>
                  <a:srgbClr val="000000"/>
                </a:solidFill>
                <a:latin typeface="Arial"/>
                <a:ea typeface="ＭＳ Ｐゴシック"/>
              </a:rPr>
              <a:t>46</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1" name="テキスト ボックス 10">
            <a:extLst>
              <a:ext uri="{FF2B5EF4-FFF2-40B4-BE49-F238E27FC236}">
                <a16:creationId xmlns:a16="http://schemas.microsoft.com/office/drawing/2014/main" id="{541BBA3C-F807-B342-3784-76233D493548}"/>
              </a:ext>
            </a:extLst>
          </p:cNvPr>
          <p:cNvSpPr txBox="1"/>
          <p:nvPr/>
        </p:nvSpPr>
        <p:spPr>
          <a:xfrm>
            <a:off x="-12908" y="629712"/>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
        <p:nvSpPr>
          <p:cNvPr id="12" name="正方形/長方形 25">
            <a:extLst>
              <a:ext uri="{FF2B5EF4-FFF2-40B4-BE49-F238E27FC236}">
                <a16:creationId xmlns:a16="http://schemas.microsoft.com/office/drawing/2014/main" id="{DD222813-868D-688E-A2D3-1C93E9C0D005}"/>
              </a:ext>
            </a:extLst>
          </p:cNvPr>
          <p:cNvSpPr/>
          <p:nvPr/>
        </p:nvSpPr>
        <p:spPr>
          <a:xfrm>
            <a:off x="88687" y="6459921"/>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それぞれ確約を求めるものではなく、想定を記載すること。</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239176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4">
            <a:extLst>
              <a:ext uri="{FF2B5EF4-FFF2-40B4-BE49-F238E27FC236}">
                <a16:creationId xmlns:a16="http://schemas.microsoft.com/office/drawing/2014/main" id="{9E8D43C3-513E-C4BB-0117-CC615C7531B2}"/>
              </a:ext>
            </a:extLst>
          </p:cNvPr>
          <p:cNvSpPr/>
          <p:nvPr/>
        </p:nvSpPr>
        <p:spPr>
          <a:xfrm>
            <a:off x="86824" y="6012461"/>
            <a:ext cx="9032907" cy="728908"/>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dirty="0">
                <a:solidFill>
                  <a:srgbClr val="FFFFFF"/>
                </a:solidFill>
                <a:latin typeface="BIZ UDPゴシック" panose="020B0400000000000000" pitchFamily="50" charset="-128"/>
                <a:ea typeface="BIZ UDPゴシック" panose="020B0400000000000000" pitchFamily="50" charset="-128"/>
              </a:rPr>
              <a:t>２－４．</a:t>
            </a:r>
            <a:r>
              <a:rPr lang="en-US" altLang="ja-JP" sz="1800" b="1" dirty="0">
                <a:solidFill>
                  <a:srgbClr val="FFFFFF"/>
                </a:solidFill>
                <a:latin typeface="BIZ UDPゴシック" panose="020B0400000000000000" pitchFamily="50" charset="-128"/>
                <a:ea typeface="BIZ UDPゴシック" panose="020B0400000000000000" pitchFamily="50" charset="-128"/>
              </a:rPr>
              <a:t> </a:t>
            </a:r>
            <a:r>
              <a:rPr lang="ja-JP" altLang="en-US" sz="1800" b="1" dirty="0">
                <a:solidFill>
                  <a:srgbClr val="FFFFFF"/>
                </a:solidFill>
                <a:latin typeface="BIZ UDPゴシック" panose="020B0400000000000000" pitchFamily="50" charset="-128"/>
                <a:ea typeface="BIZ UDPゴシック" panose="020B0400000000000000" pitchFamily="50" charset="-128"/>
              </a:rPr>
              <a:t>効果検証に係る計画</a:t>
            </a:r>
          </a:p>
        </p:txBody>
      </p:sp>
      <p:sp>
        <p:nvSpPr>
          <p:cNvPr id="3547" name="正方形/長方形 25"/>
          <p:cNvSpPr/>
          <p:nvPr/>
        </p:nvSpPr>
        <p:spPr>
          <a:xfrm>
            <a:off x="4436" y="563331"/>
            <a:ext cx="8820984"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※R6</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年度に取り組む実証事業および実装後の効果検証手法に関して記載する。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本支援に採択された事業は、実証事業および実装後の効果検証の結果を事務局へ報告する。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また、スマートシティ官民連携プラットフォームへの活動に積極的に関与し、事務局による調査等に協力すること。</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4">
            <a:extLst>
              <a:ext uri="{FF2B5EF4-FFF2-40B4-BE49-F238E27FC236}">
                <a16:creationId xmlns:a16="http://schemas.microsoft.com/office/drawing/2014/main" id="{0A0CFE26-5734-0798-781B-3F5F9CD436D7}"/>
              </a:ext>
            </a:extLst>
          </p:cNvPr>
          <p:cNvSpPr/>
          <p:nvPr/>
        </p:nvSpPr>
        <p:spPr>
          <a:xfrm>
            <a:off x="107950" y="1588327"/>
            <a:ext cx="4464050" cy="428894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14">
            <a:extLst>
              <a:ext uri="{FF2B5EF4-FFF2-40B4-BE49-F238E27FC236}">
                <a16:creationId xmlns:a16="http://schemas.microsoft.com/office/drawing/2014/main" id="{D5E051FD-F745-61E0-04F9-C6D43F9AE4EE}"/>
              </a:ext>
            </a:extLst>
          </p:cNvPr>
          <p:cNvSpPr/>
          <p:nvPr/>
        </p:nvSpPr>
        <p:spPr>
          <a:xfrm>
            <a:off x="122073" y="159738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実証実験に関する効果検証</a:t>
            </a:r>
            <a:endParaRPr kumimoji="1" lang="en-US" altLang="ja-JP"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4">
            <a:extLst>
              <a:ext uri="{FF2B5EF4-FFF2-40B4-BE49-F238E27FC236}">
                <a16:creationId xmlns:a16="http://schemas.microsoft.com/office/drawing/2014/main" id="{CE53674E-093A-9A39-2F2F-28369220AE42}"/>
              </a:ext>
            </a:extLst>
          </p:cNvPr>
          <p:cNvSpPr/>
          <p:nvPr/>
        </p:nvSpPr>
        <p:spPr>
          <a:xfrm>
            <a:off x="4655682" y="1588327"/>
            <a:ext cx="4464050" cy="428894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4">
            <a:extLst>
              <a:ext uri="{FF2B5EF4-FFF2-40B4-BE49-F238E27FC236}">
                <a16:creationId xmlns:a16="http://schemas.microsoft.com/office/drawing/2014/main" id="{90A8BFFC-A580-91C5-7F7D-C31D8BE6978F}"/>
              </a:ext>
            </a:extLst>
          </p:cNvPr>
          <p:cNvSpPr/>
          <p:nvPr/>
        </p:nvSpPr>
        <p:spPr>
          <a:xfrm>
            <a:off x="4669805" y="159738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実装後の効果検証</a:t>
            </a:r>
            <a:endParaRPr kumimoji="1" lang="en-US" altLang="ja-JP"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7C0D05E6-255E-510F-C3F0-51F368F5C057}"/>
              </a:ext>
            </a:extLst>
          </p:cNvPr>
          <p:cNvGraphicFramePr>
            <a:graphicFrameLocks noGrp="1"/>
          </p:cNvGraphicFramePr>
          <p:nvPr/>
        </p:nvGraphicFramePr>
        <p:xfrm>
          <a:off x="212757" y="2009410"/>
          <a:ext cx="4290144" cy="3794774"/>
        </p:xfrm>
        <a:graphic>
          <a:graphicData uri="http://schemas.openxmlformats.org/drawingml/2006/table">
            <a:tbl>
              <a:tblPr firstRow="1" bandRow="1">
                <a:tableStyleId>{5C22544A-7EE6-4342-B048-85BDC9FD1C3A}</a:tableStyleId>
              </a:tblPr>
              <a:tblGrid>
                <a:gridCol w="1495976">
                  <a:extLst>
                    <a:ext uri="{9D8B030D-6E8A-4147-A177-3AD203B41FA5}">
                      <a16:colId xmlns:a16="http://schemas.microsoft.com/office/drawing/2014/main" val="24632751"/>
                    </a:ext>
                  </a:extLst>
                </a:gridCol>
                <a:gridCol w="654390">
                  <a:extLst>
                    <a:ext uri="{9D8B030D-6E8A-4147-A177-3AD203B41FA5}">
                      <a16:colId xmlns:a16="http://schemas.microsoft.com/office/drawing/2014/main" val="1401440790"/>
                    </a:ext>
                  </a:extLst>
                </a:gridCol>
                <a:gridCol w="552693">
                  <a:extLst>
                    <a:ext uri="{9D8B030D-6E8A-4147-A177-3AD203B41FA5}">
                      <a16:colId xmlns:a16="http://schemas.microsoft.com/office/drawing/2014/main" val="2904205040"/>
                    </a:ext>
                  </a:extLst>
                </a:gridCol>
                <a:gridCol w="1587085">
                  <a:extLst>
                    <a:ext uri="{9D8B030D-6E8A-4147-A177-3AD203B41FA5}">
                      <a16:colId xmlns:a16="http://schemas.microsoft.com/office/drawing/2014/main" val="1509772562"/>
                    </a:ext>
                  </a:extLst>
                </a:gridCol>
              </a:tblGrid>
              <a:tr h="410400">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検証項目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検証</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方法</a:t>
                      </a:r>
                      <a:endParaRPr kumimoji="1" lang="en-US" altLang="ja-JP" sz="1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483482">
                <a:tc>
                  <a:txBody>
                    <a:bodyPr/>
                    <a:lstStyle/>
                    <a:p>
                      <a:r>
                        <a:rPr kumimoji="1" lang="ja-JP" altLang="en-US" sz="1000" b="0" dirty="0">
                          <a:solidFill>
                            <a:schemeClr val="tx1"/>
                          </a:solidFill>
                          <a:latin typeface="Meiryo UI" panose="020B0604030504040204" pitchFamily="50" charset="-128"/>
                          <a:ea typeface="Meiryo UI" panose="020B0604030504040204" pitchFamily="50" charset="-128"/>
                        </a:rPr>
                        <a:t>利用者の満足度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dirty="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サービスの社会受容性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dirty="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483482">
                <a:tc>
                  <a:txBody>
                    <a:bodyPr/>
                    <a:lstStyle/>
                    <a:p>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483482">
                <a:tc>
                  <a:txBody>
                    <a:bodyPr/>
                    <a:lstStyle/>
                    <a:p>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483482">
                <a:tc>
                  <a:txBody>
                    <a:bodyPr/>
                    <a:lstStyle/>
                    <a:p>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483482">
                <a:tc>
                  <a:txBody>
                    <a:bodyPr/>
                    <a:lstStyle/>
                    <a:p>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bl>
          </a:graphicData>
        </a:graphic>
      </p:graphicFrame>
      <p:graphicFrame>
        <p:nvGraphicFramePr>
          <p:cNvPr id="15" name="表 14">
            <a:extLst>
              <a:ext uri="{FF2B5EF4-FFF2-40B4-BE49-F238E27FC236}">
                <a16:creationId xmlns:a16="http://schemas.microsoft.com/office/drawing/2014/main" id="{CAF68F32-3BBF-FA86-88B3-BF11FCD8065B}"/>
              </a:ext>
            </a:extLst>
          </p:cNvPr>
          <p:cNvGraphicFramePr>
            <a:graphicFrameLocks noGrp="1"/>
          </p:cNvGraphicFramePr>
          <p:nvPr/>
        </p:nvGraphicFramePr>
        <p:xfrm>
          <a:off x="4763760" y="2009410"/>
          <a:ext cx="4290144" cy="3795854"/>
        </p:xfrm>
        <a:graphic>
          <a:graphicData uri="http://schemas.openxmlformats.org/drawingml/2006/table">
            <a:tbl>
              <a:tblPr firstRow="1" bandRow="1">
                <a:tableStyleId>{5C22544A-7EE6-4342-B048-85BDC9FD1C3A}</a:tableStyleId>
              </a:tblPr>
              <a:tblGrid>
                <a:gridCol w="1495976">
                  <a:extLst>
                    <a:ext uri="{9D8B030D-6E8A-4147-A177-3AD203B41FA5}">
                      <a16:colId xmlns:a16="http://schemas.microsoft.com/office/drawing/2014/main" val="24632751"/>
                    </a:ext>
                  </a:extLst>
                </a:gridCol>
                <a:gridCol w="616520">
                  <a:extLst>
                    <a:ext uri="{9D8B030D-6E8A-4147-A177-3AD203B41FA5}">
                      <a16:colId xmlns:a16="http://schemas.microsoft.com/office/drawing/2014/main" val="1401440790"/>
                    </a:ext>
                  </a:extLst>
                </a:gridCol>
                <a:gridCol w="504056">
                  <a:extLst>
                    <a:ext uri="{9D8B030D-6E8A-4147-A177-3AD203B41FA5}">
                      <a16:colId xmlns:a16="http://schemas.microsoft.com/office/drawing/2014/main" val="1129112696"/>
                    </a:ext>
                  </a:extLst>
                </a:gridCol>
                <a:gridCol w="1673592">
                  <a:extLst>
                    <a:ext uri="{9D8B030D-6E8A-4147-A177-3AD203B41FA5}">
                      <a16:colId xmlns:a16="http://schemas.microsoft.com/office/drawing/2014/main" val="1509772562"/>
                    </a:ext>
                  </a:extLst>
                </a:gridCol>
              </a:tblGrid>
              <a:tr h="396000">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検証項目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検証</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kumimoji="1" lang="ja-JP" altLang="en-US" sz="1050" b="1" dirty="0">
                          <a:solidFill>
                            <a:schemeClr val="tx1"/>
                          </a:solidFill>
                          <a:latin typeface="Meiryo UI" panose="020B0604030504040204" pitchFamily="50" charset="-128"/>
                          <a:ea typeface="Meiryo UI" panose="020B0604030504040204" pitchFamily="50" charset="-128"/>
                        </a:rPr>
                        <a:t>方法</a:t>
                      </a:r>
                      <a:endParaRPr kumimoji="1" lang="en-US" altLang="ja-JP"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483482">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利用者の満足度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サービスの社会受容性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Meiryo UI" panose="020B0604030504040204" pitchFamily="50" charset="-128"/>
                          <a:ea typeface="Meiryo UI" panose="020B0604030504040204" pitchFamily="50" charset="-128"/>
                        </a:rPr>
                        <a:t>サービス利用者数</a:t>
                      </a:r>
                      <a:endParaRPr lang="en-US" altLang="ja-JP"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50" b="0" dirty="0">
                          <a:solidFill>
                            <a:schemeClr val="tx1"/>
                          </a:solidFill>
                          <a:latin typeface="Meiryo UI" panose="020B0604030504040204" pitchFamily="50" charset="-128"/>
                          <a:ea typeface="Meiryo UI" panose="020B0604030504040204" pitchFamily="50" charset="-128"/>
                        </a:rPr>
                        <a:t>WEB</a:t>
                      </a:r>
                      <a:r>
                        <a:rPr kumimoji="1" lang="ja-JP" altLang="en-US" sz="1050" b="0" dirty="0">
                          <a:solidFill>
                            <a:schemeClr val="tx1"/>
                          </a:solidFill>
                          <a:latin typeface="Meiryo UI" panose="020B0604030504040204" pitchFamily="50" charset="-128"/>
                          <a:ea typeface="Meiryo UI" panose="020B0604030504040204" pitchFamily="50" charset="-128"/>
                        </a:rPr>
                        <a:t>アプリ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483482">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サービス導入による経済効果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483482">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民間企業誘致件数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483482">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エリア価値向上（地価）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483482">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bl>
          </a:graphicData>
        </a:graphic>
      </p:graphicFrame>
      <p:sp>
        <p:nvSpPr>
          <p:cNvPr id="18" name="正方形/長方形 14">
            <a:extLst>
              <a:ext uri="{FF2B5EF4-FFF2-40B4-BE49-F238E27FC236}">
                <a16:creationId xmlns:a16="http://schemas.microsoft.com/office/drawing/2014/main" id="{DD47E430-FE83-CCB6-ED7D-39C863FC760C}"/>
              </a:ext>
            </a:extLst>
          </p:cNvPr>
          <p:cNvSpPr/>
          <p:nvPr/>
        </p:nvSpPr>
        <p:spPr>
          <a:xfrm>
            <a:off x="86824" y="6012460"/>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効果検証に関する窓口</a:t>
            </a:r>
            <a:endParaRPr kumimoji="1" lang="en-US" altLang="ja-JP"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25">
            <a:extLst>
              <a:ext uri="{FF2B5EF4-FFF2-40B4-BE49-F238E27FC236}">
                <a16:creationId xmlns:a16="http://schemas.microsoft.com/office/drawing/2014/main" id="{051045AD-091C-D531-D8C4-891062C4665E}"/>
              </a:ext>
            </a:extLst>
          </p:cNvPr>
          <p:cNvSpPr/>
          <p:nvPr/>
        </p:nvSpPr>
        <p:spPr>
          <a:xfrm>
            <a:off x="232920" y="6366405"/>
            <a:ext cx="8820984"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○○市役所　総合政策課　担当：○○○○○　　　</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TEL</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Mail</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6" name="表 6">
            <a:extLst>
              <a:ext uri="{FF2B5EF4-FFF2-40B4-BE49-F238E27FC236}">
                <a16:creationId xmlns:a16="http://schemas.microsoft.com/office/drawing/2014/main" id="{BDAEF8B1-0670-F984-9426-875662335159}"/>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5" name="正方形/長方形 9">
            <a:extLst>
              <a:ext uri="{FF2B5EF4-FFF2-40B4-BE49-F238E27FC236}">
                <a16:creationId xmlns:a16="http://schemas.microsoft.com/office/drawing/2014/main" id="{B67254F6-ADB8-F9C4-9C79-AAE584BC56D8}"/>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10" name="表 9">
            <a:extLst>
              <a:ext uri="{FF2B5EF4-FFF2-40B4-BE49-F238E27FC236}">
                <a16:creationId xmlns:a16="http://schemas.microsoft.com/office/drawing/2014/main" id="{AA1D498A-2C38-43EB-5145-EDC060E829C1}"/>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2" name="正方形/長方形 5">
            <a:extLst>
              <a:ext uri="{FF2B5EF4-FFF2-40B4-BE49-F238E27FC236}">
                <a16:creationId xmlns:a16="http://schemas.microsoft.com/office/drawing/2014/main" id="{2182CCD6-7073-7001-6E33-B19790CD89D7}"/>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3DC8228-2C0D-4E0D-A4AB-EE74B1914B9F}" type="slidenum">
              <a:rPr lang="en-US" altLang="ja-JP" smtClean="0">
                <a:solidFill>
                  <a:srgbClr val="000000"/>
                </a:solidFill>
                <a:latin typeface="Arial"/>
                <a:ea typeface="ＭＳ Ｐゴシック"/>
              </a:rPr>
              <a:t>47</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6" name="テキスト ボックス 15">
            <a:extLst>
              <a:ext uri="{FF2B5EF4-FFF2-40B4-BE49-F238E27FC236}">
                <a16:creationId xmlns:a16="http://schemas.microsoft.com/office/drawing/2014/main" id="{E74F03A8-7CA5-C508-0872-83C96B964DAF}"/>
              </a:ext>
            </a:extLst>
          </p:cNvPr>
          <p:cNvSpPr txBox="1"/>
          <p:nvPr/>
        </p:nvSpPr>
        <p:spPr>
          <a:xfrm>
            <a:off x="0" y="1319121"/>
            <a:ext cx="912979" cy="253916"/>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（記載例）</a:t>
            </a:r>
            <a:endParaRPr kumimoji="1" lang="en-US" altLang="ja-JP" sz="1000" dirty="0"/>
          </a:p>
        </p:txBody>
      </p:sp>
    </p:spTree>
    <p:extLst>
      <p:ext uri="{BB962C8B-B14F-4D97-AF65-F5344CB8AC3E}">
        <p14:creationId xmlns:p14="http://schemas.microsoft.com/office/powerpoint/2010/main" val="42483867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8" name="Rectangle 67"/>
          <p:cNvSpPr>
            <a:spLocks noChangeArrowheads="1"/>
          </p:cNvSpPr>
          <p:nvPr/>
        </p:nvSpPr>
        <p:spPr>
          <a:xfrm>
            <a:off x="0" y="0"/>
            <a:ext cx="925252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２－５．</a:t>
            </a:r>
            <a:r>
              <a:rPr lang="ja-JP" altLang="en-US" sz="1800" b="1" dirty="0">
                <a:solidFill>
                  <a:srgbClr val="FFFFFF"/>
                </a:solidFill>
                <a:latin typeface="BIZ UDPゴシック" panose="020B0400000000000000" pitchFamily="50" charset="-128"/>
                <a:ea typeface="BIZ UDPゴシック" panose="020B0400000000000000" pitchFamily="50" charset="-128"/>
              </a:rPr>
              <a:t>都市局との協同内容　（協同実装の場合）</a:t>
            </a:r>
            <a:endParaRPr kumimoji="1" lang="ja-JP" altLang="en-US" sz="12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14" name="正方形/長方形 13">
            <a:extLst>
              <a:ext uri="{FF2B5EF4-FFF2-40B4-BE49-F238E27FC236}">
                <a16:creationId xmlns:a16="http://schemas.microsoft.com/office/drawing/2014/main" id="{F5B56204-9147-CA72-4BE3-CE1EF2E8C95F}"/>
              </a:ext>
            </a:extLst>
          </p:cNvPr>
          <p:cNvSpPr/>
          <p:nvPr/>
        </p:nvSpPr>
        <p:spPr>
          <a:xfrm>
            <a:off x="81665" y="4851434"/>
            <a:ext cx="6732263" cy="28014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③：①②を踏まえた都市局との協働内容および現地実証との関係性</a:t>
            </a:r>
            <a:endParaRPr kumimoji="1" lang="en-US" altLang="ja-JP" sz="140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8" name="正方形/長方形 7">
            <a:extLst>
              <a:ext uri="{FF2B5EF4-FFF2-40B4-BE49-F238E27FC236}">
                <a16:creationId xmlns:a16="http://schemas.microsoft.com/office/drawing/2014/main" id="{176639EF-6930-8DC9-D64B-3BADC6332196}"/>
              </a:ext>
            </a:extLst>
          </p:cNvPr>
          <p:cNvSpPr/>
          <p:nvPr/>
        </p:nvSpPr>
        <p:spPr>
          <a:xfrm>
            <a:off x="71984" y="692696"/>
            <a:ext cx="6732264" cy="28014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400" dirty="0">
                <a:solidFill>
                  <a:schemeClr val="bg1"/>
                </a:solidFill>
                <a:latin typeface="BIZ UDPゴシック" panose="020B0400000000000000" pitchFamily="50" charset="-128"/>
                <a:ea typeface="BIZ UDPゴシック" panose="020B0400000000000000" pitchFamily="50" charset="-128"/>
                <a:cs typeface="Arial" charset="0"/>
              </a:rPr>
              <a:t> ①：</a:t>
            </a: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実証実験の上流で解決したい課題および検証したい仮説</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0" name="正方形/長方形 9">
            <a:extLst>
              <a:ext uri="{FF2B5EF4-FFF2-40B4-BE49-F238E27FC236}">
                <a16:creationId xmlns:a16="http://schemas.microsoft.com/office/drawing/2014/main" id="{136E07D1-E62F-53F5-B5ED-DE00D4B38AC8}"/>
              </a:ext>
            </a:extLst>
          </p:cNvPr>
          <p:cNvSpPr/>
          <p:nvPr/>
        </p:nvSpPr>
        <p:spPr>
          <a:xfrm>
            <a:off x="71984" y="2829946"/>
            <a:ext cx="6732264" cy="28014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400" dirty="0">
                <a:solidFill>
                  <a:schemeClr val="bg1"/>
                </a:solidFill>
                <a:latin typeface="BIZ UDPゴシック" panose="020B0400000000000000" pitchFamily="50" charset="-128"/>
                <a:ea typeface="BIZ UDPゴシック" panose="020B0400000000000000" pitchFamily="50" charset="-128"/>
                <a:cs typeface="Arial" charset="0"/>
              </a:rPr>
              <a:t> ②：①に向けて必要となる</a:t>
            </a: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ニーズ調査およびサービス設計等に向けた対応と工夫点</a:t>
            </a:r>
            <a:endParaRPr kumimoji="1" lang="en-US" altLang="ja-JP"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 name="正方形/長方形 9">
            <a:extLst>
              <a:ext uri="{FF2B5EF4-FFF2-40B4-BE49-F238E27FC236}">
                <a16:creationId xmlns:a16="http://schemas.microsoft.com/office/drawing/2014/main" id="{71A6E24F-EA2E-0C4F-292D-B2D3FF4CD3D2}"/>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6" name="表 5">
            <a:extLst>
              <a:ext uri="{FF2B5EF4-FFF2-40B4-BE49-F238E27FC236}">
                <a16:creationId xmlns:a16="http://schemas.microsoft.com/office/drawing/2014/main" id="{6297EF5C-E92F-BE91-2BFB-50EBDE412FD2}"/>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7" name="正方形/長方形 5">
            <a:extLst>
              <a:ext uri="{FF2B5EF4-FFF2-40B4-BE49-F238E27FC236}">
                <a16:creationId xmlns:a16="http://schemas.microsoft.com/office/drawing/2014/main" id="{22D26565-1A6D-5AE7-C7C5-DCBBB187A335}"/>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67DB5D5-CFDA-4EDE-AE4C-DC9519299781}" type="slidenum">
              <a:rPr lang="en-US" altLang="ja-JP" smtClean="0">
                <a:solidFill>
                  <a:srgbClr val="000000"/>
                </a:solidFill>
                <a:latin typeface="Arial"/>
                <a:ea typeface="ＭＳ Ｐゴシック"/>
              </a:rPr>
              <a:t>48</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8416033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F0D36290-2AFB-D760-A18B-2F4EA20952BA}"/>
              </a:ext>
            </a:extLst>
          </p:cNvPr>
          <p:cNvSpPr/>
          <p:nvPr/>
        </p:nvSpPr>
        <p:spPr>
          <a:xfrm>
            <a:off x="84531" y="1069290"/>
            <a:ext cx="6896452"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57" name="正方形/長方形 56">
            <a:extLst>
              <a:ext uri="{FF2B5EF4-FFF2-40B4-BE49-F238E27FC236}">
                <a16:creationId xmlns:a16="http://schemas.microsoft.com/office/drawing/2014/main" id="{3CDAB48D-CFBD-D3FB-5461-DFF2D4BBFE7B}"/>
              </a:ext>
            </a:extLst>
          </p:cNvPr>
          <p:cNvSpPr/>
          <p:nvPr/>
        </p:nvSpPr>
        <p:spPr>
          <a:xfrm>
            <a:off x="84407" y="2042836"/>
            <a:ext cx="6880936"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3" name="正方形/長方形 3462">
            <a:extLst>
              <a:ext uri="{FF2B5EF4-FFF2-40B4-BE49-F238E27FC236}">
                <a16:creationId xmlns:a16="http://schemas.microsoft.com/office/drawing/2014/main" id="{235F8AFA-EAAE-CD82-8C34-3AB1AC86CB14}"/>
              </a:ext>
            </a:extLst>
          </p:cNvPr>
          <p:cNvSpPr/>
          <p:nvPr/>
        </p:nvSpPr>
        <p:spPr>
          <a:xfrm>
            <a:off x="70815" y="2763287"/>
            <a:ext cx="4373929" cy="24299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4" name="正方形/長方形 3463">
            <a:extLst>
              <a:ext uri="{FF2B5EF4-FFF2-40B4-BE49-F238E27FC236}">
                <a16:creationId xmlns:a16="http://schemas.microsoft.com/office/drawing/2014/main" id="{5326CF6D-6B98-FA3D-9FD7-6E79641460A8}"/>
              </a:ext>
            </a:extLst>
          </p:cNvPr>
          <p:cNvSpPr/>
          <p:nvPr/>
        </p:nvSpPr>
        <p:spPr>
          <a:xfrm>
            <a:off x="4538468" y="2759918"/>
            <a:ext cx="4541362"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5" name="正方形/長方形 3464">
            <a:extLst>
              <a:ext uri="{FF2B5EF4-FFF2-40B4-BE49-F238E27FC236}">
                <a16:creationId xmlns:a16="http://schemas.microsoft.com/office/drawing/2014/main" id="{BA172AF9-973E-CEF0-540B-C8A67961B6AE}"/>
              </a:ext>
            </a:extLst>
          </p:cNvPr>
          <p:cNvSpPr/>
          <p:nvPr/>
        </p:nvSpPr>
        <p:spPr>
          <a:xfrm>
            <a:off x="53137" y="4750325"/>
            <a:ext cx="2147852"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6" name="正方形/長方形 3465">
            <a:extLst>
              <a:ext uri="{FF2B5EF4-FFF2-40B4-BE49-F238E27FC236}">
                <a16:creationId xmlns:a16="http://schemas.microsoft.com/office/drawing/2014/main" id="{91DA5DE3-68A6-98A1-634C-FA685C58F344}"/>
              </a:ext>
            </a:extLst>
          </p:cNvPr>
          <p:cNvSpPr/>
          <p:nvPr/>
        </p:nvSpPr>
        <p:spPr>
          <a:xfrm>
            <a:off x="2296351" y="4750964"/>
            <a:ext cx="2148394"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7" name="正方形/長方形 3466">
            <a:extLst>
              <a:ext uri="{FF2B5EF4-FFF2-40B4-BE49-F238E27FC236}">
                <a16:creationId xmlns:a16="http://schemas.microsoft.com/office/drawing/2014/main" id="{588B4631-9D57-694F-C905-454C60D72D87}"/>
              </a:ext>
            </a:extLst>
          </p:cNvPr>
          <p:cNvSpPr/>
          <p:nvPr/>
        </p:nvSpPr>
        <p:spPr>
          <a:xfrm>
            <a:off x="4541240" y="4758856"/>
            <a:ext cx="4538590" cy="22955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8" name="正方形/長方形 3467">
            <a:extLst>
              <a:ext uri="{FF2B5EF4-FFF2-40B4-BE49-F238E27FC236}">
                <a16:creationId xmlns:a16="http://schemas.microsoft.com/office/drawing/2014/main" id="{52F73211-7740-059A-5D31-A8B9B15A6AE0}"/>
              </a:ext>
            </a:extLst>
          </p:cNvPr>
          <p:cNvSpPr/>
          <p:nvPr/>
        </p:nvSpPr>
        <p:spPr>
          <a:xfrm>
            <a:off x="2291783" y="5918160"/>
            <a:ext cx="2152840"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9" name="正方形/長方形 3468">
            <a:extLst>
              <a:ext uri="{FF2B5EF4-FFF2-40B4-BE49-F238E27FC236}">
                <a16:creationId xmlns:a16="http://schemas.microsoft.com/office/drawing/2014/main" id="{914A4BB3-888D-DB8A-D81B-CACE9579BE56}"/>
              </a:ext>
            </a:extLst>
          </p:cNvPr>
          <p:cNvSpPr/>
          <p:nvPr/>
        </p:nvSpPr>
        <p:spPr>
          <a:xfrm>
            <a:off x="4541240" y="5910650"/>
            <a:ext cx="4556105" cy="2455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52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３－１．提案事業概要　</a:t>
            </a:r>
            <a:r>
              <a:rPr kumimoji="1" lang="ja-JP" altLang="en-US" sz="12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［実現するサービス］</a:t>
            </a:r>
          </a:p>
        </p:txBody>
      </p:sp>
      <p:sp>
        <p:nvSpPr>
          <p:cNvPr id="35" name="正方形/長方形 34">
            <a:extLst>
              <a:ext uri="{FF2B5EF4-FFF2-40B4-BE49-F238E27FC236}">
                <a16:creationId xmlns:a16="http://schemas.microsoft.com/office/drawing/2014/main" id="{1DC61E64-B56A-3641-8731-A6991CED013C}"/>
              </a:ext>
            </a:extLst>
          </p:cNvPr>
          <p:cNvSpPr/>
          <p:nvPr/>
        </p:nvSpPr>
        <p:spPr>
          <a:xfrm>
            <a:off x="140220" y="2923102"/>
            <a:ext cx="4325924"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36" name="表 6">
            <a:extLst>
              <a:ext uri="{FF2B5EF4-FFF2-40B4-BE49-F238E27FC236}">
                <a16:creationId xmlns:a16="http://schemas.microsoft.com/office/drawing/2014/main" id="{D87D386E-E321-9BE9-D127-263CBF9104A7}"/>
              </a:ext>
            </a:extLst>
          </p:cNvPr>
          <p:cNvGraphicFramePr>
            <a:graphicFrameLocks noGrp="1"/>
          </p:cNvGraphicFramePr>
          <p:nvPr/>
        </p:nvGraphicFramePr>
        <p:xfrm>
          <a:off x="6005952" y="629712"/>
          <a:ext cx="3102552" cy="207000"/>
        </p:xfrm>
        <a:graphic>
          <a:graphicData uri="http://schemas.openxmlformats.org/drawingml/2006/table">
            <a:tbl>
              <a:tblPr bandRow="1">
                <a:tableStyleId>{125E5076-3810-47DD-B79F-674D7AD40C01}</a:tableStyleId>
              </a:tblPr>
              <a:tblGrid>
                <a:gridCol w="1274696">
                  <a:extLst>
                    <a:ext uri="{9D8B030D-6E8A-4147-A177-3AD203B41FA5}">
                      <a16:colId xmlns:a16="http://schemas.microsoft.com/office/drawing/2014/main" val="3796627024"/>
                    </a:ext>
                  </a:extLst>
                </a:gridCol>
                <a:gridCol w="182785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graphicFrame>
        <p:nvGraphicFramePr>
          <p:cNvPr id="40" name="表 39">
            <a:extLst>
              <a:ext uri="{FF2B5EF4-FFF2-40B4-BE49-F238E27FC236}">
                <a16:creationId xmlns:a16="http://schemas.microsoft.com/office/drawing/2014/main" id="{5FCE04C5-B674-9141-B4AD-A285FF650C00}"/>
              </a:ext>
            </a:extLst>
          </p:cNvPr>
          <p:cNvGraphicFramePr>
            <a:graphicFrameLocks noGrp="1"/>
          </p:cNvGraphicFramePr>
          <p:nvPr/>
        </p:nvGraphicFramePr>
        <p:xfrm>
          <a:off x="2590526" y="6203553"/>
          <a:ext cx="1549735" cy="640080"/>
        </p:xfrm>
        <a:graphic>
          <a:graphicData uri="http://schemas.openxmlformats.org/drawingml/2006/table">
            <a:tbl>
              <a:tblPr firstRow="1" bandRow="1">
                <a:tableStyleId>{073A0DAA-6AF3-43AB-8588-CEC1D06C72B9}</a:tableStyleId>
              </a:tblPr>
              <a:tblGrid>
                <a:gridCol w="1549735">
                  <a:extLst>
                    <a:ext uri="{9D8B030D-6E8A-4147-A177-3AD203B41FA5}">
                      <a16:colId xmlns:a16="http://schemas.microsoft.com/office/drawing/2014/main" val="2350066102"/>
                    </a:ext>
                  </a:extLst>
                </a:gridCol>
              </a:tblGrid>
              <a:tr h="115301">
                <a:tc>
                  <a:txBody>
                    <a:bodyPr/>
                    <a:lstStyle/>
                    <a:p>
                      <a:pPr>
                        <a:lnSpc>
                          <a:spcPct val="100000"/>
                        </a:lnSpc>
                      </a:pPr>
                      <a:r>
                        <a:rPr kumimoji="1" lang="ja-JP" altLang="en-US" sz="600" b="0" dirty="0">
                          <a:solidFill>
                            <a:schemeClr val="tx1"/>
                          </a:solidFill>
                        </a:rPr>
                        <a:t>●●市役所●●部●●課　</a:t>
                      </a:r>
                      <a:endParaRPr kumimoji="1" lang="ja-JP" altLang="en-US" sz="600" b="0" dirty="0">
                        <a:ln>
                          <a:noFill/>
                        </a:ln>
                        <a:solidFill>
                          <a:schemeClr val="tx2"/>
                        </a:solidFill>
                        <a:highlight>
                          <a:srgbClr val="FFFF00"/>
                        </a:highlight>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2938844999"/>
                  </a:ext>
                </a:extLst>
              </a:tr>
              <a:tr h="115301">
                <a:tc>
                  <a:txBody>
                    <a:bodyPr/>
                    <a:lstStyle/>
                    <a:p>
                      <a:pPr>
                        <a:lnSpc>
                          <a:spcPct val="100000"/>
                        </a:lnSpc>
                      </a:pPr>
                      <a:r>
                        <a:rPr kumimoji="1" lang="ja-JP" altLang="en-US" sz="600" dirty="0">
                          <a:solidFill>
                            <a:schemeClr val="tx1"/>
                          </a:solidFill>
                        </a:rPr>
                        <a:t>担当者：●●　●●</a:t>
                      </a:r>
                      <a:endParaRPr kumimoji="1" lang="ja-JP" altLang="en-US" sz="600" dirty="0">
                        <a:solidFill>
                          <a:schemeClr val="tx1"/>
                        </a:solidFill>
                        <a:highlight>
                          <a:srgbClr val="FFFF00"/>
                        </a:highlight>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505661527"/>
                  </a:ext>
                </a:extLst>
              </a:tr>
              <a:tr h="11530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600" dirty="0">
                          <a:solidFill>
                            <a:schemeClr val="tx1"/>
                          </a:solidFill>
                        </a:rPr>
                        <a:t>Tel:</a:t>
                      </a:r>
                      <a:r>
                        <a:rPr kumimoji="1" lang="ja-JP" altLang="en-US" sz="600" dirty="0">
                          <a:solidFill>
                            <a:schemeClr val="tx1"/>
                          </a:solidFill>
                        </a:rPr>
                        <a:t>　</a:t>
                      </a:r>
                      <a:r>
                        <a:rPr kumimoji="1" lang="en-US" altLang="ja-JP" sz="600" dirty="0">
                          <a:solidFill>
                            <a:schemeClr val="tx1"/>
                          </a:solidFill>
                        </a:rPr>
                        <a:t>000-000-0000</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3129454335"/>
                  </a:ext>
                </a:extLst>
              </a:tr>
              <a:tr h="115301">
                <a:tc>
                  <a:txBody>
                    <a:bodyPr/>
                    <a:lstStyle/>
                    <a:p>
                      <a:pPr>
                        <a:lnSpc>
                          <a:spcPct val="100000"/>
                        </a:lnSpc>
                      </a:pPr>
                      <a:r>
                        <a:rPr kumimoji="1" lang="en-US" altLang="ja-JP" sz="600" dirty="0">
                          <a:solidFill>
                            <a:schemeClr val="tx1"/>
                          </a:solidFill>
                          <a:latin typeface="Meiryo UI" panose="020B0604030504040204" pitchFamily="50" charset="-128"/>
                          <a:ea typeface="Meiryo UI" panose="020B0604030504040204" pitchFamily="50" charset="-128"/>
                        </a:rPr>
                        <a:t>Mail:</a:t>
                      </a:r>
                    </a:p>
                  </a:txBody>
                  <a:tcPr marL="68580" marR="68580" marT="34290" marB="34290" anchor="ctr"/>
                </a:tc>
                <a:extLst>
                  <a:ext uri="{0D108BD9-81ED-4DB2-BD59-A6C34878D82A}">
                    <a16:rowId xmlns:a16="http://schemas.microsoft.com/office/drawing/2014/main" val="711212466"/>
                  </a:ext>
                </a:extLst>
              </a:tr>
            </a:tbl>
          </a:graphicData>
        </a:graphic>
      </p:graphicFrame>
      <p:sp>
        <p:nvSpPr>
          <p:cNvPr id="43" name="正方形/長方形 42">
            <a:extLst>
              <a:ext uri="{FF2B5EF4-FFF2-40B4-BE49-F238E27FC236}">
                <a16:creationId xmlns:a16="http://schemas.microsoft.com/office/drawing/2014/main" id="{1775EFC8-7A90-7509-7B38-1D6F0A538653}"/>
              </a:ext>
            </a:extLst>
          </p:cNvPr>
          <p:cNvSpPr/>
          <p:nvPr/>
        </p:nvSpPr>
        <p:spPr>
          <a:xfrm>
            <a:off x="4574474" y="2783811"/>
            <a:ext cx="4467303"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44" name="正方形/長方形 43">
            <a:extLst>
              <a:ext uri="{FF2B5EF4-FFF2-40B4-BE49-F238E27FC236}">
                <a16:creationId xmlns:a16="http://schemas.microsoft.com/office/drawing/2014/main" id="{B0DF7A54-01F4-4DAE-513C-617DCA86E631}"/>
              </a:ext>
            </a:extLst>
          </p:cNvPr>
          <p:cNvSpPr/>
          <p:nvPr/>
        </p:nvSpPr>
        <p:spPr bwMode="gray">
          <a:xfrm>
            <a:off x="42149" y="2040706"/>
            <a:ext cx="1463556" cy="21937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■スマートシティ導入のストーリー</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45" name="正方形/長方形 44">
            <a:extLst>
              <a:ext uri="{FF2B5EF4-FFF2-40B4-BE49-F238E27FC236}">
                <a16:creationId xmlns:a16="http://schemas.microsoft.com/office/drawing/2014/main" id="{75573BEB-AD12-4831-51E3-5583755FDBFA}"/>
              </a:ext>
            </a:extLst>
          </p:cNvPr>
          <p:cNvSpPr/>
          <p:nvPr/>
        </p:nvSpPr>
        <p:spPr bwMode="gray">
          <a:xfrm>
            <a:off x="4550558" y="2778832"/>
            <a:ext cx="4467303" cy="176852"/>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■スマートシティ（サービス）のデザイン</a:t>
            </a:r>
          </a:p>
        </p:txBody>
      </p:sp>
      <p:sp>
        <p:nvSpPr>
          <p:cNvPr id="46" name="正方形/長方形 45">
            <a:extLst>
              <a:ext uri="{FF2B5EF4-FFF2-40B4-BE49-F238E27FC236}">
                <a16:creationId xmlns:a16="http://schemas.microsoft.com/office/drawing/2014/main" id="{15F4A6AA-5DDA-9D4D-CF1C-E36E1915E232}"/>
              </a:ext>
            </a:extLst>
          </p:cNvPr>
          <p:cNvSpPr/>
          <p:nvPr/>
        </p:nvSpPr>
        <p:spPr bwMode="gray">
          <a:xfrm>
            <a:off x="42149" y="2758898"/>
            <a:ext cx="4176464" cy="21937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■導入するスマートシティ（サービス）の概要　</a:t>
            </a:r>
            <a:r>
              <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47" name="正方形/長方形 46">
            <a:extLst>
              <a:ext uri="{FF2B5EF4-FFF2-40B4-BE49-F238E27FC236}">
                <a16:creationId xmlns:a16="http://schemas.microsoft.com/office/drawing/2014/main" id="{41DC04AA-199B-8C95-8BE1-707550E663AB}"/>
              </a:ext>
            </a:extLst>
          </p:cNvPr>
          <p:cNvSpPr/>
          <p:nvPr/>
        </p:nvSpPr>
        <p:spPr bwMode="gray">
          <a:xfrm>
            <a:off x="102167" y="4714288"/>
            <a:ext cx="2057403" cy="230832"/>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■事業実施体制</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48" name="正方形/長方形 47">
            <a:extLst>
              <a:ext uri="{FF2B5EF4-FFF2-40B4-BE49-F238E27FC236}">
                <a16:creationId xmlns:a16="http://schemas.microsoft.com/office/drawing/2014/main" id="{41C3B1BC-3F2B-11A5-E195-BEC00E8D428F}"/>
              </a:ext>
            </a:extLst>
          </p:cNvPr>
          <p:cNvSpPr/>
          <p:nvPr/>
        </p:nvSpPr>
        <p:spPr bwMode="gray">
          <a:xfrm>
            <a:off x="2355513" y="5914874"/>
            <a:ext cx="2182955" cy="242005"/>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■自治体窓口</a:t>
            </a:r>
            <a:endParaRPr kumimoji="1" lang="en-US" altLang="ja-JP" sz="8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0" name="正方形/長方形 49">
            <a:extLst>
              <a:ext uri="{FF2B5EF4-FFF2-40B4-BE49-F238E27FC236}">
                <a16:creationId xmlns:a16="http://schemas.microsoft.com/office/drawing/2014/main" id="{56FF30A8-2A66-802C-E459-24F7A595D38B}"/>
              </a:ext>
            </a:extLst>
          </p:cNvPr>
          <p:cNvSpPr/>
          <p:nvPr/>
        </p:nvSpPr>
        <p:spPr bwMode="gray">
          <a:xfrm>
            <a:off x="2358723" y="4737956"/>
            <a:ext cx="2213277" cy="242005"/>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■費用負担の考え方</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1" name="正方形/長方形 50">
            <a:extLst>
              <a:ext uri="{FF2B5EF4-FFF2-40B4-BE49-F238E27FC236}">
                <a16:creationId xmlns:a16="http://schemas.microsoft.com/office/drawing/2014/main" id="{E1792266-2387-485A-0BC8-7C73519053F8}"/>
              </a:ext>
            </a:extLst>
          </p:cNvPr>
          <p:cNvSpPr/>
          <p:nvPr/>
        </p:nvSpPr>
        <p:spPr>
          <a:xfrm>
            <a:off x="7265288" y="1089406"/>
            <a:ext cx="1546463" cy="1628078"/>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位置図</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733A2717-B1F3-FD66-11A6-E96D0D062D19}"/>
              </a:ext>
            </a:extLst>
          </p:cNvPr>
          <p:cNvSpPr/>
          <p:nvPr/>
        </p:nvSpPr>
        <p:spPr>
          <a:xfrm>
            <a:off x="2771800" y="3027857"/>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5" name="テキスト ボックス 54">
            <a:extLst>
              <a:ext uri="{FF2B5EF4-FFF2-40B4-BE49-F238E27FC236}">
                <a16:creationId xmlns:a16="http://schemas.microsoft.com/office/drawing/2014/main" id="{F0DC3272-14CD-5473-0105-084FF5AB58EE}"/>
              </a:ext>
            </a:extLst>
          </p:cNvPr>
          <p:cNvSpPr txBox="1"/>
          <p:nvPr/>
        </p:nvSpPr>
        <p:spPr>
          <a:xfrm>
            <a:off x="74215" y="5053706"/>
            <a:ext cx="2222135" cy="1677822"/>
          </a:xfrm>
          <a:prstGeom prst="rect">
            <a:avLst/>
          </a:prstGeom>
          <a:no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●●市スマートシティ推進コンソーシアム</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56" name="表 6">
            <a:extLst>
              <a:ext uri="{FF2B5EF4-FFF2-40B4-BE49-F238E27FC236}">
                <a16:creationId xmlns:a16="http://schemas.microsoft.com/office/drawing/2014/main" id="{27444976-E443-3CBA-A5C3-761684BBA02D}"/>
              </a:ext>
            </a:extLst>
          </p:cNvPr>
          <p:cNvGraphicFramePr>
            <a:graphicFrameLocks noGrp="1"/>
          </p:cNvGraphicFramePr>
          <p:nvPr/>
        </p:nvGraphicFramePr>
        <p:xfrm>
          <a:off x="185217" y="5291348"/>
          <a:ext cx="1997000" cy="1440180"/>
        </p:xfrm>
        <a:graphic>
          <a:graphicData uri="http://schemas.openxmlformats.org/drawingml/2006/table">
            <a:tbl>
              <a:tblPr bandRow="1">
                <a:tableStyleId>{125E5076-3810-47DD-B79F-674D7AD40C01}</a:tableStyleId>
              </a:tblPr>
              <a:tblGrid>
                <a:gridCol w="195284">
                  <a:extLst>
                    <a:ext uri="{9D8B030D-6E8A-4147-A177-3AD203B41FA5}">
                      <a16:colId xmlns:a16="http://schemas.microsoft.com/office/drawing/2014/main" val="2188183779"/>
                    </a:ext>
                  </a:extLst>
                </a:gridCol>
                <a:gridCol w="1801716">
                  <a:extLst>
                    <a:ext uri="{9D8B030D-6E8A-4147-A177-3AD203B41FA5}">
                      <a16:colId xmlns:a16="http://schemas.microsoft.com/office/drawing/2014/main" val="2766679572"/>
                    </a:ext>
                  </a:extLst>
                </a:gridCol>
              </a:tblGrid>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○○（株）</a:t>
                      </a:r>
                      <a:endParaRPr kumimoji="1" lang="en-US" altLang="ja-JP"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r h="160020">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○○市役所○○部○○課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91322108"/>
                  </a:ext>
                </a:extLst>
              </a:tr>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304137905"/>
                  </a:ext>
                </a:extLst>
              </a:tr>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07455908"/>
                  </a:ext>
                </a:extLst>
              </a:tr>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○○県庁○○部○○課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989246386"/>
                  </a:ext>
                </a:extLst>
              </a:tr>
              <a:tr h="160020">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（一社）○○○（都市再生推進法人）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678564447"/>
                  </a:ext>
                </a:extLst>
              </a:tr>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dirty="0">
                          <a:solidFill>
                            <a:schemeClr val="tx1"/>
                          </a:solidFill>
                          <a:latin typeface="游ゴシック" panose="020B0400000000000000" pitchFamily="50" charset="-128"/>
                          <a:ea typeface="游ゴシック" panose="020B0400000000000000" pitchFamily="50" charset="-128"/>
                        </a:rPr>
                        <a:t>（一社）○○○</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566836309"/>
                  </a:ext>
                </a:extLst>
              </a:tr>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游ゴシック" panose="020B0400000000000000" pitchFamily="50" charset="-128"/>
                          <a:ea typeface="游ゴシック" panose="020B0400000000000000" pitchFamily="50" charset="-128"/>
                        </a:rPr>
                        <a:t>（医）○○</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582258053"/>
                  </a:ext>
                </a:extLst>
              </a:tr>
              <a:tr h="160020">
                <a:tc>
                  <a:txBody>
                    <a:bodyPr/>
                    <a:lstStyle/>
                    <a:p>
                      <a:endParaRPr kumimoji="1" lang="ja-JP" altLang="en-US" sz="600"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dirty="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506937644"/>
                  </a:ext>
                </a:extLst>
              </a:tr>
            </a:tbl>
          </a:graphicData>
        </a:graphic>
      </p:graphicFrame>
      <p:graphicFrame>
        <p:nvGraphicFramePr>
          <p:cNvPr id="58" name="表 6">
            <a:extLst>
              <a:ext uri="{FF2B5EF4-FFF2-40B4-BE49-F238E27FC236}">
                <a16:creationId xmlns:a16="http://schemas.microsoft.com/office/drawing/2014/main" id="{BB38453F-0CD9-4D3E-6FC7-B4DCD21B6993}"/>
              </a:ext>
            </a:extLst>
          </p:cNvPr>
          <p:cNvGraphicFramePr>
            <a:graphicFrameLocks noGrp="1"/>
          </p:cNvGraphicFramePr>
          <p:nvPr/>
        </p:nvGraphicFramePr>
        <p:xfrm>
          <a:off x="92533" y="3076554"/>
          <a:ext cx="2531385" cy="388879"/>
        </p:xfrm>
        <a:graphic>
          <a:graphicData uri="http://schemas.openxmlformats.org/drawingml/2006/table">
            <a:tbl>
              <a:tblPr bandRow="1">
                <a:tableStyleId>{125E5076-3810-47DD-B79F-674D7AD40C01}</a:tableStyleId>
              </a:tblPr>
              <a:tblGrid>
                <a:gridCol w="631360">
                  <a:extLst>
                    <a:ext uri="{9D8B030D-6E8A-4147-A177-3AD203B41FA5}">
                      <a16:colId xmlns:a16="http://schemas.microsoft.com/office/drawing/2014/main" val="2188183779"/>
                    </a:ext>
                  </a:extLst>
                </a:gridCol>
                <a:gridCol w="1900025">
                  <a:extLst>
                    <a:ext uri="{9D8B030D-6E8A-4147-A177-3AD203B41FA5}">
                      <a16:colId xmlns:a16="http://schemas.microsoft.com/office/drawing/2014/main" val="2766679572"/>
                    </a:ext>
                  </a:extLst>
                </a:gridCol>
              </a:tblGrid>
              <a:tr h="388879">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キー</a:t>
                      </a:r>
                      <a:br>
                        <a:rPr kumimoji="1" lang="en-US" altLang="ja-JP" sz="900" dirty="0">
                          <a:solidFill>
                            <a:schemeClr val="tx1"/>
                          </a:solidFill>
                          <a:latin typeface="Meiryo UI" panose="020B0604030504040204" pitchFamily="50" charset="-128"/>
                          <a:ea typeface="Meiryo UI" panose="020B0604030504040204" pitchFamily="50" charset="-128"/>
                        </a:rPr>
                      </a:br>
                      <a:r>
                        <a:rPr kumimoji="1" lang="ja-JP" altLang="en-US" sz="900" dirty="0">
                          <a:solidFill>
                            <a:schemeClr val="tx1"/>
                          </a:solidFill>
                          <a:latin typeface="Meiryo UI" panose="020B0604030504040204" pitchFamily="50" charset="-128"/>
                          <a:ea typeface="Meiryo UI" panose="020B0604030504040204" pitchFamily="50" charset="-128"/>
                        </a:rPr>
                        <a:t>コンセプト</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88900" marR="0" lvl="0" indent="-88900" algn="l" defTabSz="74295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⇒導入するサービスで実現したいことを端的に記載する。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bl>
          </a:graphicData>
        </a:graphic>
      </p:graphicFrame>
      <p:sp>
        <p:nvSpPr>
          <p:cNvPr id="3457" name="正方形/長方形 3456">
            <a:extLst>
              <a:ext uri="{FF2B5EF4-FFF2-40B4-BE49-F238E27FC236}">
                <a16:creationId xmlns:a16="http://schemas.microsoft.com/office/drawing/2014/main" id="{356FD2E0-F8FA-C54D-54D5-C4F0DD85443D}"/>
              </a:ext>
            </a:extLst>
          </p:cNvPr>
          <p:cNvSpPr/>
          <p:nvPr/>
        </p:nvSpPr>
        <p:spPr bwMode="gray">
          <a:xfrm>
            <a:off x="4550558" y="4758856"/>
            <a:ext cx="4479446" cy="20535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■想定する利用者とそのニーズ</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458" name="テキスト ボックス 3457">
            <a:extLst>
              <a:ext uri="{FF2B5EF4-FFF2-40B4-BE49-F238E27FC236}">
                <a16:creationId xmlns:a16="http://schemas.microsoft.com/office/drawing/2014/main" id="{6932D478-E826-C2DB-DA05-F075910ABD75}"/>
              </a:ext>
            </a:extLst>
          </p:cNvPr>
          <p:cNvSpPr txBox="1"/>
          <p:nvPr/>
        </p:nvSpPr>
        <p:spPr>
          <a:xfrm>
            <a:off x="4574473" y="4982077"/>
            <a:ext cx="4490533" cy="43858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様式１－２から要約して説明する。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59" name="正方形/長方形 3458">
            <a:extLst>
              <a:ext uri="{FF2B5EF4-FFF2-40B4-BE49-F238E27FC236}">
                <a16:creationId xmlns:a16="http://schemas.microsoft.com/office/drawing/2014/main" id="{DFA05ADB-EF35-9322-290D-03B7F01B3AF4}"/>
              </a:ext>
            </a:extLst>
          </p:cNvPr>
          <p:cNvSpPr/>
          <p:nvPr/>
        </p:nvSpPr>
        <p:spPr bwMode="gray">
          <a:xfrm>
            <a:off x="4550558" y="5892881"/>
            <a:ext cx="4483057" cy="272424"/>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■本格導入後の効果検証</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2" name="正方形/長方形 1">
            <a:extLst>
              <a:ext uri="{FF2B5EF4-FFF2-40B4-BE49-F238E27FC236}">
                <a16:creationId xmlns:a16="http://schemas.microsoft.com/office/drawing/2014/main" id="{6E0BFA96-AFAD-9416-C91C-4404EDA6E454}"/>
              </a:ext>
            </a:extLst>
          </p:cNvPr>
          <p:cNvSpPr/>
          <p:nvPr/>
        </p:nvSpPr>
        <p:spPr bwMode="gray">
          <a:xfrm>
            <a:off x="42149" y="1059260"/>
            <a:ext cx="1355011" cy="20700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■都市・まちづくりのビジョン</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470" name="テキスト ボックス 3469">
            <a:extLst>
              <a:ext uri="{FF2B5EF4-FFF2-40B4-BE49-F238E27FC236}">
                <a16:creationId xmlns:a16="http://schemas.microsoft.com/office/drawing/2014/main" id="{3838214D-D374-627C-E1EA-D551138D5611}"/>
              </a:ext>
            </a:extLst>
          </p:cNvPr>
          <p:cNvSpPr txBox="1"/>
          <p:nvPr/>
        </p:nvSpPr>
        <p:spPr>
          <a:xfrm>
            <a:off x="4532150" y="3055558"/>
            <a:ext cx="4497854" cy="977191"/>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⇒様式１－２から要約して説明する。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⇒データやインフラ等を具体的に記載するとともに、特に利用者の手元でのデザインを説明する。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⇒近隣地域との連携があれば連携内容を記載する。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471" name="テキスト ボックス 3470">
            <a:extLst>
              <a:ext uri="{FF2B5EF4-FFF2-40B4-BE49-F238E27FC236}">
                <a16:creationId xmlns:a16="http://schemas.microsoft.com/office/drawing/2014/main" id="{8272C1D8-28E4-D6B8-8027-1A4102DF11C2}"/>
              </a:ext>
            </a:extLst>
          </p:cNvPr>
          <p:cNvSpPr txBox="1"/>
          <p:nvPr/>
        </p:nvSpPr>
        <p:spPr>
          <a:xfrm>
            <a:off x="2279836" y="4997809"/>
            <a:ext cx="2164909" cy="553998"/>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⇒費用負担や短期・長期のマネタイズの考え方等を様式２－３から要約して説明する。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2" name="テキスト ボックス 3471">
            <a:extLst>
              <a:ext uri="{FF2B5EF4-FFF2-40B4-BE49-F238E27FC236}">
                <a16:creationId xmlns:a16="http://schemas.microsoft.com/office/drawing/2014/main" id="{7EB8CAA2-4923-BE8C-1EF3-063D6AF42248}"/>
              </a:ext>
            </a:extLst>
          </p:cNvPr>
          <p:cNvSpPr txBox="1"/>
          <p:nvPr/>
        </p:nvSpPr>
        <p:spPr>
          <a:xfrm>
            <a:off x="56792" y="3486200"/>
            <a:ext cx="2715008" cy="400110"/>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⇒導入するサービスの目的や内容を様式１－２から要約して説明する。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3" name="テキスト ボックス 3472">
            <a:extLst>
              <a:ext uri="{FF2B5EF4-FFF2-40B4-BE49-F238E27FC236}">
                <a16:creationId xmlns:a16="http://schemas.microsoft.com/office/drawing/2014/main" id="{9DE96FFB-A983-EE27-9570-DF88CEAA9447}"/>
              </a:ext>
            </a:extLst>
          </p:cNvPr>
          <p:cNvSpPr txBox="1"/>
          <p:nvPr/>
        </p:nvSpPr>
        <p:spPr>
          <a:xfrm>
            <a:off x="4574473" y="6165304"/>
            <a:ext cx="4490533" cy="554489"/>
          </a:xfrm>
          <a:prstGeom prst="rect">
            <a:avLst/>
          </a:prstGeom>
          <a:noFill/>
        </p:spPr>
        <p:txBody>
          <a:bodyPr wrap="square" rtlCol="0">
            <a:no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⇒効果検証の時期や方法、目標値について、様式２－４から要約して説明する。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5" name="テキスト ボックス 3474">
            <a:extLst>
              <a:ext uri="{FF2B5EF4-FFF2-40B4-BE49-F238E27FC236}">
                <a16:creationId xmlns:a16="http://schemas.microsoft.com/office/drawing/2014/main" id="{1A87BEEA-8756-7AD2-EC06-34CF4AD9FBC4}"/>
              </a:ext>
            </a:extLst>
          </p:cNvPr>
          <p:cNvSpPr txBox="1"/>
          <p:nvPr/>
        </p:nvSpPr>
        <p:spPr>
          <a:xfrm>
            <a:off x="49634" y="1377096"/>
            <a:ext cx="5458470"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⇒どのような都市、まちづくりを目指しているのかを、様式１－１から要約して説明する。</a:t>
            </a:r>
            <a:endParaRPr kumimoji="1" lang="en-US" altLang="ja-JP" sz="1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76" name="テキスト ボックス 3475">
            <a:extLst>
              <a:ext uri="{FF2B5EF4-FFF2-40B4-BE49-F238E27FC236}">
                <a16:creationId xmlns:a16="http://schemas.microsoft.com/office/drawing/2014/main" id="{A3A25D49-376B-3538-E54A-89D7DA5E01F0}"/>
              </a:ext>
            </a:extLst>
          </p:cNvPr>
          <p:cNvSpPr txBox="1"/>
          <p:nvPr/>
        </p:nvSpPr>
        <p:spPr>
          <a:xfrm>
            <a:off x="56225" y="2362543"/>
            <a:ext cx="674781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⇒都市・まちづくりのビジョン実現に向けてどのような課題・解決方法があるのかを様式１－１から要約して説明する。</a:t>
            </a:r>
            <a:endParaRPr kumimoji="1" lang="en-US" altLang="ja-JP" sz="1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78" name="正方形/長方形 3477">
            <a:extLst>
              <a:ext uri="{FF2B5EF4-FFF2-40B4-BE49-F238E27FC236}">
                <a16:creationId xmlns:a16="http://schemas.microsoft.com/office/drawing/2014/main" id="{BEC14B38-0585-142E-9938-8FC2A0A4AEAB}"/>
              </a:ext>
            </a:extLst>
          </p:cNvPr>
          <p:cNvSpPr/>
          <p:nvPr/>
        </p:nvSpPr>
        <p:spPr bwMode="gray">
          <a:xfrm>
            <a:off x="29761" y="598507"/>
            <a:ext cx="4110500" cy="238205"/>
          </a:xfrm>
          <a:prstGeom prst="rect">
            <a:avLst/>
          </a:prstGeom>
          <a:noFill/>
          <a:ln w="6350">
            <a:noFill/>
            <a:miter lim="800000"/>
            <a:headEnd/>
            <a:tailEnd/>
          </a:ln>
          <a:effectLst/>
        </p:spPr>
        <p:txBody>
          <a:bodyPr vert="horz" wrap="none" lIns="54000" tIns="54000" rIns="54000" bIns="54000" numCol="1" rtlCol="0" anchor="t"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今回の事業名</a:t>
            </a:r>
            <a:r>
              <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p>
          <a:p>
            <a:pPr marL="0" marR="0" lvl="0" indent="0" algn="l" defTabSz="914400" rtl="0" eaLnBrk="0" fontAlgn="base" latinLnBrk="0" hangingPunct="0">
              <a:lnSpc>
                <a:spcPct val="100000"/>
              </a:lnSpc>
              <a:spcBef>
                <a:spcPts val="0"/>
              </a:spcBef>
              <a:spcAft>
                <a:spcPts val="225"/>
              </a:spcAft>
              <a:buClrTx/>
              <a:buSzTx/>
              <a:buFontTx/>
              <a:buNone/>
              <a:tabLst/>
              <a:defRPr/>
            </a:pPr>
            <a:r>
              <a:rPr lang="ja-JP" altLang="en-US" sz="1200" dirty="0">
                <a:solidFill>
                  <a:srgbClr val="000000"/>
                </a:solidFill>
                <a:latin typeface="BIZ UDPゴシック" panose="020B0400000000000000" pitchFamily="50" charset="-128"/>
                <a:ea typeface="BIZ UDPゴシック" panose="020B0400000000000000" pitchFamily="50" charset="-128"/>
                <a:cs typeface="Arial" charset="0"/>
              </a:rPr>
              <a:t>実施テーマ：＊＊＊</a:t>
            </a:r>
            <a:endPar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6" name="テキスト ボックス 15">
            <a:extLst>
              <a:ext uri="{FF2B5EF4-FFF2-40B4-BE49-F238E27FC236}">
                <a16:creationId xmlns:a16="http://schemas.microsoft.com/office/drawing/2014/main" id="{9838F7F0-2D42-1972-92A0-7553C95261E4}"/>
              </a:ext>
            </a:extLst>
          </p:cNvPr>
          <p:cNvSpPr txBox="1"/>
          <p:nvPr/>
        </p:nvSpPr>
        <p:spPr>
          <a:xfrm>
            <a:off x="1351218" y="851207"/>
            <a:ext cx="7728612"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テーマ実現の場合、防災の高度化／安心・安全の提供／データ活用による都市計画の高度化</a:t>
            </a:r>
            <a:r>
              <a:rPr lang="ja-JP" altLang="en-US" sz="1000" dirty="0">
                <a:solidFill>
                  <a:srgbClr val="000000"/>
                </a:solidFill>
                <a:latin typeface="Meiryo UI" panose="020B0604030504040204" pitchFamily="50" charset="-128"/>
                <a:ea typeface="Meiryo UI" panose="020B0604030504040204" pitchFamily="50" charset="-128"/>
              </a:rPr>
              <a:t>／都市空間・インフラ管理手法の高度化　等を記載</a:t>
            </a:r>
            <a:endParaRPr lang="en-US" altLang="ja-JP" sz="1000" dirty="0">
              <a:solidFill>
                <a:srgbClr val="000000"/>
              </a:solidFill>
              <a:latin typeface="Meiryo UI" panose="020B0604030504040204" pitchFamily="50" charset="-128"/>
              <a:ea typeface="Meiryo UI" panose="020B0604030504040204" pitchFamily="50" charset="-128"/>
            </a:endParaRPr>
          </a:p>
        </p:txBody>
      </p:sp>
      <p:sp>
        <p:nvSpPr>
          <p:cNvPr id="4" name="スライド番号プレースホルダー 16">
            <a:extLst>
              <a:ext uri="{FF2B5EF4-FFF2-40B4-BE49-F238E27FC236}">
                <a16:creationId xmlns:a16="http://schemas.microsoft.com/office/drawing/2014/main" id="{142C17EE-1220-F035-9C87-75495F83954D}"/>
              </a:ext>
            </a:extLst>
          </p:cNvPr>
          <p:cNvSpPr>
            <a:spLocks noGrp="1"/>
          </p:cNvSpPr>
          <p:nvPr>
            <p:ph type="sldNum" sz="quarter" idx="12"/>
          </p:nvPr>
        </p:nvSpPr>
        <p:spPr>
          <a:xfrm>
            <a:off x="6935486" y="6577037"/>
            <a:ext cx="2133600" cy="476250"/>
          </a:xfrm>
        </p:spPr>
        <p:txBody>
          <a:bodyPr/>
          <a:lstStyle/>
          <a:p>
            <a:pPr>
              <a:defRPr/>
            </a:pPr>
            <a:fld id="{ED70751B-34C4-41F7-9A42-B8AF8614956A}" type="slidenum">
              <a:rPr lang="en-US" altLang="ja-JP" sz="1800" smtClean="0"/>
              <a:pPr>
                <a:defRPr/>
              </a:pPr>
              <a:t>49</a:t>
            </a:fld>
            <a:endParaRPr lang="en-US" altLang="ja-JP" sz="1800" dirty="0"/>
          </a:p>
        </p:txBody>
      </p:sp>
      <p:sp>
        <p:nvSpPr>
          <p:cNvPr id="5" name="正方形/長方形 9">
            <a:extLst>
              <a:ext uri="{FF2B5EF4-FFF2-40B4-BE49-F238E27FC236}">
                <a16:creationId xmlns:a16="http://schemas.microsoft.com/office/drawing/2014/main" id="{9C326286-8E78-CB3B-5DFB-95DA41425608}"/>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6" name="表 5">
            <a:extLst>
              <a:ext uri="{FF2B5EF4-FFF2-40B4-BE49-F238E27FC236}">
                <a16:creationId xmlns:a16="http://schemas.microsoft.com/office/drawing/2014/main" id="{6B056FA9-0BDE-EF9B-7FA3-6547B6F3BEE4}"/>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7" name="正方形/長方形 5">
            <a:extLst>
              <a:ext uri="{FF2B5EF4-FFF2-40B4-BE49-F238E27FC236}">
                <a16:creationId xmlns:a16="http://schemas.microsoft.com/office/drawing/2014/main" id="{A0FF6401-0BCC-C5AC-0218-B483CA94A971}"/>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82A77EE6-A6FB-4797-B52E-1DEEFF9D9429}" type="slidenum">
              <a:rPr lang="en-US" altLang="ja-JP" smtClean="0">
                <a:solidFill>
                  <a:srgbClr val="000000"/>
                </a:solidFill>
                <a:latin typeface="Arial"/>
                <a:ea typeface="ＭＳ Ｐゴシック"/>
              </a:rPr>
              <a:t>49</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99080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 name="Rectangle 66"/>
          <p:cNvSpPr>
            <a:spLocks noChangeArrowheads="1"/>
          </p:cNvSpPr>
          <p:nvPr/>
        </p:nvSpPr>
        <p:spPr>
          <a:xfrm>
            <a:off x="107504" y="929277"/>
            <a:ext cx="8930607"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257"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５．スマートシティ戦略における位置づけ</a:t>
            </a:r>
            <a:endParaRPr lang="ja-JP" altLang="en-US" sz="1800" b="1" dirty="0">
              <a:solidFill>
                <a:schemeClr val="bg1"/>
              </a:solidFill>
              <a:latin typeface="ＭＳ Ｐゴシック" panose="020B0600070205080204" pitchFamily="50" charset="-128"/>
            </a:endParaRPr>
          </a:p>
        </p:txBody>
      </p:sp>
      <p:sp>
        <p:nvSpPr>
          <p:cNvPr id="1258" name="Text Box 4"/>
          <p:cNvSpPr txBox="1">
            <a:spLocks noChangeArrowheads="1"/>
          </p:cNvSpPr>
          <p:nvPr/>
        </p:nvSpPr>
        <p:spPr>
          <a:xfrm>
            <a:off x="107504" y="502711"/>
            <a:ext cx="8074465"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地域の課題</a:t>
            </a:r>
            <a:endParaRPr lang="ja-JP" altLang="en-US" sz="2000" b="1" dirty="0">
              <a:latin typeface="+mn-ea"/>
              <a:ea typeface="+mn-ea"/>
            </a:endParaRPr>
          </a:p>
        </p:txBody>
      </p:sp>
      <p:sp>
        <p:nvSpPr>
          <p:cNvPr id="1259" name="正方形/長方形 18"/>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260" name="正方形/長方形 22"/>
          <p:cNvSpPr/>
          <p:nvPr/>
        </p:nvSpPr>
        <p:spPr>
          <a:xfrm>
            <a:off x="90767" y="908720"/>
            <a:ext cx="8418759" cy="523220"/>
          </a:xfrm>
          <a:prstGeom prst="rect">
            <a:avLst/>
          </a:prstGeom>
        </p:spPr>
        <p:txBody>
          <a:bodyPr wrap="square">
            <a:spAutoFit/>
          </a:bodyPr>
          <a:lstStyle/>
          <a:p>
            <a:r>
              <a:rPr lang="en-US" altLang="ja-JP" sz="1400" i="1" dirty="0">
                <a:solidFill>
                  <a:srgbClr val="FF0000"/>
                </a:solidFill>
              </a:rPr>
              <a:t>※</a:t>
            </a:r>
            <a:r>
              <a:rPr lang="ja-JP" altLang="en-US" sz="1400" i="1" dirty="0">
                <a:solidFill>
                  <a:srgbClr val="FF0000"/>
                </a:solidFill>
              </a:rPr>
              <a:t>　提案内容を通じて解決を目指す地域の課題について記載すること</a:t>
            </a:r>
            <a:endParaRPr lang="en-US" altLang="ja-JP" sz="1400" i="1" dirty="0">
              <a:solidFill>
                <a:srgbClr val="FF0000"/>
              </a:solidFill>
            </a:endParaRPr>
          </a:p>
          <a:p>
            <a:endParaRPr lang="en-US" altLang="ja-JP" sz="1400" i="1" dirty="0">
              <a:solidFill>
                <a:srgbClr val="FF0000"/>
              </a:solidFill>
            </a:endParaRPr>
          </a:p>
        </p:txBody>
      </p:sp>
      <p:sp>
        <p:nvSpPr>
          <p:cNvPr id="1261" name="正方形/長方形 12"/>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262" name="Rectangle 66"/>
          <p:cNvSpPr>
            <a:spLocks noChangeArrowheads="1"/>
          </p:cNvSpPr>
          <p:nvPr/>
        </p:nvSpPr>
        <p:spPr>
          <a:xfrm>
            <a:off x="107504" y="3481538"/>
            <a:ext cx="8930607" cy="325983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263" name="Text Box 4"/>
          <p:cNvSpPr txBox="1">
            <a:spLocks noChangeArrowheads="1"/>
          </p:cNvSpPr>
          <p:nvPr/>
        </p:nvSpPr>
        <p:spPr>
          <a:xfrm>
            <a:off x="107504" y="3081427"/>
            <a:ext cx="8627825"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提案事業が達成に寄与するスマートシティの</a:t>
            </a:r>
            <a:r>
              <a:rPr lang="ja-JP" altLang="en-US" sz="2000" b="1" dirty="0">
                <a:latin typeface="+mn-ea"/>
                <a:ea typeface="+mn-ea"/>
              </a:rPr>
              <a:t>目標</a:t>
            </a:r>
            <a:r>
              <a:rPr lang="en-US" altLang="ja-JP" sz="2000" b="1" dirty="0">
                <a:latin typeface="+mn-ea"/>
                <a:ea typeface="+mn-ea"/>
              </a:rPr>
              <a:t>(KPI)</a:t>
            </a:r>
            <a:r>
              <a:rPr lang="ja-JP" altLang="en-US" sz="2000" b="1" dirty="0">
                <a:latin typeface="+mn-ea"/>
                <a:ea typeface="+mn-ea"/>
              </a:rPr>
              <a:t>とロジックモデル</a:t>
            </a:r>
          </a:p>
        </p:txBody>
      </p:sp>
      <p:sp>
        <p:nvSpPr>
          <p:cNvPr id="1264" name="正方形/長方形 16"/>
          <p:cNvSpPr/>
          <p:nvPr/>
        </p:nvSpPr>
        <p:spPr>
          <a:xfrm>
            <a:off x="128224" y="5549225"/>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265" name="正方形/長方形 17"/>
          <p:cNvSpPr/>
          <p:nvPr/>
        </p:nvSpPr>
        <p:spPr>
          <a:xfrm>
            <a:off x="72522" y="3496368"/>
            <a:ext cx="8930606" cy="1046440"/>
          </a:xfrm>
          <a:prstGeom prst="rect">
            <a:avLst/>
          </a:prstGeom>
        </p:spPr>
        <p:txBody>
          <a:bodyPr wrap="square">
            <a:spAutoFit/>
          </a:bodyPr>
          <a:lstStyle/>
          <a:p>
            <a:r>
              <a:rPr lang="en-US" altLang="ja-JP" sz="1200" i="1" dirty="0">
                <a:solidFill>
                  <a:srgbClr val="FF0000"/>
                </a:solidFill>
              </a:rPr>
              <a:t>※</a:t>
            </a:r>
            <a:r>
              <a:rPr lang="ja-JP" altLang="en-US" sz="1200" i="1" dirty="0">
                <a:solidFill>
                  <a:srgbClr val="FF0000"/>
                </a:solidFill>
              </a:rPr>
              <a:t>本事業を通じてどのように前項の「地域の課題」を解決し、それにより地域社会がどのように変化するのかを、ロジックモデルを用いて説明し、事業の成果を評価（確認）するための指標（</a:t>
            </a:r>
            <a:r>
              <a:rPr lang="en-US" altLang="ja-JP" sz="1200" i="1" dirty="0">
                <a:solidFill>
                  <a:srgbClr val="FF0000"/>
                </a:solidFill>
              </a:rPr>
              <a:t>KPI</a:t>
            </a:r>
            <a:r>
              <a:rPr lang="ja-JP" altLang="en-US" sz="1200" i="1" dirty="0">
                <a:solidFill>
                  <a:srgbClr val="FF0000"/>
                </a:solidFill>
              </a:rPr>
              <a:t>）を記載すること</a:t>
            </a:r>
            <a:endParaRPr lang="en-US" altLang="ja-JP" sz="1200" i="1" dirty="0">
              <a:solidFill>
                <a:srgbClr val="FF0000"/>
              </a:solidFill>
            </a:endParaRPr>
          </a:p>
          <a:p>
            <a:r>
              <a:rPr lang="en-US" altLang="ja-JP" sz="1200" i="1" dirty="0">
                <a:solidFill>
                  <a:srgbClr val="FF0000"/>
                </a:solidFill>
              </a:rPr>
              <a:t>※KPI</a:t>
            </a:r>
            <a:r>
              <a:rPr lang="ja-JP" altLang="en-US" sz="1200" i="1" dirty="0">
                <a:solidFill>
                  <a:srgbClr val="FF0000"/>
                </a:solidFill>
              </a:rPr>
              <a:t>の設定及び見直しにあたっては「スマートシティ施策の</a:t>
            </a:r>
            <a:r>
              <a:rPr lang="en-US" altLang="ja-JP" sz="1200" i="1" dirty="0">
                <a:solidFill>
                  <a:srgbClr val="FF0000"/>
                </a:solidFill>
              </a:rPr>
              <a:t>KPI</a:t>
            </a:r>
            <a:r>
              <a:rPr lang="ja-JP" altLang="en-US" sz="1200" i="1" dirty="0">
                <a:solidFill>
                  <a:srgbClr val="FF0000"/>
                </a:solidFill>
              </a:rPr>
              <a:t>設定指針Ｖｅｒ２</a:t>
            </a:r>
            <a:r>
              <a:rPr lang="en-US" altLang="ja-JP" sz="1200" i="1" dirty="0">
                <a:solidFill>
                  <a:srgbClr val="FF0000"/>
                </a:solidFill>
              </a:rPr>
              <a:t>.</a:t>
            </a:r>
            <a:r>
              <a:rPr lang="ja-JP" altLang="en-US" sz="1200" i="1" dirty="0">
                <a:solidFill>
                  <a:srgbClr val="FF0000"/>
                </a:solidFill>
              </a:rPr>
              <a:t>０</a:t>
            </a:r>
            <a:r>
              <a:rPr lang="en-US" altLang="ja-JP" sz="1200" i="1" dirty="0">
                <a:solidFill>
                  <a:srgbClr val="FF0000"/>
                </a:solidFill>
              </a:rPr>
              <a:t>*</a:t>
            </a:r>
            <a:r>
              <a:rPr lang="ja-JP" altLang="en-US" sz="1200" i="1" dirty="0">
                <a:solidFill>
                  <a:srgbClr val="FF0000"/>
                </a:solidFill>
              </a:rPr>
              <a:t>」　を参照すること</a:t>
            </a:r>
            <a:endParaRPr lang="en-US" altLang="ja-JP" sz="1200" i="1" dirty="0">
              <a:solidFill>
                <a:srgbClr val="FF0000"/>
              </a:solidFill>
            </a:endParaRPr>
          </a:p>
          <a:p>
            <a:r>
              <a:rPr lang="ja-JP" altLang="en-US" sz="1200" i="1" dirty="0">
                <a:solidFill>
                  <a:srgbClr val="FF0000"/>
                </a:solidFill>
              </a:rPr>
              <a:t>　</a:t>
            </a:r>
            <a:r>
              <a:rPr lang="en-US" altLang="ja-JP" sz="1200" i="1" dirty="0">
                <a:solidFill>
                  <a:srgbClr val="FF0000"/>
                </a:solidFill>
              </a:rPr>
              <a:t>* </a:t>
            </a:r>
            <a:r>
              <a:rPr lang="en-GB" altLang="ja-JP" sz="1200" i="1" dirty="0">
                <a:solidFill>
                  <a:srgbClr val="FF0000"/>
                </a:solidFill>
              </a:rPr>
              <a:t>https://www8.cao.go.jp/cstp/society5_0/smartcity/kpi.html</a:t>
            </a:r>
          </a:p>
          <a:p>
            <a:r>
              <a:rPr lang="en-US" altLang="ja-JP" sz="200" i="1" dirty="0">
                <a:solidFill>
                  <a:srgbClr val="FF0000"/>
                </a:solidFill>
              </a:rPr>
              <a:t> </a:t>
            </a:r>
            <a:endParaRPr lang="en-US" altLang="ja-JP" sz="1200" i="1" dirty="0">
              <a:solidFill>
                <a:srgbClr val="FF0000"/>
              </a:solidFill>
            </a:endParaRPr>
          </a:p>
          <a:p>
            <a:r>
              <a:rPr lang="ja-JP" altLang="en-US" sz="1100" i="1" dirty="0">
                <a:solidFill>
                  <a:srgbClr val="FF0000"/>
                </a:solidFill>
              </a:rPr>
              <a:t>「顔認証の実用化による公共交通の利便性向上と高齢者の外出促進」施策の例（設定指針 </a:t>
            </a:r>
            <a:r>
              <a:rPr lang="en-US" altLang="ja-JP" sz="1100" i="1" dirty="0">
                <a:solidFill>
                  <a:srgbClr val="FF0000"/>
                </a:solidFill>
              </a:rPr>
              <a:t>P.2</a:t>
            </a:r>
            <a:r>
              <a:rPr lang="ja-JP" altLang="en-US" sz="1100" i="1" dirty="0">
                <a:solidFill>
                  <a:srgbClr val="FF0000"/>
                </a:solidFill>
              </a:rPr>
              <a:t>）</a:t>
            </a:r>
            <a:endParaRPr lang="en-US" altLang="ja-JP" sz="1400" i="1" dirty="0">
              <a:solidFill>
                <a:srgbClr val="FF0000"/>
              </a:solidFill>
            </a:endParaRPr>
          </a:p>
        </p:txBody>
      </p:sp>
      <p:sp>
        <p:nvSpPr>
          <p:cNvPr id="1267" name="テキスト 673"/>
          <p:cNvSpPr txBox="1"/>
          <p:nvPr/>
        </p:nvSpPr>
        <p:spPr>
          <a:xfrm>
            <a:off x="2483768" y="572972"/>
            <a:ext cx="6662429" cy="307777"/>
          </a:xfrm>
          <a:prstGeom prst="rect">
            <a:avLst/>
          </a:prstGeom>
        </p:spPr>
        <p:txBody>
          <a:bodyPr wrap="square">
            <a:spAutoFit/>
          </a:bodyPr>
          <a:lstStyle/>
          <a:p>
            <a:pPr algn="r">
              <a:defRPr lang="ja-JP" altLang="en-US"/>
            </a:pPr>
            <a:r>
              <a:rPr kumimoji="1" lang="ja-JP" altLang="en-US" sz="1400" b="1" u="sng" dirty="0">
                <a:solidFill>
                  <a:srgbClr val="0070C0"/>
                </a:solidFill>
              </a:rPr>
              <a:t>※各事業の応募書類にて必須でない場合も可能な限り作成をお願いします。</a:t>
            </a:r>
            <a:endParaRPr lang="ja-JP" altLang="en-US" dirty="0">
              <a:solidFill>
                <a:srgbClr val="0070C0"/>
              </a:solidFill>
            </a:endParaRPr>
          </a:p>
        </p:txBody>
      </p:sp>
      <p:sp>
        <p:nvSpPr>
          <p:cNvPr id="14" name="正方形/長方形 1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2BEF263-E7F8-482B-8354-8C33DF007FD7}" type="slidenum">
              <a:rPr lang="en-US" altLang="ja-JP" sz="1480">
                <a:solidFill>
                  <a:schemeClr val="tx1"/>
                </a:solidFill>
              </a:rPr>
              <a:t>5</a:t>
            </a:fld>
            <a:endParaRPr kumimoji="1" lang="ja-JP" altLang="en-US" sz="1480" dirty="0">
              <a:solidFill>
                <a:schemeClr val="tx1"/>
              </a:solidFill>
            </a:endParaRPr>
          </a:p>
        </p:txBody>
      </p:sp>
      <p:pic>
        <p:nvPicPr>
          <p:cNvPr id="4" name="図 3">
            <a:extLst>
              <a:ext uri="{FF2B5EF4-FFF2-40B4-BE49-F238E27FC236}">
                <a16:creationId xmlns:a16="http://schemas.microsoft.com/office/drawing/2014/main" id="{937010CF-9493-C77B-8D2E-28759F61499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45861" y="4489153"/>
            <a:ext cx="5652278" cy="2219010"/>
          </a:xfrm>
          <a:prstGeom prst="rect">
            <a:avLst/>
          </a:prstGeom>
          <a:noFill/>
          <a:ln>
            <a:noFill/>
          </a:ln>
        </p:spPr>
      </p:pic>
    </p:spTree>
    <p:extLst>
      <p:ext uri="{BB962C8B-B14F-4D97-AF65-F5344CB8AC3E}">
        <p14:creationId xmlns:p14="http://schemas.microsoft.com/office/powerpoint/2010/main" val="40083264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a:extLst>
              <a:ext uri="{FF2B5EF4-FFF2-40B4-BE49-F238E27FC236}">
                <a16:creationId xmlns:a16="http://schemas.microsoft.com/office/drawing/2014/main" id="{E0A30ED9-E535-03E2-6B9C-BF5D60C36AAA}"/>
              </a:ext>
            </a:extLst>
          </p:cNvPr>
          <p:cNvSpPr/>
          <p:nvPr/>
        </p:nvSpPr>
        <p:spPr>
          <a:xfrm>
            <a:off x="4709022" y="5525179"/>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DDE77ED2-6BDC-C1FE-4130-3165F7EDFE7E}"/>
              </a:ext>
            </a:extLst>
          </p:cNvPr>
          <p:cNvSpPr/>
          <p:nvPr/>
        </p:nvSpPr>
        <p:spPr>
          <a:xfrm>
            <a:off x="4709022" y="4365104"/>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2" name="正方形/長方形 31">
            <a:extLst>
              <a:ext uri="{FF2B5EF4-FFF2-40B4-BE49-F238E27FC236}">
                <a16:creationId xmlns:a16="http://schemas.microsoft.com/office/drawing/2014/main" id="{D06CC793-C53B-FB81-D77D-5213765C7D7B}"/>
              </a:ext>
            </a:extLst>
          </p:cNvPr>
          <p:cNvSpPr/>
          <p:nvPr/>
        </p:nvSpPr>
        <p:spPr>
          <a:xfrm>
            <a:off x="4709022" y="321297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0" name="正方形/長方形 29">
            <a:extLst>
              <a:ext uri="{FF2B5EF4-FFF2-40B4-BE49-F238E27FC236}">
                <a16:creationId xmlns:a16="http://schemas.microsoft.com/office/drawing/2014/main" id="{C7D9C014-EB84-B81A-A7B3-1CEFCCFEFB7B}"/>
              </a:ext>
            </a:extLst>
          </p:cNvPr>
          <p:cNvSpPr/>
          <p:nvPr/>
        </p:nvSpPr>
        <p:spPr>
          <a:xfrm>
            <a:off x="47029" y="94152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1" name="正方形/長方形 30">
            <a:extLst>
              <a:ext uri="{FF2B5EF4-FFF2-40B4-BE49-F238E27FC236}">
                <a16:creationId xmlns:a16="http://schemas.microsoft.com/office/drawing/2014/main" id="{DF1939B7-08BC-2A05-33C0-7B8DDC947286}"/>
              </a:ext>
            </a:extLst>
          </p:cNvPr>
          <p:cNvSpPr/>
          <p:nvPr/>
        </p:nvSpPr>
        <p:spPr>
          <a:xfrm>
            <a:off x="4707093" y="941619"/>
            <a:ext cx="4399482"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528" name="Rectangle 67"/>
          <p:cNvSpPr>
            <a:spLocks noChangeArrowheads="1"/>
          </p:cNvSpPr>
          <p:nvPr/>
        </p:nvSpPr>
        <p:spPr>
          <a:xfrm>
            <a:off x="0" y="0"/>
            <a:ext cx="925252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３－２．提案事業概要　</a:t>
            </a:r>
            <a:r>
              <a:rPr kumimoji="1" lang="ja-JP" altLang="en-US" sz="12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2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R6</a:t>
            </a:r>
            <a:r>
              <a:rPr kumimoji="1" lang="ja-JP" altLang="en-US" sz="12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年度実証の内容］</a:t>
            </a:r>
          </a:p>
        </p:txBody>
      </p:sp>
      <p:sp>
        <p:nvSpPr>
          <p:cNvPr id="3537" name="正方形/長方形 3536">
            <a:extLst>
              <a:ext uri="{FF2B5EF4-FFF2-40B4-BE49-F238E27FC236}">
                <a16:creationId xmlns:a16="http://schemas.microsoft.com/office/drawing/2014/main" id="{F616379A-79C3-F4D7-0569-377B81A58ED5}"/>
              </a:ext>
            </a:extLst>
          </p:cNvPr>
          <p:cNvSpPr/>
          <p:nvPr/>
        </p:nvSpPr>
        <p:spPr>
          <a:xfrm>
            <a:off x="242549" y="1749366"/>
            <a:ext cx="4325925" cy="3741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rgbClr val="FFFFFF"/>
              </a:solidFill>
              <a:effectLst/>
              <a:uLnTx/>
              <a:uFillTx/>
              <a:latin typeface="Arial"/>
              <a:ea typeface="ＭＳ Ｐゴシック"/>
              <a:cs typeface="+mn-cs"/>
            </a:endParaRPr>
          </a:p>
        </p:txBody>
      </p:sp>
      <p:sp>
        <p:nvSpPr>
          <p:cNvPr id="3541" name="正方形/長方形 3540">
            <a:extLst>
              <a:ext uri="{FF2B5EF4-FFF2-40B4-BE49-F238E27FC236}">
                <a16:creationId xmlns:a16="http://schemas.microsoft.com/office/drawing/2014/main" id="{50483D53-C7EA-3F10-E94D-75D800AA8B35}"/>
              </a:ext>
            </a:extLst>
          </p:cNvPr>
          <p:cNvSpPr/>
          <p:nvPr/>
        </p:nvSpPr>
        <p:spPr bwMode="gray">
          <a:xfrm>
            <a:off x="70816" y="948204"/>
            <a:ext cx="4364845" cy="194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■実証の概要</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42" name="正方形/長方形 3541">
            <a:extLst>
              <a:ext uri="{FF2B5EF4-FFF2-40B4-BE49-F238E27FC236}">
                <a16:creationId xmlns:a16="http://schemas.microsoft.com/office/drawing/2014/main" id="{1225A5D7-CC78-B2BB-A3C7-660F58B0B0A5}"/>
              </a:ext>
            </a:extLst>
          </p:cNvPr>
          <p:cNvSpPr/>
          <p:nvPr/>
        </p:nvSpPr>
        <p:spPr bwMode="gray">
          <a:xfrm>
            <a:off x="4713012" y="939134"/>
            <a:ext cx="2164181" cy="214498"/>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■実証内容の必要性・妥当性</a:t>
            </a:r>
          </a:p>
        </p:txBody>
      </p:sp>
      <p:graphicFrame>
        <p:nvGraphicFramePr>
          <p:cNvPr id="3544" name="表 6">
            <a:extLst>
              <a:ext uri="{FF2B5EF4-FFF2-40B4-BE49-F238E27FC236}">
                <a16:creationId xmlns:a16="http://schemas.microsoft.com/office/drawing/2014/main" id="{9C91000A-0175-02D3-C089-86678469A543}"/>
              </a:ext>
            </a:extLst>
          </p:cNvPr>
          <p:cNvGraphicFramePr>
            <a:graphicFrameLocks noGrp="1"/>
          </p:cNvGraphicFramePr>
          <p:nvPr/>
        </p:nvGraphicFramePr>
        <p:xfrm>
          <a:off x="135974" y="1315040"/>
          <a:ext cx="4397595" cy="2675578"/>
        </p:xfrm>
        <a:graphic>
          <a:graphicData uri="http://schemas.openxmlformats.org/drawingml/2006/table">
            <a:tbl>
              <a:tblPr bandRow="1">
                <a:tableStyleId>{125E5076-3810-47DD-B79F-674D7AD40C01}</a:tableStyleId>
              </a:tblPr>
              <a:tblGrid>
                <a:gridCol w="1040853">
                  <a:extLst>
                    <a:ext uri="{9D8B030D-6E8A-4147-A177-3AD203B41FA5}">
                      <a16:colId xmlns:a16="http://schemas.microsoft.com/office/drawing/2014/main" val="3796627024"/>
                    </a:ext>
                  </a:extLst>
                </a:gridCol>
                <a:gridCol w="3356742">
                  <a:extLst>
                    <a:ext uri="{9D8B030D-6E8A-4147-A177-3AD203B41FA5}">
                      <a16:colId xmlns:a16="http://schemas.microsoft.com/office/drawing/2014/main" val="2188183779"/>
                    </a:ext>
                  </a:extLst>
                </a:gridCol>
              </a:tblGrid>
              <a:tr h="396000">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実証したい事項</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noProof="0" dirty="0">
                          <a:solidFill>
                            <a:schemeClr val="tx1"/>
                          </a:solidFill>
                          <a:latin typeface="Meiryo UI" panose="020B0604030504040204" pitchFamily="50" charset="-128"/>
                          <a:ea typeface="Meiryo UI" panose="020B0604030504040204" pitchFamily="50" charset="-128"/>
                          <a:cs typeface="+mn-cs"/>
                        </a:rPr>
                        <a:t>⇒実証実験で確認したい事項を様式２－１から要約して記載する。（住民ニーズ・社会実装性・</a:t>
                      </a:r>
                      <a:r>
                        <a:rPr kumimoji="1" lang="zh-CN" altLang="en-US" sz="900" kern="1200" noProof="0" dirty="0">
                          <a:solidFill>
                            <a:schemeClr val="tx1"/>
                          </a:solidFill>
                          <a:latin typeface="Meiryo UI" panose="020B0604030504040204" pitchFamily="50" charset="-128"/>
                          <a:ea typeface="Meiryo UI" panose="020B0604030504040204" pitchFamily="50" charset="-128"/>
                          <a:cs typeface="+mn-cs"/>
                        </a:rPr>
                        <a:t>安全性</a:t>
                      </a:r>
                      <a:r>
                        <a:rPr kumimoji="1" lang="ja-JP" altLang="en-US" sz="900" kern="1200" noProof="0" dirty="0">
                          <a:solidFill>
                            <a:schemeClr val="tx1"/>
                          </a:solidFill>
                          <a:latin typeface="Meiryo UI" panose="020B0604030504040204" pitchFamily="50" charset="-128"/>
                          <a:ea typeface="Meiryo UI" panose="020B0604030504040204" pitchFamily="50" charset="-128"/>
                          <a:cs typeface="+mn-cs"/>
                        </a:rPr>
                        <a:t>・</a:t>
                      </a:r>
                      <a:r>
                        <a:rPr kumimoji="1" lang="zh-CN" altLang="en-US" sz="900" kern="1200" noProof="0" dirty="0">
                          <a:solidFill>
                            <a:schemeClr val="tx1"/>
                          </a:solidFill>
                          <a:latin typeface="Meiryo UI" panose="020B0604030504040204" pitchFamily="50" charset="-128"/>
                          <a:ea typeface="Meiryo UI" panose="020B0604030504040204" pitchFamily="50" charset="-128"/>
                          <a:cs typeface="+mn-cs"/>
                        </a:rPr>
                        <a:t>収益性</a:t>
                      </a:r>
                      <a:r>
                        <a:rPr kumimoji="1" lang="ja-JP" altLang="en-US" sz="900" kern="1200" noProof="0" dirty="0">
                          <a:solidFill>
                            <a:schemeClr val="tx1"/>
                          </a:solidFill>
                          <a:latin typeface="Meiryo UI" panose="020B0604030504040204" pitchFamily="50" charset="-128"/>
                          <a:ea typeface="Meiryo UI" panose="020B0604030504040204" pitchFamily="50" charset="-128"/>
                          <a:cs typeface="+mn-cs"/>
                        </a:rPr>
                        <a:t>・運営体制・</a:t>
                      </a:r>
                      <a:r>
                        <a:rPr kumimoji="1" lang="zh-CN" altLang="en-US" sz="900" kern="1200" noProof="0" dirty="0">
                          <a:solidFill>
                            <a:schemeClr val="tx1"/>
                          </a:solidFill>
                          <a:latin typeface="Meiryo UI" panose="020B0604030504040204" pitchFamily="50" charset="-128"/>
                          <a:ea typeface="Meiryo UI" panose="020B0604030504040204" pitchFamily="50" charset="-128"/>
                          <a:cs typeface="+mn-cs"/>
                        </a:rPr>
                        <a:t>将来性</a:t>
                      </a:r>
                      <a:r>
                        <a:rPr kumimoji="1" lang="ja-JP" altLang="en-US" sz="900" kern="1200" noProof="0" dirty="0">
                          <a:solidFill>
                            <a:schemeClr val="tx1"/>
                          </a:solidFill>
                          <a:latin typeface="Meiryo UI" panose="020B0604030504040204" pitchFamily="50" charset="-128"/>
                          <a:ea typeface="Meiryo UI" panose="020B0604030504040204" pitchFamily="50" charset="-128"/>
                          <a:cs typeface="+mn-cs"/>
                        </a:rPr>
                        <a:t>等）</a:t>
                      </a:r>
                      <a:endParaRPr kumimoji="1" lang="en-US" altLang="ja-JP" sz="900" kern="1200" noProof="0" dirty="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1883578">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396000">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実証後の</a:t>
                      </a:r>
                      <a:endParaRPr kumimoji="1" lang="en-US" altLang="ja-JP" sz="9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　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3547" name="正方形/長方形 3546">
            <a:extLst>
              <a:ext uri="{FF2B5EF4-FFF2-40B4-BE49-F238E27FC236}">
                <a16:creationId xmlns:a16="http://schemas.microsoft.com/office/drawing/2014/main" id="{7686E6E6-DDDE-0667-8981-1F1FC3C4FCC0}"/>
              </a:ext>
            </a:extLst>
          </p:cNvPr>
          <p:cNvSpPr/>
          <p:nvPr/>
        </p:nvSpPr>
        <p:spPr bwMode="gray">
          <a:xfrm>
            <a:off x="4707093" y="5517232"/>
            <a:ext cx="4473419" cy="228623"/>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R6</a:t>
            </a: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年度実証に必要な経費</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49" name="正方形/長方形 3548">
            <a:extLst>
              <a:ext uri="{FF2B5EF4-FFF2-40B4-BE49-F238E27FC236}">
                <a16:creationId xmlns:a16="http://schemas.microsoft.com/office/drawing/2014/main" id="{6F79BD78-D79A-780D-EE72-45B068AFD1E3}"/>
              </a:ext>
            </a:extLst>
          </p:cNvPr>
          <p:cNvSpPr/>
          <p:nvPr/>
        </p:nvSpPr>
        <p:spPr>
          <a:xfrm>
            <a:off x="312978" y="4173757"/>
            <a:ext cx="2069177" cy="1287069"/>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550" name="正方形/長方形 3549">
            <a:extLst>
              <a:ext uri="{FF2B5EF4-FFF2-40B4-BE49-F238E27FC236}">
                <a16:creationId xmlns:a16="http://schemas.microsoft.com/office/drawing/2014/main" id="{31391621-CE56-DF00-31D8-BEF91B84BB8E}"/>
              </a:ext>
            </a:extLst>
          </p:cNvPr>
          <p:cNvSpPr/>
          <p:nvPr/>
        </p:nvSpPr>
        <p:spPr>
          <a:xfrm>
            <a:off x="2434032" y="4173755"/>
            <a:ext cx="2018588" cy="128707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54DB2E6D-6F35-C9C9-7938-EDE7E80FA736}"/>
              </a:ext>
            </a:extLst>
          </p:cNvPr>
          <p:cNvSpPr/>
          <p:nvPr/>
        </p:nvSpPr>
        <p:spPr bwMode="gray">
          <a:xfrm>
            <a:off x="4709022" y="3216901"/>
            <a:ext cx="4399482" cy="21210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R6</a:t>
            </a: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年度実証事業のスケジュール</a:t>
            </a:r>
          </a:p>
        </p:txBody>
      </p:sp>
      <p:sp>
        <p:nvSpPr>
          <p:cNvPr id="16" name="テキスト ボックス 15">
            <a:extLst>
              <a:ext uri="{FF2B5EF4-FFF2-40B4-BE49-F238E27FC236}">
                <a16:creationId xmlns:a16="http://schemas.microsoft.com/office/drawing/2014/main" id="{5101C349-264C-AC4D-8E71-35A6E302FDAA}"/>
              </a:ext>
            </a:extLst>
          </p:cNvPr>
          <p:cNvSpPr txBox="1"/>
          <p:nvPr/>
        </p:nvSpPr>
        <p:spPr>
          <a:xfrm>
            <a:off x="4744703" y="1242273"/>
            <a:ext cx="4291793" cy="1015663"/>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⇒次の事項を中心に、様式２－１から要約して説明する。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・サービス導入に向けて、この実証が必要である理由。</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・これまでの取組・得られた知見との整合やデータの再利用が図られていること。</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・官民連携</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PF</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の活用など、必要な事前調査・準備を行っていること。</a:t>
            </a:r>
          </a:p>
        </p:txBody>
      </p:sp>
      <p:sp>
        <p:nvSpPr>
          <p:cNvPr id="19" name="テキスト ボックス 18">
            <a:extLst>
              <a:ext uri="{FF2B5EF4-FFF2-40B4-BE49-F238E27FC236}">
                <a16:creationId xmlns:a16="http://schemas.microsoft.com/office/drawing/2014/main" id="{3A6FE233-156A-562C-005B-B0E57366C18C}"/>
              </a:ext>
            </a:extLst>
          </p:cNvPr>
          <p:cNvSpPr txBox="1"/>
          <p:nvPr/>
        </p:nvSpPr>
        <p:spPr>
          <a:xfrm>
            <a:off x="4744703" y="5777882"/>
            <a:ext cx="3615092" cy="438582"/>
          </a:xfrm>
          <a:prstGeom prst="rect">
            <a:avLst/>
          </a:prstGeom>
          <a:noFill/>
        </p:spPr>
        <p:txBody>
          <a:bodyPr wrap="non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⇒実証事業全体の経費と費用分担を様式２－１からに説明する。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⇒実証事業実施に必要な補助額とその根拠を説明する。</a:t>
            </a:r>
          </a:p>
        </p:txBody>
      </p:sp>
      <p:sp>
        <p:nvSpPr>
          <p:cNvPr id="3" name="正方形/長方形 2">
            <a:extLst>
              <a:ext uri="{FF2B5EF4-FFF2-40B4-BE49-F238E27FC236}">
                <a16:creationId xmlns:a16="http://schemas.microsoft.com/office/drawing/2014/main" id="{33E28A25-1BC9-6132-C3FD-C652B18BF2CC}"/>
              </a:ext>
            </a:extLst>
          </p:cNvPr>
          <p:cNvSpPr/>
          <p:nvPr/>
        </p:nvSpPr>
        <p:spPr bwMode="gray">
          <a:xfrm>
            <a:off x="4709022" y="4369637"/>
            <a:ext cx="4399482" cy="20945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■本格導入までのスケジュールおよび中長期的な展望</a:t>
            </a:r>
          </a:p>
        </p:txBody>
      </p:sp>
      <p:sp>
        <p:nvSpPr>
          <p:cNvPr id="33" name="テキスト ボックス 32">
            <a:extLst>
              <a:ext uri="{FF2B5EF4-FFF2-40B4-BE49-F238E27FC236}">
                <a16:creationId xmlns:a16="http://schemas.microsoft.com/office/drawing/2014/main" id="{05E00E6C-6077-B73D-6772-AA15F673E2BF}"/>
              </a:ext>
            </a:extLst>
          </p:cNvPr>
          <p:cNvSpPr txBox="1"/>
          <p:nvPr/>
        </p:nvSpPr>
        <p:spPr>
          <a:xfrm>
            <a:off x="4744703" y="3444605"/>
            <a:ext cx="429179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⇒月を明記したフローチャートで説明する。</a:t>
            </a:r>
          </a:p>
        </p:txBody>
      </p:sp>
      <p:sp>
        <p:nvSpPr>
          <p:cNvPr id="35" name="テキスト ボックス 34">
            <a:extLst>
              <a:ext uri="{FF2B5EF4-FFF2-40B4-BE49-F238E27FC236}">
                <a16:creationId xmlns:a16="http://schemas.microsoft.com/office/drawing/2014/main" id="{39AA77A5-318C-7999-E390-6A0FB5B8A279}"/>
              </a:ext>
            </a:extLst>
          </p:cNvPr>
          <p:cNvSpPr txBox="1"/>
          <p:nvPr/>
        </p:nvSpPr>
        <p:spPr>
          <a:xfrm>
            <a:off x="4782579" y="4613532"/>
            <a:ext cx="4325925"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⇒年を明記したフローチャートで説明する。都市サービス実装タイプの場合</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少なくとも</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3</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年間の計画をカバーする記載とする。</a:t>
            </a:r>
          </a:p>
        </p:txBody>
      </p:sp>
      <p:sp>
        <p:nvSpPr>
          <p:cNvPr id="41" name="正方形/長方形 40">
            <a:extLst>
              <a:ext uri="{FF2B5EF4-FFF2-40B4-BE49-F238E27FC236}">
                <a16:creationId xmlns:a16="http://schemas.microsoft.com/office/drawing/2014/main" id="{ABE2ABE4-5180-7461-5AC7-A9C2AEA6102C}"/>
              </a:ext>
            </a:extLst>
          </p:cNvPr>
          <p:cNvSpPr/>
          <p:nvPr/>
        </p:nvSpPr>
        <p:spPr bwMode="gray">
          <a:xfrm>
            <a:off x="29761" y="617767"/>
            <a:ext cx="3526159" cy="23820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今回の事業名</a:t>
            </a:r>
            <a:r>
              <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endPar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55" name="表 54">
            <a:extLst>
              <a:ext uri="{FF2B5EF4-FFF2-40B4-BE49-F238E27FC236}">
                <a16:creationId xmlns:a16="http://schemas.microsoft.com/office/drawing/2014/main" id="{814B1742-BA8A-EAF1-AAD0-7F2D0174C7D2}"/>
              </a:ext>
            </a:extLst>
          </p:cNvPr>
          <p:cNvGraphicFramePr>
            <a:graphicFrameLocks noGrp="1"/>
          </p:cNvGraphicFramePr>
          <p:nvPr/>
        </p:nvGraphicFramePr>
        <p:xfrm>
          <a:off x="4860967" y="3874608"/>
          <a:ext cx="4032451" cy="452808"/>
        </p:xfrm>
        <a:graphic>
          <a:graphicData uri="http://schemas.openxmlformats.org/drawingml/2006/table">
            <a:tbl>
              <a:tblPr bandRow="1">
                <a:tableStyleId>{5C22544A-7EE6-4342-B048-85BDC9FD1C3A}</a:tableStyleId>
              </a:tblPr>
              <a:tblGrid>
                <a:gridCol w="302199">
                  <a:extLst>
                    <a:ext uri="{9D8B030D-6E8A-4147-A177-3AD203B41FA5}">
                      <a16:colId xmlns:a16="http://schemas.microsoft.com/office/drawing/2014/main" val="2907798533"/>
                    </a:ext>
                  </a:extLst>
                </a:gridCol>
                <a:gridCol w="302199">
                  <a:extLst>
                    <a:ext uri="{9D8B030D-6E8A-4147-A177-3AD203B41FA5}">
                      <a16:colId xmlns:a16="http://schemas.microsoft.com/office/drawing/2014/main" val="3215072949"/>
                    </a:ext>
                  </a:extLst>
                </a:gridCol>
                <a:gridCol w="302199">
                  <a:extLst>
                    <a:ext uri="{9D8B030D-6E8A-4147-A177-3AD203B41FA5}">
                      <a16:colId xmlns:a16="http://schemas.microsoft.com/office/drawing/2014/main" val="2255384548"/>
                    </a:ext>
                  </a:extLst>
                </a:gridCol>
                <a:gridCol w="302199">
                  <a:extLst>
                    <a:ext uri="{9D8B030D-6E8A-4147-A177-3AD203B41FA5}">
                      <a16:colId xmlns:a16="http://schemas.microsoft.com/office/drawing/2014/main" val="1264176380"/>
                    </a:ext>
                  </a:extLst>
                </a:gridCol>
                <a:gridCol w="302199">
                  <a:extLst>
                    <a:ext uri="{9D8B030D-6E8A-4147-A177-3AD203B41FA5}">
                      <a16:colId xmlns:a16="http://schemas.microsoft.com/office/drawing/2014/main" val="3437507560"/>
                    </a:ext>
                  </a:extLst>
                </a:gridCol>
                <a:gridCol w="302199">
                  <a:extLst>
                    <a:ext uri="{9D8B030D-6E8A-4147-A177-3AD203B41FA5}">
                      <a16:colId xmlns:a16="http://schemas.microsoft.com/office/drawing/2014/main" val="2952666085"/>
                    </a:ext>
                  </a:extLst>
                </a:gridCol>
                <a:gridCol w="302199">
                  <a:extLst>
                    <a:ext uri="{9D8B030D-6E8A-4147-A177-3AD203B41FA5}">
                      <a16:colId xmlns:a16="http://schemas.microsoft.com/office/drawing/2014/main" val="328223615"/>
                    </a:ext>
                  </a:extLst>
                </a:gridCol>
                <a:gridCol w="302199">
                  <a:extLst>
                    <a:ext uri="{9D8B030D-6E8A-4147-A177-3AD203B41FA5}">
                      <a16:colId xmlns:a16="http://schemas.microsoft.com/office/drawing/2014/main" val="1508165311"/>
                    </a:ext>
                  </a:extLst>
                </a:gridCol>
                <a:gridCol w="302199">
                  <a:extLst>
                    <a:ext uri="{9D8B030D-6E8A-4147-A177-3AD203B41FA5}">
                      <a16:colId xmlns:a16="http://schemas.microsoft.com/office/drawing/2014/main" val="3923068202"/>
                    </a:ext>
                  </a:extLst>
                </a:gridCol>
                <a:gridCol w="302199">
                  <a:extLst>
                    <a:ext uri="{9D8B030D-6E8A-4147-A177-3AD203B41FA5}">
                      <a16:colId xmlns:a16="http://schemas.microsoft.com/office/drawing/2014/main" val="3808412248"/>
                    </a:ext>
                  </a:extLst>
                </a:gridCol>
                <a:gridCol w="1010461">
                  <a:extLst>
                    <a:ext uri="{9D8B030D-6E8A-4147-A177-3AD203B41FA5}">
                      <a16:colId xmlns:a16="http://schemas.microsoft.com/office/drawing/2014/main" val="972461568"/>
                    </a:ext>
                  </a:extLst>
                </a:gridCol>
              </a:tblGrid>
              <a:tr h="156413">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R6.6</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R6.7</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R6.8</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R6.9</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R6.10</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R6.11</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R6.12</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R7.1</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R7.2</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R7.3</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R7</a:t>
                      </a:r>
                      <a:r>
                        <a:rPr kumimoji="1" lang="ja-JP" altLang="en-US" sz="800" dirty="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57" name="矢印: 五方向 56">
            <a:extLst>
              <a:ext uri="{FF2B5EF4-FFF2-40B4-BE49-F238E27FC236}">
                <a16:creationId xmlns:a16="http://schemas.microsoft.com/office/drawing/2014/main" id="{009A2FA0-FF27-0C12-7890-6A269A1C2F5C}"/>
              </a:ext>
            </a:extLst>
          </p:cNvPr>
          <p:cNvSpPr/>
          <p:nvPr/>
        </p:nvSpPr>
        <p:spPr>
          <a:xfrm>
            <a:off x="4902122" y="4075640"/>
            <a:ext cx="846013"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関係者調整</a:t>
            </a:r>
          </a:p>
        </p:txBody>
      </p:sp>
      <p:sp>
        <p:nvSpPr>
          <p:cNvPr id="58" name="矢印: 五方向 57">
            <a:extLst>
              <a:ext uri="{FF2B5EF4-FFF2-40B4-BE49-F238E27FC236}">
                <a16:creationId xmlns:a16="http://schemas.microsoft.com/office/drawing/2014/main" id="{824D3E0A-6C90-4703-14FF-9D0002CC2A62}"/>
              </a:ext>
            </a:extLst>
          </p:cNvPr>
          <p:cNvSpPr/>
          <p:nvPr/>
        </p:nvSpPr>
        <p:spPr>
          <a:xfrm>
            <a:off x="5789291" y="4070862"/>
            <a:ext cx="563682"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機器準備</a:t>
            </a:r>
          </a:p>
        </p:txBody>
      </p:sp>
      <p:sp>
        <p:nvSpPr>
          <p:cNvPr id="59" name="矢印: 五方向 58">
            <a:extLst>
              <a:ext uri="{FF2B5EF4-FFF2-40B4-BE49-F238E27FC236}">
                <a16:creationId xmlns:a16="http://schemas.microsoft.com/office/drawing/2014/main" id="{431F6371-A01C-400A-57F3-0FCEA1ED0A7B}"/>
              </a:ext>
            </a:extLst>
          </p:cNvPr>
          <p:cNvSpPr/>
          <p:nvPr/>
        </p:nvSpPr>
        <p:spPr>
          <a:xfrm>
            <a:off x="6400439" y="4078351"/>
            <a:ext cx="563682"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a:t>
            </a:r>
          </a:p>
        </p:txBody>
      </p:sp>
      <p:sp>
        <p:nvSpPr>
          <p:cNvPr id="60" name="矢印: 五方向 59">
            <a:extLst>
              <a:ext uri="{FF2B5EF4-FFF2-40B4-BE49-F238E27FC236}">
                <a16:creationId xmlns:a16="http://schemas.microsoft.com/office/drawing/2014/main" id="{48875798-12D9-DF53-DDA2-4C71706A86D7}"/>
              </a:ext>
            </a:extLst>
          </p:cNvPr>
          <p:cNvSpPr/>
          <p:nvPr/>
        </p:nvSpPr>
        <p:spPr>
          <a:xfrm>
            <a:off x="6999455" y="4070862"/>
            <a:ext cx="1155647"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実証実験効果検証</a:t>
            </a:r>
          </a:p>
        </p:txBody>
      </p:sp>
      <p:sp>
        <p:nvSpPr>
          <p:cNvPr id="61" name="矢印: 五方向 60">
            <a:extLst>
              <a:ext uri="{FF2B5EF4-FFF2-40B4-BE49-F238E27FC236}">
                <a16:creationId xmlns:a16="http://schemas.microsoft.com/office/drawing/2014/main" id="{6AC6D55A-150F-49DA-C750-C00B13E3A18C}"/>
              </a:ext>
            </a:extLst>
          </p:cNvPr>
          <p:cNvSpPr/>
          <p:nvPr/>
        </p:nvSpPr>
        <p:spPr>
          <a:xfrm>
            <a:off x="8190436" y="4070862"/>
            <a:ext cx="668208"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実装準備</a:t>
            </a:r>
          </a:p>
        </p:txBody>
      </p:sp>
      <p:graphicFrame>
        <p:nvGraphicFramePr>
          <p:cNvPr id="62" name="表 61">
            <a:extLst>
              <a:ext uri="{FF2B5EF4-FFF2-40B4-BE49-F238E27FC236}">
                <a16:creationId xmlns:a16="http://schemas.microsoft.com/office/drawing/2014/main" id="{0C9A6918-AD83-919A-253C-36701150E029}"/>
              </a:ext>
            </a:extLst>
          </p:cNvPr>
          <p:cNvGraphicFramePr>
            <a:graphicFrameLocks noGrp="1"/>
          </p:cNvGraphicFramePr>
          <p:nvPr/>
        </p:nvGraphicFramePr>
        <p:xfrm>
          <a:off x="4866545" y="5009918"/>
          <a:ext cx="4034906" cy="452808"/>
        </p:xfrm>
        <a:graphic>
          <a:graphicData uri="http://schemas.openxmlformats.org/drawingml/2006/table">
            <a:tbl>
              <a:tblPr bandRow="1">
                <a:tableStyleId>{5C22544A-7EE6-4342-B048-85BDC9FD1C3A}</a:tableStyleId>
              </a:tblPr>
              <a:tblGrid>
                <a:gridCol w="355696">
                  <a:extLst>
                    <a:ext uri="{9D8B030D-6E8A-4147-A177-3AD203B41FA5}">
                      <a16:colId xmlns:a16="http://schemas.microsoft.com/office/drawing/2014/main" val="2907798533"/>
                    </a:ext>
                  </a:extLst>
                </a:gridCol>
                <a:gridCol w="355696">
                  <a:extLst>
                    <a:ext uri="{9D8B030D-6E8A-4147-A177-3AD203B41FA5}">
                      <a16:colId xmlns:a16="http://schemas.microsoft.com/office/drawing/2014/main" val="3215072949"/>
                    </a:ext>
                  </a:extLst>
                </a:gridCol>
                <a:gridCol w="355696">
                  <a:extLst>
                    <a:ext uri="{9D8B030D-6E8A-4147-A177-3AD203B41FA5}">
                      <a16:colId xmlns:a16="http://schemas.microsoft.com/office/drawing/2014/main" val="2255384548"/>
                    </a:ext>
                  </a:extLst>
                </a:gridCol>
                <a:gridCol w="355696">
                  <a:extLst>
                    <a:ext uri="{9D8B030D-6E8A-4147-A177-3AD203B41FA5}">
                      <a16:colId xmlns:a16="http://schemas.microsoft.com/office/drawing/2014/main" val="1264176380"/>
                    </a:ext>
                  </a:extLst>
                </a:gridCol>
                <a:gridCol w="355696">
                  <a:extLst>
                    <a:ext uri="{9D8B030D-6E8A-4147-A177-3AD203B41FA5}">
                      <a16:colId xmlns:a16="http://schemas.microsoft.com/office/drawing/2014/main" val="3437507560"/>
                    </a:ext>
                  </a:extLst>
                </a:gridCol>
                <a:gridCol w="355696">
                  <a:extLst>
                    <a:ext uri="{9D8B030D-6E8A-4147-A177-3AD203B41FA5}">
                      <a16:colId xmlns:a16="http://schemas.microsoft.com/office/drawing/2014/main" val="2952666085"/>
                    </a:ext>
                  </a:extLst>
                </a:gridCol>
                <a:gridCol w="355696">
                  <a:extLst>
                    <a:ext uri="{9D8B030D-6E8A-4147-A177-3AD203B41FA5}">
                      <a16:colId xmlns:a16="http://schemas.microsoft.com/office/drawing/2014/main" val="328223615"/>
                    </a:ext>
                  </a:extLst>
                </a:gridCol>
                <a:gridCol w="355696">
                  <a:extLst>
                    <a:ext uri="{9D8B030D-6E8A-4147-A177-3AD203B41FA5}">
                      <a16:colId xmlns:a16="http://schemas.microsoft.com/office/drawing/2014/main" val="1508165311"/>
                    </a:ext>
                  </a:extLst>
                </a:gridCol>
                <a:gridCol w="1189338">
                  <a:extLst>
                    <a:ext uri="{9D8B030D-6E8A-4147-A177-3AD203B41FA5}">
                      <a16:colId xmlns:a16="http://schemas.microsoft.com/office/drawing/2014/main" val="972461568"/>
                    </a:ext>
                  </a:extLst>
                </a:gridCol>
              </a:tblGrid>
              <a:tr h="156413">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R6.9</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R7.3</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R7.9</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R8.3</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R8.9</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R9.3</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R9.9</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R10.3</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dirty="0">
                          <a:solidFill>
                            <a:schemeClr val="tx1"/>
                          </a:solidFill>
                          <a:latin typeface="Meiryo UI" panose="020B0604030504040204" pitchFamily="50" charset="-128"/>
                          <a:ea typeface="Meiryo UI" panose="020B0604030504040204" pitchFamily="50" charset="-128"/>
                        </a:rPr>
                        <a:t>中長期的な展望</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3595" name="矢印: 五方向 3594">
            <a:extLst>
              <a:ext uri="{FF2B5EF4-FFF2-40B4-BE49-F238E27FC236}">
                <a16:creationId xmlns:a16="http://schemas.microsoft.com/office/drawing/2014/main" id="{B35877E4-419A-6C8B-C9DF-F89206C500D0}"/>
              </a:ext>
            </a:extLst>
          </p:cNvPr>
          <p:cNvSpPr/>
          <p:nvPr/>
        </p:nvSpPr>
        <p:spPr>
          <a:xfrm>
            <a:off x="4888938" y="5197690"/>
            <a:ext cx="655755"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a:t>
            </a:r>
          </a:p>
        </p:txBody>
      </p:sp>
      <p:sp>
        <p:nvSpPr>
          <p:cNvPr id="3596" name="矢印: 五方向 3595">
            <a:extLst>
              <a:ext uri="{FF2B5EF4-FFF2-40B4-BE49-F238E27FC236}">
                <a16:creationId xmlns:a16="http://schemas.microsoft.com/office/drawing/2014/main" id="{56144065-0B0C-3824-4973-3781FAEAA498}"/>
              </a:ext>
            </a:extLst>
          </p:cNvPr>
          <p:cNvSpPr/>
          <p:nvPr/>
        </p:nvSpPr>
        <p:spPr>
          <a:xfrm>
            <a:off x="5607567" y="5197690"/>
            <a:ext cx="668208"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実装課題</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対応</a:t>
            </a:r>
          </a:p>
        </p:txBody>
      </p:sp>
      <p:sp>
        <p:nvSpPr>
          <p:cNvPr id="3597" name="矢印: 五方向 3596">
            <a:extLst>
              <a:ext uri="{FF2B5EF4-FFF2-40B4-BE49-F238E27FC236}">
                <a16:creationId xmlns:a16="http://schemas.microsoft.com/office/drawing/2014/main" id="{AA2E6CF2-1F62-8C98-D4A9-46D26A6F4E3D}"/>
              </a:ext>
            </a:extLst>
          </p:cNvPr>
          <p:cNvSpPr/>
          <p:nvPr/>
        </p:nvSpPr>
        <p:spPr>
          <a:xfrm>
            <a:off x="6299158" y="5197690"/>
            <a:ext cx="668208"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試行展開</a:t>
            </a:r>
          </a:p>
        </p:txBody>
      </p:sp>
      <p:sp>
        <p:nvSpPr>
          <p:cNvPr id="3598" name="矢印: 五方向 3597">
            <a:extLst>
              <a:ext uri="{FF2B5EF4-FFF2-40B4-BE49-F238E27FC236}">
                <a16:creationId xmlns:a16="http://schemas.microsoft.com/office/drawing/2014/main" id="{49AFD7F0-ABA8-8E3F-082C-7574D811F1F3}"/>
              </a:ext>
            </a:extLst>
          </p:cNvPr>
          <p:cNvSpPr/>
          <p:nvPr/>
        </p:nvSpPr>
        <p:spPr>
          <a:xfrm>
            <a:off x="7016797" y="5197690"/>
            <a:ext cx="668208"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本格実装</a:t>
            </a:r>
          </a:p>
        </p:txBody>
      </p:sp>
      <p:sp>
        <p:nvSpPr>
          <p:cNvPr id="3599" name="矢印: 五方向 3598">
            <a:extLst>
              <a:ext uri="{FF2B5EF4-FFF2-40B4-BE49-F238E27FC236}">
                <a16:creationId xmlns:a16="http://schemas.microsoft.com/office/drawing/2014/main" id="{A643F316-785E-728B-102E-CEAA8F510E64}"/>
              </a:ext>
            </a:extLst>
          </p:cNvPr>
          <p:cNvSpPr/>
          <p:nvPr/>
        </p:nvSpPr>
        <p:spPr>
          <a:xfrm>
            <a:off x="7730443" y="5190781"/>
            <a:ext cx="1145519"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近隣自治体への展開</a:t>
            </a:r>
          </a:p>
        </p:txBody>
      </p:sp>
      <p:graphicFrame>
        <p:nvGraphicFramePr>
          <p:cNvPr id="7" name="表 6">
            <a:extLst>
              <a:ext uri="{FF2B5EF4-FFF2-40B4-BE49-F238E27FC236}">
                <a16:creationId xmlns:a16="http://schemas.microsoft.com/office/drawing/2014/main" id="{83559747-5153-2142-FF6F-89177A29D608}"/>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14" name="正方形/長方形 13">
            <a:extLst>
              <a:ext uri="{FF2B5EF4-FFF2-40B4-BE49-F238E27FC236}">
                <a16:creationId xmlns:a16="http://schemas.microsoft.com/office/drawing/2014/main" id="{47D1520E-1987-F47C-063F-2F01A90E60C8}"/>
              </a:ext>
            </a:extLst>
          </p:cNvPr>
          <p:cNvSpPr/>
          <p:nvPr/>
        </p:nvSpPr>
        <p:spPr>
          <a:xfrm>
            <a:off x="70816" y="552841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B9F58381-3070-E3A3-E52C-979158DE2883}"/>
              </a:ext>
            </a:extLst>
          </p:cNvPr>
          <p:cNvSpPr/>
          <p:nvPr/>
        </p:nvSpPr>
        <p:spPr bwMode="gray">
          <a:xfrm>
            <a:off x="135974" y="5520469"/>
            <a:ext cx="4467303" cy="228623"/>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■実証事業で取得・活用するデータ</a:t>
            </a:r>
            <a:endParaRPr kumimoji="1" lang="en-US" altLang="ja-JP" sz="105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7" name="テキスト ボックス 16">
            <a:extLst>
              <a:ext uri="{FF2B5EF4-FFF2-40B4-BE49-F238E27FC236}">
                <a16:creationId xmlns:a16="http://schemas.microsoft.com/office/drawing/2014/main" id="{A86845D9-196D-87F3-A984-67D0556D4845}"/>
              </a:ext>
            </a:extLst>
          </p:cNvPr>
          <p:cNvSpPr txBox="1"/>
          <p:nvPr/>
        </p:nvSpPr>
        <p:spPr>
          <a:xfrm>
            <a:off x="158361" y="5752670"/>
            <a:ext cx="2569934" cy="246221"/>
          </a:xfrm>
          <a:prstGeom prst="rect">
            <a:avLst/>
          </a:prstGeom>
          <a:noFill/>
        </p:spPr>
        <p:txBody>
          <a:bodyPr wrap="non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⇒実証事業で取得・活用するデータを記載する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31CDA91E-6B19-4896-2570-54C6CB07C254}"/>
              </a:ext>
            </a:extLst>
          </p:cNvPr>
          <p:cNvGraphicFramePr>
            <a:graphicFrameLocks noGrp="1"/>
          </p:cNvGraphicFramePr>
          <p:nvPr/>
        </p:nvGraphicFramePr>
        <p:xfrm>
          <a:off x="132081" y="5996621"/>
          <a:ext cx="4397552" cy="749203"/>
        </p:xfrm>
        <a:graphic>
          <a:graphicData uri="http://schemas.openxmlformats.org/drawingml/2006/table">
            <a:tbl>
              <a:tblPr bandRow="1">
                <a:tableStyleId>{5C22544A-7EE6-4342-B048-85BDC9FD1C3A}</a:tableStyleId>
              </a:tblPr>
              <a:tblGrid>
                <a:gridCol w="693216">
                  <a:extLst>
                    <a:ext uri="{9D8B030D-6E8A-4147-A177-3AD203B41FA5}">
                      <a16:colId xmlns:a16="http://schemas.microsoft.com/office/drawing/2014/main" val="1508165311"/>
                    </a:ext>
                  </a:extLst>
                </a:gridCol>
                <a:gridCol w="693216">
                  <a:extLst>
                    <a:ext uri="{9D8B030D-6E8A-4147-A177-3AD203B41FA5}">
                      <a16:colId xmlns:a16="http://schemas.microsoft.com/office/drawing/2014/main" val="3923068202"/>
                    </a:ext>
                  </a:extLst>
                </a:gridCol>
                <a:gridCol w="1505560">
                  <a:extLst>
                    <a:ext uri="{9D8B030D-6E8A-4147-A177-3AD203B41FA5}">
                      <a16:colId xmlns:a16="http://schemas.microsoft.com/office/drawing/2014/main" val="3808412248"/>
                    </a:ext>
                  </a:extLst>
                </a:gridCol>
                <a:gridCol w="1505560">
                  <a:extLst>
                    <a:ext uri="{9D8B030D-6E8A-4147-A177-3AD203B41FA5}">
                      <a16:colId xmlns:a16="http://schemas.microsoft.com/office/drawing/2014/main" val="972461568"/>
                    </a:ext>
                  </a:extLst>
                </a:gridCol>
              </a:tblGrid>
              <a:tr h="156413">
                <a:tc>
                  <a:txBody>
                    <a:bodyPr/>
                    <a:lstStyle/>
                    <a:p>
                      <a:pPr algn="ctr"/>
                      <a:r>
                        <a:rPr kumimoji="1" lang="ja-JP" altLang="en-US" sz="800" dirty="0">
                          <a:solidFill>
                            <a:schemeClr val="tx1"/>
                          </a:solidFill>
                          <a:latin typeface="Meiryo UI" panose="020B0604030504040204" pitchFamily="50" charset="-128"/>
                          <a:ea typeface="Meiryo UI" panose="020B0604030504040204" pitchFamily="50" charset="-128"/>
                        </a:rPr>
                        <a:t>データ</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dirty="0">
                          <a:solidFill>
                            <a:schemeClr val="tx1"/>
                          </a:solidFill>
                          <a:latin typeface="Meiryo UI" panose="020B0604030504040204" pitchFamily="50" charset="-128"/>
                          <a:ea typeface="Meiryo UI" panose="020B0604030504040204" pitchFamily="50" charset="-128"/>
                        </a:rPr>
                        <a:t>取得方法</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dirty="0">
                          <a:solidFill>
                            <a:schemeClr val="tx1"/>
                          </a:solidFill>
                          <a:latin typeface="Meiryo UI" panose="020B0604030504040204" pitchFamily="50" charset="-128"/>
                          <a:ea typeface="Meiryo UI" panose="020B0604030504040204" pitchFamily="50" charset="-128"/>
                        </a:rPr>
                        <a:t>取得・活用の概要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dirty="0">
                          <a:solidFill>
                            <a:schemeClr val="tx1"/>
                          </a:solidFill>
                          <a:latin typeface="Meiryo UI" panose="020B0604030504040204" pitchFamily="50" charset="-128"/>
                          <a:ea typeface="Meiryo UI" panose="020B0604030504040204" pitchFamily="50" charset="-128"/>
                        </a:rPr>
                        <a:t>事業終了後の活用想定</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pPr marL="36000"/>
                      <a:r>
                        <a:rPr kumimoji="1" lang="ja-JP" altLang="en-US" sz="900" dirty="0">
                          <a:solidFill>
                            <a:schemeClr val="tx1"/>
                          </a:solidFill>
                          <a:latin typeface="Meiryo UI" panose="020B0604030504040204" pitchFamily="50" charset="-128"/>
                          <a:ea typeface="Meiryo UI" panose="020B0604030504040204" pitchFamily="50" charset="-128"/>
                        </a:rPr>
                        <a:t>人流データ</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en-US" altLang="ja-JP" sz="900" dirty="0">
                          <a:solidFill>
                            <a:schemeClr val="tx1"/>
                          </a:solidFill>
                          <a:latin typeface="Meiryo UI" panose="020B0604030504040204" pitchFamily="50" charset="-128"/>
                          <a:ea typeface="Meiryo UI" panose="020B0604030504040204" pitchFamily="50" charset="-128"/>
                        </a:rPr>
                        <a:t>AI</a:t>
                      </a:r>
                      <a:r>
                        <a:rPr kumimoji="1" lang="ja-JP" altLang="en-US" sz="900" dirty="0">
                          <a:solidFill>
                            <a:schemeClr val="tx1"/>
                          </a:solidFill>
                          <a:latin typeface="Meiryo UI" panose="020B0604030504040204" pitchFamily="50" charset="-128"/>
                          <a:ea typeface="Meiryo UI" panose="020B0604030504040204" pitchFamily="50" charset="-128"/>
                        </a:rPr>
                        <a:t>カメラ</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dirty="0">
                          <a:solidFill>
                            <a:schemeClr val="tx1"/>
                          </a:solidFill>
                          <a:latin typeface="Meiryo UI" panose="020B0604030504040204" pitchFamily="50" charset="-128"/>
                          <a:ea typeface="Meiryo UI" panose="020B0604030504040204" pitchFamily="50" charset="-128"/>
                        </a:rPr>
                        <a:t>本事業で導入する</a:t>
                      </a:r>
                      <a:r>
                        <a:rPr kumimoji="1" lang="en-US" altLang="ja-JP" sz="900" dirty="0">
                          <a:solidFill>
                            <a:schemeClr val="tx1"/>
                          </a:solidFill>
                          <a:latin typeface="Meiryo UI" panose="020B0604030504040204" pitchFamily="50" charset="-128"/>
                          <a:ea typeface="Meiryo UI" panose="020B0604030504040204" pitchFamily="50" charset="-128"/>
                        </a:rPr>
                        <a:t>AI</a:t>
                      </a:r>
                      <a:r>
                        <a:rPr kumimoji="1" lang="ja-JP" altLang="en-US" sz="900" dirty="0">
                          <a:solidFill>
                            <a:schemeClr val="tx1"/>
                          </a:solidFill>
                          <a:latin typeface="Meiryo UI" panose="020B0604030504040204" pitchFamily="50" charset="-128"/>
                          <a:ea typeface="Meiryo UI" panose="020B0604030504040204" pitchFamily="50" charset="-128"/>
                        </a:rPr>
                        <a:t>カメラにより取得</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dirty="0">
                          <a:solidFill>
                            <a:schemeClr val="tx1"/>
                          </a:solidFill>
                          <a:latin typeface="Meiryo UI" panose="020B0604030504040204" pitchFamily="50" charset="-128"/>
                          <a:ea typeface="Meiryo UI" panose="020B0604030504040204" pitchFamily="50" charset="-128"/>
                        </a:rPr>
                        <a:t>実装されたサービスで恒常的に活用する</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r h="296395">
                <a:tc>
                  <a:txBody>
                    <a:bodyPr/>
                    <a:lstStyle/>
                    <a:p>
                      <a:pPr marL="36000"/>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5647052"/>
                  </a:ext>
                </a:extLst>
              </a:tr>
            </a:tbl>
          </a:graphicData>
        </a:graphic>
      </p:graphicFrame>
      <p:sp>
        <p:nvSpPr>
          <p:cNvPr id="8" name="スライド番号プレースホルダー 16">
            <a:extLst>
              <a:ext uri="{FF2B5EF4-FFF2-40B4-BE49-F238E27FC236}">
                <a16:creationId xmlns:a16="http://schemas.microsoft.com/office/drawing/2014/main" id="{175CBBED-5915-365D-A3FC-5B17825396FF}"/>
              </a:ext>
            </a:extLst>
          </p:cNvPr>
          <p:cNvSpPr>
            <a:spLocks noGrp="1"/>
          </p:cNvSpPr>
          <p:nvPr>
            <p:ph type="sldNum" sz="quarter" idx="12"/>
          </p:nvPr>
        </p:nvSpPr>
        <p:spPr>
          <a:xfrm>
            <a:off x="6935486" y="6577037"/>
            <a:ext cx="2133600" cy="476250"/>
          </a:xfrm>
        </p:spPr>
        <p:txBody>
          <a:bodyPr/>
          <a:lstStyle/>
          <a:p>
            <a:pPr>
              <a:defRPr/>
            </a:pPr>
            <a:fld id="{ED70751B-34C4-41F7-9A42-B8AF8614956A}" type="slidenum">
              <a:rPr lang="en-US" altLang="ja-JP" sz="1800" smtClean="0"/>
              <a:pPr>
                <a:defRPr/>
              </a:pPr>
              <a:t>50</a:t>
            </a:fld>
            <a:endParaRPr lang="en-US" altLang="ja-JP" sz="1800" dirty="0"/>
          </a:p>
        </p:txBody>
      </p:sp>
      <p:sp>
        <p:nvSpPr>
          <p:cNvPr id="10" name="正方形/長方形 9">
            <a:extLst>
              <a:ext uri="{FF2B5EF4-FFF2-40B4-BE49-F238E27FC236}">
                <a16:creationId xmlns:a16="http://schemas.microsoft.com/office/drawing/2014/main" id="{9636DB87-A51E-6939-6B70-66BBCF26CA82}"/>
              </a:ext>
            </a:extLst>
          </p:cNvPr>
          <p:cNvSpPr/>
          <p:nvPr/>
        </p:nvSpPr>
        <p:spPr>
          <a:xfrm>
            <a:off x="5783097"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aphicFrame>
        <p:nvGraphicFramePr>
          <p:cNvPr id="11" name="表 10">
            <a:extLst>
              <a:ext uri="{FF2B5EF4-FFF2-40B4-BE49-F238E27FC236}">
                <a16:creationId xmlns:a16="http://schemas.microsoft.com/office/drawing/2014/main" id="{12B1274B-190F-9B0D-C6E4-F432A1D1B70A}"/>
              </a:ext>
            </a:extLst>
          </p:cNvPr>
          <p:cNvGraphicFramePr>
            <a:graphicFrameLocks noGrp="1"/>
          </p:cNvGraphicFramePr>
          <p:nvPr/>
        </p:nvGraphicFramePr>
        <p:xfrm>
          <a:off x="6804039" y="31351"/>
          <a:ext cx="1655690" cy="518160"/>
        </p:xfrm>
        <a:graphic>
          <a:graphicData uri="http://schemas.openxmlformats.org/drawingml/2006/table">
            <a:tbl>
              <a:tblPr firstRow="1" bandRow="1">
                <a:tableStyleId>{5C22544A-7EE6-4342-B048-85BDC9FD1C3A}</a:tableStyleId>
              </a:tblPr>
              <a:tblGrid>
                <a:gridCol w="1348325">
                  <a:extLst>
                    <a:ext uri="{9D8B030D-6E8A-4147-A177-3AD203B41FA5}">
                      <a16:colId xmlns:a16="http://schemas.microsoft.com/office/drawing/2014/main" val="24632751"/>
                    </a:ext>
                  </a:extLst>
                </a:gridCol>
                <a:gridCol w="307365">
                  <a:extLst>
                    <a:ext uri="{9D8B030D-6E8A-4147-A177-3AD203B41FA5}">
                      <a16:colId xmlns:a16="http://schemas.microsoft.com/office/drawing/2014/main" val="1509772562"/>
                    </a:ext>
                  </a:extLst>
                </a:gridCol>
              </a:tblGrid>
              <a:tr h="239270">
                <a:tc>
                  <a:txBody>
                    <a:bodyPr/>
                    <a:lstStyle/>
                    <a:p>
                      <a:r>
                        <a:rPr kumimoji="1" lang="ja-JP" altLang="en-US" sz="900" b="0" dirty="0">
                          <a:solidFill>
                            <a:schemeClr val="tx1"/>
                          </a:solidFill>
                          <a:latin typeface="ＭＳ Ｐゴシック 本文"/>
                        </a:rPr>
                        <a:t>通常タイプ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r h="206556">
                <a:tc>
                  <a:txBody>
                    <a:bodyPr/>
                    <a:lstStyle/>
                    <a:p>
                      <a:r>
                        <a:rPr kumimoji="1" lang="ja-JP" altLang="en-US" sz="900" b="0" dirty="0">
                          <a:solidFill>
                            <a:schemeClr val="tx1"/>
                          </a:solidFill>
                          <a:latin typeface="ＭＳ Ｐゴシック 本文"/>
                        </a:rPr>
                        <a:t>都市サービス実装タイプ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bl>
          </a:graphicData>
        </a:graphic>
      </p:graphicFrame>
      <p:sp>
        <p:nvSpPr>
          <p:cNvPr id="12" name="正方形/長方形 5">
            <a:extLst>
              <a:ext uri="{FF2B5EF4-FFF2-40B4-BE49-F238E27FC236}">
                <a16:creationId xmlns:a16="http://schemas.microsoft.com/office/drawing/2014/main" id="{D123C825-F750-5B41-D37A-2C4DF8F66457}"/>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2D985ADF-DFF0-4C65-AEA9-FD52B2D6850C}" type="slidenum">
              <a:rPr lang="en-US" altLang="ja-JP" smtClean="0">
                <a:solidFill>
                  <a:srgbClr val="000000"/>
                </a:solidFill>
                <a:latin typeface="Arial"/>
                <a:ea typeface="ＭＳ Ｐゴシック"/>
              </a:rPr>
              <a:t>50</a:t>
            </a:fld>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4942549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6"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p>
        </p:txBody>
      </p:sp>
      <p:sp>
        <p:nvSpPr>
          <p:cNvPr id="1847"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50" name="正方形/長方形 7"/>
          <p:cNvSpPr/>
          <p:nvPr/>
        </p:nvSpPr>
        <p:spPr>
          <a:xfrm>
            <a:off x="179512" y="3253405"/>
            <a:ext cx="6102424" cy="307777"/>
          </a:xfrm>
          <a:prstGeom prst="rect">
            <a:avLst/>
          </a:prstGeom>
        </p:spPr>
        <p:txBody>
          <a:bodyPr wrap="square">
            <a:spAutoFit/>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実証フィールド</a:t>
            </a:r>
            <a:r>
              <a:rPr kumimoji="1" lang="en-US" altLang="ja-JP" sz="14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ja-JP" altLang="en-US" sz="140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3C136C62-766C-4E0C-8973-2BCE5A390E74}" type="slidenum">
              <a:rPr kumimoji="1" lang="en-US" altLang="ja-JP" sz="1480" smtClean="0">
                <a:solidFill>
                  <a:schemeClr val="tx1"/>
                </a:solidFill>
              </a:rPr>
              <a:t>51</a:t>
            </a:fld>
            <a:endParaRPr kumimoji="1" lang="ja-JP" altLang="en-US" sz="1480" dirty="0">
              <a:solidFill>
                <a:schemeClr val="tx1"/>
              </a:solidFill>
            </a:endParaRPr>
          </a:p>
        </p:txBody>
      </p:sp>
      <p:graphicFrame>
        <p:nvGraphicFramePr>
          <p:cNvPr id="13" name="表 2">
            <a:extLst>
              <a:ext uri="{FF2B5EF4-FFF2-40B4-BE49-F238E27FC236}">
                <a16:creationId xmlns:a16="http://schemas.microsoft.com/office/drawing/2014/main" id="{30CF16A3-596D-4E2B-8412-5F9CB1C5A8A2}"/>
              </a:ext>
            </a:extLst>
          </p:cNvPr>
          <p:cNvGraphicFramePr>
            <a:graphicFrameLocks noGrp="1"/>
          </p:cNvGraphicFramePr>
          <p:nvPr/>
        </p:nvGraphicFramePr>
        <p:xfrm>
          <a:off x="249260" y="3575096"/>
          <a:ext cx="8762063" cy="2806232"/>
        </p:xfrm>
        <a:graphic>
          <a:graphicData uri="http://schemas.openxmlformats.org/drawingml/2006/table">
            <a:tbl>
              <a:tblPr firstRow="1" bandRow="1">
                <a:tableStyleId>{5C22544A-7EE6-4342-B048-85BDC9FD1C3A}</a:tableStyleId>
              </a:tblPr>
              <a:tblGrid>
                <a:gridCol w="2162500">
                  <a:extLst>
                    <a:ext uri="{9D8B030D-6E8A-4147-A177-3AD203B41FA5}">
                      <a16:colId xmlns:a16="http://schemas.microsoft.com/office/drawing/2014/main" val="1444640776"/>
                    </a:ext>
                  </a:extLst>
                </a:gridCol>
                <a:gridCol w="6599563">
                  <a:extLst>
                    <a:ext uri="{9D8B030D-6E8A-4147-A177-3AD203B41FA5}">
                      <a16:colId xmlns:a16="http://schemas.microsoft.com/office/drawing/2014/main" val="2548467621"/>
                    </a:ext>
                  </a:extLst>
                </a:gridCol>
              </a:tblGrid>
              <a:tr h="701558">
                <a:tc>
                  <a:txBody>
                    <a:bodyPr/>
                    <a:lstStyle/>
                    <a:p>
                      <a:pPr algn="l"/>
                      <a:r>
                        <a:rPr lang="ja-JP" altLang="en-US" sz="1200" b="1" kern="0" dirty="0">
                          <a:solidFill>
                            <a:schemeClr val="tx1"/>
                          </a:solidFill>
                          <a:effectLst/>
                          <a:latin typeface="+mn-ea"/>
                          <a:ea typeface="+mn-ea"/>
                        </a:rPr>
                        <a:t>１</a:t>
                      </a:r>
                      <a:r>
                        <a:rPr lang="ja-JP" altLang="ja-JP" sz="1200" b="1" kern="0" dirty="0">
                          <a:solidFill>
                            <a:schemeClr val="tx1"/>
                          </a:solidFill>
                          <a:effectLst/>
                          <a:latin typeface="+mn-ea"/>
                          <a:ea typeface="+mn-ea"/>
                        </a:rPr>
                        <a:t>．</a:t>
                      </a:r>
                      <a:r>
                        <a:rPr lang="ja-JP" altLang="en-US" sz="1200" b="1" kern="0" dirty="0">
                          <a:solidFill>
                            <a:schemeClr val="tx1"/>
                          </a:solidFill>
                          <a:effectLst/>
                          <a:latin typeface="+mn-ea"/>
                          <a:ea typeface="+mn-ea"/>
                        </a:rPr>
                        <a:t>エリア名</a:t>
                      </a:r>
                      <a:br>
                        <a:rPr lang="en-US" altLang="ja-JP" sz="1200" b="1" kern="0" dirty="0">
                          <a:solidFill>
                            <a:schemeClr val="tx1"/>
                          </a:solidFill>
                          <a:effectLst/>
                          <a:latin typeface="+mn-ea"/>
                          <a:ea typeface="+mn-ea"/>
                        </a:rPr>
                      </a:br>
                      <a:r>
                        <a:rPr lang="ja-JP" altLang="en-US" sz="1200" b="1" kern="0" dirty="0">
                          <a:solidFill>
                            <a:schemeClr val="tx1"/>
                          </a:solidFill>
                          <a:effectLst/>
                          <a:latin typeface="+mn-ea"/>
                          <a:ea typeface="+mn-ea"/>
                        </a:rPr>
                        <a:t>（基礎自治体名、地域名等）</a:t>
                      </a:r>
                      <a:endParaRPr lang="ja-JP" sz="1200" b="1" kern="100" dirty="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algn="l"/>
                      <a:r>
                        <a:rPr lang="ja-JP" altLang="en-US" sz="1200" b="0" kern="100" dirty="0">
                          <a:solidFill>
                            <a:srgbClr val="FF0000"/>
                          </a:solidFill>
                          <a:effectLst/>
                          <a:latin typeface="+mn-ea"/>
                          <a:ea typeface="+mn-ea"/>
                          <a:cs typeface="Times New Roman" panose="02020603050405020304" pitchFamily="18" charset="0"/>
                        </a:rPr>
                        <a:t>例）○○県○○市○○地区</a:t>
                      </a:r>
                      <a:endParaRPr lang="en-US" altLang="ja-JP" sz="1200" b="0" kern="100" dirty="0">
                        <a:solidFill>
                          <a:srgbClr val="FF0000"/>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066421681"/>
                  </a:ext>
                </a:extLst>
              </a:tr>
              <a:tr h="701558">
                <a:tc>
                  <a:txBody>
                    <a:bodyPr/>
                    <a:lstStyle/>
                    <a:p>
                      <a:pPr algn="l"/>
                      <a:r>
                        <a:rPr lang="ja-JP" altLang="en-US" sz="1200" b="1" kern="0" dirty="0">
                          <a:solidFill>
                            <a:schemeClr val="tx1"/>
                          </a:solidFill>
                          <a:effectLst/>
                          <a:latin typeface="+mn-ea"/>
                          <a:ea typeface="+mn-ea"/>
                        </a:rPr>
                        <a:t>２</a:t>
                      </a:r>
                      <a:r>
                        <a:rPr lang="ja-JP" sz="1200" b="1" kern="0" dirty="0">
                          <a:solidFill>
                            <a:schemeClr val="tx1"/>
                          </a:solidFill>
                          <a:effectLst/>
                          <a:latin typeface="+mn-ea"/>
                          <a:ea typeface="+mn-ea"/>
                        </a:rPr>
                        <a:t>．</a:t>
                      </a:r>
                      <a:r>
                        <a:rPr lang="ja-JP" altLang="en-US" sz="1200" b="1" kern="0" dirty="0">
                          <a:solidFill>
                            <a:schemeClr val="tx1"/>
                          </a:solidFill>
                          <a:effectLst/>
                          <a:latin typeface="+mn-ea"/>
                          <a:ea typeface="+mn-ea"/>
                        </a:rPr>
                        <a:t>対象エリアの</a:t>
                      </a:r>
                      <a:r>
                        <a:rPr lang="ja-JP" sz="1200" b="1" kern="0" dirty="0">
                          <a:solidFill>
                            <a:schemeClr val="tx1"/>
                          </a:solidFill>
                          <a:effectLst/>
                          <a:latin typeface="+mn-ea"/>
                          <a:ea typeface="+mn-ea"/>
                        </a:rPr>
                        <a:t>人口規模</a:t>
                      </a:r>
                      <a:endParaRPr lang="ja-JP" sz="1200" b="1" kern="100" dirty="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algn="l"/>
                      <a:r>
                        <a:rPr lang="ja-JP" altLang="en-US" sz="1200" b="0" kern="100" dirty="0">
                          <a:solidFill>
                            <a:srgbClr val="FF0000"/>
                          </a:solidFill>
                          <a:effectLst/>
                          <a:latin typeface="+mn-ea"/>
                          <a:ea typeface="+mn-ea"/>
                          <a:cs typeface="Times New Roman" panose="02020603050405020304" pitchFamily="18" charset="0"/>
                        </a:rPr>
                        <a:t>例）○○人（○○年度国勢調査）　</a:t>
                      </a:r>
                      <a:r>
                        <a:rPr lang="en-US" altLang="ja-JP" sz="1200" b="0" kern="100" dirty="0">
                          <a:solidFill>
                            <a:srgbClr val="FF0000"/>
                          </a:solidFill>
                          <a:effectLst/>
                          <a:latin typeface="+mn-ea"/>
                          <a:ea typeface="+mn-ea"/>
                          <a:cs typeface="Times New Roman" panose="02020603050405020304" pitchFamily="18" charset="0"/>
                        </a:rPr>
                        <a:t>※</a:t>
                      </a:r>
                      <a:r>
                        <a:rPr lang="ja-JP" altLang="en-US" sz="1200" b="0" kern="100" dirty="0">
                          <a:solidFill>
                            <a:srgbClr val="FF0000"/>
                          </a:solidFill>
                          <a:effectLst/>
                          <a:latin typeface="+mn-ea"/>
                          <a:ea typeface="+mn-ea"/>
                          <a:cs typeface="Times New Roman" panose="02020603050405020304" pitchFamily="18" charset="0"/>
                        </a:rPr>
                        <a:t>概算の場合は概算方法も含め記載</a:t>
                      </a:r>
                      <a:endParaRPr lang="en-US" altLang="ja-JP" sz="1200" b="0" kern="100" dirty="0">
                        <a:solidFill>
                          <a:srgbClr val="FF0000"/>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108089838"/>
                  </a:ext>
                </a:extLst>
              </a:tr>
              <a:tr h="701558">
                <a:tc>
                  <a:txBody>
                    <a:bodyPr/>
                    <a:lstStyle/>
                    <a:p>
                      <a:pPr algn="l"/>
                      <a:r>
                        <a:rPr lang="ja-JP" altLang="en-US" sz="1200" b="1" kern="1200" dirty="0">
                          <a:solidFill>
                            <a:schemeClr val="tx1"/>
                          </a:solidFill>
                          <a:effectLst/>
                          <a:latin typeface="+mn-ea"/>
                          <a:ea typeface="+mn-ea"/>
                        </a:rPr>
                        <a:t>３</a:t>
                      </a:r>
                      <a:r>
                        <a:rPr lang="ja-JP" sz="1200" b="1" kern="1200" dirty="0">
                          <a:solidFill>
                            <a:schemeClr val="tx1"/>
                          </a:solidFill>
                          <a:effectLst/>
                          <a:latin typeface="+mn-ea"/>
                          <a:ea typeface="+mn-ea"/>
                        </a:rPr>
                        <a:t>．</a:t>
                      </a:r>
                      <a:r>
                        <a:rPr lang="ja-JP" altLang="en-US" sz="1200" b="1" kern="1200" dirty="0">
                          <a:solidFill>
                            <a:schemeClr val="tx1"/>
                          </a:solidFill>
                          <a:effectLst/>
                          <a:latin typeface="+mn-ea"/>
                          <a:ea typeface="+mn-ea"/>
                        </a:rPr>
                        <a:t>対象</a:t>
                      </a:r>
                      <a:r>
                        <a:rPr lang="ja-JP" sz="1200" b="1" kern="1200" dirty="0">
                          <a:solidFill>
                            <a:schemeClr val="tx1"/>
                          </a:solidFill>
                          <a:effectLst/>
                          <a:latin typeface="+mn-ea"/>
                          <a:ea typeface="+mn-ea"/>
                        </a:rPr>
                        <a:t>エリアにおける</a:t>
                      </a:r>
                      <a:br>
                        <a:rPr lang="en-US" altLang="ja-JP" sz="1200" b="1" kern="1200" dirty="0">
                          <a:solidFill>
                            <a:schemeClr val="tx1"/>
                          </a:solidFill>
                          <a:effectLst/>
                          <a:latin typeface="+mn-ea"/>
                          <a:ea typeface="+mn-ea"/>
                        </a:rPr>
                      </a:br>
                      <a:r>
                        <a:rPr lang="ja-JP" sz="1200" b="1" kern="1200" dirty="0">
                          <a:solidFill>
                            <a:schemeClr val="tx1"/>
                          </a:solidFill>
                          <a:effectLst/>
                          <a:latin typeface="+mn-ea"/>
                          <a:ea typeface="+mn-ea"/>
                        </a:rPr>
                        <a:t>自家用車分担率</a:t>
                      </a:r>
                      <a:endParaRPr lang="ja-JP" sz="1200" b="1" kern="100" dirty="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marL="0" indent="0">
                        <a:buFont typeface="ＭＳ Ｐゴシック" panose="020B0600070205080204" pitchFamily="50" charset="-128"/>
                        <a:buNone/>
                      </a:pPr>
                      <a:r>
                        <a:rPr kumimoji="1" lang="ja-JP" altLang="en-US" sz="1200" i="0" kern="100" dirty="0">
                          <a:solidFill>
                            <a:srgbClr val="FF0000"/>
                          </a:solidFill>
                          <a:latin typeface="+mn-ea"/>
                          <a:ea typeface="+mn-ea"/>
                          <a:cs typeface="Times New Roman" panose="02020603050405020304" pitchFamily="18" charset="0"/>
                        </a:rPr>
                        <a:t>例）○○</a:t>
                      </a:r>
                      <a:r>
                        <a:rPr kumimoji="1" lang="en-US" altLang="ja-JP" sz="1200" i="0" kern="100" dirty="0">
                          <a:solidFill>
                            <a:srgbClr val="FF0000"/>
                          </a:solidFill>
                          <a:latin typeface="+mn-ea"/>
                          <a:ea typeface="+mn-ea"/>
                          <a:cs typeface="Times New Roman" panose="02020603050405020304" pitchFamily="18" charset="0"/>
                        </a:rPr>
                        <a:t>%</a:t>
                      </a:r>
                      <a:r>
                        <a:rPr kumimoji="1" lang="ja-JP" altLang="en-US" sz="1200" i="0" kern="100" dirty="0">
                          <a:solidFill>
                            <a:srgbClr val="FF0000"/>
                          </a:solidFill>
                          <a:latin typeface="+mn-ea"/>
                          <a:ea typeface="+mn-ea"/>
                          <a:cs typeface="Times New Roman" panose="02020603050405020304" pitchFamily="18" charset="0"/>
                        </a:rPr>
                        <a:t>（○○調査）　</a:t>
                      </a:r>
                      <a:r>
                        <a:rPr kumimoji="1" lang="en-US" altLang="ja-JP" sz="1200" i="0" kern="100" dirty="0">
                          <a:solidFill>
                            <a:srgbClr val="FF0000"/>
                          </a:solidFill>
                          <a:latin typeface="+mn-ea"/>
                          <a:ea typeface="+mn-ea"/>
                          <a:cs typeface="Times New Roman" panose="02020603050405020304" pitchFamily="18" charset="0"/>
                        </a:rPr>
                        <a:t>※</a:t>
                      </a:r>
                      <a:r>
                        <a:rPr kumimoji="1" lang="ja-JP" altLang="en-US" sz="1200" i="0" kern="100" dirty="0">
                          <a:solidFill>
                            <a:srgbClr val="FF0000"/>
                          </a:solidFill>
                          <a:latin typeface="+mn-ea"/>
                          <a:ea typeface="+mn-ea"/>
                          <a:cs typeface="Times New Roman" panose="02020603050405020304" pitchFamily="18" charset="0"/>
                        </a:rPr>
                        <a:t>概算の場合は概算方法も含め記載</a:t>
                      </a:r>
                      <a:endParaRPr kumimoji="1" lang="en-US" altLang="ja-JP" sz="1200" i="0" kern="100" dirty="0">
                        <a:solidFill>
                          <a:srgbClr val="FF0000"/>
                        </a:solidFill>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966501660"/>
                  </a:ext>
                </a:extLst>
              </a:tr>
              <a:tr h="701558">
                <a:tc>
                  <a:txBody>
                    <a:bodyPr/>
                    <a:lstStyle/>
                    <a:p>
                      <a:pPr algn="l"/>
                      <a:r>
                        <a:rPr lang="ja-JP" altLang="en-US" sz="1200" b="1" kern="1200" dirty="0">
                          <a:solidFill>
                            <a:schemeClr val="tx1"/>
                          </a:solidFill>
                          <a:effectLst/>
                          <a:latin typeface="+mn-ea"/>
                          <a:ea typeface="+mn-ea"/>
                        </a:rPr>
                        <a:t>４</a:t>
                      </a:r>
                      <a:r>
                        <a:rPr lang="en-US" sz="1200" b="1" kern="1200" dirty="0">
                          <a:solidFill>
                            <a:schemeClr val="tx1"/>
                          </a:solidFill>
                          <a:effectLst/>
                          <a:latin typeface="+mn-ea"/>
                          <a:ea typeface="+mn-ea"/>
                        </a:rPr>
                        <a:t>. </a:t>
                      </a:r>
                      <a:r>
                        <a:rPr lang="ja-JP" sz="1200" b="1" kern="100" dirty="0">
                          <a:solidFill>
                            <a:schemeClr val="tx1"/>
                          </a:solidFill>
                          <a:effectLst/>
                          <a:latin typeface="+mn-ea"/>
                          <a:ea typeface="+mn-ea"/>
                        </a:rPr>
                        <a:t>地理的・経済的・文化圏的</a:t>
                      </a:r>
                      <a:endParaRPr lang="en-US" altLang="ja-JP" sz="1200" b="1" kern="100" dirty="0">
                        <a:solidFill>
                          <a:schemeClr val="tx1"/>
                        </a:solidFill>
                        <a:effectLst/>
                        <a:latin typeface="+mn-ea"/>
                        <a:ea typeface="+mn-ea"/>
                      </a:endParaRPr>
                    </a:p>
                    <a:p>
                      <a:pPr algn="l"/>
                      <a:r>
                        <a:rPr lang="ja-JP" sz="1200" b="1" kern="100" dirty="0">
                          <a:solidFill>
                            <a:schemeClr val="tx1"/>
                          </a:solidFill>
                          <a:effectLst/>
                          <a:latin typeface="+mn-ea"/>
                          <a:ea typeface="+mn-ea"/>
                        </a:rPr>
                        <a:t>・交通動態的な特徴</a:t>
                      </a:r>
                      <a:endParaRPr lang="ja-JP" sz="1200" b="1" kern="100" dirty="0">
                        <a:solidFill>
                          <a:schemeClr val="tx1"/>
                        </a:solidFill>
                        <a:effectLst/>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200" i="0" kern="100" dirty="0">
                          <a:solidFill>
                            <a:srgbClr val="FF0000"/>
                          </a:solidFill>
                          <a:latin typeface="+mn-ea"/>
                          <a:ea typeface="+mn-ea"/>
                          <a:cs typeface="Times New Roman" panose="02020603050405020304" pitchFamily="18" charset="0"/>
                        </a:rPr>
                        <a:t>例）大都市中心部、地方都市中心市街地、郊外ニュータウン、地方部集落、観光地繁華街など</a:t>
                      </a:r>
                      <a:endParaRPr kumimoji="1" lang="en-US" altLang="ja-JP" sz="1200" i="0" kern="100" dirty="0">
                        <a:solidFill>
                          <a:srgbClr val="FF0000"/>
                        </a:solidFill>
                        <a:latin typeface="+mn-ea"/>
                        <a:ea typeface="+mn-ea"/>
                        <a:cs typeface="Times New Roman" panose="02020603050405020304" pitchFamily="18" charset="0"/>
                      </a:endParaRPr>
                    </a:p>
                  </a:txBody>
                  <a:tcPr marL="121706" marR="121706" marT="37785" marB="3778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72090629"/>
                  </a:ext>
                </a:extLst>
              </a:tr>
            </a:tbl>
          </a:graphicData>
        </a:graphic>
      </p:graphicFrame>
      <p:sp>
        <p:nvSpPr>
          <p:cNvPr id="14" name="正方形/長方形 3">
            <a:extLst>
              <a:ext uri="{FF2B5EF4-FFF2-40B4-BE49-F238E27FC236}">
                <a16:creationId xmlns:a16="http://schemas.microsoft.com/office/drawing/2014/main" id="{60A30176-B930-422A-8617-0729B2A754B0}"/>
              </a:ext>
            </a:extLst>
          </p:cNvPr>
          <p:cNvSpPr/>
          <p:nvPr/>
        </p:nvSpPr>
        <p:spPr>
          <a:xfrm>
            <a:off x="249260" y="677463"/>
            <a:ext cx="8762062" cy="12807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200" kern="100" dirty="0">
                <a:solidFill>
                  <a:srgbClr val="FF0000"/>
                </a:solidFill>
                <a:latin typeface="ＭＳ Ｐゴシック"/>
                <a:ea typeface="ＭＳ Ｐゴシック"/>
                <a:cs typeface="Times New Roman" panose="02020603050405020304" pitchFamily="18" charset="0"/>
              </a:rPr>
              <a:t>注１）左上タイトルが</a:t>
            </a:r>
            <a:r>
              <a:rPr lang="ja-JP" altLang="en-US" sz="1200" u="sng" kern="100" dirty="0">
                <a:solidFill>
                  <a:srgbClr val="FF0000"/>
                </a:solidFill>
                <a:latin typeface="ＭＳ Ｐゴシック"/>
                <a:ea typeface="ＭＳ Ｐゴシック"/>
                <a:cs typeface="Times New Roman" panose="02020603050405020304" pitchFamily="18" charset="0"/>
              </a:rPr>
              <a:t>「提案内容」</a:t>
            </a:r>
            <a:r>
              <a:rPr lang="ja-JP" altLang="en-US" sz="1200" kern="100" dirty="0">
                <a:solidFill>
                  <a:srgbClr val="FF0000"/>
                </a:solidFill>
                <a:latin typeface="ＭＳ Ｐゴシック"/>
                <a:ea typeface="ＭＳ Ｐゴシック"/>
                <a:cs typeface="Times New Roman" panose="02020603050405020304" pitchFamily="18" charset="0"/>
              </a:rPr>
              <a:t>とあるページについては、</a:t>
            </a:r>
            <a:r>
              <a:rPr lang="ja-JP" altLang="en-US" sz="1200" u="sng" kern="100" dirty="0">
                <a:solidFill>
                  <a:srgbClr val="FF0000"/>
                </a:solidFill>
                <a:latin typeface="ＭＳ Ｐゴシック"/>
                <a:ea typeface="ＭＳ Ｐゴシック"/>
                <a:cs typeface="Times New Roman" panose="02020603050405020304" pitchFamily="18" charset="0"/>
              </a:rPr>
              <a:t>文字サイズ</a:t>
            </a:r>
            <a:r>
              <a:rPr lang="en-US" altLang="ja-JP" sz="1200" u="sng" kern="100" dirty="0">
                <a:solidFill>
                  <a:srgbClr val="FF0000"/>
                </a:solidFill>
                <a:latin typeface="ＭＳ Ｐゴシック"/>
                <a:ea typeface="ＭＳ Ｐゴシック"/>
                <a:cs typeface="Times New Roman" panose="02020603050405020304" pitchFamily="18" charset="0"/>
              </a:rPr>
              <a:t>12</a:t>
            </a:r>
            <a:r>
              <a:rPr lang="ja-JP" altLang="en-US" sz="1200" u="sng" kern="100" dirty="0">
                <a:solidFill>
                  <a:srgbClr val="FF0000"/>
                </a:solidFill>
                <a:latin typeface="ＭＳ Ｐゴシック"/>
                <a:ea typeface="ＭＳ Ｐゴシック"/>
                <a:cs typeface="Times New Roman" panose="02020603050405020304" pitchFamily="18" charset="0"/>
              </a:rPr>
              <a:t>ポイント以上</a:t>
            </a:r>
            <a:r>
              <a:rPr lang="ja-JP" altLang="en-US" sz="1200" kern="100" dirty="0">
                <a:solidFill>
                  <a:srgbClr val="FF0000"/>
                </a:solidFill>
                <a:latin typeface="ＭＳ Ｐゴシック"/>
                <a:ea typeface="ＭＳ Ｐゴシック"/>
                <a:cs typeface="Times New Roman" panose="02020603050405020304" pitchFamily="18" charset="0"/>
              </a:rPr>
              <a:t>で記載すること</a:t>
            </a:r>
            <a:endParaRPr lang="en-US" altLang="ja-JP" sz="1200" kern="100" dirty="0">
              <a:solidFill>
                <a:srgbClr val="FF0000"/>
              </a:solidFill>
              <a:latin typeface="ＭＳ Ｐゴシック"/>
              <a:ea typeface="ＭＳ Ｐゴシック"/>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200" kern="100" dirty="0">
                <a:solidFill>
                  <a:srgbClr val="FF0000"/>
                </a:solidFill>
                <a:latin typeface="ＭＳ Ｐゴシック"/>
                <a:ea typeface="ＭＳ Ｐゴシック"/>
                <a:cs typeface="Times New Roman" panose="02020603050405020304" pitchFamily="18" charset="0"/>
              </a:rPr>
              <a:t>注２）各項目の</a:t>
            </a:r>
            <a:r>
              <a:rPr lang="ja-JP" altLang="en-US" sz="1200" u="sng" kern="100" dirty="0">
                <a:solidFill>
                  <a:srgbClr val="FF0000"/>
                </a:solidFill>
                <a:latin typeface="ＭＳ Ｐゴシック"/>
                <a:ea typeface="ＭＳ Ｐゴシック"/>
                <a:cs typeface="Times New Roman" panose="02020603050405020304" pitchFamily="18" charset="0"/>
              </a:rPr>
              <a:t>記載ボックスの大きさは可変</a:t>
            </a:r>
            <a:r>
              <a:rPr lang="ja-JP" altLang="en-US" sz="1200" kern="100" dirty="0">
                <a:solidFill>
                  <a:srgbClr val="FF0000"/>
                </a:solidFill>
                <a:latin typeface="ＭＳ Ｐゴシック"/>
                <a:ea typeface="ＭＳ Ｐゴシック"/>
                <a:cs typeface="Times New Roman" panose="02020603050405020304" pitchFamily="18" charset="0"/>
              </a:rPr>
              <a:t>とするが、</a:t>
            </a:r>
            <a:r>
              <a:rPr lang="ja-JP" altLang="en-US" sz="1200" u="sng" kern="100" dirty="0">
                <a:solidFill>
                  <a:srgbClr val="FF0000"/>
                </a:solidFill>
                <a:latin typeface="ＭＳ Ｐゴシック"/>
                <a:ea typeface="ＭＳ Ｐゴシック"/>
                <a:cs typeface="Times New Roman" panose="02020603050405020304" pitchFamily="18" charset="0"/>
              </a:rPr>
              <a:t>ページ数は増やさないこと</a:t>
            </a:r>
            <a:endParaRPr lang="en-US" altLang="ja-JP" sz="1200" u="sng" kern="100" dirty="0">
              <a:solidFill>
                <a:srgbClr val="FF0000"/>
              </a:solidFill>
              <a:latin typeface="ＭＳ Ｐゴシック"/>
              <a:ea typeface="ＭＳ Ｐゴシック"/>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200" kern="100" dirty="0">
                <a:solidFill>
                  <a:srgbClr val="FF0000"/>
                </a:solidFill>
                <a:latin typeface="ＭＳ Ｐゴシック"/>
                <a:ea typeface="ＭＳ Ｐゴシック"/>
                <a:cs typeface="Times New Roman" panose="02020603050405020304" pitchFamily="18" charset="0"/>
              </a:rPr>
              <a:t>注３）各項目の記載ボックス内に赤文字で記載している</a:t>
            </a:r>
            <a:r>
              <a:rPr lang="ja-JP" altLang="en-US" sz="1200" u="sng" kern="100" dirty="0">
                <a:solidFill>
                  <a:srgbClr val="FF0000"/>
                </a:solidFill>
                <a:latin typeface="ＭＳ Ｐゴシック"/>
                <a:ea typeface="ＭＳ Ｐゴシック"/>
                <a:cs typeface="Times New Roman" panose="02020603050405020304" pitchFamily="18" charset="0"/>
              </a:rPr>
              <a:t>記入例・注釈は、応募時に削除すること</a:t>
            </a:r>
            <a:endParaRPr lang="en-US" altLang="ja-JP" sz="1200" u="sng" kern="100" dirty="0">
              <a:solidFill>
                <a:srgbClr val="FF0000"/>
              </a:solidFill>
              <a:latin typeface="ＭＳ Ｐゴシック"/>
              <a:ea typeface="ＭＳ Ｐゴシック"/>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200" kern="100" dirty="0">
                <a:solidFill>
                  <a:srgbClr val="FF0000"/>
                </a:solidFill>
                <a:latin typeface="ＭＳ Ｐゴシック"/>
                <a:ea typeface="ＭＳ Ｐゴシック"/>
                <a:cs typeface="Times New Roman" panose="02020603050405020304" pitchFamily="18" charset="0"/>
              </a:rPr>
              <a:t>注４）スマートモビリティチャレンジ推進協議会が公表している「スマートモビリティの創り方～みんなのガイドブック～」の記載も参考に、</a:t>
            </a:r>
            <a:r>
              <a:rPr lang="ja-JP" altLang="en-US" sz="1200" u="sng" kern="100" dirty="0">
                <a:solidFill>
                  <a:srgbClr val="FF0000"/>
                </a:solidFill>
                <a:latin typeface="ＭＳ Ｐゴシック"/>
                <a:ea typeface="ＭＳ Ｐゴシック"/>
                <a:cs typeface="Times New Roman" panose="02020603050405020304" pitchFamily="18" charset="0"/>
              </a:rPr>
              <a:t>適宜図表も用いながら簡潔に記載すること</a:t>
            </a:r>
            <a:r>
              <a:rPr lang="ja-JP" altLang="en-US" sz="1200" kern="100" dirty="0">
                <a:solidFill>
                  <a:srgbClr val="FF0000"/>
                </a:solidFill>
                <a:latin typeface="ＭＳ Ｐゴシック"/>
                <a:ea typeface="ＭＳ Ｐゴシック"/>
                <a:cs typeface="Times New Roman" panose="02020603050405020304" pitchFamily="18" charset="0"/>
              </a:rPr>
              <a:t>（</a:t>
            </a:r>
            <a:r>
              <a:rPr lang="en-US" altLang="ja-JP" sz="1200" kern="100" dirty="0">
                <a:solidFill>
                  <a:srgbClr val="FF0000"/>
                </a:solidFill>
                <a:latin typeface="ＭＳ Ｐゴシック"/>
                <a:ea typeface="ＭＳ Ｐゴシック"/>
                <a:cs typeface="Times New Roman" panose="02020603050405020304" pitchFamily="18" charset="0"/>
              </a:rPr>
              <a:t>https://www.mobilitychallenge.go.jp/knowledge/</a:t>
            </a:r>
            <a:r>
              <a:rPr lang="ja-JP" altLang="en-US" sz="1200" kern="100" dirty="0">
                <a:solidFill>
                  <a:srgbClr val="FF0000"/>
                </a:solidFill>
                <a:latin typeface="ＭＳ Ｐゴシック"/>
                <a:ea typeface="ＭＳ Ｐゴシック"/>
                <a:cs typeface="Times New Roman" panose="02020603050405020304" pitchFamily="18" charset="0"/>
              </a:rPr>
              <a:t>）</a:t>
            </a:r>
            <a:endParaRPr lang="en-US" altLang="ja-JP" sz="1200" kern="100" dirty="0">
              <a:solidFill>
                <a:srgbClr val="FF0000"/>
              </a:solidFill>
              <a:latin typeface="ＭＳ Ｐゴシック"/>
              <a:ea typeface="ＭＳ Ｐゴシック"/>
              <a:cs typeface="Times New Roman" panose="02020603050405020304" pitchFamily="18" charset="0"/>
            </a:endParaRPr>
          </a:p>
          <a:p>
            <a:pPr>
              <a:defRPr/>
            </a:pPr>
            <a:r>
              <a:rPr lang="ja-JP" altLang="en-US" sz="1200" kern="100" dirty="0">
                <a:solidFill>
                  <a:srgbClr val="FF0000"/>
                </a:solidFill>
                <a:latin typeface="ＭＳ Ｐゴシック"/>
                <a:ea typeface="ＭＳ Ｐゴシック"/>
                <a:cs typeface="Times New Roman" panose="02020603050405020304" pitchFamily="18" charset="0"/>
              </a:rPr>
              <a:t>注５）ただし、</a:t>
            </a:r>
            <a:r>
              <a:rPr lang="ja-JP" altLang="en-US" sz="1200" u="sng" kern="100" dirty="0">
                <a:solidFill>
                  <a:srgbClr val="FF0000"/>
                </a:solidFill>
                <a:latin typeface="ＭＳ Ｐゴシック"/>
                <a:ea typeface="ＭＳ Ｐゴシック"/>
                <a:cs typeface="Times New Roman" panose="02020603050405020304" pitchFamily="18" charset="0"/>
              </a:rPr>
              <a:t>意図的に多くの文字を盛り込む目的で図表・画像を使用することは控えること</a:t>
            </a:r>
            <a:endParaRPr lang="en-US" altLang="ja-JP" sz="1200" u="sng" kern="100" dirty="0">
              <a:solidFill>
                <a:srgbClr val="FF0000"/>
              </a:solidFill>
              <a:latin typeface="ＭＳ Ｐゴシック"/>
              <a:ea typeface="ＭＳ Ｐゴシック"/>
              <a:cs typeface="Times New Roman" panose="02020603050405020304" pitchFamily="18" charset="0"/>
            </a:endParaRPr>
          </a:p>
        </p:txBody>
      </p:sp>
      <p:sp>
        <p:nvSpPr>
          <p:cNvPr id="4" name="正方形/長方形 3">
            <a:extLst>
              <a:ext uri="{FF2B5EF4-FFF2-40B4-BE49-F238E27FC236}">
                <a16:creationId xmlns:a16="http://schemas.microsoft.com/office/drawing/2014/main" id="{701DDE7C-A993-6DED-421C-8D6F5D6579AE}"/>
              </a:ext>
            </a:extLst>
          </p:cNvPr>
          <p:cNvSpPr/>
          <p:nvPr/>
        </p:nvSpPr>
        <p:spPr>
          <a:xfrm>
            <a:off x="249260" y="2444003"/>
            <a:ext cx="8762062" cy="46201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500"/>
              </a:lnSpc>
              <a:spcAft>
                <a:spcPts val="0"/>
              </a:spcAft>
            </a:pPr>
            <a:r>
              <a:rPr lang="en-US" altLang="ja-JP" sz="1200" b="0" kern="100" dirty="0">
                <a:solidFill>
                  <a:srgbClr val="FF0000"/>
                </a:solidFill>
                <a:effectLst/>
              </a:rPr>
              <a:t>※</a:t>
            </a:r>
            <a:r>
              <a:rPr lang="ja-JP" altLang="en-US" sz="1200" b="0" kern="100" dirty="0">
                <a:solidFill>
                  <a:srgbClr val="FF0000"/>
                </a:solidFill>
                <a:effectLst/>
              </a:rPr>
              <a:t>事業名・実証名をご記載ください</a:t>
            </a:r>
            <a:endParaRPr lang="en-US" altLang="ja-JP" sz="1200" b="0" kern="100" dirty="0">
              <a:solidFill>
                <a:srgbClr val="FF0000"/>
              </a:solidFill>
              <a:effectLst/>
            </a:endParaRPr>
          </a:p>
        </p:txBody>
      </p:sp>
      <p:sp>
        <p:nvSpPr>
          <p:cNvPr id="5" name="正方形/長方形 7">
            <a:extLst>
              <a:ext uri="{FF2B5EF4-FFF2-40B4-BE49-F238E27FC236}">
                <a16:creationId xmlns:a16="http://schemas.microsoft.com/office/drawing/2014/main" id="{6CA0F06D-7956-A9AE-0769-96FECD5DC2D6}"/>
              </a:ext>
            </a:extLst>
          </p:cNvPr>
          <p:cNvSpPr/>
          <p:nvPr/>
        </p:nvSpPr>
        <p:spPr>
          <a:xfrm>
            <a:off x="179512" y="2114273"/>
            <a:ext cx="6102424" cy="307777"/>
          </a:xfrm>
          <a:prstGeom prst="rect">
            <a:avLst/>
          </a:prstGeom>
        </p:spPr>
        <p:txBody>
          <a:bodyPr wrap="square">
            <a:spAutoFit/>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en-US" altLang="ja-JP" sz="140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事業名・実証名</a:t>
            </a:r>
            <a:r>
              <a:rPr kumimoji="1" lang="en-US" altLang="ja-JP" sz="140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ja-JP" altLang="en-US" sz="140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9216004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（参考資料）募集要領　別添１</a:t>
            </a:r>
          </a:p>
        </p:txBody>
      </p:sp>
      <p:sp>
        <p:nvSpPr>
          <p:cNvPr id="1884"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87" name="Text Box 4"/>
          <p:cNvSpPr txBox="1">
            <a:spLocks noChangeArrowheads="1"/>
          </p:cNvSpPr>
          <p:nvPr/>
        </p:nvSpPr>
        <p:spPr>
          <a:xfrm>
            <a:off x="179512" y="606419"/>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企画提案書に記載すべき項目</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endPar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7" name="正方形/長方形 6"/>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5D2421D-6F30-4687-9105-D59D4A99ED53}" type="slidenum">
              <a:rPr kumimoji="1" lang="en-US" altLang="ja-JP" sz="1480" smtClean="0">
                <a:solidFill>
                  <a:schemeClr val="tx1"/>
                </a:solidFill>
              </a:rPr>
              <a:t>52</a:t>
            </a:fld>
            <a:endParaRPr kumimoji="1" lang="ja-JP" altLang="en-US" sz="1480" dirty="0">
              <a:solidFill>
                <a:schemeClr val="tx1"/>
              </a:solidFill>
            </a:endParaRPr>
          </a:p>
        </p:txBody>
      </p:sp>
      <p:graphicFrame>
        <p:nvGraphicFramePr>
          <p:cNvPr id="4" name="表 3">
            <a:extLst>
              <a:ext uri="{FF2B5EF4-FFF2-40B4-BE49-F238E27FC236}">
                <a16:creationId xmlns:a16="http://schemas.microsoft.com/office/drawing/2014/main" id="{2E3219B6-7316-EE2B-4DBB-FFF5B45F8673}"/>
              </a:ext>
            </a:extLst>
          </p:cNvPr>
          <p:cNvGraphicFramePr>
            <a:graphicFrameLocks noGrp="1"/>
          </p:cNvGraphicFramePr>
          <p:nvPr/>
        </p:nvGraphicFramePr>
        <p:xfrm>
          <a:off x="251520" y="917685"/>
          <a:ext cx="8800728" cy="5535649"/>
        </p:xfrm>
        <a:graphic>
          <a:graphicData uri="http://schemas.openxmlformats.org/drawingml/2006/table">
            <a:tbl>
              <a:tblPr/>
              <a:tblGrid>
                <a:gridCol w="1296144">
                  <a:extLst>
                    <a:ext uri="{9D8B030D-6E8A-4147-A177-3AD203B41FA5}">
                      <a16:colId xmlns:a16="http://schemas.microsoft.com/office/drawing/2014/main" val="1304121162"/>
                    </a:ext>
                  </a:extLst>
                </a:gridCol>
                <a:gridCol w="2880320">
                  <a:extLst>
                    <a:ext uri="{9D8B030D-6E8A-4147-A177-3AD203B41FA5}">
                      <a16:colId xmlns:a16="http://schemas.microsoft.com/office/drawing/2014/main" val="1745479314"/>
                    </a:ext>
                  </a:extLst>
                </a:gridCol>
                <a:gridCol w="4624264">
                  <a:extLst>
                    <a:ext uri="{9D8B030D-6E8A-4147-A177-3AD203B41FA5}">
                      <a16:colId xmlns:a16="http://schemas.microsoft.com/office/drawing/2014/main" val="1182994437"/>
                    </a:ext>
                  </a:extLst>
                </a:gridCol>
              </a:tblGrid>
              <a:tr h="252033">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ctr" fontAlgn="ctr"/>
                      <a:r>
                        <a:rPr lang="ja-JP" altLang="en-US" sz="1000" b="1" i="0" u="none" strike="noStrike" dirty="0">
                          <a:solidFill>
                            <a:schemeClr val="bg1"/>
                          </a:solidFill>
                          <a:effectLst/>
                          <a:latin typeface="+mn-ea"/>
                          <a:ea typeface="+mn-ea"/>
                        </a:rPr>
                        <a:t>大項目</a:t>
                      </a:r>
                    </a:p>
                  </a:txBody>
                  <a:tcPr marL="36000" marR="36000" marT="3473"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6690AF">
                        <a:lumMod val="7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ctr" fontAlgn="ctr"/>
                      <a:r>
                        <a:rPr lang="ja-JP" altLang="en-US" sz="1000" b="1" i="0" u="none" strike="noStrike" dirty="0">
                          <a:solidFill>
                            <a:schemeClr val="bg1"/>
                          </a:solidFill>
                          <a:effectLst/>
                          <a:latin typeface="+mn-ea"/>
                          <a:ea typeface="+mn-ea"/>
                        </a:rPr>
                        <a:t>小項目</a:t>
                      </a:r>
                    </a:p>
                  </a:txBody>
                  <a:tcPr marL="36000" marR="36000" marT="3473"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6690AF">
                        <a:lumMod val="7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ctr" fontAlgn="ctr"/>
                      <a:r>
                        <a:rPr lang="ja-JP" altLang="en-US" sz="1000" b="1" i="0" u="none" strike="noStrike" dirty="0">
                          <a:solidFill>
                            <a:schemeClr val="bg1"/>
                          </a:solidFill>
                          <a:effectLst/>
                          <a:latin typeface="+mn-ea"/>
                          <a:ea typeface="+mn-ea"/>
                        </a:rPr>
                        <a:t>詳細</a:t>
                      </a:r>
                    </a:p>
                  </a:txBody>
                  <a:tcPr marL="36000" marR="36000" marT="3473"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6690AF">
                        <a:lumMod val="75000"/>
                      </a:srgbClr>
                    </a:solidFill>
                  </a:tcPr>
                </a:tc>
                <a:extLst>
                  <a:ext uri="{0D108BD9-81ED-4DB2-BD59-A6C34878D82A}">
                    <a16:rowId xmlns:a16="http://schemas.microsoft.com/office/drawing/2014/main" val="4287556086"/>
                  </a:ext>
                </a:extLst>
              </a:tr>
              <a:tr h="406432">
                <a:tc rowSpan="4">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en-US" altLang="ja-JP" sz="900" b="0" i="0" u="none" strike="noStrike" kern="1200" dirty="0">
                          <a:solidFill>
                            <a:srgbClr val="000000"/>
                          </a:solidFill>
                          <a:effectLst/>
                          <a:latin typeface="+mn-ea"/>
                          <a:ea typeface="+mn-ea"/>
                          <a:cs typeface="+mn-cs"/>
                        </a:rPr>
                        <a:t>A.</a:t>
                      </a:r>
                      <a:r>
                        <a:rPr kumimoji="1" lang="ja-JP" altLang="en-US" sz="900" b="0" i="0" u="none" strike="noStrike" kern="1200" dirty="0">
                          <a:solidFill>
                            <a:srgbClr val="000000"/>
                          </a:solidFill>
                          <a:effectLst/>
                          <a:latin typeface="+mn-ea"/>
                          <a:ea typeface="+mn-ea"/>
                          <a:cs typeface="+mn-cs"/>
                        </a:rPr>
                        <a:t>現状把握・</a:t>
                      </a:r>
                      <a:br>
                        <a:rPr kumimoji="1" lang="ja-JP" altLang="en-US" sz="900" b="0" i="0" u="none" strike="noStrike" kern="1200" dirty="0">
                          <a:solidFill>
                            <a:srgbClr val="000000"/>
                          </a:solidFill>
                          <a:effectLst/>
                          <a:latin typeface="+mn-ea"/>
                          <a:ea typeface="+mn-ea"/>
                          <a:cs typeface="+mn-cs"/>
                        </a:rPr>
                      </a:br>
                      <a:r>
                        <a:rPr kumimoji="1" lang="ja-JP" altLang="en-US" sz="900" b="0" i="0" u="none" strike="noStrike" kern="1200" dirty="0">
                          <a:solidFill>
                            <a:srgbClr val="000000"/>
                          </a:solidFill>
                          <a:effectLst/>
                          <a:latin typeface="+mn-ea"/>
                          <a:ea typeface="+mn-ea"/>
                          <a:cs typeface="+mn-cs"/>
                        </a:rPr>
                        <a:t>将来構想の具体性</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（１）社会課題・地域課題・利用者ニーズの整理</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事業実施の背景にある社会課題や地域課題、利用者（本提案内容の受益者）のニーズを具体的に記載</a:t>
                      </a:r>
                    </a:p>
                  </a:txBody>
                  <a:tcPr marL="72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849010310"/>
                  </a:ext>
                </a:extLst>
              </a:tr>
              <a:tr h="406432">
                <a:tc vMerge="1">
                  <a:txBody>
                    <a:bodyPr/>
                    <a:lstStyle/>
                    <a:p>
                      <a:endParaRPr kumimoji="1" lang="ja-JP" altLang="en-US"/>
                    </a:p>
                  </a:txBody>
                  <a:tcPr>
                    <a:lnT w="6350" cap="flat" cmpd="sng" algn="ctr">
                      <a:solidFill>
                        <a:srgbClr val="808080"/>
                      </a:solidFill>
                      <a:prstDash val="solid"/>
                      <a:round/>
                      <a:headEnd type="none" w="med" len="med"/>
                      <a:tailEnd type="none" w="med" len="med"/>
                    </a:lnT>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（２）将来構想</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（１）を受けて、将来的に実装を目指すサービス像やビジネスモデル、横展開の構想等を具体的に記載</a:t>
                      </a:r>
                      <a:endParaRPr kumimoji="1" lang="en-US" altLang="ja-JP" sz="900" b="0" i="0" u="none" strike="noStrike" kern="1200" dirty="0">
                        <a:solidFill>
                          <a:srgbClr val="000000"/>
                        </a:solidFill>
                        <a:effectLst/>
                        <a:latin typeface="MSPゴシック"/>
                        <a:ea typeface="+mn-ea"/>
                        <a:cs typeface="+mn-cs"/>
                      </a:endParaRP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943665595"/>
                  </a:ext>
                </a:extLst>
              </a:tr>
              <a:tr h="406432">
                <a:tc vMerge="1">
                  <a:txBody>
                    <a:bodyPr/>
                    <a:lstStyle/>
                    <a:p>
                      <a:endParaRPr kumimoji="1" lang="ja-JP" altLang="en-US"/>
                    </a:p>
                  </a:txBody>
                  <a:tcPr>
                    <a:lnL w="6350" cap="flat" cmpd="sng" algn="ctr">
                      <a:solidFill>
                        <a:srgbClr val="808080"/>
                      </a:solidFill>
                      <a:prstDash val="solid"/>
                      <a:round/>
                      <a:headEnd type="none" w="med" len="med"/>
                      <a:tailEnd type="none" w="med" len="med"/>
                    </a:lnL>
                    <a:lnT w="6350" cap="flat" cmpd="sng" algn="ctr">
                      <a:solidFill>
                        <a:srgbClr val="FFFFFF">
                          <a:lumMod val="50000"/>
                        </a:srgbClr>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（３）実装に向けたロードマップと今年度事業の位置づけ</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実装に向けたロードマップと、今年度事業の位置づけ（今年度は何を目的に進めるのか）、</a:t>
                      </a:r>
                      <a:br>
                        <a:rPr kumimoji="1" lang="en-US" altLang="ja-JP" sz="900" b="0" i="0" u="none" strike="noStrike" kern="1200" dirty="0">
                          <a:solidFill>
                            <a:srgbClr val="000000"/>
                          </a:solidFill>
                          <a:effectLst/>
                          <a:latin typeface="MSPゴシック"/>
                          <a:ea typeface="+mn-ea"/>
                          <a:cs typeface="+mn-cs"/>
                        </a:rPr>
                      </a:br>
                      <a:r>
                        <a:rPr kumimoji="1" lang="ja-JP" altLang="en-US" sz="900" b="0" i="0" u="none" strike="noStrike" kern="1200" dirty="0">
                          <a:solidFill>
                            <a:srgbClr val="000000"/>
                          </a:solidFill>
                          <a:effectLst/>
                          <a:latin typeface="MSPゴシック"/>
                          <a:ea typeface="+mn-ea"/>
                          <a:cs typeface="+mn-cs"/>
                        </a:rPr>
                        <a:t>将来的な予算確保の考え方等を具体的かつ簡潔に記載</a:t>
                      </a:r>
                      <a:r>
                        <a:rPr kumimoji="1" lang="en-US" altLang="ja-JP" sz="900" b="0" i="0" u="none" strike="noStrike" kern="1200" dirty="0">
                          <a:solidFill>
                            <a:srgbClr val="000000"/>
                          </a:solidFill>
                          <a:effectLst/>
                          <a:latin typeface="MSPゴシック"/>
                          <a:ea typeface="+mn-ea"/>
                          <a:cs typeface="+mn-cs"/>
                        </a:rPr>
                        <a:t> </a:t>
                      </a:r>
                      <a:endParaRPr kumimoji="1" lang="ja-JP" altLang="en-US" sz="900" b="0" i="0" u="none" strike="noStrike" kern="1200" dirty="0">
                        <a:solidFill>
                          <a:srgbClr val="000000"/>
                        </a:solidFill>
                        <a:effectLst/>
                        <a:latin typeface="MSPゴシック"/>
                        <a:ea typeface="+mn-ea"/>
                        <a:cs typeface="+mn-cs"/>
                      </a:endParaRP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56506832"/>
                  </a:ext>
                </a:extLst>
              </a:tr>
              <a:tr h="406432">
                <a:tc vMerge="1">
                  <a:txBody>
                    <a:bodyPr/>
                    <a:lstStyle/>
                    <a:p>
                      <a:pPr algn="l" fontAlgn="ctr"/>
                      <a:endParaRPr kumimoji="1" lang="ja-JP" altLang="en-US" sz="1000" b="0" i="0" u="none" strike="noStrike" kern="1200" dirty="0">
                        <a:solidFill>
                          <a:srgbClr val="000000"/>
                        </a:solidFill>
                        <a:effectLst/>
                        <a:latin typeface="+mn-ea"/>
                        <a:ea typeface="+mn-ea"/>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（４）取組の新規性</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当該地域の過去の取組や他地域の類似事例を参照し、提案内容の新規性を記載。また、参照結果を提案内容にどのように反映しているか記載（事例が無い場合はその旨を記載）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54521865"/>
                  </a:ext>
                </a:extLst>
              </a:tr>
              <a:tr h="406432">
                <a:tc rowSpan="6">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en-US" altLang="ja-JP" sz="900" b="0" i="0" u="none" strike="noStrike" kern="1200" dirty="0">
                          <a:solidFill>
                            <a:srgbClr val="000000"/>
                          </a:solidFill>
                          <a:effectLst/>
                          <a:latin typeface="MSPゴシック"/>
                          <a:ea typeface="+mn-ea"/>
                          <a:cs typeface="+mn-cs"/>
                        </a:rPr>
                        <a:t>B. </a:t>
                      </a:r>
                      <a:r>
                        <a:rPr kumimoji="1" lang="ja-JP" altLang="en-US" sz="900" b="0" i="0" u="none" strike="noStrike" kern="1200" dirty="0">
                          <a:solidFill>
                            <a:srgbClr val="000000"/>
                          </a:solidFill>
                          <a:effectLst/>
                          <a:latin typeface="MSPゴシック"/>
                          <a:ea typeface="+mn-ea"/>
                          <a:cs typeface="+mn-cs"/>
                        </a:rPr>
                        <a:t>今年度実証内容</a:t>
                      </a:r>
                      <a:endParaRPr kumimoji="1" lang="en-US" altLang="ja-JP" sz="900" b="0" i="0" u="none" strike="noStrike" kern="1200" dirty="0">
                        <a:solidFill>
                          <a:srgbClr val="000000"/>
                        </a:solidFill>
                        <a:effectLst/>
                        <a:latin typeface="MSPゴシック"/>
                        <a:ea typeface="+mn-ea"/>
                        <a:cs typeface="+mn-cs"/>
                      </a:endParaRPr>
                    </a:p>
                    <a:p>
                      <a:pPr algn="l" fontAlgn="ctr"/>
                      <a:r>
                        <a:rPr kumimoji="1" lang="ja-JP" altLang="en-US" sz="900" b="0" i="0" u="none" strike="noStrike" kern="1200" dirty="0">
                          <a:solidFill>
                            <a:srgbClr val="000000"/>
                          </a:solidFill>
                          <a:effectLst/>
                          <a:latin typeface="MSPゴシック"/>
                          <a:ea typeface="+mn-ea"/>
                          <a:cs typeface="+mn-cs"/>
                        </a:rPr>
                        <a:t>の具体性</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lang="ja-JP" altLang="en-US" sz="900" b="0" kern="100" dirty="0">
                          <a:solidFill>
                            <a:schemeClr val="tx1"/>
                          </a:solidFill>
                        </a:rPr>
                        <a:t>（１）今年度実証内容の概要・検証内容・検証手法</a:t>
                      </a:r>
                      <a:endParaRPr kumimoji="1" lang="ja-JP" altLang="en-US" sz="900" b="0" i="0" u="none" strike="noStrike" kern="1200" dirty="0">
                        <a:solidFill>
                          <a:schemeClr val="tx1"/>
                        </a:solidFill>
                        <a:effectLst/>
                        <a:latin typeface="MSPゴシック"/>
                        <a:ea typeface="+mn-ea"/>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今年度の実証内容と、検証内容（検証項目）、その検証手法を具体的に記載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299845618"/>
                  </a:ext>
                </a:extLst>
              </a:tr>
              <a:tr h="406432">
                <a:tc vMerge="1">
                  <a:txBody>
                    <a:bodyPr/>
                    <a:lstStyle/>
                    <a:p>
                      <a:endParaRPr kumimoji="1" lang="ja-JP" altLang="en-US"/>
                    </a:p>
                  </a:txBody>
                  <a:tcPr>
                    <a:lnT w="6350" cap="flat" cmpd="sng" algn="ctr">
                      <a:solidFill>
                        <a:srgbClr val="FFFFFF">
                          <a:lumMod val="50000"/>
                        </a:srgbClr>
                      </a:solidFill>
                      <a:prstDash val="solid"/>
                      <a:round/>
                      <a:headEnd type="none" w="med" len="med"/>
                      <a:tailEnd type="none" w="med" len="med"/>
                    </a:lnT>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dirty="0">
                          <a:solidFill>
                            <a:srgbClr val="000000"/>
                          </a:solidFill>
                          <a:effectLst/>
                          <a:latin typeface="MSPゴシック"/>
                          <a:ea typeface="+mn-ea"/>
                          <a:cs typeface="+mn-cs"/>
                        </a:rPr>
                        <a:t>（２）達成度の評価方法</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（１）で示した検証内容の達成度を評価する手法（</a:t>
                      </a:r>
                      <a:r>
                        <a:rPr kumimoji="1" lang="en-US" altLang="ja-JP" sz="900" b="0" i="0" u="none" strike="noStrike" kern="1200" dirty="0">
                          <a:solidFill>
                            <a:srgbClr val="000000"/>
                          </a:solidFill>
                          <a:effectLst/>
                          <a:latin typeface="MSPゴシック"/>
                          <a:ea typeface="+mn-ea"/>
                          <a:cs typeface="+mn-cs"/>
                        </a:rPr>
                        <a:t>KPI</a:t>
                      </a:r>
                      <a:r>
                        <a:rPr kumimoji="1" lang="ja-JP" altLang="en-US" sz="900" b="0" i="0" u="none" strike="noStrike" kern="1200" dirty="0">
                          <a:solidFill>
                            <a:srgbClr val="000000"/>
                          </a:solidFill>
                          <a:effectLst/>
                          <a:latin typeface="MSPゴシック"/>
                          <a:ea typeface="+mn-ea"/>
                          <a:cs typeface="+mn-cs"/>
                        </a:rPr>
                        <a:t>等）を具体的に記載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44630272"/>
                  </a:ext>
                </a:extLst>
              </a:tr>
              <a:tr h="406432">
                <a:tc vMerge="1">
                  <a:txBody>
                    <a:bodyPr/>
                    <a:lstStyle/>
                    <a:p>
                      <a:endParaRPr kumimoji="1" lang="ja-JP" altLang="en-US"/>
                    </a:p>
                  </a:txBody>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dirty="0">
                          <a:solidFill>
                            <a:srgbClr val="000000"/>
                          </a:solidFill>
                          <a:effectLst/>
                          <a:latin typeface="MSPゴシック"/>
                          <a:ea typeface="+mn-ea"/>
                          <a:cs typeface="+mn-cs"/>
                        </a:rPr>
                        <a:t>（３）実証スケジュール</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実証スケジュール（実証時期、実証計画の修正余地 等）を具体的に記載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37974469"/>
                  </a:ext>
                </a:extLst>
              </a:tr>
              <a:tr h="406432">
                <a:tc vMerge="1">
                  <a:txBody>
                    <a:bodyPr/>
                    <a:lstStyle/>
                    <a:p>
                      <a:endParaRPr kumimoji="1" lang="ja-JP" altLang="en-US"/>
                    </a:p>
                  </a:txBody>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dirty="0">
                          <a:solidFill>
                            <a:srgbClr val="000000"/>
                          </a:solidFill>
                          <a:effectLst/>
                          <a:latin typeface="MSPゴシック"/>
                          <a:ea typeface="+mn-ea"/>
                          <a:cs typeface="+mn-cs"/>
                        </a:rPr>
                        <a:t>（４）実施体制の整備</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実施体制と各主体の役割を具体的に記載</a:t>
                      </a:r>
                    </a:p>
                  </a:txBody>
                  <a:tcPr marL="72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60938219"/>
                  </a:ext>
                </a:extLst>
              </a:tr>
              <a:tr h="406432">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dirty="0">
                          <a:solidFill>
                            <a:srgbClr val="000000"/>
                          </a:solidFill>
                          <a:effectLst/>
                          <a:latin typeface="MSPゴシック"/>
                          <a:ea typeface="+mn-ea"/>
                          <a:cs typeface="+mn-cs"/>
                        </a:rPr>
                        <a:t>（５）自治体の協力</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事業実施にあたり、地域（自治体等）との協力状況を具体的に記載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291600129"/>
                  </a:ext>
                </a:extLst>
              </a:tr>
              <a:tr h="406432">
                <a:tc vMerge="1">
                  <a:txBody>
                    <a:bodyPr/>
                    <a:lstStyle/>
                    <a:p>
                      <a:endParaRPr kumimoji="1" lang="ja-JP" altLang="en-US"/>
                    </a:p>
                  </a:txBody>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kumimoji="1" lang="ja-JP" altLang="en-US" sz="900" b="0" i="0" u="none" strike="noStrike" kern="1200" dirty="0">
                          <a:solidFill>
                            <a:srgbClr val="000000"/>
                          </a:solidFill>
                          <a:effectLst/>
                          <a:latin typeface="MSPゴシック"/>
                          <a:ea typeface="+mn-ea"/>
                          <a:cs typeface="+mn-cs"/>
                        </a:rPr>
                        <a:t>（６）利用者ニーズの反映</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利用者（サービスの受益者）視点での意見・ニーズが実証内容に反映されているかを具体的に記載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664422734"/>
                  </a:ext>
                </a:extLst>
              </a:tr>
              <a:tr h="406432">
                <a:tc rowSpan="2">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en-US" altLang="ja-JP" sz="900" b="0" i="0" u="none" strike="noStrike" kern="1200" dirty="0">
                          <a:solidFill>
                            <a:srgbClr val="000000"/>
                          </a:solidFill>
                          <a:effectLst/>
                          <a:latin typeface="MSPゴシック"/>
                          <a:ea typeface="+mn-ea"/>
                          <a:cs typeface="+mn-cs"/>
                        </a:rPr>
                        <a:t>C.</a:t>
                      </a:r>
                      <a:r>
                        <a:rPr kumimoji="1" lang="ja-JP" altLang="en-US" sz="900" b="0" i="0" u="none" strike="noStrike" kern="1200" dirty="0">
                          <a:solidFill>
                            <a:srgbClr val="000000"/>
                          </a:solidFill>
                          <a:effectLst/>
                          <a:latin typeface="MSPゴシック"/>
                          <a:ea typeface="+mn-ea"/>
                          <a:cs typeface="+mn-cs"/>
                        </a:rPr>
                        <a:t>事業目的や期待する成果との整合性</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a:r>
                        <a:rPr kumimoji="1" lang="ja-JP" altLang="en-US" sz="900" b="0" i="0" u="none" strike="noStrike" kern="1200" dirty="0">
                          <a:solidFill>
                            <a:srgbClr val="000000"/>
                          </a:solidFill>
                          <a:effectLst/>
                          <a:latin typeface="MSPゴシック"/>
                          <a:ea typeface="+mn-ea"/>
                          <a:cs typeface="+mn-cs"/>
                        </a:rPr>
                        <a:t>（１）期待する成果との整合性</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本事業が期待する成果への該当有無を記載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25463225"/>
                  </a:ext>
                </a:extLst>
              </a:tr>
              <a:tr h="406432">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（２）具体的に目指す成果</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kumimoji="1" sz="1800" kern="1200">
                          <a:solidFill>
                            <a:schemeClr val="tx1"/>
                          </a:solidFill>
                          <a:latin typeface="Meiryo UI"/>
                          <a:ea typeface="Meiryo UI"/>
                        </a:defRPr>
                      </a:lvl1pPr>
                      <a:lvl2pPr marL="457200" algn="l" defTabSz="914400" rtl="0" eaLnBrk="1" latinLnBrk="0" hangingPunct="1">
                        <a:defRPr kumimoji="1" sz="1800" kern="1200">
                          <a:solidFill>
                            <a:schemeClr val="tx1"/>
                          </a:solidFill>
                          <a:latin typeface="Meiryo UI"/>
                          <a:ea typeface="Meiryo UI"/>
                        </a:defRPr>
                      </a:lvl2pPr>
                      <a:lvl3pPr marL="914400" algn="l" defTabSz="914400" rtl="0" eaLnBrk="1" latinLnBrk="0" hangingPunct="1">
                        <a:defRPr kumimoji="1" sz="1800" kern="1200">
                          <a:solidFill>
                            <a:schemeClr val="tx1"/>
                          </a:solidFill>
                          <a:latin typeface="Meiryo UI"/>
                          <a:ea typeface="Meiryo UI"/>
                        </a:defRPr>
                      </a:lvl3pPr>
                      <a:lvl4pPr marL="1371600" algn="l" defTabSz="914400" rtl="0" eaLnBrk="1" latinLnBrk="0" hangingPunct="1">
                        <a:defRPr kumimoji="1" sz="1800" kern="1200">
                          <a:solidFill>
                            <a:schemeClr val="tx1"/>
                          </a:solidFill>
                          <a:latin typeface="Meiryo UI"/>
                          <a:ea typeface="Meiryo UI"/>
                        </a:defRPr>
                      </a:lvl4pPr>
                      <a:lvl5pPr marL="1828800" algn="l" defTabSz="914400" rtl="0" eaLnBrk="1" latinLnBrk="0" hangingPunct="1">
                        <a:defRPr kumimoji="1" sz="1800" kern="1200">
                          <a:solidFill>
                            <a:schemeClr val="tx1"/>
                          </a:solidFill>
                          <a:latin typeface="Meiryo UI"/>
                          <a:ea typeface="Meiryo UI"/>
                        </a:defRPr>
                      </a:lvl5pPr>
                      <a:lvl6pPr marL="2286000" algn="l" defTabSz="914400" rtl="0" eaLnBrk="1" latinLnBrk="0" hangingPunct="1">
                        <a:defRPr kumimoji="1" sz="1800" kern="1200">
                          <a:solidFill>
                            <a:schemeClr val="tx1"/>
                          </a:solidFill>
                          <a:latin typeface="Meiryo UI"/>
                          <a:ea typeface="Meiryo UI"/>
                        </a:defRPr>
                      </a:lvl6pPr>
                      <a:lvl7pPr marL="2743200" algn="l" defTabSz="914400" rtl="0" eaLnBrk="1" latinLnBrk="0" hangingPunct="1">
                        <a:defRPr kumimoji="1" sz="1800" kern="1200">
                          <a:solidFill>
                            <a:schemeClr val="tx1"/>
                          </a:solidFill>
                          <a:latin typeface="Meiryo UI"/>
                          <a:ea typeface="Meiryo UI"/>
                        </a:defRPr>
                      </a:lvl7pPr>
                      <a:lvl8pPr marL="3200400" algn="l" defTabSz="914400" rtl="0" eaLnBrk="1" latinLnBrk="0" hangingPunct="1">
                        <a:defRPr kumimoji="1" sz="1800" kern="1200">
                          <a:solidFill>
                            <a:schemeClr val="tx1"/>
                          </a:solidFill>
                          <a:latin typeface="Meiryo UI"/>
                          <a:ea typeface="Meiryo UI"/>
                        </a:defRPr>
                      </a:lvl8pPr>
                      <a:lvl9pPr marL="3657600" algn="l" defTabSz="914400" rtl="0" eaLnBrk="1" latinLnBrk="0" hangingPunct="1">
                        <a:defRPr kumimoji="1" sz="1800" kern="1200">
                          <a:solidFill>
                            <a:schemeClr val="tx1"/>
                          </a:solidFill>
                          <a:latin typeface="Meiryo UI"/>
                          <a:ea typeface="Meiryo UI"/>
                        </a:defRPr>
                      </a:lvl9pPr>
                    </a:lstStyle>
                    <a:p>
                      <a:pPr algn="l" fontAlgn="ctr"/>
                      <a:r>
                        <a:rPr kumimoji="1" lang="ja-JP" altLang="en-US" sz="900" b="0" i="0" u="none" strike="noStrike" kern="1200" dirty="0">
                          <a:solidFill>
                            <a:srgbClr val="000000"/>
                          </a:solidFill>
                          <a:effectLst/>
                          <a:latin typeface="MSPゴシック"/>
                          <a:ea typeface="+mn-ea"/>
                          <a:cs typeface="+mn-cs"/>
                        </a:rPr>
                        <a:t>本事業の目的や期待する成果を加味し、提案内容がどのような点で成果を生むことが出来るか記載</a:t>
                      </a:r>
                    </a:p>
                  </a:txBody>
                  <a:tcPr marL="72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545526929"/>
                  </a:ext>
                </a:extLst>
              </a:tr>
              <a:tr h="406432">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lang="en-US" altLang="ja-JP" sz="900" b="0" i="0" u="none" strike="noStrike" dirty="0">
                          <a:solidFill>
                            <a:srgbClr val="000000"/>
                          </a:solidFill>
                          <a:effectLst/>
                          <a:latin typeface="+mn-ea"/>
                          <a:ea typeface="+mn-ea"/>
                        </a:rPr>
                        <a:t>D. </a:t>
                      </a:r>
                      <a:r>
                        <a:rPr lang="ja-JP" altLang="en-US" sz="900" b="0" i="0" u="none" strike="noStrike" dirty="0">
                          <a:solidFill>
                            <a:srgbClr val="000000"/>
                          </a:solidFill>
                          <a:effectLst/>
                          <a:latin typeface="+mn-ea"/>
                          <a:ea typeface="+mn-ea"/>
                        </a:rPr>
                        <a:t>その他</a:t>
                      </a:r>
                    </a:p>
                  </a:txBody>
                  <a:tcPr marL="72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1007943" rtl="0" eaLnBrk="1" latinLnBrk="0" hangingPunct="1">
                        <a:defRPr kumimoji="1" sz="1984" kern="1200">
                          <a:solidFill>
                            <a:schemeClr val="tx1"/>
                          </a:solidFill>
                          <a:latin typeface="Arial"/>
                          <a:ea typeface="ＭＳ Ｐゴシック"/>
                        </a:defRPr>
                      </a:lvl1pPr>
                      <a:lvl2pPr marL="503972" algn="l" defTabSz="1007943" rtl="0" eaLnBrk="1" latinLnBrk="0" hangingPunct="1">
                        <a:defRPr kumimoji="1" sz="1984" kern="1200">
                          <a:solidFill>
                            <a:schemeClr val="tx1"/>
                          </a:solidFill>
                          <a:latin typeface="Arial"/>
                          <a:ea typeface="ＭＳ Ｐゴシック"/>
                        </a:defRPr>
                      </a:lvl2pPr>
                      <a:lvl3pPr marL="1007943" algn="l" defTabSz="1007943" rtl="0" eaLnBrk="1" latinLnBrk="0" hangingPunct="1">
                        <a:defRPr kumimoji="1" sz="1984" kern="1200">
                          <a:solidFill>
                            <a:schemeClr val="tx1"/>
                          </a:solidFill>
                          <a:latin typeface="Arial"/>
                          <a:ea typeface="ＭＳ Ｐゴシック"/>
                        </a:defRPr>
                      </a:lvl3pPr>
                      <a:lvl4pPr marL="1511915" algn="l" defTabSz="1007943" rtl="0" eaLnBrk="1" latinLnBrk="0" hangingPunct="1">
                        <a:defRPr kumimoji="1" sz="1984" kern="1200">
                          <a:solidFill>
                            <a:schemeClr val="tx1"/>
                          </a:solidFill>
                          <a:latin typeface="Arial"/>
                          <a:ea typeface="ＭＳ Ｐゴシック"/>
                        </a:defRPr>
                      </a:lvl4pPr>
                      <a:lvl5pPr marL="2015886" algn="l" defTabSz="1007943" rtl="0" eaLnBrk="1" latinLnBrk="0" hangingPunct="1">
                        <a:defRPr kumimoji="1" sz="1984" kern="1200">
                          <a:solidFill>
                            <a:schemeClr val="tx1"/>
                          </a:solidFill>
                          <a:latin typeface="Arial"/>
                          <a:ea typeface="ＭＳ Ｐゴシック"/>
                        </a:defRPr>
                      </a:lvl5pPr>
                      <a:lvl6pPr marL="2519858" algn="l" defTabSz="1007943" rtl="0" eaLnBrk="1" latinLnBrk="0" hangingPunct="1">
                        <a:defRPr kumimoji="1" sz="1984" kern="1200">
                          <a:solidFill>
                            <a:schemeClr val="tx1"/>
                          </a:solidFill>
                          <a:latin typeface="Arial"/>
                          <a:ea typeface="ＭＳ Ｐゴシック"/>
                        </a:defRPr>
                      </a:lvl6pPr>
                      <a:lvl7pPr marL="3023829" algn="l" defTabSz="1007943" rtl="0" eaLnBrk="1" latinLnBrk="0" hangingPunct="1">
                        <a:defRPr kumimoji="1" sz="1984" kern="1200">
                          <a:solidFill>
                            <a:schemeClr val="tx1"/>
                          </a:solidFill>
                          <a:latin typeface="Arial"/>
                          <a:ea typeface="ＭＳ Ｐゴシック"/>
                        </a:defRPr>
                      </a:lvl7pPr>
                      <a:lvl8pPr marL="3527801" algn="l" defTabSz="1007943" rtl="0" eaLnBrk="1" latinLnBrk="0" hangingPunct="1">
                        <a:defRPr kumimoji="1" sz="1984" kern="1200">
                          <a:solidFill>
                            <a:schemeClr val="tx1"/>
                          </a:solidFill>
                          <a:latin typeface="Arial"/>
                          <a:ea typeface="ＭＳ Ｐゴシック"/>
                        </a:defRPr>
                      </a:lvl8pPr>
                      <a:lvl9pPr marL="4031772" algn="l" defTabSz="1007943" rtl="0" eaLnBrk="1" latinLnBrk="0" hangingPunct="1">
                        <a:defRPr kumimoji="1" sz="1984" kern="1200">
                          <a:solidFill>
                            <a:schemeClr val="tx1"/>
                          </a:solidFill>
                          <a:latin typeface="Arial"/>
                          <a:ea typeface="ＭＳ Ｐゴシック"/>
                        </a:defRPr>
                      </a:lvl9pPr>
                    </a:lstStyle>
                    <a:p>
                      <a:pPr algn="l" fontAlgn="ctr"/>
                      <a:r>
                        <a:rPr lang="ja-JP" altLang="en-US" sz="900" b="0" kern="100" dirty="0">
                          <a:solidFill>
                            <a:schemeClr val="tx1"/>
                          </a:solidFill>
                        </a:rPr>
                        <a:t>ワーク・ライフ・バランス等推進企業に関する認定等の状況</a:t>
                      </a:r>
                      <a:endParaRPr kumimoji="1" lang="ja-JP" altLang="en-US" sz="900" b="0" i="0" u="none" strike="noStrike" kern="1200" dirty="0">
                        <a:solidFill>
                          <a:schemeClr val="tx1"/>
                        </a:solidFill>
                        <a:effectLst/>
                        <a:latin typeface="MSPゴシック"/>
                        <a:ea typeface="+mn-ea"/>
                        <a:cs typeface="+mn-cs"/>
                      </a:endParaRPr>
                    </a:p>
                  </a:txBody>
                  <a:tcPr marL="36000" marR="36000" marT="36000" marB="3600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algn="l" fontAlgn="ctr"/>
                      <a:r>
                        <a:rPr kumimoji="1" lang="ja-JP" altLang="en-US" sz="900" b="0" i="0" u="none" strike="noStrike" kern="1200" dirty="0">
                          <a:solidFill>
                            <a:srgbClr val="000000"/>
                          </a:solidFill>
                          <a:effectLst/>
                          <a:latin typeface="MSPゴシック"/>
                          <a:ea typeface="+mn-ea"/>
                          <a:cs typeface="+mn-cs"/>
                        </a:rPr>
                        <a:t>ワーク・ライフ・バランス等推進企業に関する資格の取得状況を記載</a:t>
                      </a:r>
                    </a:p>
                  </a:txBody>
                  <a:tcPr marL="72000" marR="72000" marT="7620" marB="0" anchor="ctr">
                    <a:lnL w="6350" cap="flat" cmpd="sng" algn="ctr">
                      <a:solidFill>
                        <a:srgbClr val="FFFFFF">
                          <a:lumMod val="50000"/>
                        </a:srgbClr>
                      </a:solidFill>
                      <a:prstDash val="solid"/>
                      <a:round/>
                      <a:headEnd type="none" w="med" len="med"/>
                      <a:tailEnd type="none" w="med" len="med"/>
                    </a:lnL>
                    <a:lnR w="6350" cap="flat" cmpd="sng" algn="ctr">
                      <a:solidFill>
                        <a:srgbClr val="FFFFFF">
                          <a:lumMod val="50000"/>
                        </a:srgbClr>
                      </a:solidFill>
                      <a:prstDash val="solid"/>
                      <a:round/>
                      <a:headEnd type="none" w="med" len="med"/>
                      <a:tailEnd type="none" w="med" len="med"/>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66552907"/>
                  </a:ext>
                </a:extLst>
              </a:tr>
            </a:tbl>
          </a:graphicData>
        </a:graphic>
      </p:graphicFrame>
    </p:spTree>
    <p:extLst>
      <p:ext uri="{BB962C8B-B14F-4D97-AF65-F5344CB8AC3E}">
        <p14:creationId xmlns:p14="http://schemas.microsoft.com/office/powerpoint/2010/main" val="31924830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2BBCCAF0-88EB-4E51-82CE-8875AAC52D9E}" type="slidenum">
              <a:rPr kumimoji="1" lang="en-US" altLang="ja-JP" sz="1480" smtClean="0">
                <a:solidFill>
                  <a:schemeClr val="tx1"/>
                </a:solidFill>
              </a:rPr>
              <a:t>53</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（１）</a:t>
            </a:r>
            <a:r>
              <a:rPr lang="ja-JP" altLang="en-US" sz="1200" b="1" kern="100" dirty="0">
                <a:solidFill>
                  <a:schemeClr val="bg1"/>
                </a:solidFill>
                <a:effectLst/>
              </a:rPr>
              <a:t>社会課題・地域課題・利用者ニーズの整理</a:t>
            </a:r>
            <a:endParaRPr lang="en-US" altLang="ja-JP" sz="1200" b="1" kern="100" dirty="0">
              <a:solidFill>
                <a:schemeClr val="bg1"/>
              </a:solidFill>
            </a:endParaRPr>
          </a:p>
        </p:txBody>
      </p:sp>
      <p:sp>
        <p:nvSpPr>
          <p:cNvPr id="12" name="正方形/長方形 11">
            <a:extLst>
              <a:ext uri="{FF2B5EF4-FFF2-40B4-BE49-F238E27FC236}">
                <a16:creationId xmlns:a16="http://schemas.microsoft.com/office/drawing/2014/main" id="{1EE04BF0-0F99-47B4-BAA3-BCD04FA4F45A}"/>
              </a:ext>
            </a:extLst>
          </p:cNvPr>
          <p:cNvSpPr/>
          <p:nvPr/>
        </p:nvSpPr>
        <p:spPr>
          <a:xfrm>
            <a:off x="190939" y="1212958"/>
            <a:ext cx="8762062" cy="5384394"/>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chemeClr val="tx1"/>
                </a:solidFill>
                <a:effectLst/>
                <a:latin typeface="+mn-ea"/>
              </a:rPr>
              <a:t> </a:t>
            </a:r>
            <a:r>
              <a:rPr lang="en-US" altLang="ja-JP" sz="1200" b="0" kern="100" dirty="0">
                <a:solidFill>
                  <a:srgbClr val="FF0000"/>
                </a:solidFill>
                <a:effectLst/>
                <a:latin typeface="+mn-ea"/>
              </a:rPr>
              <a:t>※</a:t>
            </a:r>
            <a:r>
              <a:rPr lang="ja-JP" altLang="en-US" sz="1200" b="0" kern="100" dirty="0">
                <a:solidFill>
                  <a:srgbClr val="FF0000"/>
                </a:solidFill>
                <a:effectLst/>
                <a:latin typeface="+mn-ea"/>
              </a:rPr>
              <a:t>事業実施の背景にある社会課題や地域課題、利用者（本提案内容の受益者）のニーズをご記載ください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cs typeface="Times New Roman" panose="02020603050405020304" pitchFamily="18" charset="0"/>
              </a:rPr>
              <a:t> </a:t>
            </a: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P15</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18</a:t>
            </a:r>
            <a:endParaRPr lang="ja-JP" altLang="ja-JP" sz="1200" b="0" kern="100" dirty="0">
              <a:solidFill>
                <a:schemeClr val="tx1"/>
              </a:solidFill>
              <a:effectLst/>
              <a:latin typeface="+mn-ea"/>
              <a:cs typeface="Times New Roman" panose="02020603050405020304" pitchFamily="18" charset="0"/>
            </a:endParaRP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9641819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a:t>
            </a:r>
            <a:r>
              <a:rPr lang="ja-JP" altLang="en-US" sz="1800" b="1" dirty="0">
                <a:solidFill>
                  <a:srgbClr val="FFFFFF"/>
                </a:solidFill>
                <a:latin typeface="ＭＳ Ｐゴシック" panose="020B0600070205080204" pitchFamily="50" charset="-128"/>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3E4D249A-3EAA-458F-A62E-9BF3F969039A}" type="slidenum">
              <a:rPr kumimoji="1" lang="en-US" altLang="ja-JP" sz="1480" smtClean="0">
                <a:solidFill>
                  <a:schemeClr val="tx1"/>
                </a:solidFill>
              </a:rPr>
              <a:t>54</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r>
              <a:rPr kumimoji="1" lang="ja-JP" altLang="en-US" sz="1200" b="1" i="0" u="none" strike="noStrike" kern="1200" dirty="0">
                <a:solidFill>
                  <a:schemeClr val="bg1"/>
                </a:solidFill>
                <a:effectLst/>
                <a:latin typeface="MSPゴシック"/>
                <a:ea typeface="+mn-ea"/>
                <a:cs typeface="+mn-cs"/>
              </a:rPr>
              <a:t>（２）将来構想</a:t>
            </a:r>
          </a:p>
        </p:txBody>
      </p:sp>
      <p:sp>
        <p:nvSpPr>
          <p:cNvPr id="12" name="正方形/長方形 11">
            <a:extLst>
              <a:ext uri="{FF2B5EF4-FFF2-40B4-BE49-F238E27FC236}">
                <a16:creationId xmlns:a16="http://schemas.microsoft.com/office/drawing/2014/main" id="{1EE04BF0-0F99-47B4-BAA3-BCD04FA4F45A}"/>
              </a:ext>
            </a:extLst>
          </p:cNvPr>
          <p:cNvSpPr/>
          <p:nvPr/>
        </p:nvSpPr>
        <p:spPr>
          <a:xfrm>
            <a:off x="190939" y="1212958"/>
            <a:ext cx="8762062" cy="5384394"/>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（１）で記載した背景や課題を受けて、将来的に実装を目指すサービス像の詳細やビジネスモデル、横展開構想等をご記載ください。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cs typeface="Times New Roman" panose="02020603050405020304" pitchFamily="18" charset="0"/>
              </a:rPr>
              <a:t>　 可能であればサービスや金銭の流れを図示したビジネスモデル図をご記載ください。</a:t>
            </a:r>
            <a:endParaRPr lang="en-US" altLang="ja-JP" sz="1200" kern="100" dirty="0">
              <a:solidFill>
                <a:schemeClr val="tx1"/>
              </a:solidFill>
              <a:latin typeface="+mn-ea"/>
              <a:cs typeface="Times New Roman" panose="02020603050405020304" pitchFamily="18" charset="0"/>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将来構想によって、「誰に」「どのような」価値がもたらせるのかが分かるように記載してください。</a:t>
            </a:r>
            <a:endParaRPr lang="en-US" altLang="ja-JP" sz="1200" kern="100" dirty="0">
              <a:solidFill>
                <a:srgbClr val="FF0000"/>
              </a:solidFill>
              <a:latin typeface="+mn-ea"/>
              <a:cs typeface="Times New Roman" panose="02020603050405020304" pitchFamily="18" charset="0"/>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P19</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24</a:t>
            </a: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546035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（３））</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DB1A170-9BA4-40B5-ABA6-C11F7AF2C8B1}" type="slidenum">
              <a:rPr kumimoji="1" lang="en-US" altLang="ja-JP" sz="1480" smtClean="0">
                <a:solidFill>
                  <a:schemeClr val="tx1"/>
                </a:solidFill>
              </a:rPr>
              <a:t>55</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（３）</a:t>
            </a:r>
            <a:r>
              <a:rPr lang="ja-JP" altLang="en-US" sz="1200" b="1" kern="100" dirty="0">
                <a:solidFill>
                  <a:schemeClr val="bg1"/>
                </a:solidFill>
                <a:effectLst/>
              </a:rPr>
              <a:t>実装に向けたロードマップと今年度事業の位置づけ</a:t>
            </a:r>
            <a:endParaRPr lang="en-US" altLang="ja-JP" sz="1200" b="1" kern="100" dirty="0">
              <a:solidFill>
                <a:schemeClr val="bg1"/>
              </a:solidFill>
            </a:endParaRPr>
          </a:p>
        </p:txBody>
      </p:sp>
      <p:sp>
        <p:nvSpPr>
          <p:cNvPr id="12" name="正方形/長方形 11">
            <a:extLst>
              <a:ext uri="{FF2B5EF4-FFF2-40B4-BE49-F238E27FC236}">
                <a16:creationId xmlns:a16="http://schemas.microsoft.com/office/drawing/2014/main" id="{1EE04BF0-0F99-47B4-BAA3-BCD04FA4F45A}"/>
              </a:ext>
            </a:extLst>
          </p:cNvPr>
          <p:cNvSpPr/>
          <p:nvPr/>
        </p:nvSpPr>
        <p:spPr>
          <a:xfrm>
            <a:off x="190939" y="1212958"/>
            <a:ext cx="8762062" cy="531238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実装に向けたロードマップを示し、今年度事業の</a:t>
            </a:r>
            <a:r>
              <a:rPr lang="ja-JP" altLang="en-US" sz="1200" kern="100" dirty="0">
                <a:solidFill>
                  <a:srgbClr val="FF0000"/>
                </a:solidFill>
                <a:latin typeface="+mn-ea"/>
              </a:rPr>
              <a:t>位置づけ（今年度は何を目的に進めるのか）を簡潔にご記載ください</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rPr>
              <a:t>※</a:t>
            </a:r>
            <a:r>
              <a:rPr lang="ja-JP" altLang="en-US" sz="1200" kern="100" dirty="0">
                <a:solidFill>
                  <a:srgbClr val="FF0000"/>
                </a:solidFill>
                <a:latin typeface="+mn-ea"/>
              </a:rPr>
              <a:t>今年度の実証後、実証や実装時の予算をどのように確保するかが分かる記載としてください。</a:t>
            </a:r>
            <a:endParaRPr lang="en-US" altLang="ja-JP" sz="1200" kern="100" dirty="0">
              <a:solidFill>
                <a:srgbClr val="FF0000"/>
              </a:solidFill>
              <a:latin typeface="+mn-ea"/>
            </a:endParaRPr>
          </a:p>
          <a:p>
            <a:pPr>
              <a:lnSpc>
                <a:spcPts val="1500"/>
              </a:lnSpc>
              <a:spcAft>
                <a:spcPts val="0"/>
              </a:spcAft>
            </a:pPr>
            <a:r>
              <a:rPr lang="ja-JP" altLang="en-US" sz="1200" kern="100" dirty="0">
                <a:solidFill>
                  <a:srgbClr val="FF0000"/>
                </a:solidFill>
                <a:latin typeface="+mn-ea"/>
              </a:rPr>
              <a:t>（政府の補助事業・委託事業を何年度まで使うか、自治体で予算を確保する・補助金を活用する、黒字化を達成し支援なしで運営可能とする等）</a:t>
            </a:r>
            <a:endParaRPr lang="en-US" altLang="ja-JP" sz="1200" kern="100" dirty="0">
              <a:solidFill>
                <a:srgbClr val="FF0000"/>
              </a:solidFill>
              <a:latin typeface="+mn-ea"/>
            </a:endParaRPr>
          </a:p>
          <a:p>
            <a:pPr>
              <a:lnSpc>
                <a:spcPts val="1500"/>
              </a:lnSpc>
              <a:spcAft>
                <a:spcPts val="0"/>
              </a:spcAft>
            </a:pPr>
            <a:r>
              <a:rPr lang="en-US" altLang="ja-JP" sz="1200" b="0" kern="100" dirty="0">
                <a:solidFill>
                  <a:srgbClr val="FF0000"/>
                </a:solidFill>
                <a:effectLst/>
                <a:latin typeface="+mn-ea"/>
                <a:cs typeface="Times New Roman" panose="02020603050405020304" pitchFamily="18" charset="0"/>
              </a:rPr>
              <a:t>※</a:t>
            </a:r>
            <a:r>
              <a:rPr lang="ja-JP" altLang="en-US" sz="1200" b="0" kern="100" dirty="0">
                <a:solidFill>
                  <a:srgbClr val="FF0000"/>
                </a:solidFill>
                <a:effectLst/>
                <a:latin typeface="+mn-ea"/>
                <a:cs typeface="Times New Roman" panose="02020603050405020304" pitchFamily="18" charset="0"/>
              </a:rPr>
              <a:t>なお、</a:t>
            </a:r>
            <a:r>
              <a:rPr lang="ja-JP" altLang="en-US" sz="1200" kern="100" dirty="0">
                <a:solidFill>
                  <a:srgbClr val="FF0000"/>
                </a:solidFill>
                <a:latin typeface="+mn-ea"/>
                <a:cs typeface="Times New Roman" panose="02020603050405020304" pitchFamily="18" charset="0"/>
              </a:rPr>
              <a:t>自動運転の実装時期等、将来見通しがつきづらいものも、官民</a:t>
            </a:r>
            <a:r>
              <a:rPr lang="en-US" altLang="ja-JP" sz="1200" kern="100" dirty="0">
                <a:solidFill>
                  <a:srgbClr val="FF0000"/>
                </a:solidFill>
                <a:latin typeface="+mn-ea"/>
                <a:cs typeface="Times New Roman" panose="02020603050405020304" pitchFamily="18" charset="0"/>
              </a:rPr>
              <a:t>ITS</a:t>
            </a:r>
            <a:r>
              <a:rPr lang="ja-JP" altLang="en-US" sz="1200" kern="100" dirty="0">
                <a:solidFill>
                  <a:srgbClr val="FF0000"/>
                </a:solidFill>
                <a:latin typeface="+mn-ea"/>
                <a:cs typeface="Times New Roman" panose="02020603050405020304" pitchFamily="18" charset="0"/>
              </a:rPr>
              <a:t>構想・ロードマップ等、国が策定しているロードマップを参考にしつつ、地域の実情として実現可能な</a:t>
            </a:r>
            <a:r>
              <a:rPr lang="ja-JP" altLang="en-US" sz="1200" b="0" kern="100" dirty="0">
                <a:solidFill>
                  <a:srgbClr val="FF0000"/>
                </a:solidFill>
                <a:effectLst/>
                <a:latin typeface="+mn-ea"/>
                <a:cs typeface="Times New Roman" panose="02020603050405020304" pitchFamily="18" charset="0"/>
              </a:rPr>
              <a:t>実装時期を設定してください。</a:t>
            </a:r>
            <a:endParaRPr lang="en-US" altLang="ja-JP" sz="1200" b="0" kern="100" dirty="0">
              <a:solidFill>
                <a:srgbClr val="FF0000"/>
              </a:solidFill>
              <a:effectLst/>
              <a:latin typeface="+mn-ea"/>
              <a:cs typeface="Times New Roman" panose="02020603050405020304" pitchFamily="18" charset="0"/>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P31</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33</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40</a:t>
            </a: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8967725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（４））</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現状把握・将来構想の具体性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5E247243-0A29-463A-B9EB-A4FDA034CF80}" type="slidenum">
              <a:rPr kumimoji="1" lang="en-US" altLang="ja-JP" sz="1480" smtClean="0">
                <a:solidFill>
                  <a:schemeClr val="tx1"/>
                </a:solidFill>
              </a:rPr>
              <a:t>56</a:t>
            </a:fld>
            <a:endParaRPr kumimoji="1" lang="ja-JP" altLang="en-US" sz="1480" dirty="0">
              <a:solidFill>
                <a:schemeClr val="tx1"/>
              </a:solidFill>
            </a:endParaRPr>
          </a:p>
        </p:txBody>
      </p:sp>
      <p:sp>
        <p:nvSpPr>
          <p:cNvPr id="14" name="正方形/長方形 3">
            <a:extLst>
              <a:ext uri="{FF2B5EF4-FFF2-40B4-BE49-F238E27FC236}">
                <a16:creationId xmlns:a16="http://schemas.microsoft.com/office/drawing/2014/main" id="{0C8F7798-B76C-4C96-8BCB-4C45BD7B33C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
        <p:nvSpPr>
          <p:cNvPr id="2" name="正方形/長方形 1">
            <a:extLst>
              <a:ext uri="{FF2B5EF4-FFF2-40B4-BE49-F238E27FC236}">
                <a16:creationId xmlns:a16="http://schemas.microsoft.com/office/drawing/2014/main" id="{44C150FD-A2BB-C0AA-83A2-494389F103DA}"/>
              </a:ext>
            </a:extLst>
          </p:cNvPr>
          <p:cNvSpPr/>
          <p:nvPr/>
        </p:nvSpPr>
        <p:spPr>
          <a:xfrm>
            <a:off x="190939" y="982549"/>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（４）</a:t>
            </a:r>
            <a:r>
              <a:rPr lang="ja-JP" altLang="en-US" sz="1200" b="1" kern="100" dirty="0">
                <a:solidFill>
                  <a:schemeClr val="bg1"/>
                </a:solidFill>
                <a:effectLst/>
              </a:rPr>
              <a:t>取組の新規性</a:t>
            </a:r>
            <a:endParaRPr lang="en-US" altLang="ja-JP" sz="1200" b="1" kern="100" dirty="0">
              <a:solidFill>
                <a:schemeClr val="bg1"/>
              </a:solidFill>
            </a:endParaRPr>
          </a:p>
        </p:txBody>
      </p:sp>
      <p:sp>
        <p:nvSpPr>
          <p:cNvPr id="3" name="正方形/長方形 2">
            <a:extLst>
              <a:ext uri="{FF2B5EF4-FFF2-40B4-BE49-F238E27FC236}">
                <a16:creationId xmlns:a16="http://schemas.microsoft.com/office/drawing/2014/main" id="{CE0C45AD-3E76-E4BC-D89D-63EB1DA99073}"/>
              </a:ext>
            </a:extLst>
          </p:cNvPr>
          <p:cNvSpPr/>
          <p:nvPr/>
        </p:nvSpPr>
        <p:spPr>
          <a:xfrm>
            <a:off x="190939" y="1260598"/>
            <a:ext cx="8762062" cy="5336753"/>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kern="100" dirty="0">
                <a:solidFill>
                  <a:srgbClr val="FF0000"/>
                </a:solidFill>
                <a:latin typeface="+mn-ea"/>
              </a:rPr>
              <a:t>当該地域のこれまでの取組や、他地域における類似</a:t>
            </a:r>
            <a:r>
              <a:rPr lang="ja-JP" altLang="en-US" sz="1200" b="0" kern="100" dirty="0">
                <a:solidFill>
                  <a:srgbClr val="FF0000"/>
                </a:solidFill>
                <a:effectLst/>
                <a:latin typeface="+mn-ea"/>
              </a:rPr>
              <a:t>事例を参照し、提案内容の新規性をご記載ください。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rPr>
              <a:t>　また、</a:t>
            </a:r>
            <a:r>
              <a:rPr lang="ja-JP" altLang="en-US" sz="1200" b="0" kern="100" dirty="0">
                <a:solidFill>
                  <a:srgbClr val="FF0000"/>
                </a:solidFill>
                <a:effectLst/>
                <a:latin typeface="+mn-ea"/>
              </a:rPr>
              <a:t>参照結果を提案内容においてどのように反映しているかご記載ください。</a:t>
            </a:r>
            <a:br>
              <a:rPr lang="en-US" altLang="ja-JP" sz="1200" kern="100" dirty="0">
                <a:solidFill>
                  <a:srgbClr val="FF0000"/>
                </a:solidFill>
                <a:latin typeface="+mn-ea"/>
                <a:cs typeface="Times New Roman" panose="02020603050405020304" pitchFamily="18" charset="0"/>
              </a:rPr>
            </a:br>
            <a:r>
              <a:rPr lang="ja-JP" altLang="en-US" sz="1200" kern="100" dirty="0">
                <a:solidFill>
                  <a:srgbClr val="FF0000"/>
                </a:solidFill>
                <a:latin typeface="+mn-ea"/>
                <a:cs typeface="Times New Roman" panose="02020603050405020304" pitchFamily="18" charset="0"/>
              </a:rPr>
              <a:t>　　（過去の取組、類似事例が無い場合はその旨をご記載ください）</a:t>
            </a:r>
            <a:endParaRPr lang="ja-JP" altLang="ja-JP" sz="1200" b="0" kern="100" dirty="0">
              <a:solidFill>
                <a:srgbClr val="FF0000"/>
              </a:solidFill>
              <a:effectLst/>
              <a:latin typeface="+mn-ea"/>
              <a:cs typeface="Times New Roman" panose="02020603050405020304" pitchFamily="18" charset="0"/>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P9</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10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23</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24</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chemeClr val="tx1"/>
                </a:solidFill>
                <a:effectLst/>
                <a:latin typeface="+mn-ea"/>
              </a:rPr>
              <a:t> </a:t>
            </a:r>
            <a:endParaRPr lang="ja-JP" altLang="ja-JP" sz="1200" b="0" kern="100" dirty="0">
              <a:solidFill>
                <a:schemeClr val="tx1"/>
              </a:solidFill>
              <a:effectLst/>
              <a:latin typeface="+mn-ea"/>
              <a:cs typeface="Times New Roman" panose="02020603050405020304" pitchFamily="18" charset="0"/>
            </a:endParaRPr>
          </a:p>
        </p:txBody>
      </p:sp>
    </p:spTree>
    <p:extLst>
      <p:ext uri="{BB962C8B-B14F-4D97-AF65-F5344CB8AC3E}">
        <p14:creationId xmlns:p14="http://schemas.microsoft.com/office/powerpoint/2010/main" val="14639826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B</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AC1E6A94-5DBF-42A4-8E29-0337834942D5}" type="slidenum">
              <a:rPr lang="en-US" altLang="ja-JP" sz="1480" smtClean="0">
                <a:solidFill>
                  <a:schemeClr val="tx1"/>
                </a:solidFill>
              </a:rPr>
              <a:t>57</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（１）今年度実証内容の概要・検証内容・検証手法 （</a:t>
            </a:r>
            <a:r>
              <a:rPr lang="en-US" altLang="ja-JP" sz="1200" b="1" kern="100" dirty="0">
                <a:solidFill>
                  <a:schemeClr val="bg1"/>
                </a:solidFill>
              </a:rPr>
              <a:t>2</a:t>
            </a:r>
            <a:r>
              <a:rPr lang="ja-JP" altLang="en-US" sz="1200" b="1" kern="100" dirty="0">
                <a:solidFill>
                  <a:schemeClr val="bg1"/>
                </a:solidFill>
              </a:rPr>
              <a:t>ページ以内）</a:t>
            </a:r>
            <a:endParaRPr lang="en-US" altLang="ja-JP" sz="1200" b="1" kern="100" dirty="0">
              <a:solidFill>
                <a:schemeClr val="bg1"/>
              </a:solidFill>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今年度の実証内容を図や画像も用いて自由にご記載ください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rPr>
              <a:t>　 その際、</a:t>
            </a:r>
            <a:r>
              <a:rPr lang="en-US" altLang="ja-JP" sz="1200" b="0" kern="100" dirty="0">
                <a:solidFill>
                  <a:srgbClr val="FF0000"/>
                </a:solidFill>
                <a:effectLst/>
                <a:latin typeface="+mn-ea"/>
              </a:rPr>
              <a:t> </a:t>
            </a:r>
            <a:r>
              <a:rPr lang="ja-JP" altLang="en-US" sz="1200" b="0" kern="100" dirty="0">
                <a:solidFill>
                  <a:srgbClr val="FF0000"/>
                </a:solidFill>
                <a:effectLst/>
                <a:latin typeface="+mn-ea"/>
              </a:rPr>
              <a:t>検証内容（検証項目）とその検証手法を分かりやすくご記載ください</a:t>
            </a:r>
            <a:endParaRPr lang="en-US" altLang="ja-JP" sz="1200" b="0" kern="100" dirty="0">
              <a:solidFill>
                <a:srgbClr val="FF0000"/>
              </a:solidFill>
              <a:effectLst/>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P41</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en-US" altLang="ja-JP" sz="1200" b="0" kern="100" dirty="0">
              <a:solidFill>
                <a:srgbClr val="FF0000"/>
              </a:solidFill>
              <a:effectLst/>
              <a:latin typeface="+mn-ea"/>
            </a:endParaRPr>
          </a:p>
        </p:txBody>
      </p:sp>
      <p:sp>
        <p:nvSpPr>
          <p:cNvPr id="12" name="正方形/長方形 3">
            <a:extLst>
              <a:ext uri="{FF2B5EF4-FFF2-40B4-BE49-F238E27FC236}">
                <a16:creationId xmlns:a16="http://schemas.microsoft.com/office/drawing/2014/main" id="{60F806F0-99EC-4DFA-AB24-AFB004B3DF1A}"/>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7932496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B</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E10C5EF6-E730-42D7-8062-5492EC6A43C0}" type="slidenum">
              <a:rPr lang="en-US" altLang="ja-JP" sz="1480" smtClean="0">
                <a:solidFill>
                  <a:schemeClr val="tx1"/>
                </a:solidFill>
              </a:rPr>
              <a:t>58</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（１）今年度実証内容の概要・検証内容・検証手法 （</a:t>
            </a:r>
            <a:r>
              <a:rPr lang="en-US" altLang="ja-JP" sz="1200" b="1" kern="100" dirty="0">
                <a:solidFill>
                  <a:schemeClr val="bg1"/>
                </a:solidFill>
              </a:rPr>
              <a:t>2</a:t>
            </a:r>
            <a:r>
              <a:rPr lang="ja-JP" altLang="en-US" sz="1200" b="1" kern="100" dirty="0">
                <a:solidFill>
                  <a:schemeClr val="bg1"/>
                </a:solidFill>
              </a:rPr>
              <a:t>ページ以内）</a:t>
            </a:r>
            <a:endParaRPr lang="en-US" altLang="ja-JP" sz="1200" b="1" kern="100" dirty="0">
              <a:solidFill>
                <a:schemeClr val="bg1"/>
              </a:solidFill>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今年度の実証内容を図や画像も用いて自由にご記載ください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rPr>
              <a:t>　 その際、</a:t>
            </a:r>
            <a:r>
              <a:rPr lang="en-US" altLang="ja-JP" sz="1200" b="0" kern="100" dirty="0">
                <a:solidFill>
                  <a:srgbClr val="FF0000"/>
                </a:solidFill>
                <a:effectLst/>
                <a:latin typeface="+mn-ea"/>
              </a:rPr>
              <a:t> </a:t>
            </a:r>
            <a:r>
              <a:rPr lang="ja-JP" altLang="en-US" sz="1200" b="0" kern="100" dirty="0">
                <a:solidFill>
                  <a:srgbClr val="FF0000"/>
                </a:solidFill>
                <a:effectLst/>
                <a:latin typeface="+mn-ea"/>
              </a:rPr>
              <a:t>検証内容（検証項目）とその検証手法を分かりやすくご記載ください</a:t>
            </a:r>
            <a:endParaRPr lang="en-US" altLang="ja-JP" sz="1200" b="0" kern="100" dirty="0">
              <a:solidFill>
                <a:srgbClr val="FF0000"/>
              </a:solidFill>
              <a:effectLst/>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P41</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en-US" altLang="ja-JP" sz="1200" b="0" kern="100" dirty="0">
              <a:solidFill>
                <a:srgbClr val="FF0000"/>
              </a:solidFill>
              <a:effectLst/>
              <a:latin typeface="+mn-ea"/>
            </a:endParaRPr>
          </a:p>
        </p:txBody>
      </p:sp>
      <p:sp>
        <p:nvSpPr>
          <p:cNvPr id="12" name="正方形/長方形 3">
            <a:extLst>
              <a:ext uri="{FF2B5EF4-FFF2-40B4-BE49-F238E27FC236}">
                <a16:creationId xmlns:a16="http://schemas.microsoft.com/office/drawing/2014/main" id="{60376FE5-45FC-430A-B8B1-3B548B43E535}"/>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32609273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B</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4A28BDDD-1A55-4F8A-9F5B-E9660613813A}" type="slidenum">
              <a:rPr kumimoji="1" lang="en-US" altLang="ja-JP" sz="1480" smtClean="0">
                <a:solidFill>
                  <a:schemeClr val="tx1"/>
                </a:solidFill>
              </a:rPr>
              <a:t>59</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9"/>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（２）達成度の評価方法</a:t>
            </a:r>
            <a:endParaRPr lang="ja-JP" altLang="en-US" sz="1200" kern="100" dirty="0">
              <a:solidFill>
                <a:schemeClr val="bg1"/>
              </a:solidFill>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19749"/>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（１）で示した検証項目について、具体的な</a:t>
            </a:r>
            <a:r>
              <a:rPr lang="en-US" altLang="ja-JP" sz="1200" b="0" kern="100" dirty="0">
                <a:solidFill>
                  <a:srgbClr val="FF0000"/>
                </a:solidFill>
                <a:effectLst/>
                <a:latin typeface="+mn-ea"/>
              </a:rPr>
              <a:t>KPI</a:t>
            </a:r>
            <a:r>
              <a:rPr lang="ja-JP" altLang="en-US" sz="1200" b="0" kern="100" dirty="0">
                <a:solidFill>
                  <a:srgbClr val="FF0000"/>
                </a:solidFill>
                <a:effectLst/>
                <a:latin typeface="+mn-ea"/>
              </a:rPr>
              <a:t>を設定するなど、評価方法をご記載ください</a:t>
            </a:r>
            <a:endParaRPr lang="en-US" altLang="ja-JP" sz="1200" b="0" kern="100" dirty="0">
              <a:solidFill>
                <a:srgbClr val="FF0000"/>
              </a:solidFill>
              <a:effectLst/>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P35</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41</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ja-JP" altLang="ja-JP" sz="1200" b="0" kern="100" dirty="0">
              <a:solidFill>
                <a:schemeClr val="tx1"/>
              </a:solidFill>
              <a:effectLst/>
              <a:latin typeface="+mn-ea"/>
              <a:cs typeface="Times New Roman" panose="02020603050405020304" pitchFamily="18" charset="0"/>
            </a:endParaRPr>
          </a:p>
          <a:p>
            <a:pPr>
              <a:lnSpc>
                <a:spcPts val="1500"/>
              </a:lnSpc>
              <a:spcAft>
                <a:spcPts val="0"/>
              </a:spcAft>
            </a:pPr>
            <a:r>
              <a:rPr lang="en-US" altLang="ja-JP" sz="1200" b="0" kern="100" dirty="0">
                <a:solidFill>
                  <a:schemeClr val="tx1"/>
                </a:solidFill>
                <a:effectLst/>
                <a:latin typeface="+mn-ea"/>
              </a:rPr>
              <a:t> </a:t>
            </a:r>
            <a:endParaRPr lang="ja-JP" altLang="ja-JP" sz="1200" b="0" kern="100" dirty="0">
              <a:solidFill>
                <a:schemeClr val="tx1"/>
              </a:solidFill>
              <a:effectLst/>
              <a:latin typeface="+mn-ea"/>
              <a:cs typeface="Times New Roman" panose="02020603050405020304" pitchFamily="18" charset="0"/>
            </a:endParaRPr>
          </a:p>
        </p:txBody>
      </p:sp>
      <p:sp>
        <p:nvSpPr>
          <p:cNvPr id="11" name="正方形/長方形 3">
            <a:extLst>
              <a:ext uri="{FF2B5EF4-FFF2-40B4-BE49-F238E27FC236}">
                <a16:creationId xmlns:a16="http://schemas.microsoft.com/office/drawing/2014/main" id="{9B839645-7440-4CB8-9265-2F469D3322A1}"/>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4247526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3"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６．都市マネジメント</a:t>
            </a:r>
            <a:endParaRPr lang="ja-JP" altLang="en-US" sz="1800" b="1" dirty="0">
              <a:solidFill>
                <a:schemeClr val="bg1"/>
              </a:solidFill>
              <a:latin typeface="ＭＳ Ｐゴシック" panose="020B0600070205080204" pitchFamily="50" charset="-128"/>
            </a:endParaRPr>
          </a:p>
        </p:txBody>
      </p:sp>
      <p:sp>
        <p:nvSpPr>
          <p:cNvPr id="1274" name="正方形/長方形 672"/>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275" name="Text Box 4"/>
          <p:cNvSpPr txBox="1">
            <a:spLocks noChangeArrowheads="1"/>
          </p:cNvSpPr>
          <p:nvPr/>
        </p:nvSpPr>
        <p:spPr>
          <a:xfrm>
            <a:off x="107504" y="502711"/>
            <a:ext cx="3884240" cy="621709"/>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運営体制</a:t>
            </a:r>
          </a:p>
          <a:p>
            <a:pPr marL="238125" indent="-238125" eaLnBrk="1" hangingPunct="1">
              <a:lnSpc>
                <a:spcPct val="90000"/>
              </a:lnSpc>
              <a:buFont typeface="Wingdings" pitchFamily="2" charset="2"/>
              <a:buNone/>
              <a:defRPr/>
            </a:pPr>
            <a:endParaRPr lang="ja-JP" altLang="en-US" sz="1600" dirty="0">
              <a:latin typeface="Tahoma" pitchFamily="34" charset="0"/>
            </a:endParaRPr>
          </a:p>
        </p:txBody>
      </p:sp>
      <p:sp>
        <p:nvSpPr>
          <p:cNvPr id="1276" name="Rectangle 66"/>
          <p:cNvSpPr>
            <a:spLocks noChangeArrowheads="1"/>
          </p:cNvSpPr>
          <p:nvPr/>
        </p:nvSpPr>
        <p:spPr>
          <a:xfrm>
            <a:off x="223794" y="929277"/>
            <a:ext cx="8740694" cy="2931771"/>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graphicFrame>
        <p:nvGraphicFramePr>
          <p:cNvPr id="1277" name="表 3"/>
          <p:cNvGraphicFramePr>
            <a:graphicFrameLocks noGrp="1"/>
          </p:cNvGraphicFramePr>
          <p:nvPr>
            <p:extLst>
              <p:ext uri="{D42A27DB-BD31-4B8C-83A1-F6EECF244321}">
                <p14:modId xmlns:p14="http://schemas.microsoft.com/office/powerpoint/2010/main" val="2954404272"/>
              </p:ext>
            </p:extLst>
          </p:nvPr>
        </p:nvGraphicFramePr>
        <p:xfrm>
          <a:off x="221469" y="4359968"/>
          <a:ext cx="4278523" cy="1927276"/>
        </p:xfrm>
        <a:graphic>
          <a:graphicData uri="http://schemas.openxmlformats.org/drawingml/2006/table">
            <a:tbl>
              <a:tblPr/>
              <a:tblGrid>
                <a:gridCol w="246075">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tblGrid>
              <a:tr h="365176">
                <a:tc>
                  <a:txBody>
                    <a:bodyPr/>
                    <a:lstStyle/>
                    <a:p>
                      <a:pPr marR="44450" indent="127000" algn="ctr">
                        <a:spcAft>
                          <a:spcPts val="0"/>
                        </a:spcAft>
                        <a:tabLst>
                          <a:tab pos="2700020" algn="ctr"/>
                          <a:tab pos="5400040" algn="r"/>
                        </a:tabLs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名称</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役割及び責任</a:t>
                      </a:r>
                      <a:endParaRPr lang="en-US" altLang="ja-JP" sz="1000" kern="100" dirty="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spcAft>
                          <a:spcPts val="0"/>
                        </a:spcAft>
                        <a:tabLst>
                          <a:tab pos="2700020" algn="ctr"/>
                          <a:tab pos="5400040" algn="r"/>
                        </a:tabLst>
                      </a:pPr>
                      <a:r>
                        <a:rPr lang="ja-JP" sz="800" i="1" kern="100" dirty="0">
                          <a:solidFill>
                            <a:srgbClr val="FF0000"/>
                          </a:solidFill>
                          <a:effectLst/>
                          <a:latin typeface="Meiryo UI" panose="020B0604030504040204" pitchFamily="50" charset="-128"/>
                          <a:ea typeface="ＭＳ ゴシック" panose="020B0609070205080204" pitchFamily="49" charset="-128"/>
                          <a:cs typeface="Meiryo UI" panose="020B0604030504040204" pitchFamily="50" charset="-128"/>
                        </a:rPr>
                        <a:t>※　体制図に対応した主体別に役割を明確に記入すること</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5760">
                <a:tc>
                  <a:txBody>
                    <a:bodyPr/>
                    <a:lstStyle/>
                    <a:p>
                      <a:pPr marR="44450" indent="127000">
                        <a:spcAft>
                          <a:spcPts val="0"/>
                        </a:spcAft>
                        <a:tabLst>
                          <a:tab pos="2700020" algn="ctr"/>
                          <a:tab pos="5400040" algn="r"/>
                        </a:tabLst>
                      </a:pPr>
                      <a:r>
                        <a:rPr lang="en-US" sz="1000" kern="100" dirty="0">
                          <a:effectLst/>
                          <a:latin typeface="ＭＳ ゴシック" panose="020B0609070205080204" pitchFamily="49" charset="-128"/>
                          <a:ea typeface="Meiryo UI" panose="020B0604030504040204" pitchFamily="50" charset="-128"/>
                          <a:cs typeface="Meiryo UI" panose="020B0604030504040204" pitchFamily="50" charset="-128"/>
                        </a:rPr>
                        <a:t>1</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△△市</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・事業計画の立案</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・報告書の作成をはじめとする事業全般の管理・統括業務</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R="44450" indent="127000">
                        <a:spcAft>
                          <a:spcPts val="0"/>
                        </a:spcAft>
                        <a:tabLst>
                          <a:tab pos="2700020" algn="ctr"/>
                          <a:tab pos="5400040" algn="r"/>
                        </a:tabLst>
                      </a:pPr>
                      <a:r>
                        <a:rPr lang="en-US" sz="1000" kern="100">
                          <a:effectLst/>
                          <a:latin typeface="ＭＳ ゴシック" panose="020B0609070205080204" pitchFamily="49" charset="-128"/>
                          <a:ea typeface="Meiryo UI" panose="020B0604030504040204" pitchFamily="50" charset="-128"/>
                          <a:cs typeface="Meiryo UI" panose="020B0604030504040204" pitchFamily="50" charset="-128"/>
                        </a:rPr>
                        <a:t>2</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××大学</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ja-JP" sz="1000" kern="0" dirty="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pPr>
                      <a:r>
                        <a:rPr lang="ja-JP" sz="1000" kern="0" dirty="0">
                          <a:effectLst/>
                          <a:latin typeface="Meiryo UI" panose="020B0604030504040204" pitchFamily="50" charset="-128"/>
                          <a:ea typeface="ＭＳ ゴシック" panose="020B0609070205080204" pitchFamily="49" charset="-128"/>
                          <a:cs typeface="ＭＳ明朝-WinCharSetFFFF-H"/>
                        </a:rPr>
                        <a:t>・事業実施に係るノウハウの提供</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R="44450" indent="127000">
                        <a:spcAft>
                          <a:spcPts val="0"/>
                        </a:spcAft>
                        <a:tabLst>
                          <a:tab pos="2700020" algn="ctr"/>
                          <a:tab pos="5400040" algn="r"/>
                        </a:tabLst>
                      </a:pPr>
                      <a:r>
                        <a:rPr lang="en-US" sz="1000" kern="100">
                          <a:effectLst/>
                          <a:latin typeface="ＭＳ ゴシック" panose="020B0609070205080204" pitchFamily="49" charset="-128"/>
                          <a:ea typeface="Meiryo UI" panose="020B0604030504040204" pitchFamily="50" charset="-128"/>
                          <a:cs typeface="Meiryo UI" panose="020B0604030504040204" pitchFamily="50" charset="-128"/>
                        </a:rPr>
                        <a:t>3</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××株式会社</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・システム設計</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R="44450" indent="127000">
                        <a:spcAft>
                          <a:spcPts val="0"/>
                        </a:spcAft>
                        <a:tabLst>
                          <a:tab pos="2700020" algn="ctr"/>
                          <a:tab pos="5400040" algn="r"/>
                        </a:tabLst>
                      </a:pPr>
                      <a:r>
                        <a:rPr lang="en-US" sz="1000" kern="100">
                          <a:effectLst/>
                          <a:latin typeface="ＭＳ ゴシック" panose="020B0609070205080204" pitchFamily="49" charset="-128"/>
                          <a:ea typeface="Meiryo UI" panose="020B0604030504040204" pitchFamily="50" charset="-128"/>
                          <a:cs typeface="Meiryo UI" panose="020B0604030504040204" pitchFamily="50" charset="-128"/>
                        </a:rPr>
                        <a:t>4</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株式会社</a:t>
                      </a:r>
                      <a:r>
                        <a:rPr lang="en-US" sz="1000" kern="100">
                          <a:effectLst/>
                          <a:latin typeface="Meiryo UI" panose="020B0604030504040204" pitchFamily="50" charset="-128"/>
                          <a:ea typeface="ＭＳ ゴシック" panose="020B0609070205080204" pitchFamily="49" charset="-128"/>
                          <a:cs typeface="Meiryo UI" panose="020B0604030504040204" pitchFamily="50" charset="-128"/>
                        </a:rPr>
                        <a:t>××</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0" dirty="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tabLst>
                          <a:tab pos="2700020" algn="ctr"/>
                          <a:tab pos="5400040" algn="r"/>
                        </a:tabLst>
                      </a:pPr>
                      <a:r>
                        <a:rPr lang="ja-JP" sz="1000" kern="0" dirty="0">
                          <a:effectLst/>
                          <a:latin typeface="Meiryo UI" panose="020B0604030504040204" pitchFamily="50" charset="-128"/>
                          <a:ea typeface="ＭＳ ゴシック" panose="020B0609070205080204" pitchFamily="49" charset="-128"/>
                          <a:cs typeface="ＭＳ明朝-WinCharSetFFFF-H"/>
                        </a:rPr>
                        <a:t>・データ提供</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78" name="Text Box 4"/>
          <p:cNvSpPr txBox="1">
            <a:spLocks noChangeArrowheads="1"/>
          </p:cNvSpPr>
          <p:nvPr/>
        </p:nvSpPr>
        <p:spPr>
          <a:xfrm>
            <a:off x="221469" y="4078737"/>
            <a:ext cx="3884240" cy="276999"/>
          </a:xfrm>
          <a:prstGeom prst="rect">
            <a:avLst/>
          </a:prstGeom>
          <a:noFill/>
          <a:ln w="9525">
            <a:noFill/>
            <a:miter lim="800000"/>
            <a:headEnd/>
            <a:tailEnd/>
          </a:ln>
          <a:effectLst/>
        </p:spPr>
        <p:txBody>
          <a:bodyPr wrap="square">
            <a:spAutoFit/>
          </a:bodyPr>
          <a:lstStyle/>
          <a:p>
            <a:pPr eaLnBrk="1" hangingPunct="1">
              <a:spcBef>
                <a:spcPct val="5000"/>
              </a:spcBef>
              <a:defRPr/>
            </a:pPr>
            <a:r>
              <a:rPr lang="en-US" altLang="ja-JP" sz="1200" dirty="0">
                <a:latin typeface="Tahoma" pitchFamily="34" charset="0"/>
              </a:rPr>
              <a:t>【</a:t>
            </a:r>
            <a:r>
              <a:rPr lang="ja-JP" altLang="en-US" sz="1200" dirty="0">
                <a:latin typeface="Tahoma" pitchFamily="34" charset="0"/>
              </a:rPr>
              <a:t>各主体の役割</a:t>
            </a:r>
            <a:r>
              <a:rPr lang="en-US" altLang="ja-JP" sz="1200" dirty="0">
                <a:latin typeface="Tahoma" pitchFamily="34" charset="0"/>
              </a:rPr>
              <a:t>】</a:t>
            </a:r>
            <a:endParaRPr lang="ja-JP" altLang="en-US" sz="1050" dirty="0">
              <a:latin typeface="Tahoma" pitchFamily="34" charset="0"/>
            </a:endParaRPr>
          </a:p>
        </p:txBody>
      </p:sp>
      <p:graphicFrame>
        <p:nvGraphicFramePr>
          <p:cNvPr id="1279" name="表 16"/>
          <p:cNvGraphicFramePr>
            <a:graphicFrameLocks noGrp="1"/>
          </p:cNvGraphicFramePr>
          <p:nvPr>
            <p:extLst>
              <p:ext uri="{D42A27DB-BD31-4B8C-83A1-F6EECF244321}">
                <p14:modId xmlns:p14="http://schemas.microsoft.com/office/powerpoint/2010/main" val="705436532"/>
              </p:ext>
            </p:extLst>
          </p:nvPr>
        </p:nvGraphicFramePr>
        <p:xfrm>
          <a:off x="4644007" y="4359968"/>
          <a:ext cx="4339573" cy="1908142"/>
        </p:xfrm>
        <a:graphic>
          <a:graphicData uri="http://schemas.openxmlformats.org/drawingml/2006/table">
            <a:tbl>
              <a:tblPr/>
              <a:tblGrid>
                <a:gridCol w="341842">
                  <a:extLst>
                    <a:ext uri="{9D8B030D-6E8A-4147-A177-3AD203B41FA5}">
                      <a16:colId xmlns:a16="http://schemas.microsoft.com/office/drawing/2014/main" val="20000"/>
                    </a:ext>
                  </a:extLst>
                </a:gridCol>
                <a:gridCol w="1032481">
                  <a:extLst>
                    <a:ext uri="{9D8B030D-6E8A-4147-A177-3AD203B41FA5}">
                      <a16:colId xmlns:a16="http://schemas.microsoft.com/office/drawing/2014/main" val="20001"/>
                    </a:ext>
                  </a:extLst>
                </a:gridCol>
                <a:gridCol w="2965250">
                  <a:extLst>
                    <a:ext uri="{9D8B030D-6E8A-4147-A177-3AD203B41FA5}">
                      <a16:colId xmlns:a16="http://schemas.microsoft.com/office/drawing/2014/main" val="20002"/>
                    </a:ext>
                  </a:extLst>
                </a:gridCol>
              </a:tblGrid>
              <a:tr h="350370">
                <a:tc>
                  <a:txBody>
                    <a:bodyPr/>
                    <a:lstStyle/>
                    <a:p>
                      <a:pPr marR="44450" indent="127000" algn="ctr">
                        <a:spcAft>
                          <a:spcPts val="0"/>
                        </a:spcAft>
                        <a:tabLst>
                          <a:tab pos="2700020" algn="ctr"/>
                          <a:tab pos="5400040" algn="r"/>
                        </a:tabLs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名称</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dirty="0">
                          <a:effectLst/>
                          <a:latin typeface="Meiryo UI" panose="020B0604030504040204" pitchFamily="50" charset="-128"/>
                          <a:ea typeface="ＭＳ ゴシック" panose="020B0609070205080204" pitchFamily="49" charset="-128"/>
                          <a:cs typeface="Meiryo UI" panose="020B0604030504040204" pitchFamily="50" charset="-128"/>
                        </a:rPr>
                        <a:t>役割及び責任</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34942">
                <a:tc>
                  <a:txBody>
                    <a:bodyPr/>
                    <a:lstStyle/>
                    <a:p>
                      <a:pPr marR="44450" indent="127000">
                        <a:spcAft>
                          <a:spcPts val="0"/>
                        </a:spcAft>
                        <a:tabLst>
                          <a:tab pos="2700020" algn="ctr"/>
                          <a:tab pos="5400040" algn="r"/>
                        </a:tabLst>
                      </a:pPr>
                      <a:r>
                        <a:rPr lang="en-US" altLang="ja-JP" sz="1000" kern="100" dirty="0">
                          <a:effectLst/>
                          <a:latin typeface="Meiryo UI" panose="020B0604030504040204" pitchFamily="50" charset="-128"/>
                          <a:ea typeface="Meiryo UI" panose="020B0604030504040204" pitchFamily="50" charset="-128"/>
                          <a:cs typeface="Meiryo UI" panose="020B0604030504040204" pitchFamily="50" charset="-128"/>
                        </a:rPr>
                        <a:t>5</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0370">
                <a:tc>
                  <a:txBody>
                    <a:bodyPr/>
                    <a:lstStyle/>
                    <a:p>
                      <a:pPr marR="44450" indent="127000">
                        <a:spcAft>
                          <a:spcPts val="0"/>
                        </a:spcAft>
                        <a:tabLst>
                          <a:tab pos="2700020" algn="ctr"/>
                          <a:tab pos="5400040" algn="r"/>
                        </a:tabLst>
                      </a:pPr>
                      <a:r>
                        <a:rPr lang="en-US" altLang="ja-JP" sz="1000" kern="100" dirty="0">
                          <a:effectLst/>
                          <a:latin typeface="ＭＳ ゴシック" panose="020B0609070205080204" pitchFamily="49" charset="-128"/>
                          <a:ea typeface="Meiryo UI" panose="020B0604030504040204" pitchFamily="50" charset="-128"/>
                          <a:cs typeface="Meiryo UI" panose="020B0604030504040204" pitchFamily="50" charset="-128"/>
                        </a:rPr>
                        <a:t>6</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0370">
                <a:tc>
                  <a:txBody>
                    <a:bodyPr/>
                    <a:lstStyle/>
                    <a:p>
                      <a:pPr marR="44450" indent="127000">
                        <a:spcAft>
                          <a:spcPts val="0"/>
                        </a:spcAft>
                        <a:tabLst>
                          <a:tab pos="2700020" algn="ctr"/>
                          <a:tab pos="5400040" algn="r"/>
                        </a:tabLst>
                      </a:pPr>
                      <a:r>
                        <a:rPr lang="en-US" altLang="ja-JP" sz="1000" kern="100" dirty="0">
                          <a:effectLst/>
                          <a:latin typeface="ＭＳ ゴシック" panose="020B0609070205080204" pitchFamily="49" charset="-128"/>
                          <a:ea typeface="Meiryo UI" panose="020B0604030504040204" pitchFamily="50" charset="-128"/>
                          <a:cs typeface="Meiryo UI" panose="020B0604030504040204" pitchFamily="50" charset="-128"/>
                        </a:rPr>
                        <a:t>7</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50370">
                <a:tc>
                  <a:txBody>
                    <a:bodyPr/>
                    <a:lstStyle/>
                    <a:p>
                      <a:pPr marR="44450" indent="127000">
                        <a:spcAft>
                          <a:spcPts val="0"/>
                        </a:spcAft>
                        <a:tabLst>
                          <a:tab pos="2700020" algn="ctr"/>
                          <a:tab pos="5400040" algn="r"/>
                        </a:tabLst>
                      </a:pPr>
                      <a:r>
                        <a:rPr lang="en-US" altLang="ja-JP" sz="1000" kern="100" dirty="0">
                          <a:effectLst/>
                          <a:latin typeface="ＭＳ ゴシック" panose="020B0609070205080204" pitchFamily="49" charset="-128"/>
                          <a:ea typeface="Meiryo UI" panose="020B0604030504040204" pitchFamily="50" charset="-128"/>
                          <a:cs typeface="Meiryo UI" panose="020B0604030504040204" pitchFamily="50" charset="-128"/>
                        </a:rPr>
                        <a:t>8</a:t>
                      </a: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80" name="正方形/長方形 4"/>
          <p:cNvSpPr/>
          <p:nvPr/>
        </p:nvSpPr>
        <p:spPr>
          <a:xfrm>
            <a:off x="127818" y="977847"/>
            <a:ext cx="8692654" cy="1169551"/>
          </a:xfrm>
          <a:prstGeom prst="rect">
            <a:avLst/>
          </a:prstGeom>
        </p:spPr>
        <p:txBody>
          <a:bodyPr wrap="square">
            <a:spAutoFit/>
          </a:bodyPr>
          <a:lstStyle/>
          <a:p>
            <a:pPr marL="254000" marR="143510" indent="-127000">
              <a:spcAft>
                <a:spcPts val="0"/>
              </a:spcAft>
            </a:pPr>
            <a:r>
              <a:rPr lang="ja-JP" altLang="ja-JP" sz="1400" i="1" kern="100" dirty="0">
                <a:solidFill>
                  <a:srgbClr val="FF0000"/>
                </a:solidFill>
                <a:latin typeface="+mn-ea"/>
                <a:ea typeface="+mn-ea"/>
                <a:cs typeface="Meiryo UI" panose="020B0604030504040204" pitchFamily="50" charset="-128"/>
              </a:rPr>
              <a:t>※　提案者のみならず、補助</a:t>
            </a:r>
            <a:r>
              <a:rPr lang="ja-JP" altLang="en-US" sz="1400" i="1" kern="100" dirty="0">
                <a:solidFill>
                  <a:srgbClr val="FF0000"/>
                </a:solidFill>
                <a:latin typeface="+mn-ea"/>
                <a:ea typeface="+mn-ea"/>
                <a:cs typeface="Meiryo UI" panose="020B0604030504040204" pitchFamily="50" charset="-128"/>
              </a:rPr>
              <a:t>等</a:t>
            </a:r>
            <a:r>
              <a:rPr lang="ja-JP" altLang="ja-JP" sz="1400" i="1" kern="100" dirty="0">
                <a:solidFill>
                  <a:srgbClr val="FF0000"/>
                </a:solidFill>
                <a:latin typeface="+mn-ea"/>
                <a:ea typeface="+mn-ea"/>
                <a:cs typeface="Meiryo UI" panose="020B0604030504040204" pitchFamily="50" charset="-128"/>
              </a:rPr>
              <a:t>事業の実施に関わる者については本様式に役割、責任を明記すること</a:t>
            </a:r>
            <a:endParaRPr lang="en-US" altLang="ja-JP" sz="1400" i="1" kern="100" dirty="0">
              <a:solidFill>
                <a:srgbClr val="FF0000"/>
              </a:solidFill>
              <a:latin typeface="+mn-ea"/>
              <a:ea typeface="+mn-ea"/>
              <a:cs typeface="Meiryo UI" panose="020B0604030504040204" pitchFamily="50" charset="-128"/>
            </a:endParaRPr>
          </a:p>
          <a:p>
            <a:pPr marL="254000" marR="143510" indent="-127000">
              <a:spcAft>
                <a:spcPts val="0"/>
              </a:spcAft>
            </a:pPr>
            <a:r>
              <a:rPr lang="en-US" altLang="ja-JP" sz="1400" i="1" kern="100" dirty="0">
                <a:solidFill>
                  <a:srgbClr val="FF0000"/>
                </a:solidFill>
                <a:latin typeface="+mn-ea"/>
                <a:ea typeface="+mn-ea"/>
                <a:cs typeface="Meiryo UI" panose="020B0604030504040204" pitchFamily="50" charset="-128"/>
              </a:rPr>
              <a:t>※</a:t>
            </a:r>
            <a:r>
              <a:rPr lang="ja-JP" altLang="en-US" sz="1400" i="1" kern="100" dirty="0">
                <a:solidFill>
                  <a:srgbClr val="FF0000"/>
                </a:solidFill>
                <a:latin typeface="+mn-ea"/>
                <a:ea typeface="+mn-ea"/>
                <a:cs typeface="Meiryo UI" panose="020B0604030504040204" pitchFamily="50" charset="-128"/>
              </a:rPr>
              <a:t>　協議会等の参画組織・団体も記入すること</a:t>
            </a:r>
            <a:endParaRPr lang="en-US" altLang="ja-JP" sz="1400" i="1" kern="100" dirty="0">
              <a:solidFill>
                <a:srgbClr val="FF0000"/>
              </a:solidFill>
              <a:latin typeface="+mn-ea"/>
              <a:ea typeface="+mn-ea"/>
              <a:cs typeface="Meiryo UI" panose="020B0604030504040204" pitchFamily="50" charset="-128"/>
            </a:endParaRPr>
          </a:p>
          <a:p>
            <a:pPr marL="254000" marR="143510" indent="-127000">
              <a:spcAft>
                <a:spcPts val="0"/>
              </a:spcAft>
            </a:pPr>
            <a:r>
              <a:rPr lang="en-US" altLang="ja-JP" sz="1400" i="1" kern="100" dirty="0">
                <a:solidFill>
                  <a:srgbClr val="FF0000"/>
                </a:solidFill>
                <a:latin typeface="+mn-ea"/>
                <a:ea typeface="+mn-ea"/>
                <a:cs typeface="Meiryo UI" panose="020B0604030504040204" pitchFamily="50" charset="-128"/>
              </a:rPr>
              <a:t>※</a:t>
            </a:r>
            <a:r>
              <a:rPr lang="ja-JP" altLang="en-US" sz="1400" i="1" kern="100" dirty="0">
                <a:solidFill>
                  <a:srgbClr val="FF0000"/>
                </a:solidFill>
                <a:latin typeface="+mn-ea"/>
                <a:ea typeface="+mn-ea"/>
                <a:cs typeface="Meiryo UI" panose="020B0604030504040204" pitchFamily="50" charset="-128"/>
              </a:rPr>
              <a:t>　提案内容のうち、地域の持続的な推進・運営のために必要となる機能・役割の抽出やプレーヤーの選定、ステークホルダーの管理（スマートシティ推進組織）について「スマートシティリファレンスアーキテクチャ」において「都市マネジメント」と整理されている事項について、ホワイトペーパー第５章を参照し、記載すること</a:t>
            </a:r>
            <a:endParaRPr lang="en-US" altLang="ja-JP" sz="1400" i="1" kern="100" dirty="0">
              <a:solidFill>
                <a:srgbClr val="FF0000"/>
              </a:solidFill>
              <a:latin typeface="+mn-ea"/>
              <a:ea typeface="+mn-ea"/>
              <a:cs typeface="Meiryo UI" panose="020B0604030504040204" pitchFamily="50" charset="-128"/>
            </a:endParaRPr>
          </a:p>
        </p:txBody>
      </p:sp>
      <p:sp>
        <p:nvSpPr>
          <p:cNvPr id="1282" name="テキスト 673"/>
          <p:cNvSpPr txBox="1"/>
          <p:nvPr/>
        </p:nvSpPr>
        <p:spPr>
          <a:xfrm>
            <a:off x="2990356" y="572972"/>
            <a:ext cx="6155841" cy="306884"/>
          </a:xfrm>
          <a:prstGeom prst="rect">
            <a:avLst/>
          </a:prstGeom>
        </p:spPr>
        <p:txBody>
          <a:bodyPr wrap="square">
            <a:spAutoFit/>
          </a:bodyPr>
          <a:lstStyle/>
          <a:p>
            <a:pPr algn="r">
              <a:defRPr lang="ja-JP" altLang="en-US"/>
            </a:pPr>
            <a:r>
              <a:rPr kumimoji="1" lang="ja-JP" altLang="en-US" sz="1400" dirty="0">
                <a:solidFill>
                  <a:srgbClr val="0070C0"/>
                </a:solidFill>
              </a:rPr>
              <a:t>※応募事業に関連のない場合は記載しなくても良い（詳細は別紙２参照）</a:t>
            </a:r>
            <a:endParaRPr lang="ja-JP" altLang="en-US" dirty="0">
              <a:solidFill>
                <a:srgbClr val="0070C0"/>
              </a:solidFill>
            </a:endParaRPr>
          </a:p>
        </p:txBody>
      </p:sp>
      <p:sp>
        <p:nvSpPr>
          <p:cNvPr id="12"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3B5BBDD-723F-451E-B75D-888B4059EF89}" type="slidenum">
              <a:rPr kumimoji="1" lang="en-US" altLang="ja-JP" sz="1480" smtClean="0">
                <a:solidFill>
                  <a:schemeClr val="tx1"/>
                </a:solidFill>
              </a:rPr>
              <a:t>6</a:t>
            </a:fld>
            <a:endParaRPr kumimoji="1" lang="ja-JP" altLang="en-US" sz="1480" dirty="0">
              <a:solidFill>
                <a:schemeClr val="tx1"/>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8"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ja-JP" altLang="en-US" sz="1800" b="1" dirty="0">
                <a:solidFill>
                  <a:srgbClr val="FFFFFF"/>
                </a:solidFill>
                <a:latin typeface="ＭＳ Ｐゴシック" panose="020B0600070205080204" pitchFamily="50" charset="-128"/>
              </a:rPr>
              <a:t>（</a:t>
            </a:r>
            <a:r>
              <a:rPr lang="en-US" altLang="ja-JP" sz="1800" b="1" dirty="0">
                <a:solidFill>
                  <a:srgbClr val="FFFFFF"/>
                </a:solidFill>
                <a:latin typeface="ＭＳ Ｐゴシック" panose="020B0600070205080204" pitchFamily="50" charset="-128"/>
              </a:rPr>
              <a:t>B-</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（３）</a:t>
            </a:r>
            <a:r>
              <a:rPr lang="ja-JP" altLang="en-US" sz="1800" b="1" dirty="0">
                <a:solidFill>
                  <a:srgbClr val="FFFFFF"/>
                </a:solidFill>
                <a:latin typeface="ＭＳ Ｐゴシック" panose="020B0600070205080204" pitchFamily="50" charset="-128"/>
              </a:rPr>
              <a:t>）</a:t>
            </a:r>
            <a:endPar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50"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958" name="Rectangle 7"/>
          <p:cNvSpPr>
            <a:spLocks noChangeArrowheads="1"/>
          </p:cNvSpPr>
          <p:nvPr/>
        </p:nvSpPr>
        <p:spPr>
          <a:xfrm>
            <a:off x="735065" y="1556524"/>
            <a:ext cx="9144000" cy="457200"/>
          </a:xfrm>
          <a:prstGeom prst="rect">
            <a:avLst/>
          </a:prstGeom>
          <a:no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6" name="正方形/長方形 15"/>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B665F247-1F5D-4C5F-B764-8F6C425AEF35}" type="slidenum">
              <a:rPr kumimoji="1" lang="en-US" altLang="ja-JP" sz="1480" smtClean="0">
                <a:solidFill>
                  <a:schemeClr val="tx1"/>
                </a:solidFill>
              </a:rPr>
              <a:t>60</a:t>
            </a:fld>
            <a:endParaRPr kumimoji="1" lang="ja-JP" altLang="en-US" sz="1480" dirty="0">
              <a:solidFill>
                <a:schemeClr val="tx1"/>
              </a:solidFill>
            </a:endParaRPr>
          </a:p>
        </p:txBody>
      </p:sp>
      <p:sp>
        <p:nvSpPr>
          <p:cNvPr id="17" name="Text Box 4">
            <a:extLst>
              <a:ext uri="{FF2B5EF4-FFF2-40B4-BE49-F238E27FC236}">
                <a16:creationId xmlns:a16="http://schemas.microsoft.com/office/drawing/2014/main" id="{649D9C4D-5FB2-42CC-BB60-DFA0D8B80F70}"/>
              </a:ext>
            </a:extLst>
          </p:cNvPr>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18" name="正方形/長方形 17">
            <a:extLst>
              <a:ext uri="{FF2B5EF4-FFF2-40B4-BE49-F238E27FC236}">
                <a16:creationId xmlns:a16="http://schemas.microsoft.com/office/drawing/2014/main" id="{76FBC24F-E002-482F-B9A5-C137F80A542B}"/>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（３）実証スケジュール</a:t>
            </a:r>
            <a:endParaRPr lang="en-US" altLang="ja-JP" sz="1200" b="1" kern="100" dirty="0">
              <a:solidFill>
                <a:schemeClr val="bg1"/>
              </a:solidFill>
            </a:endParaRPr>
          </a:p>
        </p:txBody>
      </p:sp>
      <p:sp>
        <p:nvSpPr>
          <p:cNvPr id="21" name="正方形/長方形 20">
            <a:extLst>
              <a:ext uri="{FF2B5EF4-FFF2-40B4-BE49-F238E27FC236}">
                <a16:creationId xmlns:a16="http://schemas.microsoft.com/office/drawing/2014/main" id="{4929DCE1-BEC4-4ED5-844B-8B987DC871ED}"/>
              </a:ext>
            </a:extLst>
          </p:cNvPr>
          <p:cNvSpPr/>
          <p:nvPr/>
        </p:nvSpPr>
        <p:spPr>
          <a:xfrm>
            <a:off x="190939" y="1220842"/>
            <a:ext cx="8762062" cy="544478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kern="100" dirty="0">
                <a:solidFill>
                  <a:schemeClr val="tx1"/>
                </a:solidFill>
                <a:latin typeface="+mn-ea"/>
              </a:rPr>
              <a:t>○○○</a:t>
            </a:r>
            <a:endParaRPr lang="en-US" altLang="ja-JP" sz="1200" kern="100" dirty="0">
              <a:solidFill>
                <a:schemeClr val="tx1"/>
              </a:solidFill>
              <a:latin typeface="+mn-ea"/>
            </a:endParaRPr>
          </a:p>
          <a:p>
            <a:pPr>
              <a:lnSpc>
                <a:spcPts val="1500"/>
              </a:lnSpc>
              <a:spcAft>
                <a:spcPts val="0"/>
              </a:spcAft>
            </a:pPr>
            <a:endParaRPr lang="en-US" altLang="ja-JP" sz="1200" kern="100" dirty="0">
              <a:solidFill>
                <a:schemeClr val="tx1"/>
              </a:solidFill>
              <a:latin typeface="+mn-ea"/>
            </a:endParaRPr>
          </a:p>
          <a:p>
            <a:pPr>
              <a:lnSpc>
                <a:spcPts val="1500"/>
              </a:lnSpc>
              <a:spcAft>
                <a:spcPts val="0"/>
              </a:spcAft>
            </a:pPr>
            <a:r>
              <a:rPr lang="en-US" altLang="ja-JP" sz="1200" kern="100" dirty="0">
                <a:solidFill>
                  <a:srgbClr val="FF0000"/>
                </a:solidFill>
                <a:latin typeface="+mn-ea"/>
              </a:rPr>
              <a:t>※</a:t>
            </a:r>
            <a:r>
              <a:rPr lang="ja-JP" altLang="en-US" sz="1200" kern="100" dirty="0">
                <a:solidFill>
                  <a:srgbClr val="FF0000"/>
                </a:solidFill>
                <a:latin typeface="+mn-ea"/>
              </a:rPr>
              <a:t>スケジュールの詳細を表形式（様式自由）でご記載ください</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rPr>
              <a:t>※</a:t>
            </a:r>
            <a:r>
              <a:rPr lang="ja-JP" altLang="en-US" sz="1200" kern="100" dirty="0">
                <a:solidFill>
                  <a:srgbClr val="FF0000"/>
                </a:solidFill>
                <a:latin typeface="+mn-ea"/>
              </a:rPr>
              <a:t>スケジュールは月単位（もしくは週単位）の粒度でご記載ください</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rPr>
              <a:t>※</a:t>
            </a:r>
            <a:r>
              <a:rPr lang="ja-JP" altLang="en-US" sz="1200" kern="100" dirty="0">
                <a:solidFill>
                  <a:srgbClr val="FF0000"/>
                </a:solidFill>
                <a:latin typeface="+mn-ea"/>
              </a:rPr>
              <a:t>以下の項目は必ず盛り込んでください</a:t>
            </a:r>
            <a:endParaRPr lang="en-US" altLang="ja-JP" sz="1200" kern="100" dirty="0">
              <a:solidFill>
                <a:srgbClr val="FF0000"/>
              </a:solidFill>
              <a:latin typeface="+mn-ea"/>
            </a:endParaRPr>
          </a:p>
          <a:p>
            <a:pPr marL="628650" lvl="1" indent="-171450">
              <a:lnSpc>
                <a:spcPts val="1500"/>
              </a:lnSpc>
              <a:spcAft>
                <a:spcPts val="0"/>
              </a:spcAft>
              <a:buFont typeface="Arial" panose="020B0604020202020204" pitchFamily="34" charset="0"/>
              <a:buChar char="•"/>
            </a:pPr>
            <a:r>
              <a:rPr lang="ja-JP" altLang="en-US" sz="1200" kern="100" dirty="0">
                <a:solidFill>
                  <a:srgbClr val="FF0000"/>
                </a:solidFill>
                <a:latin typeface="+mn-ea"/>
              </a:rPr>
              <a:t>実証計画を修正する時期（実証開始前にスマートモビリティチャレンジの有識者委員会がアドバイスを行う）</a:t>
            </a:r>
            <a:endParaRPr lang="en-US" altLang="ja-JP" sz="1200" kern="100" dirty="0">
              <a:solidFill>
                <a:srgbClr val="FF0000"/>
              </a:solidFill>
              <a:latin typeface="+mn-ea"/>
            </a:endParaRPr>
          </a:p>
          <a:p>
            <a:pPr marL="628650" lvl="1" indent="-171450">
              <a:lnSpc>
                <a:spcPts val="1500"/>
              </a:lnSpc>
              <a:spcAft>
                <a:spcPts val="0"/>
              </a:spcAft>
              <a:buFont typeface="Arial" panose="020B0604020202020204" pitchFamily="34" charset="0"/>
              <a:buChar char="•"/>
            </a:pPr>
            <a:r>
              <a:rPr lang="ja-JP" altLang="en-US" sz="1200" kern="100" dirty="0">
                <a:solidFill>
                  <a:srgbClr val="FF0000"/>
                </a:solidFill>
                <a:latin typeface="+mn-ea"/>
              </a:rPr>
              <a:t>実証実験の時期</a:t>
            </a:r>
            <a:endParaRPr lang="en-US" altLang="ja-JP" sz="1200" kern="100" dirty="0">
              <a:solidFill>
                <a:srgbClr val="FF0000"/>
              </a:solidFill>
              <a:latin typeface="+mn-ea"/>
            </a:endParaRPr>
          </a:p>
          <a:p>
            <a:pPr marL="628650" lvl="1" indent="-171450">
              <a:lnSpc>
                <a:spcPts val="1500"/>
              </a:lnSpc>
              <a:spcAft>
                <a:spcPts val="0"/>
              </a:spcAft>
              <a:buFont typeface="Arial" panose="020B0604020202020204" pitchFamily="34" charset="0"/>
              <a:buChar char="•"/>
            </a:pPr>
            <a:r>
              <a:rPr lang="ja-JP" altLang="en-US" sz="1200" kern="100" dirty="0">
                <a:solidFill>
                  <a:srgbClr val="FF0000"/>
                </a:solidFill>
                <a:latin typeface="+mn-ea"/>
              </a:rPr>
              <a:t>（本事業に関して会議体が用意されている場合は）会議体の開催時期</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P41</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en-US" altLang="ja-JP" sz="1200" kern="100" dirty="0">
              <a:solidFill>
                <a:srgbClr val="FF0000"/>
              </a:solidFill>
              <a:latin typeface="+mn-ea"/>
            </a:endParaRPr>
          </a:p>
          <a:p>
            <a:pPr marL="628650" lvl="1" indent="-171450">
              <a:lnSpc>
                <a:spcPts val="1500"/>
              </a:lnSpc>
              <a:spcAft>
                <a:spcPts val="0"/>
              </a:spcAft>
              <a:buFont typeface="Arial" panose="020B0604020202020204" pitchFamily="34" charset="0"/>
              <a:buChar char="•"/>
            </a:pPr>
            <a:endParaRPr lang="en-US" altLang="ja-JP" sz="1200" kern="100" dirty="0">
              <a:solidFill>
                <a:srgbClr val="FF0000"/>
              </a:solidFill>
              <a:latin typeface="+mn-ea"/>
            </a:endParaRPr>
          </a:p>
        </p:txBody>
      </p:sp>
      <p:graphicFrame>
        <p:nvGraphicFramePr>
          <p:cNvPr id="10" name="表 1">
            <a:extLst>
              <a:ext uri="{FF2B5EF4-FFF2-40B4-BE49-F238E27FC236}">
                <a16:creationId xmlns:a16="http://schemas.microsoft.com/office/drawing/2014/main" id="{DE0C4340-4AF8-436F-B5C4-5BBF90771AFB}"/>
              </a:ext>
            </a:extLst>
          </p:cNvPr>
          <p:cNvGraphicFramePr>
            <a:graphicFrameLocks noGrp="1"/>
          </p:cNvGraphicFramePr>
          <p:nvPr/>
        </p:nvGraphicFramePr>
        <p:xfrm>
          <a:off x="264312" y="3571629"/>
          <a:ext cx="8615378" cy="2952112"/>
        </p:xfrm>
        <a:graphic>
          <a:graphicData uri="http://schemas.openxmlformats.org/drawingml/2006/table">
            <a:tbl>
              <a:tblPr firstRow="1" firstCol="1" bandRow="1">
                <a:tableStyleId>{5C22544A-7EE6-4342-B048-85BDC9FD1C3A}</a:tableStyleId>
              </a:tblPr>
              <a:tblGrid>
                <a:gridCol w="2951129">
                  <a:extLst>
                    <a:ext uri="{9D8B030D-6E8A-4147-A177-3AD203B41FA5}">
                      <a16:colId xmlns:a16="http://schemas.microsoft.com/office/drawing/2014/main" val="20000"/>
                    </a:ext>
                  </a:extLst>
                </a:gridCol>
                <a:gridCol w="471657">
                  <a:extLst>
                    <a:ext uri="{9D8B030D-6E8A-4147-A177-3AD203B41FA5}">
                      <a16:colId xmlns:a16="http://schemas.microsoft.com/office/drawing/2014/main" val="20001"/>
                    </a:ext>
                  </a:extLst>
                </a:gridCol>
                <a:gridCol w="471657">
                  <a:extLst>
                    <a:ext uri="{9D8B030D-6E8A-4147-A177-3AD203B41FA5}">
                      <a16:colId xmlns:a16="http://schemas.microsoft.com/office/drawing/2014/main" val="20002"/>
                    </a:ext>
                  </a:extLst>
                </a:gridCol>
                <a:gridCol w="471657">
                  <a:extLst>
                    <a:ext uri="{9D8B030D-6E8A-4147-A177-3AD203B41FA5}">
                      <a16:colId xmlns:a16="http://schemas.microsoft.com/office/drawing/2014/main" val="20003"/>
                    </a:ext>
                  </a:extLst>
                </a:gridCol>
                <a:gridCol w="471657">
                  <a:extLst>
                    <a:ext uri="{9D8B030D-6E8A-4147-A177-3AD203B41FA5}">
                      <a16:colId xmlns:a16="http://schemas.microsoft.com/office/drawing/2014/main" val="20004"/>
                    </a:ext>
                  </a:extLst>
                </a:gridCol>
                <a:gridCol w="472530">
                  <a:extLst>
                    <a:ext uri="{9D8B030D-6E8A-4147-A177-3AD203B41FA5}">
                      <a16:colId xmlns:a16="http://schemas.microsoft.com/office/drawing/2014/main" val="20005"/>
                    </a:ext>
                  </a:extLst>
                </a:gridCol>
                <a:gridCol w="472530">
                  <a:extLst>
                    <a:ext uri="{9D8B030D-6E8A-4147-A177-3AD203B41FA5}">
                      <a16:colId xmlns:a16="http://schemas.microsoft.com/office/drawing/2014/main" val="20006"/>
                    </a:ext>
                  </a:extLst>
                </a:gridCol>
                <a:gridCol w="471657">
                  <a:extLst>
                    <a:ext uri="{9D8B030D-6E8A-4147-A177-3AD203B41FA5}">
                      <a16:colId xmlns:a16="http://schemas.microsoft.com/office/drawing/2014/main" val="20007"/>
                    </a:ext>
                  </a:extLst>
                </a:gridCol>
                <a:gridCol w="471657">
                  <a:extLst>
                    <a:ext uri="{9D8B030D-6E8A-4147-A177-3AD203B41FA5}">
                      <a16:colId xmlns:a16="http://schemas.microsoft.com/office/drawing/2014/main" val="20008"/>
                    </a:ext>
                  </a:extLst>
                </a:gridCol>
                <a:gridCol w="471657">
                  <a:extLst>
                    <a:ext uri="{9D8B030D-6E8A-4147-A177-3AD203B41FA5}">
                      <a16:colId xmlns:a16="http://schemas.microsoft.com/office/drawing/2014/main" val="20009"/>
                    </a:ext>
                  </a:extLst>
                </a:gridCol>
                <a:gridCol w="472530">
                  <a:extLst>
                    <a:ext uri="{9D8B030D-6E8A-4147-A177-3AD203B41FA5}">
                      <a16:colId xmlns:a16="http://schemas.microsoft.com/office/drawing/2014/main" val="20010"/>
                    </a:ext>
                  </a:extLst>
                </a:gridCol>
                <a:gridCol w="472530">
                  <a:extLst>
                    <a:ext uri="{9D8B030D-6E8A-4147-A177-3AD203B41FA5}">
                      <a16:colId xmlns:a16="http://schemas.microsoft.com/office/drawing/2014/main" val="20011"/>
                    </a:ext>
                  </a:extLst>
                </a:gridCol>
                <a:gridCol w="472530">
                  <a:extLst>
                    <a:ext uri="{9D8B030D-6E8A-4147-A177-3AD203B41FA5}">
                      <a16:colId xmlns:a16="http://schemas.microsoft.com/office/drawing/2014/main" val="2080965218"/>
                    </a:ext>
                  </a:extLst>
                </a:gridCol>
              </a:tblGrid>
              <a:tr h="228345">
                <a:tc rowSpan="2">
                  <a:txBody>
                    <a:bodyPr/>
                    <a:lstStyle/>
                    <a:p>
                      <a:pPr algn="ctr">
                        <a:lnSpc>
                          <a:spcPts val="1810"/>
                        </a:lnSpc>
                        <a:spcAft>
                          <a:spcPts val="0"/>
                        </a:spcAft>
                      </a:pPr>
                      <a:r>
                        <a:rPr lang="ja-JP" sz="1200" b="1" kern="100" dirty="0">
                          <a:solidFill>
                            <a:schemeClr val="tx1"/>
                          </a:solidFill>
                          <a:effectLst/>
                        </a:rPr>
                        <a:t>実施項目</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gridSpan="12">
                  <a:txBody>
                    <a:bodyPr/>
                    <a:lstStyle/>
                    <a:p>
                      <a:pPr algn="ctr">
                        <a:lnSpc>
                          <a:spcPts val="1810"/>
                        </a:lnSpc>
                        <a:spcAft>
                          <a:spcPts val="0"/>
                        </a:spcAft>
                      </a:pPr>
                      <a:r>
                        <a:rPr lang="ja-JP" sz="1200" b="0" kern="100" dirty="0">
                          <a:solidFill>
                            <a:schemeClr val="tx1"/>
                          </a:solidFill>
                          <a:effectLst/>
                        </a:rPr>
                        <a:t>令和</a:t>
                      </a:r>
                      <a:r>
                        <a:rPr lang="en-US" altLang="ja-JP" sz="1200" b="0" kern="100" dirty="0">
                          <a:solidFill>
                            <a:schemeClr val="tx1"/>
                          </a:solidFill>
                          <a:effectLst/>
                        </a:rPr>
                        <a:t>6</a:t>
                      </a:r>
                      <a:r>
                        <a:rPr lang="ja-JP" sz="1200" b="0" kern="100" dirty="0">
                          <a:solidFill>
                            <a:schemeClr val="tx1"/>
                          </a:solidFill>
                          <a:effectLst/>
                        </a:rPr>
                        <a:t>年度</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810"/>
                        </a:lnSpc>
                        <a:spcAft>
                          <a:spcPts val="0"/>
                        </a:spcAft>
                      </a:pP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235542">
                <a:tc vMerge="1">
                  <a:txBody>
                    <a:bodyPr/>
                    <a:lstStyle/>
                    <a:p>
                      <a:endParaRPr kumimoji="1" lang="ja-JP" altLang="en-US"/>
                    </a:p>
                  </a:txBody>
                  <a:tcPr/>
                </a:tc>
                <a:tc>
                  <a:txBody>
                    <a:bodyPr/>
                    <a:lstStyle/>
                    <a:p>
                      <a:pPr algn="ctr">
                        <a:lnSpc>
                          <a:spcPts val="1810"/>
                        </a:lnSpc>
                        <a:spcAft>
                          <a:spcPts val="0"/>
                        </a:spcAft>
                      </a:pPr>
                      <a:r>
                        <a:rPr lang="en-US" sz="1200" b="0" kern="100" dirty="0">
                          <a:solidFill>
                            <a:schemeClr val="tx1"/>
                          </a:solidFill>
                          <a:effectLst/>
                        </a:rPr>
                        <a:t>4</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5</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6</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7</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8</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9</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10</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11</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12</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1</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sz="1200" b="0" kern="100" dirty="0">
                          <a:solidFill>
                            <a:schemeClr val="tx1"/>
                          </a:solidFill>
                          <a:effectLst/>
                        </a:rPr>
                        <a:t>2</a:t>
                      </a:r>
                      <a:r>
                        <a:rPr lang="ja-JP" sz="1200" b="0" kern="100" dirty="0">
                          <a:solidFill>
                            <a:schemeClr val="tx1"/>
                          </a:solidFill>
                          <a:effectLst/>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tc>
                  <a:txBody>
                    <a:bodyPr/>
                    <a:lstStyle/>
                    <a:p>
                      <a:pPr algn="ctr">
                        <a:lnSpc>
                          <a:spcPts val="1810"/>
                        </a:lnSpc>
                        <a:spcAft>
                          <a:spcPts val="0"/>
                        </a:spcAft>
                      </a:pPr>
                      <a:r>
                        <a:rPr lang="en-US" alt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月</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235542">
                <a:tc>
                  <a:txBody>
                    <a:bodyPr/>
                    <a:lstStyle/>
                    <a:p>
                      <a:pPr algn="just">
                        <a:lnSpc>
                          <a:spcPts val="1810"/>
                        </a:lnSpc>
                        <a:spcAft>
                          <a:spcPts val="0"/>
                        </a:spcAft>
                      </a:pPr>
                      <a:r>
                        <a:rPr lang="ja-JP" sz="1200" b="1" kern="100" dirty="0">
                          <a:solidFill>
                            <a:schemeClr val="tx1"/>
                          </a:solidFill>
                          <a:effectLst/>
                        </a:rPr>
                        <a:t>１．〇〇〇〇〇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228345">
                <a:tc>
                  <a:txBody>
                    <a:bodyPr/>
                    <a:lstStyle/>
                    <a:p>
                      <a:pPr algn="just">
                        <a:lnSpc>
                          <a:spcPts val="1810"/>
                        </a:lnSpc>
                        <a:spcAft>
                          <a:spcPts val="0"/>
                        </a:spcAft>
                      </a:pPr>
                      <a:r>
                        <a:rPr lang="ja-JP" altLang="en-US" sz="1200" b="1" kern="100" dirty="0">
                          <a:solidFill>
                            <a:schemeClr val="tx1"/>
                          </a:solidFill>
                          <a:effectLst/>
                        </a:rPr>
                        <a:t>　（１）〇</a:t>
                      </a:r>
                      <a:r>
                        <a:rPr lang="ja-JP" sz="1200" b="1" kern="100" dirty="0">
                          <a:solidFill>
                            <a:schemeClr val="tx1"/>
                          </a:solidFill>
                          <a:effectLst/>
                        </a:rPr>
                        <a:t>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dirty="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228345">
                <a:tc>
                  <a:txBody>
                    <a:bodyPr/>
                    <a:lstStyle/>
                    <a:p>
                      <a:pPr algn="just">
                        <a:lnSpc>
                          <a:spcPts val="1810"/>
                        </a:lnSpc>
                        <a:spcAft>
                          <a:spcPts val="0"/>
                        </a:spcAft>
                      </a:pPr>
                      <a:r>
                        <a:rPr lang="ja-JP" altLang="en-US" sz="1200" b="1" kern="100" dirty="0">
                          <a:solidFill>
                            <a:schemeClr val="tx1"/>
                          </a:solidFill>
                          <a:effectLst/>
                        </a:rPr>
                        <a:t>　（２）</a:t>
                      </a:r>
                      <a:r>
                        <a:rPr lang="ja-JP" sz="1200" b="1" kern="100" dirty="0">
                          <a:solidFill>
                            <a:schemeClr val="tx1"/>
                          </a:solidFill>
                          <a:effectLst/>
                        </a:rPr>
                        <a:t>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268909">
                <a:tc>
                  <a:txBody>
                    <a:bodyPr/>
                    <a:lstStyle/>
                    <a:p>
                      <a:pPr algn="just">
                        <a:lnSpc>
                          <a:spcPts val="1810"/>
                        </a:lnSpc>
                        <a:spcAft>
                          <a:spcPts val="0"/>
                        </a:spcAft>
                      </a:pPr>
                      <a:r>
                        <a:rPr lang="ja-JP" altLang="en-US" sz="1200" b="1" kern="100" dirty="0">
                          <a:solidFill>
                            <a:schemeClr val="tx1"/>
                          </a:solidFill>
                          <a:effectLst/>
                        </a:rPr>
                        <a:t>　（３）</a:t>
                      </a:r>
                      <a:r>
                        <a:rPr lang="ja-JP" sz="1200" b="1" kern="100" dirty="0">
                          <a:solidFill>
                            <a:schemeClr val="tx1"/>
                          </a:solidFill>
                          <a:effectLst/>
                        </a:rPr>
                        <a:t>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225728">
                <a:tc>
                  <a:txBody>
                    <a:bodyPr/>
                    <a:lstStyle/>
                    <a:p>
                      <a:pPr algn="just">
                        <a:lnSpc>
                          <a:spcPts val="1810"/>
                        </a:lnSpc>
                        <a:spcAft>
                          <a:spcPts val="0"/>
                        </a:spcAft>
                      </a:pPr>
                      <a:r>
                        <a:rPr lang="ja-JP" sz="1200" b="1" kern="100" dirty="0">
                          <a:solidFill>
                            <a:schemeClr val="tx1"/>
                          </a:solidFill>
                          <a:effectLst/>
                        </a:rPr>
                        <a:t>２．〇〇〇〇〇〇〇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238159">
                <a:tc>
                  <a:txBody>
                    <a:bodyPr/>
                    <a:lstStyle/>
                    <a:p>
                      <a:pPr algn="just">
                        <a:lnSpc>
                          <a:spcPts val="1810"/>
                        </a:lnSpc>
                        <a:spcAft>
                          <a:spcPts val="0"/>
                        </a:spcAft>
                      </a:pPr>
                      <a:r>
                        <a:rPr lang="ja-JP" altLang="en-US" sz="1200" b="1" kern="100" dirty="0">
                          <a:solidFill>
                            <a:schemeClr val="tx1"/>
                          </a:solidFill>
                          <a:effectLst/>
                        </a:rPr>
                        <a:t>　（１）</a:t>
                      </a:r>
                      <a:r>
                        <a:rPr lang="ja-JP" sz="1200" b="1" kern="100" dirty="0">
                          <a:solidFill>
                            <a:schemeClr val="tx1"/>
                          </a:solidFill>
                          <a:effectLst/>
                        </a:rPr>
                        <a:t>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250591">
                <a:tc>
                  <a:txBody>
                    <a:bodyPr/>
                    <a:lstStyle/>
                    <a:p>
                      <a:pPr algn="just">
                        <a:lnSpc>
                          <a:spcPts val="1810"/>
                        </a:lnSpc>
                        <a:spcAft>
                          <a:spcPts val="0"/>
                        </a:spcAft>
                      </a:pPr>
                      <a:r>
                        <a:rPr lang="ja-JP" altLang="en-US" sz="1200" b="1" kern="100" dirty="0">
                          <a:solidFill>
                            <a:schemeClr val="tx1"/>
                          </a:solidFill>
                          <a:effectLst/>
                        </a:rPr>
                        <a:t>　（２）</a:t>
                      </a:r>
                      <a:r>
                        <a:rPr lang="ja-JP" sz="1200" b="1" kern="100" dirty="0">
                          <a:solidFill>
                            <a:schemeClr val="tx1"/>
                          </a:solidFill>
                          <a:effectLst/>
                        </a:rPr>
                        <a:t>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8"/>
                  </a:ext>
                </a:extLst>
              </a:tr>
              <a:tr h="221790">
                <a:tc>
                  <a:txBody>
                    <a:bodyPr/>
                    <a:lstStyle/>
                    <a:p>
                      <a:pPr algn="just">
                        <a:lnSpc>
                          <a:spcPts val="1810"/>
                        </a:lnSpc>
                        <a:spcAft>
                          <a:spcPts val="0"/>
                        </a:spcAft>
                      </a:pPr>
                      <a:r>
                        <a:rPr lang="ja-JP" sz="1200" b="1" kern="100" dirty="0">
                          <a:solidFill>
                            <a:schemeClr val="tx1"/>
                          </a:solidFill>
                          <a:effectLst/>
                        </a:rPr>
                        <a:t>３．〇〇〇〇〇〇〇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9"/>
                  </a:ext>
                </a:extLst>
              </a:tr>
              <a:tr h="245355">
                <a:tc>
                  <a:txBody>
                    <a:bodyPr/>
                    <a:lstStyle/>
                    <a:p>
                      <a:pPr algn="just">
                        <a:lnSpc>
                          <a:spcPts val="1810"/>
                        </a:lnSpc>
                        <a:spcAft>
                          <a:spcPts val="0"/>
                        </a:spcAft>
                      </a:pPr>
                      <a:r>
                        <a:rPr lang="ja-JP" altLang="en-US" sz="1200" b="1" kern="100" dirty="0">
                          <a:solidFill>
                            <a:schemeClr val="tx1"/>
                          </a:solidFill>
                          <a:effectLst/>
                        </a:rPr>
                        <a:t>　（１）</a:t>
                      </a:r>
                      <a:r>
                        <a:rPr lang="ja-JP" sz="1200" b="1" kern="100" dirty="0">
                          <a:solidFill>
                            <a:schemeClr val="tx1"/>
                          </a:solidFill>
                          <a:effectLst/>
                        </a:rPr>
                        <a:t>〇〇〇〇〇〇〇</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en-US" sz="1200" b="0" kern="100" dirty="0">
                        <a:solidFill>
                          <a:schemeClr val="tx1"/>
                        </a:solidFill>
                        <a:effectLst/>
                        <a:latin typeface="ＭＳ ゴシック" panose="020B0609070205080204" pitchFamily="49" charset="-128"/>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0"/>
                  </a:ext>
                </a:extLst>
              </a:tr>
              <a:tr h="345461">
                <a:tc>
                  <a:txBody>
                    <a:bodyPr/>
                    <a:lstStyle/>
                    <a:p>
                      <a:pPr algn="just">
                        <a:lnSpc>
                          <a:spcPts val="1810"/>
                        </a:lnSpc>
                        <a:spcAft>
                          <a:spcPts val="0"/>
                        </a:spcAft>
                      </a:pPr>
                      <a:r>
                        <a:rPr lang="ja-JP" sz="1200" b="1" kern="100" dirty="0">
                          <a:solidFill>
                            <a:schemeClr val="tx1"/>
                          </a:solidFill>
                          <a:effectLst/>
                        </a:rPr>
                        <a:t>○○会議</a:t>
                      </a:r>
                      <a:r>
                        <a:rPr lang="ja-JP" altLang="en-US" sz="1200" b="1" kern="100" dirty="0">
                          <a:solidFill>
                            <a:schemeClr val="tx1"/>
                          </a:solidFill>
                          <a:effectLst/>
                        </a:rPr>
                        <a:t>開催</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a:solidFill>
                            <a:schemeClr val="tx1"/>
                          </a:solidFill>
                          <a:effectLst/>
                        </a:rPr>
                        <a:t> </a:t>
                      </a:r>
                      <a:endParaRPr lang="ja-JP" sz="1200" b="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r>
                        <a:rPr lang="ja-JP" altLang="en-US" sz="1200" b="0" kern="100" dirty="0">
                          <a:solidFill>
                            <a:schemeClr val="tx1"/>
                          </a:solidFill>
                          <a:effectLst/>
                        </a:rPr>
                        <a:t>●</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ja-JP" altLang="en-US" sz="1200" b="1" kern="100" dirty="0">
                          <a:solidFill>
                            <a:schemeClr val="tx1"/>
                          </a:solidFill>
                          <a:effectLst/>
                        </a:rPr>
                        <a:t>●</a:t>
                      </a:r>
                      <a:endParaRPr lang="ja-JP" sz="12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ja-JP" altLang="en-US" sz="1200" b="1" kern="100" dirty="0">
                          <a:solidFill>
                            <a:schemeClr val="tx1"/>
                          </a:solidFill>
                          <a:effectLst/>
                        </a:rPr>
                        <a:t>●</a:t>
                      </a: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r>
                        <a:rPr lang="en-US" sz="1200" b="0" kern="100" dirty="0">
                          <a:solidFill>
                            <a:schemeClr val="tx1"/>
                          </a:solidFill>
                          <a:effectLst/>
                        </a:rPr>
                        <a:t> </a:t>
                      </a: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ctr">
                        <a:lnSpc>
                          <a:spcPts val="1810"/>
                        </a:lnSpc>
                        <a:spcAft>
                          <a:spcPts val="0"/>
                        </a:spcAft>
                      </a:pPr>
                      <a:endParaRPr lang="ja-JP" sz="12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33020" marR="33020" marT="0" marB="0">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1"/>
                  </a:ext>
                </a:extLst>
              </a:tr>
            </a:tbl>
          </a:graphicData>
        </a:graphic>
      </p:graphicFrame>
      <p:sp>
        <p:nvSpPr>
          <p:cNvPr id="11" name="直線コネクタ 39">
            <a:extLst>
              <a:ext uri="{FF2B5EF4-FFF2-40B4-BE49-F238E27FC236}">
                <a16:creationId xmlns:a16="http://schemas.microsoft.com/office/drawing/2014/main" id="{7999F7AD-B94C-426B-AFC2-94D30CAF1CFE}"/>
              </a:ext>
            </a:extLst>
          </p:cNvPr>
          <p:cNvSpPr>
            <a:spLocks noChangeShapeType="1"/>
          </p:cNvSpPr>
          <p:nvPr/>
        </p:nvSpPr>
        <p:spPr>
          <a:xfrm>
            <a:off x="5087273" y="4617788"/>
            <a:ext cx="92488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直線コネクタ 38">
            <a:extLst>
              <a:ext uri="{FF2B5EF4-FFF2-40B4-BE49-F238E27FC236}">
                <a16:creationId xmlns:a16="http://schemas.microsoft.com/office/drawing/2014/main" id="{C53B11E3-F36F-4475-A479-F3E9533A523D}"/>
              </a:ext>
            </a:extLst>
          </p:cNvPr>
          <p:cNvSpPr>
            <a:spLocks noChangeShapeType="1"/>
          </p:cNvSpPr>
          <p:nvPr/>
        </p:nvSpPr>
        <p:spPr>
          <a:xfrm>
            <a:off x="7020272" y="5589896"/>
            <a:ext cx="1368152"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 name="直線コネクタ 37">
            <a:extLst>
              <a:ext uri="{FF2B5EF4-FFF2-40B4-BE49-F238E27FC236}">
                <a16:creationId xmlns:a16="http://schemas.microsoft.com/office/drawing/2014/main" id="{D4609440-E1DF-444F-B868-D35754854847}"/>
              </a:ext>
            </a:extLst>
          </p:cNvPr>
          <p:cNvSpPr>
            <a:spLocks noChangeShapeType="1"/>
          </p:cNvSpPr>
          <p:nvPr/>
        </p:nvSpPr>
        <p:spPr>
          <a:xfrm>
            <a:off x="5580112" y="4869816"/>
            <a:ext cx="169620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4" name="直線コネクタ 36">
            <a:extLst>
              <a:ext uri="{FF2B5EF4-FFF2-40B4-BE49-F238E27FC236}">
                <a16:creationId xmlns:a16="http://schemas.microsoft.com/office/drawing/2014/main" id="{3FA7CD2C-9942-48D2-BECC-4732A97D1B36}"/>
              </a:ext>
            </a:extLst>
          </p:cNvPr>
          <p:cNvSpPr>
            <a:spLocks noChangeShapeType="1"/>
          </p:cNvSpPr>
          <p:nvPr/>
        </p:nvSpPr>
        <p:spPr>
          <a:xfrm>
            <a:off x="4644009" y="4365760"/>
            <a:ext cx="432048"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5" name="直線コネクタ 35">
            <a:extLst>
              <a:ext uri="{FF2B5EF4-FFF2-40B4-BE49-F238E27FC236}">
                <a16:creationId xmlns:a16="http://schemas.microsoft.com/office/drawing/2014/main" id="{036374F4-3073-46C4-BECC-BA7125E9AD7B}"/>
              </a:ext>
            </a:extLst>
          </p:cNvPr>
          <p:cNvSpPr>
            <a:spLocks noChangeShapeType="1"/>
          </p:cNvSpPr>
          <p:nvPr/>
        </p:nvSpPr>
        <p:spPr>
          <a:xfrm>
            <a:off x="5580112" y="6066520"/>
            <a:ext cx="187220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0" name="直線コネクタ 34">
            <a:extLst>
              <a:ext uri="{FF2B5EF4-FFF2-40B4-BE49-F238E27FC236}">
                <a16:creationId xmlns:a16="http://schemas.microsoft.com/office/drawing/2014/main" id="{C233BB91-33F3-4B5F-8993-6B74A193547C}"/>
              </a:ext>
            </a:extLst>
          </p:cNvPr>
          <p:cNvSpPr>
            <a:spLocks noChangeShapeType="1"/>
          </p:cNvSpPr>
          <p:nvPr/>
        </p:nvSpPr>
        <p:spPr>
          <a:xfrm>
            <a:off x="6531957" y="5346440"/>
            <a:ext cx="1856467" cy="0"/>
          </a:xfrm>
          <a:prstGeom prst="line">
            <a:avLst/>
          </a:prstGeom>
          <a:noFill/>
          <a:ln w="38100">
            <a:solidFill>
              <a:schemeClr val="bg1">
                <a:lumMod val="50000"/>
              </a:schemeClr>
            </a:solidFill>
            <a:round/>
            <a:headEnd/>
            <a:tailEnd type="triangle" w="med" len="me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2" name="正方形/長方形 3">
            <a:extLst>
              <a:ext uri="{FF2B5EF4-FFF2-40B4-BE49-F238E27FC236}">
                <a16:creationId xmlns:a16="http://schemas.microsoft.com/office/drawing/2014/main" id="{6B27021C-EF6F-41A2-B788-FCB18BC9CD28}"/>
              </a:ext>
            </a:extLst>
          </p:cNvPr>
          <p:cNvSpPr/>
          <p:nvPr/>
        </p:nvSpPr>
        <p:spPr>
          <a:xfrm>
            <a:off x="323528" y="3286579"/>
            <a:ext cx="1584176"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a:t>
            </a:r>
            <a:r>
              <a:rPr lang="ja-JP" altLang="en-US" sz="1200" kern="100" dirty="0">
                <a:solidFill>
                  <a:srgbClr val="FF0000"/>
                </a:solidFill>
                <a:latin typeface="ＭＳ Ｐゴシック"/>
                <a:ea typeface="ＭＳ Ｐゴシック"/>
                <a:cs typeface="Times New Roman" panose="02020603050405020304" pitchFamily="18" charset="0"/>
              </a:rPr>
              <a:t>スケジュールの例</a:t>
            </a:r>
            <a:r>
              <a:rPr lang="en-US" altLang="ja-JP" sz="1200" kern="100" dirty="0">
                <a:solidFill>
                  <a:srgbClr val="FF0000"/>
                </a:solidFill>
                <a:latin typeface="ＭＳ Ｐゴシック"/>
                <a:ea typeface="ＭＳ Ｐゴシック"/>
                <a:cs typeface="Times New Roman" panose="02020603050405020304" pitchFamily="18" charset="0"/>
              </a:rPr>
              <a:t>】</a:t>
            </a:r>
            <a:endParaRPr lang="ja-JP" altLang="en-US" sz="1200" kern="100" dirty="0">
              <a:solidFill>
                <a:srgbClr val="FF0000"/>
              </a:solidFill>
              <a:latin typeface="ＭＳ Ｐゴシック"/>
              <a:ea typeface="ＭＳ Ｐゴシック"/>
              <a:cs typeface="Times New Roman" panose="02020603050405020304" pitchFamily="18" charset="0"/>
            </a:endParaRPr>
          </a:p>
        </p:txBody>
      </p:sp>
      <p:sp>
        <p:nvSpPr>
          <p:cNvPr id="19" name="正方形/長方形 3">
            <a:extLst>
              <a:ext uri="{FF2B5EF4-FFF2-40B4-BE49-F238E27FC236}">
                <a16:creationId xmlns:a16="http://schemas.microsoft.com/office/drawing/2014/main" id="{5893569B-876A-4AE9-8D0B-6776E223F4FD}"/>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9866579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B</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（４））</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2F5DCF0-8501-41C0-94FB-EBB7954E2E2E}" type="slidenum">
              <a:rPr kumimoji="1" lang="en-US" altLang="ja-JP" sz="1480" smtClean="0">
                <a:solidFill>
                  <a:schemeClr val="tx1"/>
                </a:solidFill>
              </a:rPr>
              <a:t>61</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（４）実施体制の整備</a:t>
            </a:r>
            <a:endParaRPr lang="en-US" altLang="ja-JP" sz="1200" b="1" kern="100" dirty="0">
              <a:solidFill>
                <a:schemeClr val="bg1"/>
              </a:solidFill>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20842"/>
            <a:ext cx="8762062" cy="552052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体制図（様式自由）をご記載</a:t>
            </a:r>
            <a:r>
              <a:rPr lang="ja-JP" altLang="en-US" sz="1200" kern="100" dirty="0">
                <a:solidFill>
                  <a:srgbClr val="FF0000"/>
                </a:solidFill>
                <a:latin typeface="+mn-ea"/>
              </a:rPr>
              <a:t>ください。また、</a:t>
            </a:r>
            <a:r>
              <a:rPr lang="ja-JP" altLang="en-US" sz="1200" b="0" kern="100" dirty="0">
                <a:solidFill>
                  <a:srgbClr val="FF0000"/>
                </a:solidFill>
                <a:effectLst/>
                <a:latin typeface="+mn-ea"/>
              </a:rPr>
              <a:t>以下の主体には指定の印・文言を付記してください</a:t>
            </a:r>
            <a:endParaRPr lang="en-US" altLang="ja-JP" sz="1200" b="0" kern="100" dirty="0">
              <a:solidFill>
                <a:srgbClr val="FF0000"/>
              </a:solidFill>
              <a:effectLst/>
              <a:latin typeface="+mn-ea"/>
            </a:endParaRPr>
          </a:p>
          <a:p>
            <a:pPr marL="171450" indent="-171450">
              <a:lnSpc>
                <a:spcPts val="1500"/>
              </a:lnSpc>
              <a:spcAft>
                <a:spcPts val="0"/>
              </a:spcAft>
              <a:buFont typeface="Arial" panose="020B0604020202020204" pitchFamily="34" charset="0"/>
              <a:buChar char="•"/>
            </a:pPr>
            <a:r>
              <a:rPr lang="ja-JP" altLang="en-US" sz="1200" b="0" kern="100" dirty="0">
                <a:solidFill>
                  <a:srgbClr val="FF0000"/>
                </a:solidFill>
                <a:effectLst/>
                <a:latin typeface="+mn-ea"/>
              </a:rPr>
              <a:t>代表してプロジェクト運営を行う（採択後の実証実験内容の調整に関する会議や中間報告等を主導する）主体</a:t>
            </a:r>
            <a:r>
              <a:rPr lang="ja-JP" altLang="en-US" sz="1200" b="0" kern="100" dirty="0">
                <a:solidFill>
                  <a:srgbClr val="FF0000"/>
                </a:solidFill>
                <a:effectLst/>
                <a:latin typeface="+mn-ea"/>
                <a:sym typeface="Wingdings" panose="05000000000000000000" pitchFamily="2" charset="2"/>
              </a:rPr>
              <a:t>：（★）</a:t>
            </a:r>
            <a:endParaRPr lang="en-US" altLang="ja-JP" sz="1200" b="0" kern="100" dirty="0">
              <a:solidFill>
                <a:srgbClr val="FF0000"/>
              </a:solidFill>
              <a:effectLst/>
              <a:latin typeface="+mn-ea"/>
            </a:endParaRPr>
          </a:p>
          <a:p>
            <a:pPr marL="171450" indent="-171450">
              <a:lnSpc>
                <a:spcPts val="1500"/>
              </a:lnSpc>
              <a:spcAft>
                <a:spcPts val="0"/>
              </a:spcAft>
              <a:buFont typeface="Arial" panose="020B0604020202020204" pitchFamily="34" charset="0"/>
              <a:buChar char="•"/>
            </a:pPr>
            <a:r>
              <a:rPr lang="ja-JP" altLang="en-US" sz="1200" b="0" kern="100" dirty="0">
                <a:solidFill>
                  <a:srgbClr val="FF0000"/>
                </a:solidFill>
                <a:effectLst/>
                <a:latin typeface="+mn-ea"/>
              </a:rPr>
              <a:t>経済産業省・経済産業局・事務局コンソーシアムとの会議に参加する主体：（●）</a:t>
            </a:r>
            <a:endParaRPr lang="en-US" altLang="ja-JP" sz="1200" b="0" kern="100" dirty="0">
              <a:solidFill>
                <a:srgbClr val="FF0000"/>
              </a:solidFill>
              <a:effectLst/>
              <a:latin typeface="+mn-ea"/>
            </a:endParaRPr>
          </a:p>
          <a:p>
            <a:pPr marL="171450" indent="-171450">
              <a:lnSpc>
                <a:spcPts val="1500"/>
              </a:lnSpc>
              <a:spcAft>
                <a:spcPts val="0"/>
              </a:spcAft>
              <a:buFont typeface="Arial" panose="020B0604020202020204" pitchFamily="34" charset="0"/>
              <a:buChar char="•"/>
            </a:pPr>
            <a:r>
              <a:rPr lang="ja-JP" altLang="en-US" sz="1200" kern="100" dirty="0">
                <a:solidFill>
                  <a:srgbClr val="FF0000"/>
                </a:solidFill>
                <a:latin typeface="+mn-ea"/>
              </a:rPr>
              <a:t>参画が確定していない（呼びかけ中など未定の）主体：</a:t>
            </a:r>
            <a:r>
              <a:rPr lang="ja-JP" altLang="en-US" sz="1200" kern="100" dirty="0">
                <a:solidFill>
                  <a:srgbClr val="FF0000"/>
                </a:solidFill>
                <a:latin typeface="+mn-ea"/>
                <a:sym typeface="Wingdings" panose="05000000000000000000" pitchFamily="2" charset="2"/>
              </a:rPr>
              <a:t>（調整中</a:t>
            </a:r>
            <a:r>
              <a:rPr lang="ja-JP" altLang="en-US" sz="1200" kern="100" dirty="0">
                <a:solidFill>
                  <a:srgbClr val="FF0000"/>
                </a:solidFill>
                <a:latin typeface="+mn-ea"/>
              </a:rPr>
              <a:t>）</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P25</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30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en-US" altLang="ja-JP" sz="1200" b="0" kern="100" dirty="0">
              <a:solidFill>
                <a:srgbClr val="FF0000"/>
              </a:solidFill>
              <a:effectLst/>
              <a:latin typeface="+mn-ea"/>
            </a:endParaRPr>
          </a:p>
        </p:txBody>
      </p:sp>
      <p:sp>
        <p:nvSpPr>
          <p:cNvPr id="19" name="Rectangle 13">
            <a:extLst>
              <a:ext uri="{FF2B5EF4-FFF2-40B4-BE49-F238E27FC236}">
                <a16:creationId xmlns:a16="http://schemas.microsoft.com/office/drawing/2014/main" id="{05EA2F08-B601-45AF-8E9A-DA297A245613}"/>
              </a:ext>
            </a:extLst>
          </p:cNvPr>
          <p:cNvSpPr>
            <a:spLocks noChangeArrowheads="1"/>
          </p:cNvSpPr>
          <p:nvPr/>
        </p:nvSpPr>
        <p:spPr bwMode="blackWhite">
          <a:xfrm>
            <a:off x="2754255" y="4730598"/>
            <a:ext cx="1112906" cy="570609"/>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algn="ctr" defTabSz="955675">
              <a:buClr>
                <a:schemeClr val="bg2"/>
              </a:buClr>
              <a:buSzPct val="100000"/>
            </a:pPr>
            <a:r>
              <a:rPr lang="ja-JP" altLang="en-US" dirty="0">
                <a:latin typeface="+mn-ea"/>
                <a:ea typeface="+mn-ea"/>
                <a:cs typeface="Arial" pitchFamily="34" charset="0"/>
              </a:rPr>
              <a:t>□□</a:t>
            </a:r>
            <a:endParaRPr lang="en-US" altLang="ja-JP" dirty="0">
              <a:latin typeface="+mn-ea"/>
              <a:ea typeface="+mn-ea"/>
              <a:cs typeface="Arial" pitchFamily="34" charset="0"/>
            </a:endParaRPr>
          </a:p>
          <a:p>
            <a:pPr algn="ctr" defTabSz="955675">
              <a:buClr>
                <a:schemeClr val="bg2"/>
              </a:buClr>
              <a:buSzPct val="100000"/>
            </a:pPr>
            <a:r>
              <a:rPr lang="ja-JP" altLang="en-US" dirty="0">
                <a:latin typeface="+mn-ea"/>
                <a:ea typeface="+mn-ea"/>
                <a:cs typeface="Arial" pitchFamily="34" charset="0"/>
              </a:rPr>
              <a:t>（●）</a:t>
            </a:r>
          </a:p>
        </p:txBody>
      </p:sp>
      <p:sp>
        <p:nvSpPr>
          <p:cNvPr id="20" name="Rectangle 13">
            <a:extLst>
              <a:ext uri="{FF2B5EF4-FFF2-40B4-BE49-F238E27FC236}">
                <a16:creationId xmlns:a16="http://schemas.microsoft.com/office/drawing/2014/main" id="{0D4772E1-FFD2-4A2C-BC68-8863C039C2C4}"/>
              </a:ext>
            </a:extLst>
          </p:cNvPr>
          <p:cNvSpPr>
            <a:spLocks noChangeArrowheads="1"/>
          </p:cNvSpPr>
          <p:nvPr/>
        </p:nvSpPr>
        <p:spPr bwMode="blackWhite">
          <a:xfrm>
            <a:off x="5276841" y="4730599"/>
            <a:ext cx="1112906" cy="570609"/>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algn="ctr" defTabSz="955675">
              <a:buClr>
                <a:schemeClr val="bg2"/>
              </a:buClr>
              <a:buSzPct val="100000"/>
            </a:pPr>
            <a:r>
              <a:rPr lang="ja-JP" altLang="en-US" dirty="0">
                <a:latin typeface="+mn-ea"/>
                <a:ea typeface="+mn-ea"/>
                <a:cs typeface="Arial" pitchFamily="34" charset="0"/>
              </a:rPr>
              <a:t>✕✕</a:t>
            </a:r>
            <a:endParaRPr lang="en-US" altLang="ja-JP" dirty="0">
              <a:latin typeface="+mn-ea"/>
              <a:ea typeface="+mn-ea"/>
              <a:cs typeface="Arial" pitchFamily="34" charset="0"/>
            </a:endParaRPr>
          </a:p>
          <a:p>
            <a:pPr algn="ctr" defTabSz="955675">
              <a:buClr>
                <a:schemeClr val="bg2"/>
              </a:buClr>
              <a:buSzPct val="100000"/>
            </a:pPr>
            <a:r>
              <a:rPr lang="ja-JP" altLang="en-US" dirty="0">
                <a:latin typeface="+mn-ea"/>
                <a:ea typeface="+mn-ea"/>
                <a:cs typeface="Arial" pitchFamily="34" charset="0"/>
              </a:rPr>
              <a:t>（調整中）</a:t>
            </a:r>
          </a:p>
        </p:txBody>
      </p:sp>
      <p:sp>
        <p:nvSpPr>
          <p:cNvPr id="21" name="Rectangle 13">
            <a:extLst>
              <a:ext uri="{FF2B5EF4-FFF2-40B4-BE49-F238E27FC236}">
                <a16:creationId xmlns:a16="http://schemas.microsoft.com/office/drawing/2014/main" id="{AC736210-4CD8-42F3-9EC4-50CBD3F218D5}"/>
              </a:ext>
            </a:extLst>
          </p:cNvPr>
          <p:cNvSpPr>
            <a:spLocks noChangeArrowheads="1"/>
          </p:cNvSpPr>
          <p:nvPr/>
        </p:nvSpPr>
        <p:spPr bwMode="blackWhite">
          <a:xfrm>
            <a:off x="4015548" y="3185171"/>
            <a:ext cx="1112906" cy="612283"/>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algn="ctr" defTabSz="955675">
              <a:buClr>
                <a:schemeClr val="bg2"/>
              </a:buClr>
              <a:buSzPct val="100000"/>
            </a:pPr>
            <a:r>
              <a:rPr lang="ja-JP" altLang="en-US" dirty="0">
                <a:latin typeface="+mn-ea"/>
                <a:ea typeface="+mn-ea"/>
                <a:cs typeface="Arial" pitchFamily="34" charset="0"/>
              </a:rPr>
              <a:t>○○株式会社</a:t>
            </a:r>
          </a:p>
          <a:p>
            <a:pPr algn="ctr" defTabSz="955675">
              <a:buClr>
                <a:schemeClr val="bg2"/>
              </a:buClr>
              <a:buSzPct val="100000"/>
            </a:pPr>
            <a:r>
              <a:rPr lang="ja-JP" altLang="en-US" dirty="0">
                <a:latin typeface="+mn-ea"/>
                <a:ea typeface="+mn-ea"/>
                <a:cs typeface="Arial" pitchFamily="34" charset="0"/>
              </a:rPr>
              <a:t>（★・●）</a:t>
            </a:r>
          </a:p>
        </p:txBody>
      </p:sp>
      <p:sp>
        <p:nvSpPr>
          <p:cNvPr id="22" name="Rectangle 13">
            <a:extLst>
              <a:ext uri="{FF2B5EF4-FFF2-40B4-BE49-F238E27FC236}">
                <a16:creationId xmlns:a16="http://schemas.microsoft.com/office/drawing/2014/main" id="{27CD2487-3130-4E31-90C5-80ACD209049A}"/>
              </a:ext>
            </a:extLst>
          </p:cNvPr>
          <p:cNvSpPr>
            <a:spLocks noChangeArrowheads="1"/>
          </p:cNvSpPr>
          <p:nvPr/>
        </p:nvSpPr>
        <p:spPr bwMode="blackWhite">
          <a:xfrm>
            <a:off x="4015548" y="4730598"/>
            <a:ext cx="1112906" cy="570609"/>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algn="ctr" defTabSz="955675">
              <a:buClr>
                <a:schemeClr val="bg2"/>
              </a:buClr>
              <a:buSzPct val="100000"/>
            </a:pPr>
            <a:r>
              <a:rPr lang="ja-JP" altLang="en-US" dirty="0">
                <a:latin typeface="+mn-ea"/>
                <a:ea typeface="+mn-ea"/>
                <a:cs typeface="Arial" pitchFamily="34" charset="0"/>
              </a:rPr>
              <a:t>△△</a:t>
            </a:r>
            <a:br>
              <a:rPr lang="en-US" altLang="ja-JP" dirty="0">
                <a:latin typeface="+mn-ea"/>
                <a:ea typeface="+mn-ea"/>
                <a:cs typeface="Arial" pitchFamily="34" charset="0"/>
              </a:rPr>
            </a:br>
            <a:r>
              <a:rPr lang="ja-JP" altLang="en-US" dirty="0">
                <a:latin typeface="+mn-ea"/>
                <a:ea typeface="+mn-ea"/>
                <a:cs typeface="Arial" pitchFamily="34" charset="0"/>
              </a:rPr>
              <a:t>（●）</a:t>
            </a:r>
          </a:p>
        </p:txBody>
      </p:sp>
      <p:cxnSp>
        <p:nvCxnSpPr>
          <p:cNvPr id="24" name="カギ線コネクタ 28">
            <a:extLst>
              <a:ext uri="{FF2B5EF4-FFF2-40B4-BE49-F238E27FC236}">
                <a16:creationId xmlns:a16="http://schemas.microsoft.com/office/drawing/2014/main" id="{D9EA8DA4-920B-411E-921C-311112055B34}"/>
              </a:ext>
            </a:extLst>
          </p:cNvPr>
          <p:cNvCxnSpPr>
            <a:cxnSpLocks/>
            <a:stCxn id="21" idx="2"/>
            <a:endCxn id="19" idx="0"/>
          </p:cNvCxnSpPr>
          <p:nvPr/>
        </p:nvCxnSpPr>
        <p:spPr>
          <a:xfrm rot="5400000">
            <a:off x="3474784" y="3633379"/>
            <a:ext cx="933144" cy="1261293"/>
          </a:xfrm>
          <a:prstGeom prst="bentConnector3">
            <a:avLst>
              <a:gd name="adj1" fmla="val 50000"/>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カギ線コネクタ 29">
            <a:extLst>
              <a:ext uri="{FF2B5EF4-FFF2-40B4-BE49-F238E27FC236}">
                <a16:creationId xmlns:a16="http://schemas.microsoft.com/office/drawing/2014/main" id="{B24F7C06-A71A-4B92-A799-8075719CFB33}"/>
              </a:ext>
            </a:extLst>
          </p:cNvPr>
          <p:cNvCxnSpPr>
            <a:cxnSpLocks/>
            <a:stCxn id="21" idx="2"/>
            <a:endCxn id="20" idx="0"/>
          </p:cNvCxnSpPr>
          <p:nvPr/>
        </p:nvCxnSpPr>
        <p:spPr>
          <a:xfrm rot="16200000" flipH="1">
            <a:off x="4736075" y="3633381"/>
            <a:ext cx="933146" cy="1261293"/>
          </a:xfrm>
          <a:prstGeom prst="bentConnector3">
            <a:avLst>
              <a:gd name="adj1" fmla="val 50000"/>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8A2DCEB6-5FFE-424A-899F-760E5544B264}"/>
              </a:ext>
            </a:extLst>
          </p:cNvPr>
          <p:cNvCxnSpPr>
            <a:cxnSpLocks/>
            <a:stCxn id="21" idx="2"/>
            <a:endCxn id="22" idx="0"/>
          </p:cNvCxnSpPr>
          <p:nvPr/>
        </p:nvCxnSpPr>
        <p:spPr>
          <a:xfrm>
            <a:off x="4572002" y="3797454"/>
            <a:ext cx="0" cy="933144"/>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0" name="Rectangle 13">
            <a:extLst>
              <a:ext uri="{FF2B5EF4-FFF2-40B4-BE49-F238E27FC236}">
                <a16:creationId xmlns:a16="http://schemas.microsoft.com/office/drawing/2014/main" id="{94E6E645-6FCD-4E93-9E16-F14D9E9D72E7}"/>
              </a:ext>
            </a:extLst>
          </p:cNvPr>
          <p:cNvSpPr>
            <a:spLocks noChangeArrowheads="1"/>
          </p:cNvSpPr>
          <p:nvPr/>
        </p:nvSpPr>
        <p:spPr bwMode="blackWhite">
          <a:xfrm>
            <a:off x="6068712" y="3185171"/>
            <a:ext cx="1112906" cy="612283"/>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algn="ctr" defTabSz="955675">
              <a:buClr>
                <a:schemeClr val="bg2"/>
              </a:buClr>
              <a:buSzPct val="100000"/>
            </a:pPr>
            <a:r>
              <a:rPr lang="ja-JP" altLang="en-US" dirty="0">
                <a:latin typeface="+mn-ea"/>
                <a:ea typeface="+mn-ea"/>
                <a:cs typeface="Arial" pitchFamily="34" charset="0"/>
              </a:rPr>
              <a:t>○△✕</a:t>
            </a:r>
          </a:p>
        </p:txBody>
      </p:sp>
      <p:sp>
        <p:nvSpPr>
          <p:cNvPr id="47" name="Rectangle 13">
            <a:extLst>
              <a:ext uri="{FF2B5EF4-FFF2-40B4-BE49-F238E27FC236}">
                <a16:creationId xmlns:a16="http://schemas.microsoft.com/office/drawing/2014/main" id="{DD038D2E-C41A-4F08-A579-C2E1126E6DA8}"/>
              </a:ext>
            </a:extLst>
          </p:cNvPr>
          <p:cNvSpPr>
            <a:spLocks noChangeArrowheads="1"/>
          </p:cNvSpPr>
          <p:nvPr/>
        </p:nvSpPr>
        <p:spPr bwMode="blackWhite">
          <a:xfrm>
            <a:off x="1962383" y="3185171"/>
            <a:ext cx="1112906" cy="612283"/>
          </a:xfrm>
          <a:prstGeom prst="rect">
            <a:avLst/>
          </a:prstGeom>
          <a:noFill/>
          <a:ln w="9525">
            <a:solidFill>
              <a:schemeClr val="bg1">
                <a:lumMod val="50000"/>
              </a:schemeClr>
            </a:solidFill>
            <a:miter lim="800000"/>
            <a:headEnd/>
            <a:tailEnd/>
          </a:ln>
        </p:spPr>
        <p:txBody>
          <a:bodyPr lIns="90000" tIns="46800" rIns="90000" bIns="46800" anchor="ctr">
            <a:noAutofit/>
          </a:bodyPr>
          <a:lstStyle>
            <a:defPPr>
              <a:defRPr lang="ja-JP"/>
            </a:defPPr>
            <a:lvl1pPr algn="ctr" rtl="0" fontAlgn="base">
              <a:spcBef>
                <a:spcPct val="0"/>
              </a:spcBef>
              <a:spcAft>
                <a:spcPct val="0"/>
              </a:spcAft>
              <a:defRPr kumimoji="1" sz="12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12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12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12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Arial" charset="0"/>
                <a:ea typeface="ＭＳ Ｐゴシック" charset="-128"/>
                <a:cs typeface="+mn-cs"/>
              </a:defRPr>
            </a:lvl6pPr>
            <a:lvl7pPr marL="2743200" algn="l" defTabSz="914400" rtl="0" eaLnBrk="1" latinLnBrk="0" hangingPunct="1">
              <a:defRPr kumimoji="1" sz="1200" kern="1200">
                <a:solidFill>
                  <a:schemeClr val="tx1"/>
                </a:solidFill>
                <a:latin typeface="Arial" charset="0"/>
                <a:ea typeface="ＭＳ Ｐゴシック" charset="-128"/>
                <a:cs typeface="+mn-cs"/>
              </a:defRPr>
            </a:lvl7pPr>
            <a:lvl8pPr marL="3200400" algn="l" defTabSz="914400" rtl="0" eaLnBrk="1" latinLnBrk="0" hangingPunct="1">
              <a:defRPr kumimoji="1" sz="1200" kern="1200">
                <a:solidFill>
                  <a:schemeClr val="tx1"/>
                </a:solidFill>
                <a:latin typeface="Arial" charset="0"/>
                <a:ea typeface="ＭＳ Ｐゴシック" charset="-128"/>
                <a:cs typeface="+mn-cs"/>
              </a:defRPr>
            </a:lvl8pPr>
            <a:lvl9pPr marL="3657600" algn="l" defTabSz="914400" rtl="0" eaLnBrk="1" latinLnBrk="0" hangingPunct="1">
              <a:defRPr kumimoji="1" sz="1200" kern="1200">
                <a:solidFill>
                  <a:schemeClr val="tx1"/>
                </a:solidFill>
                <a:latin typeface="Arial" charset="0"/>
                <a:ea typeface="ＭＳ Ｐゴシック" charset="-128"/>
                <a:cs typeface="+mn-cs"/>
              </a:defRPr>
            </a:lvl9pPr>
          </a:lstStyle>
          <a:p>
            <a:pPr algn="ctr" defTabSz="955675">
              <a:buClr>
                <a:schemeClr val="bg2"/>
              </a:buClr>
              <a:buSzPct val="100000"/>
            </a:pPr>
            <a:r>
              <a:rPr lang="ja-JP" altLang="en-US" dirty="0">
                <a:latin typeface="+mn-ea"/>
                <a:ea typeface="+mn-ea"/>
                <a:cs typeface="Arial" pitchFamily="34" charset="0"/>
              </a:rPr>
              <a:t>○○市</a:t>
            </a:r>
          </a:p>
          <a:p>
            <a:pPr algn="ctr" defTabSz="955675">
              <a:buClr>
                <a:schemeClr val="bg2"/>
              </a:buClr>
              <a:buSzPct val="100000"/>
            </a:pPr>
            <a:r>
              <a:rPr lang="ja-JP" altLang="en-US" dirty="0">
                <a:latin typeface="+mn-ea"/>
                <a:ea typeface="+mn-ea"/>
                <a:cs typeface="Arial" pitchFamily="34" charset="0"/>
              </a:rPr>
              <a:t>（●）</a:t>
            </a:r>
          </a:p>
        </p:txBody>
      </p:sp>
      <p:cxnSp>
        <p:nvCxnSpPr>
          <p:cNvPr id="7" name="直線コネクタ 6">
            <a:extLst>
              <a:ext uri="{FF2B5EF4-FFF2-40B4-BE49-F238E27FC236}">
                <a16:creationId xmlns:a16="http://schemas.microsoft.com/office/drawing/2014/main" id="{89A912DF-6B1B-4B54-AF2E-32F4A19C7FFF}"/>
              </a:ext>
            </a:extLst>
          </p:cNvPr>
          <p:cNvCxnSpPr>
            <a:cxnSpLocks/>
            <a:endCxn id="30" idx="1"/>
          </p:cNvCxnSpPr>
          <p:nvPr/>
        </p:nvCxnSpPr>
        <p:spPr>
          <a:xfrm>
            <a:off x="5128455" y="3491311"/>
            <a:ext cx="940257" cy="2"/>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A0BA5EC0-DDC9-466F-825C-BB033C28FC07}"/>
              </a:ext>
            </a:extLst>
          </p:cNvPr>
          <p:cNvCxnSpPr>
            <a:cxnSpLocks/>
            <a:stCxn id="47" idx="3"/>
            <a:endCxn id="21" idx="1"/>
          </p:cNvCxnSpPr>
          <p:nvPr/>
        </p:nvCxnSpPr>
        <p:spPr>
          <a:xfrm>
            <a:off x="3075289" y="3491313"/>
            <a:ext cx="940259"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正方形/長方形 3">
            <a:extLst>
              <a:ext uri="{FF2B5EF4-FFF2-40B4-BE49-F238E27FC236}">
                <a16:creationId xmlns:a16="http://schemas.microsoft.com/office/drawing/2014/main" id="{1653DCA9-FD29-4BD6-BAEC-BB71E0A29ABB}"/>
              </a:ext>
            </a:extLst>
          </p:cNvPr>
          <p:cNvSpPr/>
          <p:nvPr/>
        </p:nvSpPr>
        <p:spPr>
          <a:xfrm>
            <a:off x="1962383" y="2622509"/>
            <a:ext cx="1304385"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a:t>
            </a:r>
            <a:r>
              <a:rPr lang="ja-JP" altLang="en-US" sz="1200" kern="100" dirty="0">
                <a:solidFill>
                  <a:srgbClr val="FF0000"/>
                </a:solidFill>
                <a:latin typeface="ＭＳ Ｐゴシック"/>
                <a:ea typeface="ＭＳ Ｐゴシック"/>
                <a:cs typeface="Times New Roman" panose="02020603050405020304" pitchFamily="18" charset="0"/>
              </a:rPr>
              <a:t>体制図の例</a:t>
            </a:r>
            <a:r>
              <a:rPr lang="en-US" altLang="ja-JP" sz="1200" kern="100" dirty="0">
                <a:solidFill>
                  <a:srgbClr val="FF0000"/>
                </a:solidFill>
                <a:latin typeface="ＭＳ Ｐゴシック"/>
                <a:ea typeface="ＭＳ Ｐゴシック"/>
                <a:cs typeface="Times New Roman" panose="02020603050405020304" pitchFamily="18" charset="0"/>
              </a:rPr>
              <a:t>】</a:t>
            </a:r>
            <a:endParaRPr lang="ja-JP" altLang="en-US" sz="1200" kern="100" dirty="0">
              <a:solidFill>
                <a:srgbClr val="FF0000"/>
              </a:solidFill>
              <a:latin typeface="ＭＳ Ｐゴシック"/>
              <a:ea typeface="ＭＳ Ｐゴシック"/>
              <a:cs typeface="Times New Roman" panose="02020603050405020304" pitchFamily="18" charset="0"/>
            </a:endParaRPr>
          </a:p>
        </p:txBody>
      </p:sp>
      <p:sp>
        <p:nvSpPr>
          <p:cNvPr id="27" name="正方形/長方形 3">
            <a:extLst>
              <a:ext uri="{FF2B5EF4-FFF2-40B4-BE49-F238E27FC236}">
                <a16:creationId xmlns:a16="http://schemas.microsoft.com/office/drawing/2014/main" id="{D0F14F95-91BB-4CB5-80F3-D60E1528976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23968583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B</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（４））</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35620552-7DEB-4314-AFF0-4B8B11817C67}" type="slidenum">
              <a:rPr kumimoji="1" lang="en-US" altLang="ja-JP" sz="1480" smtClean="0">
                <a:solidFill>
                  <a:schemeClr val="tx1"/>
                </a:solidFill>
              </a:rPr>
              <a:t>62</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（４）実施体制の整備</a:t>
            </a:r>
            <a:endParaRPr lang="en-US" altLang="ja-JP" sz="1200" b="1" kern="100" dirty="0">
              <a:solidFill>
                <a:schemeClr val="bg1"/>
              </a:solidFill>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20842"/>
            <a:ext cx="8762062" cy="5520526"/>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参加主体の役割を表形式（様式自由）でご記載ください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rPr>
              <a:t>　前頁と同様に、</a:t>
            </a:r>
            <a:r>
              <a:rPr lang="ja-JP" altLang="en-US" sz="1200" b="0" kern="100" dirty="0">
                <a:solidFill>
                  <a:srgbClr val="FF0000"/>
                </a:solidFill>
                <a:effectLst/>
                <a:latin typeface="+mn-ea"/>
              </a:rPr>
              <a:t>以下の主体には指定の印・文言を付記してください</a:t>
            </a:r>
            <a:endParaRPr lang="en-US" altLang="ja-JP" sz="1200" b="0" kern="100" dirty="0">
              <a:solidFill>
                <a:srgbClr val="FF0000"/>
              </a:solidFill>
              <a:effectLst/>
              <a:latin typeface="+mn-ea"/>
            </a:endParaRPr>
          </a:p>
          <a:p>
            <a:pPr marL="171450" indent="-171450">
              <a:lnSpc>
                <a:spcPts val="1500"/>
              </a:lnSpc>
              <a:spcAft>
                <a:spcPts val="0"/>
              </a:spcAft>
              <a:buFont typeface="Arial" panose="020B0604020202020204" pitchFamily="34" charset="0"/>
              <a:buChar char="•"/>
            </a:pPr>
            <a:r>
              <a:rPr lang="ja-JP" altLang="en-US" sz="1200" b="0" kern="100" dirty="0">
                <a:solidFill>
                  <a:srgbClr val="FF0000"/>
                </a:solidFill>
                <a:effectLst/>
                <a:latin typeface="+mn-ea"/>
              </a:rPr>
              <a:t>代表してプロジェクト運営を行う（採択後の実証実験内容の調整に関する会議や中間報告等を主導する）主体</a:t>
            </a:r>
            <a:r>
              <a:rPr lang="ja-JP" altLang="en-US" sz="1200" b="0" kern="100" dirty="0">
                <a:solidFill>
                  <a:srgbClr val="FF0000"/>
                </a:solidFill>
                <a:effectLst/>
                <a:latin typeface="+mn-ea"/>
                <a:sym typeface="Wingdings" panose="05000000000000000000" pitchFamily="2" charset="2"/>
              </a:rPr>
              <a:t>：（★）</a:t>
            </a:r>
            <a:endParaRPr lang="en-US" altLang="ja-JP" sz="1200" b="0" kern="100" dirty="0">
              <a:solidFill>
                <a:srgbClr val="FF0000"/>
              </a:solidFill>
              <a:effectLst/>
              <a:latin typeface="+mn-ea"/>
            </a:endParaRPr>
          </a:p>
          <a:p>
            <a:pPr marL="171450" indent="-171450">
              <a:lnSpc>
                <a:spcPts val="1500"/>
              </a:lnSpc>
              <a:spcAft>
                <a:spcPts val="0"/>
              </a:spcAft>
              <a:buFont typeface="Arial" panose="020B0604020202020204" pitchFamily="34" charset="0"/>
              <a:buChar char="•"/>
            </a:pPr>
            <a:r>
              <a:rPr lang="ja-JP" altLang="en-US" sz="1200" b="0" kern="100" dirty="0">
                <a:solidFill>
                  <a:srgbClr val="FF0000"/>
                </a:solidFill>
                <a:effectLst/>
                <a:latin typeface="+mn-ea"/>
              </a:rPr>
              <a:t>経済産業省・経済産業局・事務局コンソーシアムとの会議に参加する主体：（●）</a:t>
            </a:r>
            <a:endParaRPr lang="en-US" altLang="ja-JP" sz="1200" b="0" kern="100" dirty="0">
              <a:solidFill>
                <a:srgbClr val="FF0000"/>
              </a:solidFill>
              <a:effectLst/>
              <a:latin typeface="+mn-ea"/>
            </a:endParaRPr>
          </a:p>
          <a:p>
            <a:pPr marL="171450" indent="-171450">
              <a:lnSpc>
                <a:spcPts val="1500"/>
              </a:lnSpc>
              <a:spcAft>
                <a:spcPts val="0"/>
              </a:spcAft>
              <a:buFont typeface="Arial" panose="020B0604020202020204" pitchFamily="34" charset="0"/>
              <a:buChar char="•"/>
            </a:pPr>
            <a:r>
              <a:rPr lang="ja-JP" altLang="en-US" sz="1200" kern="100" dirty="0">
                <a:solidFill>
                  <a:srgbClr val="FF0000"/>
                </a:solidFill>
                <a:latin typeface="+mn-ea"/>
              </a:rPr>
              <a:t>参画が確定していない（呼びかけ中など未定の）主体：</a:t>
            </a:r>
            <a:r>
              <a:rPr lang="ja-JP" altLang="en-US" sz="1200" kern="100" dirty="0">
                <a:solidFill>
                  <a:srgbClr val="FF0000"/>
                </a:solidFill>
                <a:latin typeface="+mn-ea"/>
                <a:sym typeface="Wingdings" panose="05000000000000000000" pitchFamily="2" charset="2"/>
              </a:rPr>
              <a:t>（調整中</a:t>
            </a:r>
            <a:r>
              <a:rPr lang="ja-JP" altLang="en-US" sz="1200" kern="100" dirty="0">
                <a:solidFill>
                  <a:srgbClr val="FF0000"/>
                </a:solidFill>
                <a:latin typeface="+mn-ea"/>
              </a:rPr>
              <a:t>）</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P25</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30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en-US" altLang="ja-JP" sz="1200" b="0" kern="100" dirty="0">
              <a:solidFill>
                <a:srgbClr val="FF0000"/>
              </a:solidFill>
              <a:effectLst/>
              <a:latin typeface="+mn-ea"/>
            </a:endParaRPr>
          </a:p>
          <a:p>
            <a:pPr>
              <a:lnSpc>
                <a:spcPts val="1500"/>
              </a:lnSpc>
              <a:spcAft>
                <a:spcPts val="0"/>
              </a:spcAft>
            </a:pPr>
            <a:endParaRPr lang="en-US" altLang="ja-JP" sz="1200" b="0" kern="100" dirty="0">
              <a:solidFill>
                <a:srgbClr val="FF0000"/>
              </a:solidFill>
              <a:effectLst/>
              <a:latin typeface="+mn-ea"/>
            </a:endParaRPr>
          </a:p>
        </p:txBody>
      </p:sp>
      <p:sp>
        <p:nvSpPr>
          <p:cNvPr id="27" name="正方形/長方形 3">
            <a:extLst>
              <a:ext uri="{FF2B5EF4-FFF2-40B4-BE49-F238E27FC236}">
                <a16:creationId xmlns:a16="http://schemas.microsoft.com/office/drawing/2014/main" id="{D0F14F95-91BB-4CB5-80F3-D60E15289762}"/>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graphicFrame>
        <p:nvGraphicFramePr>
          <p:cNvPr id="2" name="表 2">
            <a:extLst>
              <a:ext uri="{FF2B5EF4-FFF2-40B4-BE49-F238E27FC236}">
                <a16:creationId xmlns:a16="http://schemas.microsoft.com/office/drawing/2014/main" id="{AA98417A-CB37-34E2-DA86-4D896358DB43}"/>
              </a:ext>
            </a:extLst>
          </p:cNvPr>
          <p:cNvGraphicFramePr>
            <a:graphicFrameLocks noGrp="1"/>
          </p:cNvGraphicFramePr>
          <p:nvPr/>
        </p:nvGraphicFramePr>
        <p:xfrm>
          <a:off x="434998" y="3140968"/>
          <a:ext cx="8274004" cy="3263577"/>
        </p:xfrm>
        <a:graphic>
          <a:graphicData uri="http://schemas.openxmlformats.org/drawingml/2006/table">
            <a:tbl>
              <a:tblPr firstRow="1" bandRow="1">
                <a:tableStyleId>{5C22544A-7EE6-4342-B048-85BDC9FD1C3A}</a:tableStyleId>
              </a:tblPr>
              <a:tblGrid>
                <a:gridCol w="3018651">
                  <a:extLst>
                    <a:ext uri="{9D8B030D-6E8A-4147-A177-3AD203B41FA5}">
                      <a16:colId xmlns:a16="http://schemas.microsoft.com/office/drawing/2014/main" val="2943966248"/>
                    </a:ext>
                  </a:extLst>
                </a:gridCol>
                <a:gridCol w="5255353">
                  <a:extLst>
                    <a:ext uri="{9D8B030D-6E8A-4147-A177-3AD203B41FA5}">
                      <a16:colId xmlns:a16="http://schemas.microsoft.com/office/drawing/2014/main" val="857641231"/>
                    </a:ext>
                  </a:extLst>
                </a:gridCol>
              </a:tblGrid>
              <a:tr h="281369">
                <a:tc>
                  <a:txBody>
                    <a:bodyPr/>
                    <a:lstStyle/>
                    <a:p>
                      <a:pPr algn="ctr"/>
                      <a:r>
                        <a:rPr kumimoji="1" lang="ja-JP" altLang="en-US" sz="1200" dirty="0">
                          <a:solidFill>
                            <a:schemeClr val="tx1"/>
                          </a:solidFill>
                        </a:rPr>
                        <a:t>参加主体</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役割</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77689933"/>
                  </a:ext>
                </a:extLst>
              </a:tr>
              <a:tr h="422713">
                <a:tc>
                  <a:txBody>
                    <a:bodyPr/>
                    <a:lstStyle/>
                    <a:p>
                      <a:pPr algn="l" defTabSz="955675">
                        <a:buClr>
                          <a:schemeClr val="bg2"/>
                        </a:buClr>
                        <a:buSzPct val="100000"/>
                      </a:pPr>
                      <a:r>
                        <a:rPr lang="ja-JP" altLang="en-US" sz="1200" dirty="0">
                          <a:latin typeface="+mn-ea"/>
                          <a:ea typeface="+mn-ea"/>
                          <a:cs typeface="Arial" pitchFamily="34" charset="0"/>
                        </a:rPr>
                        <a:t>○○株式会社　（★・●）</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dirty="0"/>
                        <a:t>構想や計画作りを主導。取組から得られるデータの分析、○○への適用を担う</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371665"/>
                  </a:ext>
                </a:extLst>
              </a:tr>
              <a:tr h="422713">
                <a:tc>
                  <a:txBody>
                    <a:bodyPr/>
                    <a:lstStyle/>
                    <a:p>
                      <a:pPr algn="l" defTabSz="955675">
                        <a:buClr>
                          <a:schemeClr val="bg2"/>
                        </a:buClr>
                        <a:buSzPct val="100000"/>
                      </a:pPr>
                      <a:r>
                        <a:rPr lang="ja-JP" altLang="en-US" sz="1200" dirty="0">
                          <a:latin typeface="+mn-ea"/>
                          <a:ea typeface="+mn-ea"/>
                          <a:cs typeface="Arial" pitchFamily="34" charset="0"/>
                        </a:rPr>
                        <a:t>○○市　（●）</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dirty="0"/>
                        <a:t>構想や計画作りに参加。実装時の事業主体となる。</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5769315"/>
                  </a:ext>
                </a:extLst>
              </a:tr>
              <a:tr h="4227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n-ea"/>
                          <a:ea typeface="+mn-ea"/>
                          <a:cs typeface="Arial" pitchFamily="34" charset="0"/>
                        </a:rPr>
                        <a:t>✕✕（調整中）</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dirty="0"/>
                        <a:t>車両の提供および運行を担う</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81964431"/>
                  </a:ext>
                </a:extLst>
              </a:tr>
              <a:tr h="422713">
                <a:tc>
                  <a:txBody>
                    <a:bodyPr/>
                    <a:lstStyle/>
                    <a:p>
                      <a:r>
                        <a:rPr lang="ja-JP" altLang="en-US" sz="1200" dirty="0">
                          <a:latin typeface="+mn-ea"/>
                          <a:ea typeface="+mn-ea"/>
                          <a:cs typeface="Arial" pitchFamily="34" charset="0"/>
                        </a:rPr>
                        <a:t>○△✕</a:t>
                      </a:r>
                      <a:endParaRPr kumimoji="1" lang="ja-JP" altLang="en-US" sz="1200" dirty="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r>
                        <a:rPr kumimoji="1" lang="ja-JP" altLang="en-US" sz="1200" dirty="0"/>
                        <a:t>○○システムの提供</a:t>
                      </a:r>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66069205"/>
                  </a:ext>
                </a:extLst>
              </a:tr>
              <a:tr h="422713">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85937715"/>
                  </a:ext>
                </a:extLst>
              </a:tr>
              <a:tr h="422713">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38782544"/>
                  </a:ext>
                </a:extLst>
              </a:tr>
              <a:tr h="422713">
                <a:tc>
                  <a:txBody>
                    <a:bodyPr/>
                    <a:lstStyle/>
                    <a:p>
                      <a:endParaRPr kumimoji="1" lang="ja-JP" altLang="en-US" sz="120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sz="1200" dirty="0"/>
                    </a:p>
                  </a:txBody>
                  <a:tcPr marL="121706" marR="121706" marT="60853" marB="60853"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7571630"/>
                  </a:ext>
                </a:extLst>
              </a:tr>
            </a:tbl>
          </a:graphicData>
        </a:graphic>
      </p:graphicFrame>
      <p:sp>
        <p:nvSpPr>
          <p:cNvPr id="3" name="正方形/長方形 3">
            <a:extLst>
              <a:ext uri="{FF2B5EF4-FFF2-40B4-BE49-F238E27FC236}">
                <a16:creationId xmlns:a16="http://schemas.microsoft.com/office/drawing/2014/main" id="{063B3035-151B-D79A-C6E7-3EEB7EACD211}"/>
              </a:ext>
            </a:extLst>
          </p:cNvPr>
          <p:cNvSpPr/>
          <p:nvPr/>
        </p:nvSpPr>
        <p:spPr>
          <a:xfrm>
            <a:off x="434998" y="2780928"/>
            <a:ext cx="2664296"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a:t>
            </a:r>
            <a:r>
              <a:rPr lang="ja-JP" altLang="en-US" sz="1200" kern="100" dirty="0">
                <a:solidFill>
                  <a:srgbClr val="FF0000"/>
                </a:solidFill>
                <a:latin typeface="ＭＳ Ｐゴシック"/>
                <a:ea typeface="ＭＳ Ｐゴシック"/>
                <a:cs typeface="Times New Roman" panose="02020603050405020304" pitchFamily="18" charset="0"/>
              </a:rPr>
              <a:t>参加主体の役割の記載例</a:t>
            </a:r>
            <a:r>
              <a:rPr lang="en-US" altLang="ja-JP" sz="1200" kern="100" dirty="0">
                <a:solidFill>
                  <a:srgbClr val="FF0000"/>
                </a:solidFill>
                <a:latin typeface="ＭＳ Ｐゴシック"/>
                <a:ea typeface="ＭＳ Ｐゴシック"/>
                <a:cs typeface="Times New Roman" panose="02020603050405020304" pitchFamily="18" charset="0"/>
              </a:rPr>
              <a:t>】</a:t>
            </a:r>
            <a:endParaRPr lang="ja-JP" altLang="en-US" sz="1200"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6860387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B</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（５）（６））</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325890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今年度実証内容の具体性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0745AB6B-E721-4582-BDB4-A43C446DFC90}" type="slidenum">
              <a:rPr kumimoji="1" lang="en-US" altLang="ja-JP" sz="1480" smtClean="0">
                <a:solidFill>
                  <a:schemeClr val="tx1"/>
                </a:solidFill>
              </a:rPr>
              <a:t>63</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6000"/>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（５）自治体の協力</a:t>
            </a:r>
            <a:endParaRPr lang="ja-JP" altLang="en-US" sz="1200" kern="100" dirty="0">
              <a:solidFill>
                <a:schemeClr val="bg1"/>
              </a:solidFill>
            </a:endParaRPr>
          </a:p>
        </p:txBody>
      </p:sp>
      <p:sp>
        <p:nvSpPr>
          <p:cNvPr id="13" name="正方形/長方形 12">
            <a:extLst>
              <a:ext uri="{FF2B5EF4-FFF2-40B4-BE49-F238E27FC236}">
                <a16:creationId xmlns:a16="http://schemas.microsoft.com/office/drawing/2014/main" id="{72E94A20-80E1-4619-AB44-53B461009AAA}"/>
              </a:ext>
            </a:extLst>
          </p:cNvPr>
          <p:cNvSpPr/>
          <p:nvPr/>
        </p:nvSpPr>
        <p:spPr>
          <a:xfrm>
            <a:off x="190939" y="3897416"/>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（６）利用者ニーズの反映</a:t>
            </a:r>
            <a:endParaRPr lang="en-US" altLang="ja-JP" sz="1200" b="1" kern="100" dirty="0">
              <a:solidFill>
                <a:schemeClr val="bg1"/>
              </a:solidFill>
            </a:endParaRPr>
          </a:p>
        </p:txBody>
      </p:sp>
      <p:sp>
        <p:nvSpPr>
          <p:cNvPr id="14" name="正方形/長方形 13">
            <a:extLst>
              <a:ext uri="{FF2B5EF4-FFF2-40B4-BE49-F238E27FC236}">
                <a16:creationId xmlns:a16="http://schemas.microsoft.com/office/drawing/2014/main" id="{478254C6-EF80-47A7-AFAC-09D0CEDD5F6E}"/>
              </a:ext>
            </a:extLst>
          </p:cNvPr>
          <p:cNvSpPr/>
          <p:nvPr/>
        </p:nvSpPr>
        <p:spPr>
          <a:xfrm>
            <a:off x="190939" y="4182258"/>
            <a:ext cx="8762062" cy="2484000"/>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kern="100" dirty="0">
              <a:solidFill>
                <a:schemeClr val="tx1"/>
              </a:solidFill>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実証の実施にあたり、受益者の意見やニーズを聴取していれば、その聴取手法・内容を記載し、実証内容にどのように反映させているかご記載ください。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rPr>
              <a:t>　 未聴取の場合は、今後どのように聴取していくかをご記載ください。</a:t>
            </a:r>
            <a:endParaRPr lang="en-US" altLang="ja-JP" sz="1200" kern="100" dirty="0">
              <a:solidFill>
                <a:srgbClr val="FF0000"/>
              </a:solidFill>
              <a:latin typeface="+mn-ea"/>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P45</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50</a:t>
            </a:r>
            <a:endParaRPr lang="en-US" altLang="ja-JP" sz="1200" b="0" kern="100" dirty="0">
              <a:solidFill>
                <a:srgbClr val="FF0000"/>
              </a:solidFill>
              <a:effectLst/>
              <a:latin typeface="+mn-ea"/>
            </a:endParaRPr>
          </a:p>
          <a:p>
            <a:pPr>
              <a:lnSpc>
                <a:spcPts val="1500"/>
              </a:lnSpc>
              <a:spcAft>
                <a:spcPts val="0"/>
              </a:spcAft>
            </a:pP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chemeClr val="tx1"/>
                </a:solidFill>
                <a:effectLst/>
                <a:latin typeface="+mn-ea"/>
              </a:rPr>
              <a:t> </a:t>
            </a:r>
            <a:endParaRPr lang="ja-JP" altLang="ja-JP" sz="1200" b="0" kern="100" dirty="0">
              <a:solidFill>
                <a:schemeClr val="tx1"/>
              </a:solidFill>
              <a:effectLst/>
              <a:latin typeface="+mn-ea"/>
              <a:cs typeface="Times New Roman" panose="02020603050405020304" pitchFamily="18" charset="0"/>
            </a:endParaRP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1228142"/>
            <a:ext cx="8762062" cy="2484000"/>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chemeClr val="tx1"/>
                </a:solidFill>
                <a:effectLst/>
                <a:latin typeface="+mn-ea"/>
              </a:rPr>
              <a:t> </a:t>
            </a:r>
            <a:r>
              <a:rPr lang="en-US" altLang="ja-JP" sz="1200" b="0" kern="100" dirty="0">
                <a:solidFill>
                  <a:srgbClr val="FF0000"/>
                </a:solidFill>
                <a:effectLst/>
                <a:latin typeface="+mn-ea"/>
              </a:rPr>
              <a:t>※</a:t>
            </a:r>
            <a:r>
              <a:rPr lang="ja-JP" altLang="en-US" sz="1200" b="0" kern="100" dirty="0">
                <a:solidFill>
                  <a:srgbClr val="FF0000"/>
                </a:solidFill>
                <a:effectLst/>
                <a:latin typeface="+mn-ea"/>
              </a:rPr>
              <a:t>実証を行う、あるいは実装を目指す地域の自治体との協力状況をご記載ください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cs typeface="Times New Roman" panose="02020603050405020304" pitchFamily="18" charset="0"/>
              </a:rPr>
              <a:t>　  また、提案内容と自治体の方針・計画等が整合している場合はその点もご記載ください</a:t>
            </a:r>
            <a:endParaRPr lang="en-US" altLang="ja-JP" sz="1200" kern="100" dirty="0">
              <a:solidFill>
                <a:srgbClr val="FF0000"/>
              </a:solidFill>
              <a:latin typeface="+mn-ea"/>
              <a:cs typeface="Times New Roman" panose="02020603050405020304" pitchFamily="18" charset="0"/>
            </a:endParaRPr>
          </a:p>
          <a:p>
            <a:pPr>
              <a:lnSpc>
                <a:spcPts val="1500"/>
              </a:lnSpc>
              <a:spcAft>
                <a:spcPts val="0"/>
              </a:spcAft>
            </a:pPr>
            <a:r>
              <a:rPr lang="en-US" altLang="ja-JP" sz="1200" kern="100" dirty="0">
                <a:solidFill>
                  <a:srgbClr val="FF0000"/>
                </a:solidFill>
                <a:latin typeface="+mn-ea"/>
                <a:cs typeface="Times New Roman" panose="02020603050405020304" pitchFamily="18" charset="0"/>
              </a:rPr>
              <a:t>※</a:t>
            </a:r>
            <a:r>
              <a:rPr lang="ja-JP" altLang="en-US" sz="1200" kern="100" dirty="0">
                <a:solidFill>
                  <a:srgbClr val="FF0000"/>
                </a:solidFill>
                <a:latin typeface="+mn-ea"/>
                <a:cs typeface="Times New Roman" panose="02020603050405020304" pitchFamily="18" charset="0"/>
              </a:rPr>
              <a:t>「スマートモビリティの創り方～みんなのガイドブック～」参考ページ：</a:t>
            </a:r>
            <a:r>
              <a:rPr lang="en-US" altLang="ja-JP" sz="1200" kern="100" dirty="0">
                <a:solidFill>
                  <a:srgbClr val="FF0000"/>
                </a:solidFill>
                <a:latin typeface="+mn-ea"/>
                <a:cs typeface="Times New Roman" panose="02020603050405020304" pitchFamily="18" charset="0"/>
              </a:rPr>
              <a:t>P25</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30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40</a:t>
            </a:r>
            <a:r>
              <a:rPr lang="ja-JP" altLang="en-US" sz="1200" kern="100" dirty="0">
                <a:solidFill>
                  <a:srgbClr val="FF0000"/>
                </a:solidFill>
                <a:latin typeface="+mn-ea"/>
                <a:cs typeface="Times New Roman" panose="02020603050405020304" pitchFamily="18" charset="0"/>
              </a:rPr>
              <a:t>～</a:t>
            </a:r>
            <a:r>
              <a:rPr lang="en-US" altLang="ja-JP" sz="1200" kern="100" dirty="0">
                <a:solidFill>
                  <a:srgbClr val="FF0000"/>
                </a:solidFill>
                <a:latin typeface="+mn-ea"/>
                <a:cs typeface="Times New Roman" panose="02020603050405020304" pitchFamily="18" charset="0"/>
              </a:rPr>
              <a:t>44</a:t>
            </a:r>
            <a:endParaRPr lang="ja-JP" altLang="ja-JP" sz="1200" b="0" kern="100" dirty="0">
              <a:solidFill>
                <a:schemeClr val="tx1"/>
              </a:solidFill>
              <a:effectLst/>
              <a:latin typeface="+mn-ea"/>
              <a:cs typeface="Times New Roman" panose="02020603050405020304" pitchFamily="18" charset="0"/>
            </a:endParaRPr>
          </a:p>
        </p:txBody>
      </p:sp>
      <p:sp>
        <p:nvSpPr>
          <p:cNvPr id="15" name="正方形/長方形 3">
            <a:extLst>
              <a:ext uri="{FF2B5EF4-FFF2-40B4-BE49-F238E27FC236}">
                <a16:creationId xmlns:a16="http://schemas.microsoft.com/office/drawing/2014/main" id="{623FA921-0EB4-4B7A-8C84-0519F0C630FB}"/>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1755457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C-</a:t>
            </a:r>
            <a:r>
              <a:rPr lang="ja-JP" altLang="en-US" sz="1800" b="1" dirty="0">
                <a:solidFill>
                  <a:srgbClr val="FFFFFF"/>
                </a:solidFill>
                <a:latin typeface="ＭＳ Ｐゴシック" panose="020B0600070205080204" pitchFamily="50" charset="-128"/>
              </a:rPr>
              <a:t>（１）（２）</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42670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C.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事業目的や期待する成果との整合性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EF13CAC7-C535-492F-8DB0-E9FEB8FA15A4}" type="slidenum">
              <a:rPr kumimoji="1" lang="en-US" altLang="ja-JP" sz="1480" smtClean="0">
                <a:solidFill>
                  <a:schemeClr val="tx1"/>
                </a:solidFill>
              </a:rPr>
              <a:t>64</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350419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（２）具体的に目指す成果 （２ページ以内）</a:t>
            </a:r>
          </a:p>
        </p:txBody>
      </p:sp>
      <p:sp>
        <p:nvSpPr>
          <p:cNvPr id="12" name="正方形/長方形 11">
            <a:extLst>
              <a:ext uri="{FF2B5EF4-FFF2-40B4-BE49-F238E27FC236}">
                <a16:creationId xmlns:a16="http://schemas.microsoft.com/office/drawing/2014/main" id="{1DD56A6A-27E7-48E5-A85D-047994528AE8}"/>
              </a:ext>
            </a:extLst>
          </p:cNvPr>
          <p:cNvSpPr/>
          <p:nvPr/>
        </p:nvSpPr>
        <p:spPr>
          <a:xfrm>
            <a:off x="190939" y="3789040"/>
            <a:ext cx="8762062" cy="2772032"/>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kern="100" dirty="0">
                <a:solidFill>
                  <a:srgbClr val="FF0000"/>
                </a:solidFill>
                <a:latin typeface="+mn-ea"/>
              </a:rPr>
              <a:t>※</a:t>
            </a:r>
            <a:r>
              <a:rPr lang="ja-JP" altLang="en-US" sz="1200" kern="100" dirty="0">
                <a:solidFill>
                  <a:srgbClr val="FF0000"/>
                </a:solidFill>
                <a:latin typeface="+mn-ea"/>
              </a:rPr>
              <a:t>本事業の目的や期待する成果を加味したうえで、ど</a:t>
            </a:r>
            <a:r>
              <a:rPr lang="ja-JP" altLang="en-US" sz="1200" b="0" kern="100" dirty="0">
                <a:solidFill>
                  <a:srgbClr val="FF0000"/>
                </a:solidFill>
                <a:effectLst/>
                <a:latin typeface="+mn-ea"/>
              </a:rPr>
              <a:t>のような点で成果を生むことが出来るかご記載ください。</a:t>
            </a:r>
            <a:endParaRPr lang="en-US" altLang="ja-JP" sz="1200" b="0" kern="100" dirty="0">
              <a:solidFill>
                <a:srgbClr val="FF0000"/>
              </a:solidFill>
              <a:effectLst/>
              <a:latin typeface="+mn-ea"/>
            </a:endParaRPr>
          </a:p>
        </p:txBody>
      </p:sp>
      <p:sp>
        <p:nvSpPr>
          <p:cNvPr id="15" name="正方形/長方形 3">
            <a:extLst>
              <a:ext uri="{FF2B5EF4-FFF2-40B4-BE49-F238E27FC236}">
                <a16:creationId xmlns:a16="http://schemas.microsoft.com/office/drawing/2014/main" id="{D07C33D0-C512-4456-AED9-0510DDBB5BD7}"/>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graphicFrame>
        <p:nvGraphicFramePr>
          <p:cNvPr id="2" name="表 2">
            <a:extLst>
              <a:ext uri="{FF2B5EF4-FFF2-40B4-BE49-F238E27FC236}">
                <a16:creationId xmlns:a16="http://schemas.microsoft.com/office/drawing/2014/main" id="{B7F956B1-19A8-683A-2EDD-8422D603ECF8}"/>
              </a:ext>
            </a:extLst>
          </p:cNvPr>
          <p:cNvGraphicFramePr>
            <a:graphicFrameLocks noGrp="1"/>
          </p:cNvGraphicFramePr>
          <p:nvPr/>
        </p:nvGraphicFramePr>
        <p:xfrm>
          <a:off x="187769" y="1288742"/>
          <a:ext cx="8762062" cy="2103120"/>
        </p:xfrm>
        <a:graphic>
          <a:graphicData uri="http://schemas.openxmlformats.org/drawingml/2006/table">
            <a:tbl>
              <a:tblPr firstRow="1" bandRow="1">
                <a:tableStyleId>{5C22544A-7EE6-4342-B048-85BDC9FD1C3A}</a:tableStyleId>
              </a:tblPr>
              <a:tblGrid>
                <a:gridCol w="7912623">
                  <a:extLst>
                    <a:ext uri="{9D8B030D-6E8A-4147-A177-3AD203B41FA5}">
                      <a16:colId xmlns:a16="http://schemas.microsoft.com/office/drawing/2014/main" val="2855529242"/>
                    </a:ext>
                  </a:extLst>
                </a:gridCol>
                <a:gridCol w="849439">
                  <a:extLst>
                    <a:ext uri="{9D8B030D-6E8A-4147-A177-3AD203B41FA5}">
                      <a16:colId xmlns:a16="http://schemas.microsoft.com/office/drawing/2014/main" val="2545219505"/>
                    </a:ext>
                  </a:extLst>
                </a:gridCol>
              </a:tblGrid>
              <a:tr h="248716">
                <a:tc>
                  <a:txBody>
                    <a:bodyPr/>
                    <a:lstStyle/>
                    <a:p>
                      <a:pPr algn="ctr"/>
                      <a:r>
                        <a:rPr kumimoji="1" lang="ja-JP" altLang="en-US" sz="1200" b="1" kern="100" dirty="0">
                          <a:solidFill>
                            <a:schemeClr val="bg1"/>
                          </a:solidFill>
                          <a:effectLst/>
                          <a:latin typeface="+mn-ea"/>
                          <a:ea typeface="+mn-ea"/>
                          <a:cs typeface="+mn-cs"/>
                        </a:rPr>
                        <a:t>（１）期待する成果との整合性</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333399"/>
                    </a:solidFill>
                  </a:tcPr>
                </a:tc>
                <a:tc>
                  <a:txBody>
                    <a:bodyPr/>
                    <a:lstStyle/>
                    <a:p>
                      <a:pPr algn="ctr"/>
                      <a:r>
                        <a:rPr kumimoji="1" lang="ja-JP" altLang="en-US" sz="1200" b="1" kern="100" dirty="0">
                          <a:solidFill>
                            <a:schemeClr val="bg1"/>
                          </a:solidFill>
                          <a:effectLst/>
                          <a:latin typeface="+mn-ea"/>
                          <a:ea typeface="+mn-ea"/>
                          <a:cs typeface="+mn-cs"/>
                        </a:rPr>
                        <a:t>該当有無</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333399"/>
                    </a:solidFill>
                  </a:tcPr>
                </a:tc>
                <a:extLst>
                  <a:ext uri="{0D108BD9-81ED-4DB2-BD59-A6C34878D82A}">
                    <a16:rowId xmlns:a16="http://schemas.microsoft.com/office/drawing/2014/main" val="2477320264"/>
                  </a:ext>
                </a:extLst>
              </a:tr>
              <a:tr h="355574">
                <a:tc>
                  <a:txBody>
                    <a:bodyPr/>
                    <a:lstStyle/>
                    <a:p>
                      <a:r>
                        <a:rPr kumimoji="1" lang="ja-JP" altLang="en-US" sz="1200" b="0" kern="100" dirty="0">
                          <a:solidFill>
                            <a:schemeClr val="tx1"/>
                          </a:solidFill>
                          <a:effectLst/>
                          <a:latin typeface="+mn-ea"/>
                          <a:ea typeface="+mn-ea"/>
                          <a:cs typeface="+mn-cs"/>
                        </a:rPr>
                        <a:t>①将来的な自動運転の普及も見据えた際のサービス・ビジネスモデルを実証し、想定される効果や乗り越えるべき課題を整理すること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dirty="0">
                        <a:solidFill>
                          <a:schemeClr val="tx1"/>
                        </a:solidFill>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4583098"/>
                  </a:ext>
                </a:extLst>
              </a:tr>
              <a:tr h="355574">
                <a:tc>
                  <a:txBody>
                    <a:bodyPr/>
                    <a:lstStyle/>
                    <a:p>
                      <a:r>
                        <a:rPr kumimoji="1" lang="ja-JP" altLang="en-US" sz="1200" b="0" kern="100" dirty="0">
                          <a:solidFill>
                            <a:schemeClr val="tx1"/>
                          </a:solidFill>
                          <a:effectLst/>
                          <a:latin typeface="+mn-ea"/>
                          <a:ea typeface="+mn-ea"/>
                          <a:cs typeface="+mn-cs"/>
                        </a:rPr>
                        <a:t>②法規制等の課題によりこれまで具体化が進んでこなかったサービス・ビジネスモデルを実証し、 想定される効果や乗り越えるべき課題を整理すること （モビリティ </a:t>
                      </a:r>
                      <a:r>
                        <a:rPr kumimoji="1" lang="en-US" altLang="ja-JP" sz="1200" b="0" kern="100" dirty="0">
                          <a:solidFill>
                            <a:schemeClr val="tx1"/>
                          </a:solidFill>
                          <a:effectLst/>
                          <a:latin typeface="+mn-ea"/>
                          <a:ea typeface="+mn-ea"/>
                          <a:cs typeface="+mn-cs"/>
                        </a:rPr>
                        <a:t>× </a:t>
                      </a:r>
                      <a:r>
                        <a:rPr kumimoji="1" lang="ja-JP" altLang="en-US" sz="1200" b="0" kern="100" dirty="0">
                          <a:solidFill>
                            <a:schemeClr val="tx1"/>
                          </a:solidFill>
                          <a:effectLst/>
                          <a:latin typeface="+mn-ea"/>
                          <a:ea typeface="+mn-ea"/>
                          <a:cs typeface="+mn-cs"/>
                        </a:rPr>
                        <a:t>医療、観光、小売、物流、エネルギー、データ 等） </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dirty="0">
                        <a:solidFill>
                          <a:schemeClr val="tx1"/>
                        </a:solidFill>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05468505"/>
                  </a:ext>
                </a:extLst>
              </a:tr>
              <a:tr h="355574">
                <a:tc>
                  <a:txBody>
                    <a:bodyPr/>
                    <a:lstStyle/>
                    <a:p>
                      <a:r>
                        <a:rPr kumimoji="1" lang="ja-JP" altLang="en-US" sz="1200" b="0" kern="100" dirty="0">
                          <a:solidFill>
                            <a:schemeClr val="tx1"/>
                          </a:solidFill>
                          <a:effectLst/>
                          <a:latin typeface="+mn-ea"/>
                          <a:ea typeface="+mn-ea"/>
                          <a:cs typeface="+mn-cs"/>
                        </a:rPr>
                        <a:t>③自動車完成車メーカーや部品メーカー、ディーラーなどの新たなビジネス機会を創出する取組を実証し、 想定される効果や乗り越えるべき課題を整理すること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dirty="0">
                        <a:solidFill>
                          <a:schemeClr val="tx1"/>
                        </a:solidFill>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2852718"/>
                  </a:ext>
                </a:extLst>
              </a:tr>
              <a:tr h="355574">
                <a:tc>
                  <a:txBody>
                    <a:bodyPr/>
                    <a:lstStyle/>
                    <a:p>
                      <a:r>
                        <a:rPr kumimoji="1" lang="ja-JP" altLang="en-US" sz="1200" b="0" kern="100" dirty="0">
                          <a:solidFill>
                            <a:schemeClr val="tx1"/>
                          </a:solidFill>
                          <a:effectLst/>
                          <a:latin typeface="+mn-ea"/>
                          <a:ea typeface="+mn-ea"/>
                          <a:cs typeface="+mn-cs"/>
                        </a:rPr>
                        <a:t>④その他、</a:t>
                      </a:r>
                      <a:r>
                        <a:rPr lang="ja-JP" altLang="en-US" sz="1200" dirty="0"/>
                        <a:t>モビリティ関連産業の裾野拡大、競争力強化に繋がる</a:t>
                      </a:r>
                      <a:r>
                        <a:rPr kumimoji="1" lang="ja-JP" altLang="en-US" sz="1200" b="0" kern="100" dirty="0">
                          <a:solidFill>
                            <a:schemeClr val="tx1"/>
                          </a:solidFill>
                          <a:effectLst/>
                          <a:latin typeface="+mn-ea"/>
                          <a:ea typeface="+mn-ea"/>
                          <a:cs typeface="+mn-cs"/>
                        </a:rPr>
                        <a:t>新たなビジネスモデルや、スマートモビリティによる新たな地域課題解決のサービス・ ビジネスモデルを創出すること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kumimoji="1" lang="ja-JP" altLang="en-US" b="0" dirty="0">
                        <a:solidFill>
                          <a:schemeClr val="tx1"/>
                        </a:solidFill>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3756473"/>
                  </a:ext>
                </a:extLst>
              </a:tr>
            </a:tbl>
          </a:graphicData>
        </a:graphic>
      </p:graphicFrame>
      <p:sp>
        <p:nvSpPr>
          <p:cNvPr id="3" name="Text Box 4">
            <a:extLst>
              <a:ext uri="{FF2B5EF4-FFF2-40B4-BE49-F238E27FC236}">
                <a16:creationId xmlns:a16="http://schemas.microsoft.com/office/drawing/2014/main" id="{40668390-2EF9-8239-9239-601BD60D0527}"/>
              </a:ext>
            </a:extLst>
          </p:cNvPr>
          <p:cNvSpPr txBox="1">
            <a:spLocks noChangeArrowheads="1"/>
          </p:cNvSpPr>
          <p:nvPr/>
        </p:nvSpPr>
        <p:spPr>
          <a:xfrm>
            <a:off x="187769" y="946915"/>
            <a:ext cx="8321757" cy="276999"/>
          </a:xfrm>
          <a:prstGeom prst="rect">
            <a:avLst/>
          </a:prstGeom>
          <a:noFill/>
          <a:ln w="9525">
            <a:noFill/>
            <a:miter lim="800000"/>
            <a:headEnd/>
            <a:tailEnd/>
          </a:ln>
          <a:effectLst/>
        </p:spPr>
        <p:txBody>
          <a:bodyPr wrap="square">
            <a:spAutoFit/>
          </a:bodyPr>
          <a:lstStyle/>
          <a:p>
            <a:pPr marL="0" marR="0" lvl="0" indent="0" defTabSz="914400" rtl="0" eaLnBrk="1" fontAlgn="base" latinLnBrk="0" hangingPunct="1">
              <a:lnSpc>
                <a:spcPct val="100000"/>
              </a:lnSpc>
              <a:spcBef>
                <a:spcPct val="5000"/>
              </a:spcBef>
              <a:spcAft>
                <a:spcPct val="0"/>
              </a:spcAft>
              <a:buClrTx/>
              <a:buSzTx/>
              <a:buFontTx/>
              <a:buNone/>
              <a:tabLst/>
              <a:defRPr/>
            </a:pPr>
            <a:r>
              <a:rPr lang="ja-JP" altLang="en-US" sz="1200" b="1" kern="100" dirty="0">
                <a:solidFill>
                  <a:srgbClr val="000000"/>
                </a:solidFill>
                <a:latin typeface="ＭＳ Ｐゴシック"/>
                <a:ea typeface="ＭＳ Ｐゴシック"/>
                <a:cs typeface="Times New Roman" panose="02020603050405020304" pitchFamily="18" charset="0"/>
              </a:rPr>
              <a:t>本事業で期待する成果として、該当する</a:t>
            </a:r>
            <a:r>
              <a:rPr kumimoji="1" lang="ja-JP" altLang="en-US" sz="12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一つもしくは複数の項目を選択すること</a:t>
            </a:r>
            <a:endParaRPr kumimoji="1" lang="ja-JP" altLang="ja-JP" sz="12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0723099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C-</a:t>
            </a:r>
            <a:r>
              <a:rPr lang="ja-JP" altLang="en-US" sz="1800" b="1" dirty="0">
                <a:solidFill>
                  <a:srgbClr val="FFFFFF"/>
                </a:solidFill>
                <a:latin typeface="ＭＳ Ｐゴシック" panose="020B0600070205080204" pitchFamily="50" charset="-128"/>
              </a:rPr>
              <a:t>（２）</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78674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C.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事業目的や期待する成果との整合性</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9379264F-474E-479F-8B08-E971E8EA5AE4}" type="slidenum">
              <a:rPr kumimoji="1" lang="en-US" altLang="ja-JP" sz="1480" smtClean="0">
                <a:solidFill>
                  <a:schemeClr val="tx1"/>
                </a:solidFill>
              </a:rPr>
              <a:t>65</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（２）具体的に目指す成果 （２ページ以内）</a:t>
            </a: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kern="100" dirty="0">
                <a:solidFill>
                  <a:srgbClr val="FF0000"/>
                </a:solidFill>
                <a:latin typeface="+mn-ea"/>
              </a:rPr>
              <a:t>※</a:t>
            </a:r>
            <a:r>
              <a:rPr lang="ja-JP" altLang="en-US" sz="1200" kern="100" dirty="0">
                <a:solidFill>
                  <a:srgbClr val="FF0000"/>
                </a:solidFill>
                <a:latin typeface="+mn-ea"/>
              </a:rPr>
              <a:t>本事業の目的や期待する成果を加味したうえで、ど</a:t>
            </a:r>
            <a:r>
              <a:rPr lang="ja-JP" altLang="en-US" sz="1200" b="0" kern="100" dirty="0">
                <a:solidFill>
                  <a:srgbClr val="FF0000"/>
                </a:solidFill>
                <a:effectLst/>
                <a:latin typeface="+mn-ea"/>
              </a:rPr>
              <a:t>のような点で成果を生むことが出来るかご記載ください。</a:t>
            </a:r>
            <a:endParaRPr lang="en-US" altLang="ja-JP" sz="1200" b="0" kern="100" dirty="0">
              <a:solidFill>
                <a:srgbClr val="FF0000"/>
              </a:solidFill>
              <a:effectLst/>
              <a:latin typeface="+mn-ea"/>
            </a:endParaRPr>
          </a:p>
        </p:txBody>
      </p:sp>
      <p:sp>
        <p:nvSpPr>
          <p:cNvPr id="12" name="正方形/長方形 3">
            <a:extLst>
              <a:ext uri="{FF2B5EF4-FFF2-40B4-BE49-F238E27FC236}">
                <a16:creationId xmlns:a16="http://schemas.microsoft.com/office/drawing/2014/main" id="{E59F3363-9BE5-4324-8935-D20D6D7F616E}"/>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1665164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A</a:t>
            </a:r>
            <a:r>
              <a:rPr lang="ja-JP" altLang="en-US" sz="1800" b="1" dirty="0">
                <a:solidFill>
                  <a:srgbClr val="FFFFFF"/>
                </a:solidFill>
                <a:latin typeface="ＭＳ Ｐゴシック" panose="020B0600070205080204" pitchFamily="50" charset="-128"/>
              </a:rPr>
              <a:t>・</a:t>
            </a:r>
            <a:r>
              <a:rPr lang="en-US" altLang="ja-JP" sz="1800" b="1" dirty="0">
                <a:solidFill>
                  <a:srgbClr val="FFFFFF"/>
                </a:solidFill>
                <a:latin typeface="ＭＳ Ｐゴシック" panose="020B0600070205080204" pitchFamily="50" charset="-128"/>
              </a:rPr>
              <a:t>B</a:t>
            </a:r>
            <a:r>
              <a:rPr lang="ja-JP" altLang="en-US" sz="1800" b="1" dirty="0">
                <a:solidFill>
                  <a:srgbClr val="FFFFFF"/>
                </a:solidFill>
                <a:latin typeface="ＭＳ Ｐゴシック" panose="020B0600070205080204" pitchFamily="50" charset="-128"/>
              </a:rPr>
              <a:t>・</a:t>
            </a:r>
            <a:r>
              <a:rPr lang="en-US" altLang="ja-JP" sz="1800" b="1" dirty="0">
                <a:solidFill>
                  <a:srgbClr val="FFFFFF"/>
                </a:solidFill>
                <a:latin typeface="ＭＳ Ｐゴシック" panose="020B0600070205080204" pitchFamily="50" charset="-128"/>
              </a:rPr>
              <a:t>C</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78674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lang="ja-JP" altLang="en-US" sz="1400" b="1" kern="100" dirty="0">
                <a:solidFill>
                  <a:srgbClr val="000000"/>
                </a:solidFill>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C</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その他アピールしたい点・補足すべき内容（任意）</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5CEA3422-D7C1-4B39-A0E0-AD17A01D27D3}" type="slidenum">
              <a:rPr kumimoji="1" lang="en-US" altLang="ja-JP" sz="1480" smtClean="0">
                <a:solidFill>
                  <a:schemeClr val="tx1"/>
                </a:solidFill>
              </a:rPr>
              <a:t>66</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kumimoji="1" lang="ja-JP" altLang="en-US" sz="1200" b="1" i="0" u="none" strike="noStrike" kern="100" cap="none" spc="0" normalizeH="0" baseline="0" noProof="0" dirty="0">
                <a:ln>
                  <a:noFill/>
                </a:ln>
                <a:solidFill>
                  <a:schemeClr val="bg1"/>
                </a:solidFill>
                <a:effectLst/>
                <a:uLnTx/>
                <a:uFillTx/>
                <a:latin typeface="ＭＳ Ｐゴシック"/>
                <a:ea typeface="ＭＳ Ｐゴシック"/>
                <a:cs typeface="Times New Roman" panose="02020603050405020304" pitchFamily="18" charset="0"/>
              </a:rPr>
              <a:t>その他アピールしたい点・補足すべき内容 （任意・２ページまで）</a:t>
            </a:r>
            <a:endParaRPr lang="ja-JP" altLang="en-US" sz="1200" b="1" kern="100" dirty="0">
              <a:solidFill>
                <a:schemeClr val="bg1"/>
              </a:solidFill>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その他アピールしたい点や補足すべき内容があればご記載ください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cs typeface="Times New Roman" panose="02020603050405020304" pitchFamily="18" charset="0"/>
              </a:rPr>
              <a:t>　無記載でも審査への影響はありません</a:t>
            </a:r>
            <a:endParaRPr lang="ja-JP" altLang="ja-JP" sz="1200" b="0" kern="100" dirty="0">
              <a:solidFill>
                <a:schemeClr val="tx1"/>
              </a:solidFill>
              <a:effectLst/>
              <a:latin typeface="+mn-ea"/>
              <a:cs typeface="Times New Roman" panose="02020603050405020304" pitchFamily="18" charset="0"/>
            </a:endParaRPr>
          </a:p>
        </p:txBody>
      </p:sp>
      <p:sp>
        <p:nvSpPr>
          <p:cNvPr id="12" name="正方形/長方形 3">
            <a:extLst>
              <a:ext uri="{FF2B5EF4-FFF2-40B4-BE49-F238E27FC236}">
                <a16:creationId xmlns:a16="http://schemas.microsoft.com/office/drawing/2014/main" id="{E59F3363-9BE5-4324-8935-D20D6D7F616E}"/>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309959022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3"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lang="en-US" altLang="ja-JP" sz="1800" b="1" dirty="0">
                <a:solidFill>
                  <a:srgbClr val="FFFFFF"/>
                </a:solidFill>
                <a:latin typeface="ＭＳ Ｐゴシック" panose="020B0600070205080204" pitchFamily="50" charset="-128"/>
              </a:rPr>
              <a:t>A</a:t>
            </a:r>
            <a:r>
              <a:rPr lang="ja-JP" altLang="en-US" sz="1800" b="1" dirty="0">
                <a:solidFill>
                  <a:srgbClr val="FFFFFF"/>
                </a:solidFill>
                <a:latin typeface="ＭＳ Ｐゴシック" panose="020B0600070205080204" pitchFamily="50" charset="-128"/>
              </a:rPr>
              <a:t>・</a:t>
            </a:r>
            <a:r>
              <a:rPr lang="en-US" altLang="ja-JP" sz="1800" b="1" dirty="0">
                <a:solidFill>
                  <a:srgbClr val="FFFFFF"/>
                </a:solidFill>
                <a:latin typeface="ＭＳ Ｐゴシック" panose="020B0600070205080204" pitchFamily="50" charset="-128"/>
              </a:rPr>
              <a:t>B</a:t>
            </a:r>
            <a:r>
              <a:rPr lang="ja-JP" altLang="en-US" sz="1800" b="1" dirty="0">
                <a:solidFill>
                  <a:srgbClr val="FFFFFF"/>
                </a:solidFill>
                <a:latin typeface="ＭＳ Ｐゴシック" panose="020B0600070205080204" pitchFamily="50" charset="-128"/>
              </a:rPr>
              <a:t>・</a:t>
            </a:r>
            <a:r>
              <a:rPr lang="en-US" altLang="ja-JP" sz="1800" b="1" dirty="0">
                <a:solidFill>
                  <a:srgbClr val="FFFFFF"/>
                </a:solidFill>
                <a:latin typeface="ＭＳ Ｐゴシック" panose="020B0600070205080204" pitchFamily="50" charset="-128"/>
              </a:rPr>
              <a:t>C</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95"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898" name="Text Box 4"/>
          <p:cNvSpPr txBox="1">
            <a:spLocks noChangeArrowheads="1"/>
          </p:cNvSpPr>
          <p:nvPr/>
        </p:nvSpPr>
        <p:spPr>
          <a:xfrm>
            <a:off x="160971" y="600943"/>
            <a:ext cx="7867413"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B</a:t>
            </a:r>
            <a:r>
              <a:rPr lang="ja-JP" altLang="en-US" sz="1400" b="1" kern="100" dirty="0">
                <a:solidFill>
                  <a:srgbClr val="000000"/>
                </a:solidFill>
                <a:latin typeface="ＭＳ Ｐゴシック"/>
                <a:ea typeface="ＭＳ Ｐゴシック"/>
                <a:cs typeface="Times New Roman" panose="02020603050405020304" pitchFamily="18" charset="0"/>
              </a:rPr>
              <a:t>・</a:t>
            </a:r>
            <a:r>
              <a:rPr lang="en-US" altLang="ja-JP" sz="1400" b="1" kern="100" dirty="0">
                <a:solidFill>
                  <a:srgbClr val="000000"/>
                </a:solidFill>
                <a:latin typeface="ＭＳ Ｐゴシック"/>
                <a:ea typeface="ＭＳ Ｐゴシック"/>
                <a:cs typeface="Times New Roman" panose="02020603050405020304" pitchFamily="18" charset="0"/>
              </a:rPr>
              <a:t>C</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 </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その他アピールしたい点・補足すべき内容（任意）</a:t>
            </a:r>
            <a:r>
              <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p>
        </p:txBody>
      </p:sp>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A2B29D0B-F12D-481E-9003-19D8C4945C0A}" type="slidenum">
              <a:rPr kumimoji="1" lang="en-US" altLang="ja-JP" sz="1480" smtClean="0">
                <a:solidFill>
                  <a:schemeClr val="tx1"/>
                </a:solidFill>
              </a:rPr>
              <a:t>67</a:t>
            </a:fld>
            <a:endParaRPr kumimoji="1" lang="ja-JP" altLang="en-US" sz="1480" dirty="0">
              <a:solidFill>
                <a:schemeClr val="tx1"/>
              </a:solidFill>
            </a:endParaRPr>
          </a:p>
        </p:txBody>
      </p:sp>
      <p:sp>
        <p:nvSpPr>
          <p:cNvPr id="9" name="正方形/長方形 8">
            <a:extLst>
              <a:ext uri="{FF2B5EF4-FFF2-40B4-BE49-F238E27FC236}">
                <a16:creationId xmlns:a16="http://schemas.microsoft.com/office/drawing/2014/main" id="{9D176D5D-DDE7-4344-A3C8-B795C4BEB424}"/>
              </a:ext>
            </a:extLst>
          </p:cNvPr>
          <p:cNvSpPr/>
          <p:nvPr/>
        </p:nvSpPr>
        <p:spPr>
          <a:xfrm>
            <a:off x="190939" y="934908"/>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kumimoji="1" lang="ja-JP" altLang="en-US" sz="1200" b="1" i="0" u="none" strike="noStrike" kern="100" cap="none" spc="0" normalizeH="0" baseline="0" noProof="0" dirty="0">
                <a:ln>
                  <a:noFill/>
                </a:ln>
                <a:solidFill>
                  <a:schemeClr val="bg1"/>
                </a:solidFill>
                <a:effectLst/>
                <a:uLnTx/>
                <a:uFillTx/>
                <a:latin typeface="ＭＳ Ｐゴシック"/>
                <a:ea typeface="ＭＳ Ｐゴシック"/>
                <a:cs typeface="Times New Roman" panose="02020603050405020304" pitchFamily="18" charset="0"/>
              </a:rPr>
              <a:t>その他アピールしたい点・補足すべき内容 （任意・２ページまで）</a:t>
            </a:r>
            <a:endParaRPr lang="ja-JP" altLang="en-US" sz="1200" b="1" kern="100" dirty="0">
              <a:solidFill>
                <a:schemeClr val="bg1"/>
              </a:solidFill>
            </a:endParaRPr>
          </a:p>
        </p:txBody>
      </p:sp>
      <p:sp>
        <p:nvSpPr>
          <p:cNvPr id="10" name="正方形/長方形 9">
            <a:extLst>
              <a:ext uri="{FF2B5EF4-FFF2-40B4-BE49-F238E27FC236}">
                <a16:creationId xmlns:a16="http://schemas.microsoft.com/office/drawing/2014/main" id="{412514F6-D4DA-44AC-99DF-431399F61786}"/>
              </a:ext>
            </a:extLst>
          </p:cNvPr>
          <p:cNvSpPr/>
          <p:nvPr/>
        </p:nvSpPr>
        <p:spPr>
          <a:xfrm>
            <a:off x="190939" y="1219750"/>
            <a:ext cx="8762062" cy="5521618"/>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nSpc>
                <a:spcPts val="1500"/>
              </a:lnSpc>
              <a:spcAft>
                <a:spcPts val="0"/>
              </a:spcAft>
              <a:buFont typeface="Arial" panose="020B0604020202020204" pitchFamily="34" charset="0"/>
              <a:buChar cha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a:lnSpc>
                <a:spcPts val="1500"/>
              </a:lnSpc>
              <a:spcAft>
                <a:spcPts val="0"/>
              </a:spcAft>
            </a:pPr>
            <a:r>
              <a:rPr lang="en-US" altLang="ja-JP" sz="1200" b="0" kern="100" dirty="0">
                <a:solidFill>
                  <a:srgbClr val="FF0000"/>
                </a:solidFill>
                <a:effectLst/>
                <a:latin typeface="+mn-ea"/>
              </a:rPr>
              <a:t>※</a:t>
            </a:r>
            <a:r>
              <a:rPr lang="ja-JP" altLang="en-US" sz="1200" b="0" kern="100" dirty="0">
                <a:solidFill>
                  <a:srgbClr val="FF0000"/>
                </a:solidFill>
                <a:effectLst/>
                <a:latin typeface="+mn-ea"/>
              </a:rPr>
              <a:t>その他アピールしたい点や補足すべき内容があればご記載ください</a:t>
            </a:r>
            <a:endParaRPr lang="en-US" altLang="ja-JP" sz="1200" b="0" kern="100" dirty="0">
              <a:solidFill>
                <a:srgbClr val="FF0000"/>
              </a:solidFill>
              <a:effectLst/>
              <a:latin typeface="+mn-ea"/>
            </a:endParaRPr>
          </a:p>
          <a:p>
            <a:pPr>
              <a:lnSpc>
                <a:spcPts val="1500"/>
              </a:lnSpc>
              <a:spcAft>
                <a:spcPts val="0"/>
              </a:spcAft>
            </a:pPr>
            <a:r>
              <a:rPr lang="ja-JP" altLang="en-US" sz="1200" kern="100" dirty="0">
                <a:solidFill>
                  <a:srgbClr val="FF0000"/>
                </a:solidFill>
                <a:latin typeface="+mn-ea"/>
                <a:cs typeface="Times New Roman" panose="02020603050405020304" pitchFamily="18" charset="0"/>
              </a:rPr>
              <a:t>　無記載でも審査への影響はありません</a:t>
            </a:r>
            <a:endParaRPr lang="ja-JP" altLang="ja-JP" sz="1200" b="0" kern="100" dirty="0">
              <a:solidFill>
                <a:schemeClr val="tx1"/>
              </a:solidFill>
              <a:effectLst/>
              <a:latin typeface="+mn-ea"/>
              <a:cs typeface="Times New Roman" panose="02020603050405020304" pitchFamily="18" charset="0"/>
            </a:endParaRPr>
          </a:p>
          <a:p>
            <a:pPr>
              <a:lnSpc>
                <a:spcPts val="1500"/>
              </a:lnSpc>
              <a:spcAft>
                <a:spcPts val="0"/>
              </a:spcAft>
            </a:pPr>
            <a:endParaRPr lang="en-US" altLang="ja-JP" sz="1200" b="0" kern="100" dirty="0">
              <a:solidFill>
                <a:srgbClr val="FF0000"/>
              </a:solidFill>
              <a:effectLst/>
              <a:latin typeface="+mn-ea"/>
            </a:endParaRPr>
          </a:p>
          <a:p>
            <a:pPr>
              <a:lnSpc>
                <a:spcPts val="1500"/>
              </a:lnSpc>
              <a:spcAft>
                <a:spcPts val="0"/>
              </a:spcAft>
            </a:pPr>
            <a:r>
              <a:rPr lang="en-US" altLang="ja-JP" sz="1200" b="0" kern="100" dirty="0">
                <a:solidFill>
                  <a:schemeClr val="tx1"/>
                </a:solidFill>
                <a:effectLst/>
                <a:latin typeface="+mn-ea"/>
              </a:rPr>
              <a:t> </a:t>
            </a:r>
            <a:endParaRPr lang="ja-JP" altLang="ja-JP" sz="1200" b="0" kern="100" dirty="0">
              <a:solidFill>
                <a:schemeClr val="tx1"/>
              </a:solidFill>
              <a:effectLst/>
              <a:latin typeface="+mn-ea"/>
              <a:cs typeface="Times New Roman" panose="02020603050405020304" pitchFamily="18" charset="0"/>
            </a:endParaRPr>
          </a:p>
        </p:txBody>
      </p:sp>
      <p:sp>
        <p:nvSpPr>
          <p:cNvPr id="12" name="正方形/長方形 3">
            <a:extLst>
              <a:ext uri="{FF2B5EF4-FFF2-40B4-BE49-F238E27FC236}">
                <a16:creationId xmlns:a16="http://schemas.microsoft.com/office/drawing/2014/main" id="{E59F3363-9BE5-4324-8935-D20D6D7F616E}"/>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5057599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提案内容（</a:t>
            </a:r>
            <a:r>
              <a:rPr kumimoji="1" lang="en-US" altLang="ja-JP"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D</a:t>
            </a: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14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18"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2019" name="Text Box 4"/>
          <p:cNvSpPr txBox="1">
            <a:spLocks noChangeArrowheads="1"/>
          </p:cNvSpPr>
          <p:nvPr/>
        </p:nvSpPr>
        <p:spPr>
          <a:xfrm>
            <a:off x="146733" y="751641"/>
            <a:ext cx="2769084"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lang="en-US" altLang="ja-JP" sz="1400" b="1" i="0" u="none" strike="noStrike" dirty="0">
                <a:solidFill>
                  <a:srgbClr val="000000"/>
                </a:solidFill>
                <a:effectLst/>
                <a:latin typeface="+mn-ea"/>
                <a:ea typeface="+mn-ea"/>
              </a:rPr>
              <a:t>D. </a:t>
            </a:r>
            <a:r>
              <a:rPr lang="ja-JP" altLang="en-US" sz="1400" b="1" i="0" u="none" strike="noStrike" dirty="0">
                <a:solidFill>
                  <a:srgbClr val="000000"/>
                </a:solidFill>
                <a:effectLst/>
                <a:latin typeface="+mn-ea"/>
                <a:ea typeface="+mn-ea"/>
              </a:rPr>
              <a:t>その他</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4030C1A-3987-4C0C-9D60-6AB1531F5798}" type="slidenum">
              <a:rPr kumimoji="1" lang="en-US" altLang="ja-JP" sz="1480" smtClean="0">
                <a:solidFill>
                  <a:schemeClr val="tx1"/>
                </a:solidFill>
              </a:rPr>
              <a:t>68</a:t>
            </a:fld>
            <a:endParaRPr kumimoji="1" lang="ja-JP" altLang="en-US" sz="1480" dirty="0">
              <a:solidFill>
                <a:schemeClr val="tx1"/>
              </a:solidFill>
            </a:endParaRPr>
          </a:p>
        </p:txBody>
      </p:sp>
      <p:sp>
        <p:nvSpPr>
          <p:cNvPr id="11" name="正方形/長方形 10">
            <a:extLst>
              <a:ext uri="{FF2B5EF4-FFF2-40B4-BE49-F238E27FC236}">
                <a16:creationId xmlns:a16="http://schemas.microsoft.com/office/drawing/2014/main" id="{0664133A-7D7C-4979-849C-739D0AF34D8B}"/>
              </a:ext>
            </a:extLst>
          </p:cNvPr>
          <p:cNvSpPr/>
          <p:nvPr/>
        </p:nvSpPr>
        <p:spPr>
          <a:xfrm>
            <a:off x="190939" y="1152642"/>
            <a:ext cx="8762062" cy="28484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spcAft>
                <a:spcPts val="0"/>
              </a:spcAft>
            </a:pPr>
            <a:r>
              <a:rPr lang="ja-JP" altLang="en-US" sz="1200" b="1" kern="100" dirty="0">
                <a:solidFill>
                  <a:schemeClr val="bg1"/>
                </a:solidFill>
              </a:rPr>
              <a:t>ワーク・ライフ・バランス等推進企業に関する認定等の状況</a:t>
            </a:r>
            <a:endParaRPr lang="en-US" altLang="ja-JP" sz="1200" b="1" kern="100" dirty="0">
              <a:solidFill>
                <a:schemeClr val="bg1"/>
              </a:solidFill>
            </a:endParaRPr>
          </a:p>
        </p:txBody>
      </p:sp>
      <p:sp>
        <p:nvSpPr>
          <p:cNvPr id="13" name="正方形/長方形 12">
            <a:extLst>
              <a:ext uri="{FF2B5EF4-FFF2-40B4-BE49-F238E27FC236}">
                <a16:creationId xmlns:a16="http://schemas.microsoft.com/office/drawing/2014/main" id="{C8BB7392-E9FF-4DDD-8B89-72DB98243C60}"/>
              </a:ext>
            </a:extLst>
          </p:cNvPr>
          <p:cNvSpPr/>
          <p:nvPr/>
        </p:nvSpPr>
        <p:spPr>
          <a:xfrm>
            <a:off x="190969" y="1437484"/>
            <a:ext cx="8762062" cy="1847500"/>
          </a:xfrm>
          <a:prstGeom prst="rect">
            <a:avLst/>
          </a:prstGeom>
          <a:no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just">
              <a:spcBef>
                <a:spcPct val="20000"/>
              </a:spcBef>
              <a:spcAft>
                <a:spcPts val="0"/>
              </a:spcAft>
              <a:buFont typeface="Arial" panose="020B0604020202020204" pitchFamily="34" charset="0"/>
              <a:buChar char="•"/>
              <a:defRPr/>
            </a:pPr>
            <a:r>
              <a:rPr lang="ja-JP" altLang="en-US" sz="1200" b="0" kern="100" dirty="0">
                <a:solidFill>
                  <a:schemeClr val="tx1"/>
                </a:solidFill>
                <a:effectLst/>
                <a:latin typeface="+mn-ea"/>
              </a:rPr>
              <a:t>○○○</a:t>
            </a:r>
            <a:endParaRPr lang="en-US" altLang="ja-JP" sz="1200" b="0" kern="100" dirty="0">
              <a:solidFill>
                <a:schemeClr val="tx1"/>
              </a:solidFill>
              <a:effectLst/>
              <a:latin typeface="+mn-ea"/>
            </a:endParaRPr>
          </a:p>
          <a:p>
            <a:pPr marL="0" marR="0" lvl="0" indent="0" algn="just" defTabSz="914400" rtl="0" eaLnBrk="0" fontAlgn="base" latinLnBrk="0" hangingPunct="0">
              <a:lnSpc>
                <a:spcPct val="100000"/>
              </a:lnSpc>
              <a:spcBef>
                <a:spcPct val="20000"/>
              </a:spcBef>
              <a:spcAft>
                <a:spcPts val="0"/>
              </a:spcAft>
              <a:buClrTx/>
              <a:buSzTx/>
              <a:buFontTx/>
              <a:buNone/>
              <a:tabLst/>
              <a:defRPr/>
            </a:pPr>
            <a:endParaRPr kumimoji="1" lang="en-US"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r>
              <a:rPr kumimoji="1" lang="en-US"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女性活躍推進法に基づく認定（えるぼし認定企業・プラチナえるぼし認定企業。労働時間等の働き方に係る基準は満たすことが必要。）、次世代育成支援対策推進法に基づく認定（くるみん認定企業・プラチナくるみん認定企業）又は青少年の雇用の促進等に関する法律に基づく認定（ユースエール認定企業）の状況</a:t>
            </a:r>
            <a:r>
              <a:rPr kumimoji="1" lang="ja-JP" altLang="en-US"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を記載すること</a:t>
            </a:r>
            <a:endParaRPr kumimoji="1" lang="ja-JP"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r>
              <a:rPr kumimoji="1" lang="en-US"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女性活躍推進法第８条に基づく一般事業主行動計画（計画期間が満了していないものに限る。）の策定状況（常時雇用する労働者の数が</a:t>
            </a:r>
            <a:r>
              <a:rPr kumimoji="1" lang="en-US"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300</a:t>
            </a:r>
            <a:r>
              <a:rPr kumimoji="1" lang="ja-JP"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人以下の事業主に限る。）</a:t>
            </a:r>
            <a:r>
              <a:rPr kumimoji="1" lang="ja-JP" altLang="en-US"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を記載すること</a:t>
            </a:r>
            <a:endParaRPr kumimoji="1" lang="en-US"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just" defTabSz="914400" rtl="0" eaLnBrk="0" fontAlgn="base" latinLnBrk="0" hangingPunct="0">
              <a:lnSpc>
                <a:spcPct val="100000"/>
              </a:lnSpc>
              <a:spcBef>
                <a:spcPct val="20000"/>
              </a:spcBef>
              <a:spcAft>
                <a:spcPts val="0"/>
              </a:spcAft>
              <a:buClrTx/>
              <a:buSzTx/>
              <a:buFontTx/>
              <a:buNone/>
              <a:tabLst/>
              <a:defRPr/>
            </a:pPr>
            <a:r>
              <a:rPr lang="en-US" altLang="ja-JP" sz="1200" kern="100" dirty="0">
                <a:solidFill>
                  <a:srgbClr val="FF0000"/>
                </a:solidFill>
                <a:latin typeface="Arial" panose="020B0604020202020204" pitchFamily="34" charset="0"/>
                <a:ea typeface="ＭＳ Ｐゴシック" panose="020B0600070205080204" pitchFamily="50" charset="-128"/>
              </a:rPr>
              <a:t>※</a:t>
            </a:r>
            <a:r>
              <a:rPr lang="ja-JP" altLang="en-US" sz="1200" kern="100" dirty="0">
                <a:solidFill>
                  <a:srgbClr val="FF0000"/>
                </a:solidFill>
                <a:latin typeface="Arial" panose="020B0604020202020204" pitchFamily="34" charset="0"/>
                <a:ea typeface="ＭＳ Ｐゴシック" panose="020B0600070205080204" pitchFamily="50" charset="-128"/>
              </a:rPr>
              <a:t>認定を得ている場合は事業管理機関のワーク・ライフ・バランス等推進に関する認定等の根拠となる資料の写しを添付すること</a:t>
            </a:r>
            <a:endParaRPr lang="en-US" altLang="ja-JP" sz="1200" kern="100" dirty="0">
              <a:solidFill>
                <a:srgbClr val="FF0000"/>
              </a:solidFill>
              <a:latin typeface="Arial" panose="020B0604020202020204" pitchFamily="34" charset="0"/>
              <a:ea typeface="ＭＳ Ｐゴシック" panose="020B0600070205080204" pitchFamily="50" charset="-128"/>
            </a:endParaRPr>
          </a:p>
          <a:p>
            <a:pPr marL="0" marR="0" lvl="0" indent="0" algn="just" defTabSz="914400" rtl="0" eaLnBrk="0" fontAlgn="base" latinLnBrk="0" hangingPunct="0">
              <a:lnSpc>
                <a:spcPct val="100000"/>
              </a:lnSpc>
              <a:spcBef>
                <a:spcPct val="20000"/>
              </a:spcBef>
              <a:spcAft>
                <a:spcPts val="0"/>
              </a:spcAft>
              <a:buClrTx/>
              <a:buSzTx/>
              <a:buFontTx/>
              <a:buNone/>
              <a:tabLst/>
              <a:defRPr/>
            </a:pPr>
            <a:endParaRPr kumimoji="1" lang="en-US"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5" name="正方形/長方形 3">
            <a:extLst>
              <a:ext uri="{FF2B5EF4-FFF2-40B4-BE49-F238E27FC236}">
                <a16:creationId xmlns:a16="http://schemas.microsoft.com/office/drawing/2014/main" id="{99744721-1CDE-4AD7-A6A5-DFACC9C5FCD3}"/>
              </a:ext>
            </a:extLst>
          </p:cNvPr>
          <p:cNvSpPr/>
          <p:nvPr/>
        </p:nvSpPr>
        <p:spPr>
          <a:xfrm>
            <a:off x="5690930" y="614737"/>
            <a:ext cx="3258901" cy="2848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en-US" altLang="ja-JP" sz="1200" kern="100" dirty="0">
                <a:solidFill>
                  <a:srgbClr val="FF0000"/>
                </a:solidFill>
                <a:latin typeface="ＭＳ Ｐゴシック"/>
                <a:ea typeface="ＭＳ Ｐゴシック"/>
                <a:cs typeface="Times New Roman" panose="02020603050405020304" pitchFamily="18" charset="0"/>
              </a:rPr>
              <a:t>※51</a:t>
            </a:r>
            <a:r>
              <a:rPr lang="ja-JP" altLang="en-US" sz="1200" kern="100" dirty="0">
                <a:solidFill>
                  <a:srgbClr val="FF0000"/>
                </a:solidFill>
                <a:latin typeface="ＭＳ Ｐゴシック"/>
                <a:ea typeface="ＭＳ Ｐゴシック"/>
                <a:cs typeface="Times New Roman" panose="02020603050405020304" pitchFamily="18" charset="0"/>
              </a:rPr>
              <a:t>ページ記載の注</a:t>
            </a:r>
            <a:r>
              <a:rPr lang="en-US" altLang="ja-JP" sz="1200" kern="100" dirty="0">
                <a:solidFill>
                  <a:srgbClr val="FF0000"/>
                </a:solidFill>
                <a:latin typeface="ＭＳ Ｐゴシック"/>
                <a:ea typeface="ＭＳ Ｐゴシック"/>
                <a:cs typeface="Times New Roman" panose="02020603050405020304" pitchFamily="18" charset="0"/>
              </a:rPr>
              <a:t>1</a:t>
            </a:r>
            <a:r>
              <a:rPr lang="ja-JP" altLang="en-US" sz="1200" kern="100" dirty="0">
                <a:solidFill>
                  <a:srgbClr val="FF0000"/>
                </a:solidFill>
                <a:latin typeface="ＭＳ Ｐゴシック"/>
                <a:ea typeface="ＭＳ Ｐゴシック"/>
                <a:cs typeface="Times New Roman" panose="02020603050405020304" pitchFamily="18" charset="0"/>
              </a:rPr>
              <a:t>）～注</a:t>
            </a:r>
            <a:r>
              <a:rPr lang="en-US" altLang="ja-JP" sz="1200" kern="100" dirty="0">
                <a:solidFill>
                  <a:srgbClr val="FF0000"/>
                </a:solidFill>
                <a:latin typeface="ＭＳ Ｐゴシック"/>
                <a:ea typeface="ＭＳ Ｐゴシック"/>
                <a:cs typeface="Times New Roman" panose="02020603050405020304" pitchFamily="18" charset="0"/>
              </a:rPr>
              <a:t>5</a:t>
            </a:r>
            <a:r>
              <a:rPr lang="ja-JP" altLang="en-US" sz="1200" kern="100" dirty="0">
                <a:solidFill>
                  <a:srgbClr val="FF0000"/>
                </a:solidFill>
                <a:latin typeface="ＭＳ Ｐゴシック"/>
                <a:ea typeface="ＭＳ Ｐゴシック"/>
                <a:cs typeface="Times New Roman" panose="02020603050405020304" pitchFamily="18" charset="0"/>
              </a:rPr>
              <a:t>）に留意すること</a:t>
            </a:r>
            <a:endParaRPr lang="ja-JP" altLang="en-US" sz="1200" u="sng" kern="100" dirty="0">
              <a:solidFill>
                <a:srgbClr val="FF0000"/>
              </a:solidFill>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180969752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2"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（補足資料）実施体制</a:t>
            </a:r>
          </a:p>
        </p:txBody>
      </p:sp>
      <p:sp>
        <p:nvSpPr>
          <p:cNvPr id="1993"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994" name="正方形/長方形 3"/>
          <p:cNvSpPr/>
          <p:nvPr/>
        </p:nvSpPr>
        <p:spPr>
          <a:xfrm>
            <a:off x="176274" y="719424"/>
            <a:ext cx="6342950" cy="307777"/>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業務従事者に関する情報</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graphicFrame>
        <p:nvGraphicFramePr>
          <p:cNvPr id="1995" name="表 2"/>
          <p:cNvGraphicFramePr>
            <a:graphicFrameLocks noGrp="1"/>
          </p:cNvGraphicFramePr>
          <p:nvPr/>
        </p:nvGraphicFramePr>
        <p:xfrm>
          <a:off x="158683" y="1062170"/>
          <a:ext cx="8826633" cy="3017520"/>
        </p:xfrm>
        <a:graphic>
          <a:graphicData uri="http://schemas.openxmlformats.org/drawingml/2006/table">
            <a:tbl>
              <a:tblPr firstRow="1" bandRow="1">
                <a:tableStyleId>{5C22544A-7EE6-4342-B048-85BDC9FD1C3A}</a:tableStyleId>
              </a:tblPr>
              <a:tblGrid>
                <a:gridCol w="1057082">
                  <a:extLst>
                    <a:ext uri="{9D8B030D-6E8A-4147-A177-3AD203B41FA5}">
                      <a16:colId xmlns:a16="http://schemas.microsoft.com/office/drawing/2014/main" val="20000"/>
                    </a:ext>
                  </a:extLst>
                </a:gridCol>
                <a:gridCol w="1585623">
                  <a:extLst>
                    <a:ext uri="{9D8B030D-6E8A-4147-A177-3AD203B41FA5}">
                      <a16:colId xmlns:a16="http://schemas.microsoft.com/office/drawing/2014/main" val="20001"/>
                    </a:ext>
                  </a:extLst>
                </a:gridCol>
                <a:gridCol w="1215644">
                  <a:extLst>
                    <a:ext uri="{9D8B030D-6E8A-4147-A177-3AD203B41FA5}">
                      <a16:colId xmlns:a16="http://schemas.microsoft.com/office/drawing/2014/main" val="20002"/>
                    </a:ext>
                  </a:extLst>
                </a:gridCol>
                <a:gridCol w="2484142">
                  <a:extLst>
                    <a:ext uri="{9D8B030D-6E8A-4147-A177-3AD203B41FA5}">
                      <a16:colId xmlns:a16="http://schemas.microsoft.com/office/drawing/2014/main" val="20003"/>
                    </a:ext>
                  </a:extLst>
                </a:gridCol>
                <a:gridCol w="2484142">
                  <a:extLst>
                    <a:ext uri="{9D8B030D-6E8A-4147-A177-3AD203B41FA5}">
                      <a16:colId xmlns:a16="http://schemas.microsoft.com/office/drawing/2014/main" val="20004"/>
                    </a:ext>
                  </a:extLst>
                </a:gridCol>
              </a:tblGrid>
              <a:tr h="0">
                <a:tc>
                  <a:txBody>
                    <a:bodyPr/>
                    <a:lstStyle/>
                    <a:p>
                      <a:pPr algn="ctr"/>
                      <a:r>
                        <a:rPr kumimoji="1" lang="ja-JP" altLang="en-US" sz="1200" b="1" dirty="0">
                          <a:solidFill>
                            <a:schemeClr val="bg1"/>
                          </a:solidFill>
                        </a:rPr>
                        <a:t>氏名</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所属</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役職</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業務経験</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専門的知識その他の知見など</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0">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0">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0">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0">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0">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26366113"/>
                  </a:ext>
                </a:extLst>
              </a:tr>
              <a:tr h="0">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799825794"/>
                  </a:ext>
                </a:extLst>
              </a:tr>
              <a:tr h="0">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641138300"/>
                  </a:ext>
                </a:extLst>
              </a:tr>
            </a:tbl>
          </a:graphicData>
        </a:graphic>
      </p:graphicFrame>
      <p:sp>
        <p:nvSpPr>
          <p:cNvPr id="1998" name="Text Box 4"/>
          <p:cNvSpPr txBox="1">
            <a:spLocks noChangeArrowheads="1"/>
          </p:cNvSpPr>
          <p:nvPr/>
        </p:nvSpPr>
        <p:spPr>
          <a:xfrm>
            <a:off x="182424" y="4308088"/>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情報管理体制</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999" name="Rectangle 66"/>
          <p:cNvSpPr>
            <a:spLocks noChangeArrowheads="1"/>
          </p:cNvSpPr>
          <p:nvPr/>
        </p:nvSpPr>
        <p:spPr>
          <a:xfrm>
            <a:off x="161921" y="4653136"/>
            <a:ext cx="8826633" cy="1046114"/>
          </a:xfrm>
          <a:prstGeom prst="rect">
            <a:avLst/>
          </a:prstGeom>
          <a:noFill/>
          <a:ln w="6350">
            <a:solidFill>
              <a:schemeClr val="bg1">
                <a:lumMod val="50000"/>
              </a:schemeClr>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R="0" lvl="0" algn="l" defTabSz="914400" rtl="0" eaLnBrk="0" fontAlgn="base" latinLnBrk="0" hangingPunct="0">
              <a:lnSpc>
                <a:spcPct val="100000"/>
              </a:lnSpc>
              <a:spcBef>
                <a:spcPct val="20000"/>
              </a:spcBef>
              <a:spcAft>
                <a:spcPts val="0"/>
              </a:spcAft>
              <a:buClrTx/>
              <a:buSzTx/>
              <a:buFontTx/>
              <a:buNone/>
              <a:tabLst>
                <a:tab pos="92075" algn="l"/>
              </a:tabLst>
              <a:defRPr/>
            </a:pPr>
            <a:r>
              <a:rPr lang="en-US" altLang="ja-JP" sz="1200" kern="100" dirty="0"/>
              <a:t>※</a:t>
            </a:r>
            <a:r>
              <a:rPr kumimoji="1" lang="ja-JP" altLang="ja-JP"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rPr>
              <a:t>受託者の情報管理体制がわかる「情報管理体制図」、情報を取扱う者の氏名、住所、生年月日、所属部署、役職等がわかる「情報取扱者名簿」を契約時に提出することを確約する</a:t>
            </a:r>
            <a:r>
              <a:rPr kumimoji="1" lang="ja-JP" altLang="en-US"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rPr>
              <a:t>場合、下記のチェックボックスに✓を入れること。</a:t>
            </a:r>
            <a:r>
              <a:rPr kumimoji="1" lang="ja-JP" altLang="ja-JP"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kumimoji="1" lang="ja-JP" altLang="en-US"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rPr>
              <a:t>募集要領の別添</a:t>
            </a:r>
            <a:r>
              <a:rPr kumimoji="1" lang="en-US" altLang="ja-JP"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rPr>
              <a:t>5</a:t>
            </a:r>
            <a:r>
              <a:rPr kumimoji="1" lang="ja-JP" altLang="ja-JP"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rPr>
              <a:t>にて提示）</a:t>
            </a:r>
            <a:endParaRPr kumimoji="1" lang="en-US" altLang="ja-JP" sz="1200" b="0" u="none" strike="noStrike" kern="100" cap="none" spc="0" normalizeH="0" baseline="0" noProof="0" dirty="0">
              <a:ln>
                <a:noFill/>
              </a:ln>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ts val="0"/>
              </a:spcAft>
              <a:buClrTx/>
              <a:buSzTx/>
              <a:buFontTx/>
              <a:buNone/>
              <a:tabLst/>
              <a:defRPr/>
            </a:pPr>
            <a:endParaRPr lang="en-US" altLang="ja-JP" sz="1200" kern="100" dirty="0">
              <a:solidFill>
                <a:srgbClr val="FF0000"/>
              </a:solidFill>
            </a:endParaRPr>
          </a:p>
          <a:p>
            <a:pPr marL="0" marR="0" lvl="0" indent="0" algn="l" defTabSz="914400" rtl="0" eaLnBrk="0" fontAlgn="base" latinLnBrk="0" hangingPunct="0">
              <a:lnSpc>
                <a:spcPct val="100000"/>
              </a:lnSpc>
              <a:spcBef>
                <a:spcPct val="20000"/>
              </a:spcBef>
              <a:spcAft>
                <a:spcPts val="0"/>
              </a:spcAft>
              <a:buClrTx/>
              <a:buSzTx/>
              <a:buFontTx/>
              <a:buNone/>
              <a:tabLst>
                <a:tab pos="4303713" algn="l"/>
              </a:tabLst>
              <a:defRPr/>
            </a:pPr>
            <a:r>
              <a:rPr lang="en-US" altLang="ja-JP" sz="1200" kern="100" dirty="0"/>
              <a:t>	</a:t>
            </a:r>
            <a:r>
              <a:rPr lang="ja-JP" altLang="en-US" sz="1200" kern="100" dirty="0"/>
              <a:t>情報取扱者名簿を契約時に提出することを確約します。</a:t>
            </a:r>
            <a:endParaRPr lang="ja-JP" altLang="ja-JP" sz="1200" kern="100" dirty="0"/>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AAFC4268-0958-4098-8284-E05883FC17E9}" type="slidenum">
              <a:rPr kumimoji="1" lang="en-US" altLang="ja-JP" sz="1480" smtClean="0">
                <a:solidFill>
                  <a:schemeClr val="tx1"/>
                </a:solidFill>
              </a:rPr>
              <a:t>69</a:t>
            </a:fld>
            <a:endParaRPr kumimoji="1" lang="ja-JP" altLang="en-US" sz="1480" dirty="0">
              <a:solidFill>
                <a:schemeClr val="tx1"/>
              </a:solidFill>
            </a:endParaRPr>
          </a:p>
        </p:txBody>
      </p:sp>
      <p:sp>
        <p:nvSpPr>
          <p:cNvPr id="3" name="正方形/長方形 2">
            <a:extLst>
              <a:ext uri="{FF2B5EF4-FFF2-40B4-BE49-F238E27FC236}">
                <a16:creationId xmlns:a16="http://schemas.microsoft.com/office/drawing/2014/main" id="{50BF5269-54E4-41F6-935C-5D6807500BF8}"/>
              </a:ext>
            </a:extLst>
          </p:cNvPr>
          <p:cNvSpPr/>
          <p:nvPr/>
        </p:nvSpPr>
        <p:spPr>
          <a:xfrm>
            <a:off x="8118680" y="5292064"/>
            <a:ext cx="216000" cy="21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67130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28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７．都市マネジメント</a:t>
            </a:r>
            <a:endParaRPr lang="ja-JP" altLang="en-US" sz="1800" b="1" dirty="0">
              <a:solidFill>
                <a:schemeClr val="bg1"/>
              </a:solidFill>
              <a:latin typeface="ＭＳ Ｐゴシック" panose="020B0600070205080204" pitchFamily="50" charset="-128"/>
            </a:endParaRPr>
          </a:p>
        </p:txBody>
      </p:sp>
      <p:sp>
        <p:nvSpPr>
          <p:cNvPr id="1290" name="Text Box 4"/>
          <p:cNvSpPr txBox="1">
            <a:spLocks noChangeArrowheads="1"/>
          </p:cNvSpPr>
          <p:nvPr/>
        </p:nvSpPr>
        <p:spPr>
          <a:xfrm>
            <a:off x="0" y="580618"/>
            <a:ext cx="3884240"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ビジネスモデル（費用分担等）</a:t>
            </a:r>
          </a:p>
        </p:txBody>
      </p:sp>
      <p:sp>
        <p:nvSpPr>
          <p:cNvPr id="1291" name="正方形/長方形 18"/>
          <p:cNvSpPr/>
          <p:nvPr/>
        </p:nvSpPr>
        <p:spPr>
          <a:xfrm>
            <a:off x="56888" y="2807291"/>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292" name="正方形/長方形 22"/>
          <p:cNvSpPr/>
          <p:nvPr/>
        </p:nvSpPr>
        <p:spPr>
          <a:xfrm>
            <a:off x="150080" y="1019036"/>
            <a:ext cx="8712285" cy="954107"/>
          </a:xfrm>
          <a:prstGeom prst="rect">
            <a:avLst/>
          </a:prstGeom>
        </p:spPr>
        <p:txBody>
          <a:bodyPr wrap="square">
            <a:spAutoFit/>
          </a:bodyPr>
          <a:lstStyle/>
          <a:p>
            <a:r>
              <a:rPr lang="en-US" altLang="ja-JP" sz="1400" i="1" dirty="0">
                <a:solidFill>
                  <a:srgbClr val="FF0000"/>
                </a:solidFill>
              </a:rPr>
              <a:t>※</a:t>
            </a:r>
            <a:r>
              <a:rPr lang="ja-JP" altLang="en-US" sz="1400" i="1" dirty="0">
                <a:solidFill>
                  <a:srgbClr val="FF0000"/>
                </a:solidFill>
              </a:rPr>
              <a:t>社会実装した際に、持続可能な取組とするために工夫する点や公民で役割分担していることをモデル化して説明</a:t>
            </a:r>
            <a:endParaRPr lang="en-US" altLang="ja-JP" sz="1400" i="1" dirty="0">
              <a:solidFill>
                <a:srgbClr val="FF0000"/>
              </a:solidFill>
            </a:endParaRPr>
          </a:p>
          <a:p>
            <a:r>
              <a:rPr lang="en-US" altLang="ja-JP" sz="1400" i="1" dirty="0">
                <a:solidFill>
                  <a:srgbClr val="FF0000"/>
                </a:solidFill>
              </a:rPr>
              <a:t>※</a:t>
            </a:r>
            <a:r>
              <a:rPr lang="ja-JP" altLang="en-US" sz="1400" i="1" dirty="0">
                <a:solidFill>
                  <a:srgbClr val="FF0000"/>
                </a:solidFill>
              </a:rPr>
              <a:t>　提案内容のうち、ビジネスモデルの構築・実行や住民を巻き込んだ地域の運営・施策の提供（スマートシティビジネス）など、「スマートシティリファレンスアーキテクチャ」において「都市マネジメント」と整理されている事項について、ホワイトペーパー第５章を参照し、記載すること</a:t>
            </a:r>
            <a:endParaRPr lang="en-US" altLang="ja-JP" sz="1400" i="1" dirty="0">
              <a:solidFill>
                <a:srgbClr val="FF0000"/>
              </a:solidFill>
            </a:endParaRPr>
          </a:p>
        </p:txBody>
      </p:sp>
      <p:sp>
        <p:nvSpPr>
          <p:cNvPr id="1294" name="正方形/長方形 674"/>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295" name="テキスト 673"/>
          <p:cNvSpPr txBox="1"/>
          <p:nvPr/>
        </p:nvSpPr>
        <p:spPr>
          <a:xfrm>
            <a:off x="2990356" y="572972"/>
            <a:ext cx="6155841" cy="306884"/>
          </a:xfrm>
          <a:prstGeom prst="rect">
            <a:avLst/>
          </a:prstGeom>
        </p:spPr>
        <p:txBody>
          <a:bodyPr wrap="square">
            <a:spAutoFit/>
          </a:bodyPr>
          <a:lstStyle/>
          <a:p>
            <a:pPr algn="r">
              <a:defRPr lang="ja-JP" altLang="en-US"/>
            </a:pPr>
            <a:r>
              <a:rPr kumimoji="1" lang="ja-JP" altLang="en-US" sz="1400" dirty="0">
                <a:solidFill>
                  <a:srgbClr val="0070C0"/>
                </a:solidFill>
              </a:rPr>
              <a:t>※応募事業に関連のない場合は記載しなくても良い（詳細は別紙２参照）</a:t>
            </a:r>
            <a:endParaRPr lang="ja-JP" altLang="en-US" dirty="0">
              <a:solidFill>
                <a:srgbClr val="0070C0"/>
              </a:solidFill>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B2B1164-1CCC-4BDC-B3EA-06B0DFE2D574}" type="slidenum">
              <a:rPr kumimoji="1" lang="en-US" altLang="ja-JP" sz="1480" smtClean="0">
                <a:solidFill>
                  <a:schemeClr val="tx1"/>
                </a:solidFill>
              </a:rPr>
              <a:t>7</a:t>
            </a:fld>
            <a:endParaRPr kumimoji="1" lang="ja-JP" altLang="en-US" sz="1480" dirty="0">
              <a:solidFill>
                <a:schemeClr val="tx1"/>
              </a:solidFill>
            </a:endParaRPr>
          </a:p>
        </p:txBody>
      </p:sp>
    </p:spTree>
    <p:extLst>
      <p:ext uri="{BB962C8B-B14F-4D97-AF65-F5344CB8AC3E}">
        <p14:creationId xmlns:p14="http://schemas.microsoft.com/office/powerpoint/2010/main" val="8299383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0"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（補足資料）再委託先情報</a:t>
            </a:r>
          </a:p>
        </p:txBody>
      </p:sp>
      <p:sp>
        <p:nvSpPr>
          <p:cNvPr id="1981"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982" name="正方形/長方形 3"/>
          <p:cNvSpPr/>
          <p:nvPr/>
        </p:nvSpPr>
        <p:spPr>
          <a:xfrm>
            <a:off x="277063" y="1889106"/>
            <a:ext cx="6342950" cy="307777"/>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再委託先情報</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983" name="正方形/長方形 34"/>
          <p:cNvSpPr/>
          <p:nvPr/>
        </p:nvSpPr>
        <p:spPr>
          <a:xfrm>
            <a:off x="221346" y="654009"/>
            <a:ext cx="8776762" cy="120032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rPr>
              <a:t>※</a:t>
            </a:r>
            <a:r>
              <a:rPr kumimoji="1" lang="ja-JP" altLang="en-US"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rPr>
              <a:t>再委託を行う場合は、再委託先の名称、業務内容及び業務範囲を明記すること。（事業全体の企画及び立案並びに根幹に関わる執行管理について、再委託をすることはできません）。</a:t>
            </a:r>
            <a:endParaRPr kumimoji="1" lang="en-US" altLang="ja-JP"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rPr>
              <a:t>※</a:t>
            </a:r>
            <a:r>
              <a:rPr kumimoji="1" lang="ja-JP" altLang="en-US"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rPr>
              <a:t>事業費総額に対する再委託費の割合は５０％を超えないこと。超える場合は、相当な理由がわかる内容（</a:t>
            </a:r>
            <a:r>
              <a:rPr kumimoji="1" lang="ja-JP" altLang="en-US" sz="1200" b="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募集要領の別添</a:t>
            </a:r>
            <a:r>
              <a:rPr kumimoji="1" lang="en-US" altLang="ja-JP" sz="1200" b="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4</a:t>
            </a:r>
            <a:r>
              <a:rPr kumimoji="1" lang="ja-JP" altLang="en-US" sz="1200" b="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「再委託費率が５０％を超える理由書」）を作成し提出すること。</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rPr>
              <a:t>※</a:t>
            </a:r>
            <a:r>
              <a:rPr kumimoji="1" lang="ja-JP" altLang="en-US" sz="1200" b="0" u="none" strike="noStrike" kern="1200" cap="none" spc="0" normalizeH="0" baseline="0" noProof="0" dirty="0">
                <a:ln>
                  <a:noFill/>
                </a:ln>
                <a:effectLst/>
                <a:highlight>
                  <a:srgbClr val="FFFFFF"/>
                </a:highlight>
                <a:uLnTx/>
                <a:uFillTx/>
                <a:latin typeface="Arial" panose="020B0604020202020204" pitchFamily="34" charset="0"/>
                <a:ea typeface="ＭＳ Ｐゴシック" panose="020B0600070205080204" pitchFamily="50" charset="-128"/>
                <a:cs typeface="+mn-cs"/>
              </a:rPr>
              <a:t>再委託を行う場合、グループ企業との取引であることのみを選定理由とした調達は、原則、認めない（経済性の観点から、相見積りを取り、相見積りの中で最低価格を提示した者を選定すること）。</a:t>
            </a:r>
          </a:p>
        </p:txBody>
      </p:sp>
      <p:graphicFrame>
        <p:nvGraphicFramePr>
          <p:cNvPr id="1985" name="表 2"/>
          <p:cNvGraphicFramePr>
            <a:graphicFrameLocks noGrp="1"/>
          </p:cNvGraphicFramePr>
          <p:nvPr/>
        </p:nvGraphicFramePr>
        <p:xfrm>
          <a:off x="277063" y="2231651"/>
          <a:ext cx="8640960" cy="3622895"/>
        </p:xfrm>
        <a:graphic>
          <a:graphicData uri="http://schemas.openxmlformats.org/drawingml/2006/table">
            <a:tbl>
              <a:tblPr firstRow="1" bandRow="1">
                <a:tableStyleId>{5C22544A-7EE6-4342-B048-85BDC9FD1C3A}</a:tableStyleId>
              </a:tblPr>
              <a:tblGrid>
                <a:gridCol w="2468846">
                  <a:extLst>
                    <a:ext uri="{9D8B030D-6E8A-4147-A177-3AD203B41FA5}">
                      <a16:colId xmlns:a16="http://schemas.microsoft.com/office/drawing/2014/main" val="20000"/>
                    </a:ext>
                  </a:extLst>
                </a:gridCol>
                <a:gridCol w="6172114">
                  <a:extLst>
                    <a:ext uri="{9D8B030D-6E8A-4147-A177-3AD203B41FA5}">
                      <a16:colId xmlns:a16="http://schemas.microsoft.com/office/drawing/2014/main" val="20001"/>
                    </a:ext>
                  </a:extLst>
                </a:gridCol>
              </a:tblGrid>
              <a:tr h="273872">
                <a:tc>
                  <a:txBody>
                    <a:bodyPr/>
                    <a:lstStyle/>
                    <a:p>
                      <a:pPr algn="ctr"/>
                      <a:r>
                        <a:rPr kumimoji="1" lang="ja-JP" altLang="en-US" sz="1200" b="1" dirty="0">
                          <a:solidFill>
                            <a:schemeClr val="bg1"/>
                          </a:solidFill>
                        </a:rPr>
                        <a:t>再委託先名称</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業務の内容及び範囲</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669715">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669715">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669715">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AE42775-C559-491D-8F1E-066270A41B01}" type="slidenum">
              <a:rPr kumimoji="1" lang="en-US" altLang="ja-JP" sz="1480" smtClean="0">
                <a:solidFill>
                  <a:schemeClr val="tx1"/>
                </a:solidFill>
              </a:rPr>
              <a:t>70</a:t>
            </a:fld>
            <a:endParaRPr kumimoji="1" lang="ja-JP" altLang="en-US" sz="1480" dirty="0">
              <a:solidFill>
                <a:schemeClr val="tx1"/>
              </a:solidFill>
            </a:endParaRPr>
          </a:p>
        </p:txBody>
      </p:sp>
    </p:spTree>
    <p:extLst>
      <p:ext uri="{BB962C8B-B14F-4D97-AF65-F5344CB8AC3E}">
        <p14:creationId xmlns:p14="http://schemas.microsoft.com/office/powerpoint/2010/main" val="4480654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7"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（補足資料）事業実績</a:t>
            </a:r>
          </a:p>
        </p:txBody>
      </p:sp>
      <p:sp>
        <p:nvSpPr>
          <p:cNvPr id="1938"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1939" name="正方形/長方形 6"/>
          <p:cNvSpPr/>
          <p:nvPr/>
        </p:nvSpPr>
        <p:spPr>
          <a:xfrm>
            <a:off x="251520" y="681522"/>
            <a:ext cx="8640960" cy="276999"/>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200" b="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類似事業の実績があれば、記載</a:t>
            </a:r>
            <a:r>
              <a:rPr kumimoji="1" lang="ja-JP" altLang="en-US" sz="1200" b="0" u="none" strike="noStrike" kern="1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すること</a:t>
            </a:r>
            <a:endParaRPr kumimoji="1" lang="ja-JP" altLang="ja-JP" sz="1200" b="0"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graphicFrame>
        <p:nvGraphicFramePr>
          <p:cNvPr id="1940" name="表 2"/>
          <p:cNvGraphicFramePr>
            <a:graphicFrameLocks noGrp="1"/>
          </p:cNvGraphicFramePr>
          <p:nvPr/>
        </p:nvGraphicFramePr>
        <p:xfrm>
          <a:off x="251520" y="1333377"/>
          <a:ext cx="8640960" cy="4831927"/>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216024">
                <a:tc>
                  <a:txBody>
                    <a:bodyPr/>
                    <a:lstStyle/>
                    <a:p>
                      <a:pPr algn="ctr"/>
                      <a:r>
                        <a:rPr kumimoji="1" lang="ja-JP" altLang="en-US" sz="1200" b="1" dirty="0">
                          <a:solidFill>
                            <a:schemeClr val="bg1"/>
                          </a:solidFill>
                        </a:rPr>
                        <a:t>事業名</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事業概要</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実施年度</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a:r>
                        <a:rPr kumimoji="1" lang="ja-JP" altLang="en-US" sz="1200" b="1" dirty="0">
                          <a:solidFill>
                            <a:schemeClr val="bg1"/>
                          </a:solidFill>
                        </a:rPr>
                        <a:t>発注者等</a:t>
                      </a:r>
                      <a:endParaRPr kumimoji="1" lang="en-US" altLang="ja-JP" sz="1200" b="1" dirty="0">
                        <a:solidFill>
                          <a:schemeClr val="bg1"/>
                        </a:solidFill>
                      </a:endParaRPr>
                    </a:p>
                    <a:p>
                      <a:pPr algn="ctr"/>
                      <a:r>
                        <a:rPr kumimoji="1" lang="ja-JP" altLang="en-US" sz="1200" b="1" dirty="0">
                          <a:solidFill>
                            <a:schemeClr val="bg1"/>
                          </a:solidFill>
                        </a:rPr>
                        <a:t>（自主事業の場合はその旨）</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624961">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624961">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624961">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endParaRPr kumimoji="1" lang="ja-JP" altLang="en-US" sz="1200" b="0" dirty="0">
                        <a:solidFill>
                          <a:sysClr val="windowText" lastClr="000000"/>
                        </a:solidFill>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8" name="正方形/長方形 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6002B2D4-C737-48C7-A503-FF38BD0397C6}" type="slidenum">
              <a:rPr kumimoji="1" lang="en-US" altLang="ja-JP" sz="1480" smtClean="0">
                <a:solidFill>
                  <a:schemeClr val="tx1"/>
                </a:solidFill>
              </a:rPr>
              <a:t>71</a:t>
            </a:fld>
            <a:endParaRPr kumimoji="1" lang="ja-JP" altLang="en-US" sz="1480" dirty="0">
              <a:solidFill>
                <a:schemeClr val="tx1"/>
              </a:solidFill>
            </a:endParaRPr>
          </a:p>
        </p:txBody>
      </p:sp>
      <p:sp>
        <p:nvSpPr>
          <p:cNvPr id="11" name="正方形/長方形 3">
            <a:extLst>
              <a:ext uri="{FF2B5EF4-FFF2-40B4-BE49-F238E27FC236}">
                <a16:creationId xmlns:a16="http://schemas.microsoft.com/office/drawing/2014/main" id="{CD6EA2BF-C32B-4F5C-B710-0ADD5B647386}"/>
              </a:ext>
            </a:extLst>
          </p:cNvPr>
          <p:cNvSpPr/>
          <p:nvPr/>
        </p:nvSpPr>
        <p:spPr>
          <a:xfrm>
            <a:off x="277063" y="977683"/>
            <a:ext cx="6342950" cy="307777"/>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ts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事業実績</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Tree>
    <p:extLst>
      <p:ext uri="{BB962C8B-B14F-4D97-AF65-F5344CB8AC3E}">
        <p14:creationId xmlns:p14="http://schemas.microsoft.com/office/powerpoint/2010/main" val="371489548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5"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（補足資料）事業費</a:t>
            </a:r>
          </a:p>
        </p:txBody>
      </p:sp>
      <p:sp>
        <p:nvSpPr>
          <p:cNvPr id="2006" name="Text Box 4"/>
          <p:cNvSpPr txBox="1">
            <a:spLocks noChangeArrowheads="1"/>
          </p:cNvSpPr>
          <p:nvPr/>
        </p:nvSpPr>
        <p:spPr>
          <a:xfrm>
            <a:off x="179512" y="616097"/>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zh-TW"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経費額内訳表</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2007"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graphicFrame>
        <p:nvGraphicFramePr>
          <p:cNvPr id="2008" name="表 1"/>
          <p:cNvGraphicFramePr>
            <a:graphicFrameLocks noGrp="1"/>
          </p:cNvGraphicFramePr>
          <p:nvPr/>
        </p:nvGraphicFramePr>
        <p:xfrm>
          <a:off x="164227" y="1250404"/>
          <a:ext cx="8872269" cy="4914900"/>
        </p:xfrm>
        <a:graphic>
          <a:graphicData uri="http://schemas.openxmlformats.org/drawingml/2006/table">
            <a:tbl>
              <a:tblPr>
                <a:tableStyleId>{5C22544A-7EE6-4342-B048-85BDC9FD1C3A}</a:tableStyleId>
              </a:tblPr>
              <a:tblGrid>
                <a:gridCol w="1311429">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5472608">
                  <a:extLst>
                    <a:ext uri="{9D8B030D-6E8A-4147-A177-3AD203B41FA5}">
                      <a16:colId xmlns:a16="http://schemas.microsoft.com/office/drawing/2014/main" val="20003"/>
                    </a:ext>
                  </a:extLst>
                </a:gridCol>
              </a:tblGrid>
              <a:tr h="152062">
                <a:tc gridSpan="2">
                  <a:txBody>
                    <a:bodyPr/>
                    <a:lstStyle/>
                    <a:p>
                      <a:pPr algn="ctr" fontAlgn="ctr"/>
                      <a:r>
                        <a:rPr lang="ja-JP" altLang="en-US" sz="1100" b="1" i="0" u="none" strike="noStrike" dirty="0">
                          <a:solidFill>
                            <a:schemeClr val="bg1"/>
                          </a:solidFill>
                          <a:effectLst/>
                        </a:rPr>
                        <a:t>経費の項目</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hMerge="1">
                  <a:txBody>
                    <a:bodyPr/>
                    <a:lstStyle/>
                    <a:p>
                      <a:endParaRPr kumimoji="1" lang="ja-JP" altLang="en-US"/>
                    </a:p>
                  </a:txBody>
                  <a:tcPr/>
                </a:tc>
                <a:tc rowSpan="2">
                  <a:txBody>
                    <a:bodyPr/>
                    <a:lstStyle/>
                    <a:p>
                      <a:pPr algn="ctr" fontAlgn="ctr"/>
                      <a:r>
                        <a:rPr lang="ja-JP" altLang="en-US" sz="1100" b="1" i="0" u="none" strike="noStrike" dirty="0">
                          <a:solidFill>
                            <a:schemeClr val="bg1"/>
                          </a:solidFill>
                          <a:effectLst/>
                        </a:rPr>
                        <a:t>金額（円）</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rowSpan="2">
                  <a:txBody>
                    <a:bodyPr/>
                    <a:lstStyle/>
                    <a:p>
                      <a:pPr algn="ctr" fontAlgn="ctr"/>
                      <a:r>
                        <a:rPr lang="ja-JP" altLang="en-US" sz="1100" b="1" i="0" u="none" strike="noStrike" dirty="0">
                          <a:solidFill>
                            <a:schemeClr val="bg1"/>
                          </a:solidFill>
                          <a:effectLst/>
                        </a:rPr>
                        <a:t>積算内訳</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152062">
                <a:tc>
                  <a:txBody>
                    <a:bodyPr/>
                    <a:lstStyle/>
                    <a:p>
                      <a:pPr algn="ctr" fontAlgn="ctr"/>
                      <a:r>
                        <a:rPr lang="ja-JP" altLang="en-US" sz="1100" b="1" i="0" u="none" strike="noStrike" dirty="0">
                          <a:solidFill>
                            <a:schemeClr val="bg1"/>
                          </a:solidFill>
                          <a:effectLst/>
                        </a:rPr>
                        <a:t>大項目</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a:txBody>
                    <a:bodyPr/>
                    <a:lstStyle/>
                    <a:p>
                      <a:pPr algn="ctr" fontAlgn="ctr"/>
                      <a:r>
                        <a:rPr lang="ja-JP" altLang="en-US" sz="1100" b="1" i="0" u="none" strike="noStrike" dirty="0">
                          <a:solidFill>
                            <a:schemeClr val="bg1"/>
                          </a:solidFill>
                          <a:effectLst/>
                        </a:rPr>
                        <a:t>小項目</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285495">
                <a:tc rowSpan="2">
                  <a:txBody>
                    <a:bodyPr/>
                    <a:lstStyle/>
                    <a:p>
                      <a:pPr algn="l" fontAlgn="ctr"/>
                      <a:r>
                        <a:rPr lang="en-US" altLang="ja-JP" sz="1050" i="0" u="none" strike="noStrike" dirty="0">
                          <a:effectLst/>
                        </a:rPr>
                        <a:t>Ⅰ</a:t>
                      </a:r>
                      <a:r>
                        <a:rPr lang="ja-JP" altLang="en-US" sz="1050" i="0" u="none" strike="noStrike" dirty="0">
                          <a:effectLst/>
                        </a:rPr>
                        <a:t>．人件費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rowSpan="2">
                  <a:txBody>
                    <a:bodyPr/>
                    <a:lstStyle/>
                    <a:p>
                      <a:pPr algn="ctr" fontAlgn="ctr"/>
                      <a:r>
                        <a:rPr lang="ja-JP" altLang="en-US" sz="1100" i="0" u="none" strike="noStrike" dirty="0">
                          <a:effectLst/>
                        </a:rPr>
                        <a:t>　</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rowSpan="2">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dirty="0">
                          <a:solidFill>
                            <a:srgbClr val="FF0000"/>
                          </a:solidFill>
                          <a:effectLst/>
                        </a:rPr>
                        <a:t>プロジェクトマネージャー　：○○円</a:t>
                      </a:r>
                      <a:r>
                        <a:rPr lang="en-US" altLang="ja-JP" sz="1050" i="0" u="none" strike="noStrike" dirty="0">
                          <a:solidFill>
                            <a:srgbClr val="FF0000"/>
                          </a:solidFill>
                          <a:effectLst/>
                        </a:rPr>
                        <a:t>×○○</a:t>
                      </a:r>
                      <a:r>
                        <a:rPr lang="ja-JP" altLang="en-US" sz="1050" i="0" u="none" strike="noStrike" dirty="0">
                          <a:solidFill>
                            <a:srgbClr val="FF0000"/>
                          </a:solidFill>
                          <a:effectLst/>
                        </a:rPr>
                        <a:t>日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285495">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dirty="0">
                          <a:solidFill>
                            <a:srgbClr val="FF0000"/>
                          </a:solidFill>
                          <a:effectLst/>
                        </a:rPr>
                        <a:t>コーディネーター　：○○円</a:t>
                      </a:r>
                      <a:r>
                        <a:rPr lang="en-US" altLang="ja-JP" sz="1050" i="0" u="none" strike="noStrike" dirty="0">
                          <a:solidFill>
                            <a:srgbClr val="FF0000"/>
                          </a:solidFill>
                          <a:effectLst/>
                        </a:rPr>
                        <a:t>×○○</a:t>
                      </a:r>
                      <a:r>
                        <a:rPr lang="ja-JP" altLang="en-US" sz="1050" i="0" u="none" strike="noStrike" dirty="0">
                          <a:solidFill>
                            <a:srgbClr val="FF0000"/>
                          </a:solidFill>
                          <a:effectLst/>
                        </a:rPr>
                        <a:t>日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565703">
                <a:tc rowSpan="8">
                  <a:txBody>
                    <a:bodyPr/>
                    <a:lstStyle/>
                    <a:p>
                      <a:pPr algn="l" fontAlgn="ctr"/>
                      <a:r>
                        <a:rPr lang="en-US" altLang="ja-JP" sz="1050" i="0" u="none" strike="noStrike" dirty="0">
                          <a:effectLst/>
                        </a:rPr>
                        <a:t>Ⅱ</a:t>
                      </a:r>
                      <a:r>
                        <a:rPr lang="ja-JP" altLang="en-US" sz="1050" i="0" u="none" strike="noStrike" dirty="0" err="1">
                          <a:effectLst/>
                        </a:rPr>
                        <a:t>．</a:t>
                      </a:r>
                      <a:r>
                        <a:rPr lang="ja-JP" altLang="en-US" sz="1050" i="0" u="none" strike="noStrike" dirty="0">
                          <a:effectLst/>
                        </a:rPr>
                        <a:t>事業費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effectLst/>
                        </a:rPr>
                        <a:t>旅費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solidFill>
                            <a:srgbClr val="FF0000"/>
                          </a:solidFill>
                          <a:effectLst/>
                        </a:rPr>
                        <a:t>プロジェクトマネージャー：</a:t>
                      </a:r>
                      <a:r>
                        <a:rPr lang="zh-CN" altLang="en-US" sz="1050" i="0" u="none" strike="noStrike" dirty="0">
                          <a:solidFill>
                            <a:srgbClr val="FF0000"/>
                          </a:solidFill>
                          <a:effectLst/>
                        </a:rPr>
                        <a:t>（国内）　○○円</a:t>
                      </a:r>
                      <a:r>
                        <a:rPr lang="en-US" altLang="zh-CN" sz="1050" i="0" u="none" strike="noStrike" dirty="0">
                          <a:solidFill>
                            <a:srgbClr val="FF0000"/>
                          </a:solidFill>
                          <a:effectLst/>
                        </a:rPr>
                        <a:t>×○</a:t>
                      </a:r>
                      <a:r>
                        <a:rPr lang="zh-CN" altLang="en-US" sz="1050" i="0" u="none" strike="noStrike" dirty="0">
                          <a:solidFill>
                            <a:srgbClr val="FF0000"/>
                          </a:solidFill>
                          <a:effectLst/>
                        </a:rPr>
                        <a:t>人</a:t>
                      </a:r>
                      <a:r>
                        <a:rPr lang="en-US" altLang="zh-CN" sz="1050" i="0" u="none" strike="noStrike" dirty="0">
                          <a:solidFill>
                            <a:srgbClr val="FF0000"/>
                          </a:solidFill>
                          <a:effectLst/>
                        </a:rPr>
                        <a:t>×○</a:t>
                      </a:r>
                      <a:r>
                        <a:rPr lang="zh-CN" altLang="en-US" sz="1050" i="0" u="none" strike="noStrike" dirty="0">
                          <a:solidFill>
                            <a:srgbClr val="FF0000"/>
                          </a:solidFill>
                          <a:effectLst/>
                        </a:rPr>
                        <a:t>回　　○○円</a:t>
                      </a:r>
                      <a:endParaRPr lang="zh-CN"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dirty="0">
                          <a:solidFill>
                            <a:srgbClr val="FF0000"/>
                          </a:solidFill>
                          <a:effectLst/>
                        </a:rPr>
                        <a:t>コーディネーター：</a:t>
                      </a:r>
                      <a:r>
                        <a:rPr lang="zh-CN" altLang="en-US" sz="1050" i="0" u="none" strike="noStrike" dirty="0">
                          <a:solidFill>
                            <a:srgbClr val="FF0000"/>
                          </a:solidFill>
                          <a:effectLst/>
                        </a:rPr>
                        <a:t>（国内）　○○円</a:t>
                      </a:r>
                      <a:r>
                        <a:rPr lang="en-US" altLang="zh-CN" sz="1050" i="0" u="none" strike="noStrike" dirty="0">
                          <a:solidFill>
                            <a:srgbClr val="FF0000"/>
                          </a:solidFill>
                          <a:effectLst/>
                        </a:rPr>
                        <a:t>×○</a:t>
                      </a:r>
                      <a:r>
                        <a:rPr lang="zh-CN" altLang="en-US" sz="1050" i="0" u="none" strike="noStrike" dirty="0">
                          <a:solidFill>
                            <a:srgbClr val="FF0000"/>
                          </a:solidFill>
                          <a:effectLst/>
                        </a:rPr>
                        <a:t>人</a:t>
                      </a:r>
                      <a:r>
                        <a:rPr lang="en-US" altLang="zh-CN" sz="1050" i="0" u="none" strike="noStrike" dirty="0">
                          <a:solidFill>
                            <a:srgbClr val="FF0000"/>
                          </a:solidFill>
                          <a:effectLst/>
                        </a:rPr>
                        <a:t>×○</a:t>
                      </a:r>
                      <a:r>
                        <a:rPr lang="zh-CN" altLang="en-US" sz="1050" i="0" u="none" strike="noStrike" dirty="0">
                          <a:solidFill>
                            <a:srgbClr val="FF0000"/>
                          </a:solidFill>
                          <a:effectLst/>
                        </a:rPr>
                        <a:t>回　　○○円</a:t>
                      </a:r>
                      <a:endParaRPr lang="en-US" altLang="zh-CN" sz="1050" i="0" u="none" strike="noStrike" dirty="0">
                        <a:solidFill>
                          <a:srgbClr val="FF0000"/>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dirty="0">
                          <a:solidFill>
                            <a:srgbClr val="FF0000"/>
                          </a:solidFill>
                          <a:effectLst/>
                        </a:rPr>
                        <a:t>専門家：</a:t>
                      </a:r>
                      <a:r>
                        <a:rPr lang="zh-CN" altLang="en-US" sz="1050" i="0" u="none" strike="noStrike" dirty="0">
                          <a:solidFill>
                            <a:srgbClr val="FF0000"/>
                          </a:solidFill>
                          <a:effectLst/>
                        </a:rPr>
                        <a:t>（国内）　○○円</a:t>
                      </a:r>
                      <a:r>
                        <a:rPr lang="en-US" altLang="zh-CN" sz="1050" i="0" u="none" strike="noStrike" dirty="0">
                          <a:solidFill>
                            <a:srgbClr val="FF0000"/>
                          </a:solidFill>
                          <a:effectLst/>
                        </a:rPr>
                        <a:t>×○</a:t>
                      </a:r>
                      <a:r>
                        <a:rPr lang="zh-CN" altLang="en-US" sz="1050" i="0" u="none" strike="noStrike" dirty="0">
                          <a:solidFill>
                            <a:srgbClr val="FF0000"/>
                          </a:solidFill>
                          <a:effectLst/>
                        </a:rPr>
                        <a:t>人</a:t>
                      </a:r>
                      <a:r>
                        <a:rPr lang="en-US" altLang="zh-CN" sz="1050" i="0" u="none" strike="noStrike" dirty="0">
                          <a:solidFill>
                            <a:srgbClr val="FF0000"/>
                          </a:solidFill>
                          <a:effectLst/>
                        </a:rPr>
                        <a:t>×○</a:t>
                      </a:r>
                      <a:r>
                        <a:rPr lang="zh-CN" altLang="en-US" sz="1050" i="0" u="none" strike="noStrike" dirty="0">
                          <a:solidFill>
                            <a:srgbClr val="FF0000"/>
                          </a:solidFill>
                          <a:effectLst/>
                        </a:rPr>
                        <a:t>回　　○○円</a:t>
                      </a:r>
                      <a:endParaRPr lang="en-US" altLang="ja-JP" sz="1050" i="0" u="none" strike="noStrike" dirty="0">
                        <a:solidFill>
                          <a:srgbClr val="FF0000"/>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50" i="0" u="none" strike="noStrike" dirty="0">
                          <a:solidFill>
                            <a:srgbClr val="FF0000"/>
                          </a:solidFill>
                          <a:effectLst/>
                        </a:rPr>
                        <a:t>※</a:t>
                      </a:r>
                      <a:r>
                        <a:rPr lang="ja-JP" altLang="en-US" sz="1050" i="0" u="none" strike="noStrike" dirty="0">
                          <a:solidFill>
                            <a:srgbClr val="FF0000"/>
                          </a:solidFill>
                          <a:effectLst/>
                        </a:rPr>
                        <a:t>旅程も具体的（都市名等）に記載すること。</a:t>
                      </a:r>
                      <a:endParaRPr lang="ja-JP"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285495">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algn="l" fontAlgn="ctr"/>
                      <a:r>
                        <a:rPr lang="ja-JP" altLang="en-US" sz="1050" i="0" u="none" strike="noStrike" dirty="0">
                          <a:effectLst/>
                        </a:rPr>
                        <a:t>会場費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solidFill>
                            <a:srgbClr val="FF0000"/>
                          </a:solidFill>
                          <a:effectLst/>
                        </a:rPr>
                        <a:t>○○説明会会場費　　○○円</a:t>
                      </a:r>
                      <a:r>
                        <a:rPr lang="en-US" altLang="ja-JP" sz="1050" i="0" u="none" strike="noStrike" dirty="0">
                          <a:solidFill>
                            <a:srgbClr val="FF0000"/>
                          </a:solidFill>
                          <a:effectLst/>
                        </a:rPr>
                        <a:t>×○</a:t>
                      </a:r>
                      <a:r>
                        <a:rPr lang="ja-JP" altLang="en-US" sz="1050" i="0" u="none" strike="noStrike" dirty="0">
                          <a:solidFill>
                            <a:srgbClr val="FF0000"/>
                          </a:solidFill>
                          <a:effectLst/>
                        </a:rPr>
                        <a:t>回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285495">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algn="l" fontAlgn="ctr"/>
                      <a:r>
                        <a:rPr lang="ja-JP" altLang="en-US" sz="1050" i="0" u="none" strike="noStrike" dirty="0">
                          <a:effectLst/>
                        </a:rPr>
                        <a:t>謝金</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solidFill>
                            <a:srgbClr val="FF0000"/>
                          </a:solidFill>
                          <a:effectLst/>
                        </a:rPr>
                        <a:t>○○円</a:t>
                      </a:r>
                      <a:r>
                        <a:rPr lang="en-US" altLang="ja-JP" sz="1050" i="0" u="none" strike="noStrike" dirty="0">
                          <a:solidFill>
                            <a:srgbClr val="FF0000"/>
                          </a:solidFill>
                          <a:effectLst/>
                        </a:rPr>
                        <a:t>×○</a:t>
                      </a:r>
                      <a:r>
                        <a:rPr lang="ja-JP" altLang="en-US" sz="1050" i="0" u="none" strike="noStrike" dirty="0">
                          <a:solidFill>
                            <a:srgbClr val="FF0000"/>
                          </a:solidFill>
                          <a:effectLst/>
                        </a:rPr>
                        <a:t>回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285495">
                <a:tc vMerge="1">
                  <a:txBody>
                    <a:bodyPr/>
                    <a:lstStyle/>
                    <a:p>
                      <a:endParaRPr kumimoji="1" lang="ja-JP" altLang="en-US"/>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備品費</a:t>
                      </a: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n-lt"/>
                          <a:ea typeface="+mn-ea"/>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solidFill>
                            <a:srgbClr val="FF0000"/>
                          </a:solidFill>
                          <a:effectLst/>
                        </a:rPr>
                        <a:t>リース代　○○円</a:t>
                      </a:r>
                      <a:r>
                        <a:rPr lang="en-US" altLang="ja-JP" sz="1050" i="0" u="none" strike="noStrike" dirty="0">
                          <a:solidFill>
                            <a:srgbClr val="FF0000"/>
                          </a:solidFill>
                          <a:effectLst/>
                        </a:rPr>
                        <a:t>×</a:t>
                      </a:r>
                      <a:r>
                        <a:rPr lang="ja-JP" altLang="en-US" sz="1050" i="0" u="none" strike="noStrike" dirty="0">
                          <a:solidFill>
                            <a:srgbClr val="FF0000"/>
                          </a:solidFill>
                          <a:effectLst/>
                        </a:rPr>
                        <a:t>○ヶ月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285495">
                <a:tc vMerge="1">
                  <a:txBody>
                    <a:bodyPr/>
                    <a:lstStyle/>
                    <a:p>
                      <a:endParaRPr kumimoji="1" lang="ja-JP" altLang="en-US"/>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消耗品費</a:t>
                      </a: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mn-lt"/>
                          <a:ea typeface="+mn-ea"/>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dirty="0">
                          <a:solidFill>
                            <a:srgbClr val="FF0000"/>
                          </a:solidFill>
                          <a:effectLst/>
                        </a:rPr>
                        <a:t>○○円</a:t>
                      </a:r>
                      <a:r>
                        <a:rPr lang="en-US" altLang="ja-JP" sz="1050" i="0" u="none" strike="noStrike" dirty="0">
                          <a:solidFill>
                            <a:srgbClr val="FF0000"/>
                          </a:solidFill>
                          <a:effectLst/>
                        </a:rPr>
                        <a:t>×○○</a:t>
                      </a:r>
                      <a:r>
                        <a:rPr lang="ja-JP" altLang="en-US" sz="1050" i="0" u="none" strike="noStrike" dirty="0">
                          <a:solidFill>
                            <a:srgbClr val="FF0000"/>
                          </a:solidFill>
                          <a:effectLst/>
                        </a:rPr>
                        <a:t>冊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8"/>
                  </a:ext>
                </a:extLst>
              </a:tr>
              <a:tr h="285495">
                <a:tc vMerge="1">
                  <a:txBody>
                    <a:bodyPr/>
                    <a:lstStyle/>
                    <a:p>
                      <a:endParaRPr kumimoji="1" lang="ja-JP" altLang="en-US"/>
                    </a:p>
                  </a:txBody>
                  <a:tcPr/>
                </a:tc>
                <a:tc>
                  <a:txBody>
                    <a:bodyPr/>
                    <a:lstStyle/>
                    <a:p>
                      <a:pPr algn="l" fontAlgn="ctr"/>
                      <a:r>
                        <a:rPr lang="ja-JP" altLang="en-US" sz="1050" i="0" u="none" strike="noStrike" dirty="0">
                          <a:effectLst/>
                        </a:rPr>
                        <a:t>印刷製本費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solidFill>
                            <a:srgbClr val="FF0000"/>
                          </a:solidFill>
                          <a:effectLst/>
                        </a:rPr>
                        <a:t>説明会資料　○○円</a:t>
                      </a:r>
                      <a:r>
                        <a:rPr lang="en-US" altLang="ja-JP" sz="1050" i="0" u="none" strike="noStrike" dirty="0">
                          <a:solidFill>
                            <a:srgbClr val="FF0000"/>
                          </a:solidFill>
                          <a:effectLst/>
                        </a:rPr>
                        <a:t>×○○</a:t>
                      </a:r>
                      <a:r>
                        <a:rPr lang="ja-JP" altLang="en-US" sz="1050" i="0" u="none" strike="noStrike" dirty="0">
                          <a:solidFill>
                            <a:srgbClr val="FF0000"/>
                          </a:solidFill>
                          <a:effectLst/>
                        </a:rPr>
                        <a:t>冊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9"/>
                  </a:ext>
                </a:extLst>
              </a:tr>
              <a:tr h="285495">
                <a:tc vMerge="1">
                  <a:txBody>
                    <a:bodyPr/>
                    <a:lstStyle/>
                    <a:p>
                      <a:endParaRPr kumimoji="1" lang="ja-JP" altLang="en-US"/>
                    </a:p>
                  </a:txBody>
                  <a:tcPr/>
                </a:tc>
                <a:tc>
                  <a:txBody>
                    <a:bodyPr/>
                    <a:lstStyle/>
                    <a:p>
                      <a:pPr algn="l" fontAlgn="ctr"/>
                      <a:r>
                        <a:rPr lang="zh-TW" altLang="en-US" sz="1050" i="0" u="none" strike="noStrike" dirty="0">
                          <a:effectLst/>
                        </a:rPr>
                        <a:t>補助職員人件費</a:t>
                      </a:r>
                      <a:endParaRPr lang="zh-TW"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i="0" u="none" strike="noStrike" dirty="0">
                          <a:solidFill>
                            <a:srgbClr val="FF0000"/>
                          </a:solidFill>
                          <a:effectLst/>
                        </a:rPr>
                        <a:t>○○等実施アルバイト：○○円</a:t>
                      </a:r>
                      <a:r>
                        <a:rPr lang="en-US" altLang="ja-JP" sz="1050" i="0" u="none" strike="noStrike" dirty="0">
                          <a:solidFill>
                            <a:srgbClr val="FF0000"/>
                          </a:solidFill>
                          <a:effectLst/>
                        </a:rPr>
                        <a:t>×○</a:t>
                      </a:r>
                      <a:r>
                        <a:rPr lang="ja-JP" altLang="en-US" sz="1050" i="0" u="none" strike="noStrike" dirty="0">
                          <a:solidFill>
                            <a:srgbClr val="FF0000"/>
                          </a:solidFill>
                          <a:effectLst/>
                        </a:rPr>
                        <a:t>人</a:t>
                      </a:r>
                      <a:r>
                        <a:rPr lang="en-US" altLang="ja-JP" sz="1050" i="0" u="none" strike="noStrike" dirty="0">
                          <a:solidFill>
                            <a:srgbClr val="FF0000"/>
                          </a:solidFill>
                          <a:effectLst/>
                        </a:rPr>
                        <a:t>×○○</a:t>
                      </a:r>
                      <a:r>
                        <a:rPr lang="ja-JP" altLang="en-US" sz="1050" i="0" u="none" strike="noStrike" dirty="0">
                          <a:solidFill>
                            <a:srgbClr val="FF0000"/>
                          </a:solidFill>
                          <a:effectLst/>
                        </a:rPr>
                        <a:t>日　○○円</a:t>
                      </a: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0"/>
                  </a:ext>
                </a:extLst>
              </a:tr>
              <a:tr h="425599">
                <a:tc vMerge="1">
                  <a:txBody>
                    <a:bodyPr/>
                    <a:lstStyle/>
                    <a:p>
                      <a:endParaRPr kumimoji="1" lang="ja-JP" altLang="en-US"/>
                    </a:p>
                  </a:txBody>
                  <a:tcPr>
                    <a:lnT w="9525" cap="flat" cmpd="sng" algn="ctr">
                      <a:solidFill>
                        <a:schemeClr val="bg2"/>
                      </a:solidFill>
                      <a:prstDash val="solid"/>
                      <a:round/>
                      <a:headEnd type="none" w="med" len="med"/>
                      <a:tailEnd type="none" w="med" len="med"/>
                    </a:lnT>
                  </a:tcPr>
                </a:tc>
                <a:tc>
                  <a:txBody>
                    <a:bodyPr/>
                    <a:lstStyle/>
                    <a:p>
                      <a:pPr algn="l" fontAlgn="ctr"/>
                      <a:r>
                        <a:rPr lang="ja-JP" altLang="en-US" sz="1050" i="0" u="none" strike="noStrike" dirty="0">
                          <a:effectLst/>
                        </a:rPr>
                        <a:t>その他諸経費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ja-JP" sz="1050" i="0" u="none" strike="noStrike" dirty="0">
                          <a:solidFill>
                            <a:srgbClr val="FF0000"/>
                          </a:solidFill>
                          <a:effectLst/>
                        </a:rPr>
                        <a:t>※</a:t>
                      </a:r>
                      <a:r>
                        <a:rPr lang="ja-JP" altLang="en-US" sz="1050" i="0" u="none" strike="noStrike" dirty="0">
                          <a:solidFill>
                            <a:srgbClr val="FF0000"/>
                          </a:solidFill>
                          <a:effectLst/>
                        </a:rPr>
                        <a:t>予定される項目を具体的に記載すること。</a:t>
                      </a:r>
                      <a:endParaRPr lang="en-US" altLang="ja-JP"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p>
                      <a:pPr algn="l" fontAlgn="ctr"/>
                      <a:endParaRPr lang="en-US" altLang="ja-JP" sz="1050" i="0" u="none" strike="noStrike" dirty="0">
                        <a:solidFill>
                          <a:srgbClr val="FF0000"/>
                        </a:solidFill>
                        <a:effectLst/>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1"/>
                  </a:ext>
                </a:extLst>
              </a:tr>
              <a:tr h="425599">
                <a:tc>
                  <a:txBody>
                    <a:bodyPr/>
                    <a:lstStyle/>
                    <a:p>
                      <a:pPr algn="l" fontAlgn="ctr"/>
                      <a:r>
                        <a:rPr lang="en-US" altLang="ja-JP" sz="1050" i="0" u="none" strike="noStrike" dirty="0">
                          <a:effectLst/>
                        </a:rPr>
                        <a:t>Ⅲ</a:t>
                      </a:r>
                      <a:r>
                        <a:rPr lang="ja-JP" altLang="en-US" sz="1050" i="0" u="none" strike="noStrike" dirty="0" err="1">
                          <a:effectLst/>
                        </a:rPr>
                        <a:t>．</a:t>
                      </a:r>
                      <a:r>
                        <a:rPr lang="ja-JP" altLang="en-US" sz="1050" i="0" u="none" strike="noStrike" dirty="0">
                          <a:effectLst/>
                        </a:rPr>
                        <a:t>再委託・外注費</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ja-JP" sz="1050" i="0" u="none" strike="noStrike" dirty="0">
                          <a:solidFill>
                            <a:srgbClr val="FF0000"/>
                          </a:solidFill>
                          <a:effectLst/>
                        </a:rPr>
                        <a:t>※</a:t>
                      </a:r>
                      <a:r>
                        <a:rPr lang="ja-JP" altLang="en-US" sz="1050" i="0" u="none" strike="noStrike" dirty="0">
                          <a:solidFill>
                            <a:srgbClr val="FF0000"/>
                          </a:solidFill>
                          <a:effectLst/>
                        </a:rPr>
                        <a:t>予定される内容及びその積算を具体的に記載すること。</a:t>
                      </a:r>
                      <a:endParaRPr lang="en-US" altLang="ja-JP"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p>
                      <a:pPr algn="l" fontAlgn="ctr"/>
                      <a:endParaRPr lang="ja-JP"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2"/>
                  </a:ext>
                </a:extLst>
              </a:tr>
              <a:tr h="145391">
                <a:tc>
                  <a:txBody>
                    <a:bodyPr/>
                    <a:lstStyle/>
                    <a:p>
                      <a:pPr algn="l" fontAlgn="ctr"/>
                      <a:r>
                        <a:rPr lang="en-US" altLang="zh-TW" sz="1050" i="0" u="none" strike="noStrike">
                          <a:effectLst/>
                        </a:rPr>
                        <a:t>Ⅳ</a:t>
                      </a:r>
                      <a:r>
                        <a:rPr lang="zh-TW" altLang="en-US" sz="1050" i="0" u="none" strike="noStrike">
                          <a:effectLst/>
                        </a:rPr>
                        <a:t>．一般管理費</a:t>
                      </a:r>
                      <a:endParaRPr lang="zh-TW"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zh-TW" sz="1050" i="0" u="none" strike="noStrike" dirty="0">
                          <a:solidFill>
                            <a:srgbClr val="FF0000"/>
                          </a:solidFill>
                          <a:effectLst/>
                        </a:rPr>
                        <a:t>※</a:t>
                      </a:r>
                      <a:r>
                        <a:rPr lang="zh-TW" altLang="en-US" sz="1050" i="0" u="none" strike="noStrike" dirty="0">
                          <a:solidFill>
                            <a:srgbClr val="FF0000"/>
                          </a:solidFill>
                          <a:effectLst/>
                        </a:rPr>
                        <a:t>（</a:t>
                      </a:r>
                      <a:r>
                        <a:rPr lang="en-US" altLang="zh-TW" sz="1050" i="0" u="none" strike="noStrike" dirty="0">
                          <a:solidFill>
                            <a:srgbClr val="FF0000"/>
                          </a:solidFill>
                          <a:effectLst/>
                        </a:rPr>
                        <a:t>Ⅰ</a:t>
                      </a:r>
                      <a:r>
                        <a:rPr lang="zh-TW" altLang="en-US" sz="1050" i="0" u="none" strike="noStrike" dirty="0">
                          <a:solidFill>
                            <a:srgbClr val="FF0000"/>
                          </a:solidFill>
                          <a:effectLst/>
                        </a:rPr>
                        <a:t>．人件費＋</a:t>
                      </a:r>
                      <a:r>
                        <a:rPr lang="en-US" altLang="zh-TW" sz="1050" i="0" u="none" strike="noStrike" dirty="0">
                          <a:solidFill>
                            <a:srgbClr val="FF0000"/>
                          </a:solidFill>
                          <a:effectLst/>
                        </a:rPr>
                        <a:t>Ⅱ</a:t>
                      </a:r>
                      <a:r>
                        <a:rPr lang="zh-TW" altLang="en-US" sz="1050" i="0" u="none" strike="noStrike" dirty="0">
                          <a:solidFill>
                            <a:srgbClr val="FF0000"/>
                          </a:solidFill>
                          <a:effectLst/>
                        </a:rPr>
                        <a:t>．事業費）</a:t>
                      </a:r>
                      <a:r>
                        <a:rPr lang="en-US" altLang="zh-TW" sz="1050" i="0" u="none" strike="noStrike" dirty="0">
                          <a:solidFill>
                            <a:srgbClr val="FF0000"/>
                          </a:solidFill>
                          <a:effectLst/>
                        </a:rPr>
                        <a:t>×</a:t>
                      </a:r>
                      <a:r>
                        <a:rPr lang="zh-TW" altLang="en-US" sz="1050" i="0" u="none" strike="noStrike" dirty="0">
                          <a:solidFill>
                            <a:srgbClr val="FF0000"/>
                          </a:solidFill>
                          <a:effectLst/>
                        </a:rPr>
                        <a:t>一般管理費率</a:t>
                      </a:r>
                      <a:endParaRPr lang="zh-TW"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3"/>
                  </a:ext>
                </a:extLst>
              </a:tr>
              <a:tr h="145391">
                <a:tc>
                  <a:txBody>
                    <a:bodyPr/>
                    <a:lstStyle/>
                    <a:p>
                      <a:pPr algn="r" fontAlgn="ctr"/>
                      <a:r>
                        <a:rPr lang="ja-JP" altLang="en-US" sz="1050" i="0" u="none" strike="noStrike">
                          <a:effectLst/>
                        </a:rPr>
                        <a:t>小計</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en-US" altLang="zh-TW" sz="1050" i="0" u="none" strike="noStrike" dirty="0">
                          <a:solidFill>
                            <a:srgbClr val="FF0000"/>
                          </a:solidFill>
                          <a:effectLst/>
                        </a:rPr>
                        <a:t>Ⅰ</a:t>
                      </a:r>
                      <a:r>
                        <a:rPr lang="zh-TW" altLang="en-US" sz="1050" i="0" u="none" strike="noStrike" dirty="0">
                          <a:solidFill>
                            <a:srgbClr val="FF0000"/>
                          </a:solidFill>
                          <a:effectLst/>
                        </a:rPr>
                        <a:t>．人件費＋</a:t>
                      </a:r>
                      <a:r>
                        <a:rPr lang="en-US" altLang="zh-TW" sz="1050" i="0" u="none" strike="noStrike" dirty="0">
                          <a:solidFill>
                            <a:srgbClr val="FF0000"/>
                          </a:solidFill>
                          <a:effectLst/>
                        </a:rPr>
                        <a:t>Ⅱ</a:t>
                      </a:r>
                      <a:r>
                        <a:rPr lang="zh-TW" altLang="en-US" sz="1050" i="0" u="none" strike="noStrike" dirty="0">
                          <a:solidFill>
                            <a:srgbClr val="FF0000"/>
                          </a:solidFill>
                          <a:effectLst/>
                        </a:rPr>
                        <a:t>．事業費＋</a:t>
                      </a:r>
                      <a:r>
                        <a:rPr lang="en-US" altLang="zh-TW" sz="1050" i="0" u="none" strike="noStrike" dirty="0">
                          <a:solidFill>
                            <a:srgbClr val="FF0000"/>
                          </a:solidFill>
                          <a:effectLst/>
                        </a:rPr>
                        <a:t>Ⅲ</a:t>
                      </a:r>
                      <a:r>
                        <a:rPr lang="zh-TW" altLang="en-US" sz="1050" i="0" u="none" strike="noStrike" dirty="0">
                          <a:solidFill>
                            <a:srgbClr val="FF0000"/>
                          </a:solidFill>
                          <a:effectLst/>
                        </a:rPr>
                        <a:t>．再委託費＋</a:t>
                      </a:r>
                      <a:r>
                        <a:rPr lang="en-US" altLang="zh-TW" sz="1050" i="0" u="none" strike="noStrike" dirty="0">
                          <a:solidFill>
                            <a:srgbClr val="FF0000"/>
                          </a:solidFill>
                          <a:effectLst/>
                        </a:rPr>
                        <a:t>Ⅳ</a:t>
                      </a:r>
                      <a:r>
                        <a:rPr lang="zh-TW" altLang="en-US" sz="1050" i="0" u="none" strike="noStrike" dirty="0">
                          <a:solidFill>
                            <a:srgbClr val="FF0000"/>
                          </a:solidFill>
                          <a:effectLst/>
                        </a:rPr>
                        <a:t>．一般管理費</a:t>
                      </a:r>
                      <a:endParaRPr lang="zh-TW"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4"/>
                  </a:ext>
                </a:extLst>
              </a:tr>
              <a:tr h="145391">
                <a:tc>
                  <a:txBody>
                    <a:bodyPr/>
                    <a:lstStyle/>
                    <a:p>
                      <a:pPr algn="l" fontAlgn="ctr"/>
                      <a:r>
                        <a:rPr lang="en-US" altLang="ja-JP" sz="1050" i="0" u="none" strike="noStrike">
                          <a:effectLst/>
                        </a:rPr>
                        <a:t>Ⅴ</a:t>
                      </a:r>
                      <a:r>
                        <a:rPr lang="ja-JP" altLang="en-US" sz="1050" i="0" u="none" strike="noStrike">
                          <a:effectLst/>
                        </a:rPr>
                        <a:t>．消費税額</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a:effectLst/>
                        </a:rPr>
                        <a:t>　</a:t>
                      </a:r>
                      <a:endPar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solidFill>
                            <a:srgbClr val="FF0000"/>
                          </a:solidFill>
                          <a:effectLst/>
                        </a:rPr>
                        <a:t>小計</a:t>
                      </a:r>
                      <a:r>
                        <a:rPr lang="en-US" altLang="ja-JP" sz="1050" i="0" u="none" strike="noStrike" dirty="0">
                          <a:solidFill>
                            <a:srgbClr val="FF0000"/>
                          </a:solidFill>
                          <a:effectLst/>
                        </a:rPr>
                        <a:t>×10</a:t>
                      </a:r>
                      <a:r>
                        <a:rPr lang="ja-JP" altLang="en-US" sz="1050" i="0" u="none" strike="noStrike" dirty="0">
                          <a:solidFill>
                            <a:srgbClr val="FF0000"/>
                          </a:solidFill>
                          <a:effectLst/>
                        </a:rPr>
                        <a:t>％</a:t>
                      </a:r>
                      <a:endParaRPr lang="ja-JP"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5"/>
                  </a:ext>
                </a:extLst>
              </a:tr>
              <a:tr h="288094">
                <a:tc>
                  <a:txBody>
                    <a:bodyPr/>
                    <a:lstStyle/>
                    <a:p>
                      <a:pPr algn="r" fontAlgn="ctr"/>
                      <a:r>
                        <a:rPr lang="ja-JP" altLang="en-US" sz="1050" b="1" i="0" u="none" strike="noStrike" dirty="0">
                          <a:effectLst/>
                        </a:rPr>
                        <a:t>合計（税込）</a:t>
                      </a:r>
                      <a:endParaRPr lang="ja-JP" altLang="en-US" sz="105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r>
                        <a:rPr lang="ja-JP" altLang="en-US" sz="1050" i="0" u="none" strike="noStrike" dirty="0">
                          <a:effectLst/>
                        </a:rPr>
                        <a:t>　</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FF0000"/>
                          </a:solidFill>
                          <a:effectLst/>
                          <a:uLnTx/>
                          <a:uFillTx/>
                          <a:latin typeface="Arial"/>
                          <a:ea typeface="ＭＳ Ｐゴシック"/>
                          <a:cs typeface="+mn-cs"/>
                        </a:rPr>
                        <a:t>○○</a:t>
                      </a:r>
                      <a:endParaRPr kumimoji="1" lang="ja-JP" altLang="en-US"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algn="l" fontAlgn="ctr"/>
                      <a:endParaRPr lang="ja-JP" altLang="en-US" sz="105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72000" marR="72000" marT="6038"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6"/>
                  </a:ext>
                </a:extLst>
              </a:tr>
            </a:tbl>
          </a:graphicData>
        </a:graphic>
      </p:graphicFrame>
      <p:sp>
        <p:nvSpPr>
          <p:cNvPr id="2009" name="正方形/長方形 34"/>
          <p:cNvSpPr/>
          <p:nvPr/>
        </p:nvSpPr>
        <p:spPr>
          <a:xfrm>
            <a:off x="315220" y="919753"/>
            <a:ext cx="8615376"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記載している費目は例示。募集要領９．（１）経費の区分に応じて必要経費を記載すること</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6802706F-AFA6-48C2-ACF1-112FC9482B5F}" type="slidenum">
              <a:rPr kumimoji="1" lang="en-US" altLang="ja-JP" sz="1480" smtClean="0">
                <a:solidFill>
                  <a:schemeClr val="tx1"/>
                </a:solidFill>
              </a:rPr>
              <a:t>72</a:t>
            </a:fld>
            <a:endParaRPr kumimoji="1" lang="ja-JP" altLang="en-US" sz="1480" dirty="0">
              <a:solidFill>
                <a:schemeClr val="tx1"/>
              </a:solidFill>
            </a:endParaRPr>
          </a:p>
        </p:txBody>
      </p:sp>
    </p:spTree>
    <p:extLst>
      <p:ext uri="{BB962C8B-B14F-4D97-AF65-F5344CB8AC3E}">
        <p14:creationId xmlns:p14="http://schemas.microsoft.com/office/powerpoint/2010/main" val="289624350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 name="Rectangle 67"/>
          <p:cNvSpPr>
            <a:spLocks noChangeArrowheads="1"/>
          </p:cNvSpPr>
          <p:nvPr/>
        </p:nvSpPr>
        <p:spPr>
          <a:xfrm>
            <a:off x="0" y="0"/>
            <a:ext cx="9144000" cy="573088"/>
          </a:xfrm>
          <a:prstGeom prst="rect">
            <a:avLst/>
          </a:prstGeom>
          <a:solidFill>
            <a:srgbClr val="00B0F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（補足資料）今年度のその他申請状況</a:t>
            </a:r>
            <a:endParaRPr kumimoji="1" lang="ja-JP" altLang="en-US" sz="14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18" name="正方形/長方形 10"/>
          <p:cNvSpPr/>
          <p:nvPr/>
        </p:nvSpPr>
        <p:spPr>
          <a:xfrm>
            <a:off x="7164288" y="116632"/>
            <a:ext cx="134523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経済産業省</a:t>
            </a:r>
          </a:p>
        </p:txBody>
      </p:sp>
      <p:sp>
        <p:nvSpPr>
          <p:cNvPr id="2022" name="Rectangle 66"/>
          <p:cNvSpPr>
            <a:spLocks noChangeArrowheads="1"/>
          </p:cNvSpPr>
          <p:nvPr/>
        </p:nvSpPr>
        <p:spPr>
          <a:xfrm>
            <a:off x="171475" y="1169229"/>
            <a:ext cx="8826633" cy="2002639"/>
          </a:xfrm>
          <a:prstGeom prst="rect">
            <a:avLst/>
          </a:prstGeom>
          <a:noFill/>
          <a:ln w="6350">
            <a:solidFill>
              <a:schemeClr val="bg2"/>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0" fontAlgn="base" latinLnBrk="0" hangingPunct="0">
              <a:lnSpc>
                <a:spcPct val="100000"/>
              </a:lnSpc>
              <a:spcBef>
                <a:spcPct val="20000"/>
              </a:spcBef>
              <a:spcAft>
                <a:spcPts val="0"/>
              </a:spcAft>
              <a:buClrTx/>
              <a:buSzTx/>
              <a:buFont typeface="Arial" panose="020B0604020202020204" pitchFamily="34" charset="0"/>
              <a:buChar char="•"/>
              <a:tabLst/>
              <a:defRPr/>
            </a:pPr>
            <a:r>
              <a:rPr kumimoji="1" lang="ja-JP" altLang="en-US" sz="1200" b="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endParaRPr kumimoji="1" lang="en-US" altLang="ja-JP" sz="1200" b="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ts val="0"/>
              </a:spcAft>
              <a:buClrTx/>
              <a:buSzTx/>
              <a:buFontTx/>
              <a:buNone/>
              <a:tabLst/>
              <a:defRPr/>
            </a:pPr>
            <a:endParaRPr lang="en-US" altLang="ja-JP" sz="1200" dirty="0">
              <a:solidFill>
                <a:srgbClr val="FF0000"/>
              </a:solidFill>
            </a:endParaRPr>
          </a:p>
          <a:p>
            <a:pPr marL="0" marR="0" lvl="0" indent="0" algn="l" defTabSz="914400" rtl="0" eaLnBrk="0" fontAlgn="base" latinLnBrk="0" hangingPunct="0">
              <a:lnSpc>
                <a:spcPct val="100000"/>
              </a:lnSpc>
              <a:spcBef>
                <a:spcPct val="20000"/>
              </a:spcBef>
              <a:spcAft>
                <a:spcPts val="0"/>
              </a:spcAft>
              <a:buClrTx/>
              <a:buSzTx/>
              <a:buFontTx/>
              <a:buNone/>
              <a:tabLst/>
              <a:defRPr/>
            </a:pPr>
            <a:r>
              <a:rPr kumimoji="1" lang="en-US" altLang="ja-JP" sz="1200" b="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dirty="0">
                <a:solidFill>
                  <a:srgbClr val="FF0000"/>
                </a:solidFill>
              </a:rPr>
              <a:t>今年度、他省庁又は地方自治体における</a:t>
            </a:r>
            <a:r>
              <a:rPr kumimoji="1" lang="ja-JP" altLang="en-US" sz="1200" b="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他の補助事業や委託事業等、重複して申請中又は申請予定のものがあればその内容を記載すること</a:t>
            </a:r>
            <a:endParaRPr kumimoji="1" lang="ja-JP" altLang="ja-JP" sz="1100" b="0" u="none" strike="noStrike" kern="100" cap="none" spc="0" normalizeH="0" baseline="0" noProof="0" dirty="0">
              <a:ln>
                <a:noFill/>
              </a:ln>
              <a:solidFill>
                <a:srgbClr val="FF0000"/>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2023" name="Text Box 4"/>
          <p:cNvSpPr txBox="1">
            <a:spLocks noChangeArrowheads="1"/>
          </p:cNvSpPr>
          <p:nvPr/>
        </p:nvSpPr>
        <p:spPr>
          <a:xfrm>
            <a:off x="171475" y="717270"/>
            <a:ext cx="7398461" cy="30777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r>
              <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その他申請状況</a:t>
            </a:r>
            <a:r>
              <a:rPr kumimoji="1" lang="en-US" altLang="ja-JP"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rPr>
              <a:t>】</a:t>
            </a:r>
            <a:endParaRPr kumimoji="1" lang="ja-JP" altLang="en-US" sz="1400" b="1" i="0" u="none" strike="noStrike" kern="100" cap="none" spc="0" normalizeH="0" baseline="0" noProof="0" dirty="0">
              <a:ln>
                <a:noFill/>
              </a:ln>
              <a:solidFill>
                <a:srgbClr val="000000"/>
              </a:solidFill>
              <a:effectLst/>
              <a:uLnTx/>
              <a:uFillTx/>
              <a:latin typeface="ＭＳ Ｐゴシック"/>
              <a:ea typeface="ＭＳ Ｐゴシック"/>
              <a:cs typeface="Times New Roman" panose="02020603050405020304" pitchFamily="18" charset="0"/>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A8B7C53-2A3D-4682-87B4-6F151A34D99F}" type="slidenum">
              <a:rPr kumimoji="1" lang="en-US" altLang="ja-JP" sz="1480" smtClean="0">
                <a:solidFill>
                  <a:schemeClr val="tx1"/>
                </a:solidFill>
              </a:rPr>
              <a:t>73</a:t>
            </a:fld>
            <a:endParaRPr kumimoji="1" lang="ja-JP" altLang="en-US" sz="1480" dirty="0">
              <a:solidFill>
                <a:schemeClr val="tx1"/>
              </a:solidFill>
            </a:endParaRPr>
          </a:p>
        </p:txBody>
      </p:sp>
    </p:spTree>
    <p:extLst>
      <p:ext uri="{BB962C8B-B14F-4D97-AF65-F5344CB8AC3E}">
        <p14:creationId xmlns:p14="http://schemas.microsoft.com/office/powerpoint/2010/main" val="15353273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0" name="Rectangle 67"/>
          <p:cNvSpPr>
            <a:spLocks noChangeArrowheads="1"/>
          </p:cNvSpPr>
          <p:nvPr/>
        </p:nvSpPr>
        <p:spPr>
          <a:xfrm>
            <a:off x="0" y="0"/>
            <a:ext cx="9144000" cy="573088"/>
          </a:xfrm>
          <a:prstGeom prst="rect">
            <a:avLst/>
          </a:prstGeom>
          <a:solidFill>
            <a:srgbClr val="00B05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社会実装する</a:t>
            </a:r>
            <a:r>
              <a:rPr kumimoji="1" lang="en-US" altLang="ja-JP" sz="2000" b="1" i="0" u="none" strike="noStrike" kern="1200" cap="none" spc="0" normalizeH="0" baseline="0" noProof="0" dirty="0" err="1">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MaaS</a:t>
            </a:r>
            <a:r>
              <a:rPr kumimoji="1" lang="ja-JP" altLang="en-US" sz="20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事業の概要</a:t>
            </a:r>
            <a:endParaRPr kumimoji="1" lang="ja-JP" altLang="en-US" sz="16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【事業名】</a:t>
            </a:r>
            <a:endParaRPr kumimoji="1" lang="ja-JP" altLang="en-US" sz="24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31"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graphicFrame>
        <p:nvGraphicFramePr>
          <p:cNvPr id="2033" name="表 668"/>
          <p:cNvGraphicFramePr>
            <a:graphicFrameLocks noGrp="1"/>
          </p:cNvGraphicFramePr>
          <p:nvPr/>
        </p:nvGraphicFramePr>
        <p:xfrm>
          <a:off x="91440" y="1493569"/>
          <a:ext cx="4336560" cy="5281389"/>
        </p:xfrm>
        <a:graphic>
          <a:graphicData uri="http://schemas.openxmlformats.org/drawingml/2006/table">
            <a:tbl>
              <a:tblPr bandRow="1">
                <a:tableStyleId>{073A0DAA-6AF3-43AB-8588-CEC1D06C72B9}</a:tableStyleId>
              </a:tblPr>
              <a:tblGrid>
                <a:gridCol w="678758">
                  <a:extLst>
                    <a:ext uri="{9D8B030D-6E8A-4147-A177-3AD203B41FA5}">
                      <a16:colId xmlns:a16="http://schemas.microsoft.com/office/drawing/2014/main" val="20000"/>
                    </a:ext>
                  </a:extLst>
                </a:gridCol>
                <a:gridCol w="676720">
                  <a:extLst>
                    <a:ext uri="{9D8B030D-6E8A-4147-A177-3AD203B41FA5}">
                      <a16:colId xmlns:a16="http://schemas.microsoft.com/office/drawing/2014/main" val="20001"/>
                    </a:ext>
                  </a:extLst>
                </a:gridCol>
                <a:gridCol w="2981082">
                  <a:extLst>
                    <a:ext uri="{9D8B030D-6E8A-4147-A177-3AD203B41FA5}">
                      <a16:colId xmlns:a16="http://schemas.microsoft.com/office/drawing/2014/main" val="20002"/>
                    </a:ext>
                  </a:extLst>
                </a:gridCol>
              </a:tblGrid>
              <a:tr h="605364">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協議会の構成員</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FF00"/>
                    </a:solidFill>
                  </a:tcPr>
                </a:tc>
                <a:tc gridSpan="2">
                  <a:txBody>
                    <a:bodyPr/>
                    <a:lstStyle/>
                    <a:p>
                      <a:r>
                        <a:rPr kumimoji="1" lang="en-US" altLang="ja-JP" sz="900" b="0" i="0" u="none" strike="noStrike" kern="1200" baseline="0" dirty="0">
                          <a:solidFill>
                            <a:schemeClr val="tx1"/>
                          </a:solidFill>
                          <a:latin typeface="Meiryo UI" panose="020B0604030504040204" pitchFamily="50" charset="-128"/>
                          <a:ea typeface="Meiryo UI" panose="020B0604030504040204" pitchFamily="50" charset="-128"/>
                          <a:cs typeface="+mn-cs"/>
                        </a:rPr>
                        <a:t>【</a:t>
                      </a:r>
                      <a:r>
                        <a:rPr kumimoji="1" lang="ja-JP" altLang="en-US" sz="900" b="0" i="0" u="none" strike="noStrike" kern="1200" baseline="0" dirty="0">
                          <a:solidFill>
                            <a:schemeClr val="tx1"/>
                          </a:solidFill>
                          <a:latin typeface="Meiryo UI" panose="020B0604030504040204" pitchFamily="50" charset="-128"/>
                          <a:ea typeface="Meiryo UI" panose="020B0604030504040204" pitchFamily="50" charset="-128"/>
                          <a:cs typeface="+mn-cs"/>
                        </a:rPr>
                        <a:t>幹事</a:t>
                      </a:r>
                      <a:r>
                        <a:rPr kumimoji="1" lang="en-US" altLang="ja-JP" sz="900" b="0" i="0" u="none" strike="noStrike" kern="1200" baseline="0" dirty="0">
                          <a:solidFill>
                            <a:schemeClr val="tx1"/>
                          </a:solidFill>
                          <a:latin typeface="Meiryo UI" panose="020B0604030504040204" pitchFamily="50" charset="-128"/>
                          <a:ea typeface="Meiryo UI" panose="020B0604030504040204" pitchFamily="50" charset="-128"/>
                          <a:cs typeface="+mn-cs"/>
                        </a:rPr>
                        <a:t>】**</a:t>
                      </a:r>
                      <a:r>
                        <a:rPr kumimoji="1" lang="zh-CN" altLang="en-US" sz="900" b="0" i="0" u="none" strike="noStrike" kern="1200" baseline="0" dirty="0">
                          <a:solidFill>
                            <a:schemeClr val="tx1"/>
                          </a:solidFill>
                          <a:latin typeface="Meiryo UI" panose="020B0604030504040204" pitchFamily="50" charset="-128"/>
                          <a:ea typeface="Meiryo UI" panose="020B0604030504040204" pitchFamily="50" charset="-128"/>
                          <a:cs typeface="+mn-cs"/>
                        </a:rPr>
                        <a:t>社</a:t>
                      </a:r>
                      <a:r>
                        <a:rPr kumimoji="1" lang="ja-JP" altLang="en-US" sz="900" b="0" i="0" u="none" strike="noStrike" kern="1200" baseline="0" dirty="0" err="1">
                          <a:solidFill>
                            <a:schemeClr val="tx1"/>
                          </a:solidFill>
                          <a:latin typeface="Meiryo UI" panose="020B0604030504040204" pitchFamily="50" charset="-128"/>
                          <a:ea typeface="Meiryo UI" panose="020B0604030504040204" pitchFamily="50" charset="-128"/>
                          <a:cs typeface="+mn-cs"/>
                        </a:rPr>
                        <a:t>、**</a:t>
                      </a:r>
                      <a:r>
                        <a:rPr kumimoji="1" lang="ja-JP" altLang="en-US" sz="900" b="0" i="0" u="none" strike="noStrike" kern="1200" baseline="0" dirty="0">
                          <a:solidFill>
                            <a:schemeClr val="tx1"/>
                          </a:solidFill>
                          <a:latin typeface="Meiryo UI" panose="020B0604030504040204" pitchFamily="50" charset="-128"/>
                          <a:ea typeface="Meiryo UI" panose="020B0604030504040204" pitchFamily="50" charset="-128"/>
                          <a:cs typeface="+mn-cs"/>
                        </a:rPr>
                        <a:t>市、**大学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535141">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地域</a:t>
                      </a:r>
                    </a:p>
                    <a:p>
                      <a:r>
                        <a:rPr kumimoji="1" lang="ja-JP" altLang="en-US" sz="1000" dirty="0">
                          <a:solidFill>
                            <a:schemeClr val="tx1"/>
                          </a:solidFill>
                          <a:latin typeface="Meiryo UI" panose="020B0604030504040204" pitchFamily="50" charset="-128"/>
                          <a:ea typeface="Meiryo UI" panose="020B0604030504040204" pitchFamily="50" charset="-128"/>
                        </a:rPr>
                        <a:t>課題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FF00"/>
                    </a:solidFill>
                  </a:tcPr>
                </a:tc>
                <a:tc gridSpan="2">
                  <a:txBody>
                    <a:bodyPr/>
                    <a:lstStyle/>
                    <a:p>
                      <a:pPr marL="171450" indent="-171450">
                        <a:buFont typeface="Wingdings" panose="05000000000000000000" pitchFamily="2" charset="2"/>
                        <a:buChar char="l"/>
                      </a:pP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kumimoji="1" lang="ja-JP" altLang="en-US" sz="900" dirty="0">
                          <a:solidFill>
                            <a:schemeClr val="tx1"/>
                          </a:solidFill>
                          <a:latin typeface="Meiryo UI" panose="020B0604030504040204" pitchFamily="50" charset="-128"/>
                          <a:ea typeface="Meiryo UI" panose="020B0604030504040204" pitchFamily="50" charset="-128"/>
                        </a:rPr>
                        <a:t>（箇条書きで記載）</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331690">
                <a:tc rowSpan="5">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事業</a:t>
                      </a:r>
                    </a:p>
                    <a:p>
                      <a:r>
                        <a:rPr kumimoji="1" lang="ja-JP" altLang="en-US" sz="1000" dirty="0">
                          <a:solidFill>
                            <a:schemeClr val="tx1"/>
                          </a:solidFill>
                          <a:latin typeface="Meiryo UI" panose="020B0604030504040204" pitchFamily="50" charset="-128"/>
                          <a:ea typeface="Meiryo UI" panose="020B0604030504040204" pitchFamily="50" charset="-128"/>
                        </a:rPr>
                        <a:t>概要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FF00"/>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サービス</a:t>
                      </a:r>
                      <a:endParaRPr kumimoji="1" lang="en-US" altLang="ja-JP" sz="900" dirty="0">
                        <a:solidFill>
                          <a:schemeClr val="tx1"/>
                        </a:solidFill>
                        <a:latin typeface="Meiryo UI" panose="020B0604030504040204" pitchFamily="50" charset="-128"/>
                        <a:ea typeface="Meiryo UI" panose="020B0604030504040204" pitchFamily="50" charset="-128"/>
                      </a:endParaRPr>
                    </a:p>
                    <a:p>
                      <a:r>
                        <a:rPr kumimoji="1" lang="en-US" altLang="ja-JP" sz="900" dirty="0">
                          <a:solidFill>
                            <a:schemeClr val="tx1"/>
                          </a:solidFill>
                          <a:latin typeface="Meiryo UI" panose="020B0604030504040204" pitchFamily="50" charset="-128"/>
                          <a:ea typeface="Meiryo UI" panose="020B0604030504040204" pitchFamily="50" charset="-128"/>
                        </a:rPr>
                        <a:t>開始時期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390" rtl="0" eaLnBrk="1" fontAlgn="t"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**年*月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31690">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事業エリア</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39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baseline="0" dirty="0">
                          <a:solidFill>
                            <a:schemeClr val="tx1"/>
                          </a:solidFill>
                          <a:latin typeface="Meiryo UI" panose="020B0604030504040204" pitchFamily="50" charset="-128"/>
                          <a:ea typeface="Meiryo UI" panose="020B0604030504040204" pitchFamily="50" charset="-128"/>
                          <a:cs typeface="+mn-cs"/>
                        </a:rPr>
                        <a:t>**市**エリア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31690">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r>
                        <a:rPr kumimoji="1" lang="en-US" altLang="ja-JP" sz="900" dirty="0">
                          <a:solidFill>
                            <a:schemeClr val="tx1"/>
                          </a:solidFill>
                          <a:latin typeface="Meiryo UI" panose="020B0604030504040204" pitchFamily="50" charset="-128"/>
                          <a:ea typeface="Meiryo UI" panose="020B0604030504040204" pitchFamily="50" charset="-128"/>
                        </a:rPr>
                        <a:t>MaaS</a:t>
                      </a:r>
                    </a:p>
                    <a:p>
                      <a:r>
                        <a:rPr kumimoji="1" lang="ja-JP" altLang="en-US" sz="900" dirty="0">
                          <a:solidFill>
                            <a:schemeClr val="tx1"/>
                          </a:solidFill>
                          <a:latin typeface="Meiryo UI" panose="020B0604030504040204" pitchFamily="50" charset="-128"/>
                          <a:ea typeface="Meiryo UI" panose="020B0604030504040204" pitchFamily="50" charset="-128"/>
                        </a:rPr>
                        <a:t>システム</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216932">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交通</a:t>
                      </a:r>
                      <a:endParaRPr kumimoji="1" lang="en-US" altLang="ja-JP" sz="9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サービス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Wingdings" panose="05000000000000000000" pitchFamily="2" charset="2"/>
                        <a:buChar char="l"/>
                      </a:pPr>
                      <a:r>
                        <a:rPr kumimoji="1" lang="ja-JP" altLang="en-US" sz="900" dirty="0">
                          <a:solidFill>
                            <a:schemeClr val="tx1"/>
                          </a:solidFill>
                          <a:latin typeface="Meiryo UI" panose="020B0604030504040204" pitchFamily="50" charset="-128"/>
                          <a:ea typeface="Meiryo UI" panose="020B0604030504040204" pitchFamily="50" charset="-128"/>
                        </a:rPr>
                        <a:t>（箇条書きで記載）</a:t>
                      </a:r>
                      <a:endParaRPr kumimoji="1" lang="ja-JP" altLang="en-US" sz="18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075998">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交通以外のサービス</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39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dirty="0">
                          <a:solidFill>
                            <a:schemeClr val="tx1"/>
                          </a:solidFill>
                          <a:latin typeface="Meiryo UI" panose="020B0604030504040204" pitchFamily="50" charset="-128"/>
                          <a:ea typeface="Meiryo UI" panose="020B0604030504040204" pitchFamily="50" charset="-128"/>
                        </a:rPr>
                        <a:t>（箇条書きで記載）</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1439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1439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784744">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事業</a:t>
                      </a:r>
                    </a:p>
                    <a:p>
                      <a:r>
                        <a:rPr kumimoji="1" lang="ja-JP" altLang="en-US" sz="1000" dirty="0">
                          <a:solidFill>
                            <a:schemeClr val="tx1"/>
                          </a:solidFill>
                          <a:latin typeface="Meiryo UI" panose="020B0604030504040204" pitchFamily="50" charset="-128"/>
                          <a:ea typeface="Meiryo UI" panose="020B0604030504040204" pitchFamily="50" charset="-128"/>
                        </a:rPr>
                        <a:t>目的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FF00"/>
                    </a:solidFill>
                  </a:tcPr>
                </a:tc>
                <a:tc gridSpan="2">
                  <a:txBody>
                    <a:bodyPr/>
                    <a:lstStyle/>
                    <a:p>
                      <a:pPr marL="171450" marR="0" lvl="0" indent="-171450" algn="l" defTabSz="91439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dirty="0">
                          <a:solidFill>
                            <a:schemeClr val="tx1"/>
                          </a:solidFill>
                          <a:latin typeface="Meiryo UI" panose="020B0604030504040204" pitchFamily="50" charset="-128"/>
                          <a:ea typeface="Meiryo UI" panose="020B0604030504040204" pitchFamily="50" charset="-128"/>
                        </a:rPr>
                        <a:t>（箇条書きで記載）</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7"/>
                  </a:ext>
                </a:extLst>
              </a:tr>
            </a:tbl>
          </a:graphicData>
        </a:graphic>
      </p:graphicFrame>
      <p:sp>
        <p:nvSpPr>
          <p:cNvPr id="2034" name="正方形/長方形 669"/>
          <p:cNvSpPr/>
          <p:nvPr/>
        </p:nvSpPr>
        <p:spPr>
          <a:xfrm>
            <a:off x="4432861" y="1491215"/>
            <a:ext cx="4608195" cy="252000"/>
          </a:xfrm>
          <a:prstGeom prst="rect">
            <a:avLst/>
          </a:prstGeom>
          <a:solidFill>
            <a:srgbClr val="92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dirty="0">
                <a:solidFill>
                  <a:srgbClr val="000000"/>
                </a:solidFill>
                <a:latin typeface="Meiryo UI" panose="020B0604030504040204" pitchFamily="50" charset="-128"/>
                <a:ea typeface="Meiryo UI" panose="020B0604030504040204" pitchFamily="50" charset="-128"/>
              </a:rPr>
              <a:t>事業</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イメージ</a:t>
            </a:r>
          </a:p>
        </p:txBody>
      </p:sp>
      <p:sp>
        <p:nvSpPr>
          <p:cNvPr id="2035" name="正方形/長方形 670"/>
          <p:cNvSpPr/>
          <p:nvPr/>
        </p:nvSpPr>
        <p:spPr>
          <a:xfrm>
            <a:off x="4432861" y="1743215"/>
            <a:ext cx="4608195" cy="3025742"/>
          </a:xfrm>
          <a:prstGeom prst="rect">
            <a:avLst/>
          </a:prstGeom>
          <a:noFill/>
          <a:ln w="127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036" name="正方形/長方形 671"/>
          <p:cNvSpPr/>
          <p:nvPr/>
        </p:nvSpPr>
        <p:spPr>
          <a:xfrm>
            <a:off x="4432860" y="4766600"/>
            <a:ext cx="4608195" cy="252000"/>
          </a:xfrm>
          <a:prstGeom prst="rect">
            <a:avLst/>
          </a:prstGeom>
          <a:solidFill>
            <a:srgbClr val="92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評価指標</a:t>
            </a:r>
          </a:p>
        </p:txBody>
      </p:sp>
      <p:graphicFrame>
        <p:nvGraphicFramePr>
          <p:cNvPr id="2037" name="表 672"/>
          <p:cNvGraphicFramePr>
            <a:graphicFrameLocks noGrp="1"/>
          </p:cNvGraphicFramePr>
          <p:nvPr/>
        </p:nvGraphicFramePr>
        <p:xfrm>
          <a:off x="4432860" y="5020957"/>
          <a:ext cx="4608195" cy="812973"/>
        </p:xfrm>
        <a:graphic>
          <a:graphicData uri="http://schemas.openxmlformats.org/drawingml/2006/table">
            <a:tbl>
              <a:tblPr firstRow="1" bandRow="1">
                <a:tableStyleId>{5C22544A-7EE6-4342-B048-85BDC9FD1C3A}</a:tableStyleId>
              </a:tblPr>
              <a:tblGrid>
                <a:gridCol w="4608195">
                  <a:extLst>
                    <a:ext uri="{9D8B030D-6E8A-4147-A177-3AD203B41FA5}">
                      <a16:colId xmlns:a16="http://schemas.microsoft.com/office/drawing/2014/main" val="20000"/>
                    </a:ext>
                  </a:extLst>
                </a:gridCol>
              </a:tblGrid>
              <a:tr h="812973">
                <a:tc>
                  <a:txBody>
                    <a:bodyPr/>
                    <a:lstStyle/>
                    <a:p>
                      <a:r>
                        <a:rPr kumimoji="1" lang="ja-JP" altLang="en-US" sz="900" b="0" kern="1200" dirty="0">
                          <a:solidFill>
                            <a:schemeClr val="dk1"/>
                          </a:solidFill>
                          <a:latin typeface="Meiryo UI" panose="020B0604030504040204" pitchFamily="50" charset="-128"/>
                          <a:ea typeface="Meiryo UI" panose="020B0604030504040204" pitchFamily="50" charset="-128"/>
                          <a:cs typeface="+mn-cs"/>
                        </a:rPr>
                        <a:t>評価指標、目標、測定方法などを記載</a:t>
                      </a:r>
                      <a:endParaRPr kumimoji="1" lang="en-US" altLang="ja-JP" sz="900" b="0" kern="1200" dirty="0">
                        <a:solidFill>
                          <a:schemeClr val="dk1"/>
                        </a:solidFill>
                        <a:latin typeface="Meiryo UI" panose="020B0604030504040204" pitchFamily="50" charset="-128"/>
                        <a:ea typeface="Meiryo UI" panose="020B0604030504040204" pitchFamily="50" charset="-128"/>
                        <a:cs typeface="+mn-cs"/>
                      </a:endParaRPr>
                    </a:p>
                    <a:p>
                      <a:pPr marL="171450" indent="-171450">
                        <a:buFont typeface="Wingdings" panose="05000000000000000000" pitchFamily="2" charset="2"/>
                        <a:buChar char="l"/>
                      </a:pPr>
                      <a:r>
                        <a:rPr kumimoji="1" lang="ja-JP" altLang="en-US" sz="900" b="0" dirty="0">
                          <a:solidFill>
                            <a:schemeClr val="tx1"/>
                          </a:solidFill>
                          <a:latin typeface="Meiryo UI" panose="020B0604030504040204" pitchFamily="50" charset="-128"/>
                          <a:ea typeface="Meiryo UI" panose="020B0604030504040204" pitchFamily="50" charset="-128"/>
                        </a:rPr>
                        <a:t>＊＊＊＊＊＊＊＊＊＊</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kumimoji="1" lang="ja-JP" altLang="en-US" sz="900" b="0" dirty="0">
                          <a:solidFill>
                            <a:schemeClr val="tx1"/>
                          </a:solidFill>
                          <a:latin typeface="Meiryo UI" panose="020B0604030504040204" pitchFamily="50" charset="-128"/>
                          <a:ea typeface="Meiryo UI" panose="020B0604030504040204" pitchFamily="50" charset="-128"/>
                        </a:rPr>
                        <a:t>＊＊＊＊＊＊＊＊＊＊</a:t>
                      </a:r>
                      <a:endParaRPr kumimoji="1" lang="en-US" altLang="ja-JP" sz="900" b="0" dirty="0">
                        <a:solidFill>
                          <a:schemeClr val="tx1"/>
                        </a:solidFill>
                        <a:latin typeface="Meiryo UI" panose="020B0604030504040204" pitchFamily="50" charset="-128"/>
                        <a:ea typeface="Meiryo UI" panose="020B0604030504040204" pitchFamily="50" charset="-128"/>
                      </a:endParaRPr>
                    </a:p>
                    <a:p>
                      <a:endParaRPr kumimoji="1" lang="en-US" altLang="ja-JP" sz="900" b="0" kern="1200" dirty="0">
                        <a:solidFill>
                          <a:schemeClr val="dk1"/>
                        </a:solidFill>
                        <a:latin typeface="Meiryo UI" panose="020B0604030504040204" pitchFamily="50" charset="-128"/>
                        <a:ea typeface="Meiryo UI" panose="020B0604030504040204" pitchFamily="50" charset="-128"/>
                        <a:cs typeface="+mn-cs"/>
                      </a:endParaRPr>
                    </a:p>
                    <a:p>
                      <a:pPr marL="171450" indent="-171450">
                        <a:buFont typeface="Wingdings" panose="05000000000000000000" pitchFamily="2" charset="2"/>
                        <a:buChar char="l"/>
                      </a:pPr>
                      <a:endParaRPr kumimoji="1" lang="en-US" altLang="ja-JP" sz="800" b="0" kern="1200" dirty="0">
                        <a:solidFill>
                          <a:schemeClr val="dk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2038" name="正方形/長方形 673"/>
          <p:cNvSpPr/>
          <p:nvPr/>
        </p:nvSpPr>
        <p:spPr>
          <a:xfrm>
            <a:off x="4432861" y="5840517"/>
            <a:ext cx="4608195" cy="252000"/>
          </a:xfrm>
          <a:prstGeom prst="rect">
            <a:avLst/>
          </a:prstGeom>
          <a:solidFill>
            <a:srgbClr val="92FF00"/>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今後の方向性</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2039" name="表 674"/>
          <p:cNvGraphicFramePr>
            <a:graphicFrameLocks noGrp="1"/>
          </p:cNvGraphicFramePr>
          <p:nvPr/>
        </p:nvGraphicFramePr>
        <p:xfrm>
          <a:off x="4428000" y="6098429"/>
          <a:ext cx="4608195" cy="678610"/>
        </p:xfrm>
        <a:graphic>
          <a:graphicData uri="http://schemas.openxmlformats.org/drawingml/2006/table">
            <a:tbl>
              <a:tblPr firstRow="1" bandRow="1">
                <a:tableStyleId>{5C22544A-7EE6-4342-B048-85BDC9FD1C3A}</a:tableStyleId>
              </a:tblPr>
              <a:tblGrid>
                <a:gridCol w="4608195">
                  <a:extLst>
                    <a:ext uri="{9D8B030D-6E8A-4147-A177-3AD203B41FA5}">
                      <a16:colId xmlns:a16="http://schemas.microsoft.com/office/drawing/2014/main" val="20000"/>
                    </a:ext>
                  </a:extLst>
                </a:gridCol>
              </a:tblGrid>
              <a:tr h="678610">
                <a:tc>
                  <a:txBody>
                    <a:bodyPr/>
                    <a:lstStyle/>
                    <a:p>
                      <a:pPr marL="171450" marR="0" lvl="0" indent="-171450" algn="l" defTabSz="91439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dirty="0">
                          <a:solidFill>
                            <a:schemeClr val="tx1"/>
                          </a:solidFill>
                          <a:latin typeface="Meiryo UI" panose="020B0604030504040204" pitchFamily="50" charset="-128"/>
                          <a:ea typeface="Meiryo UI" panose="020B0604030504040204" pitchFamily="50" charset="-128"/>
                        </a:rPr>
                        <a:t>＊＊＊＊＊＊＊＊＊＊</a:t>
                      </a:r>
                      <a:endParaRPr kumimoji="1" lang="en-US" altLang="ja-JP" sz="900" b="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endParaRPr kumimoji="1" lang="en-US" altLang="ja-JP" sz="800" b="0" kern="1200" dirty="0">
                        <a:solidFill>
                          <a:schemeClr val="dk1"/>
                        </a:solidFill>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2040" name="コンテンツ プレースホルダー 676"/>
          <p:cNvSpPr txBox="1"/>
          <p:nvPr/>
        </p:nvSpPr>
        <p:spPr>
          <a:xfrm>
            <a:off x="35979" y="676384"/>
            <a:ext cx="9079961" cy="736616"/>
          </a:xfrm>
          <a:prstGeom prst="rect">
            <a:avLst/>
          </a:prstGeom>
          <a:ln>
            <a:solidFill>
              <a:schemeClr val="tx2"/>
            </a:solidFill>
          </a:ln>
        </p:spPr>
        <p:txBody>
          <a:bodyPr/>
          <a:lstStyle>
            <a:lvl1pPr marL="342898" indent="-342898" algn="l" rtl="0" eaLnBrk="1" fontAlgn="base" hangingPunct="1">
              <a:spcBef>
                <a:spcPct val="20000"/>
              </a:spcBef>
              <a:spcAft>
                <a:spcPct val="0"/>
              </a:spcAft>
              <a:buChar char="•"/>
              <a:defRPr kumimoji="1" sz="3200">
                <a:solidFill>
                  <a:schemeClr val="tx1"/>
                </a:solidFill>
                <a:latin typeface="+mn-lt"/>
                <a:ea typeface="+mn-ea"/>
                <a:cs typeface="+mn-cs"/>
              </a:defRPr>
            </a:lvl1pPr>
            <a:lvl2pPr marL="742946" indent="-285748" algn="l" rtl="0" eaLnBrk="1" fontAlgn="base" hangingPunct="1">
              <a:spcBef>
                <a:spcPct val="20000"/>
              </a:spcBef>
              <a:spcAft>
                <a:spcPct val="0"/>
              </a:spcAft>
              <a:buChar char="–"/>
              <a:defRPr kumimoji="1" sz="2800">
                <a:solidFill>
                  <a:schemeClr val="tx1"/>
                </a:solidFill>
                <a:latin typeface="+mn-lt"/>
                <a:ea typeface="+mn-ea"/>
              </a:defRPr>
            </a:lvl2pPr>
            <a:lvl3pPr marL="1142993" indent="-228598" algn="l" rtl="0" eaLnBrk="1" fontAlgn="base" hangingPunct="1">
              <a:spcBef>
                <a:spcPct val="20000"/>
              </a:spcBef>
              <a:spcAft>
                <a:spcPct val="0"/>
              </a:spcAft>
              <a:buChar char="•"/>
              <a:defRPr kumimoji="1" sz="2400">
                <a:solidFill>
                  <a:schemeClr val="tx1"/>
                </a:solidFill>
                <a:latin typeface="+mn-lt"/>
                <a:ea typeface="+mn-ea"/>
              </a:defRPr>
            </a:lvl3pPr>
            <a:lvl4pPr marL="1600191" indent="-228598" algn="l" rtl="0" eaLnBrk="1" fontAlgn="base" hangingPunct="1">
              <a:spcBef>
                <a:spcPct val="20000"/>
              </a:spcBef>
              <a:spcAft>
                <a:spcPct val="0"/>
              </a:spcAft>
              <a:buChar char="–"/>
              <a:defRPr kumimoji="1" sz="2000">
                <a:solidFill>
                  <a:schemeClr val="tx1"/>
                </a:solidFill>
                <a:latin typeface="+mn-lt"/>
                <a:ea typeface="+mn-ea"/>
              </a:defRPr>
            </a:lvl4pPr>
            <a:lvl5pPr marL="2057388" indent="-228598" algn="l" rtl="0" eaLnBrk="1" fontAlgn="base" hangingPunct="1">
              <a:spcBef>
                <a:spcPct val="20000"/>
              </a:spcBef>
              <a:spcAft>
                <a:spcPct val="0"/>
              </a:spcAft>
              <a:buChar char="»"/>
              <a:defRPr kumimoji="1" sz="2000">
                <a:solidFill>
                  <a:schemeClr val="tx1"/>
                </a:solidFill>
                <a:latin typeface="+mn-lt"/>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（事業の概要を記載）</a:t>
            </a:r>
          </a:p>
        </p:txBody>
      </p:sp>
      <p:sp>
        <p:nvSpPr>
          <p:cNvPr id="2041" name="正方形/長方形 680"/>
          <p:cNvSpPr/>
          <p:nvPr/>
        </p:nvSpPr>
        <p:spPr>
          <a:xfrm>
            <a:off x="4463356" y="1768134"/>
            <a:ext cx="2988963" cy="364722"/>
          </a:xfrm>
          <a:prstGeom prst="rect">
            <a:avLst/>
          </a:prstGeom>
          <a:no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900" b="1" i="0" u="sng" strike="noStrike" kern="1200" cap="none" spc="0" normalizeH="0" baseline="0" noProof="0" dirty="0" err="1">
                <a:ln>
                  <a:noFill/>
                </a:ln>
                <a:solidFill>
                  <a:srgbClr val="000000"/>
                </a:solidFill>
                <a:effectLst/>
                <a:uLnTx/>
                <a:uFillTx/>
                <a:latin typeface="Meiryo UI" panose="020B0604030504040204" pitchFamily="50" charset="-128"/>
                <a:ea typeface="Meiryo UI" panose="020B0604030504040204" pitchFamily="50" charset="-128"/>
                <a:cs typeface="+mn-cs"/>
              </a:rPr>
              <a:t>MaaS</a:t>
            </a:r>
            <a:r>
              <a:rPr kumimoji="1" lang="ja-JP" altLang="en-US" sz="9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を通じて提供するサービスを含む事業イメージ</a:t>
            </a:r>
          </a:p>
        </p:txBody>
      </p:sp>
      <p:sp>
        <p:nvSpPr>
          <p:cNvPr id="2042" name="正方形/長方形 703"/>
          <p:cNvSpPr/>
          <p:nvPr/>
        </p:nvSpPr>
        <p:spPr>
          <a:xfrm>
            <a:off x="54112" y="908720"/>
            <a:ext cx="963045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作成</a:t>
            </a:r>
            <a:r>
              <a:rPr kumimoji="1" lang="en-US" altLang="ja-JP" sz="1400" b="0" i="1" u="none" strike="noStrike" kern="1200" cap="none" spc="0" normalizeH="0" baseline="0" noProof="0" dirty="0" err="1">
                <a:ln>
                  <a:noFill/>
                </a:ln>
                <a:solidFill>
                  <a:srgbClr val="FF0000"/>
                </a:solidFill>
                <a:effectLst/>
                <a:uLnTx/>
                <a:uFillTx/>
                <a:latin typeface="Arial" panose="020B0604020202020204" pitchFamily="34" charset="0"/>
                <a:ea typeface="ＭＳ Ｐゴシック" panose="020B0600070205080204" pitchFamily="50" charset="-128"/>
                <a:cs typeface="+mn-cs"/>
              </a:rPr>
              <a:t>時には</a:t>
            </a:r>
            <a:r>
              <a:rPr kumimoji="1" lang="ja-JP" altLang="en-US" sz="1400" b="0" i="1" u="none" strike="noStrike" kern="1200" cap="none" spc="0" normalizeH="0" baseline="0" noProof="0" dirty="0" err="1">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hlinkClick r:id="rId3"/>
              </a:rPr>
              <a:t>https://www.mlit.go.jp/sogoseisaku/transport/sosei_transport_tk_000160.html</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」に掲載の概要も</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　参考にしていただき、ご記載ください。 </a:t>
            </a: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043" name="テキスト ボックス 1"/>
          <p:cNvSpPr txBox="1"/>
          <p:nvPr/>
        </p:nvSpPr>
        <p:spPr>
          <a:xfrm>
            <a:off x="1212171" y="265127"/>
            <a:ext cx="6264696"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本ページは事業採択後公表を予定しています</a:t>
            </a:r>
          </a:p>
        </p:txBody>
      </p:sp>
      <p:sp>
        <p:nvSpPr>
          <p:cNvPr id="16" name="正方形/長方形 15"/>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0F38F55-1A67-46B5-A216-6208670E9552}" type="slidenum">
              <a:rPr kumimoji="1" lang="en-US" altLang="ja-JP" sz="1480" smtClean="0">
                <a:solidFill>
                  <a:schemeClr val="tx1"/>
                </a:solidFill>
              </a:rPr>
              <a:t>74</a:t>
            </a:fld>
            <a:endParaRPr kumimoji="1" lang="ja-JP" altLang="en-US" sz="1480" dirty="0">
              <a:solidFill>
                <a:schemeClr val="tx1"/>
              </a:solidFill>
            </a:endParaRPr>
          </a:p>
        </p:txBody>
      </p:sp>
    </p:spTree>
    <p:extLst>
      <p:ext uri="{BB962C8B-B14F-4D97-AF65-F5344CB8AC3E}">
        <p14:creationId xmlns:p14="http://schemas.microsoft.com/office/powerpoint/2010/main" val="11976849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提案者　</a:t>
            </a:r>
          </a:p>
        </p:txBody>
      </p:sp>
      <p:graphicFrame>
        <p:nvGraphicFramePr>
          <p:cNvPr id="3075" name="表 8"/>
          <p:cNvGraphicFramePr>
            <a:graphicFrameLocks noGrp="1"/>
          </p:cNvGraphicFramePr>
          <p:nvPr/>
        </p:nvGraphicFramePr>
        <p:xfrm>
          <a:off x="251521" y="1412776"/>
          <a:ext cx="8640958" cy="5364000"/>
        </p:xfrm>
        <a:graphic>
          <a:graphicData uri="http://schemas.openxmlformats.org/drawingml/2006/table">
            <a:tbl>
              <a:tblPr/>
              <a:tblGrid>
                <a:gridCol w="720079">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2064229">
                  <a:extLst>
                    <a:ext uri="{9D8B030D-6E8A-4147-A177-3AD203B41FA5}">
                      <a16:colId xmlns:a16="http://schemas.microsoft.com/office/drawing/2014/main" val="20002"/>
                    </a:ext>
                  </a:extLst>
                </a:gridCol>
                <a:gridCol w="2064229">
                  <a:extLst>
                    <a:ext uri="{9D8B030D-6E8A-4147-A177-3AD203B41FA5}">
                      <a16:colId xmlns:a16="http://schemas.microsoft.com/office/drawing/2014/main" val="20003"/>
                    </a:ext>
                  </a:extLst>
                </a:gridCol>
                <a:gridCol w="2064229">
                  <a:extLst>
                    <a:ext uri="{9D8B030D-6E8A-4147-A177-3AD203B41FA5}">
                      <a16:colId xmlns:a16="http://schemas.microsoft.com/office/drawing/2014/main" val="20004"/>
                    </a:ext>
                  </a:extLst>
                </a:gridCol>
              </a:tblGrid>
              <a:tr h="360000">
                <a:tc gridSpan="2">
                  <a:txBody>
                    <a:bodyPr/>
                    <a:lstStyle/>
                    <a:p>
                      <a:pPr marR="44450" indent="114300" algn="ctr">
                        <a:spcAft>
                          <a:spcPts val="0"/>
                        </a:spcAft>
                      </a:pPr>
                      <a:r>
                        <a:rPr lang="ja-JP" altLang="en-US" sz="1200" kern="100" dirty="0">
                          <a:effectLst/>
                          <a:latin typeface="+mn-ea"/>
                          <a:ea typeface="+mn-ea"/>
                          <a:cs typeface="Meiryo UI" panose="020B0604030504040204" pitchFamily="50" charset="-128"/>
                        </a:rPr>
                        <a:t>事業名</a:t>
                      </a:r>
                      <a:endParaRPr lang="ja-JP" sz="1200" kern="100" dirty="0">
                        <a:effectLst/>
                        <a:latin typeface="+mn-ea"/>
                        <a:ea typeface="+mn-ea"/>
                        <a:cs typeface="Meiryo UI" panose="020B0604030504040204" pitchFamily="50" charset="-128"/>
                      </a:endParaRPr>
                    </a:p>
                  </a:txBody>
                  <a:tcPr marL="19232" marR="19232" marT="19232" marB="19232" anchor="ctr">
                    <a:lnL w="12700" cap="flat" cmpd="sng" algn="ctr">
                      <a:solidFill>
                        <a:srgbClr val="00B05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R="44450" indent="127000" algn="ctr">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232" marR="19232" marT="19232" marB="1923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115570" marR="44450" indent="-115570">
                        <a:spcAft>
                          <a:spcPts val="0"/>
                        </a:spcAft>
                      </a:pPr>
                      <a:endParaRPr lang="ja-JP" sz="1200" kern="100" dirty="0">
                        <a:effectLst/>
                        <a:latin typeface="+mn-ea"/>
                        <a:ea typeface="+mn-ea"/>
                        <a:cs typeface="Meiryo UI" panose="020B0604030504040204" pitchFamily="50" charset="-128"/>
                      </a:endParaRPr>
                    </a:p>
                  </a:txBody>
                  <a:tcPr marL="33403" marR="334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60000">
                <a:tc rowSpan="10">
                  <a:txBody>
                    <a:bodyPr/>
                    <a:lstStyle/>
                    <a:p>
                      <a:pPr marR="44450" indent="114300" algn="ctr">
                        <a:spcAft>
                          <a:spcPts val="0"/>
                        </a:spcAft>
                      </a:pPr>
                      <a:r>
                        <a:rPr lang="ja-JP" sz="1200" kern="100" dirty="0">
                          <a:effectLst/>
                          <a:latin typeface="+mn-ea"/>
                          <a:ea typeface="+mn-ea"/>
                          <a:cs typeface="Meiryo UI" panose="020B0604030504040204" pitchFamily="50" charset="-128"/>
                        </a:rPr>
                        <a:t>提案者</a:t>
                      </a:r>
                    </a:p>
                  </a:txBody>
                  <a:tcPr marL="19232" marR="19232" marT="19232" marB="1923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lgn="ctr">
                        <a:spcAft>
                          <a:spcPts val="0"/>
                        </a:spcAft>
                      </a:pPr>
                      <a:r>
                        <a:rPr lang="ja-JP" altLang="en-US" sz="1200" kern="100" dirty="0">
                          <a:effectLst/>
                          <a:latin typeface="+mn-ea"/>
                          <a:ea typeface="+mn-ea"/>
                          <a:cs typeface="Meiryo UI" panose="020B0604030504040204" pitchFamily="50" charset="-128"/>
                        </a:rPr>
                        <a:t>申請者</a:t>
                      </a:r>
                      <a:r>
                        <a:rPr lang="ja-JP" sz="1200" kern="100" dirty="0">
                          <a:effectLst/>
                          <a:latin typeface="+mn-ea"/>
                          <a:ea typeface="+mn-ea"/>
                          <a:cs typeface="Meiryo UI" panose="020B0604030504040204" pitchFamily="50" charset="-128"/>
                        </a:rPr>
                        <a:t>名</a:t>
                      </a:r>
                    </a:p>
                  </a:txBody>
                  <a:tcPr marL="19232" marR="19232" marT="19232" marB="1923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R="44450" indent="127000">
                        <a:spcAft>
                          <a:spcPts val="0"/>
                        </a:spcAft>
                      </a:pPr>
                      <a:r>
                        <a:rPr lang="zh-TW" altLang="en-US" sz="1200" i="1" kern="100" dirty="0">
                          <a:solidFill>
                            <a:schemeClr val="tx1"/>
                          </a:solidFill>
                          <a:effectLst/>
                          <a:latin typeface="+mn-ea"/>
                          <a:ea typeface="+mn-ea"/>
                          <a:cs typeface="Meiryo UI" panose="020B0604030504040204" pitchFamily="50" charset="-128"/>
                        </a:rPr>
                        <a:t>（例）○○協議会、○○事業実行委員会（仮称）</a:t>
                      </a:r>
                      <a:endParaRPr lang="ja-JP" sz="1200" kern="100" dirty="0">
                        <a:solidFill>
                          <a:schemeClr val="tx1"/>
                        </a:solidFill>
                        <a:effectLst/>
                        <a:latin typeface="+mn-ea"/>
                        <a:ea typeface="+mn-ea"/>
                        <a:cs typeface="Meiryo UI" panose="020B0604030504040204" pitchFamily="50" charset="-128"/>
                      </a:endParaRPr>
                    </a:p>
                  </a:txBody>
                  <a:tcPr marL="33403" marR="334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1296000">
                <a:tc vMerge="1">
                  <a:txBody>
                    <a:bodyPr/>
                    <a:lstStyle/>
                    <a:p>
                      <a:endParaRPr kumimoji="1" lang="ja-JP" altLang="en-US"/>
                    </a:p>
                  </a:txBody>
                  <a:tcPr/>
                </a:tc>
                <a:tc>
                  <a:txBody>
                    <a:bodyPr/>
                    <a:lstStyle/>
                    <a:p>
                      <a:pPr marR="44450" indent="127000" algn="ctr">
                        <a:spcAft>
                          <a:spcPts val="0"/>
                        </a:spcAft>
                      </a:pPr>
                      <a:r>
                        <a:rPr lang="ja-JP" altLang="en-US" sz="1200" kern="100" dirty="0">
                          <a:effectLst/>
                          <a:latin typeface="+mn-ea"/>
                          <a:ea typeface="+mn-ea"/>
                          <a:cs typeface="Meiryo UI" panose="020B0604030504040204" pitchFamily="50" charset="-128"/>
                        </a:rPr>
                        <a:t>事業における</a:t>
                      </a:r>
                      <a:endParaRPr lang="en-US" altLang="ja-JP" sz="1200" kern="100" dirty="0">
                        <a:effectLst/>
                        <a:latin typeface="+mn-ea"/>
                        <a:ea typeface="+mn-ea"/>
                        <a:cs typeface="Meiryo UI" panose="020B0604030504040204" pitchFamily="50" charset="-128"/>
                      </a:endParaRPr>
                    </a:p>
                    <a:p>
                      <a:pPr marR="44450" indent="127000" algn="ctr">
                        <a:spcAft>
                          <a:spcPts val="0"/>
                        </a:spcAft>
                      </a:pPr>
                      <a:r>
                        <a:rPr lang="ja-JP" sz="1200" kern="100" dirty="0">
                          <a:effectLst/>
                          <a:latin typeface="+mn-ea"/>
                          <a:ea typeface="+mn-ea"/>
                          <a:cs typeface="Meiryo UI" panose="020B0604030504040204" pitchFamily="50" charset="-128"/>
                        </a:rPr>
                        <a:t>代表者</a:t>
                      </a:r>
                      <a:r>
                        <a:rPr lang="ja-JP" altLang="en-US" sz="1200" kern="100" dirty="0">
                          <a:effectLst/>
                          <a:latin typeface="+mn-ea"/>
                          <a:ea typeface="+mn-ea"/>
                          <a:cs typeface="Meiryo UI" panose="020B0604030504040204" pitchFamily="50" charset="-128"/>
                        </a:rPr>
                        <a:t>の連絡先</a:t>
                      </a:r>
                      <a:endParaRPr lang="ja-JP" sz="1200" kern="100" dirty="0">
                        <a:effectLst/>
                        <a:latin typeface="+mn-ea"/>
                        <a:ea typeface="+mn-ea"/>
                        <a:cs typeface="Meiryo UI" panose="020B0604030504040204" pitchFamily="50" charset="-128"/>
                      </a:endParaRPr>
                    </a:p>
                  </a:txBody>
                  <a:tcPr marL="19232" marR="19232" marT="19232" marB="1923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114300" marR="44450" indent="-114300">
                        <a:spcAft>
                          <a:spcPts val="0"/>
                        </a:spcAft>
                      </a:pPr>
                      <a:r>
                        <a:rPr lang="ja-JP" altLang="en-US" sz="1200" i="0" kern="100" dirty="0">
                          <a:solidFill>
                            <a:schemeClr val="tx1"/>
                          </a:solidFill>
                          <a:effectLst/>
                          <a:latin typeface="+mn-ea"/>
                          <a:ea typeface="+mn-ea"/>
                          <a:cs typeface="Meiryo UI" panose="020B0604030504040204" pitchFamily="50" charset="-128"/>
                        </a:rPr>
                        <a:t>　</a:t>
                      </a:r>
                      <a:r>
                        <a:rPr lang="zh-CN" altLang="en-US" sz="1200" i="0" kern="100" dirty="0">
                          <a:solidFill>
                            <a:schemeClr val="tx1"/>
                          </a:solidFill>
                          <a:effectLst/>
                          <a:latin typeface="+mn-ea"/>
                          <a:ea typeface="+mn-ea"/>
                          <a:cs typeface="Meiryo UI" panose="020B0604030504040204" pitchFamily="50" charset="-128"/>
                        </a:rPr>
                        <a:t>所在地：　</a:t>
                      </a:r>
                      <a:r>
                        <a:rPr lang="zh-CN" altLang="en-US" sz="1200" i="1" kern="100" dirty="0">
                          <a:solidFill>
                            <a:schemeClr val="tx1"/>
                          </a:solidFill>
                          <a:effectLst/>
                          <a:latin typeface="+mn-ea"/>
                          <a:ea typeface="+mn-ea"/>
                          <a:cs typeface="Meiryo UI" panose="020B0604030504040204" pitchFamily="50" charset="-128"/>
                        </a:rPr>
                        <a:t>〒</a:t>
                      </a:r>
                      <a:r>
                        <a:rPr lang="en-US" altLang="zh-CN" sz="1200" i="1" kern="100" dirty="0">
                          <a:solidFill>
                            <a:schemeClr val="tx1"/>
                          </a:solidFill>
                          <a:effectLst/>
                          <a:latin typeface="+mn-ea"/>
                          <a:ea typeface="+mn-ea"/>
                          <a:cs typeface="Meiryo UI" panose="020B0604030504040204" pitchFamily="50" charset="-128"/>
                        </a:rPr>
                        <a:t>000-0000</a:t>
                      </a:r>
                      <a:r>
                        <a:rPr lang="zh-CN" altLang="en-US" sz="1200" i="1" kern="100" dirty="0">
                          <a:solidFill>
                            <a:schemeClr val="tx1"/>
                          </a:solidFill>
                          <a:effectLst/>
                          <a:latin typeface="+mn-ea"/>
                          <a:ea typeface="+mn-ea"/>
                          <a:cs typeface="Meiryo UI" panose="020B0604030504040204" pitchFamily="50" charset="-128"/>
                        </a:rPr>
                        <a:t>　○○市</a:t>
                      </a:r>
                      <a:r>
                        <a:rPr lang="en-US" altLang="zh-CN" sz="1200" i="1" kern="100" dirty="0">
                          <a:solidFill>
                            <a:schemeClr val="tx1"/>
                          </a:solidFill>
                          <a:effectLst/>
                          <a:latin typeface="+mn-ea"/>
                          <a:ea typeface="+mn-ea"/>
                          <a:cs typeface="Meiryo UI" panose="020B0604030504040204" pitchFamily="50" charset="-128"/>
                        </a:rPr>
                        <a:t>××</a:t>
                      </a:r>
                      <a:r>
                        <a:rPr lang="zh-CN" altLang="en-US" sz="1200" i="1" kern="100" dirty="0">
                          <a:solidFill>
                            <a:schemeClr val="tx1"/>
                          </a:solidFill>
                          <a:effectLst/>
                          <a:latin typeface="+mn-ea"/>
                          <a:ea typeface="+mn-ea"/>
                          <a:cs typeface="Meiryo UI" panose="020B0604030504040204" pitchFamily="50" charset="-128"/>
                        </a:rPr>
                        <a:t>区△△</a:t>
                      </a:r>
                      <a:r>
                        <a:rPr lang="en-US" altLang="zh-CN" sz="1200" i="1" kern="100" dirty="0">
                          <a:solidFill>
                            <a:schemeClr val="tx1"/>
                          </a:solidFill>
                          <a:effectLst/>
                          <a:latin typeface="+mn-ea"/>
                          <a:ea typeface="+mn-ea"/>
                          <a:cs typeface="Meiryo UI" panose="020B0604030504040204" pitchFamily="50" charset="-128"/>
                        </a:rPr>
                        <a:t>1-2-3</a:t>
                      </a:r>
                    </a:p>
                    <a:p>
                      <a:pPr marL="114300" marR="44450" indent="-114300">
                        <a:spcAft>
                          <a:spcPts val="0"/>
                        </a:spcAft>
                      </a:pPr>
                      <a:r>
                        <a:rPr lang="ja-JP" altLang="en-US" sz="1200" kern="100" dirty="0">
                          <a:effectLst/>
                          <a:latin typeface="+mn-ea"/>
                          <a:ea typeface="+mn-ea"/>
                          <a:cs typeface="Meiryo UI" panose="020B0604030504040204" pitchFamily="50" charset="-128"/>
                        </a:rPr>
                        <a:t>　担当部課（部署）：</a:t>
                      </a:r>
                    </a:p>
                    <a:p>
                      <a:pPr marL="114300" marR="44450" indent="-114300">
                        <a:spcAft>
                          <a:spcPts val="0"/>
                        </a:spcAft>
                      </a:pPr>
                      <a:r>
                        <a:rPr lang="ja-JP" altLang="en-US" sz="1200" kern="100" dirty="0">
                          <a:effectLst/>
                          <a:latin typeface="+mn-ea"/>
                          <a:ea typeface="+mn-ea"/>
                          <a:cs typeface="Meiryo UI" panose="020B0604030504040204" pitchFamily="50" charset="-128"/>
                        </a:rPr>
                        <a:t>　連絡先（連絡先担当者名）：</a:t>
                      </a:r>
                      <a:r>
                        <a:rPr lang="ja-JP" altLang="en-US" sz="1200" i="1" kern="100" dirty="0">
                          <a:solidFill>
                            <a:schemeClr val="tx1"/>
                          </a:solidFill>
                          <a:effectLst/>
                          <a:latin typeface="+mn-ea"/>
                          <a:ea typeface="+mn-ea"/>
                          <a:cs typeface="Meiryo UI" panose="020B0604030504040204" pitchFamily="50" charset="-128"/>
                        </a:rPr>
                        <a:t>○○○○</a:t>
                      </a:r>
                    </a:p>
                    <a:p>
                      <a:pPr marL="114300" marR="44450" indent="-114300">
                        <a:spcAft>
                          <a:spcPts val="0"/>
                        </a:spcAft>
                      </a:pPr>
                      <a:r>
                        <a:rPr lang="ja-JP" altLang="en-US" sz="1200" kern="100" dirty="0">
                          <a:effectLst/>
                          <a:latin typeface="+mn-ea"/>
                          <a:ea typeface="+mn-ea"/>
                          <a:cs typeface="Meiryo UI" panose="020B0604030504040204" pitchFamily="50" charset="-128"/>
                        </a:rPr>
                        <a:t>　電話番号：</a:t>
                      </a:r>
                      <a:r>
                        <a:rPr lang="en-US" altLang="ja-JP" sz="1200" i="1" kern="100" dirty="0">
                          <a:solidFill>
                            <a:schemeClr val="tx1"/>
                          </a:solidFill>
                          <a:effectLst/>
                          <a:latin typeface="+mn-ea"/>
                          <a:ea typeface="+mn-ea"/>
                          <a:cs typeface="Meiryo UI" panose="020B0604030504040204" pitchFamily="50" charset="-128"/>
                        </a:rPr>
                        <a:t>000-000-0000</a:t>
                      </a:r>
                    </a:p>
                    <a:p>
                      <a:pPr marL="114300" marR="44450" indent="-114300">
                        <a:spcAft>
                          <a:spcPts val="0"/>
                        </a:spcAft>
                      </a:pPr>
                      <a:r>
                        <a:rPr lang="ja-JP" altLang="en-US" sz="1200" kern="100" dirty="0">
                          <a:solidFill>
                            <a:schemeClr val="tx1"/>
                          </a:solidFill>
                          <a:effectLst/>
                          <a:latin typeface="+mn-ea"/>
                          <a:ea typeface="+mn-ea"/>
                          <a:cs typeface="Meiryo UI" panose="020B0604030504040204" pitchFamily="50" charset="-128"/>
                        </a:rPr>
                        <a:t>　ＦＡＸ：</a:t>
                      </a:r>
                      <a:r>
                        <a:rPr lang="en-US" altLang="ja-JP" sz="1200" i="1" kern="100" dirty="0">
                          <a:solidFill>
                            <a:schemeClr val="tx1"/>
                          </a:solidFill>
                          <a:effectLst/>
                          <a:latin typeface="+mn-ea"/>
                          <a:ea typeface="+mn-ea"/>
                          <a:cs typeface="Meiryo UI" panose="020B0604030504040204" pitchFamily="50" charset="-128"/>
                        </a:rPr>
                        <a:t>000-000-0000</a:t>
                      </a:r>
                    </a:p>
                    <a:p>
                      <a:pPr marL="114300" marR="44450" indent="-114300">
                        <a:spcAft>
                          <a:spcPts val="0"/>
                        </a:spcAft>
                      </a:pPr>
                      <a:r>
                        <a:rPr lang="ja-JP" altLang="en-US" sz="1200" kern="100" dirty="0">
                          <a:solidFill>
                            <a:schemeClr val="tx1"/>
                          </a:solidFill>
                          <a:effectLst/>
                          <a:latin typeface="+mn-ea"/>
                          <a:ea typeface="+mn-ea"/>
                          <a:cs typeface="Meiryo UI" panose="020B0604030504040204" pitchFamily="50" charset="-128"/>
                        </a:rPr>
                        <a:t>　</a:t>
                      </a:r>
                      <a:r>
                        <a:rPr lang="en-US" altLang="ja-JP" sz="1200" kern="100" dirty="0">
                          <a:solidFill>
                            <a:schemeClr val="tx1"/>
                          </a:solidFill>
                          <a:effectLst/>
                          <a:latin typeface="+mn-ea"/>
                          <a:ea typeface="+mn-ea"/>
                          <a:cs typeface="Meiryo UI" panose="020B0604030504040204" pitchFamily="50" charset="-128"/>
                        </a:rPr>
                        <a:t>E-mail</a:t>
                      </a:r>
                      <a:r>
                        <a:rPr lang="ja-JP" altLang="en-US" sz="1200" kern="100" dirty="0">
                          <a:solidFill>
                            <a:schemeClr val="tx1"/>
                          </a:solidFill>
                          <a:effectLst/>
                          <a:latin typeface="+mn-ea"/>
                          <a:ea typeface="+mn-ea"/>
                          <a:cs typeface="Meiryo UI" panose="020B0604030504040204" pitchFamily="50" charset="-128"/>
                        </a:rPr>
                        <a:t>：</a:t>
                      </a:r>
                      <a:r>
                        <a:rPr lang="en-US" altLang="ja-JP" sz="1200" i="1" kern="100" dirty="0" err="1">
                          <a:solidFill>
                            <a:schemeClr val="tx1"/>
                          </a:solidFill>
                          <a:effectLst/>
                          <a:latin typeface="+mn-ea"/>
                          <a:ea typeface="+mn-ea"/>
                          <a:cs typeface="Meiryo UI" panose="020B0604030504040204" pitchFamily="50" charset="-128"/>
                        </a:rPr>
                        <a:t>abcdef</a:t>
                      </a:r>
                      <a:r>
                        <a:rPr lang="en-US" altLang="ja-JP" sz="1200" i="1" kern="100" dirty="0">
                          <a:solidFill>
                            <a:schemeClr val="tx1"/>
                          </a:solidFill>
                          <a:effectLst/>
                          <a:latin typeface="+mn-ea"/>
                          <a:ea typeface="+mn-ea"/>
                          <a:cs typeface="Meiryo UI" panose="020B0604030504040204" pitchFamily="50" charset="-128"/>
                        </a:rPr>
                        <a:t>@</a:t>
                      </a:r>
                      <a:r>
                        <a:rPr lang="ja-JP" altLang="en-US" sz="1200" i="1" kern="100" dirty="0">
                          <a:solidFill>
                            <a:schemeClr val="tx1"/>
                          </a:solidFill>
                          <a:effectLst/>
                          <a:latin typeface="+mn-ea"/>
                          <a:ea typeface="+mn-ea"/>
                          <a:cs typeface="Meiryo UI" panose="020B0604030504040204" pitchFamily="50" charset="-128"/>
                        </a:rPr>
                        <a:t>･･･</a:t>
                      </a:r>
                      <a:endParaRPr lang="ja-JP" sz="1200" kern="100" dirty="0">
                        <a:solidFill>
                          <a:schemeClr val="tx1"/>
                        </a:solidFill>
                        <a:effectLst/>
                        <a:latin typeface="+mn-ea"/>
                        <a:ea typeface="+mn-ea"/>
                        <a:cs typeface="Meiryo UI" panose="020B0604030504040204" pitchFamily="50" charset="-128"/>
                      </a:endParaRPr>
                    </a:p>
                  </a:txBody>
                  <a:tcPr marL="33403" marR="334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96000">
                <a:tc vMerge="1">
                  <a:txBody>
                    <a:bodyPr/>
                    <a:lstStyle/>
                    <a:p>
                      <a:endParaRPr kumimoji="1" lang="ja-JP" altLang="en-US"/>
                    </a:p>
                  </a:txBody>
                  <a:tcPr/>
                </a:tc>
                <a:tc>
                  <a:txBody>
                    <a:bodyPr/>
                    <a:lstStyle/>
                    <a:p>
                      <a:pPr marR="44450" indent="127000" algn="ctr">
                        <a:spcAft>
                          <a:spcPts val="0"/>
                        </a:spcAft>
                      </a:pPr>
                      <a:r>
                        <a:rPr lang="ja-JP" altLang="en-US" sz="1200" kern="100" dirty="0">
                          <a:effectLst/>
                          <a:latin typeface="+mn-ea"/>
                          <a:ea typeface="+mn-ea"/>
                          <a:cs typeface="Meiryo UI" panose="020B0604030504040204" pitchFamily="50" charset="-128"/>
                        </a:rPr>
                        <a:t>事業開始予定時期</a:t>
                      </a:r>
                      <a:endParaRPr lang="ja-JP" sz="1200" kern="100" dirty="0">
                        <a:effectLst/>
                        <a:latin typeface="+mn-ea"/>
                        <a:ea typeface="+mn-ea"/>
                        <a:cs typeface="Meiryo UI" panose="020B0604030504040204" pitchFamily="50" charset="-128"/>
                      </a:endParaRPr>
                    </a:p>
                  </a:txBody>
                  <a:tcPr marL="19232" marR="19232" marT="19232" marB="1923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228600" marR="44450" indent="-228600">
                        <a:spcAft>
                          <a:spcPts val="0"/>
                        </a:spcAft>
                      </a:pPr>
                      <a:r>
                        <a:rPr lang="ja-JP" altLang="en-US" sz="1200" i="1" kern="100" dirty="0">
                          <a:solidFill>
                            <a:srgbClr val="FF0000"/>
                          </a:solidFill>
                          <a:effectLst/>
                          <a:latin typeface="+mn-ea"/>
                          <a:ea typeface="+mn-ea"/>
                          <a:cs typeface="Meiryo UI" panose="020B0604030504040204" pitchFamily="50" charset="-128"/>
                        </a:rPr>
                        <a:t>（事前の検討会議等を含めた事業開始時期を記入してください。）</a:t>
                      </a:r>
                      <a:r>
                        <a:rPr lang="en-US" sz="1200" kern="100" dirty="0">
                          <a:effectLst/>
                          <a:latin typeface="+mn-ea"/>
                          <a:ea typeface="+mn-ea"/>
                          <a:cs typeface="Meiryo UI" panose="020B0604030504040204" pitchFamily="50" charset="-128"/>
                        </a:rPr>
                        <a:t> </a:t>
                      </a:r>
                      <a:endParaRPr lang="ja-JP" sz="1200" kern="100" dirty="0">
                        <a:effectLst/>
                        <a:latin typeface="+mn-ea"/>
                        <a:ea typeface="+mn-ea"/>
                        <a:cs typeface="Meiryo UI" panose="020B0604030504040204" pitchFamily="50" charset="-128"/>
                      </a:endParaRPr>
                    </a:p>
                  </a:txBody>
                  <a:tcPr marL="33403" marR="334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421714">
                <a:tc vMerge="1">
                  <a:txBody>
                    <a:bodyPr/>
                    <a:lstStyle/>
                    <a:p>
                      <a:endParaRPr kumimoji="1" lang="ja-JP" altLang="en-US"/>
                    </a:p>
                  </a:txBody>
                  <a:tcPr/>
                </a:tc>
                <a:tc rowSpan="7">
                  <a:txBody>
                    <a:bodyPr/>
                    <a:lstStyle/>
                    <a:p>
                      <a:pPr marR="44450" indent="127000" algn="ctr">
                        <a:spcAft>
                          <a:spcPts val="0"/>
                        </a:spcAft>
                      </a:pPr>
                      <a:r>
                        <a:rPr lang="ja-JP" altLang="en-US" sz="1200" kern="100" dirty="0">
                          <a:effectLst/>
                          <a:latin typeface="+mn-ea"/>
                          <a:ea typeface="+mn-ea"/>
                          <a:cs typeface="Meiryo UI" panose="020B0604030504040204" pitchFamily="50" charset="-128"/>
                        </a:rPr>
                        <a:t>協議会の構成員及び</a:t>
                      </a:r>
                      <a:endParaRPr lang="en-US" altLang="ja-JP" sz="1200" kern="100" dirty="0">
                        <a:effectLst/>
                        <a:latin typeface="+mn-ea"/>
                        <a:ea typeface="+mn-ea"/>
                        <a:cs typeface="Meiryo UI" panose="020B0604030504040204" pitchFamily="50" charset="-128"/>
                      </a:endParaRPr>
                    </a:p>
                    <a:p>
                      <a:pPr marR="44450" indent="127000" algn="ctr">
                        <a:spcAft>
                          <a:spcPts val="0"/>
                        </a:spcAft>
                      </a:pPr>
                      <a:r>
                        <a:rPr lang="ja-JP" altLang="en-US" sz="1200" kern="100" dirty="0">
                          <a:effectLst/>
                          <a:latin typeface="+mn-ea"/>
                          <a:ea typeface="+mn-ea"/>
                          <a:cs typeface="Meiryo UI" panose="020B0604030504040204" pitchFamily="50" charset="-128"/>
                        </a:rPr>
                        <a:t>それぞれの役割</a:t>
                      </a:r>
                      <a:endParaRPr lang="en-US" altLang="ja-JP" sz="1200" kern="100" dirty="0">
                        <a:effectLst/>
                        <a:latin typeface="+mn-ea"/>
                        <a:ea typeface="+mn-ea"/>
                        <a:cs typeface="Meiryo UI" panose="020B0604030504040204" pitchFamily="50" charset="-128"/>
                      </a:endParaRPr>
                    </a:p>
                    <a:p>
                      <a:pPr marR="44450" indent="127000" algn="ctr">
                        <a:spcAft>
                          <a:spcPts val="0"/>
                        </a:spcAft>
                      </a:pPr>
                      <a:endParaRPr lang="en-US" altLang="ja-JP" sz="1200" kern="100" dirty="0">
                        <a:effectLst/>
                        <a:latin typeface="+mn-ea"/>
                        <a:ea typeface="+mn-ea"/>
                        <a:cs typeface="Meiryo UI" panose="020B0604030504040204" pitchFamily="50" charset="-128"/>
                      </a:endParaRPr>
                    </a:p>
                    <a:p>
                      <a:pPr marR="44450" indent="127000" algn="l">
                        <a:spcAft>
                          <a:spcPts val="0"/>
                        </a:spcAft>
                      </a:pPr>
                      <a:r>
                        <a:rPr lang="en-US" altLang="ja-JP" sz="1200" i="1" kern="100" dirty="0">
                          <a:solidFill>
                            <a:srgbClr val="FF0000"/>
                          </a:solidFill>
                          <a:effectLst/>
                          <a:latin typeface="+mn-ea"/>
                          <a:ea typeface="+mn-ea"/>
                          <a:cs typeface="Meiryo UI" panose="020B0604030504040204" pitchFamily="50" charset="-128"/>
                        </a:rPr>
                        <a:t>※</a:t>
                      </a:r>
                      <a:r>
                        <a:rPr lang="ja-JP" altLang="en-US" sz="1200" i="1" kern="100" dirty="0">
                          <a:solidFill>
                            <a:srgbClr val="FF0000"/>
                          </a:solidFill>
                          <a:effectLst/>
                          <a:latin typeface="+mn-ea"/>
                          <a:ea typeface="+mn-ea"/>
                          <a:cs typeface="Meiryo UI" panose="020B0604030504040204" pitchFamily="50" charset="-128"/>
                        </a:rPr>
                        <a:t>実施する協議会等の</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ja-JP" altLang="en-US" sz="1200" i="1" kern="100" dirty="0">
                          <a:solidFill>
                            <a:srgbClr val="FF0000"/>
                          </a:solidFill>
                          <a:effectLst/>
                          <a:latin typeface="+mn-ea"/>
                          <a:ea typeface="+mn-ea"/>
                          <a:cs typeface="Meiryo UI" panose="020B0604030504040204" pitchFamily="50" charset="-128"/>
                        </a:rPr>
                        <a:t>　　 参画組織・団体、その</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ja-JP" altLang="en-US" sz="1200" i="1" kern="100" dirty="0">
                          <a:solidFill>
                            <a:srgbClr val="FF0000"/>
                          </a:solidFill>
                          <a:effectLst/>
                          <a:latin typeface="+mn-ea"/>
                          <a:ea typeface="+mn-ea"/>
                          <a:cs typeface="Meiryo UI" panose="020B0604030504040204" pitchFamily="50" charset="-128"/>
                        </a:rPr>
                        <a:t>　代表者名を記入して</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ja-JP" altLang="en-US" sz="1200" i="1" kern="100" dirty="0">
                          <a:solidFill>
                            <a:srgbClr val="FF0000"/>
                          </a:solidFill>
                          <a:effectLst/>
                          <a:latin typeface="+mn-ea"/>
                          <a:ea typeface="+mn-ea"/>
                          <a:cs typeface="Meiryo UI" panose="020B0604030504040204" pitchFamily="50" charset="-128"/>
                        </a:rPr>
                        <a:t>　ください。</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en-US" altLang="ja-JP" sz="1200" i="1" kern="100" dirty="0">
                          <a:solidFill>
                            <a:srgbClr val="FF0000"/>
                          </a:solidFill>
                          <a:effectLst/>
                          <a:latin typeface="+mn-ea"/>
                          <a:ea typeface="+mn-ea"/>
                          <a:cs typeface="Meiryo UI" panose="020B0604030504040204" pitchFamily="50" charset="-128"/>
                        </a:rPr>
                        <a:t>※</a:t>
                      </a:r>
                      <a:r>
                        <a:rPr lang="ja-JP" altLang="en-US" sz="1200" i="1" kern="100" dirty="0">
                          <a:solidFill>
                            <a:srgbClr val="FF0000"/>
                          </a:solidFill>
                          <a:effectLst/>
                          <a:latin typeface="+mn-ea"/>
                          <a:ea typeface="+mn-ea"/>
                          <a:cs typeface="Meiryo UI" panose="020B0604030504040204" pitchFamily="50" charset="-128"/>
                        </a:rPr>
                        <a:t>幹事社はその旨</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ja-JP" altLang="en-US" sz="1200" i="1" kern="100" dirty="0">
                          <a:solidFill>
                            <a:srgbClr val="FF0000"/>
                          </a:solidFill>
                          <a:effectLst/>
                          <a:latin typeface="+mn-ea"/>
                          <a:ea typeface="+mn-ea"/>
                          <a:cs typeface="Meiryo UI" panose="020B0604030504040204" pitchFamily="50" charset="-128"/>
                        </a:rPr>
                        <a:t>　記載してください。</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en-US" altLang="ja-JP" sz="1200" i="1" kern="100" dirty="0">
                          <a:solidFill>
                            <a:srgbClr val="FF0000"/>
                          </a:solidFill>
                          <a:effectLst/>
                          <a:latin typeface="+mn-ea"/>
                          <a:ea typeface="+mn-ea"/>
                          <a:cs typeface="Meiryo UI" panose="020B0604030504040204" pitchFamily="50" charset="-128"/>
                        </a:rPr>
                        <a:t>※</a:t>
                      </a:r>
                      <a:r>
                        <a:rPr lang="ja-JP" altLang="en-US" sz="1200" i="1" kern="100" dirty="0">
                          <a:solidFill>
                            <a:srgbClr val="FF0000"/>
                          </a:solidFill>
                          <a:effectLst/>
                          <a:latin typeface="+mn-ea"/>
                          <a:ea typeface="+mn-ea"/>
                          <a:cs typeface="Meiryo UI" panose="020B0604030504040204" pitchFamily="50" charset="-128"/>
                        </a:rPr>
                        <a:t>書き切れない場合は、</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ja-JP" altLang="en-US" sz="1200" i="1" kern="100" dirty="0">
                          <a:solidFill>
                            <a:srgbClr val="FF0000"/>
                          </a:solidFill>
                          <a:effectLst/>
                          <a:latin typeface="+mn-ea"/>
                          <a:ea typeface="+mn-ea"/>
                          <a:cs typeface="Meiryo UI" panose="020B0604030504040204" pitchFamily="50" charset="-128"/>
                        </a:rPr>
                        <a:t>　ページを追加して</a:t>
                      </a:r>
                      <a:endParaRPr lang="en-US" altLang="ja-JP" sz="1200" i="1" kern="100" dirty="0">
                        <a:solidFill>
                          <a:srgbClr val="FF0000"/>
                        </a:solidFill>
                        <a:effectLst/>
                        <a:latin typeface="+mn-ea"/>
                        <a:ea typeface="+mn-ea"/>
                        <a:cs typeface="Meiryo UI" panose="020B0604030504040204" pitchFamily="50" charset="-128"/>
                      </a:endParaRPr>
                    </a:p>
                    <a:p>
                      <a:pPr marR="44450" indent="127000" algn="l">
                        <a:spcAft>
                          <a:spcPts val="0"/>
                        </a:spcAft>
                      </a:pPr>
                      <a:r>
                        <a:rPr lang="ja-JP" altLang="en-US" sz="1200" i="1" kern="100" dirty="0">
                          <a:solidFill>
                            <a:srgbClr val="FF0000"/>
                          </a:solidFill>
                          <a:effectLst/>
                          <a:latin typeface="+mn-ea"/>
                          <a:ea typeface="+mn-ea"/>
                          <a:cs typeface="Meiryo UI" panose="020B0604030504040204" pitchFamily="50" charset="-128"/>
                        </a:rPr>
                        <a:t>　</a:t>
                      </a:r>
                      <a:r>
                        <a:rPr lang="ja-JP" altLang="en-US" sz="1200" i="1" kern="100" baseline="0" dirty="0">
                          <a:solidFill>
                            <a:srgbClr val="FF0000"/>
                          </a:solidFill>
                          <a:effectLst/>
                          <a:latin typeface="+mn-ea"/>
                          <a:ea typeface="+mn-ea"/>
                          <a:cs typeface="Meiryo UI" panose="020B0604030504040204" pitchFamily="50" charset="-128"/>
                        </a:rPr>
                        <a:t> </a:t>
                      </a:r>
                      <a:r>
                        <a:rPr lang="ja-JP" altLang="en-US" sz="1200" i="1" kern="100" dirty="0">
                          <a:solidFill>
                            <a:srgbClr val="FF0000"/>
                          </a:solidFill>
                          <a:effectLst/>
                          <a:latin typeface="+mn-ea"/>
                          <a:ea typeface="+mn-ea"/>
                          <a:cs typeface="Meiryo UI" panose="020B0604030504040204" pitchFamily="50" charset="-128"/>
                        </a:rPr>
                        <a:t>ください。</a:t>
                      </a:r>
                    </a:p>
                  </a:txBody>
                  <a:tcPr marL="19232" marR="19232" marT="19232" marB="1923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1200" dirty="0"/>
                        <a:t>組織名（団体名）</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1200" dirty="0"/>
                        <a:t>代表者名</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1200" dirty="0"/>
                        <a:t>事業における役割</a:t>
                      </a: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21715">
                <a:tc vMerge="1">
                  <a:txBody>
                    <a:bodyPr/>
                    <a:lstStyle/>
                    <a:p>
                      <a:endParaRPr kumimoji="1" lang="ja-JP" altLang="en-US"/>
                    </a:p>
                  </a:txBody>
                  <a:tcPr/>
                </a:tc>
                <a:tc vMerge="1">
                  <a:txBody>
                    <a:bodyPr/>
                    <a:lstStyle/>
                    <a:p>
                      <a:endParaRPr kumimoji="1" lang="ja-JP" altLang="en-US"/>
                    </a:p>
                  </a:txBody>
                  <a:tcPr/>
                </a:tc>
                <a:tc>
                  <a:txBody>
                    <a:bodyPr/>
                    <a:lstStyle/>
                    <a:p>
                      <a:r>
                        <a:rPr kumimoji="1" lang="ja-JP" altLang="ja-JP" sz="1200" i="1" kern="1200" dirty="0">
                          <a:solidFill>
                            <a:schemeClr val="dk1"/>
                          </a:solidFill>
                          <a:effectLst/>
                          <a:latin typeface="+mn-lt"/>
                          <a:ea typeface="+mn-ea"/>
                          <a:cs typeface="+mn-cs"/>
                        </a:rPr>
                        <a:t>○○市</a:t>
                      </a:r>
                      <a:endParaRPr kumimoji="1" lang="ja-JP" altLang="en-US" sz="1200" dirty="0"/>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市長　○○○○</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全体調整、発注契約</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5"/>
                  </a:ext>
                </a:extLst>
              </a:tr>
              <a:tr h="421714">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i="1" kern="1200" dirty="0">
                          <a:solidFill>
                            <a:schemeClr val="dk1"/>
                          </a:solidFill>
                          <a:effectLst/>
                          <a:latin typeface="+mn-lt"/>
                          <a:ea typeface="+mn-ea"/>
                          <a:cs typeface="+mn-cs"/>
                        </a:rPr>
                        <a:t>NPO</a:t>
                      </a:r>
                      <a:r>
                        <a:rPr kumimoji="1" lang="ja-JP" altLang="ja-JP" sz="1200" i="1" kern="1200" dirty="0">
                          <a:solidFill>
                            <a:schemeClr val="dk1"/>
                          </a:solidFill>
                          <a:effectLst/>
                          <a:latin typeface="+mn-lt"/>
                          <a:ea typeface="+mn-ea"/>
                          <a:cs typeface="+mn-cs"/>
                        </a:rPr>
                        <a:t>法人　××××</a:t>
                      </a:r>
                      <a:endParaRPr kumimoji="1" lang="ja-JP" altLang="ja-JP" sz="1200" kern="1200" dirty="0">
                        <a:solidFill>
                          <a:schemeClr val="dk1"/>
                        </a:solidFill>
                        <a:effectLst/>
                        <a:latin typeface="+mn-lt"/>
                        <a:ea typeface="+mn-ea"/>
                        <a:cs typeface="+mn-cs"/>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代表理事　××××</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企画立案</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6"/>
                  </a:ext>
                </a:extLst>
              </a:tr>
              <a:tr h="421714">
                <a:tc vMerge="1">
                  <a:txBody>
                    <a:bodyPr/>
                    <a:lstStyle/>
                    <a:p>
                      <a:endParaRPr kumimoji="1" lang="ja-JP" altLang="en-US"/>
                    </a:p>
                  </a:txBody>
                  <a:tcPr/>
                </a:tc>
                <a:tc vMerge="1">
                  <a:txBody>
                    <a:bodyPr/>
                    <a:lstStyle/>
                    <a:p>
                      <a:endParaRPr kumimoji="1" lang="ja-JP" altLang="en-US"/>
                    </a:p>
                  </a:txBody>
                  <a:tcPr/>
                </a:tc>
                <a:tc>
                  <a:txBody>
                    <a:bodyPr/>
                    <a:lstStyle/>
                    <a:p>
                      <a:r>
                        <a:rPr kumimoji="1" lang="ja-JP" altLang="ja-JP" sz="1200" i="1" kern="1200" dirty="0">
                          <a:solidFill>
                            <a:schemeClr val="dk1"/>
                          </a:solidFill>
                          <a:effectLst/>
                          <a:latin typeface="+mn-lt"/>
                          <a:ea typeface="+mn-ea"/>
                          <a:cs typeface="+mn-cs"/>
                        </a:rPr>
                        <a:t>△△交通株式会社</a:t>
                      </a:r>
                      <a:endParaRPr kumimoji="1" lang="ja-JP" altLang="en-US" sz="1200" dirty="0"/>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○○部部長　△△△</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乗合バスの運行</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7"/>
                  </a:ext>
                </a:extLst>
              </a:tr>
              <a:tr h="421714">
                <a:tc vMerge="1">
                  <a:txBody>
                    <a:bodyPr/>
                    <a:lstStyle/>
                    <a:p>
                      <a:endParaRPr kumimoji="1" lang="ja-JP" altLang="en-US"/>
                    </a:p>
                  </a:txBody>
                  <a:tcPr/>
                </a:tc>
                <a:tc vMerge="1">
                  <a:txBody>
                    <a:bodyPr/>
                    <a:lstStyle/>
                    <a:p>
                      <a:endParaRPr kumimoji="1" lang="ja-JP" altLang="en-US"/>
                    </a:p>
                  </a:txBody>
                  <a:tcPr/>
                </a:tc>
                <a:tc>
                  <a:txBody>
                    <a:bodyPr/>
                    <a:lstStyle/>
                    <a:p>
                      <a:r>
                        <a:rPr kumimoji="1" lang="ja-JP" altLang="ja-JP" sz="1200" i="1" kern="1200" dirty="0">
                          <a:solidFill>
                            <a:schemeClr val="dk1"/>
                          </a:solidFill>
                          <a:effectLst/>
                          <a:latin typeface="+mn-lt"/>
                          <a:ea typeface="+mn-ea"/>
                          <a:cs typeface="+mn-cs"/>
                        </a:rPr>
                        <a:t>株式会社○○○○</a:t>
                      </a:r>
                      <a:endParaRPr kumimoji="1" lang="ja-JP" altLang="en-US" sz="1200" dirty="0"/>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代表取締役　△△△</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オンデマンド交通の運行者</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8"/>
                  </a:ext>
                </a:extLst>
              </a:tr>
              <a:tr h="421715">
                <a:tc vMerge="1">
                  <a:txBody>
                    <a:bodyPr/>
                    <a:lstStyle/>
                    <a:p>
                      <a:endParaRPr kumimoji="1" lang="ja-JP" altLang="en-US"/>
                    </a:p>
                  </a:txBody>
                  <a:tcPr/>
                </a:tc>
                <a:tc vMerge="1">
                  <a:txBody>
                    <a:bodyPr/>
                    <a:lstStyle/>
                    <a:p>
                      <a:endParaRPr kumimoji="1" lang="ja-JP" altLang="en-US"/>
                    </a:p>
                  </a:txBody>
                  <a:tcPr/>
                </a:tc>
                <a:tc>
                  <a:txBody>
                    <a:bodyPr/>
                    <a:lstStyle/>
                    <a:p>
                      <a:r>
                        <a:rPr kumimoji="1" lang="ja-JP" altLang="ja-JP" sz="1200" i="1" kern="1200" dirty="0">
                          <a:solidFill>
                            <a:schemeClr val="dk1"/>
                          </a:solidFill>
                          <a:effectLst/>
                          <a:latin typeface="+mn-lt"/>
                          <a:ea typeface="+mn-ea"/>
                          <a:cs typeface="+mn-cs"/>
                        </a:rPr>
                        <a:t>○○大学××研究室</a:t>
                      </a:r>
                      <a:endParaRPr kumimoji="1" lang="ja-JP" altLang="en-US" sz="1200" dirty="0"/>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教授　××××</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ja-JP" sz="1200" i="1" kern="1200" dirty="0">
                          <a:solidFill>
                            <a:schemeClr val="dk1"/>
                          </a:solidFill>
                          <a:effectLst/>
                          <a:latin typeface="+mn-lt"/>
                          <a:ea typeface="+mn-ea"/>
                          <a:cs typeface="+mn-cs"/>
                        </a:rPr>
                        <a:t>全体指導、調査方法指導</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9"/>
                  </a:ext>
                </a:extLst>
              </a:tr>
              <a:tr h="421714">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200" dirty="0"/>
                        <a:t>・・・</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3076" name="テキスト ボックス 1"/>
          <p:cNvSpPr txBox="1"/>
          <p:nvPr/>
        </p:nvSpPr>
        <p:spPr>
          <a:xfrm>
            <a:off x="2524518" y="621000"/>
            <a:ext cx="6439482" cy="646331"/>
          </a:xfrm>
          <a:prstGeom prst="rect">
            <a:avLst/>
          </a:prstGeom>
          <a:noFill/>
        </p:spPr>
        <p:txBody>
          <a:bodyPr wrap="square" rtlCol="0">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ja-JP"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以下の各ページにおいて、</a:t>
            </a:r>
            <a:r>
              <a:rPr kumimoji="1" lang="ja-JP" altLang="ja-JP"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斜体の注意書き・記入例は、申請書に書き込む必要はありません。</a:t>
            </a:r>
            <a:endParaRPr kumimoji="1" lang="ja-JP" altLang="ja-JP" sz="1200" b="0" i="0"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ja-JP"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※全ての項目を記入の上提出して下さい。</a:t>
            </a:r>
            <a:endParaRPr kumimoji="1" lang="ja-JP" altLang="ja-JP" sz="1200" b="0" i="0"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○○年○月○○日作成</a:t>
            </a:r>
            <a:endPar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077"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7" name="正方形/長方形 6"/>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A794A4F0-0E1F-47F4-B09F-0029318E15FD}" type="slidenum">
              <a:rPr kumimoji="1" lang="en-US" altLang="ja-JP" sz="1480" smtClean="0">
                <a:solidFill>
                  <a:schemeClr val="tx1"/>
                </a:solidFill>
              </a:rPr>
              <a:t>75</a:t>
            </a:fld>
            <a:endParaRPr kumimoji="1" lang="ja-JP" altLang="en-US" sz="1480" dirty="0">
              <a:solidFill>
                <a:schemeClr val="tx1"/>
              </a:solidFill>
            </a:endParaRPr>
          </a:p>
        </p:txBody>
      </p:sp>
    </p:spTree>
    <p:extLst>
      <p:ext uri="{BB962C8B-B14F-4D97-AF65-F5344CB8AC3E}">
        <p14:creationId xmlns:p14="http://schemas.microsoft.com/office/powerpoint/2010/main" val="313660462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0"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事業の推進体制　</a:t>
            </a:r>
          </a:p>
        </p:txBody>
      </p:sp>
      <p:sp>
        <p:nvSpPr>
          <p:cNvPr id="3082" name="Text Box 4"/>
          <p:cNvSpPr txBox="1">
            <a:spLocks noChangeArrowheads="1"/>
          </p:cNvSpPr>
          <p:nvPr/>
        </p:nvSpPr>
        <p:spPr>
          <a:xfrm>
            <a:off x="197515" y="1300954"/>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j-ea"/>
                <a:ea typeface="+mj-ea"/>
                <a:cs typeface="+mn-cs"/>
              </a:rPr>
              <a:t>（１）協議会の運営</a:t>
            </a:r>
            <a:endParaRPr kumimoji="1" lang="ja-JP" altLang="en-US" sz="1600" b="0" i="0" u="none" strike="noStrike" kern="1200" cap="none" spc="0" normalizeH="0" baseline="0" noProof="0" dirty="0">
              <a:ln>
                <a:noFill/>
              </a:ln>
              <a:solidFill>
                <a:srgbClr val="000000"/>
              </a:solidFill>
              <a:effectLst/>
              <a:uLnTx/>
              <a:uFillTx/>
              <a:latin typeface="+mj-ea"/>
              <a:ea typeface="+mj-ea"/>
              <a:cs typeface="+mn-cs"/>
            </a:endParaRPr>
          </a:p>
        </p:txBody>
      </p:sp>
      <p:sp>
        <p:nvSpPr>
          <p:cNvPr id="3083" name="Rectangle 66"/>
          <p:cNvSpPr>
            <a:spLocks noChangeArrowheads="1"/>
          </p:cNvSpPr>
          <p:nvPr/>
        </p:nvSpPr>
        <p:spPr>
          <a:xfrm>
            <a:off x="179512" y="694226"/>
            <a:ext cx="8856983" cy="5973059"/>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084" name="正方形/長方形 10"/>
          <p:cNvSpPr/>
          <p:nvPr/>
        </p:nvSpPr>
        <p:spPr>
          <a:xfrm>
            <a:off x="443554" y="1660954"/>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j-ea"/>
                <a:ea typeface="+mj-ea"/>
                <a:cs typeface="+mn-cs"/>
              </a:rPr>
              <a:t>※</a:t>
            </a:r>
            <a:r>
              <a:rPr kumimoji="1" lang="ja-JP" altLang="en-US" sz="1200" b="0" i="1" u="none" strike="noStrike" kern="1200" cap="none" spc="0" normalizeH="0" baseline="0" noProof="0" dirty="0">
                <a:ln>
                  <a:noFill/>
                </a:ln>
                <a:solidFill>
                  <a:srgbClr val="FF0000"/>
                </a:solidFill>
                <a:effectLst/>
                <a:uLnTx/>
                <a:uFillTx/>
                <a:latin typeface="+mj-ea"/>
                <a:ea typeface="+mj-ea"/>
                <a:cs typeface="+mn-cs"/>
              </a:rPr>
              <a:t>組織体制、開催頻度等の運営方針が分かる内容を記載してください。</a:t>
            </a:r>
            <a:endParaRPr kumimoji="1" lang="en-US" altLang="ja-JP" sz="1200" b="0" i="1" u="none" strike="noStrike" kern="1200" cap="none" spc="0" normalizeH="0" baseline="0" noProof="0" dirty="0">
              <a:ln>
                <a:noFill/>
              </a:ln>
              <a:solidFill>
                <a:srgbClr val="FF0000"/>
              </a:solidFill>
              <a:effectLst/>
              <a:uLnTx/>
              <a:uFillTx/>
              <a:latin typeface="+mj-ea"/>
              <a:ea typeface="+mj-ea"/>
              <a:cs typeface="+mn-cs"/>
            </a:endParaRPr>
          </a:p>
        </p:txBody>
      </p:sp>
      <p:sp>
        <p:nvSpPr>
          <p:cNvPr id="3085" name="Text Box 4"/>
          <p:cNvSpPr txBox="1">
            <a:spLocks noChangeArrowheads="1"/>
          </p:cNvSpPr>
          <p:nvPr/>
        </p:nvSpPr>
        <p:spPr>
          <a:xfrm>
            <a:off x="179512" y="2092738"/>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j-ea"/>
                <a:ea typeface="+mj-ea"/>
                <a:cs typeface="+mn-cs"/>
              </a:rPr>
              <a:t>（２）協議会の構成員以外の者との協調・連携</a:t>
            </a:r>
            <a:endParaRPr kumimoji="1" lang="ja-JP" altLang="en-US" sz="1600" b="0" i="0" u="none" strike="noStrike" kern="1200" cap="none" spc="0" normalizeH="0" baseline="0" noProof="0" dirty="0">
              <a:ln>
                <a:noFill/>
              </a:ln>
              <a:solidFill>
                <a:srgbClr val="000000"/>
              </a:solidFill>
              <a:effectLst/>
              <a:uLnTx/>
              <a:uFillTx/>
              <a:latin typeface="+mj-ea"/>
              <a:ea typeface="+mj-ea"/>
              <a:cs typeface="+mn-cs"/>
            </a:endParaRPr>
          </a:p>
        </p:txBody>
      </p:sp>
      <p:sp>
        <p:nvSpPr>
          <p:cNvPr id="3086" name="正方形/長方形 13"/>
          <p:cNvSpPr/>
          <p:nvPr/>
        </p:nvSpPr>
        <p:spPr>
          <a:xfrm>
            <a:off x="439475" y="2456292"/>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j-ea"/>
                <a:ea typeface="+mj-ea"/>
                <a:cs typeface="+mn-cs"/>
              </a:rPr>
              <a:t>※</a:t>
            </a:r>
            <a:r>
              <a:rPr kumimoji="1" lang="ja-JP" altLang="en-US" sz="1200" b="0" i="1" u="none" strike="noStrike" kern="1200" cap="none" spc="0" normalizeH="0" baseline="0" noProof="0" dirty="0">
                <a:ln>
                  <a:noFill/>
                </a:ln>
                <a:solidFill>
                  <a:srgbClr val="FF0000"/>
                </a:solidFill>
                <a:effectLst/>
                <a:uLnTx/>
                <a:uFillTx/>
                <a:latin typeface="+mj-ea"/>
                <a:ea typeface="+mj-ea"/>
                <a:cs typeface="+mn-cs"/>
              </a:rPr>
              <a:t>協議会以外の者とも広く協調・連携する方針であれば、その旨を記載してください。</a:t>
            </a:r>
            <a:endParaRPr kumimoji="1" lang="en-US" altLang="ja-JP" sz="1200" b="0" i="1" u="none" strike="noStrike" kern="1200" cap="none" spc="0" normalizeH="0" baseline="0" noProof="0" dirty="0">
              <a:ln>
                <a:noFill/>
              </a:ln>
              <a:solidFill>
                <a:srgbClr val="FF0000"/>
              </a:solidFill>
              <a:effectLst/>
              <a:uLnTx/>
              <a:uFillTx/>
              <a:latin typeface="+mj-ea"/>
              <a:ea typeface="+mj-ea"/>
              <a:cs typeface="+mn-cs"/>
            </a:endParaRPr>
          </a:p>
        </p:txBody>
      </p:sp>
      <p:sp>
        <p:nvSpPr>
          <p:cNvPr id="3087" name="Text Box 4"/>
          <p:cNvSpPr txBox="1">
            <a:spLocks noChangeArrowheads="1"/>
          </p:cNvSpPr>
          <p:nvPr/>
        </p:nvSpPr>
        <p:spPr>
          <a:xfrm>
            <a:off x="179512" y="2884874"/>
            <a:ext cx="8113990" cy="400110"/>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j-ea"/>
                <a:ea typeface="+mj-ea"/>
                <a:cs typeface="+mn-cs"/>
              </a:rPr>
              <a:t>（３）</a:t>
            </a:r>
            <a:r>
              <a:rPr kumimoji="1" lang="ja-JP" altLang="en-US" sz="2000" b="1" i="0" u="none" strike="noStrike" kern="1200" cap="none" spc="0" normalizeH="0" baseline="0" noProof="0" dirty="0">
                <a:ln>
                  <a:noFill/>
                </a:ln>
                <a:effectLst/>
                <a:uLnTx/>
                <a:uFillTx/>
                <a:latin typeface="+mj-ea"/>
                <a:ea typeface="+mj-ea"/>
                <a:cs typeface="+mn-cs"/>
              </a:rPr>
              <a:t>地域交通法に</a:t>
            </a:r>
            <a:r>
              <a:rPr kumimoji="1" lang="ja-JP" altLang="en-US" sz="2000" b="1" i="0" u="none" strike="noStrike" kern="1200" cap="none" spc="0" normalizeH="0" baseline="0" noProof="0" dirty="0">
                <a:ln>
                  <a:noFill/>
                </a:ln>
                <a:solidFill>
                  <a:srgbClr val="000000"/>
                </a:solidFill>
                <a:effectLst/>
                <a:uLnTx/>
                <a:uFillTx/>
                <a:latin typeface="+mj-ea"/>
                <a:ea typeface="+mj-ea"/>
                <a:cs typeface="+mn-cs"/>
              </a:rPr>
              <a:t>基づく新モビリティサービス協議会の設定意向</a:t>
            </a:r>
            <a:endParaRPr kumimoji="1" lang="ja-JP" altLang="en-US" sz="1600" b="0" i="0" u="none" strike="noStrike" kern="1200" cap="none" spc="0" normalizeH="0" baseline="0" noProof="0" dirty="0">
              <a:ln>
                <a:noFill/>
              </a:ln>
              <a:solidFill>
                <a:srgbClr val="000000"/>
              </a:solidFill>
              <a:effectLst/>
              <a:uLnTx/>
              <a:uFillTx/>
              <a:latin typeface="+mj-ea"/>
              <a:ea typeface="+mj-ea"/>
              <a:cs typeface="+mn-cs"/>
            </a:endParaRPr>
          </a:p>
        </p:txBody>
      </p:sp>
      <p:sp>
        <p:nvSpPr>
          <p:cNvPr id="308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3089" name="テキスト 577"/>
          <p:cNvSpPr txBox="1"/>
          <p:nvPr/>
        </p:nvSpPr>
        <p:spPr>
          <a:xfrm>
            <a:off x="323528" y="785333"/>
            <a:ext cx="849646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j-ea"/>
                <a:ea typeface="+mj-ea"/>
                <a:cs typeface="+mn-cs"/>
              </a:rPr>
              <a:t>※</a:t>
            </a:r>
            <a:r>
              <a:rPr kumimoji="1" lang="en-US" altLang="ja-JP" sz="1200" b="0" i="1" u="none" strike="noStrike" kern="1200" cap="none" spc="0" normalizeH="0" baseline="0" noProof="0" dirty="0" err="1">
                <a:ln>
                  <a:noFill/>
                </a:ln>
                <a:solidFill>
                  <a:srgbClr val="FF0000"/>
                </a:solidFill>
                <a:effectLst/>
                <a:uLnTx/>
                <a:uFillTx/>
                <a:latin typeface="+mj-ea"/>
                <a:ea typeface="+mj-ea"/>
                <a:cs typeface="+mn-cs"/>
              </a:rPr>
              <a:t>以下の項目について、自由に記載してください</a:t>
            </a:r>
            <a:r>
              <a:rPr kumimoji="1" lang="en-US" altLang="ja-JP" sz="1200" b="0" i="1" u="none" strike="noStrike" kern="1200" cap="none" spc="0" normalizeH="0" baseline="0" noProof="0" dirty="0">
                <a:ln>
                  <a:noFill/>
                </a:ln>
                <a:solidFill>
                  <a:srgbClr val="FF0000"/>
                </a:solidFill>
                <a:effectLst/>
                <a:uLnTx/>
                <a:uFillTx/>
                <a:latin typeface="+mj-ea"/>
                <a:ea typeface="+mj-ea"/>
                <a:cs typeface="+mn-cs"/>
              </a:rPr>
              <a:t>。</a:t>
            </a:r>
            <a:r>
              <a:rPr kumimoji="1" lang="ja-JP" altLang="en-US" sz="1200" b="0" i="1" u="none" strike="noStrike" kern="1200" cap="none" spc="0" normalizeH="0" baseline="0" noProof="0" dirty="0">
                <a:ln>
                  <a:noFill/>
                </a:ln>
                <a:solidFill>
                  <a:srgbClr val="FF0000"/>
                </a:solidFill>
                <a:effectLst/>
                <a:uLnTx/>
                <a:uFillTx/>
                <a:latin typeface="+mj-ea"/>
                <a:ea typeface="+mj-ea"/>
                <a:cs typeface="+mn-cs"/>
              </a:rPr>
              <a:t>文字のほか、図やイラストを用いても構いません。</a:t>
            </a:r>
            <a:endParaRPr kumimoji="1" lang="en-US" altLang="ja-JP" sz="1200" b="0" i="1" u="none" strike="noStrike" kern="1200" cap="none" spc="0" normalizeH="0" baseline="0" noProof="0" dirty="0">
              <a:ln>
                <a:noFill/>
              </a:ln>
              <a:solidFill>
                <a:srgbClr val="FF0000"/>
              </a:solidFill>
              <a:effectLst/>
              <a:uLnTx/>
              <a:uFillTx/>
              <a:latin typeface="+mj-ea"/>
              <a:ea typeface="+mj-ea"/>
              <a:cs typeface="+mn-cs"/>
            </a:endParaRPr>
          </a:p>
        </p:txBody>
      </p:sp>
      <p:sp>
        <p:nvSpPr>
          <p:cNvPr id="12"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F10D64AE-E0C1-4612-B870-E626B384F215}" type="slidenum">
              <a:rPr kumimoji="1" lang="en-US" altLang="ja-JP" sz="1480" smtClean="0">
                <a:solidFill>
                  <a:schemeClr val="tx1"/>
                </a:solidFill>
              </a:rPr>
              <a:t>76</a:t>
            </a:fld>
            <a:endParaRPr kumimoji="1" lang="ja-JP" altLang="en-US" sz="1480" dirty="0">
              <a:solidFill>
                <a:schemeClr val="tx1"/>
              </a:solidFill>
            </a:endParaRPr>
          </a:p>
        </p:txBody>
      </p:sp>
      <p:sp>
        <p:nvSpPr>
          <p:cNvPr id="2" name="テキスト ボックス 11">
            <a:extLst>
              <a:ext uri="{FF2B5EF4-FFF2-40B4-BE49-F238E27FC236}">
                <a16:creationId xmlns:a16="http://schemas.microsoft.com/office/drawing/2014/main" id="{585238B0-EF85-17FB-03D0-C089840CB636}"/>
              </a:ext>
            </a:extLst>
          </p:cNvPr>
          <p:cNvSpPr txBox="1"/>
          <p:nvPr/>
        </p:nvSpPr>
        <p:spPr>
          <a:xfrm>
            <a:off x="5487364" y="3284984"/>
            <a:ext cx="1512168" cy="3693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あり　／　なし</a:t>
            </a:r>
          </a:p>
        </p:txBody>
      </p:sp>
      <p:sp>
        <p:nvSpPr>
          <p:cNvPr id="3" name="正方形/長方形 12">
            <a:extLst>
              <a:ext uri="{FF2B5EF4-FFF2-40B4-BE49-F238E27FC236}">
                <a16:creationId xmlns:a16="http://schemas.microsoft.com/office/drawing/2014/main" id="{8D842038-B287-1C50-D799-E9775980D121}"/>
              </a:ext>
            </a:extLst>
          </p:cNvPr>
          <p:cNvSpPr/>
          <p:nvPr/>
        </p:nvSpPr>
        <p:spPr>
          <a:xfrm>
            <a:off x="7107256" y="3328517"/>
            <a:ext cx="1561130"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どちらかに○</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7641082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地域課題</a:t>
            </a:r>
          </a:p>
        </p:txBody>
      </p:sp>
      <p:sp>
        <p:nvSpPr>
          <p:cNvPr id="3094" name="Text Box 4"/>
          <p:cNvSpPr txBox="1">
            <a:spLocks noChangeArrowheads="1"/>
          </p:cNvSpPr>
          <p:nvPr/>
        </p:nvSpPr>
        <p:spPr>
          <a:xfrm>
            <a:off x="185923" y="1268760"/>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（１）MaaS</a:t>
            </a: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の提供により解決したい課題の内容</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095" name="Rectangle 66"/>
          <p:cNvSpPr>
            <a:spLocks noChangeArrowheads="1"/>
          </p:cNvSpPr>
          <p:nvPr/>
        </p:nvSpPr>
        <p:spPr>
          <a:xfrm>
            <a:off x="179512" y="691532"/>
            <a:ext cx="8784976" cy="5959124"/>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096" name="正方形/長方形 10"/>
          <p:cNvSpPr/>
          <p:nvPr/>
        </p:nvSpPr>
        <p:spPr>
          <a:xfrm>
            <a:off x="377973" y="1646396"/>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地域で発生している課題を記入してください。</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3097" name="Text Box 4"/>
          <p:cNvSpPr txBox="1">
            <a:spLocks noChangeArrowheads="1"/>
          </p:cNvSpPr>
          <p:nvPr/>
        </p:nvSpPr>
        <p:spPr>
          <a:xfrm>
            <a:off x="185459" y="2060920"/>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（２）課題を引き起こしている要因</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098" name="正方形/長方形 13"/>
          <p:cNvSpPr/>
          <p:nvPr/>
        </p:nvSpPr>
        <p:spPr>
          <a:xfrm>
            <a:off x="377973" y="2420960"/>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上記の課題を引き起こしている要因を記入してください。</a:t>
            </a:r>
          </a:p>
        </p:txBody>
      </p:sp>
      <p:sp>
        <p:nvSpPr>
          <p:cNvPr id="3099" name="Text Box 4"/>
          <p:cNvSpPr txBox="1">
            <a:spLocks noChangeArrowheads="1"/>
          </p:cNvSpPr>
          <p:nvPr/>
        </p:nvSpPr>
        <p:spPr>
          <a:xfrm>
            <a:off x="179512" y="2925016"/>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（３）課題を解決するための対応策</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00" name="正方形/長方形 16"/>
          <p:cNvSpPr/>
          <p:nvPr/>
        </p:nvSpPr>
        <p:spPr>
          <a:xfrm>
            <a:off x="377973" y="3265239"/>
            <a:ext cx="8232422" cy="461665"/>
          </a:xfrm>
          <a:prstGeom prst="rect">
            <a:avLst/>
          </a:prstGeom>
        </p:spPr>
        <p:txBody>
          <a:bodyPr wrap="square">
            <a:spAutoFit/>
          </a:bodyPr>
          <a:lstStyle/>
          <a:p>
            <a:pPr lvl="0">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上記の課題を解決するための対応策</a:t>
            </a:r>
            <a:r>
              <a:rPr lang="ja-JP" altLang="en-US" sz="1200" i="1" noProof="0" dirty="0">
                <a:solidFill>
                  <a:srgbClr val="FF0000"/>
                </a:solidFill>
                <a:latin typeface="+mn-ea"/>
                <a:ea typeface="+mn-ea"/>
              </a:rPr>
              <a:t>など</a:t>
            </a:r>
            <a:r>
              <a:rPr lang="ja-JP" altLang="en-US" sz="1200" i="1" dirty="0">
                <a:solidFill>
                  <a:srgbClr val="FF0000"/>
                </a:solidFill>
                <a:latin typeface="+mn-ea"/>
                <a:ea typeface="+mn-ea"/>
              </a:rPr>
              <a:t>を、「主な事業要件・評価のポイント」のスライド記載の評価項目</a:t>
            </a:r>
            <a:endParaRPr lang="en-US" altLang="ja-JP" sz="1200" i="1" dirty="0">
              <a:solidFill>
                <a:srgbClr val="FF0000"/>
              </a:solidFill>
              <a:latin typeface="+mn-ea"/>
              <a:ea typeface="+mn-ea"/>
            </a:endParaRPr>
          </a:p>
          <a:p>
            <a:pPr lvl="0">
              <a:defRPr/>
            </a:pPr>
            <a:r>
              <a:rPr lang="ja-JP" altLang="en-US" sz="1200" i="1" dirty="0">
                <a:solidFill>
                  <a:srgbClr val="FF0000"/>
                </a:solidFill>
                <a:latin typeface="+mn-ea"/>
                <a:ea typeface="+mn-ea"/>
              </a:rPr>
              <a:t>　例を参考に、具体的に記入</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してください。</a:t>
            </a:r>
          </a:p>
        </p:txBody>
      </p:sp>
      <p:sp>
        <p:nvSpPr>
          <p:cNvPr id="3101"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3102" name="テキスト 577"/>
          <p:cNvSpPr txBox="1"/>
          <p:nvPr/>
        </p:nvSpPr>
        <p:spPr>
          <a:xfrm>
            <a:off x="323528" y="785333"/>
            <a:ext cx="849646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以下の項目について、自由に記載してください</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文字のほか、図やイラストを用いても構いません。</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13" name="正方形/長方形 1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5976266E-D5A7-4E35-96C1-8DE79867F810}" type="slidenum">
              <a:rPr kumimoji="1" lang="en-US" altLang="ja-JP" sz="1480" smtClean="0">
                <a:solidFill>
                  <a:schemeClr val="tx1"/>
                </a:solidFill>
              </a:rPr>
              <a:t>77</a:t>
            </a:fld>
            <a:endParaRPr kumimoji="1" lang="ja-JP" altLang="en-US" sz="1480" dirty="0">
              <a:solidFill>
                <a:schemeClr val="tx1"/>
              </a:solidFill>
            </a:endParaRPr>
          </a:p>
        </p:txBody>
      </p:sp>
    </p:spTree>
    <p:extLst>
      <p:ext uri="{BB962C8B-B14F-4D97-AF65-F5344CB8AC3E}">
        <p14:creationId xmlns:p14="http://schemas.microsoft.com/office/powerpoint/2010/main" val="112686899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5"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地域の移動ニーズ</a:t>
            </a:r>
          </a:p>
        </p:txBody>
      </p:sp>
      <p:sp>
        <p:nvSpPr>
          <p:cNvPr id="3107" name="Text Box 4"/>
          <p:cNvSpPr txBox="1">
            <a:spLocks noChangeArrowheads="1"/>
          </p:cNvSpPr>
          <p:nvPr/>
        </p:nvSpPr>
        <p:spPr>
          <a:xfrm>
            <a:off x="182271" y="1281049"/>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（１）地域における移動ニーズ</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08" name="Rectangle 66"/>
          <p:cNvSpPr>
            <a:spLocks noChangeArrowheads="1"/>
          </p:cNvSpPr>
          <p:nvPr/>
        </p:nvSpPr>
        <p:spPr>
          <a:xfrm>
            <a:off x="179513" y="694792"/>
            <a:ext cx="8664910" cy="5983664"/>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109" name="正方形/長方形 10"/>
          <p:cNvSpPr/>
          <p:nvPr/>
        </p:nvSpPr>
        <p:spPr>
          <a:xfrm>
            <a:off x="356310" y="1628800"/>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地域における住民や来訪者における移動ニーズを記入してください。</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3110" name="Text Box 4"/>
          <p:cNvSpPr txBox="1">
            <a:spLocks noChangeArrowheads="1"/>
          </p:cNvSpPr>
          <p:nvPr/>
        </p:nvSpPr>
        <p:spPr>
          <a:xfrm>
            <a:off x="179512" y="2041167"/>
            <a:ext cx="8193220"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（２）移動ニーズを満たすために提供されている又は提供予定の交通手段</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11" name="正方形/長方形 13"/>
          <p:cNvSpPr/>
          <p:nvPr/>
        </p:nvSpPr>
        <p:spPr>
          <a:xfrm>
            <a:off x="380732" y="2401143"/>
            <a:ext cx="8232422"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上記の移動ニーズに対応するために提供される交通手段について具体的に記入してください。</a:t>
            </a:r>
          </a:p>
        </p:txBody>
      </p:sp>
      <p:sp>
        <p:nvSpPr>
          <p:cNvPr id="3112"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3113" name="テキスト 577"/>
          <p:cNvSpPr txBox="1"/>
          <p:nvPr/>
        </p:nvSpPr>
        <p:spPr>
          <a:xfrm>
            <a:off x="323528" y="785333"/>
            <a:ext cx="849646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以下の項目について、自由に記載してください</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文字のほか、図やイラストを用いても構いません。</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FB9CD96E-CFCC-4318-9680-4613F43FDAC6}" type="slidenum">
              <a:rPr kumimoji="1" lang="en-US" altLang="ja-JP" sz="1480" smtClean="0">
                <a:solidFill>
                  <a:schemeClr val="tx1"/>
                </a:solidFill>
              </a:rPr>
              <a:t>78</a:t>
            </a:fld>
            <a:endParaRPr kumimoji="1" lang="ja-JP" altLang="en-US" sz="1480" dirty="0">
              <a:solidFill>
                <a:schemeClr val="tx1"/>
              </a:solidFill>
            </a:endParaRPr>
          </a:p>
        </p:txBody>
      </p:sp>
    </p:spTree>
    <p:extLst>
      <p:ext uri="{BB962C8B-B14F-4D97-AF65-F5344CB8AC3E}">
        <p14:creationId xmlns:p14="http://schemas.microsoft.com/office/powerpoint/2010/main" val="211011651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6"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関連する計画・取組との関係　</a:t>
            </a:r>
          </a:p>
        </p:txBody>
      </p:sp>
      <p:graphicFrame>
        <p:nvGraphicFramePr>
          <p:cNvPr id="3118" name="表 8"/>
          <p:cNvGraphicFramePr>
            <a:graphicFrameLocks noGrp="1"/>
          </p:cNvGraphicFramePr>
          <p:nvPr/>
        </p:nvGraphicFramePr>
        <p:xfrm>
          <a:off x="245576" y="1412776"/>
          <a:ext cx="8640960" cy="2461696"/>
        </p:xfrm>
        <a:graphic>
          <a:graphicData uri="http://schemas.openxmlformats.org/drawingml/2006/table">
            <a:tbl>
              <a:tblPr/>
              <a:tblGrid>
                <a:gridCol w="1296143">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5184577">
                  <a:extLst>
                    <a:ext uri="{9D8B030D-6E8A-4147-A177-3AD203B41FA5}">
                      <a16:colId xmlns:a16="http://schemas.microsoft.com/office/drawing/2014/main" val="20002"/>
                    </a:ext>
                  </a:extLst>
                </a:gridCol>
              </a:tblGrid>
              <a:tr h="400899">
                <a:tc>
                  <a:txBody>
                    <a:bodyPr/>
                    <a:lstStyle/>
                    <a:p>
                      <a:r>
                        <a:rPr kumimoji="1" lang="ja-JP" altLang="en-US" sz="1200" dirty="0"/>
                        <a:t>計画名</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1200" dirty="0"/>
                        <a:t>策定状況</a:t>
                      </a: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1200" dirty="0"/>
                        <a:t>内容</a:t>
                      </a: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0900">
                <a:tc>
                  <a:txBody>
                    <a:bodyPr/>
                    <a:lstStyle/>
                    <a:p>
                      <a:r>
                        <a:rPr kumimoji="1" lang="ja-JP" altLang="en-US" sz="1200" dirty="0"/>
                        <a:t>地域公共交通計画</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策定済</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事業地域を新たな交通手段の導入検討地域に位置づけ</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4008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effectLst/>
                          <a:latin typeface="+mn-lt"/>
                          <a:ea typeface="+mn-ea"/>
                          <a:cs typeface="+mn-cs"/>
                        </a:rPr>
                        <a:t>都市計画</a:t>
                      </a:r>
                      <a:endParaRPr kumimoji="1" lang="ja-JP" altLang="ja-JP" sz="1200" kern="1200" dirty="0">
                        <a:solidFill>
                          <a:schemeClr val="dk1"/>
                        </a:solidFill>
                        <a:effectLst/>
                        <a:latin typeface="+mn-lt"/>
                        <a:ea typeface="+mn-ea"/>
                        <a:cs typeface="+mn-cs"/>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○○年度策定予定</a:t>
                      </a:r>
                      <a:endParaRPr kumimoji="1" lang="ja-JP" altLang="ja-JP" sz="1200" i="1"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本事業の実施を織り込んだ計画を策定予定</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400899">
                <a:tc>
                  <a:txBody>
                    <a:bodyPr/>
                    <a:lstStyle/>
                    <a:p>
                      <a:r>
                        <a:rPr kumimoji="1" lang="ja-JP" altLang="en-US" sz="1200" dirty="0"/>
                        <a:t>立地適正化計画</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策定意向あり（策定時期未定）</a:t>
                      </a:r>
                      <a:endParaRPr kumimoji="1" lang="ja-JP" altLang="ja-JP" sz="1200" i="1"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詳細検討中</a:t>
                      </a:r>
                      <a:endParaRPr kumimoji="1" lang="ja-JP" altLang="ja-JP" sz="1200" i="1"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400899">
                <a:tc>
                  <a:txBody>
                    <a:bodyPr/>
                    <a:lstStyle/>
                    <a:p>
                      <a:r>
                        <a:rPr kumimoji="1" lang="ja-JP" altLang="en-US" sz="1200" i="1" kern="1200" dirty="0">
                          <a:solidFill>
                            <a:schemeClr val="dk1"/>
                          </a:solidFill>
                          <a:effectLst/>
                          <a:latin typeface="+mn-lt"/>
                          <a:ea typeface="+mn-ea"/>
                          <a:cs typeface="+mn-cs"/>
                        </a:rPr>
                        <a:t>（その他の計画）</a:t>
                      </a:r>
                      <a:endParaRPr kumimoji="1" lang="ja-JP" altLang="en-US" sz="1200" dirty="0"/>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未策定</a:t>
                      </a:r>
                      <a:endParaRPr kumimoji="1" lang="ja-JP" altLang="ja-JP" sz="1200" i="1"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策定予定なし</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4"/>
                  </a:ext>
                </a:extLst>
              </a:tr>
              <a:tr h="400900">
                <a:tc>
                  <a:txBody>
                    <a:bodyPr/>
                    <a:lstStyle/>
                    <a:p>
                      <a:r>
                        <a:rPr kumimoji="1" lang="ja-JP" altLang="en-US" sz="1200" i="1" kern="1200" dirty="0">
                          <a:solidFill>
                            <a:schemeClr val="dk1"/>
                          </a:solidFill>
                          <a:effectLst/>
                          <a:latin typeface="+mn-lt"/>
                          <a:ea typeface="+mn-ea"/>
                          <a:cs typeface="+mn-cs"/>
                        </a:rPr>
                        <a:t>（その他の計画）</a:t>
                      </a:r>
                      <a:endParaRPr kumimoji="1" lang="ja-JP" altLang="en-US" sz="1200" dirty="0"/>
                    </a:p>
                  </a:txBody>
                  <a:tcPr>
                    <a:lnL w="12700" cap="flat" cmpd="sng" algn="ctr">
                      <a:solidFill>
                        <a:srgbClr val="000000"/>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i="1" kern="1200" dirty="0">
                          <a:solidFill>
                            <a:schemeClr val="dk1"/>
                          </a:solidFill>
                          <a:effectLst/>
                          <a:latin typeface="+mn-lt"/>
                          <a:ea typeface="+mn-ea"/>
                          <a:cs typeface="+mn-cs"/>
                        </a:rPr>
                        <a:t>・・・</a:t>
                      </a:r>
                      <a:endParaRPr kumimoji="1" lang="ja-JP" altLang="ja-JP" sz="1200" kern="1200" dirty="0">
                        <a:solidFill>
                          <a:schemeClr val="dk1"/>
                        </a:solidFill>
                        <a:effectLst/>
                        <a:latin typeface="+mn-lt"/>
                        <a:ea typeface="+mn-ea"/>
                        <a:cs typeface="+mn-cs"/>
                      </a:endParaRPr>
                    </a:p>
                  </a:txBody>
                  <a:tcPr>
                    <a:lnL w="12700"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119" name="テキスト ボックス 1"/>
          <p:cNvSpPr txBox="1"/>
          <p:nvPr/>
        </p:nvSpPr>
        <p:spPr>
          <a:xfrm>
            <a:off x="107504" y="615489"/>
            <a:ext cx="8928992" cy="46077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ja-JP"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地域公共交通計画等との関連性、整合性　（それら計画と、本事業の実施により実現を目指す姿が共有されているか）、</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73131"/>
                </a:solidFill>
                <a:effectLst/>
                <a:uLnTx/>
                <a:uFillTx/>
                <a:latin typeface="Arial" panose="020B0604020202020204" pitchFamily="34" charset="0"/>
                <a:ea typeface="ＭＳ Ｐゴシック" panose="020B0600070205080204" pitchFamily="50" charset="-128"/>
                <a:cs typeface="+mn-cs"/>
              </a:rPr>
              <a:t>　関連する取組として、これまで行ってきたもの、今後行う予定があるものについて記入してください。</a:t>
            </a:r>
          </a:p>
        </p:txBody>
      </p:sp>
      <p:sp>
        <p:nvSpPr>
          <p:cNvPr id="3120" name="Text Box 4"/>
          <p:cNvSpPr txBox="1">
            <a:spLocks noChangeArrowheads="1"/>
          </p:cNvSpPr>
          <p:nvPr/>
        </p:nvSpPr>
        <p:spPr>
          <a:xfrm>
            <a:off x="121743" y="1012666"/>
            <a:ext cx="7398461"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各種計画との関係</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3121" name="Text Box 4"/>
          <p:cNvSpPr txBox="1">
            <a:spLocks noChangeArrowheads="1"/>
          </p:cNvSpPr>
          <p:nvPr/>
        </p:nvSpPr>
        <p:spPr>
          <a:xfrm>
            <a:off x="179512" y="3861000"/>
            <a:ext cx="82809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effectLst/>
                <a:uLnTx/>
                <a:uFillTx/>
                <a:latin typeface="Tahoma" pitchFamily="34" charset="0"/>
                <a:ea typeface="ＭＳ Ｐゴシック" panose="020B0600070205080204" pitchFamily="50" charset="-128"/>
                <a:cs typeface="+mn-cs"/>
              </a:rPr>
              <a:t>地域交通法に基づく新モビリティサービス事業計画の設定意向</a:t>
            </a:r>
            <a:endParaRPr kumimoji="1" lang="ja-JP" altLang="en-US" sz="1600" b="0" i="0" u="none" strike="noStrike" kern="1200" cap="none" spc="0" normalizeH="0" baseline="0" noProof="0" dirty="0">
              <a:ln>
                <a:noFill/>
              </a:ln>
              <a:effectLst/>
              <a:uLnTx/>
              <a:uFillTx/>
              <a:latin typeface="Tahoma" pitchFamily="34" charset="0"/>
              <a:ea typeface="ＭＳ Ｐゴシック" panose="020B0600070205080204" pitchFamily="50" charset="-128"/>
              <a:cs typeface="+mn-cs"/>
            </a:endParaRPr>
          </a:p>
        </p:txBody>
      </p:sp>
      <p:sp>
        <p:nvSpPr>
          <p:cNvPr id="3122" name="テキスト ボックス 11"/>
          <p:cNvSpPr txBox="1"/>
          <p:nvPr/>
        </p:nvSpPr>
        <p:spPr>
          <a:xfrm>
            <a:off x="5480806" y="4163414"/>
            <a:ext cx="1512168" cy="3693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あり　／　なし</a:t>
            </a:r>
          </a:p>
        </p:txBody>
      </p:sp>
      <p:sp>
        <p:nvSpPr>
          <p:cNvPr id="3123" name="正方形/長方形 12"/>
          <p:cNvSpPr/>
          <p:nvPr/>
        </p:nvSpPr>
        <p:spPr>
          <a:xfrm>
            <a:off x="7017878" y="4199211"/>
            <a:ext cx="1561130"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どちらかに○</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3124" name="Text Box 667"/>
          <p:cNvSpPr txBox="1">
            <a:spLocks noChangeArrowheads="1"/>
          </p:cNvSpPr>
          <p:nvPr/>
        </p:nvSpPr>
        <p:spPr>
          <a:xfrm>
            <a:off x="231914" y="4348265"/>
            <a:ext cx="7398461" cy="399217"/>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関連する取組</a:t>
            </a:r>
            <a:endPar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3125" name="Rectangle 668"/>
          <p:cNvSpPr>
            <a:spLocks noChangeArrowheads="1"/>
          </p:cNvSpPr>
          <p:nvPr/>
        </p:nvSpPr>
        <p:spPr>
          <a:xfrm>
            <a:off x="242603" y="4806401"/>
            <a:ext cx="8723817" cy="1934967"/>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126" name="正方形/長方形 669"/>
          <p:cNvSpPr/>
          <p:nvPr/>
        </p:nvSpPr>
        <p:spPr>
          <a:xfrm>
            <a:off x="314933" y="4797664"/>
            <a:ext cx="8433067" cy="461665"/>
          </a:xfrm>
          <a:prstGeom prst="rect">
            <a:avLst/>
          </a:prstGeom>
        </p:spPr>
        <p:txBody>
          <a:bodyPr wrap="square">
            <a:spAutoFit/>
          </a:bodyPr>
          <a:lstStyle/>
          <a:p>
            <a:pPr marL="108000" marR="0" lvl="0" indent="-45720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※過去に実施した社会実験の他、国の支援対象以外の地域独自の取り組み、まちづくり施策との連携など、本事業に関連する取組について記入して下さい。</a:t>
            </a:r>
            <a:endParaRPr kumimoji="1" lang="ja-JP" altLang="en-US" sz="16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3127"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14" name="正方形/長方形 1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A8187D8-AA1B-419A-9A70-3A27536620C7}" type="slidenum">
              <a:rPr kumimoji="1" lang="en-US" altLang="ja-JP" sz="1480" smtClean="0">
                <a:solidFill>
                  <a:schemeClr val="tx1"/>
                </a:solidFill>
              </a:rPr>
              <a:t>79</a:t>
            </a:fld>
            <a:endParaRPr kumimoji="1" lang="ja-JP" altLang="en-US" sz="1480" dirty="0">
              <a:solidFill>
                <a:schemeClr val="tx1"/>
              </a:solidFill>
            </a:endParaRPr>
          </a:p>
        </p:txBody>
      </p:sp>
    </p:spTree>
    <p:extLst>
      <p:ext uri="{BB962C8B-B14F-4D97-AF65-F5344CB8AC3E}">
        <p14:creationId xmlns:p14="http://schemas.microsoft.com/office/powerpoint/2010/main" val="56317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 name="Rectangle 66"/>
          <p:cNvSpPr>
            <a:spLocks noChangeArrowheads="1"/>
          </p:cNvSpPr>
          <p:nvPr/>
        </p:nvSpPr>
        <p:spPr>
          <a:xfrm>
            <a:off x="122626" y="929277"/>
            <a:ext cx="8913870"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302"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８．スマートシティサービス・アセット</a:t>
            </a:r>
            <a:endParaRPr lang="ja-JP" altLang="en-US" sz="1800" b="1" dirty="0">
              <a:solidFill>
                <a:schemeClr val="bg1"/>
              </a:solidFill>
              <a:latin typeface="ＭＳ Ｐゴシック" panose="020B0600070205080204" pitchFamily="50" charset="-128"/>
            </a:endParaRPr>
          </a:p>
        </p:txBody>
      </p:sp>
      <p:sp>
        <p:nvSpPr>
          <p:cNvPr id="1303" name="Text Box 4"/>
          <p:cNvSpPr txBox="1">
            <a:spLocks noChangeArrowheads="1"/>
          </p:cNvSpPr>
          <p:nvPr/>
        </p:nvSpPr>
        <p:spPr>
          <a:xfrm>
            <a:off x="25927" y="502711"/>
            <a:ext cx="4291748"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スマートシティサービス</a:t>
            </a:r>
            <a:endParaRPr lang="ja-JP" altLang="en-US" sz="2000" b="1" dirty="0">
              <a:latin typeface="+mn-ea"/>
              <a:ea typeface="+mn-ea"/>
            </a:endParaRPr>
          </a:p>
        </p:txBody>
      </p:sp>
      <p:sp>
        <p:nvSpPr>
          <p:cNvPr id="1304" name="正方形/長方形 18"/>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305" name="正方形/長方形 22"/>
          <p:cNvSpPr/>
          <p:nvPr/>
        </p:nvSpPr>
        <p:spPr>
          <a:xfrm>
            <a:off x="90767" y="908720"/>
            <a:ext cx="8884397" cy="738664"/>
          </a:xfrm>
          <a:prstGeom prst="rect">
            <a:avLst/>
          </a:prstGeom>
        </p:spPr>
        <p:txBody>
          <a:bodyPr wrap="square">
            <a:spAutoFit/>
          </a:bodyPr>
          <a:lstStyle/>
          <a:p>
            <a:pPr marL="176213" indent="-176213"/>
            <a:r>
              <a:rPr lang="en-US" altLang="ja-JP" sz="1400" i="1" dirty="0">
                <a:solidFill>
                  <a:srgbClr val="FF0000"/>
                </a:solidFill>
              </a:rPr>
              <a:t>※</a:t>
            </a:r>
            <a:r>
              <a:rPr lang="ja-JP" altLang="en-US" sz="1400" i="1" dirty="0">
                <a:solidFill>
                  <a:srgbClr val="FF0000"/>
                </a:solidFill>
              </a:rPr>
              <a:t>　提案内容のうち、都市</a:t>
            </a:r>
            <a:r>
              <a:rPr lang="en-US" altLang="ja-JP" sz="1400" i="1" dirty="0">
                <a:solidFill>
                  <a:srgbClr val="FF0000"/>
                </a:solidFill>
              </a:rPr>
              <a:t>OS</a:t>
            </a:r>
            <a:r>
              <a:rPr lang="ja-JP" altLang="en-US" sz="1400" i="1" dirty="0">
                <a:solidFill>
                  <a:srgbClr val="FF0000"/>
                </a:solidFill>
              </a:rPr>
              <a:t>上で管理され利用者に提供されるアプリなど、「スマートシティリファレンスアーキテクチャ」において「スマートシティサービス」と整理されている事項について、ホワイトペーパー第６章を参照し、記載すること</a:t>
            </a:r>
            <a:endParaRPr lang="en-US" altLang="ja-JP" sz="1400" i="1" dirty="0">
              <a:solidFill>
                <a:srgbClr val="FF0000"/>
              </a:solidFill>
            </a:endParaRPr>
          </a:p>
        </p:txBody>
      </p:sp>
      <p:sp>
        <p:nvSpPr>
          <p:cNvPr id="1306" name="Rectangle 66"/>
          <p:cNvSpPr>
            <a:spLocks noChangeArrowheads="1"/>
          </p:cNvSpPr>
          <p:nvPr/>
        </p:nvSpPr>
        <p:spPr>
          <a:xfrm>
            <a:off x="183958" y="3965113"/>
            <a:ext cx="8913870"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307" name="Text Box 4"/>
          <p:cNvSpPr txBox="1">
            <a:spLocks noChangeArrowheads="1"/>
          </p:cNvSpPr>
          <p:nvPr/>
        </p:nvSpPr>
        <p:spPr>
          <a:xfrm>
            <a:off x="87259" y="3538547"/>
            <a:ext cx="4291748"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スマートシティアセット</a:t>
            </a:r>
            <a:endParaRPr lang="ja-JP" altLang="en-US" sz="2000" b="1" dirty="0">
              <a:latin typeface="+mn-ea"/>
              <a:ea typeface="+mn-ea"/>
            </a:endParaRPr>
          </a:p>
        </p:txBody>
      </p:sp>
      <p:sp>
        <p:nvSpPr>
          <p:cNvPr id="1308" name="正方形/長方形 16"/>
          <p:cNvSpPr/>
          <p:nvPr/>
        </p:nvSpPr>
        <p:spPr>
          <a:xfrm>
            <a:off x="128224" y="5549225"/>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309" name="正方形/長方形 17"/>
          <p:cNvSpPr/>
          <p:nvPr/>
        </p:nvSpPr>
        <p:spPr>
          <a:xfrm>
            <a:off x="152099" y="3944556"/>
            <a:ext cx="8884397" cy="738664"/>
          </a:xfrm>
          <a:prstGeom prst="rect">
            <a:avLst/>
          </a:prstGeom>
        </p:spPr>
        <p:txBody>
          <a:bodyPr wrap="square">
            <a:spAutoFit/>
          </a:bodyPr>
          <a:lstStyle/>
          <a:p>
            <a:pPr marL="176213" indent="-176213"/>
            <a:r>
              <a:rPr lang="en-US" altLang="ja-JP" sz="1400" i="1" dirty="0">
                <a:solidFill>
                  <a:srgbClr val="FF0000"/>
                </a:solidFill>
              </a:rPr>
              <a:t>※</a:t>
            </a:r>
            <a:r>
              <a:rPr lang="ja-JP" altLang="en-US" sz="1400" i="1" dirty="0">
                <a:solidFill>
                  <a:srgbClr val="FF0000"/>
                </a:solidFill>
              </a:rPr>
              <a:t>　提案内容のうち、都市</a:t>
            </a:r>
            <a:r>
              <a:rPr lang="en-US" altLang="ja-JP" sz="1400" i="1" dirty="0">
                <a:solidFill>
                  <a:srgbClr val="FF0000"/>
                </a:solidFill>
              </a:rPr>
              <a:t>OS</a:t>
            </a:r>
            <a:r>
              <a:rPr lang="ja-JP" altLang="en-US" sz="1400" i="1" dirty="0">
                <a:solidFill>
                  <a:srgbClr val="FF0000"/>
                </a:solidFill>
              </a:rPr>
              <a:t>が取得し得るデジタルなデータを生成するアセットなど、</a:t>
            </a:r>
            <a:r>
              <a:rPr lang="ja-JP" altLang="en-US" sz="1400" i="1" dirty="0">
                <a:solidFill>
                  <a:schemeClr val="accent2"/>
                </a:solidFill>
              </a:rPr>
              <a:t>「</a:t>
            </a:r>
            <a:r>
              <a:rPr lang="ja-JP" altLang="en-US" sz="1400" i="1" dirty="0">
                <a:solidFill>
                  <a:srgbClr val="FF0000"/>
                </a:solidFill>
              </a:rPr>
              <a:t>スマートシティリファレンスアーキテクチャ」において「スマートシティアセット」と整理されている事項について、ホワイトペーパー第８章を参照し、記載すること</a:t>
            </a:r>
            <a:endParaRPr lang="en-US" altLang="ja-JP" sz="1400" i="1" dirty="0">
              <a:solidFill>
                <a:srgbClr val="FF0000"/>
              </a:solidFill>
            </a:endParaRPr>
          </a:p>
        </p:txBody>
      </p:sp>
      <p:sp>
        <p:nvSpPr>
          <p:cNvPr id="1311" name="正方形/長方形 676"/>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312" name="テキスト 673"/>
          <p:cNvSpPr txBox="1"/>
          <p:nvPr/>
        </p:nvSpPr>
        <p:spPr>
          <a:xfrm>
            <a:off x="2990356" y="572972"/>
            <a:ext cx="6155841" cy="306884"/>
          </a:xfrm>
          <a:prstGeom prst="rect">
            <a:avLst/>
          </a:prstGeom>
        </p:spPr>
        <p:txBody>
          <a:bodyPr wrap="square">
            <a:spAutoFit/>
          </a:bodyPr>
          <a:lstStyle/>
          <a:p>
            <a:pPr algn="r">
              <a:defRPr lang="ja-JP" altLang="en-US"/>
            </a:pPr>
            <a:r>
              <a:rPr kumimoji="1" lang="ja-JP" altLang="en-US" sz="1400" dirty="0">
                <a:solidFill>
                  <a:srgbClr val="0070C0"/>
                </a:solidFill>
              </a:rPr>
              <a:t>※応募事業に関連のない場合は記載しなくても良い（詳細は別紙２参照）</a:t>
            </a:r>
            <a:endParaRPr lang="ja-JP" altLang="en-US" dirty="0">
              <a:solidFill>
                <a:srgbClr val="0070C0"/>
              </a:solidFill>
            </a:endParaRPr>
          </a:p>
        </p:txBody>
      </p:sp>
      <p:sp>
        <p:nvSpPr>
          <p:cNvPr id="15" name="正方形/長方形 14"/>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903B1401-892A-4D2E-B233-6C5D35998DDD}" type="slidenum">
              <a:rPr kumimoji="1" lang="en-US" altLang="ja-JP" sz="1480" smtClean="0">
                <a:solidFill>
                  <a:schemeClr val="tx1"/>
                </a:solidFill>
              </a:rPr>
              <a:t>8</a:t>
            </a:fld>
            <a:endParaRPr kumimoji="1" lang="ja-JP" altLang="en-US" sz="1480" dirty="0">
              <a:solidFill>
                <a:schemeClr val="tx1"/>
              </a:solidFill>
            </a:endParaRPr>
          </a:p>
        </p:txBody>
      </p:sp>
    </p:spTree>
    <p:extLst>
      <p:ext uri="{BB962C8B-B14F-4D97-AF65-F5344CB8AC3E}">
        <p14:creationId xmlns:p14="http://schemas.microsoft.com/office/powerpoint/2010/main" val="163857867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0"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事業内容</a:t>
            </a:r>
          </a:p>
        </p:txBody>
      </p:sp>
      <p:sp>
        <p:nvSpPr>
          <p:cNvPr id="3132" name="Text Box 4"/>
          <p:cNvSpPr txBox="1">
            <a:spLocks noChangeArrowheads="1"/>
          </p:cNvSpPr>
          <p:nvPr/>
        </p:nvSpPr>
        <p:spPr>
          <a:xfrm>
            <a:off x="396000" y="1413000"/>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（１）サービス開始時期</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33" name="Rectangle 66"/>
          <p:cNvSpPr>
            <a:spLocks noChangeArrowheads="1"/>
          </p:cNvSpPr>
          <p:nvPr/>
        </p:nvSpPr>
        <p:spPr>
          <a:xfrm>
            <a:off x="393804" y="691532"/>
            <a:ext cx="8496646" cy="5959124"/>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134" name="Text Box 4"/>
          <p:cNvSpPr txBox="1">
            <a:spLocks noChangeArrowheads="1"/>
          </p:cNvSpPr>
          <p:nvPr/>
        </p:nvSpPr>
        <p:spPr>
          <a:xfrm>
            <a:off x="396000" y="1819906"/>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（２）事業エリア</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35" name="Text Box 4"/>
          <p:cNvSpPr txBox="1">
            <a:spLocks noChangeArrowheads="1"/>
          </p:cNvSpPr>
          <p:nvPr/>
        </p:nvSpPr>
        <p:spPr>
          <a:xfrm>
            <a:off x="396000" y="2179914"/>
            <a:ext cx="7398461" cy="626325"/>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（３）連携する交通手段</a:t>
            </a:r>
            <a:endParaRPr lang="en-US" altLang="ja-JP" sz="2000" b="1" dirty="0">
              <a:solidFill>
                <a:srgbClr val="000000"/>
              </a:solidFill>
              <a:latin typeface="+mn-ea"/>
              <a:ea typeface="+mn-ea"/>
            </a:endParaRPr>
          </a:p>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mn-ea"/>
                <a:ea typeface="+mn-ea"/>
                <a:cs typeface="+mn-cs"/>
              </a:rPr>
              <a:t>　　　</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※連携する交通手段は漏れなく記載すること。</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36" name="テキスト 577"/>
          <p:cNvSpPr txBox="1"/>
          <p:nvPr/>
        </p:nvSpPr>
        <p:spPr>
          <a:xfrm>
            <a:off x="482872" y="785333"/>
            <a:ext cx="8399324"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※以下の項目について、「</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主な</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事業要件・評価のポイント」スライドも踏まえ、自由に記載してください</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文字のほか、図やイラストを用いても構いません。</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3137" name="テキスト 578"/>
          <p:cNvSpPr txBox="1"/>
          <p:nvPr/>
        </p:nvSpPr>
        <p:spPr>
          <a:xfrm>
            <a:off x="5086604" y="3155083"/>
            <a:ext cx="184731" cy="369332"/>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endParaRPr kumimoji="1" lang="ja-JP" altLang="en-US" sz="1800" b="0" i="0" u="none" strike="noStrike" kern="1200" cap="none" spc="0" normalizeH="0" baseline="0" noProof="0">
              <a:ln>
                <a:noFill/>
              </a:ln>
              <a:solidFill>
                <a:srgbClr val="000000"/>
              </a:solidFill>
              <a:effectLst/>
              <a:uLnTx/>
              <a:uFillTx/>
              <a:latin typeface="+mn-ea"/>
              <a:ea typeface="+mn-ea"/>
              <a:cs typeface="+mn-cs"/>
            </a:endParaRPr>
          </a:p>
        </p:txBody>
      </p:sp>
      <p:sp>
        <p:nvSpPr>
          <p:cNvPr id="3139" name="Text Box 718"/>
          <p:cNvSpPr txBox="1">
            <a:spLocks noChangeArrowheads="1"/>
          </p:cNvSpPr>
          <p:nvPr/>
        </p:nvSpPr>
        <p:spPr>
          <a:xfrm>
            <a:off x="396000" y="3317975"/>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（５）提供するサービスの内容及び手段</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40" name="Text Box 719"/>
          <p:cNvSpPr txBox="1">
            <a:spLocks noChangeArrowheads="1"/>
          </p:cNvSpPr>
          <p:nvPr/>
        </p:nvSpPr>
        <p:spPr>
          <a:xfrm>
            <a:off x="396000" y="3677983"/>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（６）利用料金</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41" name="Text Box 723"/>
          <p:cNvSpPr txBox="1">
            <a:spLocks noChangeArrowheads="1"/>
          </p:cNvSpPr>
          <p:nvPr/>
        </p:nvSpPr>
        <p:spPr>
          <a:xfrm>
            <a:off x="396000" y="4037991"/>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（７）事業を通じて期待する行動変容</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42" name="Text Box 727"/>
          <p:cNvSpPr txBox="1">
            <a:spLocks noChangeArrowheads="1"/>
          </p:cNvSpPr>
          <p:nvPr/>
        </p:nvSpPr>
        <p:spPr>
          <a:xfrm>
            <a:off x="396000" y="4397999"/>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（８）先進的な技術の導入</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43" name="Text Box 728"/>
          <p:cNvSpPr txBox="1">
            <a:spLocks noChangeArrowheads="1"/>
          </p:cNvSpPr>
          <p:nvPr/>
        </p:nvSpPr>
        <p:spPr>
          <a:xfrm>
            <a:off x="396000" y="4758007"/>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（９）プロモーション施策</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44" name="Text Box 729"/>
          <p:cNvSpPr txBox="1">
            <a:spLocks noChangeArrowheads="1"/>
          </p:cNvSpPr>
          <p:nvPr/>
        </p:nvSpPr>
        <p:spPr>
          <a:xfrm>
            <a:off x="396000" y="5118015"/>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（１０）その他</a:t>
            </a:r>
          </a:p>
        </p:txBody>
      </p:sp>
      <p:sp>
        <p:nvSpPr>
          <p:cNvPr id="3145"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18" name="正方形/長方形 1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F5EA02D9-3191-4F9C-9905-D7CCB9D3A37C}" type="slidenum">
              <a:rPr kumimoji="1" lang="en-US" altLang="ja-JP" sz="1480" smtClean="0">
                <a:solidFill>
                  <a:schemeClr val="tx1"/>
                </a:solidFill>
              </a:rPr>
              <a:t>80</a:t>
            </a:fld>
            <a:endParaRPr kumimoji="1" lang="ja-JP" altLang="en-US" sz="1480" dirty="0">
              <a:solidFill>
                <a:schemeClr val="tx1"/>
              </a:solidFill>
            </a:endParaRPr>
          </a:p>
        </p:txBody>
      </p:sp>
      <p:sp>
        <p:nvSpPr>
          <p:cNvPr id="19" name="Text Box 4"/>
          <p:cNvSpPr txBox="1">
            <a:spLocks noChangeArrowheads="1"/>
          </p:cNvSpPr>
          <p:nvPr/>
        </p:nvSpPr>
        <p:spPr>
          <a:xfrm>
            <a:off x="391709" y="2732293"/>
            <a:ext cx="7398461" cy="626325"/>
          </a:xfrm>
          <a:prstGeom prst="rect">
            <a:avLst/>
          </a:prstGeom>
          <a:noFill/>
          <a:ln w="9525">
            <a:noFill/>
            <a:miter lim="800000"/>
            <a:headEnd/>
            <a:tailEnd/>
          </a:ln>
          <a:effectLst/>
        </p:spPr>
        <p:txBody>
          <a:bodyPr wrap="square">
            <a:spAutoFit/>
          </a:bodyPr>
          <a:lstStyle/>
          <a:p>
            <a:pPr lvl="0" eaLnBrk="1" hangingPunct="1">
              <a:spcBef>
                <a:spcPct val="5000"/>
              </a:spcBef>
              <a:defRPr/>
            </a:pPr>
            <a:r>
              <a:rPr lang="ja-JP" altLang="en-US" sz="2000" b="1" dirty="0">
                <a:solidFill>
                  <a:srgbClr val="000000"/>
                </a:solidFill>
                <a:latin typeface="+mn-ea"/>
                <a:ea typeface="+mn-ea"/>
              </a:rPr>
              <a:t>（４）連携する交通分野以外のサービス</a:t>
            </a:r>
            <a:endParaRPr lang="en-US" altLang="ja-JP" sz="2000" b="1" dirty="0">
              <a:solidFill>
                <a:srgbClr val="000000"/>
              </a:solidFill>
              <a:latin typeface="+mn-ea"/>
              <a:ea typeface="+mn-ea"/>
            </a:endParaRPr>
          </a:p>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400" b="0" i="1" u="none" strike="noStrike" kern="1200" cap="none" spc="0" normalizeH="0" baseline="0" noProof="0" dirty="0">
                <a:ln>
                  <a:noFill/>
                </a:ln>
                <a:solidFill>
                  <a:srgbClr val="FF0000"/>
                </a:solidFill>
                <a:effectLst/>
                <a:uLnTx/>
                <a:uFillTx/>
                <a:latin typeface="+mn-ea"/>
                <a:ea typeface="+mn-ea"/>
                <a:cs typeface="+mn-cs"/>
              </a:rPr>
              <a:t>　　　</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連携する</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サービス</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は漏れなく記載すること</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Tree>
    <p:extLst>
      <p:ext uri="{BB962C8B-B14F-4D97-AF65-F5344CB8AC3E}">
        <p14:creationId xmlns:p14="http://schemas.microsoft.com/office/powerpoint/2010/main" val="23625381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1"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データ連携・利活用</a:t>
            </a:r>
          </a:p>
        </p:txBody>
      </p:sp>
      <p:sp>
        <p:nvSpPr>
          <p:cNvPr id="3153" name="Text Box 4"/>
          <p:cNvSpPr txBox="1">
            <a:spLocks noChangeArrowheads="1"/>
          </p:cNvSpPr>
          <p:nvPr/>
        </p:nvSpPr>
        <p:spPr>
          <a:xfrm>
            <a:off x="396000" y="1413000"/>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（１）本事業における、複数の事業者間のデータ連携方法</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54" name="Rectangle 66"/>
          <p:cNvSpPr>
            <a:spLocks noChangeArrowheads="1"/>
          </p:cNvSpPr>
          <p:nvPr/>
        </p:nvSpPr>
        <p:spPr>
          <a:xfrm>
            <a:off x="393804" y="691532"/>
            <a:ext cx="8496646" cy="5959124"/>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mn-ea"/>
              <a:ea typeface="+mn-ea"/>
              <a:cs typeface="+mn-cs"/>
            </a:endParaRPr>
          </a:p>
        </p:txBody>
      </p:sp>
      <p:sp>
        <p:nvSpPr>
          <p:cNvPr id="3155" name="Text Box 4"/>
          <p:cNvSpPr txBox="1">
            <a:spLocks noChangeArrowheads="1"/>
          </p:cNvSpPr>
          <p:nvPr/>
        </p:nvSpPr>
        <p:spPr>
          <a:xfrm>
            <a:off x="396000" y="1845000"/>
            <a:ext cx="8404908" cy="594009"/>
          </a:xfrm>
          <a:prstGeom prst="rect">
            <a:avLst/>
          </a:prstGeom>
          <a:noFill/>
          <a:ln w="9525">
            <a:noFill/>
            <a:miter lim="800000"/>
            <a:headEnd/>
            <a:tailEnd/>
          </a:ln>
          <a:effectLst/>
        </p:spPr>
        <p:txBody>
          <a:bodyPr wrap="square">
            <a:spAutoFit/>
          </a:bodyPr>
          <a:lstStyle/>
          <a:p>
            <a:pPr eaLnBrk="1" hangingPunct="1">
              <a:spcBef>
                <a:spcPct val="5000"/>
              </a:spcBef>
              <a:defRPr/>
            </a:pPr>
            <a:r>
              <a:rPr lang="ja-JP" altLang="en-US" sz="2000" b="1" dirty="0">
                <a:solidFill>
                  <a:srgbClr val="000000"/>
                </a:solidFill>
                <a:latin typeface="+mn-ea"/>
                <a:ea typeface="+mn-ea"/>
              </a:rPr>
              <a:t>（２）連携するデータの公開範囲　　</a:t>
            </a:r>
          </a:p>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　　※</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連携したデータをどの範囲までオープンにする予定かを記載してください。</a:t>
            </a:r>
            <a:endParaRPr kumimoji="1" lang="ja-JP" altLang="en-US" sz="1200" b="1" i="0" u="none" strike="noStrike" kern="1200" cap="none" spc="0" normalizeH="0" baseline="0" noProof="0" dirty="0">
              <a:ln>
                <a:noFill/>
              </a:ln>
              <a:solidFill>
                <a:srgbClr val="000000"/>
              </a:solidFill>
              <a:effectLst/>
              <a:uLnTx/>
              <a:uFillTx/>
              <a:latin typeface="+mn-ea"/>
              <a:ea typeface="+mn-ea"/>
              <a:cs typeface="+mn-cs"/>
            </a:endParaRPr>
          </a:p>
        </p:txBody>
      </p:sp>
      <p:sp>
        <p:nvSpPr>
          <p:cNvPr id="3156" name="テキスト 577"/>
          <p:cNvSpPr txBox="1"/>
          <p:nvPr/>
        </p:nvSpPr>
        <p:spPr>
          <a:xfrm>
            <a:off x="483003" y="785333"/>
            <a:ext cx="8166698"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※以下の項目について、「</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主な</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事業要件・評価のポイント」スライドも踏まえ、</a:t>
            </a:r>
            <a:r>
              <a:rPr kumimoji="1" lang="en-US" altLang="ja-JP" sz="1200" b="0" i="1" u="none" kern="1200" cap="none" spc="0" normalizeH="0" baseline="0" noProof="0" dirty="0" err="1">
                <a:ln>
                  <a:noFill/>
                </a:ln>
                <a:solidFill>
                  <a:srgbClr val="FF0000"/>
                </a:solidFill>
                <a:effectLst/>
                <a:uLnTx/>
                <a:uFillTx/>
                <a:latin typeface="+mn-ea"/>
                <a:ea typeface="+mn-ea"/>
                <a:cs typeface="+mn-cs"/>
              </a:rPr>
              <a:t>自由に記載してください</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文字のほか、図やイラストを用いても構いません。</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3157" name="テキスト 578"/>
          <p:cNvSpPr txBox="1"/>
          <p:nvPr/>
        </p:nvSpPr>
        <p:spPr>
          <a:xfrm>
            <a:off x="5086604" y="3370899"/>
            <a:ext cx="184731" cy="369332"/>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endParaRPr kumimoji="1" lang="ja-JP" altLang="en-US" sz="1800" b="0" i="0" u="none" strike="noStrike" kern="1200" cap="none" spc="0" normalizeH="0" baseline="0" noProof="0">
              <a:ln>
                <a:noFill/>
              </a:ln>
              <a:solidFill>
                <a:srgbClr val="000000"/>
              </a:solidFill>
              <a:effectLst/>
              <a:uLnTx/>
              <a:uFillTx/>
              <a:latin typeface="+mn-ea"/>
              <a:ea typeface="+mn-ea"/>
              <a:cs typeface="+mn-cs"/>
            </a:endParaRPr>
          </a:p>
        </p:txBody>
      </p:sp>
      <p:sp>
        <p:nvSpPr>
          <p:cNvPr id="3158" name="Text Box 718"/>
          <p:cNvSpPr txBox="1">
            <a:spLocks noChangeArrowheads="1"/>
          </p:cNvSpPr>
          <p:nvPr/>
        </p:nvSpPr>
        <p:spPr>
          <a:xfrm>
            <a:off x="582464" y="2470432"/>
            <a:ext cx="7398461" cy="30688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200" cap="none" spc="0" normalizeH="0" baseline="0" noProof="0" dirty="0" err="1">
                <a:ln>
                  <a:noFill/>
                </a:ln>
                <a:solidFill>
                  <a:srgbClr val="000000"/>
                </a:solidFill>
                <a:effectLst/>
                <a:uLnTx/>
                <a:uFillTx/>
                <a:latin typeface="+mn-ea"/>
                <a:ea typeface="+mn-ea"/>
                <a:cs typeface="+mn-cs"/>
              </a:rPr>
              <a:t>①公共交通等関連データ</a:t>
            </a:r>
            <a:endParaRPr kumimoji="1" lang="ja-JP" altLang="en-US" sz="1400" b="0" i="0" u="none" strike="noStrike" kern="1200" cap="none" spc="0" normalizeH="0" baseline="0" noProof="0" dirty="0">
              <a:ln>
                <a:noFill/>
              </a:ln>
              <a:solidFill>
                <a:srgbClr val="000000"/>
              </a:solidFill>
              <a:effectLst/>
              <a:uLnTx/>
              <a:uFillTx/>
              <a:latin typeface="+mn-ea"/>
              <a:ea typeface="+mn-ea"/>
              <a:cs typeface="+mn-cs"/>
            </a:endParaRPr>
          </a:p>
        </p:txBody>
      </p:sp>
      <p:sp>
        <p:nvSpPr>
          <p:cNvPr id="3159" name="Text Box 719"/>
          <p:cNvSpPr txBox="1">
            <a:spLocks noChangeArrowheads="1"/>
          </p:cNvSpPr>
          <p:nvPr/>
        </p:nvSpPr>
        <p:spPr>
          <a:xfrm>
            <a:off x="396000" y="3645000"/>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（３）他分野・他地域との連携及びその方法</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60" name="Text Box 723"/>
          <p:cNvSpPr txBox="1">
            <a:spLocks noChangeArrowheads="1"/>
          </p:cNvSpPr>
          <p:nvPr/>
        </p:nvSpPr>
        <p:spPr>
          <a:xfrm>
            <a:off x="396000" y="4037783"/>
            <a:ext cx="7398461"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（４）得られるデータを利活用した取組</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61" name="Text Box 785"/>
          <p:cNvSpPr txBox="1">
            <a:spLocks noChangeArrowheads="1"/>
          </p:cNvSpPr>
          <p:nvPr/>
        </p:nvSpPr>
        <p:spPr>
          <a:xfrm>
            <a:off x="582465" y="2762116"/>
            <a:ext cx="7398461" cy="30688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200" cap="none" spc="0" normalizeH="0" baseline="0" noProof="0" dirty="0" err="1">
                <a:ln>
                  <a:noFill/>
                </a:ln>
                <a:solidFill>
                  <a:srgbClr val="000000"/>
                </a:solidFill>
                <a:effectLst/>
                <a:uLnTx/>
                <a:uFillTx/>
                <a:latin typeface="+mn-ea"/>
                <a:ea typeface="+mn-ea"/>
                <a:cs typeface="+mn-cs"/>
              </a:rPr>
              <a:t>②MaaS予約・決済データ</a:t>
            </a:r>
            <a:endParaRPr kumimoji="1" lang="ja-JP" altLang="en-US" sz="1400" b="0" i="0" u="none" strike="noStrike" kern="1200" cap="none" spc="0" normalizeH="0" baseline="0" noProof="0" dirty="0">
              <a:ln>
                <a:noFill/>
              </a:ln>
              <a:solidFill>
                <a:srgbClr val="000000"/>
              </a:solidFill>
              <a:effectLst/>
              <a:uLnTx/>
              <a:uFillTx/>
              <a:latin typeface="+mn-ea"/>
              <a:ea typeface="+mn-ea"/>
              <a:cs typeface="+mn-cs"/>
            </a:endParaRPr>
          </a:p>
        </p:txBody>
      </p:sp>
      <p:sp>
        <p:nvSpPr>
          <p:cNvPr id="3162" name="Text Box 786"/>
          <p:cNvSpPr txBox="1">
            <a:spLocks noChangeArrowheads="1"/>
          </p:cNvSpPr>
          <p:nvPr/>
        </p:nvSpPr>
        <p:spPr>
          <a:xfrm>
            <a:off x="582467" y="3050116"/>
            <a:ext cx="7398461" cy="30688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200" cap="none" spc="0" normalizeH="0" baseline="0" noProof="0" dirty="0" err="1">
                <a:ln>
                  <a:noFill/>
                </a:ln>
                <a:solidFill>
                  <a:srgbClr val="000000"/>
                </a:solidFill>
                <a:effectLst/>
                <a:uLnTx/>
                <a:uFillTx/>
                <a:latin typeface="+mn-ea"/>
                <a:ea typeface="+mn-ea"/>
                <a:cs typeface="+mn-cs"/>
              </a:rPr>
              <a:t>③移動関連データ</a:t>
            </a:r>
            <a:endParaRPr kumimoji="1" lang="ja-JP" altLang="en-US" sz="1400" b="0" i="0" u="none" strike="noStrike" kern="1200" cap="none" spc="0" normalizeH="0" baseline="0" noProof="0" dirty="0">
              <a:ln>
                <a:noFill/>
              </a:ln>
              <a:solidFill>
                <a:srgbClr val="000000"/>
              </a:solidFill>
              <a:effectLst/>
              <a:uLnTx/>
              <a:uFillTx/>
              <a:latin typeface="+mn-ea"/>
              <a:ea typeface="+mn-ea"/>
              <a:cs typeface="+mn-cs"/>
            </a:endParaRPr>
          </a:p>
        </p:txBody>
      </p:sp>
      <p:sp>
        <p:nvSpPr>
          <p:cNvPr id="3163" name="Text Box 787"/>
          <p:cNvSpPr txBox="1">
            <a:spLocks noChangeArrowheads="1"/>
          </p:cNvSpPr>
          <p:nvPr/>
        </p:nvSpPr>
        <p:spPr>
          <a:xfrm>
            <a:off x="582468" y="3338116"/>
            <a:ext cx="7398461" cy="306884"/>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400" b="1" i="0" u="none" strike="noStrike" kern="1200" cap="none" spc="0" normalizeH="0" baseline="0" noProof="0" dirty="0" err="1">
                <a:ln>
                  <a:noFill/>
                </a:ln>
                <a:solidFill>
                  <a:srgbClr val="000000"/>
                </a:solidFill>
                <a:effectLst/>
                <a:uLnTx/>
                <a:uFillTx/>
                <a:latin typeface="+mn-ea"/>
                <a:ea typeface="+mn-ea"/>
                <a:cs typeface="+mn-cs"/>
              </a:rPr>
              <a:t>④関連分野データ</a:t>
            </a:r>
            <a:endParaRPr kumimoji="1" lang="ja-JP" altLang="en-US" sz="1400" b="0" i="0" u="none" strike="noStrike" kern="1200" cap="none" spc="0" normalizeH="0" baseline="0" noProof="0" dirty="0">
              <a:ln>
                <a:noFill/>
              </a:ln>
              <a:solidFill>
                <a:srgbClr val="000000"/>
              </a:solidFill>
              <a:effectLst/>
              <a:uLnTx/>
              <a:uFillTx/>
              <a:latin typeface="+mn-ea"/>
              <a:ea typeface="+mn-ea"/>
              <a:cs typeface="+mn-cs"/>
            </a:endParaRPr>
          </a:p>
        </p:txBody>
      </p:sp>
      <p:sp>
        <p:nvSpPr>
          <p:cNvPr id="3164" name="Text Box 791"/>
          <p:cNvSpPr txBox="1">
            <a:spLocks noChangeArrowheads="1"/>
          </p:cNvSpPr>
          <p:nvPr/>
        </p:nvSpPr>
        <p:spPr>
          <a:xfrm>
            <a:off x="396000" y="4437000"/>
            <a:ext cx="8136904" cy="399217"/>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2000" b="1" i="0" u="none" strike="noStrike" kern="1200" cap="none" spc="0" normalizeH="0" baseline="0" noProof="0" dirty="0" err="1">
                <a:ln>
                  <a:noFill/>
                </a:ln>
                <a:solidFill>
                  <a:srgbClr val="000000"/>
                </a:solidFill>
                <a:effectLst/>
                <a:uLnTx/>
                <a:uFillTx/>
                <a:latin typeface="+mn-ea"/>
                <a:ea typeface="+mn-ea"/>
                <a:cs typeface="+mn-cs"/>
              </a:rPr>
              <a:t>（５）MaaS</a:t>
            </a: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関連データの連携に関するガイドライン</a:t>
            </a:r>
            <a:r>
              <a:rPr kumimoji="1" lang="en-US" altLang="ja-JP" sz="2000" b="1" i="0" u="none" strike="noStrike" kern="1200" cap="none" spc="0" normalizeH="0" baseline="0" noProof="0" dirty="0">
                <a:ln>
                  <a:noFill/>
                </a:ln>
                <a:solidFill>
                  <a:srgbClr val="000000"/>
                </a:solidFill>
                <a:effectLst/>
                <a:uLnTx/>
                <a:uFillTx/>
                <a:latin typeface="+mn-ea"/>
                <a:ea typeface="+mn-ea"/>
                <a:cs typeface="+mn-cs"/>
              </a:rPr>
              <a:t>ver3.0</a:t>
            </a:r>
            <a:r>
              <a:rPr kumimoji="1" lang="ja-JP" altLang="en-US" sz="2000" b="1" i="0" u="none" strike="noStrike" kern="1200" cap="none" spc="0" normalizeH="0" baseline="0" noProof="0" dirty="0" err="1">
                <a:ln>
                  <a:noFill/>
                </a:ln>
                <a:solidFill>
                  <a:srgbClr val="000000"/>
                </a:solidFill>
                <a:effectLst/>
                <a:uLnTx/>
                <a:uFillTx/>
                <a:latin typeface="+mn-ea"/>
                <a:ea typeface="+mn-ea"/>
                <a:cs typeface="+mn-cs"/>
              </a:rPr>
              <a:t>への</a:t>
            </a:r>
            <a:r>
              <a:rPr kumimoji="1" lang="ja-JP" altLang="en-US" sz="2000" b="1" i="0" u="none" strike="noStrike" kern="1200" cap="none" spc="0" normalizeH="0" baseline="0" noProof="0" dirty="0">
                <a:ln>
                  <a:noFill/>
                </a:ln>
                <a:solidFill>
                  <a:srgbClr val="000000"/>
                </a:solidFill>
                <a:effectLst/>
                <a:uLnTx/>
                <a:uFillTx/>
                <a:latin typeface="+mn-ea"/>
                <a:ea typeface="+mn-ea"/>
                <a:cs typeface="+mn-cs"/>
              </a:rPr>
              <a:t>準拠予定</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165" name="テキスト ボックス 792"/>
          <p:cNvSpPr txBox="1"/>
          <p:nvPr/>
        </p:nvSpPr>
        <p:spPr>
          <a:xfrm>
            <a:off x="5502518" y="4828334"/>
            <a:ext cx="1512168" cy="3693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mn-ea"/>
                <a:ea typeface="+mn-ea"/>
                <a:cs typeface="+mn-cs"/>
              </a:rPr>
              <a:t>あり　／　なし</a:t>
            </a:r>
          </a:p>
        </p:txBody>
      </p:sp>
      <p:sp>
        <p:nvSpPr>
          <p:cNvPr id="3166" name="正方形/長方形 793"/>
          <p:cNvSpPr/>
          <p:nvPr/>
        </p:nvSpPr>
        <p:spPr>
          <a:xfrm>
            <a:off x="7059646" y="4865875"/>
            <a:ext cx="1561130"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どちらかに○</a:t>
            </a:r>
            <a:endParaRPr kumimoji="1" lang="en-US" altLang="ja-JP" sz="1200" b="0" i="1" u="none" strike="noStrike" kern="1200" cap="none" spc="0" normalizeH="0" baseline="0" noProof="0" dirty="0">
              <a:ln>
                <a:noFill/>
              </a:ln>
              <a:solidFill>
                <a:srgbClr val="FF0000"/>
              </a:solidFill>
              <a:effectLst/>
              <a:uLnTx/>
              <a:uFillTx/>
              <a:latin typeface="+mn-ea"/>
              <a:ea typeface="+mn-ea"/>
              <a:cs typeface="+mn-cs"/>
            </a:endParaRPr>
          </a:p>
        </p:txBody>
      </p:sp>
      <p:sp>
        <p:nvSpPr>
          <p:cNvPr id="316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20" name="正方形/長方形 1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F61E0FE6-5AA8-4E8C-B3A5-1E8F4CF4B7A2}" type="slidenum">
              <a:rPr kumimoji="1" lang="en-US" altLang="ja-JP" sz="1480" smtClean="0">
                <a:solidFill>
                  <a:schemeClr val="tx1"/>
                </a:solidFill>
              </a:rPr>
              <a:t>81</a:t>
            </a:fld>
            <a:endParaRPr kumimoji="1" lang="ja-JP" altLang="en-US" sz="1480" dirty="0">
              <a:solidFill>
                <a:schemeClr val="tx1"/>
              </a:solidFill>
            </a:endParaRPr>
          </a:p>
        </p:txBody>
      </p:sp>
    </p:spTree>
    <p:extLst>
      <p:ext uri="{BB962C8B-B14F-4D97-AF65-F5344CB8AC3E}">
        <p14:creationId xmlns:p14="http://schemas.microsoft.com/office/powerpoint/2010/main" val="2841586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kern="0" dirty="0">
                <a:solidFill>
                  <a:prstClr val="white"/>
                </a:solidFill>
                <a:latin typeface="ＭＳ Ｐゴシック"/>
                <a:ea typeface="ＭＳ Ｐゴシック"/>
              </a:rPr>
              <a:t>主な</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事業要件・評価のポイント①</a:t>
            </a:r>
          </a:p>
        </p:txBody>
      </p:sp>
      <p:graphicFrame>
        <p:nvGraphicFramePr>
          <p:cNvPr id="3176" name="四角形 751"/>
          <p:cNvGraphicFramePr>
            <a:graphicFrameLocks noGrp="1"/>
          </p:cNvGraphicFramePr>
          <p:nvPr/>
        </p:nvGraphicFramePr>
        <p:xfrm>
          <a:off x="71753" y="915496"/>
          <a:ext cx="8964743" cy="5897880"/>
        </p:xfrm>
        <a:graphic>
          <a:graphicData uri="http://schemas.openxmlformats.org/drawingml/2006/table">
            <a:tbl>
              <a:tblPr bandRow="1">
                <a:tableStyleId>{5C22544A-7EE6-4342-B048-85BDC9FD1C3A}</a:tableStyleId>
              </a:tblPr>
              <a:tblGrid>
                <a:gridCol w="20828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1563407">
                  <a:extLst>
                    <a:ext uri="{9D8B030D-6E8A-4147-A177-3AD203B41FA5}">
                      <a16:colId xmlns:a16="http://schemas.microsoft.com/office/drawing/2014/main" val="895991963"/>
                    </a:ext>
                  </a:extLst>
                </a:gridCol>
                <a:gridCol w="6120680">
                  <a:extLst>
                    <a:ext uri="{9D8B030D-6E8A-4147-A177-3AD203B41FA5}">
                      <a16:colId xmlns:a16="http://schemas.microsoft.com/office/drawing/2014/main" val="20002"/>
                    </a:ext>
                  </a:extLst>
                </a:gridCol>
                <a:gridCol w="864096">
                  <a:extLst>
                    <a:ext uri="{9D8B030D-6E8A-4147-A177-3AD203B41FA5}">
                      <a16:colId xmlns:a16="http://schemas.microsoft.com/office/drawing/2014/main" val="2057329338"/>
                    </a:ext>
                  </a:extLst>
                </a:gridCol>
              </a:tblGrid>
              <a:tr h="248753">
                <a:tc gridSpan="4">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評価項目例</a:t>
                      </a: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kumimoji="1" lang="ja-JP" altLang="en-US"/>
                    </a:p>
                  </a:txBody>
                  <a:tcPr/>
                </a:tc>
                <a:tc hMerge="1">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評価項目例</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hMerge="1">
                  <a:txBody>
                    <a:bodyPr/>
                    <a:lstStyle/>
                    <a:p>
                      <a:pPr algn="ctr"/>
                      <a:r>
                        <a:rPr kumimoji="1" lang="ja-JP" altLang="en-US" sz="1100" b="1" dirty="0"/>
                        <a:t>評価項目例</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ED3D7"/>
                    </a:solidFill>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該当ページ</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812366977"/>
                  </a:ext>
                </a:extLst>
              </a:tr>
              <a:tr h="248753">
                <a:tc rowSpan="4" gridSpan="2">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事業要件</a:t>
                      </a:r>
                    </a:p>
                  </a:txBody>
                  <a:tcPr vert="eaVert"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rowSpan="4" hMerge="1">
                  <a:txBody>
                    <a:bodyPr/>
                    <a:lstStyle/>
                    <a:p>
                      <a:pPr algn="l"/>
                      <a:endParaRPr kumimoji="1" lang="ja-JP" altLang="en-US" sz="1200" dirty="0"/>
                    </a:p>
                  </a:txBody>
                  <a:tcPr vert="eaVert"/>
                </a:tc>
                <a:tc gridSpan="2">
                  <a:txBody>
                    <a:bodyPr/>
                    <a:lstStyle/>
                    <a:p>
                      <a:r>
                        <a:rPr lang="ja-JP" altLang="en-US" sz="1100" dirty="0">
                          <a:latin typeface="Meiryo UI" panose="020B0604030504040204" pitchFamily="50" charset="-128"/>
                          <a:ea typeface="Meiryo UI" panose="020B0604030504040204" pitchFamily="50" charset="-128"/>
                        </a:rPr>
                        <a:t>MaaSの提供により解決に寄与する地域の課題が明確であること。 （</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r>
                        <a:rPr lang="ja-JP" altLang="en-US"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r>
                        <a:rPr lang="ja-JP" altLang="en-US" sz="1100" dirty="0"/>
                        <a:t>MaaSの提供により解決に寄与する地域の課題が明確であること。 </a:t>
                      </a:r>
                      <a:endParaRPr kumimoji="1" lang="ja-JP" altLang="en-US" sz="11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409712">
                <a:tc gridSpan="2" vMerge="1">
                  <a:txBody>
                    <a:bodyPr/>
                    <a:lstStyle/>
                    <a:p>
                      <a:endParaRPr kumimoji="1" lang="ja-JP" altLang="en-US" sz="1200" dirty="0"/>
                    </a:p>
                  </a:txBody>
                  <a:tcPr/>
                </a:tc>
                <a:tc hMerge="1" vMerge="1">
                  <a:txBody>
                    <a:bodyPr/>
                    <a:lstStyle/>
                    <a:p>
                      <a:pPr algn="l"/>
                      <a:endParaRPr kumimoji="1" lang="ja-JP" altLang="en-US" sz="1200" dirty="0"/>
                    </a:p>
                  </a:txBody>
                  <a:tcPr vert="eaVert"/>
                </a:tc>
                <a:tc gridSpan="2">
                  <a:txBody>
                    <a:bodyPr/>
                    <a:lstStyle/>
                    <a:p>
                      <a:r>
                        <a:rPr lang="ja-JP" altLang="en-US" sz="1100" dirty="0">
                          <a:latin typeface="Meiryo UI" panose="020B0604030504040204" pitchFamily="50" charset="-128"/>
                          <a:ea typeface="Meiryo UI" panose="020B0604030504040204" pitchFamily="50" charset="-128"/>
                        </a:rPr>
                        <a:t>地域の課題解決に寄与するため、交通手段と観光、商業、医療、教育、子育て、防災・減災等の交通分野以外のサービスのデータ連携による一体的な提供を目指すものであること。</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hMerge="1">
                  <a:txBody>
                    <a:bodyPr/>
                    <a:lstStyle/>
                    <a:p>
                      <a:r>
                        <a:rPr lang="ja-JP" altLang="en-US" sz="1100" dirty="0"/>
                        <a:t>地域の課題解決に寄与するため、交通手段と観光、商業、医療、教育、子育て、防災・減災等の交通分野以外のサービスのデータ連携による一体的な提供を目指すものであること。</a:t>
                      </a:r>
                      <a:endParaRPr kumimoji="1" lang="ja-JP" altLang="en-US" sz="11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248753">
                <a:tc gridSpan="2" vMerge="1">
                  <a:txBody>
                    <a:bodyPr/>
                    <a:lstStyle/>
                    <a:p>
                      <a:endParaRPr kumimoji="1" lang="ja-JP" altLang="en-US" sz="1200" dirty="0"/>
                    </a:p>
                  </a:txBody>
                  <a:tcPr/>
                </a:tc>
                <a:tc hMerge="1" vMerge="1">
                  <a:txBody>
                    <a:bodyPr/>
                    <a:lstStyle/>
                    <a:p>
                      <a:endParaRPr kumimoji="1" lang="ja-JP" altLang="en-US" sz="1200" dirty="0"/>
                    </a:p>
                  </a:txBody>
                  <a:tcPr vert="eaVert"/>
                </a:tc>
                <a:tc gridSpan="2">
                  <a:txBody>
                    <a:bodyPr/>
                    <a:lstStyle/>
                    <a:p>
                      <a:pPr algn="l"/>
                      <a:r>
                        <a:rPr lang="ja-JP" altLang="en-US" sz="1100" dirty="0">
                          <a:latin typeface="Meiryo UI" panose="020B0604030504040204" pitchFamily="50" charset="-128"/>
                          <a:ea typeface="Meiryo UI" panose="020B0604030504040204" pitchFamily="50" charset="-128"/>
                        </a:rPr>
                        <a:t>解決すべき地域課題の関係者が連携して、MaaSを推進する体制が構築されること。 （</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r>
                        <a:rPr lang="ja-JP" altLang="en-US"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hMerge="1">
                  <a:txBody>
                    <a:bodyPr/>
                    <a:lstStyle/>
                    <a:p>
                      <a:pPr algn="l"/>
                      <a:r>
                        <a:rPr lang="ja-JP" altLang="en-US" sz="1100" dirty="0"/>
                        <a:t>解決すべき地域課題の関係者が連携して、MaaSを推進する体制が構築されること。 </a:t>
                      </a:r>
                      <a:endParaRPr kumimoji="1" lang="ja-JP" altLang="en-US" sz="11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pPr algn="l"/>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248753">
                <a:tc gridSpan="2" vMerge="1">
                  <a:txBody>
                    <a:bodyPr/>
                    <a:lstStyle/>
                    <a:p>
                      <a:endParaRPr kumimoji="1" lang="ja-JP" altLang="en-US" sz="1200" dirty="0"/>
                    </a:p>
                  </a:txBody>
                  <a:tcPr/>
                </a:tc>
                <a:tc hMerge="1" vMerge="1">
                  <a:txBody>
                    <a:bodyPr/>
                    <a:lstStyle/>
                    <a:p>
                      <a:endParaRPr kumimoji="1" lang="ja-JP" altLang="en-US" sz="1200" dirty="0"/>
                    </a:p>
                  </a:txBody>
                  <a:tcPr vert="eaVert"/>
                </a:tc>
                <a:tc gridSpan="2">
                  <a:txBody>
                    <a:bodyPr/>
                    <a:lstStyle/>
                    <a:p>
                      <a:r>
                        <a:rPr kumimoji="1" lang="ja-JP" altLang="en-US" sz="1100" dirty="0">
                          <a:latin typeface="Meiryo UI" panose="020B0604030504040204" pitchFamily="50" charset="-128"/>
                          <a:ea typeface="Meiryo UI" panose="020B0604030504040204" pitchFamily="50" charset="-128"/>
                        </a:rPr>
                        <a:t>公共交通等の面的な利便性向上となる</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の本格的な導入であること。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hMerge="1">
                  <a:txBody>
                    <a:bodyPr/>
                    <a:lstStyle/>
                    <a:p>
                      <a:r>
                        <a:rPr kumimoji="1" lang="ja-JP" altLang="en-US" sz="1100" dirty="0"/>
                        <a:t>公共交通等の面的な利便性向上となる</a:t>
                      </a:r>
                      <a:r>
                        <a:rPr kumimoji="1" lang="en-US" altLang="ja-JP" sz="1100" dirty="0" err="1"/>
                        <a:t>MaaS</a:t>
                      </a:r>
                      <a:r>
                        <a:rPr kumimoji="1" lang="ja-JP" altLang="en-US" sz="1100" dirty="0"/>
                        <a:t>の本格的な導入であること。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69975">
                <a:tc rowSpan="10">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評価のポイント</a:t>
                      </a:r>
                    </a:p>
                  </a:txBody>
                  <a:tcPr vert="eaVert" anchor="ctr">
                    <a:lnL w="12700" cap="flat" cmpd="sng" algn="ctr">
                      <a:solidFill>
                        <a:schemeClr val="tx1"/>
                      </a:solidFill>
                      <a:prstDash val="solid"/>
                      <a:round/>
                      <a:headEnd type="none" w="med" len="med"/>
                      <a:tailEnd type="none" w="med" len="med"/>
                    </a:lnL>
                    <a:lnR w="12700" cap="flat" cmpd="sng" algn="ctr">
                      <a:solidFill>
                        <a:srgbClr val="000000"/>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rowSpan="4">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事業計画</a:t>
                      </a:r>
                    </a:p>
                  </a:txBody>
                  <a:tcPr vert="eaVert" anchor="ctr">
                    <a:lnL w="12700" cap="flat" cmpd="sng" algn="ctr">
                      <a:solidFill>
                        <a:srgbClr val="000000"/>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rowSpan="2">
                  <a:txBody>
                    <a:bodyPr/>
                    <a:lstStyle/>
                    <a:p>
                      <a:pPr algn="l"/>
                      <a:r>
                        <a:rPr kumimoji="1" lang="ja-JP" altLang="en-US" sz="1100" b="0" dirty="0">
                          <a:latin typeface="Meiryo UI" panose="020B0604030504040204" pitchFamily="50" charset="-128"/>
                          <a:ea typeface="Meiryo UI" panose="020B0604030504040204" pitchFamily="50" charset="-128"/>
                        </a:rPr>
                        <a:t>①データの活用</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C9E7E9"/>
                    </a:solidFill>
                  </a:tcPr>
                </a:tc>
                <a:tc>
                  <a:txBody>
                    <a:bodyPr/>
                    <a:lstStyle/>
                    <a:p>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事業の推進に係る計画（地域公共交通計画、新モビリティサービス事業計画等）の実行・改善に、</a:t>
                      </a:r>
                      <a:r>
                        <a:rPr kumimoji="1" lang="en-US" altLang="ja-JP" sz="1100" kern="1200" dirty="0" err="1">
                          <a:solidFill>
                            <a:schemeClr val="dk1"/>
                          </a:solidFill>
                          <a:effectLst/>
                          <a:latin typeface="Meiryo UI" panose="020B0604030504040204" pitchFamily="50" charset="-128"/>
                          <a:ea typeface="Meiryo UI" panose="020B0604030504040204" pitchFamily="50" charset="-128"/>
                          <a:cs typeface="+mn-cs"/>
                        </a:rPr>
                        <a:t>MaaS</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等から得られる移動関連データを活用する事業であること。（●）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4"/>
                  </a:ext>
                </a:extLst>
              </a:tr>
              <a:tr h="288032">
                <a:tc vMerge="1">
                  <a:txBody>
                    <a:bodyPr/>
                    <a:lstStyle/>
                    <a:p>
                      <a:endParaRPr kumimoji="1" lang="ja-JP" altLang="en-US" sz="1200" dirty="0"/>
                    </a:p>
                  </a:txBody>
                  <a:tcPr/>
                </a:tc>
                <a:tc vMerge="1">
                  <a:txBody>
                    <a:bodyPr/>
                    <a:lstStyle/>
                    <a:p>
                      <a:endParaRPr kumimoji="1" lang="ja-JP" altLang="en-US" sz="1200" dirty="0"/>
                    </a:p>
                  </a:txBody>
                  <a:tcPr vert="eaVert"/>
                </a:tc>
                <a:tc vMerge="1">
                  <a:txBody>
                    <a:bodyPr/>
                    <a:lstStyle/>
                    <a:p>
                      <a:endParaRPr kumimoji="1" lang="ja-JP" altLang="en-US" sz="11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r>
                        <a:rPr kumimoji="1" lang="ja-JP" altLang="en-US" sz="1100" dirty="0">
                          <a:latin typeface="Meiryo UI" panose="020B0604030504040204" pitchFamily="50" charset="-128"/>
                          <a:ea typeface="Meiryo UI" panose="020B0604030504040204" pitchFamily="50" charset="-128"/>
                        </a:rPr>
                        <a:t>「</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関連データの連携に関するガイドライン</a:t>
                      </a:r>
                      <a:r>
                        <a:rPr kumimoji="1" lang="en-US" altLang="ja-JP" sz="1100" dirty="0">
                          <a:latin typeface="Meiryo UI" panose="020B0604030504040204" pitchFamily="50" charset="-128"/>
                          <a:ea typeface="Meiryo UI" panose="020B0604030504040204" pitchFamily="50" charset="-128"/>
                        </a:rPr>
                        <a:t>Ver.3.0</a:t>
                      </a:r>
                      <a:r>
                        <a:rPr kumimoji="1" lang="ja-JP" altLang="en-US" sz="1100" dirty="0">
                          <a:latin typeface="Meiryo UI" panose="020B0604030504040204" pitchFamily="50" charset="-128"/>
                          <a:ea typeface="Meiryo UI" panose="020B0604030504040204" pitchFamily="50" charset="-128"/>
                        </a:rPr>
                        <a:t>」に準拠して、関係者間のデータ連携が行われること。</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288032">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②関連計画との整合性</a:t>
                      </a:r>
                    </a:p>
                  </a:txBody>
                  <a:tcPr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9E7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地域全体の計画（地域公共交通計画、都市計画、立地適正化計画等）がある場合には、それらの計画と整合性が取れていること。</a:t>
                      </a: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40885963"/>
                  </a:ext>
                </a:extLst>
              </a:tr>
              <a:tr h="288032">
                <a:tc vMerge="1">
                  <a:txBody>
                    <a:bodyPr/>
                    <a:lstStyle/>
                    <a:p>
                      <a:endParaRPr kumimoji="1" lang="ja-JP" altLang="en-US" sz="1200" dirty="0"/>
                    </a:p>
                  </a:txBody>
                  <a:tcPr>
                    <a:lnT w="12700" cap="flat" cmpd="sng" algn="ctr">
                      <a:solidFill>
                        <a:schemeClr val="tx1"/>
                      </a:solidFill>
                      <a:prstDash val="solid"/>
                      <a:round/>
                      <a:headEnd type="none" w="med" len="med"/>
                      <a:tailEnd type="none" w="med" len="med"/>
                    </a:lnT>
                  </a:tcPr>
                </a:tc>
                <a:tc vMerge="1">
                  <a:txBody>
                    <a:bodyPr/>
                    <a:lstStyle/>
                    <a:p>
                      <a:endParaRPr kumimoji="1" lang="ja-JP" altLang="en-US" sz="1200" dirty="0"/>
                    </a:p>
                  </a:txBody>
                  <a:tcPr vert="eaVert">
                    <a:lnT w="12700" cap="flat" cmpd="sng" algn="ctr">
                      <a:solidFill>
                        <a:srgbClr val="000000"/>
                      </a:solidFill>
                      <a:prstDash val="solid"/>
                      <a:round/>
                      <a:headEnd type="none" w="med" len="med"/>
                      <a:tailEnd type="none" w="med" len="med"/>
                    </a:lnT>
                  </a:tcPr>
                </a:tc>
                <a:tc vMerge="1">
                  <a:txBody>
                    <a:bodyPr/>
                    <a:lstStyle/>
                    <a:p>
                      <a:endParaRPr kumimoji="1" lang="ja-JP" altLang="en-US" sz="1100" dirty="0"/>
                    </a:p>
                  </a:txBody>
                  <a:tcPr>
                    <a:lnB w="12700" cap="flat" cmpd="sng" algn="ctr">
                      <a:solidFill>
                        <a:schemeClr val="tx1"/>
                      </a:solidFill>
                      <a:prstDash val="solid"/>
                      <a:round/>
                      <a:headEnd type="none" w="med" len="med"/>
                      <a:tailEnd type="none" w="med" len="med"/>
                    </a:lnB>
                  </a:tcPr>
                </a:tc>
                <a:tc>
                  <a:txBody>
                    <a:bodyPr/>
                    <a:lstStyle/>
                    <a:p>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地域交通法第</a:t>
                      </a:r>
                      <a:r>
                        <a:rPr kumimoji="1" lang="en-US" altLang="ja-JP" sz="1100" kern="1200" dirty="0">
                          <a:solidFill>
                            <a:schemeClr val="dk1"/>
                          </a:solidFill>
                          <a:effectLst/>
                          <a:latin typeface="Meiryo UI" panose="020B0604030504040204" pitchFamily="50" charset="-128"/>
                          <a:ea typeface="Meiryo UI" panose="020B0604030504040204" pitchFamily="50" charset="-128"/>
                          <a:cs typeface="+mn-cs"/>
                        </a:rPr>
                        <a:t>36</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条の２第１項に基づく新モビリティサービス事業計画を作成している又は作成する予定であること。</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75276">
                <a:tc vMerge="1">
                  <a:txBody>
                    <a:bodyPr/>
                    <a:lstStyle/>
                    <a:p>
                      <a:endParaRPr kumimoji="1" lang="ja-JP" altLang="en-US" sz="1200" dirty="0"/>
                    </a:p>
                  </a:txBody>
                  <a:tcPr>
                    <a:lnT w="12700" cap="flat" cmpd="sng" algn="ctr">
                      <a:solidFill>
                        <a:schemeClr val="tx1"/>
                      </a:solidFill>
                      <a:prstDash val="solid"/>
                      <a:round/>
                      <a:headEnd type="none" w="med" len="med"/>
                      <a:tailEnd type="none" w="med" len="med"/>
                    </a:lnT>
                  </a:tcPr>
                </a:tc>
                <a:tc rowSpan="4">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実施体制</a:t>
                      </a:r>
                    </a:p>
                  </a:txBody>
                  <a:tcPr vert="eaVert" anchor="ctr">
                    <a:lnL w="1270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rowSpan="3">
                  <a:txBody>
                    <a:bodyPr/>
                    <a:lstStyle/>
                    <a:p>
                      <a:pPr algn="l"/>
                      <a:r>
                        <a:rPr kumimoji="1" lang="ja-JP" altLang="en-US" sz="1100" b="0" kern="1200" dirty="0">
                          <a:solidFill>
                            <a:schemeClr val="dk1"/>
                          </a:solidFill>
                          <a:effectLst/>
                          <a:latin typeface="Meiryo UI" panose="020B0604030504040204" pitchFamily="50" charset="-128"/>
                          <a:ea typeface="Meiryo UI" panose="020B0604030504040204" pitchFamily="50" charset="-128"/>
                          <a:cs typeface="+mn-cs"/>
                        </a:rPr>
                        <a:t>①継続性</a:t>
                      </a:r>
                      <a:endParaRPr kumimoji="1" lang="ja-JP" altLang="ja-JP" sz="1100" b="0" kern="1200" dirty="0">
                        <a:solidFill>
                          <a:schemeClr val="dk1"/>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9E7E9"/>
                    </a:solidFill>
                  </a:tcPr>
                </a:tc>
                <a:tc>
                  <a:txBody>
                    <a:bodyPr/>
                    <a:lstStyle/>
                    <a:p>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地域交通法第</a:t>
                      </a:r>
                      <a:r>
                        <a:rPr kumimoji="1" lang="en-US" altLang="ja-JP" sz="1100" kern="1200" dirty="0">
                          <a:solidFill>
                            <a:schemeClr val="dk1"/>
                          </a:solidFill>
                          <a:effectLst/>
                          <a:latin typeface="Meiryo UI" panose="020B0604030504040204" pitchFamily="50" charset="-128"/>
                          <a:ea typeface="Meiryo UI" panose="020B0604030504040204" pitchFamily="50" charset="-128"/>
                          <a:cs typeface="+mn-cs"/>
                        </a:rPr>
                        <a:t>36</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条の４第１項に基づく新モビリティサービス協議会を組織するなど、地方公共団体や民間事業者等の関係者間の連携が綿密であり、持続可能な事業の実施体制が構築されていること。</a:t>
                      </a:r>
                      <a:endParaRPr kumimoji="1" lang="ja-JP" altLang="ja-JP" sz="1100" kern="1200" dirty="0">
                        <a:solidFill>
                          <a:schemeClr val="dk1"/>
                        </a:solidFill>
                        <a:effectLst/>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2"/>
                  </a:ext>
                </a:extLst>
              </a:tr>
              <a:tr h="260960">
                <a:tc vMerge="1">
                  <a:txBody>
                    <a:bodyPr/>
                    <a:lstStyle/>
                    <a:p>
                      <a:endParaRPr kumimoji="1" lang="ja-JP" altLang="en-US" sz="1200" dirty="0"/>
                    </a:p>
                  </a:txBody>
                  <a:tcPr/>
                </a:tc>
                <a:tc vMerge="1">
                  <a:txBody>
                    <a:bodyPr/>
                    <a:lstStyle/>
                    <a:p>
                      <a:endParaRPr kumimoji="1" lang="ja-JP" altLang="en-US" sz="1200" dirty="0"/>
                    </a:p>
                  </a:txBody>
                  <a:tcPr vert="eaVert"/>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solidFill>
                  </a:tcPr>
                </a:tc>
                <a:tc>
                  <a:txBody>
                    <a:bodyPr/>
                    <a:lstStyle/>
                    <a:p>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事業継続するため、</a:t>
                      </a:r>
                      <a:r>
                        <a:rPr kumimoji="1" lang="en-US" altLang="ja-JP" sz="1100" kern="1200" dirty="0" err="1">
                          <a:solidFill>
                            <a:schemeClr val="dk1"/>
                          </a:solidFill>
                          <a:effectLst/>
                          <a:latin typeface="Meiryo UI" panose="020B0604030504040204" pitchFamily="50" charset="-128"/>
                          <a:ea typeface="Meiryo UI" panose="020B0604030504040204" pitchFamily="50" charset="-128"/>
                          <a:cs typeface="+mn-cs"/>
                        </a:rPr>
                        <a:t>MaaS</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の普及に関するノウハウの共有や人材育成の仕組み等が構築されていること。（●）</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3"/>
                  </a:ext>
                </a:extLst>
              </a:tr>
              <a:tr h="248753">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solidFill>
                  </a:tcPr>
                </a:tc>
                <a:tc>
                  <a:txBody>
                    <a:bodyPr/>
                    <a:lstStyle/>
                    <a:p>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事業実施に伴う費用負担のあり方や利益配分ルールの検討等、持続可能なモデル構築につながる取組であること。（●）</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5"/>
                  </a:ext>
                </a:extLst>
              </a:tr>
              <a:tr h="251305">
                <a:tc vMerge="1">
                  <a:txBody>
                    <a:bodyPr/>
                    <a:lstStyle/>
                    <a:p>
                      <a:endParaRPr kumimoji="1" lang="ja-JP" altLang="en-US" sz="1200" dirty="0"/>
                    </a:p>
                  </a:txBody>
                  <a:tcPr vert="eaVert">
                    <a:lnT w="12700" cap="flat" cmpd="sng" algn="ctr">
                      <a:solidFill>
                        <a:schemeClr val="tx1"/>
                      </a:solidFill>
                      <a:prstDash val="solid"/>
                      <a:round/>
                      <a:headEnd type="none" w="med" len="med"/>
                      <a:tailEnd type="none" w="med" len="med"/>
                    </a:lnT>
                  </a:tcPr>
                </a:tc>
                <a:tc vMerge="1">
                  <a:txBody>
                    <a:bodyPr/>
                    <a:lstStyle/>
                    <a:p>
                      <a:endParaRPr kumimoji="1" lang="ja-JP" altLang="en-US" sz="1200" dirty="0"/>
                    </a:p>
                  </a:txBody>
                  <a:tcPr vert="eaVert">
                    <a:lnT w="12700" cap="flat" cmpd="sng" algn="ctr">
                      <a:solidFill>
                        <a:srgbClr val="000000"/>
                      </a:solidFill>
                      <a:prstDash val="solid"/>
                      <a:round/>
                      <a:headEnd type="none" w="med" len="med"/>
                      <a:tailEnd type="none" w="med" len="med"/>
                    </a:lnT>
                  </a:tcPr>
                </a:tc>
                <a:tc>
                  <a:txBody>
                    <a:bodyPr/>
                    <a:lstStyle/>
                    <a:p>
                      <a:pPr algn="l"/>
                      <a:r>
                        <a:rPr kumimoji="1" lang="ja-JP" altLang="en-US" sz="1100" b="0" dirty="0">
                          <a:latin typeface="Meiryo UI" panose="020B0604030504040204" pitchFamily="50" charset="-128"/>
                          <a:ea typeface="Meiryo UI" panose="020B0604030504040204" pitchFamily="50" charset="-128"/>
                        </a:rPr>
                        <a:t>②行政連携</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9E7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サービス提供エリアの地方公共団体との連携が積極的に行われており、実施体制におけるその役割が明確であること。</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251305">
                <a:tc vMerge="1">
                  <a:txBody>
                    <a:bodyPr/>
                    <a:lstStyle/>
                    <a:p>
                      <a:pPr algn="ctr"/>
                      <a:endParaRPr kumimoji="1" lang="ja-JP" altLang="en-US" sz="1100" b="1"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rowSpan="2">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実施内容</a:t>
                      </a:r>
                    </a:p>
                  </a:txBody>
                  <a:tcPr vert="eaVert"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rowSpan="2">
                  <a:txBody>
                    <a:bodyPr/>
                    <a:lstStyle/>
                    <a:p>
                      <a:pPr algn="l"/>
                      <a:r>
                        <a:rPr kumimoji="1" lang="ja-JP" altLang="en-US" sz="1100" b="0" dirty="0">
                          <a:latin typeface="Meiryo UI" panose="020B0604030504040204" pitchFamily="50" charset="-128"/>
                          <a:ea typeface="Meiryo UI" panose="020B0604030504040204" pitchFamily="50" charset="-128"/>
                        </a:rPr>
                        <a:t>①サービス拡充</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E7E9"/>
                    </a:solidFill>
                  </a:tcPr>
                </a:tc>
                <a:tc>
                  <a:txBody>
                    <a:bodyPr/>
                    <a:lstStyle/>
                    <a:p>
                      <a:r>
                        <a:rPr kumimoji="1" lang="ja-JP" altLang="en-US" sz="1100" dirty="0">
                          <a:latin typeface="Meiryo UI" panose="020B0604030504040204" pitchFamily="50" charset="-128"/>
                          <a:ea typeface="Meiryo UI" panose="020B0604030504040204" pitchFamily="50" charset="-128"/>
                        </a:rPr>
                        <a:t>複数の交通モードにおける予約・決済・チケットの利用（チケッティング）までを１つのサービスとして提供する取組であること。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845522535"/>
                  </a:ext>
                </a:extLst>
              </a:tr>
              <a:tr h="0">
                <a:tc vMerge="1">
                  <a:txBody>
                    <a:bodyPr/>
                    <a:lstStyle/>
                    <a:p>
                      <a:pPr algn="ctr"/>
                      <a:endParaRPr kumimoji="1" lang="ja-JP" altLang="en-US" sz="1100" b="1"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vMerge="1">
                  <a:txBody>
                    <a:bodyPr/>
                    <a:lstStyle/>
                    <a:p>
                      <a:pPr algn="ctr"/>
                      <a:endParaRPr kumimoji="1" lang="ja-JP" altLang="en-US" sz="1100" b="1" dirty="0"/>
                    </a:p>
                  </a:txBody>
                  <a:tcPr vert="eaVert"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リアルタイムな</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関連データや</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を通じて得られた移動関連データの利活用により、外出機会の創出、観光地での周遊や観光消費の増加、自家用車から公共交通機関への転換等、地域住民や来訪者の行動変容を、より一層促すことが期待できること。</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6566504"/>
                  </a:ext>
                </a:extLst>
              </a:tr>
            </a:tbl>
          </a:graphicData>
        </a:graphic>
      </p:graphicFrame>
      <p:sp>
        <p:nvSpPr>
          <p:cNvPr id="3177"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6" name="正方形/長方形 5"/>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C04536B-4755-48FE-BDDE-51291434B1FE}" type="slidenum">
              <a:rPr lang="en-US" altLang="ja-JP" sz="1480" smtClean="0">
                <a:solidFill>
                  <a:schemeClr val="tx1"/>
                </a:solidFill>
              </a:rPr>
              <a:t>82</a:t>
            </a:fld>
            <a:endParaRPr kumimoji="1" lang="ja-JP" altLang="en-US" sz="1480" dirty="0">
              <a:solidFill>
                <a:schemeClr val="tx1"/>
              </a:solidFill>
            </a:endParaRPr>
          </a:p>
        </p:txBody>
      </p:sp>
      <p:sp>
        <p:nvSpPr>
          <p:cNvPr id="7" name="テキスト 577"/>
          <p:cNvSpPr txBox="1"/>
          <p:nvPr/>
        </p:nvSpPr>
        <p:spPr>
          <a:xfrm>
            <a:off x="106827" y="620688"/>
            <a:ext cx="8166698"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en-US" altLang="ja-JP" sz="1200" b="0" i="1" u="none" strike="noStrike" kern="1200" cap="none" spc="0" normalizeH="0" baseline="0" noProof="0" dirty="0" err="1">
                <a:ln>
                  <a:noFill/>
                </a:ln>
                <a:solidFill>
                  <a:srgbClr val="FF0000"/>
                </a:solidFill>
                <a:effectLst/>
                <a:uLnTx/>
                <a:uFillTx/>
                <a:latin typeface="Arial" panose="020B0604020202020204" pitchFamily="34" charset="0"/>
                <a:ea typeface="ＭＳ Ｐゴシック" panose="020B0600070205080204" pitchFamily="50" charset="-128"/>
                <a:cs typeface="+mn-cs"/>
              </a:rPr>
              <a:t>以下の項目について</a:t>
            </a: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評価項目例に該当する記述があるページ番号（右上）と記載箇所を記載してください。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19228577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3"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主な事業要件・評価のポイント②</a:t>
            </a:r>
          </a:p>
        </p:txBody>
      </p:sp>
      <p:sp>
        <p:nvSpPr>
          <p:cNvPr id="3186"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6" name="正方形/長方形 5"/>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5D38A40C-F6A2-4D60-A09F-7912EC33D36E}" type="slidenum">
              <a:rPr kumimoji="1" lang="en-US" altLang="ja-JP" sz="1480" smtClean="0">
                <a:solidFill>
                  <a:schemeClr val="tx1"/>
                </a:solidFill>
              </a:rPr>
              <a:t>83</a:t>
            </a:fld>
            <a:endParaRPr kumimoji="1" lang="ja-JP" altLang="en-US" sz="1480" dirty="0">
              <a:solidFill>
                <a:schemeClr val="tx1"/>
              </a:solidFill>
            </a:endParaRPr>
          </a:p>
        </p:txBody>
      </p:sp>
      <p:graphicFrame>
        <p:nvGraphicFramePr>
          <p:cNvPr id="3" name="四角形 751">
            <a:extLst>
              <a:ext uri="{FF2B5EF4-FFF2-40B4-BE49-F238E27FC236}">
                <a16:creationId xmlns:a16="http://schemas.microsoft.com/office/drawing/2014/main" id="{C49E4622-9EB8-F503-CEC6-E1C61371EACD}"/>
              </a:ext>
            </a:extLst>
          </p:cNvPr>
          <p:cNvGraphicFramePr>
            <a:graphicFrameLocks noGrp="1"/>
          </p:cNvGraphicFramePr>
          <p:nvPr/>
        </p:nvGraphicFramePr>
        <p:xfrm>
          <a:off x="71753" y="1009248"/>
          <a:ext cx="8964743" cy="4934704"/>
        </p:xfrm>
        <a:graphic>
          <a:graphicData uri="http://schemas.openxmlformats.org/drawingml/2006/table">
            <a:tbl>
              <a:tblPr bandRow="1">
                <a:tableStyleId>{5C22544A-7EE6-4342-B048-85BDC9FD1C3A}</a:tableStyleId>
              </a:tblPr>
              <a:tblGrid>
                <a:gridCol w="20828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1563407">
                  <a:extLst>
                    <a:ext uri="{9D8B030D-6E8A-4147-A177-3AD203B41FA5}">
                      <a16:colId xmlns:a16="http://schemas.microsoft.com/office/drawing/2014/main" val="895991963"/>
                    </a:ext>
                  </a:extLst>
                </a:gridCol>
                <a:gridCol w="6120680">
                  <a:extLst>
                    <a:ext uri="{9D8B030D-6E8A-4147-A177-3AD203B41FA5}">
                      <a16:colId xmlns:a16="http://schemas.microsoft.com/office/drawing/2014/main" val="20002"/>
                    </a:ext>
                  </a:extLst>
                </a:gridCol>
                <a:gridCol w="864096">
                  <a:extLst>
                    <a:ext uri="{9D8B030D-6E8A-4147-A177-3AD203B41FA5}">
                      <a16:colId xmlns:a16="http://schemas.microsoft.com/office/drawing/2014/main" val="2057329338"/>
                    </a:ext>
                  </a:extLst>
                </a:gridCol>
              </a:tblGrid>
              <a:tr h="248753">
                <a:tc gridSpan="4">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評価項目例</a:t>
                      </a: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kumimoji="1" lang="ja-JP" altLang="en-US"/>
                    </a:p>
                  </a:txBody>
                  <a:tcPr/>
                </a:tc>
                <a:tc hMerge="1">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評価項目例</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hMerge="1">
                  <a:txBody>
                    <a:bodyPr/>
                    <a:lstStyle/>
                    <a:p>
                      <a:pPr algn="ctr"/>
                      <a:r>
                        <a:rPr kumimoji="1" lang="ja-JP" altLang="en-US" sz="1100" b="1" dirty="0"/>
                        <a:t>評価項目例</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ED3D7"/>
                    </a:solidFill>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該当ページ</a:t>
                      </a: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812366977"/>
                  </a:ext>
                </a:extLst>
              </a:tr>
              <a:tr h="269975">
                <a:tc rowSpan="12">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評価のポイント</a:t>
                      </a:r>
                    </a:p>
                  </a:txBody>
                  <a:tcPr vert="eaVert" anchor="ctr">
                    <a:lnL w="12700" cap="flat" cmpd="sng" algn="ctr">
                      <a:solidFill>
                        <a:schemeClr val="tx1"/>
                      </a:solidFill>
                      <a:prstDash val="solid"/>
                      <a:round/>
                      <a:headEnd type="none" w="med" len="med"/>
                      <a:tailEnd type="none" w="med" len="med"/>
                    </a:lnL>
                    <a:lnR w="12700" cap="flat" cmpd="sng" algn="ctr">
                      <a:solidFill>
                        <a:srgbClr val="000000"/>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rowSpan="11">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実施内容</a:t>
                      </a:r>
                    </a:p>
                  </a:txBody>
                  <a:tcPr vert="eaVert" anchor="ctr">
                    <a:lnL w="12700" cap="flat" cmpd="sng" algn="ctr">
                      <a:solidFill>
                        <a:srgbClr val="000000"/>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rowSpan="4">
                  <a:txBody>
                    <a:bodyPr/>
                    <a:lstStyle/>
                    <a:p>
                      <a:pPr algn="l"/>
                      <a:r>
                        <a:rPr kumimoji="1" lang="ja-JP" altLang="en-US" sz="1100" b="0" dirty="0">
                          <a:latin typeface="Meiryo UI" panose="020B0604030504040204" pitchFamily="50" charset="-128"/>
                          <a:ea typeface="Meiryo UI" panose="020B0604030504040204" pitchFamily="50" charset="-128"/>
                        </a:rPr>
                        <a:t>①サービス拡充</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9E7E9"/>
                    </a:solidFill>
                  </a:tcPr>
                </a:tc>
                <a:tc>
                  <a:txBody>
                    <a:bodyPr/>
                    <a:lstStyle/>
                    <a:p>
                      <a:r>
                        <a:rPr kumimoji="1" lang="ja-JP" altLang="en-US" sz="1100" dirty="0">
                          <a:latin typeface="Meiryo UI" panose="020B0604030504040204" pitchFamily="50" charset="-128"/>
                          <a:ea typeface="Meiryo UI" panose="020B0604030504040204" pitchFamily="50" charset="-128"/>
                        </a:rPr>
                        <a:t>事業エリアが広範囲、且つ交通事業者を跨いだ事業であり、今後の実施エリア拡大や交通サービス拡充の可能性が高い取組であること。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88032">
                <a:tc vMerge="1">
                  <a:txBody>
                    <a:bodyPr/>
                    <a:lstStyle/>
                    <a:p>
                      <a:endParaRPr kumimoji="1" lang="ja-JP" altLang="en-US" sz="1200" dirty="0"/>
                    </a:p>
                  </a:txBody>
                  <a:tcPr/>
                </a:tc>
                <a:tc vMerge="1">
                  <a:txBody>
                    <a:bodyPr/>
                    <a:lstStyle/>
                    <a:p>
                      <a:endParaRPr kumimoji="1" lang="ja-JP" altLang="en-US" sz="1200" dirty="0"/>
                    </a:p>
                  </a:txBody>
                  <a:tcPr vert="eaVert"/>
                </a:tc>
                <a:tc vMerge="1">
                  <a:txBody>
                    <a:bodyPr/>
                    <a:lstStyle/>
                    <a:p>
                      <a:endParaRPr kumimoji="1" lang="ja-JP" altLang="en-US" sz="11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ゾーン運賃やサブスクリプション等、柔軟な運賃・料金の設定が行われていること。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288032">
                <a:tc vMerge="1">
                  <a:txBody>
                    <a:bodyPr/>
                    <a:lstStyle/>
                    <a:p>
                      <a:endParaRPr kumimoji="1" lang="ja-JP" altLang="en-US"/>
                    </a:p>
                  </a:txBody>
                  <a:tcPr/>
                </a:tc>
                <a:tc vMerge="1">
                  <a:txBody>
                    <a:bodyPr/>
                    <a:lstStyle/>
                    <a:p>
                      <a:endParaRPr kumimoji="1" lang="ja-JP" altLang="en-US"/>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c>
                  <a:txBody>
                    <a:bodyPr/>
                    <a:lstStyle/>
                    <a:p>
                      <a:r>
                        <a:rPr kumimoji="1" lang="ja-JP" altLang="en-US" sz="1100" dirty="0">
                          <a:latin typeface="Meiryo UI" panose="020B0604030504040204" pitchFamily="50" charset="-128"/>
                          <a:ea typeface="Meiryo UI" panose="020B0604030504040204" pitchFamily="50" charset="-128"/>
                        </a:rPr>
                        <a:t>リアルタイムな混雑情報等の活用により、オーバーツーリズム対策の取組が図られること。</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40885963"/>
                  </a:ext>
                </a:extLst>
              </a:tr>
              <a:tr h="288032">
                <a:tc vMerge="1">
                  <a:txBody>
                    <a:bodyPr/>
                    <a:lstStyle/>
                    <a:p>
                      <a:endParaRPr kumimoji="1" lang="ja-JP" altLang="en-US"/>
                    </a:p>
                  </a:txBody>
                  <a:tcPr/>
                </a:tc>
                <a:tc vMerge="1">
                  <a:txBody>
                    <a:bodyPr/>
                    <a:lstStyle/>
                    <a:p>
                      <a:endParaRPr kumimoji="1" lang="ja-JP" altLang="en-US"/>
                    </a:p>
                  </a:txBody>
                  <a:tcPr/>
                </a:tc>
                <a:tc vMerge="1">
                  <a:txBody>
                    <a:bodyPr/>
                    <a:lstStyle/>
                    <a:p>
                      <a:pPr algn="l"/>
                      <a:endParaRPr kumimoji="1" lang="ja-JP" altLang="en-US" sz="1100" b="0"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9E7E9"/>
                    </a:solidFill>
                  </a:tcPr>
                </a:tc>
                <a:tc>
                  <a:txBody>
                    <a:bodyPr/>
                    <a:lstStyle/>
                    <a:p>
                      <a:r>
                        <a:rPr kumimoji="1" lang="ja-JP" altLang="en-US" sz="1100" dirty="0">
                          <a:latin typeface="Meiryo UI" panose="020B0604030504040204" pitchFamily="50" charset="-128"/>
                          <a:ea typeface="Meiryo UI" panose="020B0604030504040204" pitchFamily="50" charset="-128"/>
                        </a:rPr>
                        <a:t>多言語対応や海外で展開されている</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との連携等、インバウンド客が使いやすいサービスを提供する取組であること。</a:t>
                      </a: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9571100"/>
                  </a:ext>
                </a:extLst>
              </a:tr>
              <a:tr h="251305">
                <a:tc vMerge="1">
                  <a:txBody>
                    <a:bodyPr/>
                    <a:lstStyle/>
                    <a:p>
                      <a:pPr algn="ctr"/>
                      <a:endParaRPr kumimoji="1" lang="ja-JP" altLang="en-US" sz="1100" b="1"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vMerge="1">
                  <a:txBody>
                    <a:bodyPr/>
                    <a:lstStyle/>
                    <a:p>
                      <a:pPr algn="ctr"/>
                      <a:endParaRPr kumimoji="1" lang="ja-JP" altLang="en-US" sz="1100" b="1" dirty="0"/>
                    </a:p>
                  </a:txBody>
                  <a:tcPr vert="eaVert"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rowSpan="2">
                  <a:txBody>
                    <a:bodyPr/>
                    <a:lstStyle/>
                    <a:p>
                      <a:pPr algn="l"/>
                      <a:r>
                        <a:rPr kumimoji="1" lang="ja-JP" altLang="en-US" sz="1100" b="0" dirty="0">
                          <a:latin typeface="Meiryo UI" panose="020B0604030504040204" pitchFamily="50" charset="-128"/>
                          <a:ea typeface="Meiryo UI" panose="020B0604030504040204" pitchFamily="50" charset="-128"/>
                        </a:rPr>
                        <a:t>②</a:t>
                      </a:r>
                      <a:r>
                        <a:rPr kumimoji="1" lang="en-US" altLang="ja-JP" sz="1100" b="0" dirty="0">
                          <a:latin typeface="Meiryo UI" panose="020B0604030504040204" pitchFamily="50" charset="-128"/>
                          <a:ea typeface="Meiryo UI" panose="020B0604030504040204" pitchFamily="50" charset="-128"/>
                        </a:rPr>
                        <a:t>DX</a:t>
                      </a:r>
                      <a:r>
                        <a:rPr kumimoji="1" lang="ja-JP" altLang="en-US" sz="1100" b="0" dirty="0">
                          <a:latin typeface="Meiryo UI" panose="020B0604030504040204" pitchFamily="50" charset="-128"/>
                          <a:ea typeface="Meiryo UI" panose="020B0604030504040204" pitchFamily="50" charset="-128"/>
                        </a:rPr>
                        <a:t>の推進</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bg1"/>
                      </a:solidFill>
                      <a:prstDash val="solid"/>
                      <a:round/>
                      <a:headEnd type="none" w="med" len="med"/>
                      <a:tailEnd type="none" w="med" len="med"/>
                    </a:lnT>
                    <a:solidFill>
                      <a:srgbClr val="C9E7E9"/>
                    </a:solidFill>
                  </a:tcPr>
                </a:tc>
                <a:tc>
                  <a:txBody>
                    <a:bodyPr/>
                    <a:lstStyle/>
                    <a:p>
                      <a:r>
                        <a:rPr kumimoji="1" lang="en-US" altLang="ja-JP" sz="1100" dirty="0">
                          <a:latin typeface="Meiryo UI" panose="020B0604030504040204" pitchFamily="50" charset="-128"/>
                          <a:ea typeface="Meiryo UI" panose="020B0604030504040204" pitchFamily="50" charset="-128"/>
                        </a:rPr>
                        <a:t>QR</a:t>
                      </a:r>
                      <a:r>
                        <a:rPr kumimoji="1" lang="ja-JP" altLang="en-US" sz="1100" dirty="0">
                          <a:latin typeface="Meiryo UI" panose="020B0604030504040204" pitchFamily="50" charset="-128"/>
                          <a:ea typeface="Meiryo UI" panose="020B0604030504040204" pitchFamily="50" charset="-128"/>
                        </a:rPr>
                        <a:t>コード等のキャッシュレスシステム間の連携を行い、シームレス（相互利用可能）な交通網の構築を促進する取組であること。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81476096"/>
                  </a:ext>
                </a:extLst>
              </a:tr>
              <a:tr h="251305">
                <a:tc vMerge="1">
                  <a:txBody>
                    <a:bodyPr/>
                    <a:lstStyle/>
                    <a:p>
                      <a:endParaRPr kumimoji="1" lang="ja-JP" altLang="en-US"/>
                    </a:p>
                  </a:txBody>
                  <a:tcPr/>
                </a:tc>
                <a:tc vMerge="1">
                  <a:txBody>
                    <a:bodyPr/>
                    <a:lstStyle/>
                    <a:p>
                      <a:endParaRPr kumimoji="1" lang="ja-JP" altLang="en-US"/>
                    </a:p>
                  </a:txBody>
                  <a:tcPr/>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交通事業者の運行管理や労務管理機能等と連携した、交通事業者の業務効率向上に資する取組であること。</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71807990"/>
                  </a:ext>
                </a:extLst>
              </a:tr>
              <a:tr h="251305">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dk1"/>
                          </a:solidFill>
                          <a:effectLst/>
                          <a:latin typeface="Meiryo UI" panose="020B0604030504040204" pitchFamily="50" charset="-128"/>
                          <a:ea typeface="Meiryo UI" panose="020B0604030504040204" pitchFamily="50" charset="-128"/>
                          <a:cs typeface="+mn-cs"/>
                        </a:rPr>
                        <a:t>③まちづくり</a:t>
                      </a:r>
                      <a:endParaRPr kumimoji="1" lang="ja-JP" altLang="ja-JP" sz="1100" b="0" kern="1200" dirty="0">
                        <a:solidFill>
                          <a:schemeClr val="dk1"/>
                        </a:solidFill>
                        <a:effectLst/>
                        <a:latin typeface="Meiryo UI" panose="020B0604030504040204" pitchFamily="50" charset="-128"/>
                        <a:ea typeface="Meiryo UI" panose="020B0604030504040204" pitchFamily="50" charset="-128"/>
                        <a:cs typeface="+mn-cs"/>
                      </a:endParaRPr>
                    </a:p>
                  </a:txBody>
                  <a:tcPr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solidFill>
                      <a:srgbClr val="C9E7E9"/>
                    </a:solidFill>
                  </a:tcPr>
                </a:tc>
                <a:tc>
                  <a:txBody>
                    <a:bodyPr/>
                    <a:lstStyle/>
                    <a:p>
                      <a:r>
                        <a:rPr kumimoji="1" lang="ja-JP" altLang="en-US" sz="1100" dirty="0">
                          <a:latin typeface="Meiryo UI" panose="020B0604030504040204" pitchFamily="50" charset="-128"/>
                          <a:ea typeface="Meiryo UI" panose="020B0604030504040204" pitchFamily="50" charset="-128"/>
                        </a:rPr>
                        <a:t>交通結節点の整備等のフィジカル空間のシームレス化や空間再編と一体的に取り組まれること。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1366845"/>
                  </a:ext>
                </a:extLst>
              </a:tr>
              <a:tr h="251305">
                <a:tc vMerge="1">
                  <a:txBody>
                    <a:bodyPr/>
                    <a:lstStyle/>
                    <a:p>
                      <a:endParaRPr kumimoji="1" lang="ja-JP" altLang="en-US"/>
                    </a:p>
                  </a:txBody>
                  <a:tcPr/>
                </a:tc>
                <a:tc vMerge="1">
                  <a:txBody>
                    <a:bodyPr/>
                    <a:lstStyle/>
                    <a:p>
                      <a:endParaRPr kumimoji="1" lang="ja-JP" altLang="en-US"/>
                    </a:p>
                  </a:txBody>
                  <a:tcPr/>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dk1"/>
                          </a:solidFill>
                          <a:latin typeface="Meiryo UI" panose="020B0604030504040204" pitchFamily="50" charset="-128"/>
                          <a:ea typeface="Meiryo UI" panose="020B0604030504040204" pitchFamily="50" charset="-128"/>
                        </a:rPr>
                        <a:t>デジタル技術を活用した先駆的な取組であり、スマートシティに関する取組との連携を目指すものであること。</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endParaRPr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175798348"/>
                  </a:ext>
                </a:extLst>
              </a:tr>
              <a:tr h="251305">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3">
                  <a:txBody>
                    <a:bodyPr/>
                    <a:lstStyle/>
                    <a:p>
                      <a:pPr algn="l"/>
                      <a:r>
                        <a:rPr kumimoji="1" lang="ja-JP" altLang="en-US" sz="1100" b="0" dirty="0">
                          <a:latin typeface="Meiryo UI" panose="020B0604030504040204" pitchFamily="50" charset="-128"/>
                          <a:ea typeface="Meiryo UI" panose="020B0604030504040204" pitchFamily="50" charset="-128"/>
                        </a:rPr>
                        <a:t>④社会課題解決</a:t>
                      </a:r>
                    </a:p>
                  </a:txBody>
                  <a:tcPr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B w="9525" cap="flat" cmpd="sng" algn="ctr">
                      <a:solidFill>
                        <a:schemeClr val="tx1"/>
                      </a:solidFill>
                      <a:prstDash val="solid"/>
                      <a:round/>
                      <a:headEnd type="none" w="med" len="med"/>
                      <a:tailEnd type="none" w="med" len="med"/>
                    </a:lnB>
                    <a:solidFill>
                      <a:srgbClr val="C9E7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高齢者や移動制約者等の移動利便性の向上や外出機会の創出を図る取組であること。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232781693"/>
                  </a:ext>
                </a:extLst>
              </a:tr>
              <a:tr h="251305">
                <a:tc vMerge="1">
                  <a:txBody>
                    <a:bodyPr/>
                    <a:lstStyle/>
                    <a:p>
                      <a:endParaRPr kumimoji="1" lang="ja-JP" altLang="en-US"/>
                    </a:p>
                  </a:txBody>
                  <a:tcPr/>
                </a:tc>
                <a:tc vMerge="1">
                  <a:txBody>
                    <a:bodyPr/>
                    <a:lstStyle/>
                    <a:p>
                      <a:endParaRPr kumimoji="1" lang="ja-JP" altLang="en-US"/>
                    </a:p>
                  </a:txBody>
                  <a:tcPr/>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マイナンバーカードの普及促進に資する取組であること。</a:t>
                      </a:r>
                      <a:endParaRPr kumimoji="1" lang="en-US" altLang="ja-JP"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61926202"/>
                  </a:ext>
                </a:extLst>
              </a:tr>
              <a:tr h="251305">
                <a:tc vMerge="1">
                  <a:txBody>
                    <a:bodyPr/>
                    <a:lstStyle/>
                    <a:p>
                      <a:pPr algn="ctr"/>
                      <a:endParaRPr kumimoji="1" lang="ja-JP" altLang="en-US" sz="1100" b="1"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vMerge="1">
                  <a:txBody>
                    <a:bodyPr/>
                    <a:lstStyle/>
                    <a:p>
                      <a:pPr algn="ctr"/>
                      <a:endParaRPr kumimoji="1" lang="ja-JP" altLang="en-US" sz="1100" b="1" dirty="0"/>
                    </a:p>
                  </a:txBody>
                  <a:tcPr vert="eaVert"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90000"/>
                      </a:schemeClr>
                    </a:solidFill>
                  </a:tcPr>
                </a:tc>
                <a:tc vMerge="1">
                  <a:txBody>
                    <a:bodyPr/>
                    <a:lstStyle/>
                    <a:p>
                      <a:pPr algn="l"/>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solidFill>
                      <a:schemeClr val="accent1"/>
                    </a:solidFill>
                  </a:tcPr>
                </a:tc>
                <a:tc>
                  <a:txBody>
                    <a:bodyPr/>
                    <a:lstStyle/>
                    <a:p>
                      <a:r>
                        <a:rPr kumimoji="1" lang="ja-JP" altLang="en-US" sz="1100" dirty="0">
                          <a:latin typeface="Meiryo UI" panose="020B0604030504040204" pitchFamily="50" charset="-128"/>
                          <a:ea typeface="Meiryo UI" panose="020B0604030504040204" pitchFamily="50" charset="-128"/>
                        </a:rPr>
                        <a:t>自動運転等の新たなモビリティサービスの導入など、公共交通における人材不足解決や、交通手段の確保に資する取組であること。</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6566504"/>
                  </a:ext>
                </a:extLst>
              </a:tr>
              <a:tr h="251305">
                <a:tc vMerge="1">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効果分析</a:t>
                      </a:r>
                    </a:p>
                  </a:txBody>
                  <a:tcPr vert="eaVert"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gridSpan="2">
                  <a:txBody>
                    <a:bodyPr/>
                    <a:lstStyle/>
                    <a:p>
                      <a:r>
                        <a:rPr kumimoji="1" lang="ja-JP" altLang="en-US" sz="1100" dirty="0">
                          <a:latin typeface="Meiryo UI" panose="020B0604030504040204" pitchFamily="50" charset="-128"/>
                          <a:ea typeface="Meiryo UI" panose="020B0604030504040204" pitchFamily="50" charset="-128"/>
                        </a:rPr>
                        <a:t>効果検証について、その目標設定の根拠が明確、且つ提供する</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の課題解決への効果を図るものであり、検証方法が具体的であること。</a:t>
                      </a:r>
                      <a:r>
                        <a:rPr kumimoji="1" lang="ja-JP" altLang="en-US" sz="1100" kern="1200" dirty="0">
                          <a:solidFill>
                            <a:schemeClr val="dk1"/>
                          </a:solidFill>
                          <a:effectLst/>
                          <a:latin typeface="Meiryo UI" panose="020B0604030504040204" pitchFamily="50" charset="-128"/>
                          <a:ea typeface="Meiryo UI" panose="020B0604030504040204" pitchFamily="50" charset="-128"/>
                          <a:cs typeface="+mn-cs"/>
                        </a:rPr>
                        <a:t>（●）</a:t>
                      </a:r>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9FA"/>
                    </a:solidFill>
                  </a:tcPr>
                </a:tc>
                <a:tc hMerge="1">
                  <a:txBody>
                    <a:bodyPr/>
                    <a:lstStyle/>
                    <a:p>
                      <a:r>
                        <a:rPr kumimoji="1" lang="ja-JP" altLang="en-US" sz="1100" dirty="0">
                          <a:latin typeface="Meiryo UI" panose="020B0604030504040204" pitchFamily="50" charset="-128"/>
                          <a:ea typeface="Meiryo UI" panose="020B0604030504040204" pitchFamily="50" charset="-128"/>
                        </a:rPr>
                        <a:t>効果検証について、その目標設定の根拠が明確、且つ提供する</a:t>
                      </a:r>
                      <a:r>
                        <a:rPr kumimoji="1" lang="en-US" altLang="ja-JP" sz="1100" dirty="0" err="1">
                          <a:latin typeface="Meiryo UI" panose="020B0604030504040204" pitchFamily="50" charset="-128"/>
                          <a:ea typeface="Meiryo UI" panose="020B0604030504040204" pitchFamily="50" charset="-128"/>
                        </a:rPr>
                        <a:t>MaaS</a:t>
                      </a:r>
                      <a:r>
                        <a:rPr kumimoji="1" lang="ja-JP" altLang="en-US" sz="1100" dirty="0">
                          <a:latin typeface="Meiryo UI" panose="020B0604030504040204" pitchFamily="50" charset="-128"/>
                          <a:ea typeface="Meiryo UI" panose="020B0604030504040204" pitchFamily="50" charset="-128"/>
                        </a:rPr>
                        <a:t>の課題解決への効果を図るものであり、検証方法が具体的であること。</a:t>
                      </a:r>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8683322"/>
                  </a:ext>
                </a:extLst>
              </a:tr>
            </a:tbl>
          </a:graphicData>
        </a:graphic>
      </p:graphicFrame>
      <p:sp>
        <p:nvSpPr>
          <p:cNvPr id="8" name="テキスト 577">
            <a:extLst>
              <a:ext uri="{FF2B5EF4-FFF2-40B4-BE49-F238E27FC236}">
                <a16:creationId xmlns:a16="http://schemas.microsoft.com/office/drawing/2014/main" id="{1F7FF8C2-27D5-FD1C-B4B0-9230C553D208}"/>
              </a:ext>
            </a:extLst>
          </p:cNvPr>
          <p:cNvSpPr txBox="1"/>
          <p:nvPr/>
        </p:nvSpPr>
        <p:spPr>
          <a:xfrm>
            <a:off x="106827" y="637453"/>
            <a:ext cx="816669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en-US" altLang="ja-JP" sz="1200" b="0" i="1" u="none" strike="noStrike" kern="1200" cap="none" spc="0" normalizeH="0" baseline="0" noProof="0" dirty="0" err="1">
                <a:ln>
                  <a:noFill/>
                </a:ln>
                <a:solidFill>
                  <a:srgbClr val="FF0000"/>
                </a:solidFill>
                <a:effectLst/>
                <a:uLnTx/>
                <a:uFillTx/>
                <a:latin typeface="Arial" panose="020B0604020202020204" pitchFamily="34" charset="0"/>
                <a:ea typeface="ＭＳ Ｐゴシック" panose="020B0600070205080204" pitchFamily="50" charset="-128"/>
                <a:cs typeface="+mn-cs"/>
              </a:rPr>
              <a:t>以下の項目について</a:t>
            </a: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評価項目例に該当する記述があるページ番号（右上）と記載箇所を記載してください。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577">
            <a:extLst>
              <a:ext uri="{FF2B5EF4-FFF2-40B4-BE49-F238E27FC236}">
                <a16:creationId xmlns:a16="http://schemas.microsoft.com/office/drawing/2014/main" id="{524C40DA-9B8C-C60D-A39F-D759B3604ABB}"/>
              </a:ext>
            </a:extLst>
          </p:cNvPr>
          <p:cNvSpPr txBox="1"/>
          <p:nvPr/>
        </p:nvSpPr>
        <p:spPr>
          <a:xfrm>
            <a:off x="107504" y="6021288"/>
            <a:ext cx="8064896"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（注）●が付されている項目は、公共交通利用者向けのサービスを提供する取組みではなく、移動関連データ等に基づいた</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分析やデータ活用等</a:t>
            </a:r>
            <a:r>
              <a:rPr kumimoji="1" lang="ja-JP" altLang="en-US" sz="1200" b="0" i="1" u="sng"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のみ</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に取り組む事業を申請する場合の評価項目</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90610815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達成目標①</a:t>
            </a:r>
          </a:p>
        </p:txBody>
      </p:sp>
      <p:sp>
        <p:nvSpPr>
          <p:cNvPr id="3196" name="Text Box 804"/>
          <p:cNvSpPr txBox="1">
            <a:spLocks noChangeArrowheads="1"/>
          </p:cNvSpPr>
          <p:nvPr/>
        </p:nvSpPr>
        <p:spPr>
          <a:xfrm>
            <a:off x="-4936" y="576000"/>
            <a:ext cx="7452320" cy="399217"/>
          </a:xfrm>
          <a:prstGeom prst="rect">
            <a:avLst/>
          </a:prstGeom>
          <a:noFill/>
          <a:ln w="9525">
            <a:noFill/>
            <a:miter lim="800000"/>
            <a:headEnd/>
            <a:tailEnd/>
          </a:ln>
          <a:effectLst/>
        </p:spPr>
        <p:txBody>
          <a:bodyPr wrap="square">
            <a:spAutoFit/>
          </a:bodyPr>
          <a:lstStyle/>
          <a:p>
            <a:pPr marR="0" lvl="0" algn="l" defTabSz="914400" rtl="0" eaLnBrk="1" fontAlgn="base" latinLnBrk="0" hangingPunct="1">
              <a:lnSpc>
                <a:spcPct val="100000"/>
              </a:lnSpc>
              <a:spcBef>
                <a:spcPct val="5000"/>
              </a:spcBef>
              <a:spcAft>
                <a:spcPct val="0"/>
              </a:spcAft>
              <a:buClrTx/>
              <a:buSzTx/>
              <a:tabLst/>
              <a:defRPr/>
            </a:pPr>
            <a:endPar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3197" name="四角形 805"/>
          <p:cNvGraphicFramePr>
            <a:graphicFrameLocks noGrp="1"/>
          </p:cNvGraphicFramePr>
          <p:nvPr/>
        </p:nvGraphicFramePr>
        <p:xfrm>
          <a:off x="66692" y="687091"/>
          <a:ext cx="8969803" cy="1949822"/>
        </p:xfrm>
        <a:graphic>
          <a:graphicData uri="http://schemas.openxmlformats.org/drawingml/2006/table">
            <a:tbl>
              <a:tblPr/>
              <a:tblGrid>
                <a:gridCol w="466287">
                  <a:extLst>
                    <a:ext uri="{9D8B030D-6E8A-4147-A177-3AD203B41FA5}">
                      <a16:colId xmlns:a16="http://schemas.microsoft.com/office/drawing/2014/main" val="20000"/>
                    </a:ext>
                  </a:extLst>
                </a:gridCol>
                <a:gridCol w="1374725">
                  <a:extLst>
                    <a:ext uri="{9D8B030D-6E8A-4147-A177-3AD203B41FA5}">
                      <a16:colId xmlns:a16="http://schemas.microsoft.com/office/drawing/2014/main" val="20003"/>
                    </a:ext>
                  </a:extLst>
                </a:gridCol>
                <a:gridCol w="1366716">
                  <a:extLst>
                    <a:ext uri="{9D8B030D-6E8A-4147-A177-3AD203B41FA5}">
                      <a16:colId xmlns:a16="http://schemas.microsoft.com/office/drawing/2014/main" val="1299323261"/>
                    </a:ext>
                  </a:extLst>
                </a:gridCol>
                <a:gridCol w="1429461">
                  <a:extLst>
                    <a:ext uri="{9D8B030D-6E8A-4147-A177-3AD203B41FA5}">
                      <a16:colId xmlns:a16="http://schemas.microsoft.com/office/drawing/2014/main" val="4031872614"/>
                    </a:ext>
                  </a:extLst>
                </a:gridCol>
                <a:gridCol w="1327357">
                  <a:extLst>
                    <a:ext uri="{9D8B030D-6E8A-4147-A177-3AD203B41FA5}">
                      <a16:colId xmlns:a16="http://schemas.microsoft.com/office/drawing/2014/main" val="2348302781"/>
                    </a:ext>
                  </a:extLst>
                </a:gridCol>
                <a:gridCol w="1505519">
                  <a:extLst>
                    <a:ext uri="{9D8B030D-6E8A-4147-A177-3AD203B41FA5}">
                      <a16:colId xmlns:a16="http://schemas.microsoft.com/office/drawing/2014/main" val="20005"/>
                    </a:ext>
                  </a:extLst>
                </a:gridCol>
                <a:gridCol w="1499738">
                  <a:extLst>
                    <a:ext uri="{9D8B030D-6E8A-4147-A177-3AD203B41FA5}">
                      <a16:colId xmlns:a16="http://schemas.microsoft.com/office/drawing/2014/main" val="195856278"/>
                    </a:ext>
                  </a:extLst>
                </a:gridCol>
              </a:tblGrid>
              <a:tr h="674729">
                <a:tc>
                  <a:txBody>
                    <a:bodyPr/>
                    <a:lstStyle/>
                    <a:p>
                      <a:pPr algn="ctr"/>
                      <a:endParaRPr kumimoji="1" lang="ja-JP" altLang="en-US" sz="1400" b="1" dirty="0">
                        <a:solidFill>
                          <a:schemeClr val="bg1"/>
                        </a:solidFil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kumimoji="1" lang="ja-JP" altLang="en-US" sz="1200" b="1" dirty="0">
                          <a:solidFill>
                            <a:schemeClr val="bg1"/>
                          </a:solidFill>
                        </a:rPr>
                        <a:t>測定項目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kumimoji="1" lang="ja-JP" altLang="en-US" sz="1200" b="1" dirty="0">
                          <a:solidFill>
                            <a:schemeClr val="bg1"/>
                          </a:solidFill>
                        </a:rPr>
                        <a:t>成果指標（</a:t>
                      </a:r>
                      <a:r>
                        <a:rPr kumimoji="1" lang="en-US" altLang="ja-JP" sz="1200" b="1" dirty="0">
                          <a:solidFill>
                            <a:schemeClr val="bg1"/>
                          </a:solidFill>
                        </a:rPr>
                        <a:t>KPI</a:t>
                      </a:r>
                      <a:r>
                        <a:rPr kumimoji="1" lang="ja-JP" altLang="en-US" sz="1200" b="1" dirty="0">
                          <a:solidFill>
                            <a:schemeClr val="bg1"/>
                          </a:solidFill>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ja-JP" altLang="en-US" sz="1200" b="1" dirty="0">
                          <a:solidFill>
                            <a:schemeClr val="bg1"/>
                          </a:solidFill>
                          <a:latin typeface="游ゴシック"/>
                        </a:rPr>
                        <a:t>事業実施</a:t>
                      </a:r>
                      <a:endParaRPr lang="en-US" altLang="ja-JP" sz="1200" b="1" dirty="0">
                        <a:solidFill>
                          <a:schemeClr val="bg1"/>
                        </a:solidFill>
                        <a:latin typeface="游ゴシック"/>
                      </a:endParaRPr>
                    </a:p>
                    <a:p>
                      <a:pPr algn="ctr"/>
                      <a:r>
                        <a:rPr lang="ja-JP" altLang="en-US" sz="1200" b="1" dirty="0">
                          <a:solidFill>
                            <a:schemeClr val="bg1"/>
                          </a:solidFill>
                          <a:latin typeface="游ゴシック"/>
                        </a:rPr>
                        <a:t>年度の目標値</a:t>
                      </a:r>
                      <a:endParaRPr lang="en-US" altLang="ja-JP" sz="1200" b="1" dirty="0">
                        <a:solidFill>
                          <a:schemeClr val="bg1"/>
                        </a:solidFill>
                        <a:latin typeface="游ゴシック"/>
                      </a:endParaRPr>
                    </a:p>
                    <a:p>
                      <a:pPr algn="ctr"/>
                      <a:r>
                        <a:rPr kumimoji="1" lang="ja-JP" altLang="en-US" sz="1200" b="1" dirty="0">
                          <a:solidFill>
                            <a:schemeClr val="bg1"/>
                          </a:solidFill>
                        </a:rPr>
                        <a:t>（</a:t>
                      </a:r>
                      <a:r>
                        <a:rPr kumimoji="1" lang="en-US" altLang="ja-JP" sz="1200" b="1" dirty="0">
                          <a:solidFill>
                            <a:schemeClr val="bg1"/>
                          </a:solidFill>
                        </a:rPr>
                        <a:t>R6d</a:t>
                      </a:r>
                      <a:r>
                        <a:rPr kumimoji="1" lang="ja-JP" altLang="en-US" sz="1200" b="1" dirty="0">
                          <a:solidFill>
                            <a:schemeClr val="bg1"/>
                          </a:solidFill>
                        </a:rPr>
                        <a:t>末）</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kumimoji="1" lang="ja-JP" altLang="en-US" sz="1200" b="1" dirty="0">
                          <a:solidFill>
                            <a:schemeClr val="bg1"/>
                          </a:solidFill>
                        </a:rPr>
                        <a:t>５年後の</a:t>
                      </a:r>
                      <a:endParaRPr kumimoji="1" lang="en-US" altLang="ja-JP" sz="1200" b="1" dirty="0">
                        <a:solidFill>
                          <a:schemeClr val="bg1"/>
                        </a:solidFill>
                      </a:endParaRPr>
                    </a:p>
                    <a:p>
                      <a:pPr algn="ctr"/>
                      <a:r>
                        <a:rPr kumimoji="1" lang="ja-JP" altLang="en-US" sz="1200" b="1" dirty="0">
                          <a:solidFill>
                            <a:schemeClr val="bg1"/>
                          </a:solidFill>
                        </a:rPr>
                        <a:t>目標値</a:t>
                      </a:r>
                      <a:endParaRPr kumimoji="1" lang="en-US" altLang="ja-JP" sz="1200" b="1" dirty="0">
                        <a:solidFill>
                          <a:schemeClr val="bg1"/>
                        </a:solidFill>
                      </a:endParaRPr>
                    </a:p>
                    <a:p>
                      <a:pPr algn="ctr"/>
                      <a:r>
                        <a:rPr kumimoji="1" lang="ja-JP" altLang="en-US" sz="1200" b="1" dirty="0">
                          <a:solidFill>
                            <a:schemeClr val="bg1"/>
                          </a:solidFill>
                        </a:rPr>
                        <a:t>（</a:t>
                      </a:r>
                      <a:r>
                        <a:rPr kumimoji="1" lang="en-US" altLang="ja-JP" sz="1200" b="1" dirty="0">
                          <a:solidFill>
                            <a:schemeClr val="bg1"/>
                          </a:solidFill>
                        </a:rPr>
                        <a:t>R10d</a:t>
                      </a:r>
                      <a:r>
                        <a:rPr kumimoji="1" lang="ja-JP" altLang="en-US" sz="1200" b="1" dirty="0">
                          <a:solidFill>
                            <a:schemeClr val="bg1"/>
                          </a:solidFill>
                        </a:rPr>
                        <a:t>末）</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kumimoji="1" lang="ja-JP" altLang="en-US" sz="1200" b="1" kern="1200" dirty="0">
                          <a:solidFill>
                            <a:schemeClr val="bg1"/>
                          </a:solidFill>
                          <a:latin typeface="+mn-lt"/>
                          <a:ea typeface="+mn-ea"/>
                          <a:cs typeface="+mn-cs"/>
                        </a:rPr>
                        <a:t>目標値</a:t>
                      </a:r>
                      <a:endParaRPr kumimoji="1" lang="en-US" altLang="ja-JP" sz="1200" b="1" kern="1200" dirty="0">
                        <a:solidFill>
                          <a:schemeClr val="bg1"/>
                        </a:solidFill>
                        <a:latin typeface="+mn-lt"/>
                        <a:ea typeface="+mn-ea"/>
                        <a:cs typeface="+mn-cs"/>
                      </a:endParaRPr>
                    </a:p>
                    <a:p>
                      <a:pPr algn="ctr"/>
                      <a:r>
                        <a:rPr kumimoji="1" lang="ja-JP" altLang="en-US" sz="1200" b="1" kern="1200" dirty="0">
                          <a:solidFill>
                            <a:schemeClr val="bg1"/>
                          </a:solidFill>
                          <a:latin typeface="+mn-lt"/>
                          <a:ea typeface="+mn-ea"/>
                          <a:cs typeface="+mn-cs"/>
                        </a:rPr>
                        <a:t>設定根拠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游ゴシック"/>
                        </a:rPr>
                        <a:t>備考</a:t>
                      </a:r>
                      <a:endParaRPr kumimoji="1" lang="ja-JP" altLang="en-US" sz="1200" b="1" dirty="0">
                        <a:solidFill>
                          <a:schemeClr val="bg1"/>
                        </a:solidFil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0"/>
                  </a:ext>
                </a:extLst>
              </a:tr>
              <a:tr h="407627">
                <a:tc>
                  <a:txBody>
                    <a:bodyPr/>
                    <a:lstStyle/>
                    <a:p>
                      <a:pPr algn="ctr"/>
                      <a:r>
                        <a:rPr kumimoji="1" lang="ja-JP" altLang="en-US" sz="1400" b="1" dirty="0">
                          <a:solidFill>
                            <a:schemeClr val="bg1"/>
                          </a:solidFill>
                        </a:rPr>
                        <a:t>１</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endParaRPr kumimoji="1" lang="ja-JP" altLang="en-US" sz="1200" b="1" kern="1200" dirty="0">
                        <a:solidFill>
                          <a:schemeClr val="tx1"/>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200" b="1" kern="1200" dirty="0">
                        <a:solidFill>
                          <a:schemeClr val="tx1"/>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200" b="1" kern="1200" dirty="0">
                        <a:solidFill>
                          <a:schemeClr val="tx1"/>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200" b="1" i="1" kern="1200" dirty="0">
                        <a:solidFill>
                          <a:schemeClr val="tx1"/>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l"/>
                      <a:r>
                        <a:rPr kumimoji="1" lang="ja-JP" altLang="en-US" sz="1200" b="1" kern="1200" dirty="0">
                          <a:solidFill>
                            <a:schemeClr val="tx1"/>
                          </a:solidFill>
                          <a:latin typeface="+mn-lt"/>
                          <a:ea typeface="+mn-ea"/>
                          <a:cs typeface="+mn-cs"/>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l"/>
                      <a:endParaRPr kumimoji="1" lang="ja-JP" altLang="en-US" sz="1200" b="1" kern="1200" dirty="0">
                        <a:solidFill>
                          <a:schemeClr val="tx1"/>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10001"/>
                  </a:ext>
                </a:extLst>
              </a:tr>
              <a:tr h="433733">
                <a:tc>
                  <a:txBody>
                    <a:bodyPr/>
                    <a:lstStyle/>
                    <a:p>
                      <a:pPr algn="ctr"/>
                      <a:r>
                        <a:rPr kumimoji="1" lang="ja-JP" altLang="en-US" sz="1400" b="1" dirty="0">
                          <a:solidFill>
                            <a:schemeClr val="bg1"/>
                          </a:solidFill>
                        </a:rPr>
                        <a:t>２</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endParaRPr kumimoji="1" lang="ja-JP" altLang="en-US" sz="12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2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2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l"/>
                      <a:endParaRPr kumimoji="1" lang="ja-JP" altLang="en-US" sz="12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l"/>
                      <a:endParaRPr kumimoji="1" lang="ja-JP" altLang="en-US" sz="12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10002"/>
                  </a:ext>
                </a:extLst>
              </a:tr>
              <a:tr h="433733">
                <a:tc>
                  <a:txBody>
                    <a:bodyPr/>
                    <a:lstStyle/>
                    <a:p>
                      <a:pPr algn="ctr"/>
                      <a:r>
                        <a:rPr kumimoji="1" lang="ja-JP" altLang="en-US" sz="1400" b="1" dirty="0">
                          <a:solidFill>
                            <a:schemeClr val="bg1"/>
                          </a:solidFill>
                        </a:rPr>
                        <a:t>・・・</a:t>
                      </a: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a:r>
                        <a:rPr lang="ja-JP" altLang="en-US" sz="1400" b="1" dirty="0">
                          <a:solidFill>
                            <a:srgbClr val="FF0000"/>
                          </a:solidFill>
                          <a:latin typeface="游ゴシック"/>
                        </a:rPr>
                        <a:t>　</a:t>
                      </a:r>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l"/>
                      <a:r>
                        <a:rPr lang="ja-JP" altLang="en-US" sz="1400" b="1" dirty="0">
                          <a:solidFill>
                            <a:srgbClr val="FF0000"/>
                          </a:solidFill>
                          <a:latin typeface="游ゴシック"/>
                        </a:rPr>
                        <a:t>　</a:t>
                      </a:r>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l"/>
                      <a:endParaRPr kumimoji="1" lang="ja-JP" altLang="en-US" sz="1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10009"/>
                  </a:ext>
                </a:extLst>
              </a:tr>
            </a:tbl>
          </a:graphicData>
        </a:graphic>
      </p:graphicFrame>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DFF1B0E-18E9-4F04-A43D-13BFC58AD0A9}" type="slidenum">
              <a:rPr kumimoji="1" lang="en-US" altLang="ja-JP" sz="1480" smtClean="0">
                <a:solidFill>
                  <a:schemeClr val="tx1"/>
                </a:solidFill>
              </a:rPr>
              <a:t>84</a:t>
            </a:fld>
            <a:endParaRPr kumimoji="1" lang="ja-JP" altLang="en-US" sz="1480" dirty="0">
              <a:solidFill>
                <a:schemeClr val="tx1"/>
              </a:solidFill>
            </a:endParaRPr>
          </a:p>
        </p:txBody>
      </p:sp>
      <p:sp>
        <p:nvSpPr>
          <p:cNvPr id="7" name="テキスト 577"/>
          <p:cNvSpPr txBox="1"/>
          <p:nvPr/>
        </p:nvSpPr>
        <p:spPr>
          <a:xfrm>
            <a:off x="229167" y="2753237"/>
            <a:ext cx="8403812" cy="2251899"/>
          </a:xfrm>
          <a:prstGeom prst="rect">
            <a:avLst/>
          </a:prstGeom>
        </p:spPr>
        <p:txBody>
          <a:bodyPr wrap="square">
            <a:spAutoFit/>
          </a:bodyPr>
          <a:lstStyle/>
          <a:p>
            <a:pPr>
              <a:defRPr lang="ja-JP" altLang="en-US"/>
            </a:pPr>
            <a:r>
              <a:rPr lang="ja-JP" altLang="en-US" sz="1200" i="1" dirty="0">
                <a:solidFill>
                  <a:srgbClr val="FF0000"/>
                </a:solidFill>
              </a:rPr>
              <a:t>●各項目に関する説明</a:t>
            </a:r>
            <a:endParaRPr lang="en-US" altLang="ja-JP" sz="1200" i="1" dirty="0">
              <a:solidFill>
                <a:srgbClr val="FF0000"/>
              </a:solidFill>
            </a:endParaRPr>
          </a:p>
          <a:p>
            <a:pPr>
              <a:defRPr lang="ja-JP" altLang="en-US"/>
            </a:pPr>
            <a:r>
              <a:rPr lang="en-US" altLang="ja-JP" sz="1200" i="1" dirty="0">
                <a:solidFill>
                  <a:srgbClr val="FF0000"/>
                </a:solidFill>
              </a:rPr>
              <a:t>【</a:t>
            </a:r>
            <a:r>
              <a:rPr lang="ja-JP" altLang="en-US" sz="1200" i="1" dirty="0">
                <a:solidFill>
                  <a:srgbClr val="FF0000"/>
                </a:solidFill>
              </a:rPr>
              <a:t>測定項目</a:t>
            </a:r>
            <a:r>
              <a:rPr lang="en-US" altLang="ja-JP" sz="1200" i="1" dirty="0">
                <a:solidFill>
                  <a:srgbClr val="FF0000"/>
                </a:solidFill>
              </a:rPr>
              <a:t>】</a:t>
            </a:r>
          </a:p>
          <a:p>
            <a:pPr>
              <a:defRPr lang="ja-JP" altLang="en-US"/>
            </a:pPr>
            <a:r>
              <a:rPr lang="ja-JP" altLang="en-US" sz="1200" i="1" dirty="0">
                <a:solidFill>
                  <a:srgbClr val="FF0000"/>
                </a:solidFill>
              </a:rPr>
              <a:t>　・次ページの様式を作成する過程で設定したアウトプット及びアウトカムの中から、測定を実施する内容を記載してください。</a:t>
            </a:r>
            <a:endParaRPr lang="en-US" altLang="ja-JP" sz="1200" i="1" dirty="0">
              <a:solidFill>
                <a:srgbClr val="FF0000"/>
              </a:solidFill>
            </a:endParaRPr>
          </a:p>
          <a:p>
            <a:pPr>
              <a:lnSpc>
                <a:spcPts val="500"/>
              </a:lnSpc>
              <a:defRPr lang="ja-JP" altLang="en-US"/>
            </a:pPr>
            <a:endParaRPr lang="en-US" altLang="ja-JP" sz="1200" i="1" dirty="0">
              <a:solidFill>
                <a:srgbClr val="FF0000"/>
              </a:solidFill>
            </a:endParaRPr>
          </a:p>
          <a:p>
            <a:pPr>
              <a:defRPr lang="ja-JP" altLang="en-US"/>
            </a:pPr>
            <a:r>
              <a:rPr lang="en-US" altLang="ja-JP" sz="1200" i="1" dirty="0">
                <a:solidFill>
                  <a:srgbClr val="FF0000"/>
                </a:solidFill>
              </a:rPr>
              <a:t>【</a:t>
            </a:r>
            <a:r>
              <a:rPr lang="ja-JP" altLang="en-US" sz="1200" i="1" dirty="0">
                <a:solidFill>
                  <a:srgbClr val="FF0000"/>
                </a:solidFill>
              </a:rPr>
              <a:t>成果指標</a:t>
            </a:r>
            <a:r>
              <a:rPr lang="en-US" altLang="ja-JP" sz="1200" i="1" dirty="0">
                <a:solidFill>
                  <a:srgbClr val="FF0000"/>
                </a:solidFill>
              </a:rPr>
              <a:t>】</a:t>
            </a:r>
          </a:p>
          <a:p>
            <a:pPr>
              <a:defRPr lang="ja-JP" altLang="en-US"/>
            </a:pPr>
            <a:r>
              <a:rPr lang="ja-JP" altLang="en-US" sz="1200" i="1" dirty="0">
                <a:solidFill>
                  <a:srgbClr val="FF0000"/>
                </a:solidFill>
              </a:rPr>
              <a:t>　・測定項目を評価するための指標を記載してください。</a:t>
            </a:r>
            <a:endParaRPr lang="en-US" altLang="ja-JP" sz="1200" i="1" dirty="0">
              <a:solidFill>
                <a:srgbClr val="FF0000"/>
              </a:solidFill>
            </a:endParaRPr>
          </a:p>
          <a:p>
            <a:pPr>
              <a:defRPr lang="ja-JP" altLang="en-US"/>
            </a:pPr>
            <a:r>
              <a:rPr lang="ja-JP" altLang="en-US" sz="1200" i="1" dirty="0">
                <a:solidFill>
                  <a:srgbClr val="FF0000"/>
                </a:solidFill>
              </a:rPr>
              <a:t>　・定量評価が困難なものについては、適宜、定性評価の項目を設定してください。</a:t>
            </a:r>
            <a:endParaRPr lang="en-US" altLang="ja-JP" sz="1200" i="1" dirty="0">
              <a:solidFill>
                <a:srgbClr val="FF0000"/>
              </a:solidFill>
            </a:endParaRPr>
          </a:p>
          <a:p>
            <a:pPr>
              <a:lnSpc>
                <a:spcPts val="500"/>
              </a:lnSpc>
              <a:defRPr lang="ja-JP" altLang="en-US"/>
            </a:pPr>
            <a:endParaRPr lang="en-US" altLang="ja-JP" sz="1200" i="1" dirty="0">
              <a:solidFill>
                <a:srgbClr val="FF0000"/>
              </a:solidFill>
            </a:endParaRPr>
          </a:p>
          <a:p>
            <a:pPr>
              <a:defRPr lang="ja-JP" altLang="en-US"/>
            </a:pPr>
            <a:r>
              <a:rPr lang="en-US" altLang="ja-JP" sz="1200" i="1" kern="100" dirty="0">
                <a:solidFill>
                  <a:srgbClr val="FF0000"/>
                </a:solidFill>
                <a:latin typeface="ＭＳ Ｐゴシック"/>
                <a:ea typeface="ＭＳ Ｐゴシック"/>
                <a:cs typeface="Meiryo UI" panose="020B0604030504040204" pitchFamily="50" charset="-128"/>
              </a:rPr>
              <a:t>【</a:t>
            </a:r>
            <a:r>
              <a:rPr lang="ja-JP" altLang="en-US" sz="1200" i="1" kern="100" dirty="0">
                <a:solidFill>
                  <a:srgbClr val="FF0000"/>
                </a:solidFill>
                <a:latin typeface="ＭＳ Ｐゴシック"/>
                <a:ea typeface="ＭＳ Ｐゴシック"/>
                <a:cs typeface="Meiryo UI" panose="020B0604030504040204" pitchFamily="50" charset="-128"/>
              </a:rPr>
              <a:t>事業実施年度の目標値、５年後の目標値、目標値設定根拠</a:t>
            </a:r>
            <a:r>
              <a:rPr lang="en-US" altLang="ja-JP" sz="1200" i="1" kern="100" dirty="0">
                <a:solidFill>
                  <a:srgbClr val="FF0000"/>
                </a:solidFill>
                <a:latin typeface="ＭＳ Ｐゴシック"/>
                <a:ea typeface="ＭＳ Ｐゴシック"/>
                <a:cs typeface="Meiryo UI" panose="020B0604030504040204" pitchFamily="50" charset="-128"/>
              </a:rPr>
              <a:t>】</a:t>
            </a:r>
            <a:endParaRPr lang="ja-JP" altLang="en-US" sz="1200" i="1" kern="100" dirty="0">
              <a:solidFill>
                <a:srgbClr val="FF0000"/>
              </a:solidFill>
              <a:latin typeface="ＭＳ Ｐゴシック"/>
              <a:ea typeface="ＭＳ Ｐゴシック"/>
              <a:cs typeface="Meiryo UI" panose="020B0604030504040204" pitchFamily="50" charset="-128"/>
            </a:endParaRPr>
          </a:p>
          <a:p>
            <a:pPr>
              <a:defRPr lang="ja-JP" altLang="en-US"/>
            </a:pPr>
            <a:r>
              <a:rPr lang="ja-JP" altLang="en-US" sz="1200" i="1" kern="100" dirty="0">
                <a:solidFill>
                  <a:srgbClr val="FF0000"/>
                </a:solidFill>
                <a:latin typeface="ＭＳ Ｐゴシック"/>
                <a:ea typeface="ＭＳ Ｐゴシック"/>
                <a:cs typeface="Meiryo UI" panose="020B0604030504040204" pitchFamily="50" charset="-128"/>
              </a:rPr>
              <a:t>　・評価指標について、</a:t>
            </a:r>
            <a:r>
              <a:rPr lang="ja-JP" altLang="ja-JP" sz="1200" i="1" kern="100" dirty="0">
                <a:solidFill>
                  <a:srgbClr val="FF0000"/>
                </a:solidFill>
                <a:latin typeface="ＭＳ Ｐゴシック"/>
                <a:ea typeface="ＭＳ Ｐゴシック"/>
                <a:cs typeface="Meiryo UI" panose="020B0604030504040204" pitchFamily="50" charset="-128"/>
              </a:rPr>
              <a:t>事業実施年度</a:t>
            </a:r>
            <a:r>
              <a:rPr lang="ja-JP" altLang="en-US" sz="1200" i="1" kern="100" dirty="0">
                <a:solidFill>
                  <a:srgbClr val="FF0000"/>
                </a:solidFill>
                <a:latin typeface="ＭＳ Ｐゴシック"/>
                <a:ea typeface="ＭＳ Ｐゴシック"/>
                <a:cs typeface="Meiryo UI" panose="020B0604030504040204" pitchFamily="50" charset="-128"/>
              </a:rPr>
              <a:t>と</a:t>
            </a:r>
            <a:r>
              <a:rPr lang="ja-JP" altLang="ja-JP" sz="1200" i="1" kern="100" dirty="0">
                <a:solidFill>
                  <a:srgbClr val="FF0000"/>
                </a:solidFill>
                <a:latin typeface="ＭＳ Ｐゴシック"/>
                <a:ea typeface="ＭＳ Ｐゴシック"/>
                <a:cs typeface="Meiryo UI" panose="020B0604030504040204" pitchFamily="50" charset="-128"/>
              </a:rPr>
              <a:t>５年</a:t>
            </a:r>
            <a:r>
              <a:rPr lang="ja-JP" altLang="en-US" sz="1200" i="1" kern="100" dirty="0">
                <a:solidFill>
                  <a:srgbClr val="FF0000"/>
                </a:solidFill>
                <a:latin typeface="ＭＳ Ｐゴシック"/>
                <a:ea typeface="ＭＳ Ｐゴシック"/>
                <a:cs typeface="Meiryo UI" panose="020B0604030504040204" pitchFamily="50" charset="-128"/>
              </a:rPr>
              <a:t>後</a:t>
            </a:r>
            <a:r>
              <a:rPr lang="ja-JP" altLang="ja-JP" sz="1200" i="1" kern="100" dirty="0">
                <a:solidFill>
                  <a:srgbClr val="FF0000"/>
                </a:solidFill>
                <a:latin typeface="ＭＳ Ｐゴシック"/>
                <a:ea typeface="ＭＳ Ｐゴシック"/>
                <a:cs typeface="Meiryo UI" panose="020B0604030504040204" pitchFamily="50" charset="-128"/>
              </a:rPr>
              <a:t>の</a:t>
            </a:r>
            <a:r>
              <a:rPr lang="ja-JP" altLang="en-US" sz="1200" i="1" kern="100" dirty="0">
                <a:solidFill>
                  <a:srgbClr val="FF0000"/>
                </a:solidFill>
                <a:latin typeface="ＭＳ Ｐゴシック"/>
                <a:ea typeface="ＭＳ Ｐゴシック"/>
                <a:cs typeface="Meiryo UI" panose="020B0604030504040204" pitchFamily="50" charset="-128"/>
              </a:rPr>
              <a:t>目標値に加え、当該目標値の設定根拠を記載してください。</a:t>
            </a:r>
            <a:endParaRPr lang="en-US" altLang="ja-JP" sz="1200" i="1" kern="100" dirty="0">
              <a:solidFill>
                <a:srgbClr val="FF0000"/>
              </a:solidFill>
              <a:latin typeface="ＭＳ Ｐゴシック"/>
              <a:ea typeface="ＭＳ Ｐゴシック"/>
              <a:cs typeface="Meiryo UI" panose="020B0604030504040204" pitchFamily="50" charset="-128"/>
            </a:endParaRPr>
          </a:p>
          <a:p>
            <a:pPr>
              <a:defRPr lang="ja-JP" altLang="en-US"/>
            </a:pPr>
            <a:endParaRPr lang="en-US" altLang="ja-JP" sz="1200" i="1" kern="100" dirty="0">
              <a:solidFill>
                <a:srgbClr val="FF0000"/>
              </a:solidFill>
              <a:latin typeface="ＭＳ Ｐゴシック"/>
              <a:ea typeface="ＭＳ Ｐゴシック"/>
              <a:cs typeface="Meiryo UI" panose="020B0604030504040204" pitchFamily="50" charset="-128"/>
            </a:endParaRPr>
          </a:p>
          <a:p>
            <a:pPr>
              <a:defRPr lang="ja-JP" altLang="en-US"/>
            </a:pPr>
            <a:r>
              <a:rPr lang="ja-JP" altLang="en-US" sz="1200" i="1" kern="100" dirty="0">
                <a:solidFill>
                  <a:srgbClr val="FF0000"/>
                </a:solidFill>
                <a:latin typeface="ＭＳ Ｐゴシック"/>
                <a:ea typeface="ＭＳ Ｐゴシック"/>
                <a:cs typeface="Meiryo UI" panose="020B0604030504040204" pitchFamily="50" charset="-128"/>
              </a:rPr>
              <a:t>●留意点</a:t>
            </a:r>
            <a:endParaRPr lang="en-US" altLang="ja-JP" sz="1200" i="1" kern="100" dirty="0">
              <a:solidFill>
                <a:srgbClr val="FF0000"/>
              </a:solidFill>
              <a:latin typeface="ＭＳ Ｐゴシック"/>
              <a:ea typeface="ＭＳ Ｐゴシック"/>
              <a:cs typeface="Meiryo UI" panose="020B0604030504040204" pitchFamily="50" charset="-128"/>
            </a:endParaRPr>
          </a:p>
          <a:p>
            <a:pPr>
              <a:defRPr lang="ja-JP" altLang="en-US"/>
            </a:pPr>
            <a:r>
              <a:rPr lang="ja-JP" altLang="en-US" sz="1200" i="1" kern="100" dirty="0">
                <a:solidFill>
                  <a:srgbClr val="FF0000"/>
                </a:solidFill>
                <a:latin typeface="ＭＳ Ｐゴシック"/>
                <a:ea typeface="ＭＳ Ｐゴシック"/>
                <a:cs typeface="Meiryo UI" panose="020B0604030504040204" pitchFamily="50" charset="-128"/>
              </a:rPr>
              <a:t>　・採択された事業については、各項目の修正や追加をお願いする場合がありますので、ご承知おきください。 </a:t>
            </a:r>
            <a:endParaRPr lang="en-US" altLang="ja-JP" sz="1200" i="1" kern="100" dirty="0">
              <a:solidFill>
                <a:srgbClr val="FF0000"/>
              </a:solidFill>
              <a:latin typeface="ＭＳ Ｐゴシック"/>
              <a:ea typeface="ＭＳ Ｐゴシック"/>
              <a:cs typeface="Meiryo UI" panose="020B0604030504040204" pitchFamily="50" charset="-128"/>
            </a:endParaRPr>
          </a:p>
        </p:txBody>
      </p:sp>
    </p:spTree>
    <p:extLst>
      <p:ext uri="{BB962C8B-B14F-4D97-AF65-F5344CB8AC3E}">
        <p14:creationId xmlns:p14="http://schemas.microsoft.com/office/powerpoint/2010/main" val="16831129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達成目標②</a:t>
            </a: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30E878B-9F29-492B-B244-BEBC1E8D35FC}" type="slidenum">
              <a:rPr kumimoji="1" lang="en-US" altLang="ja-JP" sz="1480" smtClean="0">
                <a:solidFill>
                  <a:schemeClr val="tx1"/>
                </a:solidFill>
              </a:rPr>
              <a:t>85</a:t>
            </a:fld>
            <a:endParaRPr kumimoji="1" lang="ja-JP" altLang="en-US" sz="1480" dirty="0">
              <a:solidFill>
                <a:schemeClr val="tx1"/>
              </a:solidFill>
            </a:endParaRPr>
          </a:p>
        </p:txBody>
      </p:sp>
      <p:sp>
        <p:nvSpPr>
          <p:cNvPr id="3" name="Rectangle: Rounded Corners 289">
            <a:extLst>
              <a:ext uri="{FF2B5EF4-FFF2-40B4-BE49-F238E27FC236}">
                <a16:creationId xmlns:a16="http://schemas.microsoft.com/office/drawing/2014/main" id="{6F16EAA9-0A36-D9DB-17A1-D806393650D1}"/>
              </a:ext>
            </a:extLst>
          </p:cNvPr>
          <p:cNvSpPr/>
          <p:nvPr/>
        </p:nvSpPr>
        <p:spPr>
          <a:xfrm>
            <a:off x="212742" y="1435253"/>
            <a:ext cx="8628370" cy="5040560"/>
          </a:xfrm>
          <a:prstGeom prst="roundRect">
            <a:avLst>
              <a:gd name="adj" fmla="val 2603"/>
            </a:avLst>
          </a:prstGeom>
          <a:solidFill>
            <a:srgbClr val="FFFFFF">
              <a:lumMod val="9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nvGrpSpPr>
          <p:cNvPr id="4" name="Group 4">
            <a:extLst>
              <a:ext uri="{FF2B5EF4-FFF2-40B4-BE49-F238E27FC236}">
                <a16:creationId xmlns:a16="http://schemas.microsoft.com/office/drawing/2014/main" id="{C3D6F4E8-5CE0-246D-FEEB-13CAED0706A2}"/>
              </a:ext>
            </a:extLst>
          </p:cNvPr>
          <p:cNvGrpSpPr/>
          <p:nvPr/>
        </p:nvGrpSpPr>
        <p:grpSpPr>
          <a:xfrm>
            <a:off x="302888" y="4418625"/>
            <a:ext cx="1105221" cy="1985180"/>
            <a:chOff x="929460" y="5704654"/>
            <a:chExt cx="1873551" cy="2117475"/>
          </a:xfrm>
        </p:grpSpPr>
        <p:sp>
          <p:nvSpPr>
            <p:cNvPr id="5" name="Rectangle 102">
              <a:extLst>
                <a:ext uri="{FF2B5EF4-FFF2-40B4-BE49-F238E27FC236}">
                  <a16:creationId xmlns:a16="http://schemas.microsoft.com/office/drawing/2014/main" id="{F083BD27-551D-9132-89E7-29F91EEB973C}"/>
                </a:ext>
              </a:extLst>
            </p:cNvPr>
            <p:cNvSpPr/>
            <p:nvPr/>
          </p:nvSpPr>
          <p:spPr>
            <a:xfrm>
              <a:off x="1014072" y="5989763"/>
              <a:ext cx="1721661"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交通による寄与が大、</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かつ、</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測定可能性も高</a:t>
              </a:r>
            </a:p>
          </p:txBody>
        </p:sp>
        <p:sp>
          <p:nvSpPr>
            <p:cNvPr id="6" name="Rectangle 102">
              <a:extLst>
                <a:ext uri="{FF2B5EF4-FFF2-40B4-BE49-F238E27FC236}">
                  <a16:creationId xmlns:a16="http://schemas.microsoft.com/office/drawing/2014/main" id="{487DEF8C-B847-6927-D6E9-4DFC4589E7AB}"/>
                </a:ext>
              </a:extLst>
            </p:cNvPr>
            <p:cNvSpPr/>
            <p:nvPr/>
          </p:nvSpPr>
          <p:spPr>
            <a:xfrm>
              <a:off x="1017911" y="6577831"/>
              <a:ext cx="1721661" cy="518264"/>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交通以外の外部要因の影響も大きいが、</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測定可能性は高</a:t>
              </a:r>
            </a:p>
          </p:txBody>
        </p:sp>
        <p:sp>
          <p:nvSpPr>
            <p:cNvPr id="8" name="Rectangle 48">
              <a:extLst>
                <a:ext uri="{FF2B5EF4-FFF2-40B4-BE49-F238E27FC236}">
                  <a16:creationId xmlns:a16="http://schemas.microsoft.com/office/drawing/2014/main" id="{090BDC6D-08B5-1854-E23B-9449F25B6271}"/>
                </a:ext>
              </a:extLst>
            </p:cNvPr>
            <p:cNvSpPr/>
            <p:nvPr/>
          </p:nvSpPr>
          <p:spPr>
            <a:xfrm>
              <a:off x="1014074" y="5796668"/>
              <a:ext cx="1721662" cy="157488"/>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凡例</a:t>
              </a:r>
              <a:endParaRPr kumimoji="0" lang="en-US" altLang="ja-JP"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086F878A-BF18-6ECE-6F11-FB9CD85083FE}"/>
                </a:ext>
              </a:extLst>
            </p:cNvPr>
            <p:cNvSpPr/>
            <p:nvPr/>
          </p:nvSpPr>
          <p:spPr>
            <a:xfrm>
              <a:off x="929460" y="5704654"/>
              <a:ext cx="1873551" cy="2117475"/>
            </a:xfrm>
            <a:prstGeom prst="rect">
              <a:avLst/>
            </a:prstGeom>
            <a:noFill/>
            <a:ln w="9525" cap="flat" cmpd="sng" algn="ctr">
              <a:solidFill>
                <a:srgbClr val="747480"/>
              </a:solidFill>
              <a:prstDash val="dash"/>
            </a:ln>
            <a:effectLst/>
          </p:spPr>
          <p:txBody>
            <a:bodyPr rtlCol="0" anchor="t"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50" b="0" i="0" u="none" strike="noStrike" kern="0" cap="none" spc="0" normalizeH="0" baseline="0" noProof="0">
                <a:ln>
                  <a:noFill/>
                </a:ln>
                <a:solidFill>
                  <a:srgbClr val="FFFFFF"/>
                </a:solidFill>
                <a:effectLst/>
                <a:uLnTx/>
                <a:uFillTx/>
                <a:latin typeface="EYInterstate"/>
                <a:ea typeface="ＭＳ Ｐゴシック"/>
                <a:cs typeface="+mn-cs"/>
              </a:endParaRPr>
            </a:p>
          </p:txBody>
        </p:sp>
        <p:sp>
          <p:nvSpPr>
            <p:cNvPr id="11" name="Rectangle 102">
              <a:extLst>
                <a:ext uri="{FF2B5EF4-FFF2-40B4-BE49-F238E27FC236}">
                  <a16:creationId xmlns:a16="http://schemas.microsoft.com/office/drawing/2014/main" id="{160146F8-662D-C653-096C-63BF9040577F}"/>
                </a:ext>
              </a:extLst>
            </p:cNvPr>
            <p:cNvSpPr/>
            <p:nvPr/>
          </p:nvSpPr>
          <p:spPr>
            <a:xfrm>
              <a:off x="1014072" y="7186528"/>
              <a:ext cx="1721661" cy="518264"/>
            </a:xfrm>
            <a:prstGeom prst="rect">
              <a:avLst/>
            </a:prstGeom>
            <a:solidFill>
              <a:srgbClr val="FFE600">
                <a:lumMod val="20000"/>
                <a:lumOff val="80000"/>
              </a:srgbClr>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取組みの直接的な結果として測定</a:t>
              </a:r>
              <a:r>
                <a:rPr kumimoji="0" lang="ja-JP" altLang="en-US" sz="700" kern="0" dirty="0">
                  <a:solidFill>
                    <a:srgbClr val="2E2E38"/>
                  </a:solidFill>
                  <a:latin typeface="Meiryo UI" panose="020B0604030504040204" pitchFamily="50" charset="-128"/>
                  <a:ea typeface="Meiryo UI" panose="020B0604030504040204" pitchFamily="50" charset="-128"/>
                </a:rPr>
                <a:t>が容易</a:t>
              </a:r>
              <a:endPar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grpSp>
        <p:nvGrpSpPr>
          <p:cNvPr id="12" name="Group 43">
            <a:extLst>
              <a:ext uri="{FF2B5EF4-FFF2-40B4-BE49-F238E27FC236}">
                <a16:creationId xmlns:a16="http://schemas.microsoft.com/office/drawing/2014/main" id="{67626B70-5C63-0EEA-BCCD-41CC7B622066}"/>
              </a:ext>
            </a:extLst>
          </p:cNvPr>
          <p:cNvGrpSpPr/>
          <p:nvPr/>
        </p:nvGrpSpPr>
        <p:grpSpPr>
          <a:xfrm>
            <a:off x="405868" y="980728"/>
            <a:ext cx="8332264" cy="4451434"/>
            <a:chOff x="1231654" y="2938150"/>
            <a:chExt cx="10852894" cy="5035945"/>
          </a:xfrm>
        </p:grpSpPr>
        <p:sp>
          <p:nvSpPr>
            <p:cNvPr id="13" name="Rectangle 293">
              <a:extLst>
                <a:ext uri="{FF2B5EF4-FFF2-40B4-BE49-F238E27FC236}">
                  <a16:creationId xmlns:a16="http://schemas.microsoft.com/office/drawing/2014/main" id="{31009A2B-20E3-A0EC-9359-901EEBDB061B}"/>
                </a:ext>
              </a:extLst>
            </p:cNvPr>
            <p:cNvSpPr/>
            <p:nvPr/>
          </p:nvSpPr>
          <p:spPr>
            <a:xfrm>
              <a:off x="10747242"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インパクト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4" name="Rectangle 60">
              <a:extLst>
                <a:ext uri="{FF2B5EF4-FFF2-40B4-BE49-F238E27FC236}">
                  <a16:creationId xmlns:a16="http://schemas.microsoft.com/office/drawing/2014/main" id="{D2E8F0B3-A505-A2F3-92B6-6DAB412436B4}"/>
                </a:ext>
              </a:extLst>
            </p:cNvPr>
            <p:cNvSpPr/>
            <p:nvPr/>
          </p:nvSpPr>
          <p:spPr>
            <a:xfrm>
              <a:off x="5231720" y="2938150"/>
              <a:ext cx="4852795"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取組み結果から目指すゴールまでのプロセス、行動変容のイメージ</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アウトカム</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5" name="Rectangle 66">
              <a:extLst>
                <a:ext uri="{FF2B5EF4-FFF2-40B4-BE49-F238E27FC236}">
                  <a16:creationId xmlns:a16="http://schemas.microsoft.com/office/drawing/2014/main" id="{C5A8CA06-F564-A520-0A19-5FFC93563D36}"/>
                </a:ext>
              </a:extLst>
            </p:cNvPr>
            <p:cNvSpPr/>
            <p:nvPr/>
          </p:nvSpPr>
          <p:spPr>
            <a:xfrm>
              <a:off x="3231687"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アウトプット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6" name="Rectangle 102">
              <a:extLst>
                <a:ext uri="{FF2B5EF4-FFF2-40B4-BE49-F238E27FC236}">
                  <a16:creationId xmlns:a16="http://schemas.microsoft.com/office/drawing/2014/main" id="{38508321-3F75-D5DA-D40A-E653985C7AEA}"/>
                </a:ext>
              </a:extLst>
            </p:cNvPr>
            <p:cNvSpPr/>
            <p:nvPr/>
          </p:nvSpPr>
          <p:spPr>
            <a:xfrm>
              <a:off x="1231654" y="35330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7" name="Rectangle 100">
              <a:extLst>
                <a:ext uri="{FF2B5EF4-FFF2-40B4-BE49-F238E27FC236}">
                  <a16:creationId xmlns:a16="http://schemas.microsoft.com/office/drawing/2014/main" id="{918EEFD8-D5B4-409B-01A5-32C36A96D24C}"/>
                </a:ext>
              </a:extLst>
            </p:cNvPr>
            <p:cNvSpPr/>
            <p:nvPr/>
          </p:nvSpPr>
          <p:spPr>
            <a:xfrm>
              <a:off x="1231654"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取組み内容</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アクティビティ</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8" name="Rectangle 102">
              <a:extLst>
                <a:ext uri="{FF2B5EF4-FFF2-40B4-BE49-F238E27FC236}">
                  <a16:creationId xmlns:a16="http://schemas.microsoft.com/office/drawing/2014/main" id="{09BEE01B-FD92-3A6A-0FC6-B4BE9EAE447C}"/>
                </a:ext>
              </a:extLst>
            </p:cNvPr>
            <p:cNvSpPr/>
            <p:nvPr/>
          </p:nvSpPr>
          <p:spPr>
            <a:xfrm>
              <a:off x="10747240" y="3532055"/>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19" name="Straight Connector 8">
              <a:extLst>
                <a:ext uri="{FF2B5EF4-FFF2-40B4-BE49-F238E27FC236}">
                  <a16:creationId xmlns:a16="http://schemas.microsoft.com/office/drawing/2014/main" id="{0AAD4705-865A-B4C1-F315-DB103D1A4F0D}"/>
                </a:ext>
              </a:extLst>
            </p:cNvPr>
            <p:cNvCxnSpPr>
              <a:cxnSpLocks/>
            </p:cNvCxnSpPr>
            <p:nvPr/>
          </p:nvCxnSpPr>
          <p:spPr>
            <a:xfrm>
              <a:off x="1231654" y="3315225"/>
              <a:ext cx="1337306" cy="0"/>
            </a:xfrm>
            <a:prstGeom prst="line">
              <a:avLst/>
            </a:prstGeom>
            <a:noFill/>
            <a:ln w="28575" cap="flat" cmpd="sng" algn="ctr">
              <a:solidFill>
                <a:srgbClr val="747480"/>
              </a:solidFill>
              <a:prstDash val="solid"/>
              <a:tailEnd type="none"/>
            </a:ln>
            <a:effectLst/>
          </p:spPr>
        </p:cxnSp>
        <p:cxnSp>
          <p:nvCxnSpPr>
            <p:cNvPr id="20" name="Straight Connector 9">
              <a:extLst>
                <a:ext uri="{FF2B5EF4-FFF2-40B4-BE49-F238E27FC236}">
                  <a16:creationId xmlns:a16="http://schemas.microsoft.com/office/drawing/2014/main" id="{34781BD6-9970-E1FB-997A-5D58D63B9BEF}"/>
                </a:ext>
              </a:extLst>
            </p:cNvPr>
            <p:cNvCxnSpPr>
              <a:cxnSpLocks/>
            </p:cNvCxnSpPr>
            <p:nvPr/>
          </p:nvCxnSpPr>
          <p:spPr>
            <a:xfrm>
              <a:off x="5231720" y="3315225"/>
              <a:ext cx="4852795" cy="0"/>
            </a:xfrm>
            <a:prstGeom prst="line">
              <a:avLst/>
            </a:prstGeom>
            <a:noFill/>
            <a:ln w="28575" cap="flat" cmpd="sng" algn="ctr">
              <a:solidFill>
                <a:srgbClr val="747480"/>
              </a:solidFill>
              <a:prstDash val="solid"/>
              <a:tailEnd type="none"/>
            </a:ln>
            <a:effectLst/>
          </p:spPr>
        </p:cxnSp>
        <p:cxnSp>
          <p:nvCxnSpPr>
            <p:cNvPr id="21" name="Straight Connector 13">
              <a:extLst>
                <a:ext uri="{FF2B5EF4-FFF2-40B4-BE49-F238E27FC236}">
                  <a16:creationId xmlns:a16="http://schemas.microsoft.com/office/drawing/2014/main" id="{051A175B-0A1E-7A6D-18FC-AFCC69FACA58}"/>
                </a:ext>
              </a:extLst>
            </p:cNvPr>
            <p:cNvCxnSpPr>
              <a:cxnSpLocks/>
            </p:cNvCxnSpPr>
            <p:nvPr/>
          </p:nvCxnSpPr>
          <p:spPr>
            <a:xfrm>
              <a:off x="3231687" y="3315225"/>
              <a:ext cx="1337306" cy="0"/>
            </a:xfrm>
            <a:prstGeom prst="line">
              <a:avLst/>
            </a:prstGeom>
            <a:noFill/>
            <a:ln w="28575" cap="flat" cmpd="sng" algn="ctr">
              <a:solidFill>
                <a:srgbClr val="747480"/>
              </a:solidFill>
              <a:prstDash val="solid"/>
              <a:tailEnd type="none"/>
            </a:ln>
            <a:effectLst/>
          </p:spPr>
        </p:cxnSp>
        <p:cxnSp>
          <p:nvCxnSpPr>
            <p:cNvPr id="22" name="Straight Connector 16">
              <a:extLst>
                <a:ext uri="{FF2B5EF4-FFF2-40B4-BE49-F238E27FC236}">
                  <a16:creationId xmlns:a16="http://schemas.microsoft.com/office/drawing/2014/main" id="{E2AC344C-B60C-71FD-FD1A-13E8758F6FB2}"/>
                </a:ext>
              </a:extLst>
            </p:cNvPr>
            <p:cNvCxnSpPr>
              <a:cxnSpLocks/>
            </p:cNvCxnSpPr>
            <p:nvPr/>
          </p:nvCxnSpPr>
          <p:spPr>
            <a:xfrm>
              <a:off x="10747242" y="3315225"/>
              <a:ext cx="1337306" cy="0"/>
            </a:xfrm>
            <a:prstGeom prst="line">
              <a:avLst/>
            </a:prstGeom>
            <a:noFill/>
            <a:ln w="28575" cap="flat" cmpd="sng" algn="ctr">
              <a:solidFill>
                <a:srgbClr val="747480"/>
              </a:solidFill>
              <a:prstDash val="solid"/>
              <a:tailEnd type="none"/>
            </a:ln>
            <a:effectLst/>
          </p:spPr>
        </p:cxnSp>
        <p:sp>
          <p:nvSpPr>
            <p:cNvPr id="23" name="Rectangle 102">
              <a:extLst>
                <a:ext uri="{FF2B5EF4-FFF2-40B4-BE49-F238E27FC236}">
                  <a16:creationId xmlns:a16="http://schemas.microsoft.com/office/drawing/2014/main" id="{50B5267D-39E4-B915-99F3-696A7B2F6AAB}"/>
                </a:ext>
              </a:extLst>
            </p:cNvPr>
            <p:cNvSpPr/>
            <p:nvPr/>
          </p:nvSpPr>
          <p:spPr>
            <a:xfrm>
              <a:off x="5240397" y="35330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4" name="Rectangle 102">
              <a:extLst>
                <a:ext uri="{FF2B5EF4-FFF2-40B4-BE49-F238E27FC236}">
                  <a16:creationId xmlns:a16="http://schemas.microsoft.com/office/drawing/2014/main" id="{021A616C-4BE1-F90C-C511-5D3CA19107AB}"/>
                </a:ext>
              </a:extLst>
            </p:cNvPr>
            <p:cNvSpPr/>
            <p:nvPr/>
          </p:nvSpPr>
          <p:spPr>
            <a:xfrm>
              <a:off x="3231687" y="3533088"/>
              <a:ext cx="1337306" cy="518264"/>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5" name="Rectangle 102">
              <a:extLst>
                <a:ext uri="{FF2B5EF4-FFF2-40B4-BE49-F238E27FC236}">
                  <a16:creationId xmlns:a16="http://schemas.microsoft.com/office/drawing/2014/main" id="{21743CFC-5335-4340-F4EE-5D47FD01B0E6}"/>
                </a:ext>
              </a:extLst>
            </p:cNvPr>
            <p:cNvSpPr/>
            <p:nvPr/>
          </p:nvSpPr>
          <p:spPr>
            <a:xfrm>
              <a:off x="8755885" y="52904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6" name="Rectangle 102">
              <a:extLst>
                <a:ext uri="{FF2B5EF4-FFF2-40B4-BE49-F238E27FC236}">
                  <a16:creationId xmlns:a16="http://schemas.microsoft.com/office/drawing/2014/main" id="{DBF92648-FA8F-1CE3-1D84-074F444A3BD1}"/>
                </a:ext>
              </a:extLst>
            </p:cNvPr>
            <p:cNvSpPr/>
            <p:nvPr/>
          </p:nvSpPr>
          <p:spPr>
            <a:xfrm>
              <a:off x="3231687" y="5290488"/>
              <a:ext cx="1337306" cy="518264"/>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7" name="Rectangle 102">
              <a:extLst>
                <a:ext uri="{FF2B5EF4-FFF2-40B4-BE49-F238E27FC236}">
                  <a16:creationId xmlns:a16="http://schemas.microsoft.com/office/drawing/2014/main" id="{FD6B818D-6D62-0B3A-594D-F5633A9BD3E1}"/>
                </a:ext>
              </a:extLst>
            </p:cNvPr>
            <p:cNvSpPr/>
            <p:nvPr/>
          </p:nvSpPr>
          <p:spPr>
            <a:xfrm>
              <a:off x="8750679" y="6012269"/>
              <a:ext cx="1337306" cy="518264"/>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8" name="Rectangle 102">
              <a:extLst>
                <a:ext uri="{FF2B5EF4-FFF2-40B4-BE49-F238E27FC236}">
                  <a16:creationId xmlns:a16="http://schemas.microsoft.com/office/drawing/2014/main" id="{4724B567-72AA-009E-368D-075D0F4AB324}"/>
                </a:ext>
              </a:extLst>
            </p:cNvPr>
            <p:cNvSpPr/>
            <p:nvPr/>
          </p:nvSpPr>
          <p:spPr>
            <a:xfrm>
              <a:off x="8747209" y="6734051"/>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9" name="Rectangle 102">
              <a:extLst>
                <a:ext uri="{FF2B5EF4-FFF2-40B4-BE49-F238E27FC236}">
                  <a16:creationId xmlns:a16="http://schemas.microsoft.com/office/drawing/2014/main" id="{B048EFB7-5047-B27B-C266-27A3C58D815C}"/>
                </a:ext>
              </a:extLst>
            </p:cNvPr>
            <p:cNvSpPr/>
            <p:nvPr/>
          </p:nvSpPr>
          <p:spPr>
            <a:xfrm>
              <a:off x="10747240" y="4397007"/>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0" name="Rectangle 102">
              <a:extLst>
                <a:ext uri="{FF2B5EF4-FFF2-40B4-BE49-F238E27FC236}">
                  <a16:creationId xmlns:a16="http://schemas.microsoft.com/office/drawing/2014/main" id="{2DD3BCD2-512C-425F-DD65-0F1BCD8DC1E3}"/>
                </a:ext>
              </a:extLst>
            </p:cNvPr>
            <p:cNvSpPr/>
            <p:nvPr/>
          </p:nvSpPr>
          <p:spPr>
            <a:xfrm>
              <a:off x="8747209" y="7455831"/>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 name="Rectangle 102">
              <a:extLst>
                <a:ext uri="{FF2B5EF4-FFF2-40B4-BE49-F238E27FC236}">
                  <a16:creationId xmlns:a16="http://schemas.microsoft.com/office/drawing/2014/main" id="{03FC78D7-BC0F-85B1-C2C0-8EC1054BFEAC}"/>
                </a:ext>
              </a:extLst>
            </p:cNvPr>
            <p:cNvSpPr/>
            <p:nvPr/>
          </p:nvSpPr>
          <p:spPr>
            <a:xfrm>
              <a:off x="5240397" y="52904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 name="Rectangle 102">
              <a:extLst>
                <a:ext uri="{FF2B5EF4-FFF2-40B4-BE49-F238E27FC236}">
                  <a16:creationId xmlns:a16="http://schemas.microsoft.com/office/drawing/2014/main" id="{9F3F82C4-3D55-76F1-4D78-A8505E3B7C3D}"/>
                </a:ext>
              </a:extLst>
            </p:cNvPr>
            <p:cNvSpPr/>
            <p:nvPr/>
          </p:nvSpPr>
          <p:spPr>
            <a:xfrm>
              <a:off x="6965530" y="5290488"/>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3" name="Rectangle 102">
              <a:extLst>
                <a:ext uri="{FF2B5EF4-FFF2-40B4-BE49-F238E27FC236}">
                  <a16:creationId xmlns:a16="http://schemas.microsoft.com/office/drawing/2014/main" id="{587FE10E-9C6C-0240-4A47-8A659047788C}"/>
                </a:ext>
              </a:extLst>
            </p:cNvPr>
            <p:cNvSpPr/>
            <p:nvPr/>
          </p:nvSpPr>
          <p:spPr>
            <a:xfrm>
              <a:off x="6965530" y="3533088"/>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4" name="Rectangle 102">
              <a:extLst>
                <a:ext uri="{FF2B5EF4-FFF2-40B4-BE49-F238E27FC236}">
                  <a16:creationId xmlns:a16="http://schemas.microsoft.com/office/drawing/2014/main" id="{8596B7DE-53EF-46B4-7D0B-F2E8AFCEABB7}"/>
                </a:ext>
              </a:extLst>
            </p:cNvPr>
            <p:cNvSpPr/>
            <p:nvPr/>
          </p:nvSpPr>
          <p:spPr>
            <a:xfrm>
              <a:off x="8755885" y="3532055"/>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5" name="Straight Arrow Connector 290">
              <a:extLst>
                <a:ext uri="{FF2B5EF4-FFF2-40B4-BE49-F238E27FC236}">
                  <a16:creationId xmlns:a16="http://schemas.microsoft.com/office/drawing/2014/main" id="{EF289C91-4B1A-4929-74C9-1F48DEBFB458}"/>
                </a:ext>
              </a:extLst>
            </p:cNvPr>
            <p:cNvCxnSpPr>
              <a:cxnSpLocks/>
              <a:stCxn id="16" idx="3"/>
              <a:endCxn id="24" idx="1"/>
            </p:cNvCxnSpPr>
            <p:nvPr/>
          </p:nvCxnSpPr>
          <p:spPr>
            <a:xfrm>
              <a:off x="2568960" y="3792220"/>
              <a:ext cx="662727" cy="0"/>
            </a:xfrm>
            <a:prstGeom prst="straightConnector1">
              <a:avLst/>
            </a:prstGeom>
            <a:noFill/>
            <a:ln w="9525" cap="flat" cmpd="sng" algn="ctr">
              <a:solidFill>
                <a:srgbClr val="747480"/>
              </a:solidFill>
              <a:prstDash val="solid"/>
              <a:tailEnd type="triangle"/>
            </a:ln>
            <a:effectLst/>
          </p:spPr>
        </p:cxnSp>
        <p:cxnSp>
          <p:nvCxnSpPr>
            <p:cNvPr id="36" name="Straight Arrow Connector 294">
              <a:extLst>
                <a:ext uri="{FF2B5EF4-FFF2-40B4-BE49-F238E27FC236}">
                  <a16:creationId xmlns:a16="http://schemas.microsoft.com/office/drawing/2014/main" id="{0FD25D65-A2DB-B4F4-314B-865C515FFEEC}"/>
                </a:ext>
              </a:extLst>
            </p:cNvPr>
            <p:cNvCxnSpPr>
              <a:cxnSpLocks/>
              <a:stCxn id="24" idx="3"/>
              <a:endCxn id="23" idx="1"/>
            </p:cNvCxnSpPr>
            <p:nvPr/>
          </p:nvCxnSpPr>
          <p:spPr>
            <a:xfrm>
              <a:off x="4568993" y="3792220"/>
              <a:ext cx="671403" cy="0"/>
            </a:xfrm>
            <a:prstGeom prst="straightConnector1">
              <a:avLst/>
            </a:prstGeom>
            <a:noFill/>
            <a:ln w="9525" cap="flat" cmpd="sng" algn="ctr">
              <a:solidFill>
                <a:srgbClr val="747480"/>
              </a:solidFill>
              <a:prstDash val="solid"/>
              <a:tailEnd type="triangle"/>
            </a:ln>
            <a:effectLst/>
          </p:spPr>
        </p:cxnSp>
        <p:cxnSp>
          <p:nvCxnSpPr>
            <p:cNvPr id="37" name="Straight Arrow Connector 297">
              <a:extLst>
                <a:ext uri="{FF2B5EF4-FFF2-40B4-BE49-F238E27FC236}">
                  <a16:creationId xmlns:a16="http://schemas.microsoft.com/office/drawing/2014/main" id="{C46665A2-CD85-92AF-45E0-6011BE95FCBB}"/>
                </a:ext>
              </a:extLst>
            </p:cNvPr>
            <p:cNvCxnSpPr>
              <a:cxnSpLocks/>
              <a:stCxn id="23" idx="3"/>
              <a:endCxn id="33" idx="1"/>
            </p:cNvCxnSpPr>
            <p:nvPr/>
          </p:nvCxnSpPr>
          <p:spPr>
            <a:xfrm>
              <a:off x="6577703" y="3792220"/>
              <a:ext cx="387827" cy="0"/>
            </a:xfrm>
            <a:prstGeom prst="straightConnector1">
              <a:avLst/>
            </a:prstGeom>
            <a:noFill/>
            <a:ln w="9525" cap="flat" cmpd="sng" algn="ctr">
              <a:solidFill>
                <a:srgbClr val="747480"/>
              </a:solidFill>
              <a:prstDash val="solid"/>
              <a:tailEnd type="triangle"/>
            </a:ln>
            <a:effectLst/>
          </p:spPr>
        </p:cxnSp>
        <p:cxnSp>
          <p:nvCxnSpPr>
            <p:cNvPr id="38" name="Straight Arrow Connector 300">
              <a:extLst>
                <a:ext uri="{FF2B5EF4-FFF2-40B4-BE49-F238E27FC236}">
                  <a16:creationId xmlns:a16="http://schemas.microsoft.com/office/drawing/2014/main" id="{0FAA5F83-FBB8-5C3C-AFF8-255C6DFEC168}"/>
                </a:ext>
              </a:extLst>
            </p:cNvPr>
            <p:cNvCxnSpPr>
              <a:cxnSpLocks/>
              <a:stCxn id="33" idx="3"/>
              <a:endCxn id="34" idx="1"/>
            </p:cNvCxnSpPr>
            <p:nvPr/>
          </p:nvCxnSpPr>
          <p:spPr>
            <a:xfrm flipV="1">
              <a:off x="8302836" y="3791189"/>
              <a:ext cx="453050" cy="1031"/>
            </a:xfrm>
            <a:prstGeom prst="straightConnector1">
              <a:avLst/>
            </a:prstGeom>
            <a:noFill/>
            <a:ln w="9525" cap="flat" cmpd="sng" algn="ctr">
              <a:solidFill>
                <a:srgbClr val="747480"/>
              </a:solidFill>
              <a:prstDash val="solid"/>
              <a:tailEnd type="triangle"/>
            </a:ln>
            <a:effectLst/>
          </p:spPr>
        </p:cxnSp>
        <p:cxnSp>
          <p:nvCxnSpPr>
            <p:cNvPr id="39" name="Straight Arrow Connector 303">
              <a:extLst>
                <a:ext uri="{FF2B5EF4-FFF2-40B4-BE49-F238E27FC236}">
                  <a16:creationId xmlns:a16="http://schemas.microsoft.com/office/drawing/2014/main" id="{DCD7D927-0663-1FB3-77F8-E0E01F8F755B}"/>
                </a:ext>
              </a:extLst>
            </p:cNvPr>
            <p:cNvCxnSpPr>
              <a:cxnSpLocks/>
              <a:stCxn id="34" idx="3"/>
              <a:endCxn id="18" idx="1"/>
            </p:cNvCxnSpPr>
            <p:nvPr/>
          </p:nvCxnSpPr>
          <p:spPr>
            <a:xfrm>
              <a:off x="10093192" y="3791189"/>
              <a:ext cx="654049" cy="0"/>
            </a:xfrm>
            <a:prstGeom prst="straightConnector1">
              <a:avLst/>
            </a:prstGeom>
            <a:noFill/>
            <a:ln w="9525" cap="flat" cmpd="sng" algn="ctr">
              <a:solidFill>
                <a:srgbClr val="747480"/>
              </a:solidFill>
              <a:prstDash val="solid"/>
              <a:tailEnd type="triangle"/>
            </a:ln>
            <a:effectLst/>
          </p:spPr>
        </p:cxnSp>
        <p:cxnSp>
          <p:nvCxnSpPr>
            <p:cNvPr id="40" name="Connector: Elbow 306">
              <a:extLst>
                <a:ext uri="{FF2B5EF4-FFF2-40B4-BE49-F238E27FC236}">
                  <a16:creationId xmlns:a16="http://schemas.microsoft.com/office/drawing/2014/main" id="{6294B211-6DF5-E053-1B2D-E54EC7C22ED1}"/>
                </a:ext>
              </a:extLst>
            </p:cNvPr>
            <p:cNvCxnSpPr>
              <a:cxnSpLocks/>
              <a:stCxn id="16" idx="3"/>
              <a:endCxn id="26" idx="1"/>
            </p:cNvCxnSpPr>
            <p:nvPr/>
          </p:nvCxnSpPr>
          <p:spPr>
            <a:xfrm>
              <a:off x="2568960" y="3792220"/>
              <a:ext cx="662727" cy="1757401"/>
            </a:xfrm>
            <a:prstGeom prst="bentConnector3">
              <a:avLst>
                <a:gd name="adj1" fmla="val 50000"/>
              </a:avLst>
            </a:prstGeom>
            <a:noFill/>
            <a:ln w="9525" cap="flat" cmpd="sng" algn="ctr">
              <a:solidFill>
                <a:srgbClr val="747480"/>
              </a:solidFill>
              <a:prstDash val="solid"/>
              <a:tailEnd type="triangle"/>
            </a:ln>
            <a:effectLst/>
          </p:spPr>
        </p:cxnSp>
        <p:cxnSp>
          <p:nvCxnSpPr>
            <p:cNvPr id="41" name="Straight Arrow Connector 309">
              <a:extLst>
                <a:ext uri="{FF2B5EF4-FFF2-40B4-BE49-F238E27FC236}">
                  <a16:creationId xmlns:a16="http://schemas.microsoft.com/office/drawing/2014/main" id="{A84D8C4D-464B-1C1E-20D6-D0F4D7B77E6E}"/>
                </a:ext>
              </a:extLst>
            </p:cNvPr>
            <p:cNvCxnSpPr>
              <a:cxnSpLocks/>
              <a:stCxn id="26" idx="3"/>
              <a:endCxn id="31" idx="1"/>
            </p:cNvCxnSpPr>
            <p:nvPr/>
          </p:nvCxnSpPr>
          <p:spPr>
            <a:xfrm>
              <a:off x="4568993" y="5549621"/>
              <a:ext cx="671403" cy="0"/>
            </a:xfrm>
            <a:prstGeom prst="straightConnector1">
              <a:avLst/>
            </a:prstGeom>
            <a:noFill/>
            <a:ln w="9525" cap="flat" cmpd="sng" algn="ctr">
              <a:solidFill>
                <a:srgbClr val="747480"/>
              </a:solidFill>
              <a:prstDash val="solid"/>
              <a:tailEnd type="triangle"/>
            </a:ln>
            <a:effectLst/>
          </p:spPr>
        </p:cxnSp>
        <p:cxnSp>
          <p:nvCxnSpPr>
            <p:cNvPr id="42" name="Straight Arrow Connector 312">
              <a:extLst>
                <a:ext uri="{FF2B5EF4-FFF2-40B4-BE49-F238E27FC236}">
                  <a16:creationId xmlns:a16="http://schemas.microsoft.com/office/drawing/2014/main" id="{43E7B2EE-159E-991C-3567-59D0401E2488}"/>
                </a:ext>
              </a:extLst>
            </p:cNvPr>
            <p:cNvCxnSpPr>
              <a:cxnSpLocks/>
              <a:stCxn id="31" idx="3"/>
              <a:endCxn id="32" idx="1"/>
            </p:cNvCxnSpPr>
            <p:nvPr/>
          </p:nvCxnSpPr>
          <p:spPr>
            <a:xfrm>
              <a:off x="6577703" y="5549621"/>
              <a:ext cx="387827" cy="0"/>
            </a:xfrm>
            <a:prstGeom prst="straightConnector1">
              <a:avLst/>
            </a:prstGeom>
            <a:noFill/>
            <a:ln w="9525" cap="flat" cmpd="sng" algn="ctr">
              <a:solidFill>
                <a:srgbClr val="747480"/>
              </a:solidFill>
              <a:prstDash val="solid"/>
              <a:tailEnd type="triangle"/>
            </a:ln>
            <a:effectLst/>
          </p:spPr>
        </p:cxnSp>
        <p:cxnSp>
          <p:nvCxnSpPr>
            <p:cNvPr id="43" name="Straight Arrow Connector 315">
              <a:extLst>
                <a:ext uri="{FF2B5EF4-FFF2-40B4-BE49-F238E27FC236}">
                  <a16:creationId xmlns:a16="http://schemas.microsoft.com/office/drawing/2014/main" id="{60672526-5B88-1B4B-71FF-F780BE4C659F}"/>
                </a:ext>
              </a:extLst>
            </p:cNvPr>
            <p:cNvCxnSpPr>
              <a:cxnSpLocks/>
              <a:stCxn id="32" idx="3"/>
              <a:endCxn id="25" idx="1"/>
            </p:cNvCxnSpPr>
            <p:nvPr/>
          </p:nvCxnSpPr>
          <p:spPr>
            <a:xfrm>
              <a:off x="8302836" y="5549621"/>
              <a:ext cx="453050" cy="0"/>
            </a:xfrm>
            <a:prstGeom prst="straightConnector1">
              <a:avLst/>
            </a:prstGeom>
            <a:noFill/>
            <a:ln w="9525" cap="flat" cmpd="sng" algn="ctr">
              <a:solidFill>
                <a:srgbClr val="747480"/>
              </a:solidFill>
              <a:prstDash val="solid"/>
              <a:tailEnd type="triangle"/>
            </a:ln>
            <a:effectLst/>
          </p:spPr>
        </p:cxnSp>
        <p:cxnSp>
          <p:nvCxnSpPr>
            <p:cNvPr id="44" name="Straight Arrow Connector 318">
              <a:extLst>
                <a:ext uri="{FF2B5EF4-FFF2-40B4-BE49-F238E27FC236}">
                  <a16:creationId xmlns:a16="http://schemas.microsoft.com/office/drawing/2014/main" id="{6A4C0D4B-C141-940D-7913-30014D115CE8}"/>
                </a:ext>
              </a:extLst>
            </p:cNvPr>
            <p:cNvCxnSpPr>
              <a:cxnSpLocks/>
              <a:stCxn id="25" idx="2"/>
              <a:endCxn id="27" idx="0"/>
            </p:cNvCxnSpPr>
            <p:nvPr/>
          </p:nvCxnSpPr>
          <p:spPr>
            <a:xfrm flipH="1">
              <a:off x="9419333" y="5808752"/>
              <a:ext cx="5206" cy="203516"/>
            </a:xfrm>
            <a:prstGeom prst="straightConnector1">
              <a:avLst/>
            </a:prstGeom>
            <a:noFill/>
            <a:ln w="9525" cap="flat" cmpd="sng" algn="ctr">
              <a:solidFill>
                <a:srgbClr val="747480"/>
              </a:solidFill>
              <a:prstDash val="solid"/>
              <a:tailEnd type="triangle"/>
            </a:ln>
            <a:effectLst/>
          </p:spPr>
        </p:cxnSp>
        <p:cxnSp>
          <p:nvCxnSpPr>
            <p:cNvPr id="45" name="Straight Arrow Connector 84">
              <a:extLst>
                <a:ext uri="{FF2B5EF4-FFF2-40B4-BE49-F238E27FC236}">
                  <a16:creationId xmlns:a16="http://schemas.microsoft.com/office/drawing/2014/main" id="{82C8A662-4B18-DD5A-C7D7-23EB2BC8415A}"/>
                </a:ext>
              </a:extLst>
            </p:cNvPr>
            <p:cNvCxnSpPr>
              <a:cxnSpLocks/>
              <a:stCxn id="27" idx="2"/>
              <a:endCxn id="28" idx="0"/>
            </p:cNvCxnSpPr>
            <p:nvPr/>
          </p:nvCxnSpPr>
          <p:spPr>
            <a:xfrm flipH="1">
              <a:off x="9415862" y="6530534"/>
              <a:ext cx="3471" cy="203516"/>
            </a:xfrm>
            <a:prstGeom prst="straightConnector1">
              <a:avLst/>
            </a:prstGeom>
            <a:noFill/>
            <a:ln w="9525" cap="flat" cmpd="sng" algn="ctr">
              <a:solidFill>
                <a:srgbClr val="747480"/>
              </a:solidFill>
              <a:prstDash val="solid"/>
              <a:tailEnd type="triangle"/>
            </a:ln>
            <a:effectLst/>
          </p:spPr>
        </p:cxnSp>
        <p:cxnSp>
          <p:nvCxnSpPr>
            <p:cNvPr id="46" name="Straight Arrow Connector 94">
              <a:extLst>
                <a:ext uri="{FF2B5EF4-FFF2-40B4-BE49-F238E27FC236}">
                  <a16:creationId xmlns:a16="http://schemas.microsoft.com/office/drawing/2014/main" id="{E83B52EE-86CB-A0D5-F3DC-425E988FA807}"/>
                </a:ext>
              </a:extLst>
            </p:cNvPr>
            <p:cNvCxnSpPr>
              <a:cxnSpLocks/>
              <a:stCxn id="28" idx="2"/>
              <a:endCxn id="30" idx="0"/>
            </p:cNvCxnSpPr>
            <p:nvPr/>
          </p:nvCxnSpPr>
          <p:spPr>
            <a:xfrm>
              <a:off x="9415862" y="7252315"/>
              <a:ext cx="0" cy="203515"/>
            </a:xfrm>
            <a:prstGeom prst="straightConnector1">
              <a:avLst/>
            </a:prstGeom>
            <a:noFill/>
            <a:ln w="9525" cap="flat" cmpd="sng" algn="ctr">
              <a:solidFill>
                <a:srgbClr val="747480"/>
              </a:solidFill>
              <a:prstDash val="solid"/>
              <a:tailEnd type="triangle"/>
            </a:ln>
            <a:effectLst/>
          </p:spPr>
        </p:cxnSp>
        <p:cxnSp>
          <p:nvCxnSpPr>
            <p:cNvPr id="47" name="Connector: Elbow 102">
              <a:extLst>
                <a:ext uri="{FF2B5EF4-FFF2-40B4-BE49-F238E27FC236}">
                  <a16:creationId xmlns:a16="http://schemas.microsoft.com/office/drawing/2014/main" id="{530CE862-A285-51FC-D5AF-B22FF0430C16}"/>
                </a:ext>
              </a:extLst>
            </p:cNvPr>
            <p:cNvCxnSpPr>
              <a:cxnSpLocks/>
              <a:stCxn id="30" idx="3"/>
              <a:endCxn id="18" idx="1"/>
            </p:cNvCxnSpPr>
            <p:nvPr/>
          </p:nvCxnSpPr>
          <p:spPr>
            <a:xfrm flipV="1">
              <a:off x="10084515" y="3791189"/>
              <a:ext cx="662725" cy="3923774"/>
            </a:xfrm>
            <a:prstGeom prst="bentConnector3">
              <a:avLst/>
            </a:prstGeom>
            <a:noFill/>
            <a:ln w="9525" cap="flat" cmpd="sng" algn="ctr">
              <a:solidFill>
                <a:srgbClr val="747480"/>
              </a:solidFill>
              <a:prstDash val="solid"/>
              <a:tailEnd type="triangle"/>
            </a:ln>
            <a:effectLst/>
          </p:spPr>
        </p:cxnSp>
        <p:cxnSp>
          <p:nvCxnSpPr>
            <p:cNvPr id="48" name="Connector: Elbow 115">
              <a:extLst>
                <a:ext uri="{FF2B5EF4-FFF2-40B4-BE49-F238E27FC236}">
                  <a16:creationId xmlns:a16="http://schemas.microsoft.com/office/drawing/2014/main" id="{C3289F53-D309-18A4-ADD2-06320D72A860}"/>
                </a:ext>
              </a:extLst>
            </p:cNvPr>
            <p:cNvCxnSpPr>
              <a:cxnSpLocks/>
              <a:stCxn id="30" idx="3"/>
              <a:endCxn id="29" idx="1"/>
            </p:cNvCxnSpPr>
            <p:nvPr/>
          </p:nvCxnSpPr>
          <p:spPr>
            <a:xfrm flipV="1">
              <a:off x="10084515" y="4656139"/>
              <a:ext cx="662725" cy="3058824"/>
            </a:xfrm>
            <a:prstGeom prst="bentConnector3">
              <a:avLst>
                <a:gd name="adj1" fmla="val 50000"/>
              </a:avLst>
            </a:prstGeom>
            <a:noFill/>
            <a:ln w="9525" cap="flat" cmpd="sng" algn="ctr">
              <a:solidFill>
                <a:srgbClr val="747480"/>
              </a:solidFill>
              <a:prstDash val="solid"/>
              <a:tailEnd type="triangle"/>
            </a:ln>
            <a:effectLst/>
          </p:spPr>
        </p:cxnSp>
        <p:cxnSp>
          <p:nvCxnSpPr>
            <p:cNvPr id="49" name="Connector: Elbow 118">
              <a:extLst>
                <a:ext uri="{FF2B5EF4-FFF2-40B4-BE49-F238E27FC236}">
                  <a16:creationId xmlns:a16="http://schemas.microsoft.com/office/drawing/2014/main" id="{6D9F4BA0-F5BF-EBBE-E2E4-5B8E7150690C}"/>
                </a:ext>
              </a:extLst>
            </p:cNvPr>
            <p:cNvCxnSpPr>
              <a:cxnSpLocks/>
              <a:stCxn id="34" idx="3"/>
              <a:endCxn id="29" idx="1"/>
            </p:cNvCxnSpPr>
            <p:nvPr/>
          </p:nvCxnSpPr>
          <p:spPr>
            <a:xfrm>
              <a:off x="10093192" y="3791189"/>
              <a:ext cx="654049" cy="864950"/>
            </a:xfrm>
            <a:prstGeom prst="bentConnector3">
              <a:avLst>
                <a:gd name="adj1" fmla="val 50000"/>
              </a:avLst>
            </a:prstGeom>
            <a:noFill/>
            <a:ln w="9525" cap="flat" cmpd="sng" algn="ctr">
              <a:solidFill>
                <a:srgbClr val="747480"/>
              </a:solidFill>
              <a:prstDash val="solid"/>
              <a:tailEnd type="triangle"/>
            </a:ln>
            <a:effectLst/>
          </p:spPr>
        </p:cxnSp>
        <p:sp>
          <p:nvSpPr>
            <p:cNvPr id="50" name="Rectangle 102">
              <a:extLst>
                <a:ext uri="{FF2B5EF4-FFF2-40B4-BE49-F238E27FC236}">
                  <a16:creationId xmlns:a16="http://schemas.microsoft.com/office/drawing/2014/main" id="{7E68E7BA-2679-B70B-06A4-DD4E720E06FF}"/>
                </a:ext>
              </a:extLst>
            </p:cNvPr>
            <p:cNvSpPr/>
            <p:nvPr/>
          </p:nvSpPr>
          <p:spPr>
            <a:xfrm>
              <a:off x="6965530" y="6158173"/>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51" name="Connector: Elbow 128">
              <a:extLst>
                <a:ext uri="{FF2B5EF4-FFF2-40B4-BE49-F238E27FC236}">
                  <a16:creationId xmlns:a16="http://schemas.microsoft.com/office/drawing/2014/main" id="{CF267093-ACA1-825F-52E2-A9CCF2D4D27E}"/>
                </a:ext>
              </a:extLst>
            </p:cNvPr>
            <p:cNvCxnSpPr>
              <a:cxnSpLocks/>
              <a:stCxn id="31" idx="3"/>
              <a:endCxn id="50" idx="1"/>
            </p:cNvCxnSpPr>
            <p:nvPr/>
          </p:nvCxnSpPr>
          <p:spPr>
            <a:xfrm>
              <a:off x="6577703" y="5549620"/>
              <a:ext cx="387827" cy="867686"/>
            </a:xfrm>
            <a:prstGeom prst="bentConnector3">
              <a:avLst/>
            </a:prstGeom>
            <a:noFill/>
            <a:ln w="9525" cap="flat" cmpd="sng" algn="ctr">
              <a:solidFill>
                <a:srgbClr val="747480"/>
              </a:solidFill>
              <a:prstDash val="solid"/>
              <a:tailEnd type="triangle"/>
            </a:ln>
            <a:effectLst/>
          </p:spPr>
        </p:cxnSp>
        <p:cxnSp>
          <p:nvCxnSpPr>
            <p:cNvPr id="52" name="Connector: Elbow 131">
              <a:extLst>
                <a:ext uri="{FF2B5EF4-FFF2-40B4-BE49-F238E27FC236}">
                  <a16:creationId xmlns:a16="http://schemas.microsoft.com/office/drawing/2014/main" id="{AA12CCDD-8C4D-EF43-DC17-DBC4D22700D4}"/>
                </a:ext>
              </a:extLst>
            </p:cNvPr>
            <p:cNvCxnSpPr>
              <a:cxnSpLocks/>
              <a:stCxn id="50" idx="3"/>
              <a:endCxn id="25" idx="1"/>
            </p:cNvCxnSpPr>
            <p:nvPr/>
          </p:nvCxnSpPr>
          <p:spPr>
            <a:xfrm flipV="1">
              <a:off x="8302836" y="5549620"/>
              <a:ext cx="453050" cy="867686"/>
            </a:xfrm>
            <a:prstGeom prst="bentConnector3">
              <a:avLst>
                <a:gd name="adj1" fmla="val 50000"/>
              </a:avLst>
            </a:prstGeom>
            <a:noFill/>
            <a:ln w="9525" cap="flat" cmpd="sng" algn="ctr">
              <a:solidFill>
                <a:srgbClr val="747480"/>
              </a:solidFill>
              <a:prstDash val="solid"/>
              <a:tailEnd type="triangle"/>
            </a:ln>
            <a:effectLst/>
          </p:spPr>
        </p:cxnSp>
        <p:sp>
          <p:nvSpPr>
            <p:cNvPr id="53" name="Rectangle 102">
              <a:extLst>
                <a:ext uri="{FF2B5EF4-FFF2-40B4-BE49-F238E27FC236}">
                  <a16:creationId xmlns:a16="http://schemas.microsoft.com/office/drawing/2014/main" id="{4A81C396-57B7-9D3C-A70D-3BAE5AD0A06D}"/>
                </a:ext>
              </a:extLst>
            </p:cNvPr>
            <p:cNvSpPr/>
            <p:nvPr/>
          </p:nvSpPr>
          <p:spPr>
            <a:xfrm>
              <a:off x="6965530" y="4402315"/>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54" name="Connector: Elbow 141">
              <a:extLst>
                <a:ext uri="{FF2B5EF4-FFF2-40B4-BE49-F238E27FC236}">
                  <a16:creationId xmlns:a16="http://schemas.microsoft.com/office/drawing/2014/main" id="{8F364CEA-1167-EB88-02AC-3209B2BE2A9C}"/>
                </a:ext>
              </a:extLst>
            </p:cNvPr>
            <p:cNvCxnSpPr>
              <a:cxnSpLocks/>
              <a:stCxn id="23" idx="3"/>
              <a:endCxn id="53" idx="1"/>
            </p:cNvCxnSpPr>
            <p:nvPr/>
          </p:nvCxnSpPr>
          <p:spPr>
            <a:xfrm>
              <a:off x="6577703" y="3792220"/>
              <a:ext cx="387827" cy="869228"/>
            </a:xfrm>
            <a:prstGeom prst="bentConnector3">
              <a:avLst>
                <a:gd name="adj1" fmla="val 50000"/>
              </a:avLst>
            </a:prstGeom>
            <a:noFill/>
            <a:ln w="9525" cap="flat" cmpd="sng" algn="ctr">
              <a:solidFill>
                <a:srgbClr val="747480"/>
              </a:solidFill>
              <a:prstDash val="solid"/>
              <a:tailEnd type="triangle"/>
            </a:ln>
            <a:effectLst/>
          </p:spPr>
        </p:cxnSp>
        <p:cxnSp>
          <p:nvCxnSpPr>
            <p:cNvPr id="55" name="Connector: Elbow 145">
              <a:extLst>
                <a:ext uri="{FF2B5EF4-FFF2-40B4-BE49-F238E27FC236}">
                  <a16:creationId xmlns:a16="http://schemas.microsoft.com/office/drawing/2014/main" id="{AEC9216E-3D09-7990-FDC3-BBC3E1749B9A}"/>
                </a:ext>
              </a:extLst>
            </p:cNvPr>
            <p:cNvCxnSpPr>
              <a:cxnSpLocks/>
              <a:stCxn id="53" idx="3"/>
              <a:endCxn id="34" idx="1"/>
            </p:cNvCxnSpPr>
            <p:nvPr/>
          </p:nvCxnSpPr>
          <p:spPr>
            <a:xfrm flipV="1">
              <a:off x="8302836" y="3791189"/>
              <a:ext cx="453050" cy="870260"/>
            </a:xfrm>
            <a:prstGeom prst="bentConnector3">
              <a:avLst>
                <a:gd name="adj1" fmla="val 50000"/>
              </a:avLst>
            </a:prstGeom>
            <a:noFill/>
            <a:ln w="9525" cap="flat" cmpd="sng" algn="ctr">
              <a:solidFill>
                <a:srgbClr val="747480"/>
              </a:solidFill>
              <a:prstDash val="solid"/>
              <a:tailEnd type="triangle"/>
            </a:ln>
            <a:effectLst/>
          </p:spPr>
        </p:cxnSp>
      </p:grpSp>
      <p:sp>
        <p:nvSpPr>
          <p:cNvPr id="3137" name="テキスト 577">
            <a:extLst>
              <a:ext uri="{FF2B5EF4-FFF2-40B4-BE49-F238E27FC236}">
                <a16:creationId xmlns:a16="http://schemas.microsoft.com/office/drawing/2014/main" id="{141BB969-8D91-EC5E-08DD-D0B406C0CE3E}"/>
              </a:ext>
            </a:extLst>
          </p:cNvPr>
          <p:cNvSpPr txBox="1"/>
          <p:nvPr/>
        </p:nvSpPr>
        <p:spPr>
          <a:xfrm>
            <a:off x="106827" y="637453"/>
            <a:ext cx="816669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i="1" dirty="0">
                <a:solidFill>
                  <a:srgbClr val="FF0000"/>
                </a:solidFill>
              </a:rPr>
              <a:t>後掲</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の記載例を参考に、構成も含め項目を自由に設定して作成してください。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12705734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）③　</a:t>
            </a: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E6E49FA1-5C70-484F-9755-F5BEC631A1CD}" type="slidenum">
              <a:rPr kumimoji="1" lang="en-US" altLang="ja-JP" sz="1480" smtClean="0">
                <a:solidFill>
                  <a:schemeClr val="tx1"/>
                </a:solidFill>
              </a:rPr>
              <a:t>86</a:t>
            </a:fld>
            <a:endParaRPr kumimoji="1" lang="ja-JP" altLang="en-US" sz="1480" dirty="0">
              <a:solidFill>
                <a:schemeClr val="tx1"/>
              </a:solidFill>
            </a:endParaRPr>
          </a:p>
        </p:txBody>
      </p:sp>
      <p:sp>
        <p:nvSpPr>
          <p:cNvPr id="3" name="Rectangle 100">
            <a:extLst>
              <a:ext uri="{FF2B5EF4-FFF2-40B4-BE49-F238E27FC236}">
                <a16:creationId xmlns:a16="http://schemas.microsoft.com/office/drawing/2014/main" id="{79FD4AC4-A5B8-5CEB-2343-86C7FD940074}"/>
              </a:ext>
            </a:extLst>
          </p:cNvPr>
          <p:cNvSpPr/>
          <p:nvPr/>
        </p:nvSpPr>
        <p:spPr>
          <a:xfrm>
            <a:off x="6721641" y="908720"/>
            <a:ext cx="2242847"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備考</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4" name="Straight Connector 38">
            <a:extLst>
              <a:ext uri="{FF2B5EF4-FFF2-40B4-BE49-F238E27FC236}">
                <a16:creationId xmlns:a16="http://schemas.microsoft.com/office/drawing/2014/main" id="{D6AFB169-4608-2B91-4579-B8E48DC5947D}"/>
              </a:ext>
            </a:extLst>
          </p:cNvPr>
          <p:cNvCxnSpPr>
            <a:cxnSpLocks/>
          </p:cNvCxnSpPr>
          <p:nvPr/>
        </p:nvCxnSpPr>
        <p:spPr>
          <a:xfrm>
            <a:off x="32866" y="2996952"/>
            <a:ext cx="8879129" cy="0"/>
          </a:xfrm>
          <a:prstGeom prst="line">
            <a:avLst/>
          </a:prstGeom>
          <a:noFill/>
          <a:ln w="6350" cap="flat" cmpd="sng" algn="ctr">
            <a:solidFill>
              <a:srgbClr val="747480"/>
            </a:solidFill>
            <a:prstDash val="dash"/>
            <a:tailEnd type="none"/>
          </a:ln>
          <a:effectLst/>
        </p:spPr>
      </p:cxnSp>
      <p:cxnSp>
        <p:nvCxnSpPr>
          <p:cNvPr id="5" name="Straight Connector 54">
            <a:extLst>
              <a:ext uri="{FF2B5EF4-FFF2-40B4-BE49-F238E27FC236}">
                <a16:creationId xmlns:a16="http://schemas.microsoft.com/office/drawing/2014/main" id="{C00F801A-6404-73FA-1D49-A7015D71D655}"/>
              </a:ext>
            </a:extLst>
          </p:cNvPr>
          <p:cNvCxnSpPr>
            <a:cxnSpLocks/>
          </p:cNvCxnSpPr>
          <p:nvPr/>
        </p:nvCxnSpPr>
        <p:spPr>
          <a:xfrm>
            <a:off x="6721641" y="1206669"/>
            <a:ext cx="2242847" cy="0"/>
          </a:xfrm>
          <a:prstGeom prst="line">
            <a:avLst/>
          </a:prstGeom>
          <a:noFill/>
          <a:ln w="28575" cap="flat" cmpd="sng" algn="ctr">
            <a:solidFill>
              <a:srgbClr val="747480"/>
            </a:solidFill>
            <a:prstDash val="solid"/>
            <a:tailEnd type="none"/>
          </a:ln>
          <a:effectLst/>
        </p:spPr>
      </p:cxnSp>
      <p:cxnSp>
        <p:nvCxnSpPr>
          <p:cNvPr id="6" name="Straight Connector 63">
            <a:extLst>
              <a:ext uri="{FF2B5EF4-FFF2-40B4-BE49-F238E27FC236}">
                <a16:creationId xmlns:a16="http://schemas.microsoft.com/office/drawing/2014/main" id="{96E5B8BD-34E9-DED7-65A2-A4CDC2467010}"/>
              </a:ext>
            </a:extLst>
          </p:cNvPr>
          <p:cNvCxnSpPr>
            <a:cxnSpLocks/>
          </p:cNvCxnSpPr>
          <p:nvPr/>
        </p:nvCxnSpPr>
        <p:spPr>
          <a:xfrm>
            <a:off x="32866" y="5293912"/>
            <a:ext cx="8879129" cy="0"/>
          </a:xfrm>
          <a:prstGeom prst="line">
            <a:avLst/>
          </a:prstGeom>
          <a:noFill/>
          <a:ln w="6350" cap="flat" cmpd="sng" algn="ctr">
            <a:solidFill>
              <a:srgbClr val="747480"/>
            </a:solidFill>
            <a:prstDash val="dash"/>
            <a:tailEnd type="none"/>
          </a:ln>
          <a:effectLst/>
        </p:spPr>
      </p:cxnSp>
      <p:sp>
        <p:nvSpPr>
          <p:cNvPr id="7" name="Rectangle 100">
            <a:extLst>
              <a:ext uri="{FF2B5EF4-FFF2-40B4-BE49-F238E27FC236}">
                <a16:creationId xmlns:a16="http://schemas.microsoft.com/office/drawing/2014/main" id="{E083D5BB-F341-45D9-2810-23A6F8A77046}"/>
              </a:ext>
            </a:extLst>
          </p:cNvPr>
          <p:cNvSpPr/>
          <p:nvPr/>
        </p:nvSpPr>
        <p:spPr>
          <a:xfrm>
            <a:off x="206859" y="921177"/>
            <a:ext cx="1624131"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測定項目</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8" name="Rectangle 100">
            <a:extLst>
              <a:ext uri="{FF2B5EF4-FFF2-40B4-BE49-F238E27FC236}">
                <a16:creationId xmlns:a16="http://schemas.microsoft.com/office/drawing/2014/main" id="{FB65DCAC-226F-6B04-AFC2-572E5C929DC1}"/>
              </a:ext>
            </a:extLst>
          </p:cNvPr>
          <p:cNvSpPr/>
          <p:nvPr/>
        </p:nvSpPr>
        <p:spPr>
          <a:xfrm>
            <a:off x="4655979" y="908720"/>
            <a:ext cx="1624131"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測定方法</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0" name="Rectangle 100">
            <a:extLst>
              <a:ext uri="{FF2B5EF4-FFF2-40B4-BE49-F238E27FC236}">
                <a16:creationId xmlns:a16="http://schemas.microsoft.com/office/drawing/2014/main" id="{A879496A-50D3-CECB-8C13-39E284B60359}"/>
              </a:ext>
            </a:extLst>
          </p:cNvPr>
          <p:cNvSpPr/>
          <p:nvPr/>
        </p:nvSpPr>
        <p:spPr>
          <a:xfrm>
            <a:off x="2310964" y="921177"/>
            <a:ext cx="1894669"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成果指標（</a:t>
            </a:r>
            <a:r>
              <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KPI</a:t>
            </a: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1" name="Rectangle 102">
            <a:extLst>
              <a:ext uri="{FF2B5EF4-FFF2-40B4-BE49-F238E27FC236}">
                <a16:creationId xmlns:a16="http://schemas.microsoft.com/office/drawing/2014/main" id="{770CF34C-FEF2-7457-C596-59383683F9B0}"/>
              </a:ext>
            </a:extLst>
          </p:cNvPr>
          <p:cNvSpPr/>
          <p:nvPr/>
        </p:nvSpPr>
        <p:spPr>
          <a:xfrm>
            <a:off x="206859" y="1337824"/>
            <a:ext cx="1624131" cy="766585"/>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2" name="Rectangle 102">
            <a:extLst>
              <a:ext uri="{FF2B5EF4-FFF2-40B4-BE49-F238E27FC236}">
                <a16:creationId xmlns:a16="http://schemas.microsoft.com/office/drawing/2014/main" id="{66D3CF10-8B3B-39B7-C16A-FF8780C7F299}"/>
              </a:ext>
            </a:extLst>
          </p:cNvPr>
          <p:cNvSpPr/>
          <p:nvPr/>
        </p:nvSpPr>
        <p:spPr>
          <a:xfrm>
            <a:off x="206859" y="2158359"/>
            <a:ext cx="1624131" cy="766585"/>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3" name="Rectangle 102">
            <a:extLst>
              <a:ext uri="{FF2B5EF4-FFF2-40B4-BE49-F238E27FC236}">
                <a16:creationId xmlns:a16="http://schemas.microsoft.com/office/drawing/2014/main" id="{07794005-7265-AB0E-C95C-DC1F7CB6CAC5}"/>
              </a:ext>
            </a:extLst>
          </p:cNvPr>
          <p:cNvSpPr/>
          <p:nvPr/>
        </p:nvSpPr>
        <p:spPr>
          <a:xfrm>
            <a:off x="206859" y="5372259"/>
            <a:ext cx="1624131" cy="865055"/>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4" name="Rectangle 102">
            <a:extLst>
              <a:ext uri="{FF2B5EF4-FFF2-40B4-BE49-F238E27FC236}">
                <a16:creationId xmlns:a16="http://schemas.microsoft.com/office/drawing/2014/main" id="{D74AD1E3-07BB-575B-1A6C-560E0703DD94}"/>
              </a:ext>
            </a:extLst>
          </p:cNvPr>
          <p:cNvSpPr/>
          <p:nvPr/>
        </p:nvSpPr>
        <p:spPr>
          <a:xfrm>
            <a:off x="206859" y="4191395"/>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5" name="Rectangle 102">
            <a:extLst>
              <a:ext uri="{FF2B5EF4-FFF2-40B4-BE49-F238E27FC236}">
                <a16:creationId xmlns:a16="http://schemas.microsoft.com/office/drawing/2014/main" id="{50ACD884-5A3C-16CF-C58C-516B6C134413}"/>
              </a:ext>
            </a:extLst>
          </p:cNvPr>
          <p:cNvSpPr/>
          <p:nvPr/>
        </p:nvSpPr>
        <p:spPr>
          <a:xfrm>
            <a:off x="206859" y="4740433"/>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6" name="Rectangle 102">
            <a:extLst>
              <a:ext uri="{FF2B5EF4-FFF2-40B4-BE49-F238E27FC236}">
                <a16:creationId xmlns:a16="http://schemas.microsoft.com/office/drawing/2014/main" id="{451A1E24-ACE9-31F7-2A9C-74AAE93FD96D}"/>
              </a:ext>
            </a:extLst>
          </p:cNvPr>
          <p:cNvSpPr/>
          <p:nvPr/>
        </p:nvSpPr>
        <p:spPr>
          <a:xfrm>
            <a:off x="206859" y="3637728"/>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7" name="Rectangle 102">
            <a:extLst>
              <a:ext uri="{FF2B5EF4-FFF2-40B4-BE49-F238E27FC236}">
                <a16:creationId xmlns:a16="http://schemas.microsoft.com/office/drawing/2014/main" id="{B212F263-DA85-17DA-8851-CE7287875FFB}"/>
              </a:ext>
            </a:extLst>
          </p:cNvPr>
          <p:cNvSpPr/>
          <p:nvPr/>
        </p:nvSpPr>
        <p:spPr>
          <a:xfrm>
            <a:off x="206859" y="3084061"/>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8" name="Rectangle 102">
            <a:extLst>
              <a:ext uri="{FF2B5EF4-FFF2-40B4-BE49-F238E27FC236}">
                <a16:creationId xmlns:a16="http://schemas.microsoft.com/office/drawing/2014/main" id="{312C7B70-556F-2412-C23F-C8D69892A557}"/>
              </a:ext>
            </a:extLst>
          </p:cNvPr>
          <p:cNvSpPr/>
          <p:nvPr/>
        </p:nvSpPr>
        <p:spPr>
          <a:xfrm>
            <a:off x="2310964" y="1337699"/>
            <a:ext cx="1894669" cy="1594249"/>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9" name="Rectangle 102">
            <a:extLst>
              <a:ext uri="{FF2B5EF4-FFF2-40B4-BE49-F238E27FC236}">
                <a16:creationId xmlns:a16="http://schemas.microsoft.com/office/drawing/2014/main" id="{61940805-E94F-778E-B43C-B7B660302695}"/>
              </a:ext>
            </a:extLst>
          </p:cNvPr>
          <p:cNvSpPr/>
          <p:nvPr/>
        </p:nvSpPr>
        <p:spPr>
          <a:xfrm>
            <a:off x="4655979" y="1337824"/>
            <a:ext cx="1624131" cy="1594248"/>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0" name="Rectangle 102">
            <a:extLst>
              <a:ext uri="{FF2B5EF4-FFF2-40B4-BE49-F238E27FC236}">
                <a16:creationId xmlns:a16="http://schemas.microsoft.com/office/drawing/2014/main" id="{F989F266-2FED-A4D9-1EE8-E9F70F8DA68D}"/>
              </a:ext>
            </a:extLst>
          </p:cNvPr>
          <p:cNvSpPr/>
          <p:nvPr/>
        </p:nvSpPr>
        <p:spPr>
          <a:xfrm>
            <a:off x="2310964" y="3080212"/>
            <a:ext cx="1894669" cy="2137252"/>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1" name="Rectangle 102">
            <a:extLst>
              <a:ext uri="{FF2B5EF4-FFF2-40B4-BE49-F238E27FC236}">
                <a16:creationId xmlns:a16="http://schemas.microsoft.com/office/drawing/2014/main" id="{93C4A59D-267A-52B2-D85D-26F8C7CE5555}"/>
              </a:ext>
            </a:extLst>
          </p:cNvPr>
          <p:cNvSpPr/>
          <p:nvPr/>
        </p:nvSpPr>
        <p:spPr>
          <a:xfrm>
            <a:off x="2310964" y="5372259"/>
            <a:ext cx="1894669" cy="865053"/>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2" name="Rectangle 102">
            <a:extLst>
              <a:ext uri="{FF2B5EF4-FFF2-40B4-BE49-F238E27FC236}">
                <a16:creationId xmlns:a16="http://schemas.microsoft.com/office/drawing/2014/main" id="{4B2C3844-6945-4A8A-C888-BC4D35C28152}"/>
              </a:ext>
            </a:extLst>
          </p:cNvPr>
          <p:cNvSpPr/>
          <p:nvPr/>
        </p:nvSpPr>
        <p:spPr>
          <a:xfrm>
            <a:off x="4655979" y="3095986"/>
            <a:ext cx="1624131" cy="2121477"/>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23" name="Rectangle 102">
            <a:extLst>
              <a:ext uri="{FF2B5EF4-FFF2-40B4-BE49-F238E27FC236}">
                <a16:creationId xmlns:a16="http://schemas.microsoft.com/office/drawing/2014/main" id="{826CF092-1731-1899-EF31-9C0425E928D4}"/>
              </a:ext>
            </a:extLst>
          </p:cNvPr>
          <p:cNvSpPr/>
          <p:nvPr/>
        </p:nvSpPr>
        <p:spPr>
          <a:xfrm>
            <a:off x="4655979" y="5372259"/>
            <a:ext cx="1624131" cy="865053"/>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24" name="Straight Connector 40">
            <a:extLst>
              <a:ext uri="{FF2B5EF4-FFF2-40B4-BE49-F238E27FC236}">
                <a16:creationId xmlns:a16="http://schemas.microsoft.com/office/drawing/2014/main" id="{59CCF31A-DBE6-EA05-BDDA-09DA20570225}"/>
              </a:ext>
            </a:extLst>
          </p:cNvPr>
          <p:cNvCxnSpPr>
            <a:cxnSpLocks/>
          </p:cNvCxnSpPr>
          <p:nvPr/>
        </p:nvCxnSpPr>
        <p:spPr>
          <a:xfrm>
            <a:off x="206859" y="1206669"/>
            <a:ext cx="1624131" cy="0"/>
          </a:xfrm>
          <a:prstGeom prst="line">
            <a:avLst/>
          </a:prstGeom>
          <a:noFill/>
          <a:ln w="28575" cap="flat" cmpd="sng" algn="ctr">
            <a:solidFill>
              <a:srgbClr val="747480"/>
            </a:solidFill>
            <a:prstDash val="solid"/>
            <a:tailEnd type="none"/>
          </a:ln>
          <a:effectLst/>
        </p:spPr>
      </p:cxnSp>
      <p:cxnSp>
        <p:nvCxnSpPr>
          <p:cNvPr id="25" name="Straight Connector 47">
            <a:extLst>
              <a:ext uri="{FF2B5EF4-FFF2-40B4-BE49-F238E27FC236}">
                <a16:creationId xmlns:a16="http://schemas.microsoft.com/office/drawing/2014/main" id="{91F29354-48F3-A1F4-5319-6273A64BFA23}"/>
              </a:ext>
            </a:extLst>
          </p:cNvPr>
          <p:cNvCxnSpPr>
            <a:cxnSpLocks/>
          </p:cNvCxnSpPr>
          <p:nvPr/>
        </p:nvCxnSpPr>
        <p:spPr>
          <a:xfrm>
            <a:off x="2310964" y="1206669"/>
            <a:ext cx="1894669" cy="0"/>
          </a:xfrm>
          <a:prstGeom prst="line">
            <a:avLst/>
          </a:prstGeom>
          <a:noFill/>
          <a:ln w="28575" cap="flat" cmpd="sng" algn="ctr">
            <a:solidFill>
              <a:srgbClr val="747480"/>
            </a:solidFill>
            <a:prstDash val="solid"/>
            <a:tailEnd type="none"/>
          </a:ln>
          <a:effectLst/>
        </p:spPr>
      </p:cxnSp>
      <p:cxnSp>
        <p:nvCxnSpPr>
          <p:cNvPr id="26" name="Straight Connector 51">
            <a:extLst>
              <a:ext uri="{FF2B5EF4-FFF2-40B4-BE49-F238E27FC236}">
                <a16:creationId xmlns:a16="http://schemas.microsoft.com/office/drawing/2014/main" id="{C94853E7-D4D9-36F0-D64E-8B786E9FE678}"/>
              </a:ext>
            </a:extLst>
          </p:cNvPr>
          <p:cNvCxnSpPr>
            <a:cxnSpLocks/>
          </p:cNvCxnSpPr>
          <p:nvPr/>
        </p:nvCxnSpPr>
        <p:spPr>
          <a:xfrm>
            <a:off x="4655979" y="1206669"/>
            <a:ext cx="1624131" cy="0"/>
          </a:xfrm>
          <a:prstGeom prst="line">
            <a:avLst/>
          </a:prstGeom>
          <a:noFill/>
          <a:ln w="28575" cap="flat" cmpd="sng" algn="ctr">
            <a:solidFill>
              <a:srgbClr val="747480"/>
            </a:solidFill>
            <a:prstDash val="solid"/>
            <a:tailEnd type="none"/>
          </a:ln>
          <a:effectLst/>
        </p:spPr>
      </p:cxnSp>
      <p:sp>
        <p:nvSpPr>
          <p:cNvPr id="27" name="Isosceles Triangle 76">
            <a:extLst>
              <a:ext uri="{FF2B5EF4-FFF2-40B4-BE49-F238E27FC236}">
                <a16:creationId xmlns:a16="http://schemas.microsoft.com/office/drawing/2014/main" id="{114D0765-6920-B813-0B45-56ADE5D68F43}"/>
              </a:ext>
            </a:extLst>
          </p:cNvPr>
          <p:cNvSpPr/>
          <p:nvPr/>
        </p:nvSpPr>
        <p:spPr>
          <a:xfrm rot="5400000">
            <a:off x="1887506" y="2059387"/>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28" name="Isosceles Triangle 85">
            <a:extLst>
              <a:ext uri="{FF2B5EF4-FFF2-40B4-BE49-F238E27FC236}">
                <a16:creationId xmlns:a16="http://schemas.microsoft.com/office/drawing/2014/main" id="{776FD315-63DA-790E-FC98-3F710A77ECC8}"/>
              </a:ext>
            </a:extLst>
          </p:cNvPr>
          <p:cNvSpPr/>
          <p:nvPr/>
        </p:nvSpPr>
        <p:spPr>
          <a:xfrm rot="5400000">
            <a:off x="1887506" y="4075611"/>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29" name="Isosceles Triangle 92">
            <a:extLst>
              <a:ext uri="{FF2B5EF4-FFF2-40B4-BE49-F238E27FC236}">
                <a16:creationId xmlns:a16="http://schemas.microsoft.com/office/drawing/2014/main" id="{F81E27D9-25AD-EAD2-5366-0C2857688E28}"/>
              </a:ext>
            </a:extLst>
          </p:cNvPr>
          <p:cNvSpPr/>
          <p:nvPr/>
        </p:nvSpPr>
        <p:spPr>
          <a:xfrm rot="5400000">
            <a:off x="1887506" y="5655647"/>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0" name="Isosceles Triangle 99">
            <a:extLst>
              <a:ext uri="{FF2B5EF4-FFF2-40B4-BE49-F238E27FC236}">
                <a16:creationId xmlns:a16="http://schemas.microsoft.com/office/drawing/2014/main" id="{2D60CCC1-9A38-E50F-DBDC-A509ECC94735}"/>
              </a:ext>
            </a:extLst>
          </p:cNvPr>
          <p:cNvSpPr/>
          <p:nvPr/>
        </p:nvSpPr>
        <p:spPr>
          <a:xfrm rot="5400000">
            <a:off x="4223815" y="2059386"/>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 name="Isosceles Triangle 102">
            <a:extLst>
              <a:ext uri="{FF2B5EF4-FFF2-40B4-BE49-F238E27FC236}">
                <a16:creationId xmlns:a16="http://schemas.microsoft.com/office/drawing/2014/main" id="{345C2DA9-E0A8-FCAF-B9E6-3C4022DE9F91}"/>
              </a:ext>
            </a:extLst>
          </p:cNvPr>
          <p:cNvSpPr/>
          <p:nvPr/>
        </p:nvSpPr>
        <p:spPr>
          <a:xfrm rot="5400000">
            <a:off x="4223815" y="4075610"/>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 name="Isosceles Triangle 103">
            <a:extLst>
              <a:ext uri="{FF2B5EF4-FFF2-40B4-BE49-F238E27FC236}">
                <a16:creationId xmlns:a16="http://schemas.microsoft.com/office/drawing/2014/main" id="{065977A9-7B7E-9A87-A622-B6BCA7EF4B18}"/>
              </a:ext>
            </a:extLst>
          </p:cNvPr>
          <p:cNvSpPr/>
          <p:nvPr/>
        </p:nvSpPr>
        <p:spPr>
          <a:xfrm rot="5400000">
            <a:off x="4223815" y="5655646"/>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3" name="Rectangle 102">
            <a:extLst>
              <a:ext uri="{FF2B5EF4-FFF2-40B4-BE49-F238E27FC236}">
                <a16:creationId xmlns:a16="http://schemas.microsoft.com/office/drawing/2014/main" id="{C950F4B3-1B26-E777-6D82-BF8A80F6C86C}"/>
              </a:ext>
            </a:extLst>
          </p:cNvPr>
          <p:cNvSpPr/>
          <p:nvPr/>
        </p:nvSpPr>
        <p:spPr>
          <a:xfrm>
            <a:off x="6721641" y="5372259"/>
            <a:ext cx="2242847" cy="865053"/>
          </a:xfrm>
          <a:prstGeom prst="rect">
            <a:avLst/>
          </a:prstGeom>
          <a:noFill/>
          <a:ln w="9525" cap="flat" cmpd="sng" algn="ctr">
            <a:solidFill>
              <a:schemeClr val="tx1"/>
            </a:solidFill>
            <a:prstDash val="solid"/>
          </a:ln>
          <a:effectLst/>
        </p:spPr>
        <p:txBody>
          <a:bodyPr lIns="50400" tIns="50400" rIns="50400" bIns="50400"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4" name="Isosceles Triangle 117">
            <a:extLst>
              <a:ext uri="{FF2B5EF4-FFF2-40B4-BE49-F238E27FC236}">
                <a16:creationId xmlns:a16="http://schemas.microsoft.com/office/drawing/2014/main" id="{FE103F75-4B89-65C5-05DB-473931ED693C}"/>
              </a:ext>
            </a:extLst>
          </p:cNvPr>
          <p:cNvSpPr/>
          <p:nvPr/>
        </p:nvSpPr>
        <p:spPr>
          <a:xfrm rot="5400000">
            <a:off x="6306028" y="2059388"/>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5" name="Isosceles Triangle 118">
            <a:extLst>
              <a:ext uri="{FF2B5EF4-FFF2-40B4-BE49-F238E27FC236}">
                <a16:creationId xmlns:a16="http://schemas.microsoft.com/office/drawing/2014/main" id="{1C6F1673-1D99-0291-F410-4748FC616CFC}"/>
              </a:ext>
            </a:extLst>
          </p:cNvPr>
          <p:cNvSpPr/>
          <p:nvPr/>
        </p:nvSpPr>
        <p:spPr>
          <a:xfrm rot="5400000">
            <a:off x="6306028" y="4075612"/>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6" name="Isosceles Triangle 119">
            <a:extLst>
              <a:ext uri="{FF2B5EF4-FFF2-40B4-BE49-F238E27FC236}">
                <a16:creationId xmlns:a16="http://schemas.microsoft.com/office/drawing/2014/main" id="{58DB5313-0575-0C4C-324B-EDAEE70B0624}"/>
              </a:ext>
            </a:extLst>
          </p:cNvPr>
          <p:cNvSpPr/>
          <p:nvPr/>
        </p:nvSpPr>
        <p:spPr>
          <a:xfrm rot="5400000">
            <a:off x="6306028" y="5655647"/>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7" name="Rectangle 102">
            <a:extLst>
              <a:ext uri="{FF2B5EF4-FFF2-40B4-BE49-F238E27FC236}">
                <a16:creationId xmlns:a16="http://schemas.microsoft.com/office/drawing/2014/main" id="{8B07D048-7E20-C0B6-1370-AAF30A9B5E1E}"/>
              </a:ext>
            </a:extLst>
          </p:cNvPr>
          <p:cNvSpPr/>
          <p:nvPr/>
        </p:nvSpPr>
        <p:spPr>
          <a:xfrm>
            <a:off x="6721641" y="3095987"/>
            <a:ext cx="2242847" cy="2121475"/>
          </a:xfrm>
          <a:prstGeom prst="rect">
            <a:avLst/>
          </a:prstGeom>
          <a:noFill/>
          <a:ln w="9525" cap="flat" cmpd="sng" algn="ctr">
            <a:solidFill>
              <a:schemeClr val="tx1"/>
            </a:solidFill>
            <a:prstDash val="solid"/>
          </a:ln>
          <a:effectLst/>
        </p:spPr>
        <p:txBody>
          <a:bodyPr lIns="50400" tIns="50400" rIns="50400" bIns="50400"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8" name="Rectangle 102">
            <a:extLst>
              <a:ext uri="{FF2B5EF4-FFF2-40B4-BE49-F238E27FC236}">
                <a16:creationId xmlns:a16="http://schemas.microsoft.com/office/drawing/2014/main" id="{285A7292-C302-AC16-1070-43CE904E0925}"/>
              </a:ext>
            </a:extLst>
          </p:cNvPr>
          <p:cNvSpPr/>
          <p:nvPr/>
        </p:nvSpPr>
        <p:spPr>
          <a:xfrm>
            <a:off x="6721641" y="1337050"/>
            <a:ext cx="2242847" cy="1594249"/>
          </a:xfrm>
          <a:prstGeom prst="rect">
            <a:avLst/>
          </a:prstGeom>
          <a:noFill/>
          <a:ln w="9525" cap="flat" cmpd="sng" algn="ctr">
            <a:solidFill>
              <a:schemeClr val="tx1"/>
            </a:solidFill>
            <a:prstDash val="solid"/>
          </a:ln>
          <a:effectLst/>
        </p:spPr>
        <p:txBody>
          <a:bodyPr lIns="50400" tIns="50400" rIns="50400" bIns="50400"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40" name="テキスト 577">
            <a:extLst>
              <a:ext uri="{FF2B5EF4-FFF2-40B4-BE49-F238E27FC236}">
                <a16:creationId xmlns:a16="http://schemas.microsoft.com/office/drawing/2014/main" id="{07BE96BD-F1B8-745C-791C-188CC709E991}"/>
              </a:ext>
            </a:extLst>
          </p:cNvPr>
          <p:cNvSpPr txBox="1"/>
          <p:nvPr/>
        </p:nvSpPr>
        <p:spPr>
          <a:xfrm>
            <a:off x="106827" y="637453"/>
            <a:ext cx="816669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後掲</a:t>
            </a:r>
            <a:r>
              <a:rPr lang="ja-JP" altLang="en-US" sz="1200" i="1" dirty="0">
                <a:solidFill>
                  <a:srgbClr val="FF0000"/>
                </a:solidFill>
              </a:rPr>
              <a:t>の</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記載例を参考に、自由に作成してください。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96353700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89">
            <a:extLst>
              <a:ext uri="{FF2B5EF4-FFF2-40B4-BE49-F238E27FC236}">
                <a16:creationId xmlns:a16="http://schemas.microsoft.com/office/drawing/2014/main" id="{DB124425-D125-7DE5-7C97-E81B7A4A746C}"/>
              </a:ext>
            </a:extLst>
          </p:cNvPr>
          <p:cNvSpPr/>
          <p:nvPr/>
        </p:nvSpPr>
        <p:spPr>
          <a:xfrm>
            <a:off x="212742" y="2694235"/>
            <a:ext cx="8628370" cy="4119141"/>
          </a:xfrm>
          <a:prstGeom prst="roundRect">
            <a:avLst>
              <a:gd name="adj" fmla="val 2603"/>
            </a:avLst>
          </a:prstGeom>
          <a:solidFill>
            <a:srgbClr val="FFFFFF">
              <a:lumMod val="9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　記載例①</a:t>
            </a: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F7C8F3C9-5B5A-4746-81F9-E049851509FB}" type="slidenum">
              <a:rPr kumimoji="1" lang="en-US" altLang="ja-JP" sz="1480" smtClean="0">
                <a:solidFill>
                  <a:schemeClr val="tx1"/>
                </a:solidFill>
              </a:rPr>
              <a:t>87</a:t>
            </a:fld>
            <a:endParaRPr kumimoji="1" lang="ja-JP" altLang="en-US" sz="1480" dirty="0">
              <a:solidFill>
                <a:schemeClr val="tx1"/>
              </a:solidFill>
            </a:endParaRPr>
          </a:p>
        </p:txBody>
      </p:sp>
      <p:grpSp>
        <p:nvGrpSpPr>
          <p:cNvPr id="4" name="Group 4">
            <a:extLst>
              <a:ext uri="{FF2B5EF4-FFF2-40B4-BE49-F238E27FC236}">
                <a16:creationId xmlns:a16="http://schemas.microsoft.com/office/drawing/2014/main" id="{35F46BCE-B4DF-9791-160B-2B6679CA5015}"/>
              </a:ext>
            </a:extLst>
          </p:cNvPr>
          <p:cNvGrpSpPr/>
          <p:nvPr/>
        </p:nvGrpSpPr>
        <p:grpSpPr>
          <a:xfrm>
            <a:off x="302888" y="4728325"/>
            <a:ext cx="1105221" cy="1985180"/>
            <a:chOff x="929460" y="5704654"/>
            <a:chExt cx="1873551" cy="2117475"/>
          </a:xfrm>
        </p:grpSpPr>
        <p:sp>
          <p:nvSpPr>
            <p:cNvPr id="5" name="Rectangle 102">
              <a:extLst>
                <a:ext uri="{FF2B5EF4-FFF2-40B4-BE49-F238E27FC236}">
                  <a16:creationId xmlns:a16="http://schemas.microsoft.com/office/drawing/2014/main" id="{C3C3CA43-3175-559E-67B9-55E73F7E482E}"/>
                </a:ext>
              </a:extLst>
            </p:cNvPr>
            <p:cNvSpPr/>
            <p:nvPr/>
          </p:nvSpPr>
          <p:spPr>
            <a:xfrm>
              <a:off x="1014072" y="5989763"/>
              <a:ext cx="1721661"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交通による寄与が大、</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かつ、</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測定可能性も高</a:t>
              </a:r>
            </a:p>
          </p:txBody>
        </p:sp>
        <p:sp>
          <p:nvSpPr>
            <p:cNvPr id="6" name="Rectangle 102">
              <a:extLst>
                <a:ext uri="{FF2B5EF4-FFF2-40B4-BE49-F238E27FC236}">
                  <a16:creationId xmlns:a16="http://schemas.microsoft.com/office/drawing/2014/main" id="{D1467B50-47AC-B238-C6C7-C13293149CB9}"/>
                </a:ext>
              </a:extLst>
            </p:cNvPr>
            <p:cNvSpPr/>
            <p:nvPr/>
          </p:nvSpPr>
          <p:spPr>
            <a:xfrm>
              <a:off x="1017911" y="6577831"/>
              <a:ext cx="1721661" cy="518264"/>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交通以外の外部要因の影響も大きいが、</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測定可能性は高</a:t>
              </a:r>
            </a:p>
          </p:txBody>
        </p:sp>
        <p:sp>
          <p:nvSpPr>
            <p:cNvPr id="8" name="Rectangle 48">
              <a:extLst>
                <a:ext uri="{FF2B5EF4-FFF2-40B4-BE49-F238E27FC236}">
                  <a16:creationId xmlns:a16="http://schemas.microsoft.com/office/drawing/2014/main" id="{C544246B-9C18-25EE-B471-86FB17927BC9}"/>
                </a:ext>
              </a:extLst>
            </p:cNvPr>
            <p:cNvSpPr/>
            <p:nvPr/>
          </p:nvSpPr>
          <p:spPr>
            <a:xfrm>
              <a:off x="1014074" y="5796668"/>
              <a:ext cx="1721662" cy="157488"/>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凡例</a:t>
              </a:r>
              <a:endParaRPr kumimoji="0" lang="en-US" altLang="ja-JP"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4FD8E9FC-8DB2-593C-E0AE-7A64B5B8257A}"/>
                </a:ext>
              </a:extLst>
            </p:cNvPr>
            <p:cNvSpPr/>
            <p:nvPr/>
          </p:nvSpPr>
          <p:spPr>
            <a:xfrm>
              <a:off x="929460" y="5704654"/>
              <a:ext cx="1873551" cy="2117475"/>
            </a:xfrm>
            <a:prstGeom prst="rect">
              <a:avLst/>
            </a:prstGeom>
            <a:noFill/>
            <a:ln w="9525" cap="flat" cmpd="sng" algn="ctr">
              <a:solidFill>
                <a:srgbClr val="747480"/>
              </a:solidFill>
              <a:prstDash val="dash"/>
            </a:ln>
            <a:effectLst/>
          </p:spPr>
          <p:txBody>
            <a:bodyPr rtlCol="0" anchor="t"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50" b="0" i="0" u="none" strike="noStrike" kern="0" cap="none" spc="0" normalizeH="0" baseline="0" noProof="0">
                <a:ln>
                  <a:noFill/>
                </a:ln>
                <a:solidFill>
                  <a:srgbClr val="FFFFFF"/>
                </a:solidFill>
                <a:effectLst/>
                <a:uLnTx/>
                <a:uFillTx/>
                <a:latin typeface="EYInterstate"/>
                <a:ea typeface="ＭＳ Ｐゴシック"/>
                <a:cs typeface="+mn-cs"/>
              </a:endParaRPr>
            </a:p>
          </p:txBody>
        </p:sp>
        <p:sp>
          <p:nvSpPr>
            <p:cNvPr id="11" name="Rectangle 102">
              <a:extLst>
                <a:ext uri="{FF2B5EF4-FFF2-40B4-BE49-F238E27FC236}">
                  <a16:creationId xmlns:a16="http://schemas.microsoft.com/office/drawing/2014/main" id="{5260336C-D8C7-CE18-F091-338F593BEDBD}"/>
                </a:ext>
              </a:extLst>
            </p:cNvPr>
            <p:cNvSpPr/>
            <p:nvPr/>
          </p:nvSpPr>
          <p:spPr>
            <a:xfrm>
              <a:off x="1014072" y="7186528"/>
              <a:ext cx="1721661" cy="518264"/>
            </a:xfrm>
            <a:prstGeom prst="rect">
              <a:avLst/>
            </a:prstGeom>
            <a:solidFill>
              <a:srgbClr val="FFE600">
                <a:lumMod val="20000"/>
                <a:lumOff val="80000"/>
              </a:srgbClr>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取組みの直接的な結果として測定しやすい</a:t>
              </a:r>
            </a:p>
          </p:txBody>
        </p:sp>
      </p:grpSp>
      <p:grpSp>
        <p:nvGrpSpPr>
          <p:cNvPr id="12" name="Group 43">
            <a:extLst>
              <a:ext uri="{FF2B5EF4-FFF2-40B4-BE49-F238E27FC236}">
                <a16:creationId xmlns:a16="http://schemas.microsoft.com/office/drawing/2014/main" id="{E7693820-06E4-5CC4-60D2-0A3911FCF89C}"/>
              </a:ext>
            </a:extLst>
          </p:cNvPr>
          <p:cNvGrpSpPr/>
          <p:nvPr/>
        </p:nvGrpSpPr>
        <p:grpSpPr>
          <a:xfrm>
            <a:off x="405868" y="2254395"/>
            <a:ext cx="8332264" cy="4451434"/>
            <a:chOff x="1231654" y="2938150"/>
            <a:chExt cx="10852894" cy="5035945"/>
          </a:xfrm>
        </p:grpSpPr>
        <p:sp>
          <p:nvSpPr>
            <p:cNvPr id="13" name="Rectangle 293">
              <a:extLst>
                <a:ext uri="{FF2B5EF4-FFF2-40B4-BE49-F238E27FC236}">
                  <a16:creationId xmlns:a16="http://schemas.microsoft.com/office/drawing/2014/main" id="{254C938E-E91A-95B2-D7AF-BE21FED68AF6}"/>
                </a:ext>
              </a:extLst>
            </p:cNvPr>
            <p:cNvSpPr/>
            <p:nvPr/>
          </p:nvSpPr>
          <p:spPr>
            <a:xfrm>
              <a:off x="10747242"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インパクト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4" name="Rectangle 60">
              <a:extLst>
                <a:ext uri="{FF2B5EF4-FFF2-40B4-BE49-F238E27FC236}">
                  <a16:creationId xmlns:a16="http://schemas.microsoft.com/office/drawing/2014/main" id="{9155F22E-1C7A-66D3-C599-8F485C1C51E9}"/>
                </a:ext>
              </a:extLst>
            </p:cNvPr>
            <p:cNvSpPr/>
            <p:nvPr/>
          </p:nvSpPr>
          <p:spPr>
            <a:xfrm>
              <a:off x="5231720" y="2938150"/>
              <a:ext cx="4852795"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取組み結果から目指すゴールまでのプロセス、行動変容のイメージ</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アウトカム</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5" name="Rectangle 66">
              <a:extLst>
                <a:ext uri="{FF2B5EF4-FFF2-40B4-BE49-F238E27FC236}">
                  <a16:creationId xmlns:a16="http://schemas.microsoft.com/office/drawing/2014/main" id="{81B7E37A-E6DD-AD6C-98CF-E66E5A2950DE}"/>
                </a:ext>
              </a:extLst>
            </p:cNvPr>
            <p:cNvSpPr/>
            <p:nvPr/>
          </p:nvSpPr>
          <p:spPr>
            <a:xfrm>
              <a:off x="3231687"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アウトプット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6" name="Rectangle 102">
              <a:extLst>
                <a:ext uri="{FF2B5EF4-FFF2-40B4-BE49-F238E27FC236}">
                  <a16:creationId xmlns:a16="http://schemas.microsoft.com/office/drawing/2014/main" id="{EC718F37-4499-444A-F63D-F8C4CE67D1DA}"/>
                </a:ext>
              </a:extLst>
            </p:cNvPr>
            <p:cNvSpPr/>
            <p:nvPr/>
          </p:nvSpPr>
          <p:spPr>
            <a:xfrm>
              <a:off x="1231654" y="35330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交通空白地への</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オンデマンドバスの</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導入</a:t>
              </a:r>
            </a:p>
          </p:txBody>
        </p:sp>
        <p:sp>
          <p:nvSpPr>
            <p:cNvPr id="17" name="Rectangle 100">
              <a:extLst>
                <a:ext uri="{FF2B5EF4-FFF2-40B4-BE49-F238E27FC236}">
                  <a16:creationId xmlns:a16="http://schemas.microsoft.com/office/drawing/2014/main" id="{CAC7F16C-DB6B-B71C-90E6-0A04F1DB9FD3}"/>
                </a:ext>
              </a:extLst>
            </p:cNvPr>
            <p:cNvSpPr/>
            <p:nvPr/>
          </p:nvSpPr>
          <p:spPr>
            <a:xfrm>
              <a:off x="1231654"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取組み内容</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アクティビティ</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18" name="Rectangle 102">
              <a:extLst>
                <a:ext uri="{FF2B5EF4-FFF2-40B4-BE49-F238E27FC236}">
                  <a16:creationId xmlns:a16="http://schemas.microsoft.com/office/drawing/2014/main" id="{BE948ED8-6172-FB06-FB28-9AA15709EFDF}"/>
                </a:ext>
              </a:extLst>
            </p:cNvPr>
            <p:cNvSpPr/>
            <p:nvPr/>
          </p:nvSpPr>
          <p:spPr>
            <a:xfrm>
              <a:off x="10747240" y="3532055"/>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住み慣れた地域に安心して住み続けられる</a:t>
              </a:r>
            </a:p>
          </p:txBody>
        </p:sp>
        <p:cxnSp>
          <p:nvCxnSpPr>
            <p:cNvPr id="19" name="Straight Connector 8">
              <a:extLst>
                <a:ext uri="{FF2B5EF4-FFF2-40B4-BE49-F238E27FC236}">
                  <a16:creationId xmlns:a16="http://schemas.microsoft.com/office/drawing/2014/main" id="{1DAEC8DF-A6D6-E23B-6AB9-39D7E2AE2397}"/>
                </a:ext>
              </a:extLst>
            </p:cNvPr>
            <p:cNvCxnSpPr>
              <a:cxnSpLocks/>
            </p:cNvCxnSpPr>
            <p:nvPr/>
          </p:nvCxnSpPr>
          <p:spPr>
            <a:xfrm>
              <a:off x="1231654" y="3315225"/>
              <a:ext cx="1337306" cy="0"/>
            </a:xfrm>
            <a:prstGeom prst="line">
              <a:avLst/>
            </a:prstGeom>
            <a:noFill/>
            <a:ln w="28575" cap="flat" cmpd="sng" algn="ctr">
              <a:solidFill>
                <a:srgbClr val="747480"/>
              </a:solidFill>
              <a:prstDash val="solid"/>
              <a:tailEnd type="none"/>
            </a:ln>
            <a:effectLst/>
          </p:spPr>
        </p:cxnSp>
        <p:cxnSp>
          <p:nvCxnSpPr>
            <p:cNvPr id="20" name="Straight Connector 9">
              <a:extLst>
                <a:ext uri="{FF2B5EF4-FFF2-40B4-BE49-F238E27FC236}">
                  <a16:creationId xmlns:a16="http://schemas.microsoft.com/office/drawing/2014/main" id="{1120D97C-96C4-CF47-863B-598494D213D3}"/>
                </a:ext>
              </a:extLst>
            </p:cNvPr>
            <p:cNvCxnSpPr>
              <a:cxnSpLocks/>
            </p:cNvCxnSpPr>
            <p:nvPr/>
          </p:nvCxnSpPr>
          <p:spPr>
            <a:xfrm>
              <a:off x="5231720" y="3315225"/>
              <a:ext cx="4852795" cy="0"/>
            </a:xfrm>
            <a:prstGeom prst="line">
              <a:avLst/>
            </a:prstGeom>
            <a:noFill/>
            <a:ln w="28575" cap="flat" cmpd="sng" algn="ctr">
              <a:solidFill>
                <a:srgbClr val="747480"/>
              </a:solidFill>
              <a:prstDash val="solid"/>
              <a:tailEnd type="none"/>
            </a:ln>
            <a:effectLst/>
          </p:spPr>
        </p:cxnSp>
        <p:cxnSp>
          <p:nvCxnSpPr>
            <p:cNvPr id="21" name="Straight Connector 13">
              <a:extLst>
                <a:ext uri="{FF2B5EF4-FFF2-40B4-BE49-F238E27FC236}">
                  <a16:creationId xmlns:a16="http://schemas.microsoft.com/office/drawing/2014/main" id="{48AA64B5-A519-E8BF-3C36-7BD34DD4A9E3}"/>
                </a:ext>
              </a:extLst>
            </p:cNvPr>
            <p:cNvCxnSpPr>
              <a:cxnSpLocks/>
            </p:cNvCxnSpPr>
            <p:nvPr/>
          </p:nvCxnSpPr>
          <p:spPr>
            <a:xfrm>
              <a:off x="3231687" y="3315225"/>
              <a:ext cx="1337306" cy="0"/>
            </a:xfrm>
            <a:prstGeom prst="line">
              <a:avLst/>
            </a:prstGeom>
            <a:noFill/>
            <a:ln w="28575" cap="flat" cmpd="sng" algn="ctr">
              <a:solidFill>
                <a:srgbClr val="747480"/>
              </a:solidFill>
              <a:prstDash val="solid"/>
              <a:tailEnd type="none"/>
            </a:ln>
            <a:effectLst/>
          </p:spPr>
        </p:cxnSp>
        <p:cxnSp>
          <p:nvCxnSpPr>
            <p:cNvPr id="22" name="Straight Connector 16">
              <a:extLst>
                <a:ext uri="{FF2B5EF4-FFF2-40B4-BE49-F238E27FC236}">
                  <a16:creationId xmlns:a16="http://schemas.microsoft.com/office/drawing/2014/main" id="{48CA9B4D-1D57-A069-DBD4-0CA0B0AF37E5}"/>
                </a:ext>
              </a:extLst>
            </p:cNvPr>
            <p:cNvCxnSpPr>
              <a:cxnSpLocks/>
            </p:cNvCxnSpPr>
            <p:nvPr/>
          </p:nvCxnSpPr>
          <p:spPr>
            <a:xfrm>
              <a:off x="10747242" y="3315225"/>
              <a:ext cx="1337306" cy="0"/>
            </a:xfrm>
            <a:prstGeom prst="line">
              <a:avLst/>
            </a:prstGeom>
            <a:noFill/>
            <a:ln w="28575" cap="flat" cmpd="sng" algn="ctr">
              <a:solidFill>
                <a:srgbClr val="747480"/>
              </a:solidFill>
              <a:prstDash val="solid"/>
              <a:tailEnd type="none"/>
            </a:ln>
            <a:effectLst/>
          </p:spPr>
        </p:cxnSp>
        <p:sp>
          <p:nvSpPr>
            <p:cNvPr id="23" name="Rectangle 102">
              <a:extLst>
                <a:ext uri="{FF2B5EF4-FFF2-40B4-BE49-F238E27FC236}">
                  <a16:creationId xmlns:a16="http://schemas.microsoft.com/office/drawing/2014/main" id="{50546667-ECBF-4FC0-9C31-E3DA91B48EAA}"/>
                </a:ext>
              </a:extLst>
            </p:cNvPr>
            <p:cNvSpPr/>
            <p:nvPr/>
          </p:nvSpPr>
          <p:spPr>
            <a:xfrm>
              <a:off x="5240397" y="35330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マイカーがなくても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移動手段が確保</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される</a:t>
              </a:r>
            </a:p>
          </p:txBody>
        </p:sp>
        <p:sp>
          <p:nvSpPr>
            <p:cNvPr id="24" name="Rectangle 102">
              <a:extLst>
                <a:ext uri="{FF2B5EF4-FFF2-40B4-BE49-F238E27FC236}">
                  <a16:creationId xmlns:a16="http://schemas.microsoft.com/office/drawing/2014/main" id="{99DB8735-994D-9E55-2D53-3DAD667774FB}"/>
                </a:ext>
              </a:extLst>
            </p:cNvPr>
            <p:cNvSpPr/>
            <p:nvPr/>
          </p:nvSpPr>
          <p:spPr>
            <a:xfrm>
              <a:off x="3231687" y="3533088"/>
              <a:ext cx="1337306" cy="518264"/>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マイカーを持たない住民がオンデマンドバスを利用</a:t>
              </a:r>
            </a:p>
          </p:txBody>
        </p:sp>
        <p:sp>
          <p:nvSpPr>
            <p:cNvPr id="25" name="Rectangle 102">
              <a:extLst>
                <a:ext uri="{FF2B5EF4-FFF2-40B4-BE49-F238E27FC236}">
                  <a16:creationId xmlns:a16="http://schemas.microsoft.com/office/drawing/2014/main" id="{D16DD025-653A-F971-BA2A-3E624B00F7D5}"/>
                </a:ext>
              </a:extLst>
            </p:cNvPr>
            <p:cNvSpPr/>
            <p:nvPr/>
          </p:nvSpPr>
          <p:spPr>
            <a:xfrm>
              <a:off x="8755885" y="52904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自分で足せる用事が増える</a:t>
              </a:r>
            </a:p>
          </p:txBody>
        </p:sp>
        <p:sp>
          <p:nvSpPr>
            <p:cNvPr id="26" name="Rectangle 102">
              <a:extLst>
                <a:ext uri="{FF2B5EF4-FFF2-40B4-BE49-F238E27FC236}">
                  <a16:creationId xmlns:a16="http://schemas.microsoft.com/office/drawing/2014/main" id="{355ADABF-7E1A-3D39-543A-408875593BE8}"/>
                </a:ext>
              </a:extLst>
            </p:cNvPr>
            <p:cNvSpPr/>
            <p:nvPr/>
          </p:nvSpPr>
          <p:spPr>
            <a:xfrm>
              <a:off x="3231687" y="5290488"/>
              <a:ext cx="1337306" cy="518264"/>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マイカーを持つ住民もオンデマンドバスを利用</a:t>
              </a:r>
            </a:p>
          </p:txBody>
        </p:sp>
        <p:sp>
          <p:nvSpPr>
            <p:cNvPr id="27" name="Rectangle 102">
              <a:extLst>
                <a:ext uri="{FF2B5EF4-FFF2-40B4-BE49-F238E27FC236}">
                  <a16:creationId xmlns:a16="http://schemas.microsoft.com/office/drawing/2014/main" id="{A6B8D83B-B3F3-5559-EA91-4F687880D1D1}"/>
                </a:ext>
              </a:extLst>
            </p:cNvPr>
            <p:cNvSpPr/>
            <p:nvPr/>
          </p:nvSpPr>
          <p:spPr>
            <a:xfrm>
              <a:off x="8750679" y="6012269"/>
              <a:ext cx="1337306" cy="518264"/>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安心して免許返納できる</a:t>
              </a:r>
            </a:p>
          </p:txBody>
        </p:sp>
        <p:sp>
          <p:nvSpPr>
            <p:cNvPr id="28" name="Rectangle 102">
              <a:extLst>
                <a:ext uri="{FF2B5EF4-FFF2-40B4-BE49-F238E27FC236}">
                  <a16:creationId xmlns:a16="http://schemas.microsoft.com/office/drawing/2014/main" id="{79531F0E-B639-07CC-EDAE-FAECDB9890C3}"/>
                </a:ext>
              </a:extLst>
            </p:cNvPr>
            <p:cNvSpPr/>
            <p:nvPr/>
          </p:nvSpPr>
          <p:spPr>
            <a:xfrm>
              <a:off x="8747209" y="6734051"/>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地域のマイカーの数が減る</a:t>
              </a:r>
            </a:p>
          </p:txBody>
        </p:sp>
        <p:sp>
          <p:nvSpPr>
            <p:cNvPr id="29" name="Rectangle 102">
              <a:extLst>
                <a:ext uri="{FF2B5EF4-FFF2-40B4-BE49-F238E27FC236}">
                  <a16:creationId xmlns:a16="http://schemas.microsoft.com/office/drawing/2014/main" id="{938B5DBC-1266-24AD-3FB0-2CAC324CBDD8}"/>
                </a:ext>
              </a:extLst>
            </p:cNvPr>
            <p:cNvSpPr/>
            <p:nvPr/>
          </p:nvSpPr>
          <p:spPr>
            <a:xfrm>
              <a:off x="10747240" y="4397007"/>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地域住民の</a:t>
              </a:r>
              <a:r>
                <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QOL</a:t>
              </a: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が向上する</a:t>
              </a:r>
            </a:p>
          </p:txBody>
        </p:sp>
        <p:sp>
          <p:nvSpPr>
            <p:cNvPr id="30" name="Rectangle 102">
              <a:extLst>
                <a:ext uri="{FF2B5EF4-FFF2-40B4-BE49-F238E27FC236}">
                  <a16:creationId xmlns:a16="http://schemas.microsoft.com/office/drawing/2014/main" id="{0C963C0B-1893-771A-7E31-98638CC2CB6C}"/>
                </a:ext>
              </a:extLst>
            </p:cNvPr>
            <p:cNvSpPr/>
            <p:nvPr/>
          </p:nvSpPr>
          <p:spPr>
            <a:xfrm>
              <a:off x="8747209" y="7455831"/>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地域住民による</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交通事故が減る</a:t>
              </a:r>
            </a:p>
          </p:txBody>
        </p:sp>
        <p:sp>
          <p:nvSpPr>
            <p:cNvPr id="31" name="Rectangle 102">
              <a:extLst>
                <a:ext uri="{FF2B5EF4-FFF2-40B4-BE49-F238E27FC236}">
                  <a16:creationId xmlns:a16="http://schemas.microsoft.com/office/drawing/2014/main" id="{E9038F56-A452-7DDF-14F6-59BE3DC7321A}"/>
                </a:ext>
              </a:extLst>
            </p:cNvPr>
            <p:cNvSpPr/>
            <p:nvPr/>
          </p:nvSpPr>
          <p:spPr>
            <a:xfrm>
              <a:off x="5240397" y="5290488"/>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マイカー以外での</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移動手段が認知</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される</a:t>
              </a:r>
            </a:p>
          </p:txBody>
        </p:sp>
        <p:sp>
          <p:nvSpPr>
            <p:cNvPr id="32" name="Rectangle 102">
              <a:extLst>
                <a:ext uri="{FF2B5EF4-FFF2-40B4-BE49-F238E27FC236}">
                  <a16:creationId xmlns:a16="http://schemas.microsoft.com/office/drawing/2014/main" id="{71BCCE30-6BB7-8048-BC70-618D21E549D6}"/>
                </a:ext>
              </a:extLst>
            </p:cNvPr>
            <p:cNvSpPr/>
            <p:nvPr/>
          </p:nvSpPr>
          <p:spPr>
            <a:xfrm>
              <a:off x="6965530" y="5290488"/>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マイカー以外で外出できる場所が増える</a:t>
              </a:r>
            </a:p>
          </p:txBody>
        </p:sp>
        <p:sp>
          <p:nvSpPr>
            <p:cNvPr id="33" name="Rectangle 102">
              <a:extLst>
                <a:ext uri="{FF2B5EF4-FFF2-40B4-BE49-F238E27FC236}">
                  <a16:creationId xmlns:a16="http://schemas.microsoft.com/office/drawing/2014/main" id="{C9A5D0F2-DE1E-8AC7-C634-4AD316C31184}"/>
                </a:ext>
              </a:extLst>
            </p:cNvPr>
            <p:cNvSpPr/>
            <p:nvPr/>
          </p:nvSpPr>
          <p:spPr>
            <a:xfrm>
              <a:off x="6965530" y="3533088"/>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マイカーがなくても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外出できる場所が増える</a:t>
              </a:r>
            </a:p>
          </p:txBody>
        </p:sp>
        <p:sp>
          <p:nvSpPr>
            <p:cNvPr id="34" name="Rectangle 102">
              <a:extLst>
                <a:ext uri="{FF2B5EF4-FFF2-40B4-BE49-F238E27FC236}">
                  <a16:creationId xmlns:a16="http://schemas.microsoft.com/office/drawing/2014/main" id="{1E791C1E-BD56-4A58-1554-5FB8797D616B}"/>
                </a:ext>
              </a:extLst>
            </p:cNvPr>
            <p:cNvSpPr/>
            <p:nvPr/>
          </p:nvSpPr>
          <p:spPr>
            <a:xfrm>
              <a:off x="8755885" y="3532055"/>
              <a:ext cx="1337306" cy="518264"/>
            </a:xfrm>
            <a:prstGeom prst="rect">
              <a:avLst/>
            </a:prstGeom>
            <a:solidFill>
              <a:srgbClr val="FFFFFF"/>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マイカーがなくても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自分で足せる用事が増える</a:t>
              </a:r>
            </a:p>
          </p:txBody>
        </p:sp>
        <p:cxnSp>
          <p:nvCxnSpPr>
            <p:cNvPr id="35" name="Straight Arrow Connector 290">
              <a:extLst>
                <a:ext uri="{FF2B5EF4-FFF2-40B4-BE49-F238E27FC236}">
                  <a16:creationId xmlns:a16="http://schemas.microsoft.com/office/drawing/2014/main" id="{6DAF3AE8-9232-C51A-AA76-7CEE269ABFDD}"/>
                </a:ext>
              </a:extLst>
            </p:cNvPr>
            <p:cNvCxnSpPr>
              <a:cxnSpLocks/>
              <a:stCxn id="16" idx="3"/>
              <a:endCxn id="24" idx="1"/>
            </p:cNvCxnSpPr>
            <p:nvPr/>
          </p:nvCxnSpPr>
          <p:spPr>
            <a:xfrm>
              <a:off x="2568960" y="3792220"/>
              <a:ext cx="662727" cy="0"/>
            </a:xfrm>
            <a:prstGeom prst="straightConnector1">
              <a:avLst/>
            </a:prstGeom>
            <a:noFill/>
            <a:ln w="9525" cap="flat" cmpd="sng" algn="ctr">
              <a:solidFill>
                <a:srgbClr val="747480"/>
              </a:solidFill>
              <a:prstDash val="solid"/>
              <a:tailEnd type="triangle"/>
            </a:ln>
            <a:effectLst/>
          </p:spPr>
        </p:cxnSp>
        <p:cxnSp>
          <p:nvCxnSpPr>
            <p:cNvPr id="36" name="Straight Arrow Connector 294">
              <a:extLst>
                <a:ext uri="{FF2B5EF4-FFF2-40B4-BE49-F238E27FC236}">
                  <a16:creationId xmlns:a16="http://schemas.microsoft.com/office/drawing/2014/main" id="{1BDE9B90-DB36-1CE9-74A2-6E82C327BAAB}"/>
                </a:ext>
              </a:extLst>
            </p:cNvPr>
            <p:cNvCxnSpPr>
              <a:cxnSpLocks/>
              <a:stCxn id="24" idx="3"/>
              <a:endCxn id="23" idx="1"/>
            </p:cNvCxnSpPr>
            <p:nvPr/>
          </p:nvCxnSpPr>
          <p:spPr>
            <a:xfrm>
              <a:off x="4568993" y="3792220"/>
              <a:ext cx="671403" cy="0"/>
            </a:xfrm>
            <a:prstGeom prst="straightConnector1">
              <a:avLst/>
            </a:prstGeom>
            <a:noFill/>
            <a:ln w="9525" cap="flat" cmpd="sng" algn="ctr">
              <a:solidFill>
                <a:srgbClr val="747480"/>
              </a:solidFill>
              <a:prstDash val="solid"/>
              <a:tailEnd type="triangle"/>
            </a:ln>
            <a:effectLst/>
          </p:spPr>
        </p:cxnSp>
        <p:cxnSp>
          <p:nvCxnSpPr>
            <p:cNvPr id="37" name="Straight Arrow Connector 297">
              <a:extLst>
                <a:ext uri="{FF2B5EF4-FFF2-40B4-BE49-F238E27FC236}">
                  <a16:creationId xmlns:a16="http://schemas.microsoft.com/office/drawing/2014/main" id="{A62E10D5-F160-DDAB-33BF-3AE7190C2CE8}"/>
                </a:ext>
              </a:extLst>
            </p:cNvPr>
            <p:cNvCxnSpPr>
              <a:cxnSpLocks/>
              <a:stCxn id="23" idx="3"/>
              <a:endCxn id="33" idx="1"/>
            </p:cNvCxnSpPr>
            <p:nvPr/>
          </p:nvCxnSpPr>
          <p:spPr>
            <a:xfrm>
              <a:off x="6577703" y="3792220"/>
              <a:ext cx="387827" cy="0"/>
            </a:xfrm>
            <a:prstGeom prst="straightConnector1">
              <a:avLst/>
            </a:prstGeom>
            <a:noFill/>
            <a:ln w="9525" cap="flat" cmpd="sng" algn="ctr">
              <a:solidFill>
                <a:srgbClr val="747480"/>
              </a:solidFill>
              <a:prstDash val="solid"/>
              <a:tailEnd type="triangle"/>
            </a:ln>
            <a:effectLst/>
          </p:spPr>
        </p:cxnSp>
        <p:cxnSp>
          <p:nvCxnSpPr>
            <p:cNvPr id="38" name="Straight Arrow Connector 300">
              <a:extLst>
                <a:ext uri="{FF2B5EF4-FFF2-40B4-BE49-F238E27FC236}">
                  <a16:creationId xmlns:a16="http://schemas.microsoft.com/office/drawing/2014/main" id="{534B1E52-4A45-6EEE-BC41-DEC528792B2B}"/>
                </a:ext>
              </a:extLst>
            </p:cNvPr>
            <p:cNvCxnSpPr>
              <a:cxnSpLocks/>
              <a:stCxn id="33" idx="3"/>
              <a:endCxn id="34" idx="1"/>
            </p:cNvCxnSpPr>
            <p:nvPr/>
          </p:nvCxnSpPr>
          <p:spPr>
            <a:xfrm flipV="1">
              <a:off x="8302836" y="3791189"/>
              <a:ext cx="453050" cy="1031"/>
            </a:xfrm>
            <a:prstGeom prst="straightConnector1">
              <a:avLst/>
            </a:prstGeom>
            <a:noFill/>
            <a:ln w="9525" cap="flat" cmpd="sng" algn="ctr">
              <a:solidFill>
                <a:srgbClr val="747480"/>
              </a:solidFill>
              <a:prstDash val="solid"/>
              <a:tailEnd type="triangle"/>
            </a:ln>
            <a:effectLst/>
          </p:spPr>
        </p:cxnSp>
        <p:cxnSp>
          <p:nvCxnSpPr>
            <p:cNvPr id="39" name="Straight Arrow Connector 303">
              <a:extLst>
                <a:ext uri="{FF2B5EF4-FFF2-40B4-BE49-F238E27FC236}">
                  <a16:creationId xmlns:a16="http://schemas.microsoft.com/office/drawing/2014/main" id="{B59C76AD-03D6-96C6-14BC-139612C746B5}"/>
                </a:ext>
              </a:extLst>
            </p:cNvPr>
            <p:cNvCxnSpPr>
              <a:cxnSpLocks/>
              <a:stCxn id="34" idx="3"/>
              <a:endCxn id="18" idx="1"/>
            </p:cNvCxnSpPr>
            <p:nvPr/>
          </p:nvCxnSpPr>
          <p:spPr>
            <a:xfrm>
              <a:off x="10093192" y="3791189"/>
              <a:ext cx="654049" cy="0"/>
            </a:xfrm>
            <a:prstGeom prst="straightConnector1">
              <a:avLst/>
            </a:prstGeom>
            <a:noFill/>
            <a:ln w="9525" cap="flat" cmpd="sng" algn="ctr">
              <a:solidFill>
                <a:srgbClr val="747480"/>
              </a:solidFill>
              <a:prstDash val="solid"/>
              <a:tailEnd type="triangle"/>
            </a:ln>
            <a:effectLst/>
          </p:spPr>
        </p:cxnSp>
        <p:cxnSp>
          <p:nvCxnSpPr>
            <p:cNvPr id="40" name="Connector: Elbow 306">
              <a:extLst>
                <a:ext uri="{FF2B5EF4-FFF2-40B4-BE49-F238E27FC236}">
                  <a16:creationId xmlns:a16="http://schemas.microsoft.com/office/drawing/2014/main" id="{66C9FA86-ABBC-8EEE-A0BE-0CBE6FA08CCC}"/>
                </a:ext>
              </a:extLst>
            </p:cNvPr>
            <p:cNvCxnSpPr>
              <a:cxnSpLocks/>
              <a:stCxn id="16" idx="3"/>
              <a:endCxn id="26" idx="1"/>
            </p:cNvCxnSpPr>
            <p:nvPr/>
          </p:nvCxnSpPr>
          <p:spPr>
            <a:xfrm>
              <a:off x="2568960" y="3792220"/>
              <a:ext cx="662727" cy="1757401"/>
            </a:xfrm>
            <a:prstGeom prst="bentConnector3">
              <a:avLst>
                <a:gd name="adj1" fmla="val 50000"/>
              </a:avLst>
            </a:prstGeom>
            <a:noFill/>
            <a:ln w="9525" cap="flat" cmpd="sng" algn="ctr">
              <a:solidFill>
                <a:srgbClr val="747480"/>
              </a:solidFill>
              <a:prstDash val="solid"/>
              <a:tailEnd type="triangle"/>
            </a:ln>
            <a:effectLst/>
          </p:spPr>
        </p:cxnSp>
        <p:cxnSp>
          <p:nvCxnSpPr>
            <p:cNvPr id="41" name="Straight Arrow Connector 309">
              <a:extLst>
                <a:ext uri="{FF2B5EF4-FFF2-40B4-BE49-F238E27FC236}">
                  <a16:creationId xmlns:a16="http://schemas.microsoft.com/office/drawing/2014/main" id="{F84D5AA0-62A0-F8FD-8244-9A2983A26784}"/>
                </a:ext>
              </a:extLst>
            </p:cNvPr>
            <p:cNvCxnSpPr>
              <a:cxnSpLocks/>
              <a:stCxn id="26" idx="3"/>
              <a:endCxn id="31" idx="1"/>
            </p:cNvCxnSpPr>
            <p:nvPr/>
          </p:nvCxnSpPr>
          <p:spPr>
            <a:xfrm>
              <a:off x="4568993" y="5549621"/>
              <a:ext cx="671403" cy="0"/>
            </a:xfrm>
            <a:prstGeom prst="straightConnector1">
              <a:avLst/>
            </a:prstGeom>
            <a:noFill/>
            <a:ln w="9525" cap="flat" cmpd="sng" algn="ctr">
              <a:solidFill>
                <a:srgbClr val="747480"/>
              </a:solidFill>
              <a:prstDash val="solid"/>
              <a:tailEnd type="triangle"/>
            </a:ln>
            <a:effectLst/>
          </p:spPr>
        </p:cxnSp>
        <p:cxnSp>
          <p:nvCxnSpPr>
            <p:cNvPr id="42" name="Straight Arrow Connector 312">
              <a:extLst>
                <a:ext uri="{FF2B5EF4-FFF2-40B4-BE49-F238E27FC236}">
                  <a16:creationId xmlns:a16="http://schemas.microsoft.com/office/drawing/2014/main" id="{BF8CCDD1-EAED-C091-AA63-BA41ACF09B22}"/>
                </a:ext>
              </a:extLst>
            </p:cNvPr>
            <p:cNvCxnSpPr>
              <a:cxnSpLocks/>
              <a:stCxn id="31" idx="3"/>
              <a:endCxn id="32" idx="1"/>
            </p:cNvCxnSpPr>
            <p:nvPr/>
          </p:nvCxnSpPr>
          <p:spPr>
            <a:xfrm>
              <a:off x="6577703" y="5549621"/>
              <a:ext cx="387827" cy="0"/>
            </a:xfrm>
            <a:prstGeom prst="straightConnector1">
              <a:avLst/>
            </a:prstGeom>
            <a:noFill/>
            <a:ln w="9525" cap="flat" cmpd="sng" algn="ctr">
              <a:solidFill>
                <a:srgbClr val="747480"/>
              </a:solidFill>
              <a:prstDash val="solid"/>
              <a:tailEnd type="triangle"/>
            </a:ln>
            <a:effectLst/>
          </p:spPr>
        </p:cxnSp>
        <p:cxnSp>
          <p:nvCxnSpPr>
            <p:cNvPr id="43" name="Straight Arrow Connector 315">
              <a:extLst>
                <a:ext uri="{FF2B5EF4-FFF2-40B4-BE49-F238E27FC236}">
                  <a16:creationId xmlns:a16="http://schemas.microsoft.com/office/drawing/2014/main" id="{25D7ED0F-034A-4C22-9A9A-106EEB82D355}"/>
                </a:ext>
              </a:extLst>
            </p:cNvPr>
            <p:cNvCxnSpPr>
              <a:cxnSpLocks/>
              <a:stCxn id="32" idx="3"/>
              <a:endCxn id="25" idx="1"/>
            </p:cNvCxnSpPr>
            <p:nvPr/>
          </p:nvCxnSpPr>
          <p:spPr>
            <a:xfrm>
              <a:off x="8302836" y="5549621"/>
              <a:ext cx="453050" cy="0"/>
            </a:xfrm>
            <a:prstGeom prst="straightConnector1">
              <a:avLst/>
            </a:prstGeom>
            <a:noFill/>
            <a:ln w="9525" cap="flat" cmpd="sng" algn="ctr">
              <a:solidFill>
                <a:srgbClr val="747480"/>
              </a:solidFill>
              <a:prstDash val="solid"/>
              <a:tailEnd type="triangle"/>
            </a:ln>
            <a:effectLst/>
          </p:spPr>
        </p:cxnSp>
        <p:cxnSp>
          <p:nvCxnSpPr>
            <p:cNvPr id="44" name="Straight Arrow Connector 318">
              <a:extLst>
                <a:ext uri="{FF2B5EF4-FFF2-40B4-BE49-F238E27FC236}">
                  <a16:creationId xmlns:a16="http://schemas.microsoft.com/office/drawing/2014/main" id="{C48E61FD-E839-3246-D0F2-8C4E169377E4}"/>
                </a:ext>
              </a:extLst>
            </p:cNvPr>
            <p:cNvCxnSpPr>
              <a:cxnSpLocks/>
              <a:stCxn id="25" idx="2"/>
              <a:endCxn id="27" idx="0"/>
            </p:cNvCxnSpPr>
            <p:nvPr/>
          </p:nvCxnSpPr>
          <p:spPr>
            <a:xfrm flipH="1">
              <a:off x="9419333" y="5808752"/>
              <a:ext cx="5206" cy="203516"/>
            </a:xfrm>
            <a:prstGeom prst="straightConnector1">
              <a:avLst/>
            </a:prstGeom>
            <a:noFill/>
            <a:ln w="9525" cap="flat" cmpd="sng" algn="ctr">
              <a:solidFill>
                <a:srgbClr val="747480"/>
              </a:solidFill>
              <a:prstDash val="solid"/>
              <a:tailEnd type="triangle"/>
            </a:ln>
            <a:effectLst/>
          </p:spPr>
        </p:cxnSp>
        <p:cxnSp>
          <p:nvCxnSpPr>
            <p:cNvPr id="45" name="Straight Arrow Connector 84">
              <a:extLst>
                <a:ext uri="{FF2B5EF4-FFF2-40B4-BE49-F238E27FC236}">
                  <a16:creationId xmlns:a16="http://schemas.microsoft.com/office/drawing/2014/main" id="{6DFB2547-30F1-791F-6E60-8FB651B80F40}"/>
                </a:ext>
              </a:extLst>
            </p:cNvPr>
            <p:cNvCxnSpPr>
              <a:cxnSpLocks/>
              <a:stCxn id="27" idx="2"/>
              <a:endCxn id="28" idx="0"/>
            </p:cNvCxnSpPr>
            <p:nvPr/>
          </p:nvCxnSpPr>
          <p:spPr>
            <a:xfrm flipH="1">
              <a:off x="9415862" y="6530534"/>
              <a:ext cx="3471" cy="203516"/>
            </a:xfrm>
            <a:prstGeom prst="straightConnector1">
              <a:avLst/>
            </a:prstGeom>
            <a:noFill/>
            <a:ln w="9525" cap="flat" cmpd="sng" algn="ctr">
              <a:solidFill>
                <a:srgbClr val="747480"/>
              </a:solidFill>
              <a:prstDash val="solid"/>
              <a:tailEnd type="triangle"/>
            </a:ln>
            <a:effectLst/>
          </p:spPr>
        </p:cxnSp>
        <p:cxnSp>
          <p:nvCxnSpPr>
            <p:cNvPr id="46" name="Straight Arrow Connector 94">
              <a:extLst>
                <a:ext uri="{FF2B5EF4-FFF2-40B4-BE49-F238E27FC236}">
                  <a16:creationId xmlns:a16="http://schemas.microsoft.com/office/drawing/2014/main" id="{7F4B17ED-2A6C-CD3D-FC26-A19C377848C9}"/>
                </a:ext>
              </a:extLst>
            </p:cNvPr>
            <p:cNvCxnSpPr>
              <a:cxnSpLocks/>
              <a:stCxn id="28" idx="2"/>
              <a:endCxn id="30" idx="0"/>
            </p:cNvCxnSpPr>
            <p:nvPr/>
          </p:nvCxnSpPr>
          <p:spPr>
            <a:xfrm>
              <a:off x="9415862" y="7252315"/>
              <a:ext cx="0" cy="203515"/>
            </a:xfrm>
            <a:prstGeom prst="straightConnector1">
              <a:avLst/>
            </a:prstGeom>
            <a:noFill/>
            <a:ln w="9525" cap="flat" cmpd="sng" algn="ctr">
              <a:solidFill>
                <a:srgbClr val="747480"/>
              </a:solidFill>
              <a:prstDash val="solid"/>
              <a:tailEnd type="triangle"/>
            </a:ln>
            <a:effectLst/>
          </p:spPr>
        </p:cxnSp>
        <p:cxnSp>
          <p:nvCxnSpPr>
            <p:cNvPr id="47" name="Connector: Elbow 102">
              <a:extLst>
                <a:ext uri="{FF2B5EF4-FFF2-40B4-BE49-F238E27FC236}">
                  <a16:creationId xmlns:a16="http://schemas.microsoft.com/office/drawing/2014/main" id="{9BCC4A42-E88E-4CCF-D685-5BD849396204}"/>
                </a:ext>
              </a:extLst>
            </p:cNvPr>
            <p:cNvCxnSpPr>
              <a:cxnSpLocks/>
              <a:stCxn id="30" idx="3"/>
              <a:endCxn id="18" idx="1"/>
            </p:cNvCxnSpPr>
            <p:nvPr/>
          </p:nvCxnSpPr>
          <p:spPr>
            <a:xfrm flipV="1">
              <a:off x="10084515" y="3791189"/>
              <a:ext cx="662725" cy="3923774"/>
            </a:xfrm>
            <a:prstGeom prst="bentConnector3">
              <a:avLst/>
            </a:prstGeom>
            <a:noFill/>
            <a:ln w="9525" cap="flat" cmpd="sng" algn="ctr">
              <a:solidFill>
                <a:srgbClr val="747480"/>
              </a:solidFill>
              <a:prstDash val="solid"/>
              <a:tailEnd type="triangle"/>
            </a:ln>
            <a:effectLst/>
          </p:spPr>
        </p:cxnSp>
        <p:cxnSp>
          <p:nvCxnSpPr>
            <p:cNvPr id="48" name="Connector: Elbow 115">
              <a:extLst>
                <a:ext uri="{FF2B5EF4-FFF2-40B4-BE49-F238E27FC236}">
                  <a16:creationId xmlns:a16="http://schemas.microsoft.com/office/drawing/2014/main" id="{381B44A9-30D3-3199-48AC-FC356281D0AB}"/>
                </a:ext>
              </a:extLst>
            </p:cNvPr>
            <p:cNvCxnSpPr>
              <a:cxnSpLocks/>
              <a:stCxn id="30" idx="3"/>
              <a:endCxn id="29" idx="1"/>
            </p:cNvCxnSpPr>
            <p:nvPr/>
          </p:nvCxnSpPr>
          <p:spPr>
            <a:xfrm flipV="1">
              <a:off x="10084515" y="4656139"/>
              <a:ext cx="662725" cy="3058824"/>
            </a:xfrm>
            <a:prstGeom prst="bentConnector3">
              <a:avLst>
                <a:gd name="adj1" fmla="val 50000"/>
              </a:avLst>
            </a:prstGeom>
            <a:noFill/>
            <a:ln w="9525" cap="flat" cmpd="sng" algn="ctr">
              <a:solidFill>
                <a:srgbClr val="747480"/>
              </a:solidFill>
              <a:prstDash val="solid"/>
              <a:tailEnd type="triangle"/>
            </a:ln>
            <a:effectLst/>
          </p:spPr>
        </p:cxnSp>
        <p:cxnSp>
          <p:nvCxnSpPr>
            <p:cNvPr id="49" name="Connector: Elbow 118">
              <a:extLst>
                <a:ext uri="{FF2B5EF4-FFF2-40B4-BE49-F238E27FC236}">
                  <a16:creationId xmlns:a16="http://schemas.microsoft.com/office/drawing/2014/main" id="{63EFBD16-FCBA-F3B7-871D-C21FD700D411}"/>
                </a:ext>
              </a:extLst>
            </p:cNvPr>
            <p:cNvCxnSpPr>
              <a:cxnSpLocks/>
              <a:stCxn id="34" idx="3"/>
              <a:endCxn id="29" idx="1"/>
            </p:cNvCxnSpPr>
            <p:nvPr/>
          </p:nvCxnSpPr>
          <p:spPr>
            <a:xfrm>
              <a:off x="10093192" y="3791189"/>
              <a:ext cx="654049" cy="864950"/>
            </a:xfrm>
            <a:prstGeom prst="bentConnector3">
              <a:avLst>
                <a:gd name="adj1" fmla="val 50000"/>
              </a:avLst>
            </a:prstGeom>
            <a:noFill/>
            <a:ln w="9525" cap="flat" cmpd="sng" algn="ctr">
              <a:solidFill>
                <a:srgbClr val="747480"/>
              </a:solidFill>
              <a:prstDash val="solid"/>
              <a:tailEnd type="triangle"/>
            </a:ln>
            <a:effectLst/>
          </p:spPr>
        </p:cxnSp>
        <p:sp>
          <p:nvSpPr>
            <p:cNvPr id="50" name="Rectangle 102">
              <a:extLst>
                <a:ext uri="{FF2B5EF4-FFF2-40B4-BE49-F238E27FC236}">
                  <a16:creationId xmlns:a16="http://schemas.microsoft.com/office/drawing/2014/main" id="{3EC24FEB-9896-2D9E-A54C-6F39D35E6115}"/>
                </a:ext>
              </a:extLst>
            </p:cNvPr>
            <p:cNvSpPr/>
            <p:nvPr/>
          </p:nvSpPr>
          <p:spPr>
            <a:xfrm>
              <a:off x="6965530" y="6158173"/>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外出する回数が</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増える</a:t>
              </a:r>
            </a:p>
          </p:txBody>
        </p:sp>
        <p:cxnSp>
          <p:nvCxnSpPr>
            <p:cNvPr id="51" name="Connector: Elbow 128">
              <a:extLst>
                <a:ext uri="{FF2B5EF4-FFF2-40B4-BE49-F238E27FC236}">
                  <a16:creationId xmlns:a16="http://schemas.microsoft.com/office/drawing/2014/main" id="{86D92ED3-BE59-5848-17E1-CB0BF102A61F}"/>
                </a:ext>
              </a:extLst>
            </p:cNvPr>
            <p:cNvCxnSpPr>
              <a:cxnSpLocks/>
              <a:stCxn id="31" idx="3"/>
              <a:endCxn id="50" idx="1"/>
            </p:cNvCxnSpPr>
            <p:nvPr/>
          </p:nvCxnSpPr>
          <p:spPr>
            <a:xfrm>
              <a:off x="6577703" y="5549620"/>
              <a:ext cx="387827" cy="867686"/>
            </a:xfrm>
            <a:prstGeom prst="bentConnector3">
              <a:avLst/>
            </a:prstGeom>
            <a:noFill/>
            <a:ln w="9525" cap="flat" cmpd="sng" algn="ctr">
              <a:solidFill>
                <a:srgbClr val="747480"/>
              </a:solidFill>
              <a:prstDash val="solid"/>
              <a:tailEnd type="triangle"/>
            </a:ln>
            <a:effectLst/>
          </p:spPr>
        </p:cxnSp>
        <p:cxnSp>
          <p:nvCxnSpPr>
            <p:cNvPr id="52" name="Connector: Elbow 131">
              <a:extLst>
                <a:ext uri="{FF2B5EF4-FFF2-40B4-BE49-F238E27FC236}">
                  <a16:creationId xmlns:a16="http://schemas.microsoft.com/office/drawing/2014/main" id="{63D50C37-6CF6-21AE-509A-D5C30D7ABFAC}"/>
                </a:ext>
              </a:extLst>
            </p:cNvPr>
            <p:cNvCxnSpPr>
              <a:cxnSpLocks/>
              <a:stCxn id="50" idx="3"/>
              <a:endCxn id="25" idx="1"/>
            </p:cNvCxnSpPr>
            <p:nvPr/>
          </p:nvCxnSpPr>
          <p:spPr>
            <a:xfrm flipV="1">
              <a:off x="8302836" y="5549620"/>
              <a:ext cx="453050" cy="867686"/>
            </a:xfrm>
            <a:prstGeom prst="bentConnector3">
              <a:avLst>
                <a:gd name="adj1" fmla="val 50000"/>
              </a:avLst>
            </a:prstGeom>
            <a:noFill/>
            <a:ln w="9525" cap="flat" cmpd="sng" algn="ctr">
              <a:solidFill>
                <a:srgbClr val="747480"/>
              </a:solidFill>
              <a:prstDash val="solid"/>
              <a:tailEnd type="triangle"/>
            </a:ln>
            <a:effectLst/>
          </p:spPr>
        </p:cxnSp>
        <p:sp>
          <p:nvSpPr>
            <p:cNvPr id="53" name="Rectangle 102">
              <a:extLst>
                <a:ext uri="{FF2B5EF4-FFF2-40B4-BE49-F238E27FC236}">
                  <a16:creationId xmlns:a16="http://schemas.microsoft.com/office/drawing/2014/main" id="{A974BB0C-F5B5-DDE8-3B13-19901EAA3A3F}"/>
                </a:ext>
              </a:extLst>
            </p:cNvPr>
            <p:cNvSpPr/>
            <p:nvPr/>
          </p:nvSpPr>
          <p:spPr>
            <a:xfrm>
              <a:off x="6965530" y="4402315"/>
              <a:ext cx="1337306"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マイカーがなくても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外出する回数が</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増える</a:t>
              </a:r>
            </a:p>
          </p:txBody>
        </p:sp>
        <p:cxnSp>
          <p:nvCxnSpPr>
            <p:cNvPr id="54" name="Connector: Elbow 141">
              <a:extLst>
                <a:ext uri="{FF2B5EF4-FFF2-40B4-BE49-F238E27FC236}">
                  <a16:creationId xmlns:a16="http://schemas.microsoft.com/office/drawing/2014/main" id="{2210A902-C720-7099-6611-C24619B2F187}"/>
                </a:ext>
              </a:extLst>
            </p:cNvPr>
            <p:cNvCxnSpPr>
              <a:cxnSpLocks/>
              <a:stCxn id="23" idx="3"/>
              <a:endCxn id="53" idx="1"/>
            </p:cNvCxnSpPr>
            <p:nvPr/>
          </p:nvCxnSpPr>
          <p:spPr>
            <a:xfrm>
              <a:off x="6577703" y="3792220"/>
              <a:ext cx="387827" cy="869228"/>
            </a:xfrm>
            <a:prstGeom prst="bentConnector3">
              <a:avLst>
                <a:gd name="adj1" fmla="val 50000"/>
              </a:avLst>
            </a:prstGeom>
            <a:noFill/>
            <a:ln w="9525" cap="flat" cmpd="sng" algn="ctr">
              <a:solidFill>
                <a:srgbClr val="747480"/>
              </a:solidFill>
              <a:prstDash val="solid"/>
              <a:tailEnd type="triangle"/>
            </a:ln>
            <a:effectLst/>
          </p:spPr>
        </p:cxnSp>
        <p:cxnSp>
          <p:nvCxnSpPr>
            <p:cNvPr id="55" name="Connector: Elbow 145">
              <a:extLst>
                <a:ext uri="{FF2B5EF4-FFF2-40B4-BE49-F238E27FC236}">
                  <a16:creationId xmlns:a16="http://schemas.microsoft.com/office/drawing/2014/main" id="{AB0294F3-191E-E549-64A2-2EB1CC4D147A}"/>
                </a:ext>
              </a:extLst>
            </p:cNvPr>
            <p:cNvCxnSpPr>
              <a:cxnSpLocks/>
              <a:stCxn id="53" idx="3"/>
              <a:endCxn id="34" idx="1"/>
            </p:cNvCxnSpPr>
            <p:nvPr/>
          </p:nvCxnSpPr>
          <p:spPr>
            <a:xfrm flipV="1">
              <a:off x="8302836" y="3791189"/>
              <a:ext cx="453050" cy="870260"/>
            </a:xfrm>
            <a:prstGeom prst="bentConnector3">
              <a:avLst>
                <a:gd name="adj1" fmla="val 50000"/>
              </a:avLst>
            </a:prstGeom>
            <a:noFill/>
            <a:ln w="9525" cap="flat" cmpd="sng" algn="ctr">
              <a:solidFill>
                <a:srgbClr val="747480"/>
              </a:solidFill>
              <a:prstDash val="solid"/>
              <a:tailEnd type="triangle"/>
            </a:ln>
            <a:effectLst/>
          </p:spPr>
        </p:cxnSp>
      </p:grpSp>
      <p:sp>
        <p:nvSpPr>
          <p:cNvPr id="56" name="Rectangle 12">
            <a:extLst>
              <a:ext uri="{FF2B5EF4-FFF2-40B4-BE49-F238E27FC236}">
                <a16:creationId xmlns:a16="http://schemas.microsoft.com/office/drawing/2014/main" id="{903F3A08-5333-A83F-D711-F9788B753433}"/>
              </a:ext>
            </a:extLst>
          </p:cNvPr>
          <p:cNvSpPr/>
          <p:nvPr/>
        </p:nvSpPr>
        <p:spPr>
          <a:xfrm>
            <a:off x="107504" y="620688"/>
            <a:ext cx="8879233" cy="655226"/>
          </a:xfrm>
          <a:prstGeom prst="rect">
            <a:avLst/>
          </a:prstGeom>
          <a:solidFill>
            <a:schemeClr val="accent6">
              <a:lumMod val="20000"/>
              <a:lumOff val="80000"/>
            </a:schemeClr>
          </a:solidFill>
          <a:ln w="9525" cap="flat" cmpd="sng" algn="ctr">
            <a:noFill/>
            <a:prstDash val="solid"/>
          </a:ln>
          <a:effectLst/>
        </p:spPr>
        <p:txBody>
          <a:bodyPr rtlCol="0" anchor="ctr" anchorCtr="0"/>
          <a:lstStyle/>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まず最初に、目指すゴール（インパクト）として、「住み慣れた地域に安心して住み続けられる」、「地域住民の</a:t>
            </a:r>
            <a:r>
              <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QOL</a:t>
            </a: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向上」を設定。</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その次に、本事業で取り組む「交通空白地へのオンデマンドバスの導入」から目指すゴールに至るまでのプロセス（アウトカム）を可視化。</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p:txBody>
      </p:sp>
      <p:sp>
        <p:nvSpPr>
          <p:cNvPr id="57" name="Speech Bubble: Oval 15">
            <a:extLst>
              <a:ext uri="{FF2B5EF4-FFF2-40B4-BE49-F238E27FC236}">
                <a16:creationId xmlns:a16="http://schemas.microsoft.com/office/drawing/2014/main" id="{5CC60D4A-C7C1-2056-C716-C81BB6862467}"/>
              </a:ext>
            </a:extLst>
          </p:cNvPr>
          <p:cNvSpPr/>
          <p:nvPr/>
        </p:nvSpPr>
        <p:spPr>
          <a:xfrm>
            <a:off x="1781375" y="5599772"/>
            <a:ext cx="1404588" cy="936104"/>
          </a:xfrm>
          <a:prstGeom prst="wedgeEllipseCallout">
            <a:avLst>
              <a:gd name="adj1" fmla="val 12381"/>
              <a:gd name="adj2" fmla="val -67251"/>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58" name="Rectangle 100">
            <a:extLst>
              <a:ext uri="{FF2B5EF4-FFF2-40B4-BE49-F238E27FC236}">
                <a16:creationId xmlns:a16="http://schemas.microsoft.com/office/drawing/2014/main" id="{4BD9F896-A7E0-F06A-8C27-B934A5B292FC}"/>
              </a:ext>
            </a:extLst>
          </p:cNvPr>
          <p:cNvSpPr/>
          <p:nvPr/>
        </p:nvSpPr>
        <p:spPr>
          <a:xfrm>
            <a:off x="1894067" y="5718787"/>
            <a:ext cx="1257303" cy="698074"/>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何度も作り直してよい。最初から完全なロジックモデルはない。</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59" name="Speech Bubble: Oval 20">
            <a:extLst>
              <a:ext uri="{FF2B5EF4-FFF2-40B4-BE49-F238E27FC236}">
                <a16:creationId xmlns:a16="http://schemas.microsoft.com/office/drawing/2014/main" id="{B4E9CA41-E67B-319A-13FA-BA9C59E01C7B}"/>
              </a:ext>
            </a:extLst>
          </p:cNvPr>
          <p:cNvSpPr/>
          <p:nvPr/>
        </p:nvSpPr>
        <p:spPr>
          <a:xfrm>
            <a:off x="7635934" y="4243277"/>
            <a:ext cx="1291492" cy="799740"/>
          </a:xfrm>
          <a:prstGeom prst="wedgeEllipseCallout">
            <a:avLst>
              <a:gd name="adj1" fmla="val -28020"/>
              <a:gd name="adj2" fmla="val -67251"/>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60" name="Rectangle 100">
            <a:extLst>
              <a:ext uri="{FF2B5EF4-FFF2-40B4-BE49-F238E27FC236}">
                <a16:creationId xmlns:a16="http://schemas.microsoft.com/office/drawing/2014/main" id="{6EDB663A-17BD-EB7E-66BF-FE244B90F8DB}"/>
              </a:ext>
            </a:extLst>
          </p:cNvPr>
          <p:cNvSpPr/>
          <p:nvPr/>
        </p:nvSpPr>
        <p:spPr>
          <a:xfrm>
            <a:off x="7743555" y="4296076"/>
            <a:ext cx="1147470" cy="699545"/>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仮説レベルでも、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地域公共交通計画などを活用しても良い。</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nvGrpSpPr>
          <p:cNvPr id="61" name="Group 57">
            <a:extLst>
              <a:ext uri="{FF2B5EF4-FFF2-40B4-BE49-F238E27FC236}">
                <a16:creationId xmlns:a16="http://schemas.microsoft.com/office/drawing/2014/main" id="{F291AFA9-D796-9F19-B80D-7B665E21F597}"/>
              </a:ext>
            </a:extLst>
          </p:cNvPr>
          <p:cNvGrpSpPr/>
          <p:nvPr/>
        </p:nvGrpSpPr>
        <p:grpSpPr>
          <a:xfrm>
            <a:off x="1323343" y="1765859"/>
            <a:ext cx="1334211" cy="511147"/>
            <a:chOff x="9888657" y="3076762"/>
            <a:chExt cx="1464338" cy="607793"/>
          </a:xfrm>
        </p:grpSpPr>
        <p:sp>
          <p:nvSpPr>
            <p:cNvPr id="62" name="Speech Bubble: Oval 34">
              <a:extLst>
                <a:ext uri="{FF2B5EF4-FFF2-40B4-BE49-F238E27FC236}">
                  <a16:creationId xmlns:a16="http://schemas.microsoft.com/office/drawing/2014/main" id="{318A1449-3856-F9A0-CD97-6827A17606DB}"/>
                </a:ext>
              </a:extLst>
            </p:cNvPr>
            <p:cNvSpPr/>
            <p:nvPr/>
          </p:nvSpPr>
          <p:spPr>
            <a:xfrm>
              <a:off x="9938136" y="3076762"/>
              <a:ext cx="1360281" cy="579719"/>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63" name="Rectangle 100">
              <a:extLst>
                <a:ext uri="{FF2B5EF4-FFF2-40B4-BE49-F238E27FC236}">
                  <a16:creationId xmlns:a16="http://schemas.microsoft.com/office/drawing/2014/main" id="{6F2CC891-8BE0-384D-96FF-0AE0A295849E}"/>
                </a:ext>
              </a:extLst>
            </p:cNvPr>
            <p:cNvSpPr/>
            <p:nvPr/>
          </p:nvSpPr>
          <p:spPr>
            <a:xfrm>
              <a:off x="9888657" y="3076763"/>
              <a:ext cx="1464338" cy="607792"/>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1】</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取組みありきの議論にならないよう、まず最初に目的を決める。</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grpSp>
        <p:nvGrpSpPr>
          <p:cNvPr id="3136" name="Group 56">
            <a:extLst>
              <a:ext uri="{FF2B5EF4-FFF2-40B4-BE49-F238E27FC236}">
                <a16:creationId xmlns:a16="http://schemas.microsoft.com/office/drawing/2014/main" id="{63011509-D0D8-1D52-0BD5-1F097D84BE03}"/>
              </a:ext>
            </a:extLst>
          </p:cNvPr>
          <p:cNvGrpSpPr/>
          <p:nvPr/>
        </p:nvGrpSpPr>
        <p:grpSpPr>
          <a:xfrm>
            <a:off x="3052150" y="1769479"/>
            <a:ext cx="1362889" cy="487538"/>
            <a:chOff x="6326889" y="3075463"/>
            <a:chExt cx="1775183" cy="579722"/>
          </a:xfrm>
        </p:grpSpPr>
        <p:sp>
          <p:nvSpPr>
            <p:cNvPr id="3137" name="Rectangle 100">
              <a:extLst>
                <a:ext uri="{FF2B5EF4-FFF2-40B4-BE49-F238E27FC236}">
                  <a16:creationId xmlns:a16="http://schemas.microsoft.com/office/drawing/2014/main" id="{CFE4C2BD-5D69-7827-0569-40878BC1509E}"/>
                </a:ext>
              </a:extLst>
            </p:cNvPr>
            <p:cNvSpPr/>
            <p:nvPr/>
          </p:nvSpPr>
          <p:spPr>
            <a:xfrm>
              <a:off x="6326891" y="3111617"/>
              <a:ext cx="1775181" cy="509377"/>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2】</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一旦、用語の意味は気にせず、目指すゴールへのプロセス、ステップを可視化。</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38" name="Speech Bubble: Oval 41">
              <a:extLst>
                <a:ext uri="{FF2B5EF4-FFF2-40B4-BE49-F238E27FC236}">
                  <a16:creationId xmlns:a16="http://schemas.microsoft.com/office/drawing/2014/main" id="{9603F5AD-59B6-C9C9-7C28-8E095007191D}"/>
                </a:ext>
              </a:extLst>
            </p:cNvPr>
            <p:cNvSpPr/>
            <p:nvPr/>
          </p:nvSpPr>
          <p:spPr>
            <a:xfrm>
              <a:off x="6326889" y="3075463"/>
              <a:ext cx="1737829" cy="579722"/>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sp>
        <p:nvSpPr>
          <p:cNvPr id="3139" name="Speech Bubble: Oval 47">
            <a:extLst>
              <a:ext uri="{FF2B5EF4-FFF2-40B4-BE49-F238E27FC236}">
                <a16:creationId xmlns:a16="http://schemas.microsoft.com/office/drawing/2014/main" id="{739CB56B-905F-874C-7240-6EF73BE97CAD}"/>
              </a:ext>
            </a:extLst>
          </p:cNvPr>
          <p:cNvSpPr/>
          <p:nvPr/>
        </p:nvSpPr>
        <p:spPr>
          <a:xfrm>
            <a:off x="3319492" y="5766951"/>
            <a:ext cx="1378639" cy="903098"/>
          </a:xfrm>
          <a:prstGeom prst="wedgeEllipseCallout">
            <a:avLst>
              <a:gd name="adj1" fmla="val 12381"/>
              <a:gd name="adj2" fmla="val -67251"/>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nvGrpSpPr>
          <p:cNvPr id="3140" name="Group 55">
            <a:extLst>
              <a:ext uri="{FF2B5EF4-FFF2-40B4-BE49-F238E27FC236}">
                <a16:creationId xmlns:a16="http://schemas.microsoft.com/office/drawing/2014/main" id="{C3909804-1026-4711-AF7A-9C4C5EB0C7D9}"/>
              </a:ext>
            </a:extLst>
          </p:cNvPr>
          <p:cNvGrpSpPr/>
          <p:nvPr/>
        </p:nvGrpSpPr>
        <p:grpSpPr>
          <a:xfrm>
            <a:off x="7072290" y="1730193"/>
            <a:ext cx="1263468" cy="522635"/>
            <a:chOff x="2721619" y="3077691"/>
            <a:chExt cx="1645685" cy="621454"/>
          </a:xfrm>
        </p:grpSpPr>
        <p:sp>
          <p:nvSpPr>
            <p:cNvPr id="3141" name="Rectangle 100">
              <a:extLst>
                <a:ext uri="{FF2B5EF4-FFF2-40B4-BE49-F238E27FC236}">
                  <a16:creationId xmlns:a16="http://schemas.microsoft.com/office/drawing/2014/main" id="{4C2FCF24-4106-E176-EDAA-87DC52C74F2B}"/>
                </a:ext>
              </a:extLst>
            </p:cNvPr>
            <p:cNvSpPr/>
            <p:nvPr/>
          </p:nvSpPr>
          <p:spPr>
            <a:xfrm>
              <a:off x="2747890" y="3133729"/>
              <a:ext cx="1619414" cy="509377"/>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3】</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目指すゴールからの逆算で考え、取組みの内容やターゲットも細分化。</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2" name="Speech Bubble: Oval 48">
              <a:extLst>
                <a:ext uri="{FF2B5EF4-FFF2-40B4-BE49-F238E27FC236}">
                  <a16:creationId xmlns:a16="http://schemas.microsoft.com/office/drawing/2014/main" id="{5C33782F-197F-A84E-D1FB-4AA07FEEA14D}"/>
                </a:ext>
              </a:extLst>
            </p:cNvPr>
            <p:cNvSpPr/>
            <p:nvPr/>
          </p:nvSpPr>
          <p:spPr>
            <a:xfrm>
              <a:off x="2721619" y="3077691"/>
              <a:ext cx="1614338" cy="621454"/>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sp>
        <p:nvSpPr>
          <p:cNvPr id="3143" name="Rectangle 100">
            <a:extLst>
              <a:ext uri="{FF2B5EF4-FFF2-40B4-BE49-F238E27FC236}">
                <a16:creationId xmlns:a16="http://schemas.microsoft.com/office/drawing/2014/main" id="{6963D05D-8F1D-5241-BAF0-73B0CE53B952}"/>
              </a:ext>
            </a:extLst>
          </p:cNvPr>
          <p:cNvSpPr/>
          <p:nvPr/>
        </p:nvSpPr>
        <p:spPr>
          <a:xfrm>
            <a:off x="3445938" y="5855637"/>
            <a:ext cx="1165567" cy="725726"/>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今回作成するロジックモデルを、</a:t>
            </a:r>
            <a:r>
              <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PDCA</a:t>
            </a: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を経て改善していく。</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4" name="Speech Bubble: Oval 50">
            <a:extLst>
              <a:ext uri="{FF2B5EF4-FFF2-40B4-BE49-F238E27FC236}">
                <a16:creationId xmlns:a16="http://schemas.microsoft.com/office/drawing/2014/main" id="{0AECB182-F7EA-C1BA-2158-70FE80E53C45}"/>
              </a:ext>
            </a:extLst>
          </p:cNvPr>
          <p:cNvSpPr/>
          <p:nvPr/>
        </p:nvSpPr>
        <p:spPr>
          <a:xfrm>
            <a:off x="4774060" y="5766952"/>
            <a:ext cx="1315218" cy="903098"/>
          </a:xfrm>
          <a:prstGeom prst="wedgeEllipseCallout">
            <a:avLst>
              <a:gd name="adj1" fmla="val 34239"/>
              <a:gd name="adj2" fmla="val -70346"/>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45" name="Rectangle 100">
            <a:extLst>
              <a:ext uri="{FF2B5EF4-FFF2-40B4-BE49-F238E27FC236}">
                <a16:creationId xmlns:a16="http://schemas.microsoft.com/office/drawing/2014/main" id="{45DE6652-C5AA-7136-FAD0-A61ABAA170D5}"/>
              </a:ext>
            </a:extLst>
          </p:cNvPr>
          <p:cNvSpPr/>
          <p:nvPr/>
        </p:nvSpPr>
        <p:spPr>
          <a:xfrm>
            <a:off x="4831383" y="5895790"/>
            <a:ext cx="1468807" cy="715222"/>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誰の、どんな問題を</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解決したいか？</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どんな行動を変えたいか？</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6" name="矢印: 右 87">
            <a:extLst>
              <a:ext uri="{FF2B5EF4-FFF2-40B4-BE49-F238E27FC236}">
                <a16:creationId xmlns:a16="http://schemas.microsoft.com/office/drawing/2014/main" id="{9C6A7E32-8612-BE1A-1DDD-7BFE3F15D532}"/>
              </a:ext>
            </a:extLst>
          </p:cNvPr>
          <p:cNvSpPr/>
          <p:nvPr/>
        </p:nvSpPr>
        <p:spPr>
          <a:xfrm>
            <a:off x="706545" y="1287831"/>
            <a:ext cx="7560768" cy="244567"/>
          </a:xfrm>
          <a:prstGeom prst="rightArrow">
            <a:avLst/>
          </a:prstGeom>
          <a:gradFill flip="none" rotWithShape="1">
            <a:gsLst>
              <a:gs pos="17000">
                <a:srgbClr val="FFF6A4"/>
              </a:gs>
              <a:gs pos="0">
                <a:srgbClr val="FFFFFF">
                  <a:alpha val="69000"/>
                </a:srgbClr>
              </a:gs>
              <a:gs pos="100000">
                <a:srgbClr val="FFE600"/>
              </a:gs>
            </a:gsLst>
            <a:lin ang="0" scaled="1"/>
            <a:tileRect/>
          </a:grad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因果関係は、左から右だが、</a:t>
            </a:r>
          </a:p>
        </p:txBody>
      </p:sp>
      <p:sp>
        <p:nvSpPr>
          <p:cNvPr id="3147" name="矢印: 左 89">
            <a:extLst>
              <a:ext uri="{FF2B5EF4-FFF2-40B4-BE49-F238E27FC236}">
                <a16:creationId xmlns:a16="http://schemas.microsoft.com/office/drawing/2014/main" id="{42718BAF-4FA0-A9C1-9DC8-18B353333A41}"/>
              </a:ext>
            </a:extLst>
          </p:cNvPr>
          <p:cNvSpPr/>
          <p:nvPr/>
        </p:nvSpPr>
        <p:spPr>
          <a:xfrm>
            <a:off x="706545" y="1484784"/>
            <a:ext cx="7560768" cy="244567"/>
          </a:xfrm>
          <a:prstGeom prst="leftArrow">
            <a:avLst/>
          </a:prstGeom>
          <a:gradFill flip="none" rotWithShape="1">
            <a:gsLst>
              <a:gs pos="17000">
                <a:srgbClr val="FFF7AC"/>
              </a:gs>
              <a:gs pos="0">
                <a:srgbClr val="FFFFFF">
                  <a:alpha val="69000"/>
                </a:srgbClr>
              </a:gs>
              <a:gs pos="100000">
                <a:srgbClr val="FFE600"/>
              </a:gs>
            </a:gsLst>
            <a:lin ang="10800000" scaled="1"/>
            <a:tileRect/>
          </a:grad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検討時には逆順（右から左）で検討する</a:t>
            </a:r>
          </a:p>
        </p:txBody>
      </p:sp>
    </p:spTree>
    <p:extLst>
      <p:ext uri="{BB962C8B-B14F-4D97-AF65-F5344CB8AC3E}">
        <p14:creationId xmlns:p14="http://schemas.microsoft.com/office/powerpoint/2010/main" val="3660171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　記載例①</a:t>
            </a:r>
          </a:p>
        </p:txBody>
      </p:sp>
      <p:sp>
        <p:nvSpPr>
          <p:cNvPr id="3196" name="Text Box 804"/>
          <p:cNvSpPr txBox="1">
            <a:spLocks noChangeArrowheads="1"/>
          </p:cNvSpPr>
          <p:nvPr/>
        </p:nvSpPr>
        <p:spPr>
          <a:xfrm>
            <a:off x="-4936" y="576000"/>
            <a:ext cx="7452320" cy="399217"/>
          </a:xfrm>
          <a:prstGeom prst="rect">
            <a:avLst/>
          </a:prstGeom>
          <a:noFill/>
          <a:ln w="9525">
            <a:noFill/>
            <a:miter lim="800000"/>
            <a:headEnd/>
            <a:tailEnd/>
          </a:ln>
          <a:effectLst/>
        </p:spPr>
        <p:txBody>
          <a:bodyPr wrap="square">
            <a:spAutoFit/>
          </a:bodyPr>
          <a:lstStyle/>
          <a:p>
            <a:pPr marR="0" lvl="0" algn="l" defTabSz="914400" rtl="0" eaLnBrk="1" fontAlgn="base" latinLnBrk="0" hangingPunct="1">
              <a:lnSpc>
                <a:spcPct val="100000"/>
              </a:lnSpc>
              <a:spcBef>
                <a:spcPct val="5000"/>
              </a:spcBef>
              <a:spcAft>
                <a:spcPct val="0"/>
              </a:spcAft>
              <a:buClrTx/>
              <a:buSzTx/>
              <a:tabLst/>
              <a:defRPr/>
            </a:pPr>
            <a:endPar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C52805E-AF05-4F91-8534-D89A37B549B8}" type="slidenum">
              <a:rPr kumimoji="1" lang="en-US" altLang="ja-JP" sz="1480" smtClean="0">
                <a:solidFill>
                  <a:schemeClr val="tx1"/>
                </a:solidFill>
              </a:rPr>
              <a:t>88</a:t>
            </a:fld>
            <a:endParaRPr kumimoji="1" lang="ja-JP" altLang="en-US" sz="1480" dirty="0">
              <a:solidFill>
                <a:schemeClr val="tx1"/>
              </a:solidFill>
            </a:endParaRPr>
          </a:p>
        </p:txBody>
      </p:sp>
      <p:sp>
        <p:nvSpPr>
          <p:cNvPr id="3263" name="Rectangle 100">
            <a:extLst>
              <a:ext uri="{FF2B5EF4-FFF2-40B4-BE49-F238E27FC236}">
                <a16:creationId xmlns:a16="http://schemas.microsoft.com/office/drawing/2014/main" id="{7BE64B6C-69C1-F4B1-D199-18B45D9C5402}"/>
              </a:ext>
            </a:extLst>
          </p:cNvPr>
          <p:cNvSpPr/>
          <p:nvPr/>
        </p:nvSpPr>
        <p:spPr>
          <a:xfrm>
            <a:off x="6721641" y="1412776"/>
            <a:ext cx="2242847"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備考</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264" name="Straight Connector 38">
            <a:extLst>
              <a:ext uri="{FF2B5EF4-FFF2-40B4-BE49-F238E27FC236}">
                <a16:creationId xmlns:a16="http://schemas.microsoft.com/office/drawing/2014/main" id="{4905CF09-EC02-9208-31ED-4AC6DF2CA318}"/>
              </a:ext>
            </a:extLst>
          </p:cNvPr>
          <p:cNvCxnSpPr>
            <a:cxnSpLocks/>
          </p:cNvCxnSpPr>
          <p:nvPr/>
        </p:nvCxnSpPr>
        <p:spPr>
          <a:xfrm>
            <a:off x="32866" y="3501008"/>
            <a:ext cx="8879129" cy="0"/>
          </a:xfrm>
          <a:prstGeom prst="line">
            <a:avLst/>
          </a:prstGeom>
          <a:noFill/>
          <a:ln w="6350" cap="flat" cmpd="sng" algn="ctr">
            <a:solidFill>
              <a:srgbClr val="747480"/>
            </a:solidFill>
            <a:prstDash val="dash"/>
            <a:tailEnd type="none"/>
          </a:ln>
          <a:effectLst/>
        </p:spPr>
      </p:cxnSp>
      <p:cxnSp>
        <p:nvCxnSpPr>
          <p:cNvPr id="3265" name="Straight Connector 54">
            <a:extLst>
              <a:ext uri="{FF2B5EF4-FFF2-40B4-BE49-F238E27FC236}">
                <a16:creationId xmlns:a16="http://schemas.microsoft.com/office/drawing/2014/main" id="{28CB53BB-4251-B530-3262-2CDB0D78BBCF}"/>
              </a:ext>
            </a:extLst>
          </p:cNvPr>
          <p:cNvCxnSpPr>
            <a:cxnSpLocks/>
          </p:cNvCxnSpPr>
          <p:nvPr/>
        </p:nvCxnSpPr>
        <p:spPr>
          <a:xfrm>
            <a:off x="6721641" y="1710725"/>
            <a:ext cx="2242847" cy="0"/>
          </a:xfrm>
          <a:prstGeom prst="line">
            <a:avLst/>
          </a:prstGeom>
          <a:noFill/>
          <a:ln w="28575" cap="flat" cmpd="sng" algn="ctr">
            <a:solidFill>
              <a:srgbClr val="747480"/>
            </a:solidFill>
            <a:prstDash val="solid"/>
            <a:tailEnd type="none"/>
          </a:ln>
          <a:effectLst/>
        </p:spPr>
      </p:cxnSp>
      <p:cxnSp>
        <p:nvCxnSpPr>
          <p:cNvPr id="3266" name="Straight Connector 63">
            <a:extLst>
              <a:ext uri="{FF2B5EF4-FFF2-40B4-BE49-F238E27FC236}">
                <a16:creationId xmlns:a16="http://schemas.microsoft.com/office/drawing/2014/main" id="{5E241BFA-DF2D-1FE4-AE0F-71850E43C0DE}"/>
              </a:ext>
            </a:extLst>
          </p:cNvPr>
          <p:cNvCxnSpPr>
            <a:cxnSpLocks/>
          </p:cNvCxnSpPr>
          <p:nvPr/>
        </p:nvCxnSpPr>
        <p:spPr>
          <a:xfrm>
            <a:off x="32866" y="5797968"/>
            <a:ext cx="8879129" cy="0"/>
          </a:xfrm>
          <a:prstGeom prst="line">
            <a:avLst/>
          </a:prstGeom>
          <a:noFill/>
          <a:ln w="6350" cap="flat" cmpd="sng" algn="ctr">
            <a:solidFill>
              <a:srgbClr val="747480"/>
            </a:solidFill>
            <a:prstDash val="dash"/>
            <a:tailEnd type="none"/>
          </a:ln>
          <a:effectLst/>
        </p:spPr>
      </p:cxnSp>
      <p:sp>
        <p:nvSpPr>
          <p:cNvPr id="3267" name="Rectangle 100">
            <a:extLst>
              <a:ext uri="{FF2B5EF4-FFF2-40B4-BE49-F238E27FC236}">
                <a16:creationId xmlns:a16="http://schemas.microsoft.com/office/drawing/2014/main" id="{A878D69D-89A5-9F7C-9B2F-E241952B8F5D}"/>
              </a:ext>
            </a:extLst>
          </p:cNvPr>
          <p:cNvSpPr/>
          <p:nvPr/>
        </p:nvSpPr>
        <p:spPr>
          <a:xfrm>
            <a:off x="206859" y="1425233"/>
            <a:ext cx="1624131"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測定項目</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68" name="Rectangle 100">
            <a:extLst>
              <a:ext uri="{FF2B5EF4-FFF2-40B4-BE49-F238E27FC236}">
                <a16:creationId xmlns:a16="http://schemas.microsoft.com/office/drawing/2014/main" id="{06DD6467-13AE-D31E-4338-BB2CFF8CADF4}"/>
              </a:ext>
            </a:extLst>
          </p:cNvPr>
          <p:cNvSpPr/>
          <p:nvPr/>
        </p:nvSpPr>
        <p:spPr>
          <a:xfrm>
            <a:off x="4655979" y="1412776"/>
            <a:ext cx="1624131"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測定方法</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69" name="Rectangle 100">
            <a:extLst>
              <a:ext uri="{FF2B5EF4-FFF2-40B4-BE49-F238E27FC236}">
                <a16:creationId xmlns:a16="http://schemas.microsoft.com/office/drawing/2014/main" id="{8BE783B2-30CA-72BC-FE42-CBC053EC444B}"/>
              </a:ext>
            </a:extLst>
          </p:cNvPr>
          <p:cNvSpPr/>
          <p:nvPr/>
        </p:nvSpPr>
        <p:spPr>
          <a:xfrm>
            <a:off x="2310964" y="1425233"/>
            <a:ext cx="1894669"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成果指標（</a:t>
            </a:r>
            <a:r>
              <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KPI</a:t>
            </a: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70" name="Rectangle 102">
            <a:extLst>
              <a:ext uri="{FF2B5EF4-FFF2-40B4-BE49-F238E27FC236}">
                <a16:creationId xmlns:a16="http://schemas.microsoft.com/office/drawing/2014/main" id="{DC5D840C-A37E-31AA-DF58-0426F9779C94}"/>
              </a:ext>
            </a:extLst>
          </p:cNvPr>
          <p:cNvSpPr/>
          <p:nvPr/>
        </p:nvSpPr>
        <p:spPr>
          <a:xfrm>
            <a:off x="206859" y="1841880"/>
            <a:ext cx="1624131" cy="766585"/>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マイカーを持たない住民がオンデマンドバスを利用</a:t>
            </a:r>
          </a:p>
        </p:txBody>
      </p:sp>
      <p:sp>
        <p:nvSpPr>
          <p:cNvPr id="3271" name="Rectangle 102">
            <a:extLst>
              <a:ext uri="{FF2B5EF4-FFF2-40B4-BE49-F238E27FC236}">
                <a16:creationId xmlns:a16="http://schemas.microsoft.com/office/drawing/2014/main" id="{2333FB0A-F304-BEFA-8E14-A3F21A6C54F1}"/>
              </a:ext>
            </a:extLst>
          </p:cNvPr>
          <p:cNvSpPr/>
          <p:nvPr/>
        </p:nvSpPr>
        <p:spPr>
          <a:xfrm>
            <a:off x="206859" y="2662415"/>
            <a:ext cx="1624131" cy="766585"/>
          </a:xfrm>
          <a:prstGeom prst="rect">
            <a:avLst/>
          </a:prstGeom>
          <a:solidFill>
            <a:srgbClr val="FFFACC"/>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マイカーを持つ住民も</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オンデマンドバスを利用</a:t>
            </a:r>
          </a:p>
        </p:txBody>
      </p:sp>
      <p:sp>
        <p:nvSpPr>
          <p:cNvPr id="3272" name="Rectangle 102">
            <a:extLst>
              <a:ext uri="{FF2B5EF4-FFF2-40B4-BE49-F238E27FC236}">
                <a16:creationId xmlns:a16="http://schemas.microsoft.com/office/drawing/2014/main" id="{B3A92658-398B-DE2D-EDDF-93723C906D96}"/>
              </a:ext>
            </a:extLst>
          </p:cNvPr>
          <p:cNvSpPr/>
          <p:nvPr/>
        </p:nvSpPr>
        <p:spPr>
          <a:xfrm>
            <a:off x="206859" y="5876314"/>
            <a:ext cx="1624131" cy="865055"/>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安心して免許返納できる</a:t>
            </a:r>
          </a:p>
        </p:txBody>
      </p:sp>
      <p:sp>
        <p:nvSpPr>
          <p:cNvPr id="3273" name="Rectangle 102">
            <a:extLst>
              <a:ext uri="{FF2B5EF4-FFF2-40B4-BE49-F238E27FC236}">
                <a16:creationId xmlns:a16="http://schemas.microsoft.com/office/drawing/2014/main" id="{5AEDFD79-F09D-A782-5D99-587D44F03162}"/>
              </a:ext>
            </a:extLst>
          </p:cNvPr>
          <p:cNvSpPr/>
          <p:nvPr/>
        </p:nvSpPr>
        <p:spPr>
          <a:xfrm>
            <a:off x="206859" y="4695451"/>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外出できる場所が増える</a:t>
            </a:r>
          </a:p>
        </p:txBody>
      </p:sp>
      <p:sp>
        <p:nvSpPr>
          <p:cNvPr id="3274" name="Rectangle 102">
            <a:extLst>
              <a:ext uri="{FF2B5EF4-FFF2-40B4-BE49-F238E27FC236}">
                <a16:creationId xmlns:a16="http://schemas.microsoft.com/office/drawing/2014/main" id="{3D21DB11-3C4E-8B8C-1448-A0D7911F5634}"/>
              </a:ext>
            </a:extLst>
          </p:cNvPr>
          <p:cNvSpPr/>
          <p:nvPr/>
        </p:nvSpPr>
        <p:spPr>
          <a:xfrm>
            <a:off x="206859" y="5244489"/>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マイカーがなくても</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外出できる場所が増える</a:t>
            </a:r>
          </a:p>
        </p:txBody>
      </p:sp>
      <p:sp>
        <p:nvSpPr>
          <p:cNvPr id="3275" name="Rectangle 102">
            <a:extLst>
              <a:ext uri="{FF2B5EF4-FFF2-40B4-BE49-F238E27FC236}">
                <a16:creationId xmlns:a16="http://schemas.microsoft.com/office/drawing/2014/main" id="{C1FA965D-B209-F36D-9883-B37F72B3AF1D}"/>
              </a:ext>
            </a:extLst>
          </p:cNvPr>
          <p:cNvSpPr/>
          <p:nvPr/>
        </p:nvSpPr>
        <p:spPr>
          <a:xfrm>
            <a:off x="206859" y="4141784"/>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外出する回数が増える</a:t>
            </a:r>
          </a:p>
        </p:txBody>
      </p:sp>
      <p:sp>
        <p:nvSpPr>
          <p:cNvPr id="3276" name="Rectangle 102">
            <a:extLst>
              <a:ext uri="{FF2B5EF4-FFF2-40B4-BE49-F238E27FC236}">
                <a16:creationId xmlns:a16="http://schemas.microsoft.com/office/drawing/2014/main" id="{C3ACA6F2-A3DB-9B17-06B2-041F9556400A}"/>
              </a:ext>
            </a:extLst>
          </p:cNvPr>
          <p:cNvSpPr/>
          <p:nvPr/>
        </p:nvSpPr>
        <p:spPr>
          <a:xfrm>
            <a:off x="206859" y="3588117"/>
            <a:ext cx="1624131" cy="477030"/>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マイカーがなくても</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外出する回数が増える</a:t>
            </a:r>
          </a:p>
        </p:txBody>
      </p:sp>
      <p:sp>
        <p:nvSpPr>
          <p:cNvPr id="3277" name="Rectangle 102">
            <a:extLst>
              <a:ext uri="{FF2B5EF4-FFF2-40B4-BE49-F238E27FC236}">
                <a16:creationId xmlns:a16="http://schemas.microsoft.com/office/drawing/2014/main" id="{B56F3C43-F8E8-3B0E-B34C-6BBC4BE897A0}"/>
              </a:ext>
            </a:extLst>
          </p:cNvPr>
          <p:cNvSpPr/>
          <p:nvPr/>
        </p:nvSpPr>
        <p:spPr>
          <a:xfrm>
            <a:off x="2310964" y="1841755"/>
            <a:ext cx="1894669" cy="1594249"/>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期間中のオンデマンドバスの利用回数（マイカー保有</a:t>
            </a:r>
            <a:r>
              <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非保有）</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期間中のアプリ登録者数</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78" name="Rectangle 102">
            <a:extLst>
              <a:ext uri="{FF2B5EF4-FFF2-40B4-BE49-F238E27FC236}">
                <a16:creationId xmlns:a16="http://schemas.microsoft.com/office/drawing/2014/main" id="{D98215A3-E0BD-3930-3560-BB336D10B74F}"/>
              </a:ext>
            </a:extLst>
          </p:cNvPr>
          <p:cNvSpPr/>
          <p:nvPr/>
        </p:nvSpPr>
        <p:spPr>
          <a:xfrm>
            <a:off x="4655979" y="1841880"/>
            <a:ext cx="1624131" cy="1594248"/>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データベース整理</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利用回数の分析</a:t>
            </a:r>
          </a:p>
        </p:txBody>
      </p:sp>
      <p:sp>
        <p:nvSpPr>
          <p:cNvPr id="3279" name="Rectangle 102">
            <a:extLst>
              <a:ext uri="{FF2B5EF4-FFF2-40B4-BE49-F238E27FC236}">
                <a16:creationId xmlns:a16="http://schemas.microsoft.com/office/drawing/2014/main" id="{B0484AF3-3CAC-7B82-01DF-947C802C87AF}"/>
              </a:ext>
            </a:extLst>
          </p:cNvPr>
          <p:cNvSpPr/>
          <p:nvPr/>
        </p:nvSpPr>
        <p:spPr>
          <a:xfrm>
            <a:off x="2310964" y="3584268"/>
            <a:ext cx="1894669" cy="2137252"/>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期間中のマイカー以外での外出場所の増加数</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マイカー以外での外出回数の増加数</a:t>
            </a:r>
          </a:p>
        </p:txBody>
      </p:sp>
      <p:sp>
        <p:nvSpPr>
          <p:cNvPr id="3280" name="Rectangle 102">
            <a:extLst>
              <a:ext uri="{FF2B5EF4-FFF2-40B4-BE49-F238E27FC236}">
                <a16:creationId xmlns:a16="http://schemas.microsoft.com/office/drawing/2014/main" id="{13EDAE10-9E72-DE45-2A8B-F31338C08C66}"/>
              </a:ext>
            </a:extLst>
          </p:cNvPr>
          <p:cNvSpPr/>
          <p:nvPr/>
        </p:nvSpPr>
        <p:spPr>
          <a:xfrm>
            <a:off x="2310964" y="5876315"/>
            <a:ext cx="1894669" cy="865053"/>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地域での免許返納者数</a:t>
            </a:r>
          </a:p>
        </p:txBody>
      </p:sp>
      <p:sp>
        <p:nvSpPr>
          <p:cNvPr id="3281" name="Rectangle 102">
            <a:extLst>
              <a:ext uri="{FF2B5EF4-FFF2-40B4-BE49-F238E27FC236}">
                <a16:creationId xmlns:a16="http://schemas.microsoft.com/office/drawing/2014/main" id="{8CA62281-DAE0-6E5C-A714-B0FA9D7768D0}"/>
              </a:ext>
            </a:extLst>
          </p:cNvPr>
          <p:cNvSpPr/>
          <p:nvPr/>
        </p:nvSpPr>
        <p:spPr>
          <a:xfrm>
            <a:off x="4655979" y="3600042"/>
            <a:ext cx="1624131" cy="2121477"/>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利用者アンケート調査</a:t>
            </a:r>
          </a:p>
        </p:txBody>
      </p:sp>
      <p:sp>
        <p:nvSpPr>
          <p:cNvPr id="3282" name="Rectangle 102">
            <a:extLst>
              <a:ext uri="{FF2B5EF4-FFF2-40B4-BE49-F238E27FC236}">
                <a16:creationId xmlns:a16="http://schemas.microsoft.com/office/drawing/2014/main" id="{E28F99B6-0A74-CAA1-EAC8-FEB3B09B9117}"/>
              </a:ext>
            </a:extLst>
          </p:cNvPr>
          <p:cNvSpPr/>
          <p:nvPr/>
        </p:nvSpPr>
        <p:spPr>
          <a:xfrm>
            <a:off x="4655979" y="5876315"/>
            <a:ext cx="1624131" cy="865053"/>
          </a:xfrm>
          <a:prstGeom prst="rect">
            <a:avLst/>
          </a:prstGeom>
          <a:noFill/>
          <a:ln w="9525" cap="flat" cmpd="sng" algn="ctr">
            <a:solidFill>
              <a:schemeClr val="tx1"/>
            </a:solidFill>
            <a:prstDash val="solid"/>
          </a:ln>
          <a:effectLst/>
        </p:spPr>
        <p:txBody>
          <a:bodyPr lIns="50400" tIns="50400" rIns="50400" bIns="50400" rtlCol="0" anchor="ctr" anchorCtr="0"/>
          <a:lstStyle/>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所轄警察署への照会</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240030" marR="0" lvl="0" indent="-240030" defTabSz="128016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利用者アンケート調査</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283" name="Straight Connector 40">
            <a:extLst>
              <a:ext uri="{FF2B5EF4-FFF2-40B4-BE49-F238E27FC236}">
                <a16:creationId xmlns:a16="http://schemas.microsoft.com/office/drawing/2014/main" id="{A438E0DC-1EED-3F13-8A07-CFFC9B194D34}"/>
              </a:ext>
            </a:extLst>
          </p:cNvPr>
          <p:cNvCxnSpPr>
            <a:cxnSpLocks/>
          </p:cNvCxnSpPr>
          <p:nvPr/>
        </p:nvCxnSpPr>
        <p:spPr>
          <a:xfrm>
            <a:off x="206859" y="1710725"/>
            <a:ext cx="1624131" cy="0"/>
          </a:xfrm>
          <a:prstGeom prst="line">
            <a:avLst/>
          </a:prstGeom>
          <a:noFill/>
          <a:ln w="28575" cap="flat" cmpd="sng" algn="ctr">
            <a:solidFill>
              <a:srgbClr val="747480"/>
            </a:solidFill>
            <a:prstDash val="solid"/>
            <a:tailEnd type="none"/>
          </a:ln>
          <a:effectLst/>
        </p:spPr>
      </p:cxnSp>
      <p:cxnSp>
        <p:nvCxnSpPr>
          <p:cNvPr id="3284" name="Straight Connector 47">
            <a:extLst>
              <a:ext uri="{FF2B5EF4-FFF2-40B4-BE49-F238E27FC236}">
                <a16:creationId xmlns:a16="http://schemas.microsoft.com/office/drawing/2014/main" id="{6F15C03E-F237-3F25-90FF-EEE94DD9DE01}"/>
              </a:ext>
            </a:extLst>
          </p:cNvPr>
          <p:cNvCxnSpPr>
            <a:cxnSpLocks/>
          </p:cNvCxnSpPr>
          <p:nvPr/>
        </p:nvCxnSpPr>
        <p:spPr>
          <a:xfrm>
            <a:off x="2310964" y="1710725"/>
            <a:ext cx="1894669" cy="0"/>
          </a:xfrm>
          <a:prstGeom prst="line">
            <a:avLst/>
          </a:prstGeom>
          <a:noFill/>
          <a:ln w="28575" cap="flat" cmpd="sng" algn="ctr">
            <a:solidFill>
              <a:srgbClr val="747480"/>
            </a:solidFill>
            <a:prstDash val="solid"/>
            <a:tailEnd type="none"/>
          </a:ln>
          <a:effectLst/>
        </p:spPr>
      </p:cxnSp>
      <p:cxnSp>
        <p:nvCxnSpPr>
          <p:cNvPr id="3285" name="Straight Connector 51">
            <a:extLst>
              <a:ext uri="{FF2B5EF4-FFF2-40B4-BE49-F238E27FC236}">
                <a16:creationId xmlns:a16="http://schemas.microsoft.com/office/drawing/2014/main" id="{F792D0FB-42A2-49C3-728F-7E8EFD389868}"/>
              </a:ext>
            </a:extLst>
          </p:cNvPr>
          <p:cNvCxnSpPr>
            <a:cxnSpLocks/>
          </p:cNvCxnSpPr>
          <p:nvPr/>
        </p:nvCxnSpPr>
        <p:spPr>
          <a:xfrm>
            <a:off x="4655979" y="1710725"/>
            <a:ext cx="1624131" cy="0"/>
          </a:xfrm>
          <a:prstGeom prst="line">
            <a:avLst/>
          </a:prstGeom>
          <a:noFill/>
          <a:ln w="28575" cap="flat" cmpd="sng" algn="ctr">
            <a:solidFill>
              <a:srgbClr val="747480"/>
            </a:solidFill>
            <a:prstDash val="solid"/>
            <a:tailEnd type="none"/>
          </a:ln>
          <a:effectLst/>
        </p:spPr>
      </p:cxnSp>
      <p:sp>
        <p:nvSpPr>
          <p:cNvPr id="3286" name="Isosceles Triangle 76">
            <a:extLst>
              <a:ext uri="{FF2B5EF4-FFF2-40B4-BE49-F238E27FC236}">
                <a16:creationId xmlns:a16="http://schemas.microsoft.com/office/drawing/2014/main" id="{08C092DF-2573-E223-5F06-749FD623EB29}"/>
              </a:ext>
            </a:extLst>
          </p:cNvPr>
          <p:cNvSpPr/>
          <p:nvPr/>
        </p:nvSpPr>
        <p:spPr>
          <a:xfrm rot="5400000">
            <a:off x="1887506" y="2563443"/>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87" name="Isosceles Triangle 85">
            <a:extLst>
              <a:ext uri="{FF2B5EF4-FFF2-40B4-BE49-F238E27FC236}">
                <a16:creationId xmlns:a16="http://schemas.microsoft.com/office/drawing/2014/main" id="{5C1835CE-2120-97C0-2E56-2F39A1A42B42}"/>
              </a:ext>
            </a:extLst>
          </p:cNvPr>
          <p:cNvSpPr/>
          <p:nvPr/>
        </p:nvSpPr>
        <p:spPr>
          <a:xfrm rot="5400000">
            <a:off x="1887506" y="4579667"/>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88" name="Isosceles Triangle 92">
            <a:extLst>
              <a:ext uri="{FF2B5EF4-FFF2-40B4-BE49-F238E27FC236}">
                <a16:creationId xmlns:a16="http://schemas.microsoft.com/office/drawing/2014/main" id="{195B8ABE-A709-321A-048F-65B35ABE87FF}"/>
              </a:ext>
            </a:extLst>
          </p:cNvPr>
          <p:cNvSpPr/>
          <p:nvPr/>
        </p:nvSpPr>
        <p:spPr>
          <a:xfrm rot="5400000">
            <a:off x="1887506" y="6222829"/>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89" name="Isosceles Triangle 99">
            <a:extLst>
              <a:ext uri="{FF2B5EF4-FFF2-40B4-BE49-F238E27FC236}">
                <a16:creationId xmlns:a16="http://schemas.microsoft.com/office/drawing/2014/main" id="{7DDDFDE5-633F-540E-F03A-ABB26C3FF953}"/>
              </a:ext>
            </a:extLst>
          </p:cNvPr>
          <p:cNvSpPr/>
          <p:nvPr/>
        </p:nvSpPr>
        <p:spPr>
          <a:xfrm rot="5400000">
            <a:off x="4223815" y="2563442"/>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90" name="Isosceles Triangle 102">
            <a:extLst>
              <a:ext uri="{FF2B5EF4-FFF2-40B4-BE49-F238E27FC236}">
                <a16:creationId xmlns:a16="http://schemas.microsoft.com/office/drawing/2014/main" id="{949980FA-D85B-CD2B-C2C2-67A653AAEA61}"/>
              </a:ext>
            </a:extLst>
          </p:cNvPr>
          <p:cNvSpPr/>
          <p:nvPr/>
        </p:nvSpPr>
        <p:spPr>
          <a:xfrm rot="5400000">
            <a:off x="4223815" y="4579666"/>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91" name="Isosceles Triangle 103">
            <a:extLst>
              <a:ext uri="{FF2B5EF4-FFF2-40B4-BE49-F238E27FC236}">
                <a16:creationId xmlns:a16="http://schemas.microsoft.com/office/drawing/2014/main" id="{D742FCAA-A1B7-7110-8225-129ECAB890BB}"/>
              </a:ext>
            </a:extLst>
          </p:cNvPr>
          <p:cNvSpPr/>
          <p:nvPr/>
        </p:nvSpPr>
        <p:spPr>
          <a:xfrm rot="5400000">
            <a:off x="4223815" y="6222828"/>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92" name="Rectangle 102">
            <a:extLst>
              <a:ext uri="{FF2B5EF4-FFF2-40B4-BE49-F238E27FC236}">
                <a16:creationId xmlns:a16="http://schemas.microsoft.com/office/drawing/2014/main" id="{A310AA57-E0E8-5964-FD34-71F07185E55C}"/>
              </a:ext>
            </a:extLst>
          </p:cNvPr>
          <p:cNvSpPr/>
          <p:nvPr/>
        </p:nvSpPr>
        <p:spPr>
          <a:xfrm>
            <a:off x="6721641" y="5876315"/>
            <a:ext cx="2242847" cy="865053"/>
          </a:xfrm>
          <a:prstGeom prst="rect">
            <a:avLst/>
          </a:prstGeom>
          <a:noFill/>
          <a:ln w="9525" cap="flat" cmpd="sng" algn="ctr">
            <a:solidFill>
              <a:schemeClr val="tx1"/>
            </a:solidFill>
            <a:prstDash val="solid"/>
          </a:ln>
          <a:effectLst/>
        </p:spPr>
        <p:txBody>
          <a:bodyPr lIns="50400" tIns="50400" rIns="50400" bIns="50400"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実際の免許返納理由について、利用者アンケートにおいても確認</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93" name="Rectangle 12">
            <a:extLst>
              <a:ext uri="{FF2B5EF4-FFF2-40B4-BE49-F238E27FC236}">
                <a16:creationId xmlns:a16="http://schemas.microsoft.com/office/drawing/2014/main" id="{DF46CF37-4E0B-7986-D740-BC9784A871F9}"/>
              </a:ext>
            </a:extLst>
          </p:cNvPr>
          <p:cNvSpPr/>
          <p:nvPr/>
        </p:nvSpPr>
        <p:spPr>
          <a:xfrm>
            <a:off x="107504" y="661418"/>
            <a:ext cx="8945594" cy="622704"/>
          </a:xfrm>
          <a:prstGeom prst="rect">
            <a:avLst/>
          </a:prstGeom>
          <a:solidFill>
            <a:schemeClr val="accent6">
              <a:lumMod val="20000"/>
              <a:lumOff val="80000"/>
            </a:schemeClr>
          </a:solidFill>
          <a:ln w="9525" cap="flat" cmpd="sng" algn="ctr">
            <a:noFill/>
            <a:prstDash val="solid"/>
          </a:ln>
          <a:effectLst/>
        </p:spPr>
        <p:txBody>
          <a:bodyPr rtlCol="0" anchor="ctr" anchorCtr="0"/>
          <a:lstStyle/>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作成したロジックモデルを元に、</a:t>
            </a: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KPI</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を測定する箇所を特定。</a:t>
            </a:r>
            <a:endPar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KPI</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については、交通による寄与度と測定可能性の</a:t>
            </a: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2</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要素から考える。</a:t>
            </a:r>
            <a:endPar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p:txBody>
      </p:sp>
      <p:sp>
        <p:nvSpPr>
          <p:cNvPr id="3294" name="Isosceles Triangle 117">
            <a:extLst>
              <a:ext uri="{FF2B5EF4-FFF2-40B4-BE49-F238E27FC236}">
                <a16:creationId xmlns:a16="http://schemas.microsoft.com/office/drawing/2014/main" id="{FAD33566-6381-DA5B-8BE6-30863F24D422}"/>
              </a:ext>
            </a:extLst>
          </p:cNvPr>
          <p:cNvSpPr/>
          <p:nvPr/>
        </p:nvSpPr>
        <p:spPr>
          <a:xfrm rot="5400000">
            <a:off x="6306028" y="2563444"/>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95" name="Isosceles Triangle 118">
            <a:extLst>
              <a:ext uri="{FF2B5EF4-FFF2-40B4-BE49-F238E27FC236}">
                <a16:creationId xmlns:a16="http://schemas.microsoft.com/office/drawing/2014/main" id="{C54E30DD-45D1-0091-ED5C-345B75B89668}"/>
              </a:ext>
            </a:extLst>
          </p:cNvPr>
          <p:cNvSpPr/>
          <p:nvPr/>
        </p:nvSpPr>
        <p:spPr>
          <a:xfrm rot="5400000">
            <a:off x="6306028" y="4579668"/>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96" name="Isosceles Triangle 119">
            <a:extLst>
              <a:ext uri="{FF2B5EF4-FFF2-40B4-BE49-F238E27FC236}">
                <a16:creationId xmlns:a16="http://schemas.microsoft.com/office/drawing/2014/main" id="{70438E48-80E4-CE36-A338-E451E6E1BCEA}"/>
              </a:ext>
            </a:extLst>
          </p:cNvPr>
          <p:cNvSpPr/>
          <p:nvPr/>
        </p:nvSpPr>
        <p:spPr>
          <a:xfrm rot="5400000">
            <a:off x="6306028" y="6222829"/>
            <a:ext cx="411727" cy="152664"/>
          </a:xfrm>
          <a:prstGeom prst="triangle">
            <a:avLst/>
          </a:prstGeom>
          <a:solidFill>
            <a:srgbClr val="C4C4CD"/>
          </a:solidFill>
          <a:ln w="9525" cap="flat" cmpd="sng" algn="ctr">
            <a:noFill/>
            <a:prstDash val="solid"/>
          </a:ln>
          <a:effectLst/>
        </p:spPr>
        <p:txBody>
          <a:bodyPr rot="0" spcFirstLastPara="0" vertOverflow="overflow" horzOverflow="overflow" vert="horz" wrap="square" lIns="151200" tIns="100800" rIns="151200" bIns="1008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297" name="Rectangle 102">
            <a:extLst>
              <a:ext uri="{FF2B5EF4-FFF2-40B4-BE49-F238E27FC236}">
                <a16:creationId xmlns:a16="http://schemas.microsoft.com/office/drawing/2014/main" id="{B4E8A7C8-3DD1-7AE6-EA3B-28AD4E0703A7}"/>
              </a:ext>
            </a:extLst>
          </p:cNvPr>
          <p:cNvSpPr/>
          <p:nvPr/>
        </p:nvSpPr>
        <p:spPr>
          <a:xfrm>
            <a:off x="6721641" y="3600043"/>
            <a:ext cx="2242847" cy="2121475"/>
          </a:xfrm>
          <a:prstGeom prst="rect">
            <a:avLst/>
          </a:prstGeom>
          <a:noFill/>
          <a:ln w="9525" cap="flat" cmpd="sng" algn="ctr">
            <a:solidFill>
              <a:schemeClr val="tx1"/>
            </a:solidFill>
            <a:prstDash val="solid"/>
          </a:ln>
          <a:effectLst/>
        </p:spPr>
        <p:txBody>
          <a:bodyPr lIns="50400" tIns="50400" rIns="50400" bIns="50400"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期間終了後にアンケート実施予定（目標サンプル数：○件）</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98" name="Rectangle 102">
            <a:extLst>
              <a:ext uri="{FF2B5EF4-FFF2-40B4-BE49-F238E27FC236}">
                <a16:creationId xmlns:a16="http://schemas.microsoft.com/office/drawing/2014/main" id="{26FC2B6B-23BE-F4E6-95D4-08F751974957}"/>
              </a:ext>
            </a:extLst>
          </p:cNvPr>
          <p:cNvSpPr/>
          <p:nvPr/>
        </p:nvSpPr>
        <p:spPr>
          <a:xfrm>
            <a:off x="6721641" y="1841106"/>
            <a:ext cx="2242847" cy="1594249"/>
          </a:xfrm>
          <a:prstGeom prst="rect">
            <a:avLst/>
          </a:prstGeom>
          <a:noFill/>
          <a:ln w="9525" cap="flat" cmpd="sng" algn="ctr">
            <a:solidFill>
              <a:schemeClr val="tx1"/>
            </a:solidFill>
            <a:prstDash val="solid"/>
          </a:ln>
          <a:effectLst/>
        </p:spPr>
        <p:txBody>
          <a:bodyPr lIns="50400" tIns="50400" rIns="50400" bIns="50400"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本事業において、データベース整理</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及び分析システム構築予定</a:t>
            </a:r>
            <a:endParaRPr kumimoji="0" lang="en-US" altLang="ja-JP"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560402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89">
            <a:extLst>
              <a:ext uri="{FF2B5EF4-FFF2-40B4-BE49-F238E27FC236}">
                <a16:creationId xmlns:a16="http://schemas.microsoft.com/office/drawing/2014/main" id="{DB124425-D125-7DE5-7C97-E81B7A4A746C}"/>
              </a:ext>
            </a:extLst>
          </p:cNvPr>
          <p:cNvSpPr/>
          <p:nvPr/>
        </p:nvSpPr>
        <p:spPr>
          <a:xfrm>
            <a:off x="212020" y="2658226"/>
            <a:ext cx="8628370" cy="4119141"/>
          </a:xfrm>
          <a:prstGeom prst="roundRect">
            <a:avLst>
              <a:gd name="adj" fmla="val 2603"/>
            </a:avLst>
          </a:prstGeom>
          <a:solidFill>
            <a:srgbClr val="FFFFFF">
              <a:lumMod val="9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　記載例②</a:t>
            </a: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A4B9A88-4AC7-4C79-9E0C-409EC61604EE}" type="slidenum">
              <a:rPr kumimoji="1" lang="en-US" altLang="ja-JP" sz="1480" smtClean="0">
                <a:solidFill>
                  <a:schemeClr val="tx1"/>
                </a:solidFill>
              </a:rPr>
              <a:t>89</a:t>
            </a:fld>
            <a:endParaRPr kumimoji="1" lang="ja-JP" altLang="en-US" sz="1480" dirty="0">
              <a:solidFill>
                <a:schemeClr val="tx1"/>
              </a:solidFill>
            </a:endParaRPr>
          </a:p>
        </p:txBody>
      </p:sp>
      <p:grpSp>
        <p:nvGrpSpPr>
          <p:cNvPr id="4" name="Group 4">
            <a:extLst>
              <a:ext uri="{FF2B5EF4-FFF2-40B4-BE49-F238E27FC236}">
                <a16:creationId xmlns:a16="http://schemas.microsoft.com/office/drawing/2014/main" id="{35F46BCE-B4DF-9791-160B-2B6679CA5015}"/>
              </a:ext>
            </a:extLst>
          </p:cNvPr>
          <p:cNvGrpSpPr/>
          <p:nvPr/>
        </p:nvGrpSpPr>
        <p:grpSpPr>
          <a:xfrm>
            <a:off x="302888" y="4728325"/>
            <a:ext cx="1105221" cy="1985180"/>
            <a:chOff x="929460" y="5704654"/>
            <a:chExt cx="1873551" cy="2117475"/>
          </a:xfrm>
        </p:grpSpPr>
        <p:sp>
          <p:nvSpPr>
            <p:cNvPr id="5" name="Rectangle 102">
              <a:extLst>
                <a:ext uri="{FF2B5EF4-FFF2-40B4-BE49-F238E27FC236}">
                  <a16:creationId xmlns:a16="http://schemas.microsoft.com/office/drawing/2014/main" id="{C3C3CA43-3175-559E-67B9-55E73F7E482E}"/>
                </a:ext>
              </a:extLst>
            </p:cNvPr>
            <p:cNvSpPr/>
            <p:nvPr/>
          </p:nvSpPr>
          <p:spPr>
            <a:xfrm>
              <a:off x="1014072" y="5989763"/>
              <a:ext cx="1721661"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交通による寄与が大、</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かつ、</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測定可能性も高</a:t>
              </a:r>
            </a:p>
          </p:txBody>
        </p:sp>
        <p:sp>
          <p:nvSpPr>
            <p:cNvPr id="6" name="Rectangle 102">
              <a:extLst>
                <a:ext uri="{FF2B5EF4-FFF2-40B4-BE49-F238E27FC236}">
                  <a16:creationId xmlns:a16="http://schemas.microsoft.com/office/drawing/2014/main" id="{D1467B50-47AC-B238-C6C7-C13293149CB9}"/>
                </a:ext>
              </a:extLst>
            </p:cNvPr>
            <p:cNvSpPr/>
            <p:nvPr/>
          </p:nvSpPr>
          <p:spPr>
            <a:xfrm>
              <a:off x="1017911" y="6577831"/>
              <a:ext cx="1721661" cy="518264"/>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交通以外の外部要因の影響も大きいが、</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測定可能性は高</a:t>
              </a:r>
            </a:p>
          </p:txBody>
        </p:sp>
        <p:sp>
          <p:nvSpPr>
            <p:cNvPr id="8" name="Rectangle 48">
              <a:extLst>
                <a:ext uri="{FF2B5EF4-FFF2-40B4-BE49-F238E27FC236}">
                  <a16:creationId xmlns:a16="http://schemas.microsoft.com/office/drawing/2014/main" id="{C544246B-9C18-25EE-B471-86FB17927BC9}"/>
                </a:ext>
              </a:extLst>
            </p:cNvPr>
            <p:cNvSpPr/>
            <p:nvPr/>
          </p:nvSpPr>
          <p:spPr>
            <a:xfrm>
              <a:off x="1014074" y="5796668"/>
              <a:ext cx="1721662" cy="157488"/>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凡例</a:t>
              </a:r>
              <a:endParaRPr kumimoji="0" lang="en-US" altLang="ja-JP"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4FD8E9FC-8DB2-593C-E0AE-7A64B5B8257A}"/>
                </a:ext>
              </a:extLst>
            </p:cNvPr>
            <p:cNvSpPr/>
            <p:nvPr/>
          </p:nvSpPr>
          <p:spPr>
            <a:xfrm>
              <a:off x="929460" y="5704654"/>
              <a:ext cx="1873551" cy="2117475"/>
            </a:xfrm>
            <a:prstGeom prst="rect">
              <a:avLst/>
            </a:prstGeom>
            <a:noFill/>
            <a:ln w="9525" cap="flat" cmpd="sng" algn="ctr">
              <a:solidFill>
                <a:srgbClr val="747480"/>
              </a:solidFill>
              <a:prstDash val="dash"/>
            </a:ln>
            <a:effectLst/>
          </p:spPr>
          <p:txBody>
            <a:bodyPr rtlCol="0" anchor="t"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50" b="0" i="0" u="none" strike="noStrike" kern="0" cap="none" spc="0" normalizeH="0" baseline="0" noProof="0">
                <a:ln>
                  <a:noFill/>
                </a:ln>
                <a:solidFill>
                  <a:srgbClr val="FFFFFF"/>
                </a:solidFill>
                <a:effectLst/>
                <a:uLnTx/>
                <a:uFillTx/>
                <a:latin typeface="EYInterstate"/>
                <a:ea typeface="ＭＳ Ｐゴシック"/>
                <a:cs typeface="+mn-cs"/>
              </a:endParaRPr>
            </a:p>
          </p:txBody>
        </p:sp>
        <p:sp>
          <p:nvSpPr>
            <p:cNvPr id="11" name="Rectangle 102">
              <a:extLst>
                <a:ext uri="{FF2B5EF4-FFF2-40B4-BE49-F238E27FC236}">
                  <a16:creationId xmlns:a16="http://schemas.microsoft.com/office/drawing/2014/main" id="{5260336C-D8C7-CE18-F091-338F593BEDBD}"/>
                </a:ext>
              </a:extLst>
            </p:cNvPr>
            <p:cNvSpPr/>
            <p:nvPr/>
          </p:nvSpPr>
          <p:spPr>
            <a:xfrm>
              <a:off x="1014072" y="7186528"/>
              <a:ext cx="1721661" cy="518264"/>
            </a:xfrm>
            <a:prstGeom prst="rect">
              <a:avLst/>
            </a:prstGeom>
            <a:solidFill>
              <a:srgbClr val="FFE600">
                <a:lumMod val="20000"/>
                <a:lumOff val="80000"/>
              </a:srgbClr>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取組みの直接的な結果として測定しやすい</a:t>
              </a:r>
            </a:p>
          </p:txBody>
        </p:sp>
      </p:grpSp>
      <p:sp>
        <p:nvSpPr>
          <p:cNvPr id="56" name="Rectangle 12">
            <a:extLst>
              <a:ext uri="{FF2B5EF4-FFF2-40B4-BE49-F238E27FC236}">
                <a16:creationId xmlns:a16="http://schemas.microsoft.com/office/drawing/2014/main" id="{903F3A08-5333-A83F-D711-F9788B753433}"/>
              </a:ext>
            </a:extLst>
          </p:cNvPr>
          <p:cNvSpPr/>
          <p:nvPr/>
        </p:nvSpPr>
        <p:spPr>
          <a:xfrm>
            <a:off x="107504" y="620688"/>
            <a:ext cx="8879233" cy="655226"/>
          </a:xfrm>
          <a:prstGeom prst="rect">
            <a:avLst/>
          </a:prstGeom>
          <a:solidFill>
            <a:schemeClr val="accent6">
              <a:lumMod val="20000"/>
              <a:lumOff val="80000"/>
            </a:schemeClr>
          </a:solidFill>
          <a:ln w="9525" cap="flat" cmpd="sng" algn="ctr">
            <a:noFill/>
            <a:prstDash val="solid"/>
          </a:ln>
          <a:effectLst/>
        </p:spPr>
        <p:txBody>
          <a:bodyPr rtlCol="0" anchor="ctr" anchorCtr="0"/>
          <a:lstStyle/>
          <a:p>
            <a:pPr marL="285756" indent="-285756">
              <a:buFont typeface="Wingdings" panose="05000000000000000000" pitchFamily="2" charset="2"/>
              <a:buChar char="l"/>
            </a:pPr>
            <a:r>
              <a:rPr lang="ja-JP" altLang="en-US" sz="1200" kern="0" dirty="0">
                <a:solidFill>
                  <a:schemeClr val="tx2"/>
                </a:solidFill>
                <a:latin typeface="Meiryo UI" panose="020B0604030504040204" pitchFamily="50" charset="-128"/>
                <a:ea typeface="Meiryo UI" panose="020B0604030504040204" pitchFamily="50" charset="-128"/>
                <a:cs typeface="Arial" charset="0"/>
              </a:rPr>
              <a:t>　まず最初に、目指すゴール（インパクト）として、「地域交通の持続可能性が向上する」を設定。</a:t>
            </a:r>
            <a:endParaRPr lang="en-US" altLang="ja-JP" sz="1200" kern="0" dirty="0">
              <a:solidFill>
                <a:schemeClr val="tx2"/>
              </a:solidFill>
              <a:latin typeface="Meiryo UI" panose="020B0604030504040204" pitchFamily="50" charset="-128"/>
              <a:ea typeface="Meiryo UI" panose="020B0604030504040204" pitchFamily="50" charset="-128"/>
              <a:cs typeface="Arial" charset="0"/>
            </a:endParaRPr>
          </a:p>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その次に、本事業で取り組む</a:t>
            </a:r>
            <a:r>
              <a:rPr lang="ja-JP" altLang="en-US" sz="1200" kern="0" dirty="0">
                <a:solidFill>
                  <a:schemeClr val="tx2"/>
                </a:solidFill>
                <a:latin typeface="Meiryo UI" panose="020B0604030504040204" pitchFamily="50" charset="-128"/>
                <a:ea typeface="Meiryo UI" panose="020B0604030504040204" pitchFamily="50" charset="-128"/>
                <a:cs typeface="Arial" charset="0"/>
              </a:rPr>
              <a:t>「地域交通に関するデータ連携基盤整備」</a:t>
            </a:r>
            <a:r>
              <a:rPr kumimoji="0" lang="ja-JP" altLang="en-US"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から目指すゴールに至るまでのプロセス（アウトカム）を可視化。</a:t>
            </a:r>
            <a:endParaRPr kumimoji="0" lang="en-US" altLang="ja-JP" sz="12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p:txBody>
      </p:sp>
      <p:sp>
        <p:nvSpPr>
          <p:cNvPr id="57" name="Speech Bubble: Oval 15">
            <a:extLst>
              <a:ext uri="{FF2B5EF4-FFF2-40B4-BE49-F238E27FC236}">
                <a16:creationId xmlns:a16="http://schemas.microsoft.com/office/drawing/2014/main" id="{5CC60D4A-C7C1-2056-C716-C81BB6862467}"/>
              </a:ext>
            </a:extLst>
          </p:cNvPr>
          <p:cNvSpPr/>
          <p:nvPr/>
        </p:nvSpPr>
        <p:spPr>
          <a:xfrm>
            <a:off x="1526364" y="5949279"/>
            <a:ext cx="1447829" cy="806009"/>
          </a:xfrm>
          <a:prstGeom prst="wedgeEllipseCallout">
            <a:avLst>
              <a:gd name="adj1" fmla="val 7703"/>
              <a:gd name="adj2" fmla="val -85108"/>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58" name="Rectangle 100">
            <a:extLst>
              <a:ext uri="{FF2B5EF4-FFF2-40B4-BE49-F238E27FC236}">
                <a16:creationId xmlns:a16="http://schemas.microsoft.com/office/drawing/2014/main" id="{4BD9F896-A7E0-F06A-8C27-B934A5B292FC}"/>
              </a:ext>
            </a:extLst>
          </p:cNvPr>
          <p:cNvSpPr/>
          <p:nvPr/>
        </p:nvSpPr>
        <p:spPr>
          <a:xfrm>
            <a:off x="1627767" y="5987729"/>
            <a:ext cx="1176856" cy="698074"/>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何度も作り直してよい。最初から完全な</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ロジックモデルはない。</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59" name="Speech Bubble: Oval 20">
            <a:extLst>
              <a:ext uri="{FF2B5EF4-FFF2-40B4-BE49-F238E27FC236}">
                <a16:creationId xmlns:a16="http://schemas.microsoft.com/office/drawing/2014/main" id="{B4E9CA41-E67B-319A-13FA-BA9C59E01C7B}"/>
              </a:ext>
            </a:extLst>
          </p:cNvPr>
          <p:cNvSpPr/>
          <p:nvPr/>
        </p:nvSpPr>
        <p:spPr>
          <a:xfrm>
            <a:off x="7654890" y="4681618"/>
            <a:ext cx="1364447" cy="1023258"/>
          </a:xfrm>
          <a:prstGeom prst="wedgeEllipseCallout">
            <a:avLst>
              <a:gd name="adj1" fmla="val -28020"/>
              <a:gd name="adj2" fmla="val -67251"/>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60" name="Rectangle 100">
            <a:extLst>
              <a:ext uri="{FF2B5EF4-FFF2-40B4-BE49-F238E27FC236}">
                <a16:creationId xmlns:a16="http://schemas.microsoft.com/office/drawing/2014/main" id="{6EDB663A-17BD-EB7E-66BF-FE244B90F8DB}"/>
              </a:ext>
            </a:extLst>
          </p:cNvPr>
          <p:cNvSpPr/>
          <p:nvPr/>
        </p:nvSpPr>
        <p:spPr>
          <a:xfrm>
            <a:off x="7743915" y="4616505"/>
            <a:ext cx="1143617" cy="1133905"/>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仮説レベルでも、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地域公共交通計画などを活用しても良い。</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nvGrpSpPr>
          <p:cNvPr id="61" name="Group 57">
            <a:extLst>
              <a:ext uri="{FF2B5EF4-FFF2-40B4-BE49-F238E27FC236}">
                <a16:creationId xmlns:a16="http://schemas.microsoft.com/office/drawing/2014/main" id="{F291AFA9-D796-9F19-B80D-7B665E21F597}"/>
              </a:ext>
            </a:extLst>
          </p:cNvPr>
          <p:cNvGrpSpPr/>
          <p:nvPr/>
        </p:nvGrpSpPr>
        <p:grpSpPr>
          <a:xfrm>
            <a:off x="1323343" y="1765859"/>
            <a:ext cx="1334211" cy="511147"/>
            <a:chOff x="9888657" y="3076762"/>
            <a:chExt cx="1464338" cy="607793"/>
          </a:xfrm>
        </p:grpSpPr>
        <p:sp>
          <p:nvSpPr>
            <p:cNvPr id="62" name="Speech Bubble: Oval 34">
              <a:extLst>
                <a:ext uri="{FF2B5EF4-FFF2-40B4-BE49-F238E27FC236}">
                  <a16:creationId xmlns:a16="http://schemas.microsoft.com/office/drawing/2014/main" id="{318A1449-3856-F9A0-CD97-6827A17606DB}"/>
                </a:ext>
              </a:extLst>
            </p:cNvPr>
            <p:cNvSpPr/>
            <p:nvPr/>
          </p:nvSpPr>
          <p:spPr>
            <a:xfrm>
              <a:off x="9938136" y="3076762"/>
              <a:ext cx="1360281" cy="579719"/>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63" name="Rectangle 100">
              <a:extLst>
                <a:ext uri="{FF2B5EF4-FFF2-40B4-BE49-F238E27FC236}">
                  <a16:creationId xmlns:a16="http://schemas.microsoft.com/office/drawing/2014/main" id="{6F2CC891-8BE0-384D-96FF-0AE0A295849E}"/>
                </a:ext>
              </a:extLst>
            </p:cNvPr>
            <p:cNvSpPr/>
            <p:nvPr/>
          </p:nvSpPr>
          <p:spPr>
            <a:xfrm>
              <a:off x="9888657" y="3076763"/>
              <a:ext cx="1464338" cy="607792"/>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1】</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取組みありきの議論にならないよう、まず最初に目的を決める。</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grpSp>
        <p:nvGrpSpPr>
          <p:cNvPr id="3136" name="Group 56">
            <a:extLst>
              <a:ext uri="{FF2B5EF4-FFF2-40B4-BE49-F238E27FC236}">
                <a16:creationId xmlns:a16="http://schemas.microsoft.com/office/drawing/2014/main" id="{63011509-D0D8-1D52-0BD5-1F097D84BE03}"/>
              </a:ext>
            </a:extLst>
          </p:cNvPr>
          <p:cNvGrpSpPr/>
          <p:nvPr/>
        </p:nvGrpSpPr>
        <p:grpSpPr>
          <a:xfrm>
            <a:off x="3052150" y="1769479"/>
            <a:ext cx="1362889" cy="487538"/>
            <a:chOff x="6326889" y="3075463"/>
            <a:chExt cx="1775183" cy="579722"/>
          </a:xfrm>
        </p:grpSpPr>
        <p:sp>
          <p:nvSpPr>
            <p:cNvPr id="3137" name="Rectangle 100">
              <a:extLst>
                <a:ext uri="{FF2B5EF4-FFF2-40B4-BE49-F238E27FC236}">
                  <a16:creationId xmlns:a16="http://schemas.microsoft.com/office/drawing/2014/main" id="{CFE4C2BD-5D69-7827-0569-40878BC1509E}"/>
                </a:ext>
              </a:extLst>
            </p:cNvPr>
            <p:cNvSpPr/>
            <p:nvPr/>
          </p:nvSpPr>
          <p:spPr>
            <a:xfrm>
              <a:off x="6326891" y="3111617"/>
              <a:ext cx="1775181" cy="509377"/>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2】</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一旦、用語の意味は気にせず、目指すゴールへのプロセス、ステップを可視化。</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38" name="Speech Bubble: Oval 41">
              <a:extLst>
                <a:ext uri="{FF2B5EF4-FFF2-40B4-BE49-F238E27FC236}">
                  <a16:creationId xmlns:a16="http://schemas.microsoft.com/office/drawing/2014/main" id="{9603F5AD-59B6-C9C9-7C28-8E095007191D}"/>
                </a:ext>
              </a:extLst>
            </p:cNvPr>
            <p:cNvSpPr/>
            <p:nvPr/>
          </p:nvSpPr>
          <p:spPr>
            <a:xfrm>
              <a:off x="6326889" y="3075463"/>
              <a:ext cx="1737829" cy="579722"/>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sp>
        <p:nvSpPr>
          <p:cNvPr id="3139" name="Speech Bubble: Oval 47">
            <a:extLst>
              <a:ext uri="{FF2B5EF4-FFF2-40B4-BE49-F238E27FC236}">
                <a16:creationId xmlns:a16="http://schemas.microsoft.com/office/drawing/2014/main" id="{739CB56B-905F-874C-7240-6EF73BE97CAD}"/>
              </a:ext>
            </a:extLst>
          </p:cNvPr>
          <p:cNvSpPr/>
          <p:nvPr/>
        </p:nvSpPr>
        <p:spPr>
          <a:xfrm>
            <a:off x="3216691" y="6105965"/>
            <a:ext cx="1362907" cy="760902"/>
          </a:xfrm>
          <a:prstGeom prst="wedgeEllipseCallout">
            <a:avLst>
              <a:gd name="adj1" fmla="val 21699"/>
              <a:gd name="adj2" fmla="val -60575"/>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nvGrpSpPr>
          <p:cNvPr id="3140" name="Group 55">
            <a:extLst>
              <a:ext uri="{FF2B5EF4-FFF2-40B4-BE49-F238E27FC236}">
                <a16:creationId xmlns:a16="http://schemas.microsoft.com/office/drawing/2014/main" id="{C3909804-1026-4711-AF7A-9C4C5EB0C7D9}"/>
              </a:ext>
            </a:extLst>
          </p:cNvPr>
          <p:cNvGrpSpPr/>
          <p:nvPr/>
        </p:nvGrpSpPr>
        <p:grpSpPr>
          <a:xfrm>
            <a:off x="7072290" y="1730193"/>
            <a:ext cx="1263468" cy="522635"/>
            <a:chOff x="2721619" y="3077691"/>
            <a:chExt cx="1645685" cy="621454"/>
          </a:xfrm>
        </p:grpSpPr>
        <p:sp>
          <p:nvSpPr>
            <p:cNvPr id="3141" name="Rectangle 100">
              <a:extLst>
                <a:ext uri="{FF2B5EF4-FFF2-40B4-BE49-F238E27FC236}">
                  <a16:creationId xmlns:a16="http://schemas.microsoft.com/office/drawing/2014/main" id="{4C2FCF24-4106-E176-EDAA-87DC52C74F2B}"/>
                </a:ext>
              </a:extLst>
            </p:cNvPr>
            <p:cNvSpPr/>
            <p:nvPr/>
          </p:nvSpPr>
          <p:spPr>
            <a:xfrm>
              <a:off x="2747890" y="3133729"/>
              <a:ext cx="1619414" cy="509377"/>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3】</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目指すゴールからの逆算で考え、取組みの内容やターゲットも細分化。</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2" name="Speech Bubble: Oval 48">
              <a:extLst>
                <a:ext uri="{FF2B5EF4-FFF2-40B4-BE49-F238E27FC236}">
                  <a16:creationId xmlns:a16="http://schemas.microsoft.com/office/drawing/2014/main" id="{5C33782F-197F-A84E-D1FB-4AA07FEEA14D}"/>
                </a:ext>
              </a:extLst>
            </p:cNvPr>
            <p:cNvSpPr/>
            <p:nvPr/>
          </p:nvSpPr>
          <p:spPr>
            <a:xfrm>
              <a:off x="2721619" y="3077691"/>
              <a:ext cx="1614338" cy="621454"/>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sp>
        <p:nvSpPr>
          <p:cNvPr id="3143" name="Rectangle 100">
            <a:extLst>
              <a:ext uri="{FF2B5EF4-FFF2-40B4-BE49-F238E27FC236}">
                <a16:creationId xmlns:a16="http://schemas.microsoft.com/office/drawing/2014/main" id="{6963D05D-8F1D-5241-BAF0-73B0CE53B952}"/>
              </a:ext>
            </a:extLst>
          </p:cNvPr>
          <p:cNvSpPr/>
          <p:nvPr/>
        </p:nvSpPr>
        <p:spPr>
          <a:xfrm>
            <a:off x="3347969" y="6107770"/>
            <a:ext cx="1231629" cy="716294"/>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今回作成するロジックモデルを、</a:t>
            </a:r>
            <a:r>
              <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PDCA</a:t>
            </a: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を</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経て改善していく。</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4" name="Speech Bubble: Oval 50">
            <a:extLst>
              <a:ext uri="{FF2B5EF4-FFF2-40B4-BE49-F238E27FC236}">
                <a16:creationId xmlns:a16="http://schemas.microsoft.com/office/drawing/2014/main" id="{0AECB182-F7EA-C1BA-2158-70FE80E53C45}"/>
              </a:ext>
            </a:extLst>
          </p:cNvPr>
          <p:cNvSpPr/>
          <p:nvPr/>
        </p:nvSpPr>
        <p:spPr>
          <a:xfrm>
            <a:off x="4828446" y="6117615"/>
            <a:ext cx="1362907" cy="726949"/>
          </a:xfrm>
          <a:prstGeom prst="wedgeEllipseCallout">
            <a:avLst>
              <a:gd name="adj1" fmla="val 34239"/>
              <a:gd name="adj2" fmla="val -70346"/>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45" name="Rectangle 100">
            <a:extLst>
              <a:ext uri="{FF2B5EF4-FFF2-40B4-BE49-F238E27FC236}">
                <a16:creationId xmlns:a16="http://schemas.microsoft.com/office/drawing/2014/main" id="{45DE6652-C5AA-7136-FAD0-A61ABAA170D5}"/>
              </a:ext>
            </a:extLst>
          </p:cNvPr>
          <p:cNvSpPr/>
          <p:nvPr/>
        </p:nvSpPr>
        <p:spPr>
          <a:xfrm>
            <a:off x="4919847" y="6205956"/>
            <a:ext cx="1362907" cy="477552"/>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誰の、どんな問題を</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解決したいか？</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どんな行動を変えたいか？</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6" name="矢印: 右 87">
            <a:extLst>
              <a:ext uri="{FF2B5EF4-FFF2-40B4-BE49-F238E27FC236}">
                <a16:creationId xmlns:a16="http://schemas.microsoft.com/office/drawing/2014/main" id="{9C6A7E32-8612-BE1A-1DDD-7BFE3F15D532}"/>
              </a:ext>
            </a:extLst>
          </p:cNvPr>
          <p:cNvSpPr/>
          <p:nvPr/>
        </p:nvSpPr>
        <p:spPr>
          <a:xfrm>
            <a:off x="706545" y="1287831"/>
            <a:ext cx="7560768" cy="244567"/>
          </a:xfrm>
          <a:prstGeom prst="rightArrow">
            <a:avLst/>
          </a:prstGeom>
          <a:gradFill flip="none" rotWithShape="1">
            <a:gsLst>
              <a:gs pos="17000">
                <a:srgbClr val="FFF6A4"/>
              </a:gs>
              <a:gs pos="0">
                <a:srgbClr val="FFFFFF">
                  <a:alpha val="69000"/>
                </a:srgbClr>
              </a:gs>
              <a:gs pos="100000">
                <a:srgbClr val="FFE600"/>
              </a:gs>
            </a:gsLst>
            <a:lin ang="0" scaled="1"/>
            <a:tileRect/>
          </a:grad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因果関係は、左から右だが、</a:t>
            </a:r>
          </a:p>
        </p:txBody>
      </p:sp>
      <p:sp>
        <p:nvSpPr>
          <p:cNvPr id="3147" name="矢印: 左 89">
            <a:extLst>
              <a:ext uri="{FF2B5EF4-FFF2-40B4-BE49-F238E27FC236}">
                <a16:creationId xmlns:a16="http://schemas.microsoft.com/office/drawing/2014/main" id="{42718BAF-4FA0-A9C1-9DC8-18B353333A41}"/>
              </a:ext>
            </a:extLst>
          </p:cNvPr>
          <p:cNvSpPr/>
          <p:nvPr/>
        </p:nvSpPr>
        <p:spPr>
          <a:xfrm>
            <a:off x="706545" y="1484784"/>
            <a:ext cx="7560768" cy="244567"/>
          </a:xfrm>
          <a:prstGeom prst="leftArrow">
            <a:avLst/>
          </a:prstGeom>
          <a:gradFill flip="none" rotWithShape="1">
            <a:gsLst>
              <a:gs pos="17000">
                <a:srgbClr val="FFF7AC"/>
              </a:gs>
              <a:gs pos="0">
                <a:srgbClr val="FFFFFF">
                  <a:alpha val="69000"/>
                </a:srgbClr>
              </a:gs>
              <a:gs pos="100000">
                <a:srgbClr val="FFE600"/>
              </a:gs>
            </a:gsLst>
            <a:lin ang="10800000" scaled="1"/>
            <a:tileRect/>
          </a:grad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検討時には逆順（右から左）で検討する</a:t>
            </a:r>
          </a:p>
        </p:txBody>
      </p:sp>
      <p:sp>
        <p:nvSpPr>
          <p:cNvPr id="3611" name="Rectangle 102">
            <a:extLst>
              <a:ext uri="{FF2B5EF4-FFF2-40B4-BE49-F238E27FC236}">
                <a16:creationId xmlns:a16="http://schemas.microsoft.com/office/drawing/2014/main" id="{2048D3F4-E9BC-9245-086B-E5DADCEE6E89}"/>
              </a:ext>
            </a:extLst>
          </p:cNvPr>
          <p:cNvSpPr/>
          <p:nvPr/>
        </p:nvSpPr>
        <p:spPr>
          <a:xfrm>
            <a:off x="388362" y="2838843"/>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地域交通に関するデータ連携基盤整備</a:t>
            </a:r>
          </a:p>
        </p:txBody>
      </p:sp>
      <p:sp>
        <p:nvSpPr>
          <p:cNvPr id="3612" name="Rectangle 102">
            <a:extLst>
              <a:ext uri="{FF2B5EF4-FFF2-40B4-BE49-F238E27FC236}">
                <a16:creationId xmlns:a16="http://schemas.microsoft.com/office/drawing/2014/main" id="{F17564CD-2897-A27F-DAAA-8CD5F3CB7AC3}"/>
              </a:ext>
            </a:extLst>
          </p:cNvPr>
          <p:cNvSpPr/>
          <p:nvPr/>
        </p:nvSpPr>
        <p:spPr>
          <a:xfrm>
            <a:off x="6384807" y="3453739"/>
            <a:ext cx="969958" cy="564780"/>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交通サービスの利用者が増える</a:t>
            </a:r>
          </a:p>
        </p:txBody>
      </p:sp>
      <p:sp>
        <p:nvSpPr>
          <p:cNvPr id="3617" name="Rectangle 102">
            <a:extLst>
              <a:ext uri="{FF2B5EF4-FFF2-40B4-BE49-F238E27FC236}">
                <a16:creationId xmlns:a16="http://schemas.microsoft.com/office/drawing/2014/main" id="{94A6BBEF-8A1D-B542-29E3-4F6492AD2569}"/>
              </a:ext>
            </a:extLst>
          </p:cNvPr>
          <p:cNvSpPr/>
          <p:nvPr/>
        </p:nvSpPr>
        <p:spPr>
          <a:xfrm>
            <a:off x="1603781" y="4153016"/>
            <a:ext cx="969958" cy="564780"/>
          </a:xfrm>
          <a:prstGeom prst="rect">
            <a:avLst/>
          </a:prstGeom>
          <a:solidFill>
            <a:srgbClr val="FFFACC"/>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地域交通の運行データを一元化する</a:t>
            </a:r>
          </a:p>
        </p:txBody>
      </p:sp>
      <p:sp>
        <p:nvSpPr>
          <p:cNvPr id="3618" name="Rectangle 102">
            <a:extLst>
              <a:ext uri="{FF2B5EF4-FFF2-40B4-BE49-F238E27FC236}">
                <a16:creationId xmlns:a16="http://schemas.microsoft.com/office/drawing/2014/main" id="{9F7C08FB-3CEC-8710-3CF8-7D14DC7609A0}"/>
              </a:ext>
            </a:extLst>
          </p:cNvPr>
          <p:cNvSpPr/>
          <p:nvPr/>
        </p:nvSpPr>
        <p:spPr>
          <a:xfrm>
            <a:off x="1603781" y="2838843"/>
            <a:ext cx="969958" cy="564780"/>
          </a:xfrm>
          <a:prstGeom prst="rect">
            <a:avLst/>
          </a:prstGeom>
          <a:solidFill>
            <a:srgbClr val="FFFACC"/>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地域交通の利用データを一元化する</a:t>
            </a:r>
          </a:p>
        </p:txBody>
      </p:sp>
      <p:sp>
        <p:nvSpPr>
          <p:cNvPr id="3619" name="Rectangle 102">
            <a:extLst>
              <a:ext uri="{FF2B5EF4-FFF2-40B4-BE49-F238E27FC236}">
                <a16:creationId xmlns:a16="http://schemas.microsoft.com/office/drawing/2014/main" id="{EFFBFFF7-FD04-B02E-12D4-CDE351BBBBFB}"/>
              </a:ext>
            </a:extLst>
          </p:cNvPr>
          <p:cNvSpPr/>
          <p:nvPr/>
        </p:nvSpPr>
        <p:spPr>
          <a:xfrm>
            <a:off x="7745894" y="2820886"/>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交通事業者の事業性が向上する</a:t>
            </a:r>
          </a:p>
        </p:txBody>
      </p:sp>
      <p:cxnSp>
        <p:nvCxnSpPr>
          <p:cNvPr id="3620" name="Straight Arrow Connector 294">
            <a:extLst>
              <a:ext uri="{FF2B5EF4-FFF2-40B4-BE49-F238E27FC236}">
                <a16:creationId xmlns:a16="http://schemas.microsoft.com/office/drawing/2014/main" id="{1915103D-F40B-97CE-E7C3-7D919D0E9635}"/>
              </a:ext>
            </a:extLst>
          </p:cNvPr>
          <p:cNvCxnSpPr>
            <a:cxnSpLocks/>
            <a:stCxn id="3617" idx="3"/>
            <a:endCxn id="3629" idx="1"/>
          </p:cNvCxnSpPr>
          <p:nvPr/>
        </p:nvCxnSpPr>
        <p:spPr>
          <a:xfrm flipV="1">
            <a:off x="2573739" y="4435405"/>
            <a:ext cx="208604" cy="1"/>
          </a:xfrm>
          <a:prstGeom prst="straightConnector1">
            <a:avLst/>
          </a:prstGeom>
          <a:noFill/>
          <a:ln w="9525" cap="flat" cmpd="sng" algn="ctr">
            <a:solidFill>
              <a:srgbClr val="747480"/>
            </a:solidFill>
            <a:prstDash val="solid"/>
            <a:tailEnd type="triangle"/>
          </a:ln>
          <a:effectLst/>
        </p:spPr>
      </p:cxnSp>
      <p:cxnSp>
        <p:nvCxnSpPr>
          <p:cNvPr id="3621" name="Straight Arrow Connector 309">
            <a:extLst>
              <a:ext uri="{FF2B5EF4-FFF2-40B4-BE49-F238E27FC236}">
                <a16:creationId xmlns:a16="http://schemas.microsoft.com/office/drawing/2014/main" id="{9E07107A-42F2-34A6-7F53-DE0780B2844A}"/>
              </a:ext>
            </a:extLst>
          </p:cNvPr>
          <p:cNvCxnSpPr>
            <a:cxnSpLocks/>
            <a:stCxn id="3618" idx="3"/>
            <a:endCxn id="3623" idx="1"/>
          </p:cNvCxnSpPr>
          <p:nvPr/>
        </p:nvCxnSpPr>
        <p:spPr>
          <a:xfrm>
            <a:off x="2573739" y="3121233"/>
            <a:ext cx="185388" cy="0"/>
          </a:xfrm>
          <a:prstGeom prst="straightConnector1">
            <a:avLst/>
          </a:prstGeom>
          <a:noFill/>
          <a:ln w="9525" cap="flat" cmpd="sng" algn="ctr">
            <a:solidFill>
              <a:srgbClr val="747480"/>
            </a:solidFill>
            <a:prstDash val="solid"/>
            <a:tailEnd type="triangle"/>
          </a:ln>
          <a:effectLst/>
        </p:spPr>
      </p:cxnSp>
      <p:sp>
        <p:nvSpPr>
          <p:cNvPr id="3622" name="Rectangle 102">
            <a:extLst>
              <a:ext uri="{FF2B5EF4-FFF2-40B4-BE49-F238E27FC236}">
                <a16:creationId xmlns:a16="http://schemas.microsoft.com/office/drawing/2014/main" id="{D54D4AD1-7CB5-5DC9-2C15-FDDAC169D5E3}"/>
              </a:ext>
            </a:extLst>
          </p:cNvPr>
          <p:cNvSpPr/>
          <p:nvPr/>
        </p:nvSpPr>
        <p:spPr>
          <a:xfrm>
            <a:off x="3994294" y="3462599"/>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移動の実態に沿った最適なサービス水準を検討できる</a:t>
            </a:r>
          </a:p>
        </p:txBody>
      </p:sp>
      <p:sp>
        <p:nvSpPr>
          <p:cNvPr id="3623" name="Rectangle 102">
            <a:extLst>
              <a:ext uri="{FF2B5EF4-FFF2-40B4-BE49-F238E27FC236}">
                <a16:creationId xmlns:a16="http://schemas.microsoft.com/office/drawing/2014/main" id="{FA5E8EF6-E243-CCE1-1663-943342FDA112}"/>
              </a:ext>
            </a:extLst>
          </p:cNvPr>
          <p:cNvSpPr/>
          <p:nvPr/>
        </p:nvSpPr>
        <p:spPr>
          <a:xfrm>
            <a:off x="2759127" y="2838843"/>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移動の実態が可視化される</a:t>
            </a:r>
          </a:p>
        </p:txBody>
      </p:sp>
      <p:sp>
        <p:nvSpPr>
          <p:cNvPr id="3624" name="Rectangle 102">
            <a:extLst>
              <a:ext uri="{FF2B5EF4-FFF2-40B4-BE49-F238E27FC236}">
                <a16:creationId xmlns:a16="http://schemas.microsoft.com/office/drawing/2014/main" id="{C4CD28A1-05FA-1AA4-D4F6-F4683B0DB5F0}"/>
              </a:ext>
            </a:extLst>
          </p:cNvPr>
          <p:cNvSpPr/>
          <p:nvPr/>
        </p:nvSpPr>
        <p:spPr>
          <a:xfrm>
            <a:off x="2768473" y="5447791"/>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運転士繰りや車両繰りが可視化される</a:t>
            </a:r>
          </a:p>
        </p:txBody>
      </p:sp>
      <p:sp>
        <p:nvSpPr>
          <p:cNvPr id="3625" name="Rectangle 102">
            <a:extLst>
              <a:ext uri="{FF2B5EF4-FFF2-40B4-BE49-F238E27FC236}">
                <a16:creationId xmlns:a16="http://schemas.microsoft.com/office/drawing/2014/main" id="{B0FAC9F6-4062-6980-7049-983559F38B04}"/>
              </a:ext>
            </a:extLst>
          </p:cNvPr>
          <p:cNvSpPr/>
          <p:nvPr/>
        </p:nvSpPr>
        <p:spPr>
          <a:xfrm>
            <a:off x="3989766" y="5447791"/>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移動の実態に沿ったリソース管理を検討できる</a:t>
            </a:r>
          </a:p>
        </p:txBody>
      </p:sp>
      <p:sp>
        <p:nvSpPr>
          <p:cNvPr id="3626" name="Rectangle 102">
            <a:extLst>
              <a:ext uri="{FF2B5EF4-FFF2-40B4-BE49-F238E27FC236}">
                <a16:creationId xmlns:a16="http://schemas.microsoft.com/office/drawing/2014/main" id="{22664E75-E602-B413-F1E8-B3102E114905}"/>
              </a:ext>
            </a:extLst>
          </p:cNvPr>
          <p:cNvSpPr/>
          <p:nvPr/>
        </p:nvSpPr>
        <p:spPr>
          <a:xfrm>
            <a:off x="3993835" y="2830622"/>
            <a:ext cx="969958" cy="564780"/>
          </a:xfrm>
          <a:prstGeom prst="rect">
            <a:avLst/>
          </a:prstGeom>
          <a:solidFill>
            <a:srgbClr val="FFE0D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交通以外とのデータと組み合わせて、新しいサービスができる</a:t>
            </a:r>
          </a:p>
        </p:txBody>
      </p:sp>
      <p:sp>
        <p:nvSpPr>
          <p:cNvPr id="3627" name="Rectangle 102">
            <a:extLst>
              <a:ext uri="{FF2B5EF4-FFF2-40B4-BE49-F238E27FC236}">
                <a16:creationId xmlns:a16="http://schemas.microsoft.com/office/drawing/2014/main" id="{C114A3A8-262D-05C5-979B-723061C4A425}"/>
              </a:ext>
            </a:extLst>
          </p:cNvPr>
          <p:cNvSpPr/>
          <p:nvPr/>
        </p:nvSpPr>
        <p:spPr>
          <a:xfrm>
            <a:off x="2772852" y="4802620"/>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リアルタイム運行状況が可視化される</a:t>
            </a:r>
          </a:p>
        </p:txBody>
      </p:sp>
      <p:sp>
        <p:nvSpPr>
          <p:cNvPr id="3628" name="Rectangle 102">
            <a:extLst>
              <a:ext uri="{FF2B5EF4-FFF2-40B4-BE49-F238E27FC236}">
                <a16:creationId xmlns:a16="http://schemas.microsoft.com/office/drawing/2014/main" id="{A8B17364-6D2F-976D-FBEF-35BA9EAF26F3}"/>
              </a:ext>
            </a:extLst>
          </p:cNvPr>
          <p:cNvSpPr/>
          <p:nvPr/>
        </p:nvSpPr>
        <p:spPr>
          <a:xfrm>
            <a:off x="5143340" y="4141872"/>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利用者が欲しい情報をいつでも取得できる</a:t>
            </a:r>
          </a:p>
        </p:txBody>
      </p:sp>
      <p:sp>
        <p:nvSpPr>
          <p:cNvPr id="3629" name="Rectangle 102">
            <a:extLst>
              <a:ext uri="{FF2B5EF4-FFF2-40B4-BE49-F238E27FC236}">
                <a16:creationId xmlns:a16="http://schemas.microsoft.com/office/drawing/2014/main" id="{B1477DDE-5FC3-7422-8F11-E97834DD2015}"/>
              </a:ext>
            </a:extLst>
          </p:cNvPr>
          <p:cNvSpPr/>
          <p:nvPr/>
        </p:nvSpPr>
        <p:spPr>
          <a:xfrm>
            <a:off x="2782343" y="4153015"/>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ダイヤ・路線の情報が可視化される</a:t>
            </a:r>
          </a:p>
        </p:txBody>
      </p:sp>
      <p:cxnSp>
        <p:nvCxnSpPr>
          <p:cNvPr id="3630" name="Straight Arrow Connector 307">
            <a:extLst>
              <a:ext uri="{FF2B5EF4-FFF2-40B4-BE49-F238E27FC236}">
                <a16:creationId xmlns:a16="http://schemas.microsoft.com/office/drawing/2014/main" id="{20791374-0FAD-48DB-FEEE-5E35373C90A4}"/>
              </a:ext>
            </a:extLst>
          </p:cNvPr>
          <p:cNvCxnSpPr>
            <a:cxnSpLocks/>
            <a:stCxn id="3629" idx="3"/>
            <a:endCxn id="3628" idx="1"/>
          </p:cNvCxnSpPr>
          <p:nvPr/>
        </p:nvCxnSpPr>
        <p:spPr>
          <a:xfrm flipV="1">
            <a:off x="3752301" y="4424262"/>
            <a:ext cx="1391039" cy="11143"/>
          </a:xfrm>
          <a:prstGeom prst="straightConnector1">
            <a:avLst/>
          </a:prstGeom>
          <a:noFill/>
          <a:ln w="9525" cap="flat" cmpd="sng" algn="ctr">
            <a:solidFill>
              <a:srgbClr val="747480"/>
            </a:solidFill>
            <a:prstDash val="solid"/>
            <a:tailEnd type="triangle"/>
          </a:ln>
          <a:effectLst/>
        </p:spPr>
      </p:cxnSp>
      <p:cxnSp>
        <p:nvCxnSpPr>
          <p:cNvPr id="3631" name="Connector: Elbow 311">
            <a:extLst>
              <a:ext uri="{FF2B5EF4-FFF2-40B4-BE49-F238E27FC236}">
                <a16:creationId xmlns:a16="http://schemas.microsoft.com/office/drawing/2014/main" id="{69956DF4-98C1-E73C-6071-EDB6AEB19DF8}"/>
              </a:ext>
            </a:extLst>
          </p:cNvPr>
          <p:cNvCxnSpPr>
            <a:cxnSpLocks/>
            <a:stCxn id="3617" idx="3"/>
            <a:endCxn id="3627" idx="1"/>
          </p:cNvCxnSpPr>
          <p:nvPr/>
        </p:nvCxnSpPr>
        <p:spPr>
          <a:xfrm>
            <a:off x="2573739" y="4435406"/>
            <a:ext cx="199113" cy="649604"/>
          </a:xfrm>
          <a:prstGeom prst="bentConnector3">
            <a:avLst/>
          </a:prstGeom>
          <a:noFill/>
          <a:ln w="9525" cap="flat" cmpd="sng" algn="ctr">
            <a:solidFill>
              <a:srgbClr val="747480"/>
            </a:solidFill>
            <a:prstDash val="solid"/>
            <a:tailEnd type="triangle"/>
          </a:ln>
          <a:effectLst/>
        </p:spPr>
      </p:cxnSp>
      <p:cxnSp>
        <p:nvCxnSpPr>
          <p:cNvPr id="3632" name="Connector: Elbow 64">
            <a:extLst>
              <a:ext uri="{FF2B5EF4-FFF2-40B4-BE49-F238E27FC236}">
                <a16:creationId xmlns:a16="http://schemas.microsoft.com/office/drawing/2014/main" id="{8B5A9A69-A3A6-B72F-335C-17436201BCE4}"/>
              </a:ext>
            </a:extLst>
          </p:cNvPr>
          <p:cNvCxnSpPr>
            <a:cxnSpLocks/>
            <a:stCxn id="3627" idx="3"/>
            <a:endCxn id="3628" idx="1"/>
          </p:cNvCxnSpPr>
          <p:nvPr/>
        </p:nvCxnSpPr>
        <p:spPr>
          <a:xfrm flipV="1">
            <a:off x="3742810" y="4424262"/>
            <a:ext cx="1400530" cy="660748"/>
          </a:xfrm>
          <a:prstGeom prst="bentConnector3">
            <a:avLst/>
          </a:prstGeom>
          <a:noFill/>
          <a:ln w="9525" cap="flat" cmpd="sng" algn="ctr">
            <a:solidFill>
              <a:srgbClr val="747480"/>
            </a:solidFill>
            <a:prstDash val="solid"/>
            <a:tailEnd type="triangle"/>
          </a:ln>
          <a:effectLst/>
        </p:spPr>
      </p:cxnSp>
      <p:cxnSp>
        <p:nvCxnSpPr>
          <p:cNvPr id="3633" name="Connector: Elbow 85">
            <a:extLst>
              <a:ext uri="{FF2B5EF4-FFF2-40B4-BE49-F238E27FC236}">
                <a16:creationId xmlns:a16="http://schemas.microsoft.com/office/drawing/2014/main" id="{20916EB4-7470-2920-C271-A14AA1DB5340}"/>
              </a:ext>
            </a:extLst>
          </p:cNvPr>
          <p:cNvCxnSpPr>
            <a:cxnSpLocks/>
            <a:stCxn id="3617" idx="3"/>
            <a:endCxn id="3624" idx="1"/>
          </p:cNvCxnSpPr>
          <p:nvPr/>
        </p:nvCxnSpPr>
        <p:spPr>
          <a:xfrm>
            <a:off x="2573739" y="4435406"/>
            <a:ext cx="194734" cy="1294775"/>
          </a:xfrm>
          <a:prstGeom prst="bentConnector3">
            <a:avLst>
              <a:gd name="adj1" fmla="val 50000"/>
            </a:avLst>
          </a:prstGeom>
          <a:noFill/>
          <a:ln w="9525" cap="flat" cmpd="sng" algn="ctr">
            <a:solidFill>
              <a:srgbClr val="747480"/>
            </a:solidFill>
            <a:prstDash val="solid"/>
            <a:tailEnd type="triangle"/>
          </a:ln>
          <a:effectLst/>
        </p:spPr>
      </p:cxnSp>
      <p:cxnSp>
        <p:nvCxnSpPr>
          <p:cNvPr id="3634" name="Straight Arrow Connector 92">
            <a:extLst>
              <a:ext uri="{FF2B5EF4-FFF2-40B4-BE49-F238E27FC236}">
                <a16:creationId xmlns:a16="http://schemas.microsoft.com/office/drawing/2014/main" id="{F71A5E37-F828-FD7F-51B3-003A91B59E5F}"/>
              </a:ext>
            </a:extLst>
          </p:cNvPr>
          <p:cNvCxnSpPr>
            <a:cxnSpLocks/>
            <a:stCxn id="3624" idx="3"/>
            <a:endCxn id="3625" idx="1"/>
          </p:cNvCxnSpPr>
          <p:nvPr/>
        </p:nvCxnSpPr>
        <p:spPr>
          <a:xfrm>
            <a:off x="3738431" y="5730181"/>
            <a:ext cx="251335" cy="0"/>
          </a:xfrm>
          <a:prstGeom prst="straightConnector1">
            <a:avLst/>
          </a:prstGeom>
          <a:noFill/>
          <a:ln w="9525" cap="flat" cmpd="sng" algn="ctr">
            <a:solidFill>
              <a:srgbClr val="747480"/>
            </a:solidFill>
            <a:prstDash val="solid"/>
            <a:tailEnd type="triangle"/>
          </a:ln>
          <a:effectLst/>
        </p:spPr>
      </p:cxnSp>
      <p:cxnSp>
        <p:nvCxnSpPr>
          <p:cNvPr id="3635" name="Straight Arrow Connector 105">
            <a:extLst>
              <a:ext uri="{FF2B5EF4-FFF2-40B4-BE49-F238E27FC236}">
                <a16:creationId xmlns:a16="http://schemas.microsoft.com/office/drawing/2014/main" id="{256EB22B-23E2-B330-7076-C1F0897D49CA}"/>
              </a:ext>
            </a:extLst>
          </p:cNvPr>
          <p:cNvCxnSpPr>
            <a:cxnSpLocks/>
            <a:stCxn id="3611" idx="3"/>
            <a:endCxn id="3618" idx="1"/>
          </p:cNvCxnSpPr>
          <p:nvPr/>
        </p:nvCxnSpPr>
        <p:spPr>
          <a:xfrm>
            <a:off x="1358320" y="3121233"/>
            <a:ext cx="245461" cy="0"/>
          </a:xfrm>
          <a:prstGeom prst="straightConnector1">
            <a:avLst/>
          </a:prstGeom>
          <a:noFill/>
          <a:ln w="9525" cap="flat" cmpd="sng" algn="ctr">
            <a:solidFill>
              <a:srgbClr val="747480"/>
            </a:solidFill>
            <a:prstDash val="solid"/>
            <a:tailEnd type="triangle"/>
          </a:ln>
          <a:effectLst/>
        </p:spPr>
      </p:cxnSp>
      <p:cxnSp>
        <p:nvCxnSpPr>
          <p:cNvPr id="3636" name="Connector: Elbow 108">
            <a:extLst>
              <a:ext uri="{FF2B5EF4-FFF2-40B4-BE49-F238E27FC236}">
                <a16:creationId xmlns:a16="http://schemas.microsoft.com/office/drawing/2014/main" id="{EC3973BB-DD9A-5AC2-33D2-564366A48D09}"/>
              </a:ext>
            </a:extLst>
          </p:cNvPr>
          <p:cNvCxnSpPr>
            <a:cxnSpLocks/>
            <a:stCxn id="3611" idx="3"/>
            <a:endCxn id="3617" idx="1"/>
          </p:cNvCxnSpPr>
          <p:nvPr/>
        </p:nvCxnSpPr>
        <p:spPr>
          <a:xfrm>
            <a:off x="1358320" y="3121233"/>
            <a:ext cx="245461" cy="1314173"/>
          </a:xfrm>
          <a:prstGeom prst="bentConnector3">
            <a:avLst>
              <a:gd name="adj1" fmla="val 50000"/>
            </a:avLst>
          </a:prstGeom>
          <a:noFill/>
          <a:ln w="9525" cap="flat" cmpd="sng" algn="ctr">
            <a:solidFill>
              <a:srgbClr val="747480"/>
            </a:solidFill>
            <a:prstDash val="solid"/>
            <a:tailEnd type="triangle"/>
          </a:ln>
          <a:effectLst/>
        </p:spPr>
      </p:cxnSp>
      <p:sp>
        <p:nvSpPr>
          <p:cNvPr id="3637" name="Rectangle 102">
            <a:extLst>
              <a:ext uri="{FF2B5EF4-FFF2-40B4-BE49-F238E27FC236}">
                <a16:creationId xmlns:a16="http://schemas.microsoft.com/office/drawing/2014/main" id="{E3A85A84-1A2D-7241-5E4A-FC8255A12C83}"/>
              </a:ext>
            </a:extLst>
          </p:cNvPr>
          <p:cNvSpPr/>
          <p:nvPr/>
        </p:nvSpPr>
        <p:spPr>
          <a:xfrm>
            <a:off x="5135279" y="3456845"/>
            <a:ext cx="969958" cy="564780"/>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エビデンスに基づきサービス水準が改善される</a:t>
            </a:r>
          </a:p>
        </p:txBody>
      </p:sp>
      <p:cxnSp>
        <p:nvCxnSpPr>
          <p:cNvPr id="3638" name="Connector: Elbow 121">
            <a:extLst>
              <a:ext uri="{FF2B5EF4-FFF2-40B4-BE49-F238E27FC236}">
                <a16:creationId xmlns:a16="http://schemas.microsoft.com/office/drawing/2014/main" id="{CC9859F1-3EED-623B-5A73-810083D6A85C}"/>
              </a:ext>
            </a:extLst>
          </p:cNvPr>
          <p:cNvCxnSpPr>
            <a:cxnSpLocks/>
            <a:stCxn id="3612" idx="3"/>
            <a:endCxn id="3619" idx="1"/>
          </p:cNvCxnSpPr>
          <p:nvPr/>
        </p:nvCxnSpPr>
        <p:spPr>
          <a:xfrm flipV="1">
            <a:off x="7354765" y="3103276"/>
            <a:ext cx="391129" cy="632853"/>
          </a:xfrm>
          <a:prstGeom prst="bentConnector3">
            <a:avLst>
              <a:gd name="adj1" fmla="val 50000"/>
            </a:avLst>
          </a:prstGeom>
          <a:noFill/>
          <a:ln w="9525" cap="flat" cmpd="sng" algn="ctr">
            <a:solidFill>
              <a:srgbClr val="747480"/>
            </a:solidFill>
            <a:prstDash val="solid"/>
            <a:tailEnd type="triangle"/>
          </a:ln>
          <a:effectLst/>
        </p:spPr>
      </p:cxnSp>
      <p:cxnSp>
        <p:nvCxnSpPr>
          <p:cNvPr id="3639" name="Straight Arrow Connector 143">
            <a:extLst>
              <a:ext uri="{FF2B5EF4-FFF2-40B4-BE49-F238E27FC236}">
                <a16:creationId xmlns:a16="http://schemas.microsoft.com/office/drawing/2014/main" id="{9F625F51-1F3D-DD34-F7F8-F86722BE6BA3}"/>
              </a:ext>
            </a:extLst>
          </p:cNvPr>
          <p:cNvCxnSpPr>
            <a:cxnSpLocks/>
            <a:stCxn id="3637" idx="3"/>
            <a:endCxn id="3612" idx="1"/>
          </p:cNvCxnSpPr>
          <p:nvPr/>
        </p:nvCxnSpPr>
        <p:spPr>
          <a:xfrm flipV="1">
            <a:off x="6105237" y="3736129"/>
            <a:ext cx="279570" cy="3106"/>
          </a:xfrm>
          <a:prstGeom prst="straightConnector1">
            <a:avLst/>
          </a:prstGeom>
          <a:noFill/>
          <a:ln w="9525" cap="flat" cmpd="sng" algn="ctr">
            <a:solidFill>
              <a:srgbClr val="747480"/>
            </a:solidFill>
            <a:prstDash val="solid"/>
            <a:tailEnd type="triangle"/>
          </a:ln>
          <a:effectLst/>
        </p:spPr>
      </p:cxnSp>
      <p:cxnSp>
        <p:nvCxnSpPr>
          <p:cNvPr id="3640" name="Connector: Elbow 155">
            <a:extLst>
              <a:ext uri="{FF2B5EF4-FFF2-40B4-BE49-F238E27FC236}">
                <a16:creationId xmlns:a16="http://schemas.microsoft.com/office/drawing/2014/main" id="{6F9FF993-B6FB-7F4A-10EA-55C78DE83886}"/>
              </a:ext>
            </a:extLst>
          </p:cNvPr>
          <p:cNvCxnSpPr>
            <a:cxnSpLocks/>
            <a:stCxn id="3628" idx="3"/>
            <a:endCxn id="3612" idx="1"/>
          </p:cNvCxnSpPr>
          <p:nvPr/>
        </p:nvCxnSpPr>
        <p:spPr>
          <a:xfrm flipV="1">
            <a:off x="6113298" y="3736129"/>
            <a:ext cx="271509" cy="688133"/>
          </a:xfrm>
          <a:prstGeom prst="bentConnector3">
            <a:avLst/>
          </a:prstGeom>
          <a:noFill/>
          <a:ln w="9525" cap="flat" cmpd="sng" algn="ctr">
            <a:solidFill>
              <a:srgbClr val="747480"/>
            </a:solidFill>
            <a:prstDash val="solid"/>
            <a:tailEnd type="triangle"/>
          </a:ln>
          <a:effectLst/>
        </p:spPr>
      </p:cxnSp>
      <p:cxnSp>
        <p:nvCxnSpPr>
          <p:cNvPr id="3641" name="Connector: Elbow 158">
            <a:extLst>
              <a:ext uri="{FF2B5EF4-FFF2-40B4-BE49-F238E27FC236}">
                <a16:creationId xmlns:a16="http://schemas.microsoft.com/office/drawing/2014/main" id="{B78423BA-317D-4CC0-3C79-D26C6FD89B62}"/>
              </a:ext>
            </a:extLst>
          </p:cNvPr>
          <p:cNvCxnSpPr>
            <a:cxnSpLocks/>
            <a:stCxn id="3642" idx="3"/>
            <a:endCxn id="3619" idx="1"/>
          </p:cNvCxnSpPr>
          <p:nvPr/>
        </p:nvCxnSpPr>
        <p:spPr>
          <a:xfrm flipV="1">
            <a:off x="7366676" y="3103276"/>
            <a:ext cx="379218" cy="2627037"/>
          </a:xfrm>
          <a:prstGeom prst="bentConnector3">
            <a:avLst>
              <a:gd name="adj1" fmla="val 50000"/>
            </a:avLst>
          </a:prstGeom>
          <a:noFill/>
          <a:ln w="9525" cap="flat" cmpd="sng" algn="ctr">
            <a:solidFill>
              <a:srgbClr val="747480"/>
            </a:solidFill>
            <a:prstDash val="solid"/>
            <a:tailEnd type="triangle"/>
          </a:ln>
          <a:effectLst/>
        </p:spPr>
      </p:cxnSp>
      <p:sp>
        <p:nvSpPr>
          <p:cNvPr id="3642" name="Rectangle 102">
            <a:extLst>
              <a:ext uri="{FF2B5EF4-FFF2-40B4-BE49-F238E27FC236}">
                <a16:creationId xmlns:a16="http://schemas.microsoft.com/office/drawing/2014/main" id="{6C02A2D5-B02E-D1B2-019F-E7FB90212D69}"/>
              </a:ext>
            </a:extLst>
          </p:cNvPr>
          <p:cNvSpPr/>
          <p:nvPr/>
        </p:nvSpPr>
        <p:spPr>
          <a:xfrm>
            <a:off x="6396718" y="5447923"/>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限られた人材や資産を効率的・効果的に活用できる</a:t>
            </a:r>
          </a:p>
        </p:txBody>
      </p:sp>
      <p:cxnSp>
        <p:nvCxnSpPr>
          <p:cNvPr id="3643" name="Straight Arrow Connector 183">
            <a:extLst>
              <a:ext uri="{FF2B5EF4-FFF2-40B4-BE49-F238E27FC236}">
                <a16:creationId xmlns:a16="http://schemas.microsoft.com/office/drawing/2014/main" id="{4996668A-4D2F-ED7E-FE82-D2BB2802BA59}"/>
              </a:ext>
            </a:extLst>
          </p:cNvPr>
          <p:cNvCxnSpPr>
            <a:cxnSpLocks/>
            <a:stCxn id="3625" idx="3"/>
            <a:endCxn id="3651" idx="1"/>
          </p:cNvCxnSpPr>
          <p:nvPr/>
        </p:nvCxnSpPr>
        <p:spPr>
          <a:xfrm flipV="1">
            <a:off x="4959724" y="5728517"/>
            <a:ext cx="239108" cy="1664"/>
          </a:xfrm>
          <a:prstGeom prst="straightConnector1">
            <a:avLst/>
          </a:prstGeom>
          <a:noFill/>
          <a:ln w="9525" cap="flat" cmpd="sng" algn="ctr">
            <a:solidFill>
              <a:srgbClr val="747480"/>
            </a:solidFill>
            <a:prstDash val="solid"/>
            <a:tailEnd type="triangle"/>
          </a:ln>
          <a:effectLst/>
        </p:spPr>
      </p:cxnSp>
      <p:sp>
        <p:nvSpPr>
          <p:cNvPr id="3646" name="Rectangle 102">
            <a:extLst>
              <a:ext uri="{FF2B5EF4-FFF2-40B4-BE49-F238E27FC236}">
                <a16:creationId xmlns:a16="http://schemas.microsoft.com/office/drawing/2014/main" id="{BD484D9B-D671-D576-8AAD-8DC75925CBEE}"/>
              </a:ext>
            </a:extLst>
          </p:cNvPr>
          <p:cNvSpPr/>
          <p:nvPr/>
        </p:nvSpPr>
        <p:spPr>
          <a:xfrm>
            <a:off x="6383889" y="2820069"/>
            <a:ext cx="969958" cy="564780"/>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交通事業者が提供できるサービスが広がる</a:t>
            </a:r>
          </a:p>
        </p:txBody>
      </p:sp>
      <p:cxnSp>
        <p:nvCxnSpPr>
          <p:cNvPr id="3647" name="Straight Arrow Connector 356">
            <a:extLst>
              <a:ext uri="{FF2B5EF4-FFF2-40B4-BE49-F238E27FC236}">
                <a16:creationId xmlns:a16="http://schemas.microsoft.com/office/drawing/2014/main" id="{50272C1F-2FBE-009B-F877-00A590703CB3}"/>
              </a:ext>
            </a:extLst>
          </p:cNvPr>
          <p:cNvCxnSpPr>
            <a:cxnSpLocks/>
            <a:stCxn id="3622" idx="3"/>
            <a:endCxn id="3637" idx="1"/>
          </p:cNvCxnSpPr>
          <p:nvPr/>
        </p:nvCxnSpPr>
        <p:spPr>
          <a:xfrm flipV="1">
            <a:off x="4964252" y="3739235"/>
            <a:ext cx="171027" cy="5754"/>
          </a:xfrm>
          <a:prstGeom prst="straightConnector1">
            <a:avLst/>
          </a:prstGeom>
          <a:noFill/>
          <a:ln w="9525" cap="flat" cmpd="sng" algn="ctr">
            <a:solidFill>
              <a:srgbClr val="747480"/>
            </a:solidFill>
            <a:prstDash val="solid"/>
            <a:tailEnd type="triangle"/>
          </a:ln>
          <a:effectLst/>
        </p:spPr>
      </p:cxnSp>
      <p:cxnSp>
        <p:nvCxnSpPr>
          <p:cNvPr id="3648" name="Connector: Elbow 370">
            <a:extLst>
              <a:ext uri="{FF2B5EF4-FFF2-40B4-BE49-F238E27FC236}">
                <a16:creationId xmlns:a16="http://schemas.microsoft.com/office/drawing/2014/main" id="{B36F6065-8C87-F598-3312-FA9DB5A48CE5}"/>
              </a:ext>
            </a:extLst>
          </p:cNvPr>
          <p:cNvCxnSpPr>
            <a:cxnSpLocks/>
            <a:stCxn id="3623" idx="3"/>
            <a:endCxn id="3622" idx="1"/>
          </p:cNvCxnSpPr>
          <p:nvPr/>
        </p:nvCxnSpPr>
        <p:spPr>
          <a:xfrm>
            <a:off x="3729085" y="3121233"/>
            <a:ext cx="265209" cy="623756"/>
          </a:xfrm>
          <a:prstGeom prst="bentConnector3">
            <a:avLst>
              <a:gd name="adj1" fmla="val 50000"/>
            </a:avLst>
          </a:prstGeom>
          <a:noFill/>
          <a:ln w="9525" cap="flat" cmpd="sng" algn="ctr">
            <a:solidFill>
              <a:srgbClr val="747480"/>
            </a:solidFill>
            <a:prstDash val="solid"/>
            <a:tailEnd type="triangle"/>
          </a:ln>
          <a:effectLst/>
        </p:spPr>
      </p:cxnSp>
      <p:cxnSp>
        <p:nvCxnSpPr>
          <p:cNvPr id="3649" name="Straight Arrow Connector 379">
            <a:extLst>
              <a:ext uri="{FF2B5EF4-FFF2-40B4-BE49-F238E27FC236}">
                <a16:creationId xmlns:a16="http://schemas.microsoft.com/office/drawing/2014/main" id="{1993D56F-C46E-ED84-7825-33F91DDB2F14}"/>
              </a:ext>
            </a:extLst>
          </p:cNvPr>
          <p:cNvCxnSpPr>
            <a:cxnSpLocks/>
            <a:stCxn id="3623" idx="3"/>
            <a:endCxn id="3626" idx="1"/>
          </p:cNvCxnSpPr>
          <p:nvPr/>
        </p:nvCxnSpPr>
        <p:spPr>
          <a:xfrm flipV="1">
            <a:off x="3729085" y="3113012"/>
            <a:ext cx="264750" cy="8221"/>
          </a:xfrm>
          <a:prstGeom prst="straightConnector1">
            <a:avLst/>
          </a:prstGeom>
          <a:noFill/>
          <a:ln w="9525" cap="flat" cmpd="sng" algn="ctr">
            <a:solidFill>
              <a:srgbClr val="747480"/>
            </a:solidFill>
            <a:prstDash val="solid"/>
            <a:tailEnd type="triangle"/>
          </a:ln>
          <a:effectLst/>
        </p:spPr>
      </p:cxnSp>
      <p:cxnSp>
        <p:nvCxnSpPr>
          <p:cNvPr id="3650" name="Straight Arrow Connector 380">
            <a:extLst>
              <a:ext uri="{FF2B5EF4-FFF2-40B4-BE49-F238E27FC236}">
                <a16:creationId xmlns:a16="http://schemas.microsoft.com/office/drawing/2014/main" id="{29BE1504-EBF0-6005-DD51-4FDA2487F575}"/>
              </a:ext>
            </a:extLst>
          </p:cNvPr>
          <p:cNvCxnSpPr>
            <a:cxnSpLocks/>
            <a:stCxn id="3646" idx="3"/>
            <a:endCxn id="3619" idx="1"/>
          </p:cNvCxnSpPr>
          <p:nvPr/>
        </p:nvCxnSpPr>
        <p:spPr>
          <a:xfrm>
            <a:off x="7353847" y="3102459"/>
            <a:ext cx="392047" cy="817"/>
          </a:xfrm>
          <a:prstGeom prst="straightConnector1">
            <a:avLst/>
          </a:prstGeom>
          <a:noFill/>
          <a:ln w="9525" cap="flat" cmpd="sng" algn="ctr">
            <a:solidFill>
              <a:srgbClr val="747480"/>
            </a:solidFill>
            <a:prstDash val="solid"/>
            <a:tailEnd type="triangle"/>
          </a:ln>
          <a:effectLst/>
        </p:spPr>
      </p:cxnSp>
      <p:sp>
        <p:nvSpPr>
          <p:cNvPr id="3651" name="Rectangle 102">
            <a:extLst>
              <a:ext uri="{FF2B5EF4-FFF2-40B4-BE49-F238E27FC236}">
                <a16:creationId xmlns:a16="http://schemas.microsoft.com/office/drawing/2014/main" id="{3FD5DFED-0245-76CC-8E13-3306AED03037}"/>
              </a:ext>
            </a:extLst>
          </p:cNvPr>
          <p:cNvSpPr/>
          <p:nvPr/>
        </p:nvSpPr>
        <p:spPr>
          <a:xfrm>
            <a:off x="5198832" y="5446127"/>
            <a:ext cx="969958" cy="564780"/>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エビデンスに基づきリソースの効率活用が議論される</a:t>
            </a:r>
          </a:p>
        </p:txBody>
      </p:sp>
      <p:cxnSp>
        <p:nvCxnSpPr>
          <p:cNvPr id="3652" name="Straight Arrow Connector 441">
            <a:extLst>
              <a:ext uri="{FF2B5EF4-FFF2-40B4-BE49-F238E27FC236}">
                <a16:creationId xmlns:a16="http://schemas.microsoft.com/office/drawing/2014/main" id="{BCB877D5-B648-EEBB-6BC2-B01E7AC21DA0}"/>
              </a:ext>
            </a:extLst>
          </p:cNvPr>
          <p:cNvCxnSpPr>
            <a:cxnSpLocks/>
            <a:stCxn id="3651" idx="3"/>
            <a:endCxn id="3642" idx="1"/>
          </p:cNvCxnSpPr>
          <p:nvPr/>
        </p:nvCxnSpPr>
        <p:spPr>
          <a:xfrm>
            <a:off x="6168790" y="5728517"/>
            <a:ext cx="227928" cy="1796"/>
          </a:xfrm>
          <a:prstGeom prst="straightConnector1">
            <a:avLst/>
          </a:prstGeom>
          <a:noFill/>
          <a:ln w="9525" cap="flat" cmpd="sng" algn="ctr">
            <a:solidFill>
              <a:srgbClr val="747480"/>
            </a:solidFill>
            <a:prstDash val="solid"/>
            <a:tailEnd type="triangle"/>
          </a:ln>
          <a:effectLst/>
        </p:spPr>
      </p:cxnSp>
      <p:cxnSp>
        <p:nvCxnSpPr>
          <p:cNvPr id="3653" name="Straight Arrow Connector 448">
            <a:extLst>
              <a:ext uri="{FF2B5EF4-FFF2-40B4-BE49-F238E27FC236}">
                <a16:creationId xmlns:a16="http://schemas.microsoft.com/office/drawing/2014/main" id="{CC5F9489-4557-2262-0F49-A363C7AFAEEF}"/>
              </a:ext>
            </a:extLst>
          </p:cNvPr>
          <p:cNvCxnSpPr>
            <a:cxnSpLocks/>
            <a:stCxn id="3626" idx="3"/>
            <a:endCxn id="3646" idx="1"/>
          </p:cNvCxnSpPr>
          <p:nvPr/>
        </p:nvCxnSpPr>
        <p:spPr>
          <a:xfrm flipV="1">
            <a:off x="4963793" y="3102459"/>
            <a:ext cx="1420096" cy="10553"/>
          </a:xfrm>
          <a:prstGeom prst="straightConnector1">
            <a:avLst/>
          </a:prstGeom>
          <a:noFill/>
          <a:ln w="9525" cap="flat" cmpd="sng" algn="ctr">
            <a:solidFill>
              <a:srgbClr val="747480"/>
            </a:solidFill>
            <a:prstDash val="solid"/>
            <a:tailEnd type="triangle"/>
          </a:ln>
          <a:effectLst/>
        </p:spPr>
      </p:cxnSp>
      <p:grpSp>
        <p:nvGrpSpPr>
          <p:cNvPr id="3656" name="Group 43">
            <a:extLst>
              <a:ext uri="{FF2B5EF4-FFF2-40B4-BE49-F238E27FC236}">
                <a16:creationId xmlns:a16="http://schemas.microsoft.com/office/drawing/2014/main" id="{4530404C-A26D-5487-FD61-92EE8EC60AF3}"/>
              </a:ext>
            </a:extLst>
          </p:cNvPr>
          <p:cNvGrpSpPr/>
          <p:nvPr/>
        </p:nvGrpSpPr>
        <p:grpSpPr>
          <a:xfrm>
            <a:off x="411965" y="2256025"/>
            <a:ext cx="8332264" cy="333310"/>
            <a:chOff x="1231654" y="2938150"/>
            <a:chExt cx="10852894" cy="377076"/>
          </a:xfrm>
        </p:grpSpPr>
        <p:sp>
          <p:nvSpPr>
            <p:cNvPr id="3657" name="Rectangle 293">
              <a:extLst>
                <a:ext uri="{FF2B5EF4-FFF2-40B4-BE49-F238E27FC236}">
                  <a16:creationId xmlns:a16="http://schemas.microsoft.com/office/drawing/2014/main" id="{CE0A59EF-D9FB-9CC8-71B9-AD491A31C988}"/>
                </a:ext>
              </a:extLst>
            </p:cNvPr>
            <p:cNvSpPr/>
            <p:nvPr/>
          </p:nvSpPr>
          <p:spPr>
            <a:xfrm>
              <a:off x="10747242"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インパクト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3658" name="Rectangle 60">
              <a:extLst>
                <a:ext uri="{FF2B5EF4-FFF2-40B4-BE49-F238E27FC236}">
                  <a16:creationId xmlns:a16="http://schemas.microsoft.com/office/drawing/2014/main" id="{B5D9A431-6AAB-C439-ED97-D15E70F02A82}"/>
                </a:ext>
              </a:extLst>
            </p:cNvPr>
            <p:cNvSpPr/>
            <p:nvPr/>
          </p:nvSpPr>
          <p:spPr>
            <a:xfrm>
              <a:off x="5231720" y="2938150"/>
              <a:ext cx="4852795"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取組み結果から目指すゴールまでのプロセス、行動変容のイメージ</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アウトカム</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3659" name="Rectangle 66">
              <a:extLst>
                <a:ext uri="{FF2B5EF4-FFF2-40B4-BE49-F238E27FC236}">
                  <a16:creationId xmlns:a16="http://schemas.microsoft.com/office/drawing/2014/main" id="{86344617-9C92-8348-1113-04FF68AE30EA}"/>
                </a:ext>
              </a:extLst>
            </p:cNvPr>
            <p:cNvSpPr/>
            <p:nvPr/>
          </p:nvSpPr>
          <p:spPr>
            <a:xfrm>
              <a:off x="3231687"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アウトプット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3661" name="Rectangle 100">
              <a:extLst>
                <a:ext uri="{FF2B5EF4-FFF2-40B4-BE49-F238E27FC236}">
                  <a16:creationId xmlns:a16="http://schemas.microsoft.com/office/drawing/2014/main" id="{94FFE377-4002-380B-B277-7147744C4D0E}"/>
                </a:ext>
              </a:extLst>
            </p:cNvPr>
            <p:cNvSpPr/>
            <p:nvPr/>
          </p:nvSpPr>
          <p:spPr>
            <a:xfrm>
              <a:off x="1231654"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取組み内容</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アクティビティ</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cxnSp>
          <p:nvCxnSpPr>
            <p:cNvPr id="3663" name="Straight Connector 8">
              <a:extLst>
                <a:ext uri="{FF2B5EF4-FFF2-40B4-BE49-F238E27FC236}">
                  <a16:creationId xmlns:a16="http://schemas.microsoft.com/office/drawing/2014/main" id="{A4DA34E9-19D6-A657-55C0-F836F34A51E9}"/>
                </a:ext>
              </a:extLst>
            </p:cNvPr>
            <p:cNvCxnSpPr>
              <a:cxnSpLocks/>
            </p:cNvCxnSpPr>
            <p:nvPr/>
          </p:nvCxnSpPr>
          <p:spPr>
            <a:xfrm>
              <a:off x="1231654" y="3315225"/>
              <a:ext cx="1337306" cy="0"/>
            </a:xfrm>
            <a:prstGeom prst="line">
              <a:avLst/>
            </a:prstGeom>
            <a:noFill/>
            <a:ln w="28575" cap="flat" cmpd="sng" algn="ctr">
              <a:solidFill>
                <a:srgbClr val="747480"/>
              </a:solidFill>
              <a:prstDash val="solid"/>
              <a:tailEnd type="none"/>
            </a:ln>
            <a:effectLst/>
          </p:spPr>
        </p:cxnSp>
        <p:cxnSp>
          <p:nvCxnSpPr>
            <p:cNvPr id="3664" name="Straight Connector 9">
              <a:extLst>
                <a:ext uri="{FF2B5EF4-FFF2-40B4-BE49-F238E27FC236}">
                  <a16:creationId xmlns:a16="http://schemas.microsoft.com/office/drawing/2014/main" id="{7AF9966B-D7CF-B9C7-4CAE-A496F4E5E891}"/>
                </a:ext>
              </a:extLst>
            </p:cNvPr>
            <p:cNvCxnSpPr>
              <a:cxnSpLocks/>
            </p:cNvCxnSpPr>
            <p:nvPr/>
          </p:nvCxnSpPr>
          <p:spPr>
            <a:xfrm>
              <a:off x="5231720" y="3315225"/>
              <a:ext cx="4852795" cy="0"/>
            </a:xfrm>
            <a:prstGeom prst="line">
              <a:avLst/>
            </a:prstGeom>
            <a:noFill/>
            <a:ln w="28575" cap="flat" cmpd="sng" algn="ctr">
              <a:solidFill>
                <a:srgbClr val="747480"/>
              </a:solidFill>
              <a:prstDash val="solid"/>
              <a:tailEnd type="none"/>
            </a:ln>
            <a:effectLst/>
          </p:spPr>
        </p:cxnSp>
        <p:cxnSp>
          <p:nvCxnSpPr>
            <p:cNvPr id="3665" name="Straight Connector 13">
              <a:extLst>
                <a:ext uri="{FF2B5EF4-FFF2-40B4-BE49-F238E27FC236}">
                  <a16:creationId xmlns:a16="http://schemas.microsoft.com/office/drawing/2014/main" id="{0816DE9A-73C1-45D6-207F-AB7559A9DEA2}"/>
                </a:ext>
              </a:extLst>
            </p:cNvPr>
            <p:cNvCxnSpPr>
              <a:cxnSpLocks/>
            </p:cNvCxnSpPr>
            <p:nvPr/>
          </p:nvCxnSpPr>
          <p:spPr>
            <a:xfrm>
              <a:off x="3231687" y="3315225"/>
              <a:ext cx="1337306" cy="0"/>
            </a:xfrm>
            <a:prstGeom prst="line">
              <a:avLst/>
            </a:prstGeom>
            <a:noFill/>
            <a:ln w="28575" cap="flat" cmpd="sng" algn="ctr">
              <a:solidFill>
                <a:srgbClr val="747480"/>
              </a:solidFill>
              <a:prstDash val="solid"/>
              <a:tailEnd type="none"/>
            </a:ln>
            <a:effectLst/>
          </p:spPr>
        </p:cxnSp>
        <p:cxnSp>
          <p:nvCxnSpPr>
            <p:cNvPr id="3666" name="Straight Connector 16">
              <a:extLst>
                <a:ext uri="{FF2B5EF4-FFF2-40B4-BE49-F238E27FC236}">
                  <a16:creationId xmlns:a16="http://schemas.microsoft.com/office/drawing/2014/main" id="{18FF66F7-ED8A-57F4-5DD7-678FFE8FBD46}"/>
                </a:ext>
              </a:extLst>
            </p:cNvPr>
            <p:cNvCxnSpPr>
              <a:cxnSpLocks/>
            </p:cNvCxnSpPr>
            <p:nvPr/>
          </p:nvCxnSpPr>
          <p:spPr>
            <a:xfrm>
              <a:off x="10747242" y="3315225"/>
              <a:ext cx="1337306" cy="0"/>
            </a:xfrm>
            <a:prstGeom prst="line">
              <a:avLst/>
            </a:prstGeom>
            <a:noFill/>
            <a:ln w="28575" cap="flat" cmpd="sng" algn="ctr">
              <a:solidFill>
                <a:srgbClr val="747480"/>
              </a:solidFill>
              <a:prstDash val="solid"/>
              <a:tailEnd type="none"/>
            </a:ln>
            <a:effectLst/>
          </p:spPr>
        </p:cxnSp>
      </p:grpSp>
      <p:sp>
        <p:nvSpPr>
          <p:cNvPr id="3772" name="Rectangle 102">
            <a:extLst>
              <a:ext uri="{FF2B5EF4-FFF2-40B4-BE49-F238E27FC236}">
                <a16:creationId xmlns:a16="http://schemas.microsoft.com/office/drawing/2014/main" id="{09352582-35D4-1DD9-2496-30F93CC92817}"/>
              </a:ext>
            </a:extLst>
          </p:cNvPr>
          <p:cNvSpPr/>
          <p:nvPr/>
        </p:nvSpPr>
        <p:spPr>
          <a:xfrm>
            <a:off x="7742071" y="3791610"/>
            <a:ext cx="969958" cy="607617"/>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地域交通の持続可能性が向上する</a:t>
            </a:r>
          </a:p>
        </p:txBody>
      </p:sp>
      <p:cxnSp>
        <p:nvCxnSpPr>
          <p:cNvPr id="3773" name="Straight Arrow Connector 458">
            <a:extLst>
              <a:ext uri="{FF2B5EF4-FFF2-40B4-BE49-F238E27FC236}">
                <a16:creationId xmlns:a16="http://schemas.microsoft.com/office/drawing/2014/main" id="{5588C83D-2CDE-8508-853D-1D76F07390D5}"/>
              </a:ext>
            </a:extLst>
          </p:cNvPr>
          <p:cNvCxnSpPr>
            <a:cxnSpLocks/>
            <a:stCxn id="3619" idx="2"/>
            <a:endCxn id="3772" idx="0"/>
          </p:cNvCxnSpPr>
          <p:nvPr/>
        </p:nvCxnSpPr>
        <p:spPr>
          <a:xfrm flipH="1">
            <a:off x="8227050" y="3385666"/>
            <a:ext cx="3823" cy="405944"/>
          </a:xfrm>
          <a:prstGeom prst="straightConnector1">
            <a:avLst/>
          </a:prstGeom>
          <a:noFill/>
          <a:ln w="9525" cap="flat" cmpd="sng" algn="ctr">
            <a:solidFill>
              <a:srgbClr val="747480"/>
            </a:solidFill>
            <a:prstDash val="solid"/>
            <a:tailEnd type="triangle"/>
          </a:ln>
          <a:effectLst/>
        </p:spPr>
      </p:cxnSp>
    </p:spTree>
    <p:extLst>
      <p:ext uri="{BB962C8B-B14F-4D97-AF65-F5344CB8AC3E}">
        <p14:creationId xmlns:p14="http://schemas.microsoft.com/office/powerpoint/2010/main" val="1599200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8"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131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solidFill>
                  <a:schemeClr val="bg1"/>
                </a:solidFill>
                <a:latin typeface="ＭＳ Ｐゴシック" panose="020B0600070205080204" pitchFamily="50" charset="-128"/>
              </a:rPr>
              <a:t>９．都市ＯＳ</a:t>
            </a:r>
            <a:endParaRPr lang="ja-JP" altLang="en-US" sz="1800" b="1" dirty="0">
              <a:solidFill>
                <a:schemeClr val="bg1"/>
              </a:solidFill>
              <a:latin typeface="ＭＳ Ｐゴシック" panose="020B0600070205080204" pitchFamily="50" charset="-128"/>
            </a:endParaRPr>
          </a:p>
        </p:txBody>
      </p:sp>
      <p:sp>
        <p:nvSpPr>
          <p:cNvPr id="1320"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a:latin typeface="Tahoma" pitchFamily="34" charset="0"/>
              </a:rPr>
              <a:t>都市ＯＳ（機能（サービス）、データ、データ連携、共通機能）</a:t>
            </a:r>
            <a:endParaRPr lang="ja-JP" altLang="en-US" sz="2000" b="1" dirty="0">
              <a:latin typeface="Tahoma" pitchFamily="34" charset="0"/>
            </a:endParaRPr>
          </a:p>
        </p:txBody>
      </p:sp>
      <p:sp>
        <p:nvSpPr>
          <p:cNvPr id="1321" name="正方形/長方形 18"/>
          <p:cNvSpPr/>
          <p:nvPr/>
        </p:nvSpPr>
        <p:spPr>
          <a:xfrm>
            <a:off x="56888" y="3487763"/>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1322" name="正方形/長方形 22"/>
          <p:cNvSpPr/>
          <p:nvPr/>
        </p:nvSpPr>
        <p:spPr>
          <a:xfrm>
            <a:off x="150080" y="965627"/>
            <a:ext cx="8886416" cy="1446550"/>
          </a:xfrm>
          <a:prstGeom prst="rect">
            <a:avLst/>
          </a:prstGeom>
        </p:spPr>
        <p:txBody>
          <a:bodyPr wrap="square">
            <a:spAutoFit/>
          </a:bodyPr>
          <a:lstStyle/>
          <a:p>
            <a:pPr marL="176213" indent="-176213"/>
            <a:r>
              <a:rPr lang="en-US" altLang="ja-JP" sz="1100" i="1" dirty="0">
                <a:solidFill>
                  <a:srgbClr val="FF0000"/>
                </a:solidFill>
              </a:rPr>
              <a:t>※</a:t>
            </a:r>
            <a:r>
              <a:rPr lang="ja-JP" altLang="en-US" sz="1100" i="1" dirty="0">
                <a:solidFill>
                  <a:srgbClr val="FF0000"/>
                </a:solidFill>
              </a:rPr>
              <a:t>　提案内容のうち、</a:t>
            </a:r>
            <a:endParaRPr lang="en-US" altLang="ja-JP" sz="1100" i="1" dirty="0">
              <a:solidFill>
                <a:srgbClr val="FF0000"/>
              </a:solidFill>
            </a:endParaRPr>
          </a:p>
          <a:p>
            <a:pPr marL="176213" indent="-176213"/>
            <a:r>
              <a:rPr lang="ja-JP" altLang="en-US" sz="1100" i="1" dirty="0">
                <a:solidFill>
                  <a:srgbClr val="FF0000"/>
                </a:solidFill>
              </a:rPr>
              <a:t>①都市</a:t>
            </a:r>
            <a:r>
              <a:rPr lang="en-US" altLang="ja-JP" sz="1100" i="1" dirty="0">
                <a:solidFill>
                  <a:srgbClr val="FF0000"/>
                </a:solidFill>
              </a:rPr>
              <a:t>OS</a:t>
            </a:r>
            <a:r>
              <a:rPr lang="ja-JP" altLang="en-US" sz="1100" i="1" dirty="0">
                <a:solidFill>
                  <a:srgbClr val="FF0000"/>
                </a:solidFill>
              </a:rPr>
              <a:t>上の各種サービスと連携する機能や</a:t>
            </a:r>
            <a:r>
              <a:rPr lang="en-US" altLang="ja-JP" sz="1100" i="1" dirty="0">
                <a:solidFill>
                  <a:srgbClr val="FF0000"/>
                </a:solidFill>
              </a:rPr>
              <a:t>API</a:t>
            </a:r>
            <a:r>
              <a:rPr lang="ja-JP" altLang="en-US" sz="1100" i="1" dirty="0">
                <a:solidFill>
                  <a:srgbClr val="FF0000"/>
                </a:solidFill>
              </a:rPr>
              <a:t>の提供、用途に応じた認証方法の提供、都市</a:t>
            </a:r>
            <a:r>
              <a:rPr lang="en-US" altLang="ja-JP" sz="1100" i="1" dirty="0">
                <a:solidFill>
                  <a:srgbClr val="FF0000"/>
                </a:solidFill>
              </a:rPr>
              <a:t>OS</a:t>
            </a:r>
            <a:r>
              <a:rPr lang="ja-JP" altLang="en-US" sz="1100" i="1" dirty="0">
                <a:solidFill>
                  <a:srgbClr val="FF0000"/>
                </a:solidFill>
              </a:rPr>
              <a:t>と連携するサービスの管理や機能の組合せの提供（機能（サービス））、</a:t>
            </a:r>
            <a:endParaRPr lang="en-US" altLang="ja-JP" sz="1100" i="1" dirty="0">
              <a:solidFill>
                <a:srgbClr val="FF0000"/>
              </a:solidFill>
            </a:endParaRPr>
          </a:p>
          <a:p>
            <a:pPr marL="176213" indent="-176213"/>
            <a:r>
              <a:rPr lang="ja-JP" altLang="en-US" sz="1100" i="1" dirty="0">
                <a:solidFill>
                  <a:srgbClr val="FF0000"/>
                </a:solidFill>
              </a:rPr>
              <a:t>②分散されたデータの仲介や都市</a:t>
            </a:r>
            <a:r>
              <a:rPr lang="en-US" altLang="ja-JP" sz="1100" i="1" dirty="0">
                <a:solidFill>
                  <a:srgbClr val="FF0000"/>
                </a:solidFill>
              </a:rPr>
              <a:t>OS</a:t>
            </a:r>
            <a:r>
              <a:rPr lang="ja-JP" altLang="en-US" sz="1100" i="1" dirty="0">
                <a:solidFill>
                  <a:srgbClr val="FF0000"/>
                </a:solidFill>
              </a:rPr>
              <a:t>上に保存・蓄積されたデータの管理（データ）、</a:t>
            </a:r>
            <a:endParaRPr lang="en-US" altLang="ja-JP" sz="1100" i="1" dirty="0">
              <a:solidFill>
                <a:srgbClr val="FF0000"/>
              </a:solidFill>
            </a:endParaRPr>
          </a:p>
          <a:p>
            <a:pPr marL="176213" indent="-176213"/>
            <a:r>
              <a:rPr lang="ja-JP" altLang="en-US" sz="1100" i="1" dirty="0">
                <a:solidFill>
                  <a:srgbClr val="FF0000"/>
                </a:solidFill>
              </a:rPr>
              <a:t>③都市</a:t>
            </a:r>
            <a:r>
              <a:rPr lang="en-US" altLang="ja-JP" sz="1100" i="1" dirty="0">
                <a:solidFill>
                  <a:srgbClr val="FF0000"/>
                </a:solidFill>
              </a:rPr>
              <a:t>OS</a:t>
            </a:r>
            <a:r>
              <a:rPr lang="ja-JP" altLang="en-US" sz="1100" i="1" dirty="0">
                <a:solidFill>
                  <a:srgbClr val="FF0000"/>
                </a:solidFill>
              </a:rPr>
              <a:t>に接続するアセットの管理や制御の実行、インタフェースの管理（データ連携）、</a:t>
            </a:r>
            <a:endParaRPr lang="en-US" altLang="ja-JP" sz="1100" i="1" dirty="0">
              <a:solidFill>
                <a:srgbClr val="FF0000"/>
              </a:solidFill>
            </a:endParaRPr>
          </a:p>
          <a:p>
            <a:pPr marL="176213" indent="-176213"/>
            <a:r>
              <a:rPr lang="ja-JP" altLang="en-US" sz="1100" i="1" dirty="0">
                <a:solidFill>
                  <a:srgbClr val="FF0000"/>
                </a:solidFill>
              </a:rPr>
              <a:t>④都市</a:t>
            </a:r>
            <a:r>
              <a:rPr lang="en-US" altLang="ja-JP" sz="1100" i="1" dirty="0">
                <a:solidFill>
                  <a:srgbClr val="FF0000"/>
                </a:solidFill>
              </a:rPr>
              <a:t>OS</a:t>
            </a:r>
            <a:r>
              <a:rPr lang="ja-JP" altLang="en-US" sz="1100" i="1" dirty="0">
                <a:solidFill>
                  <a:srgbClr val="FF0000"/>
                </a:solidFill>
              </a:rPr>
              <a:t>を防御するために必要なセキュリティ機能の提供、都市</a:t>
            </a:r>
            <a:r>
              <a:rPr lang="en-US" altLang="ja-JP" sz="1100" i="1" dirty="0">
                <a:solidFill>
                  <a:srgbClr val="FF0000"/>
                </a:solidFill>
              </a:rPr>
              <a:t>OS</a:t>
            </a:r>
            <a:r>
              <a:rPr lang="ja-JP" altLang="en-US" sz="1100" i="1" dirty="0">
                <a:solidFill>
                  <a:srgbClr val="FF0000"/>
                </a:solidFill>
              </a:rPr>
              <a:t>の運用に必要な監視・バックアップ・障害対策等の機能の提供（共通機能）</a:t>
            </a:r>
            <a:endParaRPr lang="en-US" altLang="ja-JP" sz="1100" i="1" dirty="0">
              <a:solidFill>
                <a:srgbClr val="FF0000"/>
              </a:solidFill>
            </a:endParaRPr>
          </a:p>
          <a:p>
            <a:pPr marL="176213" indent="-176213"/>
            <a:r>
              <a:rPr lang="ja-JP" altLang="en-US" sz="1100" i="1" dirty="0">
                <a:solidFill>
                  <a:srgbClr val="FF0000"/>
                </a:solidFill>
              </a:rPr>
              <a:t>など、「スマートシティリファレンスアーキテクチャ」において「都市</a:t>
            </a:r>
            <a:r>
              <a:rPr lang="en-US" altLang="ja-JP" sz="1100" i="1" dirty="0">
                <a:solidFill>
                  <a:srgbClr val="FF0000"/>
                </a:solidFill>
              </a:rPr>
              <a:t>OS</a:t>
            </a:r>
            <a:r>
              <a:rPr lang="ja-JP" altLang="en-US" sz="1100" i="1" dirty="0">
                <a:solidFill>
                  <a:srgbClr val="FF0000"/>
                </a:solidFill>
              </a:rPr>
              <a:t>」と整理されている事項について、ホワイトペーパー第７章を参照し、記載すること</a:t>
            </a:r>
            <a:endParaRPr lang="en-US" altLang="ja-JP" sz="1100" i="1" dirty="0">
              <a:solidFill>
                <a:srgbClr val="FF0000"/>
              </a:solidFill>
            </a:endParaRPr>
          </a:p>
          <a:p>
            <a:pPr marL="176213" indent="-176213"/>
            <a:r>
              <a:rPr lang="ja-JP" altLang="en-US" sz="1100" i="1" dirty="0">
                <a:solidFill>
                  <a:srgbClr val="FF0000"/>
                </a:solidFill>
              </a:rPr>
              <a:t>（特に、３特徴（相互運用性、データ流通、拡張容易性（ビルディングブロック））を満たしていることを示すこと。）</a:t>
            </a:r>
            <a:endParaRPr lang="en-US" altLang="ja-JP" sz="1100" i="1" dirty="0">
              <a:solidFill>
                <a:srgbClr val="FF0000"/>
              </a:solidFill>
            </a:endParaRPr>
          </a:p>
        </p:txBody>
      </p:sp>
      <p:sp>
        <p:nvSpPr>
          <p:cNvPr id="1324" name="正方形/長方形 678"/>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共通※</a:t>
            </a:r>
          </a:p>
        </p:txBody>
      </p:sp>
      <p:sp>
        <p:nvSpPr>
          <p:cNvPr id="1325" name="テキスト 679"/>
          <p:cNvSpPr txBox="1"/>
          <p:nvPr/>
        </p:nvSpPr>
        <p:spPr>
          <a:xfrm>
            <a:off x="2990356" y="6397674"/>
            <a:ext cx="6155841" cy="306884"/>
          </a:xfrm>
          <a:prstGeom prst="rect">
            <a:avLst/>
          </a:prstGeom>
        </p:spPr>
        <p:txBody>
          <a:bodyPr wrap="square">
            <a:spAutoFit/>
          </a:bodyPr>
          <a:lstStyle/>
          <a:p>
            <a:pPr algn="r">
              <a:defRPr lang="ja-JP" altLang="en-US"/>
            </a:pPr>
            <a:r>
              <a:rPr kumimoji="1" lang="ja-JP" altLang="en-US" sz="1400" dirty="0">
                <a:solidFill>
                  <a:srgbClr val="0070C0"/>
                </a:solidFill>
              </a:rPr>
              <a:t>※応募事業に関連のない場合は記載しなくても良い（詳細は別紙２参照）</a:t>
            </a:r>
            <a:endParaRPr lang="ja-JP" altLang="en-US" dirty="0">
              <a:solidFill>
                <a:srgbClr val="0070C0"/>
              </a:solidFill>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0FDDC5C6-F915-4EE4-B5F0-999877D9DF8F}" type="slidenum">
              <a:rPr kumimoji="1" lang="en-US" altLang="ja-JP" sz="1480" smtClean="0">
                <a:solidFill>
                  <a:schemeClr val="tx1"/>
                </a:solidFill>
              </a:rPr>
              <a:t>9</a:t>
            </a:fld>
            <a:endParaRPr kumimoji="1" lang="ja-JP" altLang="en-US" sz="1480" dirty="0">
              <a:solidFill>
                <a:schemeClr val="tx1"/>
              </a:solidFill>
            </a:endParaRPr>
          </a:p>
        </p:txBody>
      </p:sp>
      <p:graphicFrame>
        <p:nvGraphicFramePr>
          <p:cNvPr id="11" name="表 12">
            <a:extLst>
              <a:ext uri="{FF2B5EF4-FFF2-40B4-BE49-F238E27FC236}">
                <a16:creationId xmlns:a16="http://schemas.microsoft.com/office/drawing/2014/main" id="{5E7448FD-7B0B-4F52-B561-B2E0050CE363}"/>
              </a:ext>
            </a:extLst>
          </p:cNvPr>
          <p:cNvGraphicFramePr>
            <a:graphicFrameLocks noGrp="1"/>
          </p:cNvGraphicFramePr>
          <p:nvPr>
            <p:extLst>
              <p:ext uri="{D42A27DB-BD31-4B8C-83A1-F6EECF244321}">
                <p14:modId xmlns:p14="http://schemas.microsoft.com/office/powerpoint/2010/main" val="2242623410"/>
              </p:ext>
            </p:extLst>
          </p:nvPr>
        </p:nvGraphicFramePr>
        <p:xfrm>
          <a:off x="372086" y="5846400"/>
          <a:ext cx="8389024" cy="822960"/>
        </p:xfrm>
        <a:graphic>
          <a:graphicData uri="http://schemas.openxmlformats.org/drawingml/2006/table">
            <a:tbl>
              <a:tblPr firstRow="1" bandRow="1">
                <a:tableStyleId>{5940675A-B579-460E-94D1-54222C63F5DA}</a:tableStyleId>
              </a:tblPr>
              <a:tblGrid>
                <a:gridCol w="1895658">
                  <a:extLst>
                    <a:ext uri="{9D8B030D-6E8A-4147-A177-3AD203B41FA5}">
                      <a16:colId xmlns:a16="http://schemas.microsoft.com/office/drawing/2014/main" val="20000"/>
                    </a:ext>
                  </a:extLst>
                </a:gridCol>
                <a:gridCol w="6493366">
                  <a:extLst>
                    <a:ext uri="{9D8B030D-6E8A-4147-A177-3AD203B41FA5}">
                      <a16:colId xmlns:a16="http://schemas.microsoft.com/office/drawing/2014/main" val="20001"/>
                    </a:ext>
                  </a:extLst>
                </a:gridCol>
              </a:tblGrid>
              <a:tr h="238929">
                <a:tc>
                  <a:txBody>
                    <a:bodyPr/>
                    <a:lstStyle/>
                    <a:p>
                      <a:pPr algn="l"/>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構築する都市</a:t>
                      </a:r>
                      <a:r>
                        <a:rPr kumimoji="1" lang="en-US" altLang="ja-JP"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OS</a:t>
                      </a:r>
                      <a:r>
                        <a:rPr kumimoji="1" lang="ja-JP" altLang="en-US" sz="11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の種類</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l"/>
                      <a:r>
                        <a:rPr kumimoji="1" lang="ja-JP" altLang="en-US" sz="1200" dirty="0">
                          <a:solidFill>
                            <a:srgbClr val="FF0000"/>
                          </a:solidFill>
                          <a:latin typeface="Meiryo UI" panose="020B0604030504040204" pitchFamily="50" charset="-128"/>
                          <a:ea typeface="Meiryo UI" panose="020B0604030504040204" pitchFamily="50" charset="-128"/>
                        </a:rPr>
                        <a:t>製品名・スクラッチ開発など</a:t>
                      </a:r>
                    </a:p>
                  </a:txBody>
                  <a:tcPr>
                    <a:noFill/>
                  </a:tcPr>
                </a:tc>
                <a:extLst>
                  <a:ext uri="{0D108BD9-81ED-4DB2-BD59-A6C34878D82A}">
                    <a16:rowId xmlns:a16="http://schemas.microsoft.com/office/drawing/2014/main" val="10000"/>
                  </a:ext>
                </a:extLst>
              </a:tr>
              <a:tr h="238929">
                <a:tc>
                  <a:txBody>
                    <a:bodyPr/>
                    <a:lstStyle/>
                    <a:p>
                      <a:r>
                        <a:rPr kumimoji="1" lang="ja-JP" altLang="en-US" sz="1200" b="0"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予定しているベンダー候補</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38929">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構築（予定）年度</a:t>
                      </a:r>
                    </a:p>
                  </a:txBody>
                  <a:tcPr>
                    <a:solidFill>
                      <a:schemeClr val="bg1">
                        <a:lumMod val="85000"/>
                      </a:schemeClr>
                    </a:solidFill>
                  </a:tcPr>
                </a:tc>
                <a:tc>
                  <a:txBody>
                    <a:bodyPr/>
                    <a:lstStyle/>
                    <a:p>
                      <a:pPr algn="l"/>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94" name="正方形/長方形 85">
            <a:extLst>
              <a:ext uri="{FF2B5EF4-FFF2-40B4-BE49-F238E27FC236}">
                <a16:creationId xmlns:a16="http://schemas.microsoft.com/office/drawing/2014/main" id="{74AA03CB-1144-41AB-BC2C-DA092BECFF9E}"/>
              </a:ext>
            </a:extLst>
          </p:cNvPr>
          <p:cNvSpPr/>
          <p:nvPr/>
        </p:nvSpPr>
        <p:spPr>
          <a:xfrm>
            <a:off x="4808982" y="4397868"/>
            <a:ext cx="1927357" cy="1399665"/>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6" name="正方形/長方形 94">
            <a:extLst>
              <a:ext uri="{FF2B5EF4-FFF2-40B4-BE49-F238E27FC236}">
                <a16:creationId xmlns:a16="http://schemas.microsoft.com/office/drawing/2014/main" id="{FE1545C4-A604-45EC-AE09-C12EB75F32AC}"/>
              </a:ext>
            </a:extLst>
          </p:cNvPr>
          <p:cNvSpPr/>
          <p:nvPr/>
        </p:nvSpPr>
        <p:spPr>
          <a:xfrm>
            <a:off x="461907" y="3359685"/>
            <a:ext cx="481325" cy="1253843"/>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7" name="テキスト ボックス 95">
            <a:extLst>
              <a:ext uri="{FF2B5EF4-FFF2-40B4-BE49-F238E27FC236}">
                <a16:creationId xmlns:a16="http://schemas.microsoft.com/office/drawing/2014/main" id="{EEDBC133-E993-47A3-B849-9DF801502777}"/>
              </a:ext>
            </a:extLst>
          </p:cNvPr>
          <p:cNvSpPr txBox="1"/>
          <p:nvPr/>
        </p:nvSpPr>
        <p:spPr>
          <a:xfrm>
            <a:off x="499859" y="3365019"/>
            <a:ext cx="383503" cy="1248509"/>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データ連携基盤</a:t>
            </a:r>
          </a:p>
        </p:txBody>
      </p:sp>
      <p:sp>
        <p:nvSpPr>
          <p:cNvPr id="98" name="正方形/長方形 96">
            <a:extLst>
              <a:ext uri="{FF2B5EF4-FFF2-40B4-BE49-F238E27FC236}">
                <a16:creationId xmlns:a16="http://schemas.microsoft.com/office/drawing/2014/main" id="{4DF7DD31-F7E0-4519-9AFE-F6B447816728}"/>
              </a:ext>
            </a:extLst>
          </p:cNvPr>
          <p:cNvSpPr/>
          <p:nvPr/>
        </p:nvSpPr>
        <p:spPr>
          <a:xfrm>
            <a:off x="448995" y="2379534"/>
            <a:ext cx="481325" cy="907686"/>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9" name="テキスト ボックス 97">
            <a:extLst>
              <a:ext uri="{FF2B5EF4-FFF2-40B4-BE49-F238E27FC236}">
                <a16:creationId xmlns:a16="http://schemas.microsoft.com/office/drawing/2014/main" id="{CF133FE5-5909-42D5-A3ED-44E1459B6D85}"/>
              </a:ext>
            </a:extLst>
          </p:cNvPr>
          <p:cNvSpPr txBox="1"/>
          <p:nvPr/>
        </p:nvSpPr>
        <p:spPr>
          <a:xfrm>
            <a:off x="516089" y="2348880"/>
            <a:ext cx="383503" cy="857862"/>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サービス</a:t>
            </a:r>
            <a:endParaRPr kumimoji="1" lang="ja-JP" altLang="en-US" sz="1292" b="1" i="0" u="none" strike="noStrike" kern="1200" cap="none" spc="0" normalizeH="0" baseline="0" noProof="0" dirty="0">
              <a:ln>
                <a:noFill/>
              </a:ln>
              <a:solidFill>
                <a:srgbClr val="00B050"/>
              </a:solidFill>
              <a:effectLst/>
              <a:uLnTx/>
              <a:uFillTx/>
              <a:latin typeface="Meiryo UI" panose="020B0604030504040204" pitchFamily="50" charset="-128"/>
              <a:ea typeface="Meiryo UI" panose="020B0604030504040204" pitchFamily="50" charset="-128"/>
              <a:cs typeface="+mn-cs"/>
            </a:endParaRPr>
          </a:p>
        </p:txBody>
      </p:sp>
      <p:sp>
        <p:nvSpPr>
          <p:cNvPr id="100" name="正方形/長方形 98">
            <a:extLst>
              <a:ext uri="{FF2B5EF4-FFF2-40B4-BE49-F238E27FC236}">
                <a16:creationId xmlns:a16="http://schemas.microsoft.com/office/drawing/2014/main" id="{13EC4CF5-0CAD-4C3D-B57F-4011E799AE12}"/>
              </a:ext>
            </a:extLst>
          </p:cNvPr>
          <p:cNvSpPr/>
          <p:nvPr/>
        </p:nvSpPr>
        <p:spPr>
          <a:xfrm>
            <a:off x="463518" y="4676585"/>
            <a:ext cx="481325" cy="1028035"/>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1" name="テキスト ボックス 99">
            <a:extLst>
              <a:ext uri="{FF2B5EF4-FFF2-40B4-BE49-F238E27FC236}">
                <a16:creationId xmlns:a16="http://schemas.microsoft.com/office/drawing/2014/main" id="{9C172B36-5AD7-405C-AFB0-1F97D9B11359}"/>
              </a:ext>
            </a:extLst>
          </p:cNvPr>
          <p:cNvSpPr txBox="1"/>
          <p:nvPr/>
        </p:nvSpPr>
        <p:spPr>
          <a:xfrm>
            <a:off x="395536" y="4757544"/>
            <a:ext cx="582339" cy="828717"/>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データ・</a:t>
            </a:r>
            <a:endParaRPr kumimoji="1" lang="en-US" altLang="ja-JP" sz="1292"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アセット</a:t>
            </a:r>
          </a:p>
        </p:txBody>
      </p:sp>
      <p:sp>
        <p:nvSpPr>
          <p:cNvPr id="102" name="正方形/長方形 100">
            <a:extLst>
              <a:ext uri="{FF2B5EF4-FFF2-40B4-BE49-F238E27FC236}">
                <a16:creationId xmlns:a16="http://schemas.microsoft.com/office/drawing/2014/main" id="{57B6747D-3EB3-4D08-A9A3-766D0A3CEA76}"/>
              </a:ext>
            </a:extLst>
          </p:cNvPr>
          <p:cNvSpPr/>
          <p:nvPr/>
        </p:nvSpPr>
        <p:spPr>
          <a:xfrm>
            <a:off x="1300032" y="3701867"/>
            <a:ext cx="5441058" cy="713714"/>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5" name="円柱 103">
            <a:extLst>
              <a:ext uri="{FF2B5EF4-FFF2-40B4-BE49-F238E27FC236}">
                <a16:creationId xmlns:a16="http://schemas.microsoft.com/office/drawing/2014/main" id="{D02D0BAD-7320-41C8-A50C-D38D499F95F6}"/>
              </a:ext>
            </a:extLst>
          </p:cNvPr>
          <p:cNvSpPr/>
          <p:nvPr/>
        </p:nvSpPr>
        <p:spPr>
          <a:xfrm>
            <a:off x="1699972" y="4884016"/>
            <a:ext cx="802207" cy="572899"/>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自治体河川</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監視システム</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2" name="正方形/長方形 110">
            <a:extLst>
              <a:ext uri="{FF2B5EF4-FFF2-40B4-BE49-F238E27FC236}">
                <a16:creationId xmlns:a16="http://schemas.microsoft.com/office/drawing/2014/main" id="{372F8D47-E863-48E0-922D-9CE2B347E272}"/>
              </a:ext>
            </a:extLst>
          </p:cNvPr>
          <p:cNvSpPr/>
          <p:nvPr/>
        </p:nvSpPr>
        <p:spPr>
          <a:xfrm>
            <a:off x="1933616" y="3823723"/>
            <a:ext cx="2057187" cy="340995"/>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データ仲介機能</a:t>
            </a:r>
            <a:endParaRPr kumimoji="1" lang="en-US" altLang="ja-JP" sz="1015"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（データ蓄積・データ分散・イベント処理）</a:t>
            </a:r>
            <a:endParaRPr kumimoji="1" lang="ja-JP" altLang="en-US" sz="1015"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3" name="円柱 111">
            <a:extLst>
              <a:ext uri="{FF2B5EF4-FFF2-40B4-BE49-F238E27FC236}">
                <a16:creationId xmlns:a16="http://schemas.microsoft.com/office/drawing/2014/main" id="{A16F3E3E-9F0A-466A-9297-754A47229169}"/>
              </a:ext>
            </a:extLst>
          </p:cNvPr>
          <p:cNvSpPr/>
          <p:nvPr/>
        </p:nvSpPr>
        <p:spPr>
          <a:xfrm>
            <a:off x="2790909" y="4881733"/>
            <a:ext cx="802207" cy="572899"/>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人流データ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提供システム</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4" name="楕円 112">
            <a:extLst>
              <a:ext uri="{FF2B5EF4-FFF2-40B4-BE49-F238E27FC236}">
                <a16:creationId xmlns:a16="http://schemas.microsoft.com/office/drawing/2014/main" id="{79F11B95-47F8-4A5D-ACCF-34C5C82941C2}"/>
              </a:ext>
            </a:extLst>
          </p:cNvPr>
          <p:cNvSpPr/>
          <p:nvPr/>
        </p:nvSpPr>
        <p:spPr>
          <a:xfrm>
            <a:off x="2013180" y="4761385"/>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5" name="テキスト ボックス 113">
            <a:extLst>
              <a:ext uri="{FF2B5EF4-FFF2-40B4-BE49-F238E27FC236}">
                <a16:creationId xmlns:a16="http://schemas.microsoft.com/office/drawing/2014/main" id="{D7A0228D-FCBA-412D-9FCE-A9C36FB3B95C}"/>
              </a:ext>
            </a:extLst>
          </p:cNvPr>
          <p:cNvSpPr txBox="1"/>
          <p:nvPr/>
        </p:nvSpPr>
        <p:spPr>
          <a:xfrm>
            <a:off x="1612241" y="4676585"/>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6" name="テキスト ボックス 114">
            <a:extLst>
              <a:ext uri="{FF2B5EF4-FFF2-40B4-BE49-F238E27FC236}">
                <a16:creationId xmlns:a16="http://schemas.microsoft.com/office/drawing/2014/main" id="{EB56599F-C4B1-4548-9DE0-B8B66AA6828D}"/>
              </a:ext>
            </a:extLst>
          </p:cNvPr>
          <p:cNvSpPr txBox="1"/>
          <p:nvPr/>
        </p:nvSpPr>
        <p:spPr>
          <a:xfrm>
            <a:off x="954948" y="5239458"/>
            <a:ext cx="822921"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17" name="テキスト ボックス 115">
            <a:extLst>
              <a:ext uri="{FF2B5EF4-FFF2-40B4-BE49-F238E27FC236}">
                <a16:creationId xmlns:a16="http://schemas.microsoft.com/office/drawing/2014/main" id="{525F82DC-4F9A-4EF4-8EDE-6EBF4E857DF4}"/>
              </a:ext>
            </a:extLst>
          </p:cNvPr>
          <p:cNvSpPr txBox="1"/>
          <p:nvPr/>
        </p:nvSpPr>
        <p:spPr>
          <a:xfrm>
            <a:off x="2719396" y="5464345"/>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●●通信事業者</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18" name="楕円 116">
            <a:extLst>
              <a:ext uri="{FF2B5EF4-FFF2-40B4-BE49-F238E27FC236}">
                <a16:creationId xmlns:a16="http://schemas.microsoft.com/office/drawing/2014/main" id="{18883187-FCDB-47AB-98B7-10B3B138CEE3}"/>
              </a:ext>
            </a:extLst>
          </p:cNvPr>
          <p:cNvSpPr/>
          <p:nvPr/>
        </p:nvSpPr>
        <p:spPr>
          <a:xfrm>
            <a:off x="1743035" y="356453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9" name="テキスト ボックス 117">
            <a:extLst>
              <a:ext uri="{FF2B5EF4-FFF2-40B4-BE49-F238E27FC236}">
                <a16:creationId xmlns:a16="http://schemas.microsoft.com/office/drawing/2014/main" id="{078C446D-79DF-4199-8054-2B81D8FF4011}"/>
              </a:ext>
            </a:extLst>
          </p:cNvPr>
          <p:cNvSpPr txBox="1"/>
          <p:nvPr/>
        </p:nvSpPr>
        <p:spPr>
          <a:xfrm>
            <a:off x="1410732" y="3462505"/>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0" name="楕円 118">
            <a:extLst>
              <a:ext uri="{FF2B5EF4-FFF2-40B4-BE49-F238E27FC236}">
                <a16:creationId xmlns:a16="http://schemas.microsoft.com/office/drawing/2014/main" id="{8CE1F2FC-B379-48E7-BB2D-E5E13A6A3054}"/>
              </a:ext>
            </a:extLst>
          </p:cNvPr>
          <p:cNvSpPr/>
          <p:nvPr/>
        </p:nvSpPr>
        <p:spPr>
          <a:xfrm>
            <a:off x="2808467" y="3563707"/>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1" name="テキスト ボックス 119">
            <a:extLst>
              <a:ext uri="{FF2B5EF4-FFF2-40B4-BE49-F238E27FC236}">
                <a16:creationId xmlns:a16="http://schemas.microsoft.com/office/drawing/2014/main" id="{DEB054C7-B790-4760-BFDC-2FCB6DB18F91}"/>
              </a:ext>
            </a:extLst>
          </p:cNvPr>
          <p:cNvSpPr txBox="1"/>
          <p:nvPr/>
        </p:nvSpPr>
        <p:spPr>
          <a:xfrm>
            <a:off x="2495590" y="3451964"/>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2" name="楕円 120">
            <a:extLst>
              <a:ext uri="{FF2B5EF4-FFF2-40B4-BE49-F238E27FC236}">
                <a16:creationId xmlns:a16="http://schemas.microsoft.com/office/drawing/2014/main" id="{700A648A-4DC1-4BB3-B4B6-A6F6B158B8A7}"/>
              </a:ext>
            </a:extLst>
          </p:cNvPr>
          <p:cNvSpPr/>
          <p:nvPr/>
        </p:nvSpPr>
        <p:spPr>
          <a:xfrm>
            <a:off x="3876584" y="356777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3" name="テキスト ボックス 121">
            <a:extLst>
              <a:ext uri="{FF2B5EF4-FFF2-40B4-BE49-F238E27FC236}">
                <a16:creationId xmlns:a16="http://schemas.microsoft.com/office/drawing/2014/main" id="{9C586B18-8E34-413C-9C00-7538B2A35480}"/>
              </a:ext>
            </a:extLst>
          </p:cNvPr>
          <p:cNvSpPr txBox="1"/>
          <p:nvPr/>
        </p:nvSpPr>
        <p:spPr>
          <a:xfrm>
            <a:off x="3563707" y="345602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4" name="テキスト ボックス 122">
            <a:extLst>
              <a:ext uri="{FF2B5EF4-FFF2-40B4-BE49-F238E27FC236}">
                <a16:creationId xmlns:a16="http://schemas.microsoft.com/office/drawing/2014/main" id="{2FFB4F90-E5D1-47DA-9C1B-C051E7FD19F0}"/>
              </a:ext>
            </a:extLst>
          </p:cNvPr>
          <p:cNvSpPr txBox="1"/>
          <p:nvPr/>
        </p:nvSpPr>
        <p:spPr>
          <a:xfrm>
            <a:off x="2288459" y="2395933"/>
            <a:ext cx="1186270"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ヘルスケア事業者●●</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5" name="テキスト ボックス 123">
            <a:extLst>
              <a:ext uri="{FF2B5EF4-FFF2-40B4-BE49-F238E27FC236}">
                <a16:creationId xmlns:a16="http://schemas.microsoft.com/office/drawing/2014/main" id="{1CA76BA3-EE33-4D01-834D-78BB3D51054D}"/>
              </a:ext>
            </a:extLst>
          </p:cNvPr>
          <p:cNvSpPr txBox="1"/>
          <p:nvPr/>
        </p:nvSpPr>
        <p:spPr>
          <a:xfrm>
            <a:off x="3504182"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小売事業者●●</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6" name="テキスト ボックス 124">
            <a:extLst>
              <a:ext uri="{FF2B5EF4-FFF2-40B4-BE49-F238E27FC236}">
                <a16:creationId xmlns:a16="http://schemas.microsoft.com/office/drawing/2014/main" id="{0ED4A00B-A072-42DE-BEE7-C6FC177F285B}"/>
              </a:ext>
            </a:extLst>
          </p:cNvPr>
          <p:cNvSpPr txBox="1"/>
          <p:nvPr/>
        </p:nvSpPr>
        <p:spPr>
          <a:xfrm>
            <a:off x="4550914"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宅配事業者●●</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7" name="テキスト ボックス 125">
            <a:extLst>
              <a:ext uri="{FF2B5EF4-FFF2-40B4-BE49-F238E27FC236}">
                <a16:creationId xmlns:a16="http://schemas.microsoft.com/office/drawing/2014/main" id="{99BCCA1C-4603-444C-B5B7-281C92E1EC31}"/>
              </a:ext>
            </a:extLst>
          </p:cNvPr>
          <p:cNvSpPr txBox="1"/>
          <p:nvPr/>
        </p:nvSpPr>
        <p:spPr>
          <a:xfrm>
            <a:off x="5562801"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9" name="正方形/長方形 127">
            <a:extLst>
              <a:ext uri="{FF2B5EF4-FFF2-40B4-BE49-F238E27FC236}">
                <a16:creationId xmlns:a16="http://schemas.microsoft.com/office/drawing/2014/main" id="{27F8D6C0-350C-4DAA-9310-52165FCC5190}"/>
              </a:ext>
            </a:extLst>
          </p:cNvPr>
          <p:cNvSpPr/>
          <p:nvPr/>
        </p:nvSpPr>
        <p:spPr>
          <a:xfrm>
            <a:off x="7540011" y="3749432"/>
            <a:ext cx="1352469" cy="632957"/>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他都市（●市）の</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0" name="楕円 128">
            <a:extLst>
              <a:ext uri="{FF2B5EF4-FFF2-40B4-BE49-F238E27FC236}">
                <a16:creationId xmlns:a16="http://schemas.microsoft.com/office/drawing/2014/main" id="{8484359B-E7E6-4B42-9493-19294D21C5D3}"/>
              </a:ext>
            </a:extLst>
          </p:cNvPr>
          <p:cNvSpPr/>
          <p:nvPr/>
        </p:nvSpPr>
        <p:spPr>
          <a:xfrm>
            <a:off x="6655861" y="397044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1" name="テキスト ボックス 129">
            <a:extLst>
              <a:ext uri="{FF2B5EF4-FFF2-40B4-BE49-F238E27FC236}">
                <a16:creationId xmlns:a16="http://schemas.microsoft.com/office/drawing/2014/main" id="{16E26D53-3361-454D-BB75-25849FEFD2F1}"/>
              </a:ext>
            </a:extLst>
          </p:cNvPr>
          <p:cNvSpPr txBox="1"/>
          <p:nvPr/>
        </p:nvSpPr>
        <p:spPr>
          <a:xfrm>
            <a:off x="6716209" y="378661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2" name="楕円 130">
            <a:extLst>
              <a:ext uri="{FF2B5EF4-FFF2-40B4-BE49-F238E27FC236}">
                <a16:creationId xmlns:a16="http://schemas.microsoft.com/office/drawing/2014/main" id="{22E9A400-09C5-4F1A-883A-27966E88A6DA}"/>
              </a:ext>
            </a:extLst>
          </p:cNvPr>
          <p:cNvSpPr/>
          <p:nvPr/>
        </p:nvSpPr>
        <p:spPr>
          <a:xfrm>
            <a:off x="7445081" y="396878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3" name="テキスト ボックス 131">
            <a:extLst>
              <a:ext uri="{FF2B5EF4-FFF2-40B4-BE49-F238E27FC236}">
                <a16:creationId xmlns:a16="http://schemas.microsoft.com/office/drawing/2014/main" id="{0D826BCC-4BD3-4BED-B3C2-B84FE2F504E6}"/>
              </a:ext>
            </a:extLst>
          </p:cNvPr>
          <p:cNvSpPr txBox="1"/>
          <p:nvPr/>
        </p:nvSpPr>
        <p:spPr>
          <a:xfrm>
            <a:off x="7193164" y="3793936"/>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 name="円柱 134">
            <a:extLst>
              <a:ext uri="{FF2B5EF4-FFF2-40B4-BE49-F238E27FC236}">
                <a16:creationId xmlns:a16="http://schemas.microsoft.com/office/drawing/2014/main" id="{3ABC83CB-E981-4853-B4BD-2D477C6A1A5B}"/>
              </a:ext>
            </a:extLst>
          </p:cNvPr>
          <p:cNvSpPr/>
          <p:nvPr/>
        </p:nvSpPr>
        <p:spPr>
          <a:xfrm>
            <a:off x="4920659" y="4879063"/>
            <a:ext cx="802207" cy="572899"/>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 name="テキスト ボックス 135">
            <a:extLst>
              <a:ext uri="{FF2B5EF4-FFF2-40B4-BE49-F238E27FC236}">
                <a16:creationId xmlns:a16="http://schemas.microsoft.com/office/drawing/2014/main" id="{FA521F2D-9CF1-4F54-AEE7-6992063509C3}"/>
              </a:ext>
            </a:extLst>
          </p:cNvPr>
          <p:cNvSpPr txBox="1"/>
          <p:nvPr/>
        </p:nvSpPr>
        <p:spPr>
          <a:xfrm>
            <a:off x="4845603" y="5484198"/>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38" name="正方形/長方形 136">
            <a:extLst>
              <a:ext uri="{FF2B5EF4-FFF2-40B4-BE49-F238E27FC236}">
                <a16:creationId xmlns:a16="http://schemas.microsoft.com/office/drawing/2014/main" id="{9CF157E8-F69B-4B46-A55B-33ECCE5A6057}"/>
              </a:ext>
            </a:extLst>
          </p:cNvPr>
          <p:cNvSpPr/>
          <p:nvPr/>
        </p:nvSpPr>
        <p:spPr>
          <a:xfrm>
            <a:off x="4069127" y="3821440"/>
            <a:ext cx="2057187" cy="342989"/>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データ処理機能</a:t>
            </a:r>
            <a:endParaRPr kumimoji="1" lang="en-US" altLang="ja-JP" sz="1015"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（データ変換・データ受付・データ取得）</a:t>
            </a:r>
            <a:endParaRPr kumimoji="1" lang="ja-JP" altLang="en-US" sz="1015"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1" name="円柱 139">
            <a:extLst>
              <a:ext uri="{FF2B5EF4-FFF2-40B4-BE49-F238E27FC236}">
                <a16:creationId xmlns:a16="http://schemas.microsoft.com/office/drawing/2014/main" id="{2CDF5DD8-68E3-4C48-96A1-0BBC20E3E867}"/>
              </a:ext>
            </a:extLst>
          </p:cNvPr>
          <p:cNvSpPr/>
          <p:nvPr/>
        </p:nvSpPr>
        <p:spPr>
          <a:xfrm>
            <a:off x="3871807" y="4884016"/>
            <a:ext cx="802207" cy="572899"/>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バリアフリー</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関連データ</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2" name="テキスト ボックス 140">
            <a:extLst>
              <a:ext uri="{FF2B5EF4-FFF2-40B4-BE49-F238E27FC236}">
                <a16:creationId xmlns:a16="http://schemas.microsoft.com/office/drawing/2014/main" id="{DB2D2F63-945B-4F99-905A-CDFA8BE8948F}"/>
              </a:ext>
            </a:extLst>
          </p:cNvPr>
          <p:cNvSpPr txBox="1"/>
          <p:nvPr/>
        </p:nvSpPr>
        <p:spPr>
          <a:xfrm>
            <a:off x="3796074" y="5449862"/>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一社●●</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cxnSp>
        <p:nvCxnSpPr>
          <p:cNvPr id="144" name="直線コネクタ 142">
            <a:extLst>
              <a:ext uri="{FF2B5EF4-FFF2-40B4-BE49-F238E27FC236}">
                <a16:creationId xmlns:a16="http://schemas.microsoft.com/office/drawing/2014/main" id="{751E0408-7BD0-4E0F-8A5F-D072FA293237}"/>
              </a:ext>
            </a:extLst>
          </p:cNvPr>
          <p:cNvCxnSpPr>
            <a:stCxn id="130" idx="6"/>
            <a:endCxn id="132" idx="2"/>
          </p:cNvCxnSpPr>
          <p:nvPr/>
        </p:nvCxnSpPr>
        <p:spPr>
          <a:xfrm flipV="1">
            <a:off x="6842088" y="4060500"/>
            <a:ext cx="602993" cy="1663"/>
          </a:xfrm>
          <a:prstGeom prst="line">
            <a:avLst/>
          </a:prstGeom>
          <a:noFill/>
          <a:ln w="6350" cap="flat" cmpd="sng" algn="ctr">
            <a:solidFill>
              <a:srgbClr val="5B9BD5"/>
            </a:solidFill>
            <a:prstDash val="solid"/>
            <a:miter lim="800000"/>
          </a:ln>
          <a:effectLst/>
        </p:spPr>
      </p:cxnSp>
      <p:cxnSp>
        <p:nvCxnSpPr>
          <p:cNvPr id="145" name="直線コネクタ 144">
            <a:extLst>
              <a:ext uri="{FF2B5EF4-FFF2-40B4-BE49-F238E27FC236}">
                <a16:creationId xmlns:a16="http://schemas.microsoft.com/office/drawing/2014/main" id="{96F63DA5-C155-445C-ABBE-0D5B8B0DD5D6}"/>
              </a:ext>
            </a:extLst>
          </p:cNvPr>
          <p:cNvCxnSpPr>
            <a:stCxn id="114" idx="0"/>
          </p:cNvCxnSpPr>
          <p:nvPr/>
        </p:nvCxnSpPr>
        <p:spPr>
          <a:xfrm flipV="1">
            <a:off x="2106294" y="4401192"/>
            <a:ext cx="1" cy="360193"/>
          </a:xfrm>
          <a:prstGeom prst="line">
            <a:avLst/>
          </a:prstGeom>
          <a:noFill/>
          <a:ln w="6350" cap="flat" cmpd="sng" algn="ctr">
            <a:solidFill>
              <a:srgbClr val="5B9BD5"/>
            </a:solidFill>
            <a:prstDash val="solid"/>
            <a:miter lim="800000"/>
          </a:ln>
          <a:effectLst/>
        </p:spPr>
      </p:cxnSp>
      <p:cxnSp>
        <p:nvCxnSpPr>
          <p:cNvPr id="146" name="直線コネクタ 145">
            <a:extLst>
              <a:ext uri="{FF2B5EF4-FFF2-40B4-BE49-F238E27FC236}">
                <a16:creationId xmlns:a16="http://schemas.microsoft.com/office/drawing/2014/main" id="{C835F334-9028-4626-9ECF-783CBCF87BCE}"/>
              </a:ext>
            </a:extLst>
          </p:cNvPr>
          <p:cNvCxnSpPr>
            <a:stCxn id="113" idx="1"/>
          </p:cNvCxnSpPr>
          <p:nvPr/>
        </p:nvCxnSpPr>
        <p:spPr>
          <a:xfrm flipH="1" flipV="1">
            <a:off x="3185624" y="4412022"/>
            <a:ext cx="6389" cy="469710"/>
          </a:xfrm>
          <a:prstGeom prst="line">
            <a:avLst/>
          </a:prstGeom>
          <a:noFill/>
          <a:ln w="6350" cap="flat" cmpd="sng" algn="ctr">
            <a:solidFill>
              <a:srgbClr val="5B9BD5"/>
            </a:solidFill>
            <a:prstDash val="solid"/>
            <a:miter lim="800000"/>
          </a:ln>
          <a:effectLst/>
        </p:spPr>
      </p:cxnSp>
      <p:cxnSp>
        <p:nvCxnSpPr>
          <p:cNvPr id="147" name="直線コネクタ 146">
            <a:extLst>
              <a:ext uri="{FF2B5EF4-FFF2-40B4-BE49-F238E27FC236}">
                <a16:creationId xmlns:a16="http://schemas.microsoft.com/office/drawing/2014/main" id="{236B56E9-ABF7-4392-8A0A-530E6C364992}"/>
              </a:ext>
            </a:extLst>
          </p:cNvPr>
          <p:cNvCxnSpPr>
            <a:stCxn id="141" idx="1"/>
          </p:cNvCxnSpPr>
          <p:nvPr/>
        </p:nvCxnSpPr>
        <p:spPr>
          <a:xfrm flipH="1" flipV="1">
            <a:off x="4264885" y="4417837"/>
            <a:ext cx="8026" cy="466179"/>
          </a:xfrm>
          <a:prstGeom prst="line">
            <a:avLst/>
          </a:prstGeom>
          <a:noFill/>
          <a:ln w="6350" cap="flat" cmpd="sng" algn="ctr">
            <a:solidFill>
              <a:srgbClr val="5B9BD5"/>
            </a:solidFill>
            <a:prstDash val="solid"/>
            <a:miter lim="800000"/>
          </a:ln>
          <a:effectLst/>
        </p:spPr>
      </p:cxnSp>
      <p:cxnSp>
        <p:nvCxnSpPr>
          <p:cNvPr id="148" name="直線コネクタ 147">
            <a:extLst>
              <a:ext uri="{FF2B5EF4-FFF2-40B4-BE49-F238E27FC236}">
                <a16:creationId xmlns:a16="http://schemas.microsoft.com/office/drawing/2014/main" id="{4941C531-1204-4396-98BD-ADC822464FF2}"/>
              </a:ext>
            </a:extLst>
          </p:cNvPr>
          <p:cNvCxnSpPr>
            <a:stCxn id="118" idx="0"/>
          </p:cNvCxnSpPr>
          <p:nvPr/>
        </p:nvCxnSpPr>
        <p:spPr>
          <a:xfrm flipH="1" flipV="1">
            <a:off x="1829804" y="3186971"/>
            <a:ext cx="6346" cy="377562"/>
          </a:xfrm>
          <a:prstGeom prst="line">
            <a:avLst/>
          </a:prstGeom>
          <a:noFill/>
          <a:ln w="6350" cap="flat" cmpd="sng" algn="ctr">
            <a:solidFill>
              <a:srgbClr val="5B9BD5"/>
            </a:solidFill>
            <a:prstDash val="solid"/>
            <a:miter lim="800000"/>
          </a:ln>
          <a:effectLst/>
        </p:spPr>
      </p:cxnSp>
      <p:cxnSp>
        <p:nvCxnSpPr>
          <p:cNvPr id="149" name="直線コネクタ 148">
            <a:extLst>
              <a:ext uri="{FF2B5EF4-FFF2-40B4-BE49-F238E27FC236}">
                <a16:creationId xmlns:a16="http://schemas.microsoft.com/office/drawing/2014/main" id="{79D1B36B-6D54-4ABC-95D2-60640C4A4A53}"/>
              </a:ext>
            </a:extLst>
          </p:cNvPr>
          <p:cNvCxnSpPr>
            <a:stCxn id="120" idx="0"/>
          </p:cNvCxnSpPr>
          <p:nvPr/>
        </p:nvCxnSpPr>
        <p:spPr>
          <a:xfrm flipH="1" flipV="1">
            <a:off x="2899414" y="3186970"/>
            <a:ext cx="2167" cy="376736"/>
          </a:xfrm>
          <a:prstGeom prst="line">
            <a:avLst/>
          </a:prstGeom>
          <a:noFill/>
          <a:ln w="6350" cap="flat" cmpd="sng" algn="ctr">
            <a:solidFill>
              <a:srgbClr val="5B9BD5"/>
            </a:solidFill>
            <a:prstDash val="solid"/>
            <a:miter lim="800000"/>
          </a:ln>
          <a:effectLst/>
        </p:spPr>
      </p:cxnSp>
      <p:cxnSp>
        <p:nvCxnSpPr>
          <p:cNvPr id="152" name="直線コネクタ 152">
            <a:extLst>
              <a:ext uri="{FF2B5EF4-FFF2-40B4-BE49-F238E27FC236}">
                <a16:creationId xmlns:a16="http://schemas.microsoft.com/office/drawing/2014/main" id="{E1D57F1E-9B81-40CB-B6F6-5E9C67685280}"/>
              </a:ext>
            </a:extLst>
          </p:cNvPr>
          <p:cNvCxnSpPr>
            <a:stCxn id="122" idx="0"/>
          </p:cNvCxnSpPr>
          <p:nvPr/>
        </p:nvCxnSpPr>
        <p:spPr>
          <a:xfrm flipH="1" flipV="1">
            <a:off x="3969024" y="3186969"/>
            <a:ext cx="675" cy="380802"/>
          </a:xfrm>
          <a:prstGeom prst="line">
            <a:avLst/>
          </a:prstGeom>
          <a:noFill/>
          <a:ln w="6350" cap="flat" cmpd="sng" algn="ctr">
            <a:solidFill>
              <a:srgbClr val="5B9BD5"/>
            </a:solidFill>
            <a:prstDash val="solid"/>
            <a:miter lim="800000"/>
          </a:ln>
          <a:effectLst/>
        </p:spPr>
      </p:cxnSp>
      <p:sp>
        <p:nvSpPr>
          <p:cNvPr id="154" name="楕円 154">
            <a:extLst>
              <a:ext uri="{FF2B5EF4-FFF2-40B4-BE49-F238E27FC236}">
                <a16:creationId xmlns:a16="http://schemas.microsoft.com/office/drawing/2014/main" id="{47F284BE-74D4-456A-992F-4306A43FAD95}"/>
              </a:ext>
            </a:extLst>
          </p:cNvPr>
          <p:cNvSpPr/>
          <p:nvPr/>
        </p:nvSpPr>
        <p:spPr>
          <a:xfrm>
            <a:off x="4946745" y="3551800"/>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55" name="テキスト ボックス 155">
            <a:extLst>
              <a:ext uri="{FF2B5EF4-FFF2-40B4-BE49-F238E27FC236}">
                <a16:creationId xmlns:a16="http://schemas.microsoft.com/office/drawing/2014/main" id="{2D9B5E0F-BC04-4086-ACF7-5D1208ECA977}"/>
              </a:ext>
            </a:extLst>
          </p:cNvPr>
          <p:cNvSpPr txBox="1"/>
          <p:nvPr/>
        </p:nvSpPr>
        <p:spPr>
          <a:xfrm>
            <a:off x="4633867" y="3440058"/>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6" name="直線コネクタ 156">
            <a:extLst>
              <a:ext uri="{FF2B5EF4-FFF2-40B4-BE49-F238E27FC236}">
                <a16:creationId xmlns:a16="http://schemas.microsoft.com/office/drawing/2014/main" id="{0BEECF5A-7C91-4939-916F-2A4685E90C0E}"/>
              </a:ext>
            </a:extLst>
          </p:cNvPr>
          <p:cNvCxnSpPr>
            <a:stCxn id="154" idx="0"/>
          </p:cNvCxnSpPr>
          <p:nvPr/>
        </p:nvCxnSpPr>
        <p:spPr>
          <a:xfrm flipH="1" flipV="1">
            <a:off x="5038632" y="3186968"/>
            <a:ext cx="1226" cy="364832"/>
          </a:xfrm>
          <a:prstGeom prst="line">
            <a:avLst/>
          </a:prstGeom>
          <a:noFill/>
          <a:ln w="6350" cap="flat" cmpd="sng" algn="ctr">
            <a:solidFill>
              <a:srgbClr val="5B9BD5"/>
            </a:solidFill>
            <a:prstDash val="solid"/>
            <a:miter lim="800000"/>
          </a:ln>
          <a:effectLst/>
        </p:spPr>
      </p:cxnSp>
      <p:sp>
        <p:nvSpPr>
          <p:cNvPr id="157" name="楕円 157">
            <a:extLst>
              <a:ext uri="{FF2B5EF4-FFF2-40B4-BE49-F238E27FC236}">
                <a16:creationId xmlns:a16="http://schemas.microsoft.com/office/drawing/2014/main" id="{6FBE3E88-512B-4665-BD2D-B93154EE72A4}"/>
              </a:ext>
            </a:extLst>
          </p:cNvPr>
          <p:cNvSpPr/>
          <p:nvPr/>
        </p:nvSpPr>
        <p:spPr>
          <a:xfrm>
            <a:off x="5953837" y="354945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8">
            <a:extLst>
              <a:ext uri="{FF2B5EF4-FFF2-40B4-BE49-F238E27FC236}">
                <a16:creationId xmlns:a16="http://schemas.microsoft.com/office/drawing/2014/main" id="{A61CFF43-66CB-4160-B3E1-8D6819DF541F}"/>
              </a:ext>
            </a:extLst>
          </p:cNvPr>
          <p:cNvSpPr txBox="1"/>
          <p:nvPr/>
        </p:nvSpPr>
        <p:spPr>
          <a:xfrm>
            <a:off x="5640960" y="3437712"/>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9" name="直線コネクタ 159">
            <a:extLst>
              <a:ext uri="{FF2B5EF4-FFF2-40B4-BE49-F238E27FC236}">
                <a16:creationId xmlns:a16="http://schemas.microsoft.com/office/drawing/2014/main" id="{373F81BE-1925-4C3C-ACFF-E16A932EA8C2}"/>
              </a:ext>
            </a:extLst>
          </p:cNvPr>
          <p:cNvCxnSpPr>
            <a:stCxn id="157" idx="0"/>
          </p:cNvCxnSpPr>
          <p:nvPr/>
        </p:nvCxnSpPr>
        <p:spPr>
          <a:xfrm flipH="1" flipV="1">
            <a:off x="6032277" y="3186967"/>
            <a:ext cx="14674" cy="362487"/>
          </a:xfrm>
          <a:prstGeom prst="line">
            <a:avLst/>
          </a:prstGeom>
          <a:noFill/>
          <a:ln w="6350" cap="flat" cmpd="sng" algn="ctr">
            <a:solidFill>
              <a:srgbClr val="5B9BD5"/>
            </a:solidFill>
            <a:prstDash val="solid"/>
            <a:miter lim="800000"/>
          </a:ln>
          <a:effectLst/>
        </p:spPr>
      </p:cxnSp>
      <p:sp>
        <p:nvSpPr>
          <p:cNvPr id="160" name="正方形/長方形 160">
            <a:extLst>
              <a:ext uri="{FF2B5EF4-FFF2-40B4-BE49-F238E27FC236}">
                <a16:creationId xmlns:a16="http://schemas.microsoft.com/office/drawing/2014/main" id="{B7E08D18-4076-4D68-8E45-17AAC042C90E}"/>
              </a:ext>
            </a:extLst>
          </p:cNvPr>
          <p:cNvSpPr/>
          <p:nvPr/>
        </p:nvSpPr>
        <p:spPr>
          <a:xfrm>
            <a:off x="1343163" y="2700298"/>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MaaS</a:t>
            </a: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1" name="正方形/長方形 161">
            <a:extLst>
              <a:ext uri="{FF2B5EF4-FFF2-40B4-BE49-F238E27FC236}">
                <a16:creationId xmlns:a16="http://schemas.microsoft.com/office/drawing/2014/main" id="{B7D13D2C-9C3B-40C6-A1DF-8D0154BEFD1C}"/>
              </a:ext>
            </a:extLst>
          </p:cNvPr>
          <p:cNvSpPr/>
          <p:nvPr/>
        </p:nvSpPr>
        <p:spPr>
          <a:xfrm>
            <a:off x="2411647" y="2702456"/>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ヘルスケア情報</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2" name="正方形/長方形 162">
            <a:extLst>
              <a:ext uri="{FF2B5EF4-FFF2-40B4-BE49-F238E27FC236}">
                <a16:creationId xmlns:a16="http://schemas.microsoft.com/office/drawing/2014/main" id="{9714387C-BBFD-4151-86FF-CC868BCBD523}"/>
              </a:ext>
            </a:extLst>
          </p:cNvPr>
          <p:cNvSpPr/>
          <p:nvPr/>
        </p:nvSpPr>
        <p:spPr>
          <a:xfrm>
            <a:off x="3464056" y="2702877"/>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注文システム</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3" name="正方形/長方形 163">
            <a:extLst>
              <a:ext uri="{FF2B5EF4-FFF2-40B4-BE49-F238E27FC236}">
                <a16:creationId xmlns:a16="http://schemas.microsoft.com/office/drawing/2014/main" id="{768FBB81-426E-4591-B70C-322BE9470979}"/>
              </a:ext>
            </a:extLst>
          </p:cNvPr>
          <p:cNvSpPr/>
          <p:nvPr/>
        </p:nvSpPr>
        <p:spPr>
          <a:xfrm>
            <a:off x="4524366" y="2704680"/>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配送支援</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4" name="正方形/長方形 164">
            <a:extLst>
              <a:ext uri="{FF2B5EF4-FFF2-40B4-BE49-F238E27FC236}">
                <a16:creationId xmlns:a16="http://schemas.microsoft.com/office/drawing/2014/main" id="{AC4D7AE6-EA0A-44D4-AA71-93EFB10994FA}"/>
              </a:ext>
            </a:extLst>
          </p:cNvPr>
          <p:cNvSpPr/>
          <p:nvPr/>
        </p:nvSpPr>
        <p:spPr>
          <a:xfrm>
            <a:off x="5569849" y="2705650"/>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アプリ</a:t>
            </a:r>
          </a:p>
        </p:txBody>
      </p:sp>
      <p:sp>
        <p:nvSpPr>
          <p:cNvPr id="165" name="楕円 165">
            <a:extLst>
              <a:ext uri="{FF2B5EF4-FFF2-40B4-BE49-F238E27FC236}">
                <a16:creationId xmlns:a16="http://schemas.microsoft.com/office/drawing/2014/main" id="{1A008B31-6AB6-4910-8335-DEC32D63797B}"/>
              </a:ext>
            </a:extLst>
          </p:cNvPr>
          <p:cNvSpPr/>
          <p:nvPr/>
        </p:nvSpPr>
        <p:spPr>
          <a:xfrm>
            <a:off x="3098898" y="478246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66" name="テキスト ボックス 166">
            <a:extLst>
              <a:ext uri="{FF2B5EF4-FFF2-40B4-BE49-F238E27FC236}">
                <a16:creationId xmlns:a16="http://schemas.microsoft.com/office/drawing/2014/main" id="{C1A605B2-0710-4E72-A579-0ACB0ADBEDCB}"/>
              </a:ext>
            </a:extLst>
          </p:cNvPr>
          <p:cNvSpPr txBox="1"/>
          <p:nvPr/>
        </p:nvSpPr>
        <p:spPr>
          <a:xfrm>
            <a:off x="2751423" y="466783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9" name="円柱 169">
            <a:extLst>
              <a:ext uri="{FF2B5EF4-FFF2-40B4-BE49-F238E27FC236}">
                <a16:creationId xmlns:a16="http://schemas.microsoft.com/office/drawing/2014/main" id="{07D632A8-B6D4-43AE-96E8-63919D6114C6}"/>
              </a:ext>
            </a:extLst>
          </p:cNvPr>
          <p:cNvSpPr/>
          <p:nvPr/>
        </p:nvSpPr>
        <p:spPr>
          <a:xfrm>
            <a:off x="5912087" y="4892536"/>
            <a:ext cx="802207" cy="572899"/>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0" name="テキスト ボックス 170">
            <a:extLst>
              <a:ext uri="{FF2B5EF4-FFF2-40B4-BE49-F238E27FC236}">
                <a16:creationId xmlns:a16="http://schemas.microsoft.com/office/drawing/2014/main" id="{A4693C0D-03D2-4F58-A2B6-07E5A9175322}"/>
              </a:ext>
            </a:extLst>
          </p:cNvPr>
          <p:cNvSpPr txBox="1"/>
          <p:nvPr/>
        </p:nvSpPr>
        <p:spPr>
          <a:xfrm>
            <a:off x="5828418" y="5506111"/>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●●（株）</a:t>
            </a:r>
            <a:r>
              <a:rPr kumimoji="1" lang="en-US" altLang="ja-JP" sz="73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71" name="テキスト ボックス 172">
            <a:extLst>
              <a:ext uri="{FF2B5EF4-FFF2-40B4-BE49-F238E27FC236}">
                <a16:creationId xmlns:a16="http://schemas.microsoft.com/office/drawing/2014/main" id="{D26B3654-4DBC-48CC-887E-BCBA0CE14C40}"/>
              </a:ext>
            </a:extLst>
          </p:cNvPr>
          <p:cNvSpPr txBox="1"/>
          <p:nvPr/>
        </p:nvSpPr>
        <p:spPr>
          <a:xfrm>
            <a:off x="1346845" y="2395933"/>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交通事業者●●</a:t>
            </a: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72" name="テキスト ボックス 86">
            <a:extLst>
              <a:ext uri="{FF2B5EF4-FFF2-40B4-BE49-F238E27FC236}">
                <a16:creationId xmlns:a16="http://schemas.microsoft.com/office/drawing/2014/main" id="{1FCC10B8-4BB4-45BC-A0B2-44B7D2D35B2B}"/>
              </a:ext>
            </a:extLst>
          </p:cNvPr>
          <p:cNvSpPr txBox="1"/>
          <p:nvPr/>
        </p:nvSpPr>
        <p:spPr>
          <a:xfrm>
            <a:off x="4013039" y="4541634"/>
            <a:ext cx="58320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手入力</a:t>
            </a:r>
          </a:p>
        </p:txBody>
      </p:sp>
      <p:sp>
        <p:nvSpPr>
          <p:cNvPr id="173" name="テキスト ボックス 87">
            <a:extLst>
              <a:ext uri="{FF2B5EF4-FFF2-40B4-BE49-F238E27FC236}">
                <a16:creationId xmlns:a16="http://schemas.microsoft.com/office/drawing/2014/main" id="{EC81891E-FC35-4BE8-BB36-37BE1E9A5581}"/>
              </a:ext>
            </a:extLst>
          </p:cNvPr>
          <p:cNvSpPr txBox="1"/>
          <p:nvPr/>
        </p:nvSpPr>
        <p:spPr>
          <a:xfrm>
            <a:off x="4815411" y="4397504"/>
            <a:ext cx="747390"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蓄積方式</a:t>
            </a:r>
          </a:p>
        </p:txBody>
      </p:sp>
      <p:sp>
        <p:nvSpPr>
          <p:cNvPr id="2" name="正方形/長方形 1">
            <a:extLst>
              <a:ext uri="{FF2B5EF4-FFF2-40B4-BE49-F238E27FC236}">
                <a16:creationId xmlns:a16="http://schemas.microsoft.com/office/drawing/2014/main" id="{F3C082F0-73BF-4249-AEA9-4BFDD6F612D3}"/>
              </a:ext>
            </a:extLst>
          </p:cNvPr>
          <p:cNvSpPr/>
          <p:nvPr/>
        </p:nvSpPr>
        <p:spPr>
          <a:xfrm>
            <a:off x="150080" y="2348880"/>
            <a:ext cx="8843840" cy="3448653"/>
          </a:xfrm>
          <a:prstGeom prst="rect">
            <a:avLst/>
          </a:prstGeom>
          <a:noFill/>
          <a:ln w="9525">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6" name="正方形/長方形 164">
            <a:extLst>
              <a:ext uri="{FF2B5EF4-FFF2-40B4-BE49-F238E27FC236}">
                <a16:creationId xmlns:a16="http://schemas.microsoft.com/office/drawing/2014/main" id="{DE88E11F-3B82-4D16-945F-45047ADC1881}"/>
              </a:ext>
            </a:extLst>
          </p:cNvPr>
          <p:cNvSpPr/>
          <p:nvPr/>
        </p:nvSpPr>
        <p:spPr>
          <a:xfrm>
            <a:off x="7603987" y="2368390"/>
            <a:ext cx="1394796" cy="346989"/>
          </a:xfrm>
          <a:prstGeom prst="rect">
            <a:avLst/>
          </a:prstGeom>
          <a:solidFill>
            <a:schemeClr val="bg1">
              <a:lumMod val="75000"/>
            </a:schemeClr>
          </a:solidFill>
          <a:ln>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システム構成図の例</a:t>
            </a:r>
            <a:endParaRPr kumimoji="1" lang="ja-JP" altLang="en-US"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69592900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　記載例②</a:t>
            </a:r>
          </a:p>
        </p:txBody>
      </p:sp>
      <p:sp>
        <p:nvSpPr>
          <p:cNvPr id="3196" name="Text Box 804"/>
          <p:cNvSpPr txBox="1">
            <a:spLocks noChangeArrowheads="1"/>
          </p:cNvSpPr>
          <p:nvPr/>
        </p:nvSpPr>
        <p:spPr>
          <a:xfrm>
            <a:off x="-4936" y="576000"/>
            <a:ext cx="7452320" cy="399217"/>
          </a:xfrm>
          <a:prstGeom prst="rect">
            <a:avLst/>
          </a:prstGeom>
          <a:noFill/>
          <a:ln w="9525">
            <a:noFill/>
            <a:miter lim="800000"/>
            <a:headEnd/>
            <a:tailEnd/>
          </a:ln>
          <a:effectLst/>
        </p:spPr>
        <p:txBody>
          <a:bodyPr wrap="square">
            <a:spAutoFit/>
          </a:bodyPr>
          <a:lstStyle/>
          <a:p>
            <a:pPr marR="0" lvl="0" algn="l" defTabSz="914400" rtl="0" eaLnBrk="1" fontAlgn="base" latinLnBrk="0" hangingPunct="1">
              <a:lnSpc>
                <a:spcPct val="100000"/>
              </a:lnSpc>
              <a:spcBef>
                <a:spcPct val="5000"/>
              </a:spcBef>
              <a:spcAft>
                <a:spcPct val="0"/>
              </a:spcAft>
              <a:buClrTx/>
              <a:buSzTx/>
              <a:tabLst/>
              <a:defRPr/>
            </a:pPr>
            <a:endPar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245368B-9444-4FBE-8812-1697B13FF776}" type="slidenum">
              <a:rPr kumimoji="1" lang="en-US" altLang="ja-JP" sz="1480" smtClean="0">
                <a:solidFill>
                  <a:schemeClr val="tx1"/>
                </a:solidFill>
              </a:rPr>
              <a:t>90</a:t>
            </a:fld>
            <a:endParaRPr kumimoji="1" lang="ja-JP" altLang="en-US" sz="1480" dirty="0">
              <a:solidFill>
                <a:schemeClr val="tx1"/>
              </a:solidFill>
            </a:endParaRPr>
          </a:p>
        </p:txBody>
      </p:sp>
      <p:sp>
        <p:nvSpPr>
          <p:cNvPr id="3263" name="Rectangle 100">
            <a:extLst>
              <a:ext uri="{FF2B5EF4-FFF2-40B4-BE49-F238E27FC236}">
                <a16:creationId xmlns:a16="http://schemas.microsoft.com/office/drawing/2014/main" id="{7BE64B6C-69C1-F4B1-D199-18B45D9C5402}"/>
              </a:ext>
            </a:extLst>
          </p:cNvPr>
          <p:cNvSpPr/>
          <p:nvPr/>
        </p:nvSpPr>
        <p:spPr>
          <a:xfrm>
            <a:off x="6721641" y="1412776"/>
            <a:ext cx="2242847"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備考</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265" name="Straight Connector 54">
            <a:extLst>
              <a:ext uri="{FF2B5EF4-FFF2-40B4-BE49-F238E27FC236}">
                <a16:creationId xmlns:a16="http://schemas.microsoft.com/office/drawing/2014/main" id="{28CB53BB-4251-B530-3262-2CDB0D78BBCF}"/>
              </a:ext>
            </a:extLst>
          </p:cNvPr>
          <p:cNvCxnSpPr>
            <a:cxnSpLocks/>
          </p:cNvCxnSpPr>
          <p:nvPr/>
        </p:nvCxnSpPr>
        <p:spPr>
          <a:xfrm>
            <a:off x="6721641" y="1710725"/>
            <a:ext cx="2242847" cy="0"/>
          </a:xfrm>
          <a:prstGeom prst="line">
            <a:avLst/>
          </a:prstGeom>
          <a:noFill/>
          <a:ln w="28575" cap="flat" cmpd="sng" algn="ctr">
            <a:solidFill>
              <a:srgbClr val="747480"/>
            </a:solidFill>
            <a:prstDash val="solid"/>
            <a:tailEnd type="none"/>
          </a:ln>
          <a:effectLst/>
        </p:spPr>
      </p:cxnSp>
      <p:sp>
        <p:nvSpPr>
          <p:cNvPr id="3267" name="Rectangle 100">
            <a:extLst>
              <a:ext uri="{FF2B5EF4-FFF2-40B4-BE49-F238E27FC236}">
                <a16:creationId xmlns:a16="http://schemas.microsoft.com/office/drawing/2014/main" id="{A878D69D-89A5-9F7C-9B2F-E241952B8F5D}"/>
              </a:ext>
            </a:extLst>
          </p:cNvPr>
          <p:cNvSpPr/>
          <p:nvPr/>
        </p:nvSpPr>
        <p:spPr>
          <a:xfrm>
            <a:off x="206859" y="1425233"/>
            <a:ext cx="1624131"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測定項目</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68" name="Rectangle 100">
            <a:extLst>
              <a:ext uri="{FF2B5EF4-FFF2-40B4-BE49-F238E27FC236}">
                <a16:creationId xmlns:a16="http://schemas.microsoft.com/office/drawing/2014/main" id="{06DD6467-13AE-D31E-4338-BB2CFF8CADF4}"/>
              </a:ext>
            </a:extLst>
          </p:cNvPr>
          <p:cNvSpPr/>
          <p:nvPr/>
        </p:nvSpPr>
        <p:spPr>
          <a:xfrm>
            <a:off x="4655979" y="1412776"/>
            <a:ext cx="1624131"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測定方法</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69" name="Rectangle 100">
            <a:extLst>
              <a:ext uri="{FF2B5EF4-FFF2-40B4-BE49-F238E27FC236}">
                <a16:creationId xmlns:a16="http://schemas.microsoft.com/office/drawing/2014/main" id="{8BE783B2-30CA-72BC-FE42-CBC053EC444B}"/>
              </a:ext>
            </a:extLst>
          </p:cNvPr>
          <p:cNvSpPr/>
          <p:nvPr/>
        </p:nvSpPr>
        <p:spPr>
          <a:xfrm>
            <a:off x="2310964" y="1425233"/>
            <a:ext cx="1894669"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成果指標（</a:t>
            </a:r>
            <a:r>
              <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KPI</a:t>
            </a: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283" name="Straight Connector 40">
            <a:extLst>
              <a:ext uri="{FF2B5EF4-FFF2-40B4-BE49-F238E27FC236}">
                <a16:creationId xmlns:a16="http://schemas.microsoft.com/office/drawing/2014/main" id="{A438E0DC-1EED-3F13-8A07-CFFC9B194D34}"/>
              </a:ext>
            </a:extLst>
          </p:cNvPr>
          <p:cNvCxnSpPr>
            <a:cxnSpLocks/>
          </p:cNvCxnSpPr>
          <p:nvPr/>
        </p:nvCxnSpPr>
        <p:spPr>
          <a:xfrm>
            <a:off x="292116" y="1710725"/>
            <a:ext cx="1372494" cy="0"/>
          </a:xfrm>
          <a:prstGeom prst="line">
            <a:avLst/>
          </a:prstGeom>
          <a:noFill/>
          <a:ln w="28575" cap="flat" cmpd="sng" algn="ctr">
            <a:solidFill>
              <a:srgbClr val="747480"/>
            </a:solidFill>
            <a:prstDash val="solid"/>
            <a:tailEnd type="none"/>
          </a:ln>
          <a:effectLst/>
        </p:spPr>
      </p:cxnSp>
      <p:cxnSp>
        <p:nvCxnSpPr>
          <p:cNvPr id="3284" name="Straight Connector 47">
            <a:extLst>
              <a:ext uri="{FF2B5EF4-FFF2-40B4-BE49-F238E27FC236}">
                <a16:creationId xmlns:a16="http://schemas.microsoft.com/office/drawing/2014/main" id="{6F15C03E-F237-3F25-90FF-EEE94DD9DE01}"/>
              </a:ext>
            </a:extLst>
          </p:cNvPr>
          <p:cNvCxnSpPr>
            <a:cxnSpLocks/>
          </p:cNvCxnSpPr>
          <p:nvPr/>
        </p:nvCxnSpPr>
        <p:spPr>
          <a:xfrm>
            <a:off x="2310964" y="1710725"/>
            <a:ext cx="1894669" cy="0"/>
          </a:xfrm>
          <a:prstGeom prst="line">
            <a:avLst/>
          </a:prstGeom>
          <a:noFill/>
          <a:ln w="28575" cap="flat" cmpd="sng" algn="ctr">
            <a:solidFill>
              <a:srgbClr val="747480"/>
            </a:solidFill>
            <a:prstDash val="solid"/>
            <a:tailEnd type="none"/>
          </a:ln>
          <a:effectLst/>
        </p:spPr>
      </p:cxnSp>
      <p:cxnSp>
        <p:nvCxnSpPr>
          <p:cNvPr id="3285" name="Straight Connector 51">
            <a:extLst>
              <a:ext uri="{FF2B5EF4-FFF2-40B4-BE49-F238E27FC236}">
                <a16:creationId xmlns:a16="http://schemas.microsoft.com/office/drawing/2014/main" id="{F792D0FB-42A2-49C3-728F-7E8EFD389868}"/>
              </a:ext>
            </a:extLst>
          </p:cNvPr>
          <p:cNvCxnSpPr>
            <a:cxnSpLocks/>
          </p:cNvCxnSpPr>
          <p:nvPr/>
        </p:nvCxnSpPr>
        <p:spPr>
          <a:xfrm>
            <a:off x="4655979" y="1710725"/>
            <a:ext cx="1624131" cy="0"/>
          </a:xfrm>
          <a:prstGeom prst="line">
            <a:avLst/>
          </a:prstGeom>
          <a:noFill/>
          <a:ln w="28575" cap="flat" cmpd="sng" algn="ctr">
            <a:solidFill>
              <a:srgbClr val="747480"/>
            </a:solidFill>
            <a:prstDash val="solid"/>
            <a:tailEnd type="none"/>
          </a:ln>
          <a:effectLst/>
        </p:spPr>
      </p:cxnSp>
      <p:sp>
        <p:nvSpPr>
          <p:cNvPr id="3293" name="Rectangle 12">
            <a:extLst>
              <a:ext uri="{FF2B5EF4-FFF2-40B4-BE49-F238E27FC236}">
                <a16:creationId xmlns:a16="http://schemas.microsoft.com/office/drawing/2014/main" id="{DF46CF37-4E0B-7986-D740-BC9784A871F9}"/>
              </a:ext>
            </a:extLst>
          </p:cNvPr>
          <p:cNvSpPr/>
          <p:nvPr/>
        </p:nvSpPr>
        <p:spPr>
          <a:xfrm>
            <a:off x="107504" y="661418"/>
            <a:ext cx="8945594" cy="622704"/>
          </a:xfrm>
          <a:prstGeom prst="rect">
            <a:avLst/>
          </a:prstGeom>
          <a:solidFill>
            <a:schemeClr val="accent6">
              <a:lumMod val="20000"/>
              <a:lumOff val="80000"/>
            </a:schemeClr>
          </a:solidFill>
          <a:ln w="9525" cap="flat" cmpd="sng" algn="ctr">
            <a:noFill/>
            <a:prstDash val="solid"/>
          </a:ln>
          <a:effectLst/>
        </p:spPr>
        <p:txBody>
          <a:bodyPr rtlCol="0" anchor="ctr" anchorCtr="0"/>
          <a:lstStyle/>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作成したロジックモデルを元に、</a:t>
            </a: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KPI</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を測定する箇所を特定。</a:t>
            </a:r>
            <a:endPar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KPI</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については、交通による寄与度と測定可能性の</a:t>
            </a: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2</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要素から考える。</a:t>
            </a:r>
            <a:endPar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p:txBody>
      </p:sp>
      <p:cxnSp>
        <p:nvCxnSpPr>
          <p:cNvPr id="3147" name="Straight Connector 38">
            <a:extLst>
              <a:ext uri="{FF2B5EF4-FFF2-40B4-BE49-F238E27FC236}">
                <a16:creationId xmlns:a16="http://schemas.microsoft.com/office/drawing/2014/main" id="{20CDEFBA-EDB8-D6C5-1530-B576022CC1DF}"/>
              </a:ext>
            </a:extLst>
          </p:cNvPr>
          <p:cNvCxnSpPr>
            <a:cxnSpLocks/>
          </p:cNvCxnSpPr>
          <p:nvPr/>
        </p:nvCxnSpPr>
        <p:spPr>
          <a:xfrm flipV="1">
            <a:off x="260008" y="3109999"/>
            <a:ext cx="8772433" cy="12859"/>
          </a:xfrm>
          <a:prstGeom prst="line">
            <a:avLst/>
          </a:prstGeom>
          <a:noFill/>
          <a:ln w="6350" cap="flat" cmpd="sng" algn="ctr">
            <a:solidFill>
              <a:srgbClr val="747480"/>
            </a:solidFill>
            <a:prstDash val="dash"/>
            <a:tailEnd type="none"/>
          </a:ln>
          <a:effectLst/>
        </p:spPr>
      </p:cxnSp>
      <p:cxnSp>
        <p:nvCxnSpPr>
          <p:cNvPr id="3148" name="Straight Connector 63">
            <a:extLst>
              <a:ext uri="{FF2B5EF4-FFF2-40B4-BE49-F238E27FC236}">
                <a16:creationId xmlns:a16="http://schemas.microsoft.com/office/drawing/2014/main" id="{77FA5EDF-F216-DBCF-F828-58FE53E816C8}"/>
              </a:ext>
            </a:extLst>
          </p:cNvPr>
          <p:cNvCxnSpPr>
            <a:cxnSpLocks/>
          </p:cNvCxnSpPr>
          <p:nvPr/>
        </p:nvCxnSpPr>
        <p:spPr>
          <a:xfrm>
            <a:off x="245506" y="5746944"/>
            <a:ext cx="8839516" cy="0"/>
          </a:xfrm>
          <a:prstGeom prst="line">
            <a:avLst/>
          </a:prstGeom>
          <a:noFill/>
          <a:ln w="6350" cap="flat" cmpd="sng" algn="ctr">
            <a:solidFill>
              <a:srgbClr val="747480"/>
            </a:solidFill>
            <a:prstDash val="dash"/>
            <a:tailEnd type="none"/>
          </a:ln>
          <a:effectLst/>
        </p:spPr>
      </p:cxnSp>
      <p:sp>
        <p:nvSpPr>
          <p:cNvPr id="3149" name="Rectangle 102">
            <a:extLst>
              <a:ext uri="{FF2B5EF4-FFF2-40B4-BE49-F238E27FC236}">
                <a16:creationId xmlns:a16="http://schemas.microsoft.com/office/drawing/2014/main" id="{DE2E2B2F-6591-9E19-D34F-2A44C1997F07}"/>
              </a:ext>
            </a:extLst>
          </p:cNvPr>
          <p:cNvSpPr/>
          <p:nvPr/>
        </p:nvSpPr>
        <p:spPr>
          <a:xfrm>
            <a:off x="239131" y="1831357"/>
            <a:ext cx="1589958" cy="568463"/>
          </a:xfrm>
          <a:prstGeom prst="rect">
            <a:avLst/>
          </a:prstGeom>
          <a:solidFill>
            <a:srgbClr val="FFFACC"/>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地域交通の利用データを一元化する</a:t>
            </a:r>
          </a:p>
        </p:txBody>
      </p:sp>
      <p:sp>
        <p:nvSpPr>
          <p:cNvPr id="3150" name="Rectangle 102">
            <a:extLst>
              <a:ext uri="{FF2B5EF4-FFF2-40B4-BE49-F238E27FC236}">
                <a16:creationId xmlns:a16="http://schemas.microsoft.com/office/drawing/2014/main" id="{0296F037-6FF1-0A68-7048-05047C9C1369}"/>
              </a:ext>
            </a:extLst>
          </p:cNvPr>
          <p:cNvSpPr/>
          <p:nvPr/>
        </p:nvSpPr>
        <p:spPr>
          <a:xfrm>
            <a:off x="239131" y="2463855"/>
            <a:ext cx="1589958" cy="568463"/>
          </a:xfrm>
          <a:prstGeom prst="rect">
            <a:avLst/>
          </a:prstGeom>
          <a:solidFill>
            <a:srgbClr val="FFFACC"/>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地域交通の運行データを一元化する</a:t>
            </a:r>
          </a:p>
        </p:txBody>
      </p:sp>
      <p:sp>
        <p:nvSpPr>
          <p:cNvPr id="3151" name="Rectangle 102">
            <a:extLst>
              <a:ext uri="{FF2B5EF4-FFF2-40B4-BE49-F238E27FC236}">
                <a16:creationId xmlns:a16="http://schemas.microsoft.com/office/drawing/2014/main" id="{224B8680-0691-38E8-5F99-71072CC3C1AF}"/>
              </a:ext>
            </a:extLst>
          </p:cNvPr>
          <p:cNvSpPr/>
          <p:nvPr/>
        </p:nvSpPr>
        <p:spPr>
          <a:xfrm>
            <a:off x="231750" y="5812774"/>
            <a:ext cx="1589958" cy="956364"/>
          </a:xfrm>
          <a:prstGeom prst="rect">
            <a:avLst/>
          </a:prstGeom>
          <a:solidFill>
            <a:srgbClr val="FFE0D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交通以外とのデータと組み合わせて、新しいサービスができる</a:t>
            </a:r>
          </a:p>
        </p:txBody>
      </p:sp>
      <p:sp>
        <p:nvSpPr>
          <p:cNvPr id="3152" name="Rectangle 102">
            <a:extLst>
              <a:ext uri="{FF2B5EF4-FFF2-40B4-BE49-F238E27FC236}">
                <a16:creationId xmlns:a16="http://schemas.microsoft.com/office/drawing/2014/main" id="{90A5DDE0-E8E2-1516-E198-DC031A5CB91A}"/>
              </a:ext>
            </a:extLst>
          </p:cNvPr>
          <p:cNvSpPr/>
          <p:nvPr/>
        </p:nvSpPr>
        <p:spPr>
          <a:xfrm>
            <a:off x="245506" y="4621703"/>
            <a:ext cx="1589958" cy="1024230"/>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交通サービスの利用者が増える</a:t>
            </a:r>
          </a:p>
        </p:txBody>
      </p:sp>
      <p:sp>
        <p:nvSpPr>
          <p:cNvPr id="3153" name="Rectangle 102">
            <a:extLst>
              <a:ext uri="{FF2B5EF4-FFF2-40B4-BE49-F238E27FC236}">
                <a16:creationId xmlns:a16="http://schemas.microsoft.com/office/drawing/2014/main" id="{EDE191FC-F562-336B-6EDE-E1BFE88D1D49}"/>
              </a:ext>
            </a:extLst>
          </p:cNvPr>
          <p:cNvSpPr/>
          <p:nvPr/>
        </p:nvSpPr>
        <p:spPr>
          <a:xfrm>
            <a:off x="257326" y="3836585"/>
            <a:ext cx="1589958" cy="560092"/>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エビデンスに基づき</a:t>
            </a:r>
            <a:r>
              <a:rPr kumimoji="0" lang="ja-JP" altLang="en-US" sz="1143"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リソースの効率活用が議</a:t>
            </a: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論される</a:t>
            </a:r>
          </a:p>
        </p:txBody>
      </p:sp>
      <p:sp>
        <p:nvSpPr>
          <p:cNvPr id="3154" name="Rectangle 102">
            <a:extLst>
              <a:ext uri="{FF2B5EF4-FFF2-40B4-BE49-F238E27FC236}">
                <a16:creationId xmlns:a16="http://schemas.microsoft.com/office/drawing/2014/main" id="{B4C360D8-32DF-69C2-6725-3D75C726A5FB}"/>
              </a:ext>
            </a:extLst>
          </p:cNvPr>
          <p:cNvSpPr/>
          <p:nvPr/>
        </p:nvSpPr>
        <p:spPr>
          <a:xfrm>
            <a:off x="260623" y="3193701"/>
            <a:ext cx="1589958" cy="592948"/>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エビデンスに基づきサービス水準等が改善される</a:t>
            </a:r>
          </a:p>
        </p:txBody>
      </p:sp>
      <p:sp>
        <p:nvSpPr>
          <p:cNvPr id="3155" name="Rectangle 102">
            <a:extLst>
              <a:ext uri="{FF2B5EF4-FFF2-40B4-BE49-F238E27FC236}">
                <a16:creationId xmlns:a16="http://schemas.microsoft.com/office/drawing/2014/main" id="{0712C788-E12A-CD20-6699-7FF999BE231B}"/>
              </a:ext>
            </a:extLst>
          </p:cNvPr>
          <p:cNvSpPr/>
          <p:nvPr/>
        </p:nvSpPr>
        <p:spPr>
          <a:xfrm>
            <a:off x="2263362" y="1817120"/>
            <a:ext cx="2035188" cy="1192265"/>
          </a:xfrm>
          <a:prstGeom prst="rect">
            <a:avLst/>
          </a:prstGeom>
          <a:noFill/>
          <a:ln w="9525" cap="flat" cmpd="sng" algn="ctr">
            <a:solidFill>
              <a:schemeClr val="tx1"/>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データ連携基盤に一元化した</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R="0" lvl="0" algn="l" defTabSz="914290" rtl="0" eaLnBrk="1" fontAlgn="auto" latinLnBrk="0" hangingPunct="1">
              <a:lnSpc>
                <a:spcPct val="100000"/>
              </a:lnSpc>
              <a:spcBef>
                <a:spcPts val="0"/>
              </a:spcBef>
              <a:spcAft>
                <a:spcPts val="0"/>
              </a:spcAft>
              <a:buClrTx/>
              <a:buSzTx/>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利用データの情報量</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データ連携基盤に一元化した</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R="0" lvl="0" algn="l" defTabSz="914290" rtl="0" eaLnBrk="1" fontAlgn="auto" latinLnBrk="0" hangingPunct="1">
              <a:lnSpc>
                <a:spcPct val="100000"/>
              </a:lnSpc>
              <a:spcBef>
                <a:spcPts val="0"/>
              </a:spcBef>
              <a:spcAft>
                <a:spcPts val="0"/>
              </a:spcAft>
              <a:buClrTx/>
              <a:buSzTx/>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運行データの情報量</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156" name="Rectangle 102">
            <a:extLst>
              <a:ext uri="{FF2B5EF4-FFF2-40B4-BE49-F238E27FC236}">
                <a16:creationId xmlns:a16="http://schemas.microsoft.com/office/drawing/2014/main" id="{779656B1-DC4B-2FAF-E453-E829F2E1807C}"/>
              </a:ext>
            </a:extLst>
          </p:cNvPr>
          <p:cNvSpPr/>
          <p:nvPr/>
        </p:nvSpPr>
        <p:spPr>
          <a:xfrm>
            <a:off x="4639927" y="1819153"/>
            <a:ext cx="1729780" cy="1197880"/>
          </a:xfrm>
          <a:prstGeom prst="rect">
            <a:avLst/>
          </a:prstGeom>
          <a:noFill/>
          <a:ln w="9525" cap="flat" cmpd="sng" algn="ctr">
            <a:solidFill>
              <a:schemeClr val="tx1"/>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整備したデータ連携基盤の仕様確認</a:t>
            </a:r>
          </a:p>
        </p:txBody>
      </p:sp>
      <p:sp>
        <p:nvSpPr>
          <p:cNvPr id="3157" name="Rectangle 102">
            <a:extLst>
              <a:ext uri="{FF2B5EF4-FFF2-40B4-BE49-F238E27FC236}">
                <a16:creationId xmlns:a16="http://schemas.microsoft.com/office/drawing/2014/main" id="{D226DBA8-47D3-2910-16C6-E2F64948929F}"/>
              </a:ext>
            </a:extLst>
          </p:cNvPr>
          <p:cNvSpPr/>
          <p:nvPr/>
        </p:nvSpPr>
        <p:spPr>
          <a:xfrm>
            <a:off x="2263362" y="3220099"/>
            <a:ext cx="2050108" cy="1182568"/>
          </a:xfrm>
          <a:prstGeom prst="rect">
            <a:avLst/>
          </a:prstGeom>
          <a:noFill/>
          <a:ln w="9525" cap="flat" cmpd="sng" algn="ctr">
            <a:solidFill>
              <a:schemeClr val="tx1"/>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データを活用した、サービス水準等の見直しの議論の回数</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データを活用した、運転士や車両等のリソース活用等に関する議論の回数</a:t>
            </a:r>
          </a:p>
        </p:txBody>
      </p:sp>
      <p:sp>
        <p:nvSpPr>
          <p:cNvPr id="3158" name="Rectangle 102">
            <a:extLst>
              <a:ext uri="{FF2B5EF4-FFF2-40B4-BE49-F238E27FC236}">
                <a16:creationId xmlns:a16="http://schemas.microsoft.com/office/drawing/2014/main" id="{D87ED832-4EF5-DFEF-0BC5-D621A2076B1D}"/>
              </a:ext>
            </a:extLst>
          </p:cNvPr>
          <p:cNvSpPr/>
          <p:nvPr/>
        </p:nvSpPr>
        <p:spPr>
          <a:xfrm>
            <a:off x="2263362" y="5825067"/>
            <a:ext cx="2035187" cy="956364"/>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議論の結果生み出された、新しいサービスに関するアイディア数</a:t>
            </a:r>
          </a:p>
        </p:txBody>
      </p:sp>
      <p:sp>
        <p:nvSpPr>
          <p:cNvPr id="3159" name="Rectangle 102">
            <a:extLst>
              <a:ext uri="{FF2B5EF4-FFF2-40B4-BE49-F238E27FC236}">
                <a16:creationId xmlns:a16="http://schemas.microsoft.com/office/drawing/2014/main" id="{6C753CF1-05F7-0910-712C-24C1CBAF16CE}"/>
              </a:ext>
            </a:extLst>
          </p:cNvPr>
          <p:cNvSpPr/>
          <p:nvPr/>
        </p:nvSpPr>
        <p:spPr>
          <a:xfrm>
            <a:off x="4639927" y="3218872"/>
            <a:ext cx="1729780" cy="1184571"/>
          </a:xfrm>
          <a:prstGeom prst="rect">
            <a:avLst/>
          </a:prstGeom>
          <a:noFill/>
          <a:ln w="9525" cap="flat" cmpd="sng" algn="ctr">
            <a:solidFill>
              <a:schemeClr val="tx1"/>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地域公共交通活性化協議会等の議事録による確認</a:t>
            </a:r>
          </a:p>
        </p:txBody>
      </p:sp>
      <p:sp>
        <p:nvSpPr>
          <p:cNvPr id="3160" name="Rectangle 102">
            <a:extLst>
              <a:ext uri="{FF2B5EF4-FFF2-40B4-BE49-F238E27FC236}">
                <a16:creationId xmlns:a16="http://schemas.microsoft.com/office/drawing/2014/main" id="{B5DC710F-6AF4-ABA7-8FE6-47DB136D3A82}"/>
              </a:ext>
            </a:extLst>
          </p:cNvPr>
          <p:cNvSpPr/>
          <p:nvPr/>
        </p:nvSpPr>
        <p:spPr>
          <a:xfrm>
            <a:off x="4655979" y="5828253"/>
            <a:ext cx="1737542" cy="953177"/>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地域公共交通活性化協議会等の議事録による確認</a:t>
            </a:r>
          </a:p>
        </p:txBody>
      </p:sp>
      <p:sp>
        <p:nvSpPr>
          <p:cNvPr id="3161" name="Isosceles Triangle 76">
            <a:extLst>
              <a:ext uri="{FF2B5EF4-FFF2-40B4-BE49-F238E27FC236}">
                <a16:creationId xmlns:a16="http://schemas.microsoft.com/office/drawing/2014/main" id="{445C637B-2336-E046-66B4-F2FA3ABE2D96}"/>
              </a:ext>
            </a:extLst>
          </p:cNvPr>
          <p:cNvSpPr/>
          <p:nvPr/>
        </p:nvSpPr>
        <p:spPr>
          <a:xfrm rot="5400000">
            <a:off x="1834402" y="2344386"/>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err="1">
              <a:ln>
                <a:noFill/>
              </a:ln>
              <a:solidFill>
                <a:srgbClr val="2E2E38"/>
              </a:solidFill>
              <a:effectLst/>
              <a:uLnTx/>
              <a:uFillTx/>
              <a:latin typeface="EYInterstate" panose="02000503020000020004" pitchFamily="2" charset="0"/>
              <a:ea typeface="ＭＳ Ｐゴシック"/>
              <a:cs typeface="+mn-cs"/>
            </a:endParaRPr>
          </a:p>
        </p:txBody>
      </p:sp>
      <p:sp>
        <p:nvSpPr>
          <p:cNvPr id="3162" name="Isosceles Triangle 85">
            <a:extLst>
              <a:ext uri="{FF2B5EF4-FFF2-40B4-BE49-F238E27FC236}">
                <a16:creationId xmlns:a16="http://schemas.microsoft.com/office/drawing/2014/main" id="{E45592D1-85AF-9402-BECE-B7F205F4F3AE}"/>
              </a:ext>
            </a:extLst>
          </p:cNvPr>
          <p:cNvSpPr/>
          <p:nvPr/>
        </p:nvSpPr>
        <p:spPr>
          <a:xfrm rot="5400000">
            <a:off x="1834401" y="3850434"/>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3" name="Isosceles Triangle 92">
            <a:extLst>
              <a:ext uri="{FF2B5EF4-FFF2-40B4-BE49-F238E27FC236}">
                <a16:creationId xmlns:a16="http://schemas.microsoft.com/office/drawing/2014/main" id="{31F71668-D8D7-58CC-261E-1A3AD9FB3FCF}"/>
              </a:ext>
            </a:extLst>
          </p:cNvPr>
          <p:cNvSpPr/>
          <p:nvPr/>
        </p:nvSpPr>
        <p:spPr>
          <a:xfrm rot="5400000">
            <a:off x="1837521" y="6227390"/>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4" name="Isosceles Triangle 99">
            <a:extLst>
              <a:ext uri="{FF2B5EF4-FFF2-40B4-BE49-F238E27FC236}">
                <a16:creationId xmlns:a16="http://schemas.microsoft.com/office/drawing/2014/main" id="{54EF4900-FAE0-45F0-8533-2F43D23AA84E}"/>
              </a:ext>
            </a:extLst>
          </p:cNvPr>
          <p:cNvSpPr/>
          <p:nvPr/>
        </p:nvSpPr>
        <p:spPr>
          <a:xfrm rot="5400000">
            <a:off x="4238759" y="2287072"/>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5" name="Isosceles Triangle 102">
            <a:extLst>
              <a:ext uri="{FF2B5EF4-FFF2-40B4-BE49-F238E27FC236}">
                <a16:creationId xmlns:a16="http://schemas.microsoft.com/office/drawing/2014/main" id="{01B90EB0-ED38-C3E7-3F79-6F8ED63BFDC3}"/>
              </a:ext>
            </a:extLst>
          </p:cNvPr>
          <p:cNvSpPr/>
          <p:nvPr/>
        </p:nvSpPr>
        <p:spPr>
          <a:xfrm rot="5400000">
            <a:off x="4256467" y="3841164"/>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6" name="Isosceles Triangle 103">
            <a:extLst>
              <a:ext uri="{FF2B5EF4-FFF2-40B4-BE49-F238E27FC236}">
                <a16:creationId xmlns:a16="http://schemas.microsoft.com/office/drawing/2014/main" id="{59CF20A3-8F5F-A7DB-AD2E-851C2D3D616D}"/>
              </a:ext>
            </a:extLst>
          </p:cNvPr>
          <p:cNvSpPr/>
          <p:nvPr/>
        </p:nvSpPr>
        <p:spPr>
          <a:xfrm rot="5400000">
            <a:off x="4254770" y="6216985"/>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7" name="Isosceles Triangle 117">
            <a:extLst>
              <a:ext uri="{FF2B5EF4-FFF2-40B4-BE49-F238E27FC236}">
                <a16:creationId xmlns:a16="http://schemas.microsoft.com/office/drawing/2014/main" id="{B6EBAFA4-278E-6BB0-6EC2-EFAA3292C928}"/>
              </a:ext>
            </a:extLst>
          </p:cNvPr>
          <p:cNvSpPr/>
          <p:nvPr/>
        </p:nvSpPr>
        <p:spPr>
          <a:xfrm rot="5400000">
            <a:off x="6358274" y="2292806"/>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8" name="Isosceles Triangle 118">
            <a:extLst>
              <a:ext uri="{FF2B5EF4-FFF2-40B4-BE49-F238E27FC236}">
                <a16:creationId xmlns:a16="http://schemas.microsoft.com/office/drawing/2014/main" id="{67BEAAA4-329C-1698-4699-4C5F60A59C60}"/>
              </a:ext>
            </a:extLst>
          </p:cNvPr>
          <p:cNvSpPr/>
          <p:nvPr/>
        </p:nvSpPr>
        <p:spPr>
          <a:xfrm rot="5400000">
            <a:off x="6358275" y="3841164"/>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69" name="Isosceles Triangle 119">
            <a:extLst>
              <a:ext uri="{FF2B5EF4-FFF2-40B4-BE49-F238E27FC236}">
                <a16:creationId xmlns:a16="http://schemas.microsoft.com/office/drawing/2014/main" id="{3364A69B-3E76-A6C5-DF4C-51FB393226EA}"/>
              </a:ext>
            </a:extLst>
          </p:cNvPr>
          <p:cNvSpPr/>
          <p:nvPr/>
        </p:nvSpPr>
        <p:spPr>
          <a:xfrm rot="5400000">
            <a:off x="6358275" y="6227389"/>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cxnSp>
        <p:nvCxnSpPr>
          <p:cNvPr id="3170" name="Straight Connector 6">
            <a:extLst>
              <a:ext uri="{FF2B5EF4-FFF2-40B4-BE49-F238E27FC236}">
                <a16:creationId xmlns:a16="http://schemas.microsoft.com/office/drawing/2014/main" id="{D3BD46D8-00DC-E9A8-E23F-D259C06E9CDA}"/>
              </a:ext>
            </a:extLst>
          </p:cNvPr>
          <p:cNvCxnSpPr>
            <a:cxnSpLocks/>
          </p:cNvCxnSpPr>
          <p:nvPr/>
        </p:nvCxnSpPr>
        <p:spPr>
          <a:xfrm>
            <a:off x="260008" y="4501934"/>
            <a:ext cx="8793090" cy="0"/>
          </a:xfrm>
          <a:prstGeom prst="line">
            <a:avLst/>
          </a:prstGeom>
          <a:noFill/>
          <a:ln w="6350" cap="flat" cmpd="sng" algn="ctr">
            <a:solidFill>
              <a:srgbClr val="747480"/>
            </a:solidFill>
            <a:prstDash val="dash"/>
            <a:tailEnd type="none"/>
          </a:ln>
          <a:effectLst/>
        </p:spPr>
      </p:cxnSp>
      <p:sp>
        <p:nvSpPr>
          <p:cNvPr id="3171" name="Rectangle 102">
            <a:extLst>
              <a:ext uri="{FF2B5EF4-FFF2-40B4-BE49-F238E27FC236}">
                <a16:creationId xmlns:a16="http://schemas.microsoft.com/office/drawing/2014/main" id="{03CE2328-A5BD-8010-CF45-E613F2815FD5}"/>
              </a:ext>
            </a:extLst>
          </p:cNvPr>
          <p:cNvSpPr/>
          <p:nvPr/>
        </p:nvSpPr>
        <p:spPr>
          <a:xfrm>
            <a:off x="2263361" y="4597548"/>
            <a:ext cx="2035187" cy="1068088"/>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交通サービスの利用者数</a:t>
            </a:r>
          </a:p>
        </p:txBody>
      </p:sp>
      <p:sp>
        <p:nvSpPr>
          <p:cNvPr id="3172" name="Rectangle 102">
            <a:extLst>
              <a:ext uri="{FF2B5EF4-FFF2-40B4-BE49-F238E27FC236}">
                <a16:creationId xmlns:a16="http://schemas.microsoft.com/office/drawing/2014/main" id="{AAE52BEF-C254-23F2-7ACC-5B7ADB918CFA}"/>
              </a:ext>
            </a:extLst>
          </p:cNvPr>
          <p:cNvSpPr/>
          <p:nvPr/>
        </p:nvSpPr>
        <p:spPr>
          <a:xfrm>
            <a:off x="4655979" y="4597548"/>
            <a:ext cx="1744541" cy="1068088"/>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IC</a:t>
            </a: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カードデータ等による利用者数データの取得</a:t>
            </a:r>
          </a:p>
        </p:txBody>
      </p:sp>
      <p:sp>
        <p:nvSpPr>
          <p:cNvPr id="3173" name="Rectangle 102">
            <a:extLst>
              <a:ext uri="{FF2B5EF4-FFF2-40B4-BE49-F238E27FC236}">
                <a16:creationId xmlns:a16="http://schemas.microsoft.com/office/drawing/2014/main" id="{A81385E3-E341-1578-FFFD-F3DE05811519}"/>
              </a:ext>
            </a:extLst>
          </p:cNvPr>
          <p:cNvSpPr/>
          <p:nvPr/>
        </p:nvSpPr>
        <p:spPr>
          <a:xfrm>
            <a:off x="6752053" y="5825067"/>
            <a:ext cx="2320167" cy="956362"/>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実際に導入されるまでは長期間を要するため、短期的にはデータを活用した議論がどれだけ活発に行われているかを、量・質の両面から</a:t>
            </a:r>
            <a:r>
              <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174" name="Rectangle 102">
            <a:extLst>
              <a:ext uri="{FF2B5EF4-FFF2-40B4-BE49-F238E27FC236}">
                <a16:creationId xmlns:a16="http://schemas.microsoft.com/office/drawing/2014/main" id="{2C20B8BC-B0D8-7FC8-8CD7-3B6E1C49A899}"/>
              </a:ext>
            </a:extLst>
          </p:cNvPr>
          <p:cNvSpPr/>
          <p:nvPr/>
        </p:nvSpPr>
        <p:spPr>
          <a:xfrm>
            <a:off x="6721642" y="1811505"/>
            <a:ext cx="2310800" cy="1197881"/>
          </a:xfrm>
          <a:prstGeom prst="rect">
            <a:avLst/>
          </a:prstGeom>
          <a:noFill/>
          <a:ln w="9525" cap="flat" cmpd="sng" algn="ctr">
            <a:solidFill>
              <a:schemeClr val="tx1"/>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地域の課題解決にはどのようなデータが必要かという議論のもと、適切なデータが一元化されたかどうかを</a:t>
            </a:r>
            <a:r>
              <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175" name="Rectangle 102">
            <a:extLst>
              <a:ext uri="{FF2B5EF4-FFF2-40B4-BE49-F238E27FC236}">
                <a16:creationId xmlns:a16="http://schemas.microsoft.com/office/drawing/2014/main" id="{266E7973-B029-B82C-EB4E-BFD1185B6C83}"/>
              </a:ext>
            </a:extLst>
          </p:cNvPr>
          <p:cNvSpPr/>
          <p:nvPr/>
        </p:nvSpPr>
        <p:spPr>
          <a:xfrm>
            <a:off x="6752053" y="4597549"/>
            <a:ext cx="2320167" cy="1028428"/>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効果の発現までは長期間を要するため、短期的にはデータを活用した議論がどれだけ活発に行われているかを、必要に応じてデータ連携基盤を活用した分析も実施しながら、</a:t>
            </a:r>
            <a:r>
              <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PDCA</a:t>
            </a: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176" name="Rectangle 102">
            <a:extLst>
              <a:ext uri="{FF2B5EF4-FFF2-40B4-BE49-F238E27FC236}">
                <a16:creationId xmlns:a16="http://schemas.microsoft.com/office/drawing/2014/main" id="{0760762F-6F5A-D1CF-AB0A-8A0D415D16FF}"/>
              </a:ext>
            </a:extLst>
          </p:cNvPr>
          <p:cNvSpPr/>
          <p:nvPr/>
        </p:nvSpPr>
        <p:spPr>
          <a:xfrm>
            <a:off x="6735585" y="3215822"/>
            <a:ext cx="2325770" cy="1182008"/>
          </a:xfrm>
          <a:prstGeom prst="rect">
            <a:avLst/>
          </a:prstGeom>
          <a:noFill/>
          <a:ln w="9525" cap="flat" cmpd="sng" algn="ctr">
            <a:solidFill>
              <a:schemeClr val="tx1"/>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実際のサービス水準改善やリソース効率活用の実施までは長期間を要するため、短期的にはデータを活用した議論がどれだけ活発に行われているかを、量・質の両面から</a:t>
            </a:r>
            <a:r>
              <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05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177" name="Isosceles Triangle 17">
            <a:extLst>
              <a:ext uri="{FF2B5EF4-FFF2-40B4-BE49-F238E27FC236}">
                <a16:creationId xmlns:a16="http://schemas.microsoft.com/office/drawing/2014/main" id="{1FCAE4E3-485A-866B-EF0B-E23A40BEB0BA}"/>
              </a:ext>
            </a:extLst>
          </p:cNvPr>
          <p:cNvSpPr/>
          <p:nvPr/>
        </p:nvSpPr>
        <p:spPr>
          <a:xfrm rot="5400000">
            <a:off x="1834401" y="5073081"/>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err="1">
              <a:ln>
                <a:noFill/>
              </a:ln>
              <a:solidFill>
                <a:srgbClr val="2E2E38"/>
              </a:solidFill>
              <a:effectLst/>
              <a:uLnTx/>
              <a:uFillTx/>
              <a:latin typeface="EYInterstate" panose="02000503020000020004" pitchFamily="2" charset="0"/>
              <a:ea typeface="ＭＳ Ｐゴシック"/>
              <a:cs typeface="+mn-cs"/>
            </a:endParaRPr>
          </a:p>
        </p:txBody>
      </p:sp>
      <p:sp>
        <p:nvSpPr>
          <p:cNvPr id="3178" name="Isosceles Triangle 18">
            <a:extLst>
              <a:ext uri="{FF2B5EF4-FFF2-40B4-BE49-F238E27FC236}">
                <a16:creationId xmlns:a16="http://schemas.microsoft.com/office/drawing/2014/main" id="{D393980A-9AC2-D40D-5993-4F4BF0606CF8}"/>
              </a:ext>
            </a:extLst>
          </p:cNvPr>
          <p:cNvSpPr/>
          <p:nvPr/>
        </p:nvSpPr>
        <p:spPr>
          <a:xfrm rot="5400000">
            <a:off x="4238758" y="5102603"/>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3179" name="Isosceles Triangle 21">
            <a:extLst>
              <a:ext uri="{FF2B5EF4-FFF2-40B4-BE49-F238E27FC236}">
                <a16:creationId xmlns:a16="http://schemas.microsoft.com/office/drawing/2014/main" id="{7634BF1A-2F10-9E86-4250-AF4AA2FB9ADE}"/>
              </a:ext>
            </a:extLst>
          </p:cNvPr>
          <p:cNvSpPr/>
          <p:nvPr/>
        </p:nvSpPr>
        <p:spPr>
          <a:xfrm rot="5400000">
            <a:off x="6358274" y="5102604"/>
            <a:ext cx="480261" cy="172526"/>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Tree>
    <p:extLst>
      <p:ext uri="{BB962C8B-B14F-4D97-AF65-F5344CB8AC3E}">
        <p14:creationId xmlns:p14="http://schemas.microsoft.com/office/powerpoint/2010/main" val="141294485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89">
            <a:extLst>
              <a:ext uri="{FF2B5EF4-FFF2-40B4-BE49-F238E27FC236}">
                <a16:creationId xmlns:a16="http://schemas.microsoft.com/office/drawing/2014/main" id="{DB124425-D125-7DE5-7C97-E81B7A4A746C}"/>
              </a:ext>
            </a:extLst>
          </p:cNvPr>
          <p:cNvSpPr/>
          <p:nvPr/>
        </p:nvSpPr>
        <p:spPr>
          <a:xfrm>
            <a:off x="244385" y="2683146"/>
            <a:ext cx="8628370" cy="4119141"/>
          </a:xfrm>
          <a:prstGeom prst="roundRect">
            <a:avLst>
              <a:gd name="adj" fmla="val 2603"/>
            </a:avLst>
          </a:prstGeom>
          <a:solidFill>
            <a:srgbClr val="FFFFFF">
              <a:lumMod val="95000"/>
            </a:srgbClr>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　記載例③</a:t>
            </a: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A6B5327D-93AB-4802-AB6D-9A10DA07335E}" type="slidenum">
              <a:rPr kumimoji="1" lang="en-US" altLang="ja-JP" sz="1480" smtClean="0">
                <a:solidFill>
                  <a:schemeClr val="tx1"/>
                </a:solidFill>
              </a:rPr>
              <a:t>91</a:t>
            </a:fld>
            <a:endParaRPr kumimoji="1" lang="ja-JP" altLang="en-US" sz="1480" dirty="0">
              <a:solidFill>
                <a:schemeClr val="tx1"/>
              </a:solidFill>
            </a:endParaRPr>
          </a:p>
        </p:txBody>
      </p:sp>
      <p:grpSp>
        <p:nvGrpSpPr>
          <p:cNvPr id="4" name="Group 4">
            <a:extLst>
              <a:ext uri="{FF2B5EF4-FFF2-40B4-BE49-F238E27FC236}">
                <a16:creationId xmlns:a16="http://schemas.microsoft.com/office/drawing/2014/main" id="{35F46BCE-B4DF-9791-160B-2B6679CA5015}"/>
              </a:ext>
            </a:extLst>
          </p:cNvPr>
          <p:cNvGrpSpPr/>
          <p:nvPr/>
        </p:nvGrpSpPr>
        <p:grpSpPr>
          <a:xfrm>
            <a:off x="302888" y="4728325"/>
            <a:ext cx="1105221" cy="1985180"/>
            <a:chOff x="929460" y="5704654"/>
            <a:chExt cx="1873551" cy="2117475"/>
          </a:xfrm>
        </p:grpSpPr>
        <p:sp>
          <p:nvSpPr>
            <p:cNvPr id="5" name="Rectangle 102">
              <a:extLst>
                <a:ext uri="{FF2B5EF4-FFF2-40B4-BE49-F238E27FC236}">
                  <a16:creationId xmlns:a16="http://schemas.microsoft.com/office/drawing/2014/main" id="{C3C3CA43-3175-559E-67B9-55E73F7E482E}"/>
                </a:ext>
              </a:extLst>
            </p:cNvPr>
            <p:cNvSpPr/>
            <p:nvPr/>
          </p:nvSpPr>
          <p:spPr>
            <a:xfrm>
              <a:off x="1014072" y="5989763"/>
              <a:ext cx="1721661" cy="518264"/>
            </a:xfrm>
            <a:prstGeom prst="rect">
              <a:avLst/>
            </a:prstGeom>
            <a:solidFill>
              <a:srgbClr val="C3EAF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交通による寄与が大、</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かつ、</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測定可能性も高</a:t>
              </a:r>
            </a:p>
          </p:txBody>
        </p:sp>
        <p:sp>
          <p:nvSpPr>
            <p:cNvPr id="6" name="Rectangle 102">
              <a:extLst>
                <a:ext uri="{FF2B5EF4-FFF2-40B4-BE49-F238E27FC236}">
                  <a16:creationId xmlns:a16="http://schemas.microsoft.com/office/drawing/2014/main" id="{D1467B50-47AC-B238-C6C7-C13293149CB9}"/>
                </a:ext>
              </a:extLst>
            </p:cNvPr>
            <p:cNvSpPr/>
            <p:nvPr/>
          </p:nvSpPr>
          <p:spPr>
            <a:xfrm>
              <a:off x="1017911" y="6577831"/>
              <a:ext cx="1721661" cy="518264"/>
            </a:xfrm>
            <a:prstGeom prst="rect">
              <a:avLst/>
            </a:prstGeom>
            <a:solidFill>
              <a:srgbClr val="FFE0D9"/>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交通以外の外部要因の影響も大きいが、</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測定可能性は高</a:t>
              </a:r>
            </a:p>
          </p:txBody>
        </p:sp>
        <p:sp>
          <p:nvSpPr>
            <p:cNvPr id="8" name="Rectangle 48">
              <a:extLst>
                <a:ext uri="{FF2B5EF4-FFF2-40B4-BE49-F238E27FC236}">
                  <a16:creationId xmlns:a16="http://schemas.microsoft.com/office/drawing/2014/main" id="{C544246B-9C18-25EE-B471-86FB17927BC9}"/>
                </a:ext>
              </a:extLst>
            </p:cNvPr>
            <p:cNvSpPr/>
            <p:nvPr/>
          </p:nvSpPr>
          <p:spPr>
            <a:xfrm>
              <a:off x="1014074" y="5796668"/>
              <a:ext cx="1721662" cy="157488"/>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rPr>
                <a:t>凡例</a:t>
              </a:r>
              <a:endParaRPr kumimoji="0" lang="en-US" altLang="ja-JP" sz="1000" b="1" i="0" u="none" strike="noStrike" kern="0" cap="none" spc="0" normalizeH="0" baseline="0" noProof="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4FD8E9FC-8DB2-593C-E0AE-7A64B5B8257A}"/>
                </a:ext>
              </a:extLst>
            </p:cNvPr>
            <p:cNvSpPr/>
            <p:nvPr/>
          </p:nvSpPr>
          <p:spPr>
            <a:xfrm>
              <a:off x="929460" y="5704654"/>
              <a:ext cx="1873551" cy="2117475"/>
            </a:xfrm>
            <a:prstGeom prst="rect">
              <a:avLst/>
            </a:prstGeom>
            <a:noFill/>
            <a:ln w="9525" cap="flat" cmpd="sng" algn="ctr">
              <a:solidFill>
                <a:srgbClr val="747480"/>
              </a:solidFill>
              <a:prstDash val="dash"/>
            </a:ln>
            <a:effectLst/>
          </p:spPr>
          <p:txBody>
            <a:bodyPr rtlCol="0" anchor="t" anchorCtr="0"/>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50" b="0" i="0" u="none" strike="noStrike" kern="0" cap="none" spc="0" normalizeH="0" baseline="0" noProof="0">
                <a:ln>
                  <a:noFill/>
                </a:ln>
                <a:solidFill>
                  <a:srgbClr val="FFFFFF"/>
                </a:solidFill>
                <a:effectLst/>
                <a:uLnTx/>
                <a:uFillTx/>
                <a:latin typeface="EYInterstate"/>
                <a:ea typeface="ＭＳ Ｐゴシック"/>
                <a:cs typeface="+mn-cs"/>
              </a:endParaRPr>
            </a:p>
          </p:txBody>
        </p:sp>
        <p:sp>
          <p:nvSpPr>
            <p:cNvPr id="11" name="Rectangle 102">
              <a:extLst>
                <a:ext uri="{FF2B5EF4-FFF2-40B4-BE49-F238E27FC236}">
                  <a16:creationId xmlns:a16="http://schemas.microsoft.com/office/drawing/2014/main" id="{5260336C-D8C7-CE18-F091-338F593BEDBD}"/>
                </a:ext>
              </a:extLst>
            </p:cNvPr>
            <p:cNvSpPr/>
            <p:nvPr/>
          </p:nvSpPr>
          <p:spPr>
            <a:xfrm>
              <a:off x="1014072" y="7186528"/>
              <a:ext cx="1721661" cy="518264"/>
            </a:xfrm>
            <a:prstGeom prst="rect">
              <a:avLst/>
            </a:prstGeom>
            <a:solidFill>
              <a:srgbClr val="FFE600">
                <a:lumMod val="20000"/>
                <a:lumOff val="80000"/>
              </a:srgbClr>
            </a:solidFill>
            <a:ln w="9525" cap="flat" cmpd="sng" algn="ctr">
              <a:solidFill>
                <a:srgbClr val="2E2E38"/>
              </a:solid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取組みの直接的な結果として測定しやすい</a:t>
              </a:r>
            </a:p>
          </p:txBody>
        </p:sp>
      </p:grpSp>
      <p:sp>
        <p:nvSpPr>
          <p:cNvPr id="56" name="Rectangle 12">
            <a:extLst>
              <a:ext uri="{FF2B5EF4-FFF2-40B4-BE49-F238E27FC236}">
                <a16:creationId xmlns:a16="http://schemas.microsoft.com/office/drawing/2014/main" id="{903F3A08-5333-A83F-D711-F9788B753433}"/>
              </a:ext>
            </a:extLst>
          </p:cNvPr>
          <p:cNvSpPr/>
          <p:nvPr/>
        </p:nvSpPr>
        <p:spPr>
          <a:xfrm>
            <a:off x="107504" y="620688"/>
            <a:ext cx="8879233" cy="655226"/>
          </a:xfrm>
          <a:prstGeom prst="rect">
            <a:avLst/>
          </a:prstGeom>
          <a:solidFill>
            <a:schemeClr val="accent6">
              <a:lumMod val="20000"/>
              <a:lumOff val="80000"/>
            </a:schemeClr>
          </a:solidFill>
          <a:ln w="9525" cap="flat" cmpd="sng" algn="ctr">
            <a:noFill/>
            <a:prstDash val="solid"/>
          </a:ln>
          <a:effectLst/>
        </p:spPr>
        <p:txBody>
          <a:bodyPr rtlCol="0" anchor="ctr" anchorCtr="0"/>
          <a:lstStyle/>
          <a:p>
            <a:pPr marL="285756" marR="0" lvl="0" indent="-285756" algn="l" defTabSz="914400" rtl="0" eaLnBrk="0" fontAlgn="base" latinLnBrk="0" hangingPunct="0">
              <a:lnSpc>
                <a:spcPct val="100000"/>
              </a:lnSpc>
              <a:spcBef>
                <a:spcPct val="0"/>
              </a:spcBef>
              <a:spcAft>
                <a:spcPct val="0"/>
              </a:spcAft>
              <a:buClrTx/>
              <a:buSzTx/>
              <a:buFont typeface="Wingdings" panose="05000000000000000000" pitchFamily="2" charset="2"/>
              <a:buChar char="l"/>
              <a:tabLst/>
              <a:defRPr/>
            </a:pPr>
            <a:r>
              <a:rPr kumimoji="1" lang="ja-JP" altLang="en-US"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まず最初に、目指すゴール（インパクト）として</a:t>
            </a:r>
            <a:r>
              <a:rPr kumimoji="1" lang="ja-JP" altLang="en-US" sz="1143"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charset="0"/>
              </a:rPr>
              <a:t>、「</a:t>
            </a:r>
            <a:r>
              <a:rPr kumimoji="1" lang="ja-JP" altLang="en-US" sz="1143"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地域生活圏が面的に活性化する</a:t>
            </a:r>
            <a:r>
              <a:rPr kumimoji="1" lang="ja-JP" altLang="en-US" sz="1143"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charset="0"/>
              </a:rPr>
              <a:t>」、</a:t>
            </a:r>
            <a:r>
              <a:rPr kumimoji="1" lang="ja-JP" altLang="en-US"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a:t>
            </a:r>
            <a:r>
              <a:rPr kumimoji="1"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地域交通の持続可能性が向上する</a:t>
            </a:r>
            <a:r>
              <a:rPr kumimoji="1" lang="ja-JP" altLang="en-US"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」を設定。</a:t>
            </a:r>
            <a:endParaRPr kumimoji="1" lang="en-US" altLang="ja-JP"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a:p>
            <a:pPr marL="285756" marR="0" lvl="0" indent="-285756" algn="l" defTabSz="914400" rtl="0" eaLnBrk="0" fontAlgn="base" latinLnBrk="0" hangingPunct="0">
              <a:lnSpc>
                <a:spcPct val="100000"/>
              </a:lnSpc>
              <a:spcBef>
                <a:spcPct val="0"/>
              </a:spcBef>
              <a:spcAft>
                <a:spcPct val="0"/>
              </a:spcAft>
              <a:buClrTx/>
              <a:buSzTx/>
              <a:buFont typeface="Wingdings" panose="05000000000000000000" pitchFamily="2" charset="2"/>
              <a:buChar char="l"/>
              <a:tabLst/>
              <a:defRPr/>
            </a:pPr>
            <a:r>
              <a:rPr kumimoji="1" lang="ja-JP" altLang="en-US"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その次に、本事業で取り組む「</a:t>
            </a:r>
            <a:r>
              <a:rPr kumimoji="1"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広域プラットフォームの整備</a:t>
            </a:r>
            <a:r>
              <a:rPr kumimoji="1" lang="ja-JP" altLang="en-US"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」から目指すゴールに至るまでのプロセス（アウトカム）を可視化。</a:t>
            </a:r>
            <a:endParaRPr kumimoji="1" lang="en-US" altLang="ja-JP" sz="1143"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p:txBody>
      </p:sp>
      <p:sp>
        <p:nvSpPr>
          <p:cNvPr id="57" name="Speech Bubble: Oval 15">
            <a:extLst>
              <a:ext uri="{FF2B5EF4-FFF2-40B4-BE49-F238E27FC236}">
                <a16:creationId xmlns:a16="http://schemas.microsoft.com/office/drawing/2014/main" id="{5CC60D4A-C7C1-2056-C716-C81BB6862467}"/>
              </a:ext>
            </a:extLst>
          </p:cNvPr>
          <p:cNvSpPr/>
          <p:nvPr/>
        </p:nvSpPr>
        <p:spPr>
          <a:xfrm>
            <a:off x="1482075" y="4920593"/>
            <a:ext cx="1398681" cy="934626"/>
          </a:xfrm>
          <a:prstGeom prst="wedgeEllipseCallout">
            <a:avLst>
              <a:gd name="adj1" fmla="val 12381"/>
              <a:gd name="adj2" fmla="val -67251"/>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58" name="Rectangle 100">
            <a:extLst>
              <a:ext uri="{FF2B5EF4-FFF2-40B4-BE49-F238E27FC236}">
                <a16:creationId xmlns:a16="http://schemas.microsoft.com/office/drawing/2014/main" id="{4BD9F896-A7E0-F06A-8C27-B934A5B292FC}"/>
              </a:ext>
            </a:extLst>
          </p:cNvPr>
          <p:cNvSpPr/>
          <p:nvPr/>
        </p:nvSpPr>
        <p:spPr>
          <a:xfrm>
            <a:off x="1614907" y="5006181"/>
            <a:ext cx="1246775" cy="698074"/>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何度も作り直してよい。最初から完全なロジックモデルはない。</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nvGrpSpPr>
          <p:cNvPr id="61" name="Group 57">
            <a:extLst>
              <a:ext uri="{FF2B5EF4-FFF2-40B4-BE49-F238E27FC236}">
                <a16:creationId xmlns:a16="http://schemas.microsoft.com/office/drawing/2014/main" id="{F291AFA9-D796-9F19-B80D-7B665E21F597}"/>
              </a:ext>
            </a:extLst>
          </p:cNvPr>
          <p:cNvGrpSpPr/>
          <p:nvPr/>
        </p:nvGrpSpPr>
        <p:grpSpPr>
          <a:xfrm>
            <a:off x="1323343" y="1765859"/>
            <a:ext cx="1334211" cy="511147"/>
            <a:chOff x="9888657" y="3076762"/>
            <a:chExt cx="1464338" cy="607793"/>
          </a:xfrm>
        </p:grpSpPr>
        <p:sp>
          <p:nvSpPr>
            <p:cNvPr id="62" name="Speech Bubble: Oval 34">
              <a:extLst>
                <a:ext uri="{FF2B5EF4-FFF2-40B4-BE49-F238E27FC236}">
                  <a16:creationId xmlns:a16="http://schemas.microsoft.com/office/drawing/2014/main" id="{318A1449-3856-F9A0-CD97-6827A17606DB}"/>
                </a:ext>
              </a:extLst>
            </p:cNvPr>
            <p:cNvSpPr/>
            <p:nvPr/>
          </p:nvSpPr>
          <p:spPr>
            <a:xfrm>
              <a:off x="9938136" y="3076762"/>
              <a:ext cx="1360281" cy="579719"/>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63" name="Rectangle 100">
              <a:extLst>
                <a:ext uri="{FF2B5EF4-FFF2-40B4-BE49-F238E27FC236}">
                  <a16:creationId xmlns:a16="http://schemas.microsoft.com/office/drawing/2014/main" id="{6F2CC891-8BE0-384D-96FF-0AE0A295849E}"/>
                </a:ext>
              </a:extLst>
            </p:cNvPr>
            <p:cNvSpPr/>
            <p:nvPr/>
          </p:nvSpPr>
          <p:spPr>
            <a:xfrm>
              <a:off x="9888657" y="3076763"/>
              <a:ext cx="1464338" cy="607792"/>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1】</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取組みありきの議論にならないよう、まず最初に目的を決める。</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grpSp>
      <p:grpSp>
        <p:nvGrpSpPr>
          <p:cNvPr id="3136" name="Group 56">
            <a:extLst>
              <a:ext uri="{FF2B5EF4-FFF2-40B4-BE49-F238E27FC236}">
                <a16:creationId xmlns:a16="http://schemas.microsoft.com/office/drawing/2014/main" id="{63011509-D0D8-1D52-0BD5-1F097D84BE03}"/>
              </a:ext>
            </a:extLst>
          </p:cNvPr>
          <p:cNvGrpSpPr/>
          <p:nvPr/>
        </p:nvGrpSpPr>
        <p:grpSpPr>
          <a:xfrm>
            <a:off x="3052150" y="1769479"/>
            <a:ext cx="1362889" cy="487538"/>
            <a:chOff x="6326889" y="3075463"/>
            <a:chExt cx="1775183" cy="579722"/>
          </a:xfrm>
        </p:grpSpPr>
        <p:sp>
          <p:nvSpPr>
            <p:cNvPr id="3137" name="Rectangle 100">
              <a:extLst>
                <a:ext uri="{FF2B5EF4-FFF2-40B4-BE49-F238E27FC236}">
                  <a16:creationId xmlns:a16="http://schemas.microsoft.com/office/drawing/2014/main" id="{CFE4C2BD-5D69-7827-0569-40878BC1509E}"/>
                </a:ext>
              </a:extLst>
            </p:cNvPr>
            <p:cNvSpPr/>
            <p:nvPr/>
          </p:nvSpPr>
          <p:spPr>
            <a:xfrm>
              <a:off x="6326891" y="3111617"/>
              <a:ext cx="1775181" cy="509377"/>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2】</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一旦、用語の意味は気にせず、目指すゴールへのプロセス、ステップを可視化。</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38" name="Speech Bubble: Oval 41">
              <a:extLst>
                <a:ext uri="{FF2B5EF4-FFF2-40B4-BE49-F238E27FC236}">
                  <a16:creationId xmlns:a16="http://schemas.microsoft.com/office/drawing/2014/main" id="{9603F5AD-59B6-C9C9-7C28-8E095007191D}"/>
                </a:ext>
              </a:extLst>
            </p:cNvPr>
            <p:cNvSpPr/>
            <p:nvPr/>
          </p:nvSpPr>
          <p:spPr>
            <a:xfrm>
              <a:off x="6326889" y="3075463"/>
              <a:ext cx="1737829" cy="579722"/>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sp>
        <p:nvSpPr>
          <p:cNvPr id="3139" name="Speech Bubble: Oval 47">
            <a:extLst>
              <a:ext uri="{FF2B5EF4-FFF2-40B4-BE49-F238E27FC236}">
                <a16:creationId xmlns:a16="http://schemas.microsoft.com/office/drawing/2014/main" id="{739CB56B-905F-874C-7240-6EF73BE97CAD}"/>
              </a:ext>
            </a:extLst>
          </p:cNvPr>
          <p:cNvSpPr/>
          <p:nvPr/>
        </p:nvSpPr>
        <p:spPr>
          <a:xfrm>
            <a:off x="2202510" y="5924723"/>
            <a:ext cx="1356492" cy="871667"/>
          </a:xfrm>
          <a:prstGeom prst="wedgeEllipseCallout">
            <a:avLst>
              <a:gd name="adj1" fmla="val 27985"/>
              <a:gd name="adj2" fmla="val -64337"/>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nvGrpSpPr>
          <p:cNvPr id="3140" name="Group 55">
            <a:extLst>
              <a:ext uri="{FF2B5EF4-FFF2-40B4-BE49-F238E27FC236}">
                <a16:creationId xmlns:a16="http://schemas.microsoft.com/office/drawing/2014/main" id="{C3909804-1026-4711-AF7A-9C4C5EB0C7D9}"/>
              </a:ext>
            </a:extLst>
          </p:cNvPr>
          <p:cNvGrpSpPr/>
          <p:nvPr/>
        </p:nvGrpSpPr>
        <p:grpSpPr>
          <a:xfrm>
            <a:off x="7072290" y="1730193"/>
            <a:ext cx="1263468" cy="522635"/>
            <a:chOff x="2721619" y="3077691"/>
            <a:chExt cx="1645685" cy="621454"/>
          </a:xfrm>
        </p:grpSpPr>
        <p:sp>
          <p:nvSpPr>
            <p:cNvPr id="3141" name="Rectangle 100">
              <a:extLst>
                <a:ext uri="{FF2B5EF4-FFF2-40B4-BE49-F238E27FC236}">
                  <a16:creationId xmlns:a16="http://schemas.microsoft.com/office/drawing/2014/main" id="{4C2FCF24-4106-E176-EDAA-87DC52C74F2B}"/>
                </a:ext>
              </a:extLst>
            </p:cNvPr>
            <p:cNvSpPr/>
            <p:nvPr/>
          </p:nvSpPr>
          <p:spPr>
            <a:xfrm>
              <a:off x="2747890" y="3133729"/>
              <a:ext cx="1619414" cy="509377"/>
            </a:xfrm>
            <a:prstGeom prst="wedgeRoundRectCallou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en-US" altLang="ja-JP" sz="8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【STEP 3】</a:t>
              </a: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目指すゴールからの逆算で考え、取組みの内容やターゲットも細分化。</a:t>
              </a:r>
              <a:endParaRPr kumimoji="0" lang="en-US" altLang="ja-JP" sz="7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2" name="Speech Bubble: Oval 48">
              <a:extLst>
                <a:ext uri="{FF2B5EF4-FFF2-40B4-BE49-F238E27FC236}">
                  <a16:creationId xmlns:a16="http://schemas.microsoft.com/office/drawing/2014/main" id="{5C33782F-197F-A84E-D1FB-4AA07FEEA14D}"/>
                </a:ext>
              </a:extLst>
            </p:cNvPr>
            <p:cNvSpPr/>
            <p:nvPr/>
          </p:nvSpPr>
          <p:spPr>
            <a:xfrm>
              <a:off x="2721619" y="3077691"/>
              <a:ext cx="1614338" cy="621454"/>
            </a:xfrm>
            <a:prstGeom prst="wedgeRoundRectCallout">
              <a:avLst/>
            </a:prstGeom>
            <a:noFill/>
            <a:ln w="6350" cap="flat" cmpd="sng" algn="ctr">
              <a:solidFill>
                <a:srgbClr val="747480"/>
              </a:solid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8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grpSp>
      <p:sp>
        <p:nvSpPr>
          <p:cNvPr id="3143" name="Rectangle 100">
            <a:extLst>
              <a:ext uri="{FF2B5EF4-FFF2-40B4-BE49-F238E27FC236}">
                <a16:creationId xmlns:a16="http://schemas.microsoft.com/office/drawing/2014/main" id="{6963D05D-8F1D-5241-BAF0-73B0CE53B952}"/>
              </a:ext>
            </a:extLst>
          </p:cNvPr>
          <p:cNvSpPr/>
          <p:nvPr/>
        </p:nvSpPr>
        <p:spPr>
          <a:xfrm>
            <a:off x="2301503" y="6037555"/>
            <a:ext cx="1175554" cy="698074"/>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今回作成するロジックモデルを、</a:t>
            </a:r>
            <a:r>
              <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PDCA</a:t>
            </a: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を経て改善していく。</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4" name="Speech Bubble: Oval 50">
            <a:extLst>
              <a:ext uri="{FF2B5EF4-FFF2-40B4-BE49-F238E27FC236}">
                <a16:creationId xmlns:a16="http://schemas.microsoft.com/office/drawing/2014/main" id="{0AECB182-F7EA-C1BA-2158-70FE80E53C45}"/>
              </a:ext>
            </a:extLst>
          </p:cNvPr>
          <p:cNvSpPr/>
          <p:nvPr/>
        </p:nvSpPr>
        <p:spPr>
          <a:xfrm>
            <a:off x="4619567" y="6055536"/>
            <a:ext cx="1656819" cy="712734"/>
          </a:xfrm>
          <a:prstGeom prst="wedgeEllipseCallout">
            <a:avLst>
              <a:gd name="adj1" fmla="val 12819"/>
              <a:gd name="adj2" fmla="val -73884"/>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10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145" name="Rectangle 100">
            <a:extLst>
              <a:ext uri="{FF2B5EF4-FFF2-40B4-BE49-F238E27FC236}">
                <a16:creationId xmlns:a16="http://schemas.microsoft.com/office/drawing/2014/main" id="{45DE6652-C5AA-7136-FAD0-A61ABAA170D5}"/>
              </a:ext>
            </a:extLst>
          </p:cNvPr>
          <p:cNvSpPr/>
          <p:nvPr/>
        </p:nvSpPr>
        <p:spPr>
          <a:xfrm>
            <a:off x="4870576" y="6175717"/>
            <a:ext cx="1154799" cy="477552"/>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誰の、どんな問題を解決したいか？どんな行動を変えたいか？</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146" name="矢印: 右 87">
            <a:extLst>
              <a:ext uri="{FF2B5EF4-FFF2-40B4-BE49-F238E27FC236}">
                <a16:creationId xmlns:a16="http://schemas.microsoft.com/office/drawing/2014/main" id="{9C6A7E32-8612-BE1A-1DDD-7BFE3F15D532}"/>
              </a:ext>
            </a:extLst>
          </p:cNvPr>
          <p:cNvSpPr/>
          <p:nvPr/>
        </p:nvSpPr>
        <p:spPr>
          <a:xfrm>
            <a:off x="706545" y="1287831"/>
            <a:ext cx="7560768" cy="244567"/>
          </a:xfrm>
          <a:prstGeom prst="rightArrow">
            <a:avLst/>
          </a:prstGeom>
          <a:gradFill flip="none" rotWithShape="1">
            <a:gsLst>
              <a:gs pos="17000">
                <a:srgbClr val="FFF6A4"/>
              </a:gs>
              <a:gs pos="0">
                <a:srgbClr val="FFFFFF">
                  <a:alpha val="69000"/>
                </a:srgbClr>
              </a:gs>
              <a:gs pos="100000">
                <a:srgbClr val="FFE600"/>
              </a:gs>
            </a:gsLst>
            <a:lin ang="0" scaled="1"/>
            <a:tileRect/>
          </a:grad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因果関係は、左から右だが、</a:t>
            </a:r>
          </a:p>
        </p:txBody>
      </p:sp>
      <p:sp>
        <p:nvSpPr>
          <p:cNvPr id="3147" name="矢印: 左 89">
            <a:extLst>
              <a:ext uri="{FF2B5EF4-FFF2-40B4-BE49-F238E27FC236}">
                <a16:creationId xmlns:a16="http://schemas.microsoft.com/office/drawing/2014/main" id="{42718BAF-4FA0-A9C1-9DC8-18B353333A41}"/>
              </a:ext>
            </a:extLst>
          </p:cNvPr>
          <p:cNvSpPr/>
          <p:nvPr/>
        </p:nvSpPr>
        <p:spPr>
          <a:xfrm>
            <a:off x="706545" y="1484784"/>
            <a:ext cx="7560768" cy="244567"/>
          </a:xfrm>
          <a:prstGeom prst="leftArrow">
            <a:avLst/>
          </a:prstGeom>
          <a:gradFill flip="none" rotWithShape="1">
            <a:gsLst>
              <a:gs pos="17000">
                <a:srgbClr val="FFF7AC"/>
              </a:gs>
              <a:gs pos="0">
                <a:srgbClr val="FFFFFF">
                  <a:alpha val="69000"/>
                </a:srgbClr>
              </a:gs>
              <a:gs pos="100000">
                <a:srgbClr val="FFE600"/>
              </a:gs>
            </a:gsLst>
            <a:lin ang="10800000" scaled="1"/>
            <a:tileRect/>
          </a:grad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検討時には逆順（右から左）で検討する</a:t>
            </a:r>
          </a:p>
        </p:txBody>
      </p:sp>
      <p:grpSp>
        <p:nvGrpSpPr>
          <p:cNvPr id="3656" name="Group 43">
            <a:extLst>
              <a:ext uri="{FF2B5EF4-FFF2-40B4-BE49-F238E27FC236}">
                <a16:creationId xmlns:a16="http://schemas.microsoft.com/office/drawing/2014/main" id="{4530404C-A26D-5487-FD61-92EE8EC60AF3}"/>
              </a:ext>
            </a:extLst>
          </p:cNvPr>
          <p:cNvGrpSpPr/>
          <p:nvPr/>
        </p:nvGrpSpPr>
        <p:grpSpPr>
          <a:xfrm>
            <a:off x="411965" y="2256025"/>
            <a:ext cx="8332264" cy="333310"/>
            <a:chOff x="1231654" y="2938150"/>
            <a:chExt cx="10852894" cy="377076"/>
          </a:xfrm>
        </p:grpSpPr>
        <p:sp>
          <p:nvSpPr>
            <p:cNvPr id="3657" name="Rectangle 293">
              <a:extLst>
                <a:ext uri="{FF2B5EF4-FFF2-40B4-BE49-F238E27FC236}">
                  <a16:creationId xmlns:a16="http://schemas.microsoft.com/office/drawing/2014/main" id="{CE0A59EF-D9FB-9CC8-71B9-AD491A31C988}"/>
                </a:ext>
              </a:extLst>
            </p:cNvPr>
            <p:cNvSpPr/>
            <p:nvPr/>
          </p:nvSpPr>
          <p:spPr>
            <a:xfrm>
              <a:off x="10747242"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目指すゴール</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インパクト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3658" name="Rectangle 60">
              <a:extLst>
                <a:ext uri="{FF2B5EF4-FFF2-40B4-BE49-F238E27FC236}">
                  <a16:creationId xmlns:a16="http://schemas.microsoft.com/office/drawing/2014/main" id="{B5D9A431-6AAB-C439-ED97-D15E70F02A82}"/>
                </a:ext>
              </a:extLst>
            </p:cNvPr>
            <p:cNvSpPr/>
            <p:nvPr/>
          </p:nvSpPr>
          <p:spPr>
            <a:xfrm>
              <a:off x="5231720" y="2938150"/>
              <a:ext cx="4852795"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取組み結果から目指すゴールまでのプロセス、行動変容のイメージ</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アウトカム</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3659" name="Rectangle 66">
              <a:extLst>
                <a:ext uri="{FF2B5EF4-FFF2-40B4-BE49-F238E27FC236}">
                  <a16:creationId xmlns:a16="http://schemas.microsoft.com/office/drawing/2014/main" id="{86344617-9C92-8348-1113-04FF68AE30EA}"/>
                </a:ext>
              </a:extLst>
            </p:cNvPr>
            <p:cNvSpPr/>
            <p:nvPr/>
          </p:nvSpPr>
          <p:spPr>
            <a:xfrm>
              <a:off x="3231687"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取組み結果</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アウトプット</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sp>
          <p:nvSpPr>
            <p:cNvPr id="3661" name="Rectangle 100">
              <a:extLst>
                <a:ext uri="{FF2B5EF4-FFF2-40B4-BE49-F238E27FC236}">
                  <a16:creationId xmlns:a16="http://schemas.microsoft.com/office/drawing/2014/main" id="{94FFE377-4002-380B-B277-7147744C4D0E}"/>
                </a:ext>
              </a:extLst>
            </p:cNvPr>
            <p:cNvSpPr/>
            <p:nvPr/>
          </p:nvSpPr>
          <p:spPr>
            <a:xfrm>
              <a:off x="1231654" y="2938150"/>
              <a:ext cx="1337306" cy="377076"/>
            </a:xfrm>
            <a:prstGeom prst="rect">
              <a:avLst/>
            </a:prstGeom>
            <a:noFill/>
            <a:ln w="9525" cap="flat" cmpd="sng" algn="ctr">
              <a:noFill/>
              <a:prstDash val="solid"/>
            </a:ln>
            <a:effectLst/>
          </p:spPr>
          <p:txBody>
            <a:bodyPr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取組み内容</a:t>
              </a:r>
              <a:endParaRPr kumimoji="0" lang="en-US" altLang="ja-JP" sz="10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128016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r>
                <a:rPr kumimoji="0" lang="ja-JP" altLang="en-US"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アクティビティ</a:t>
              </a:r>
              <a:r>
                <a:rPr kumimoji="0" lang="en-US" altLang="ja-JP" sz="10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p>
          </p:txBody>
        </p:sp>
        <p:cxnSp>
          <p:nvCxnSpPr>
            <p:cNvPr id="3663" name="Straight Connector 8">
              <a:extLst>
                <a:ext uri="{FF2B5EF4-FFF2-40B4-BE49-F238E27FC236}">
                  <a16:creationId xmlns:a16="http://schemas.microsoft.com/office/drawing/2014/main" id="{A4DA34E9-19D6-A657-55C0-F836F34A51E9}"/>
                </a:ext>
              </a:extLst>
            </p:cNvPr>
            <p:cNvCxnSpPr>
              <a:cxnSpLocks/>
            </p:cNvCxnSpPr>
            <p:nvPr/>
          </p:nvCxnSpPr>
          <p:spPr>
            <a:xfrm>
              <a:off x="1231654" y="3315225"/>
              <a:ext cx="1337306" cy="0"/>
            </a:xfrm>
            <a:prstGeom prst="line">
              <a:avLst/>
            </a:prstGeom>
            <a:noFill/>
            <a:ln w="28575" cap="flat" cmpd="sng" algn="ctr">
              <a:solidFill>
                <a:srgbClr val="747480"/>
              </a:solidFill>
              <a:prstDash val="solid"/>
              <a:tailEnd type="none"/>
            </a:ln>
            <a:effectLst/>
          </p:spPr>
        </p:cxnSp>
        <p:cxnSp>
          <p:nvCxnSpPr>
            <p:cNvPr id="3664" name="Straight Connector 9">
              <a:extLst>
                <a:ext uri="{FF2B5EF4-FFF2-40B4-BE49-F238E27FC236}">
                  <a16:creationId xmlns:a16="http://schemas.microsoft.com/office/drawing/2014/main" id="{7AF9966B-D7CF-B9C7-4CAE-A496F4E5E891}"/>
                </a:ext>
              </a:extLst>
            </p:cNvPr>
            <p:cNvCxnSpPr>
              <a:cxnSpLocks/>
            </p:cNvCxnSpPr>
            <p:nvPr/>
          </p:nvCxnSpPr>
          <p:spPr>
            <a:xfrm>
              <a:off x="5231720" y="3315225"/>
              <a:ext cx="4852795" cy="0"/>
            </a:xfrm>
            <a:prstGeom prst="line">
              <a:avLst/>
            </a:prstGeom>
            <a:noFill/>
            <a:ln w="28575" cap="flat" cmpd="sng" algn="ctr">
              <a:solidFill>
                <a:srgbClr val="747480"/>
              </a:solidFill>
              <a:prstDash val="solid"/>
              <a:tailEnd type="none"/>
            </a:ln>
            <a:effectLst/>
          </p:spPr>
        </p:cxnSp>
        <p:cxnSp>
          <p:nvCxnSpPr>
            <p:cNvPr id="3665" name="Straight Connector 13">
              <a:extLst>
                <a:ext uri="{FF2B5EF4-FFF2-40B4-BE49-F238E27FC236}">
                  <a16:creationId xmlns:a16="http://schemas.microsoft.com/office/drawing/2014/main" id="{0816DE9A-73C1-45D6-207F-AB7559A9DEA2}"/>
                </a:ext>
              </a:extLst>
            </p:cNvPr>
            <p:cNvCxnSpPr>
              <a:cxnSpLocks/>
            </p:cNvCxnSpPr>
            <p:nvPr/>
          </p:nvCxnSpPr>
          <p:spPr>
            <a:xfrm>
              <a:off x="3231687" y="3315225"/>
              <a:ext cx="1337306" cy="0"/>
            </a:xfrm>
            <a:prstGeom prst="line">
              <a:avLst/>
            </a:prstGeom>
            <a:noFill/>
            <a:ln w="28575" cap="flat" cmpd="sng" algn="ctr">
              <a:solidFill>
                <a:srgbClr val="747480"/>
              </a:solidFill>
              <a:prstDash val="solid"/>
              <a:tailEnd type="none"/>
            </a:ln>
            <a:effectLst/>
          </p:spPr>
        </p:cxnSp>
        <p:cxnSp>
          <p:nvCxnSpPr>
            <p:cNvPr id="3666" name="Straight Connector 16">
              <a:extLst>
                <a:ext uri="{FF2B5EF4-FFF2-40B4-BE49-F238E27FC236}">
                  <a16:creationId xmlns:a16="http://schemas.microsoft.com/office/drawing/2014/main" id="{18FF66F7-ED8A-57F4-5DD7-678FFE8FBD46}"/>
                </a:ext>
              </a:extLst>
            </p:cNvPr>
            <p:cNvCxnSpPr>
              <a:cxnSpLocks/>
            </p:cNvCxnSpPr>
            <p:nvPr/>
          </p:nvCxnSpPr>
          <p:spPr>
            <a:xfrm>
              <a:off x="10747242" y="3315225"/>
              <a:ext cx="1337306" cy="0"/>
            </a:xfrm>
            <a:prstGeom prst="line">
              <a:avLst/>
            </a:prstGeom>
            <a:noFill/>
            <a:ln w="28575" cap="flat" cmpd="sng" algn="ctr">
              <a:solidFill>
                <a:srgbClr val="747480"/>
              </a:solidFill>
              <a:prstDash val="solid"/>
              <a:tailEnd type="none"/>
            </a:ln>
            <a:effectLst/>
          </p:spPr>
        </p:cxnSp>
      </p:grpSp>
      <p:sp>
        <p:nvSpPr>
          <p:cNvPr id="3605" name="Rectangle 102">
            <a:extLst>
              <a:ext uri="{FF2B5EF4-FFF2-40B4-BE49-F238E27FC236}">
                <a16:creationId xmlns:a16="http://schemas.microsoft.com/office/drawing/2014/main" id="{D6BF47E0-A458-F127-0F89-FA3687028BD5}"/>
              </a:ext>
            </a:extLst>
          </p:cNvPr>
          <p:cNvSpPr/>
          <p:nvPr/>
        </p:nvSpPr>
        <p:spPr>
          <a:xfrm>
            <a:off x="379018" y="2783828"/>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広域プラットフォームの整備</a:t>
            </a:r>
          </a:p>
        </p:txBody>
      </p:sp>
      <p:sp>
        <p:nvSpPr>
          <p:cNvPr id="3606" name="Rectangle 102">
            <a:extLst>
              <a:ext uri="{FF2B5EF4-FFF2-40B4-BE49-F238E27FC236}">
                <a16:creationId xmlns:a16="http://schemas.microsoft.com/office/drawing/2014/main" id="{3588E616-6145-C044-C2C1-85B05539A428}"/>
              </a:ext>
            </a:extLst>
          </p:cNvPr>
          <p:cNvSpPr/>
          <p:nvPr/>
        </p:nvSpPr>
        <p:spPr>
          <a:xfrm>
            <a:off x="7589647" y="2767340"/>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広域観光が活性化する</a:t>
            </a:r>
          </a:p>
        </p:txBody>
      </p:sp>
      <p:cxnSp>
        <p:nvCxnSpPr>
          <p:cNvPr id="3613" name="Straight Arrow Connector 290">
            <a:extLst>
              <a:ext uri="{FF2B5EF4-FFF2-40B4-BE49-F238E27FC236}">
                <a16:creationId xmlns:a16="http://schemas.microsoft.com/office/drawing/2014/main" id="{5E1C02AA-9976-7978-31C7-8657B5CF4EDE}"/>
              </a:ext>
            </a:extLst>
          </p:cNvPr>
          <p:cNvCxnSpPr>
            <a:cxnSpLocks/>
            <a:stCxn id="3605" idx="3"/>
            <a:endCxn id="3155" idx="1"/>
          </p:cNvCxnSpPr>
          <p:nvPr/>
        </p:nvCxnSpPr>
        <p:spPr>
          <a:xfrm>
            <a:off x="1484239" y="3091401"/>
            <a:ext cx="323374" cy="0"/>
          </a:xfrm>
          <a:prstGeom prst="straightConnector1">
            <a:avLst/>
          </a:prstGeom>
          <a:noFill/>
          <a:ln w="9525" cap="flat" cmpd="sng" algn="ctr">
            <a:solidFill>
              <a:srgbClr val="747480"/>
            </a:solidFill>
            <a:prstDash val="solid"/>
            <a:tailEnd type="triangle"/>
          </a:ln>
          <a:effectLst/>
        </p:spPr>
      </p:cxnSp>
      <p:cxnSp>
        <p:nvCxnSpPr>
          <p:cNvPr id="3614" name="Straight Arrow Connector 303">
            <a:extLst>
              <a:ext uri="{FF2B5EF4-FFF2-40B4-BE49-F238E27FC236}">
                <a16:creationId xmlns:a16="http://schemas.microsoft.com/office/drawing/2014/main" id="{3791D22F-E96C-74CE-F7F0-91B81E99A2C8}"/>
              </a:ext>
            </a:extLst>
          </p:cNvPr>
          <p:cNvCxnSpPr>
            <a:cxnSpLocks/>
            <a:stCxn id="3161" idx="3"/>
            <a:endCxn id="3606" idx="1"/>
          </p:cNvCxnSpPr>
          <p:nvPr/>
        </p:nvCxnSpPr>
        <p:spPr>
          <a:xfrm flipV="1">
            <a:off x="7315308" y="3074913"/>
            <a:ext cx="274339" cy="3877"/>
          </a:xfrm>
          <a:prstGeom prst="straightConnector1">
            <a:avLst/>
          </a:prstGeom>
          <a:noFill/>
          <a:ln w="9525" cap="flat" cmpd="sng" algn="ctr">
            <a:solidFill>
              <a:srgbClr val="747480"/>
            </a:solidFill>
            <a:prstDash val="solid"/>
            <a:tailEnd type="triangle"/>
          </a:ln>
          <a:effectLst/>
        </p:spPr>
      </p:cxnSp>
      <p:cxnSp>
        <p:nvCxnSpPr>
          <p:cNvPr id="3615" name="Connector: Elbow 306">
            <a:extLst>
              <a:ext uri="{FF2B5EF4-FFF2-40B4-BE49-F238E27FC236}">
                <a16:creationId xmlns:a16="http://schemas.microsoft.com/office/drawing/2014/main" id="{77AD0324-4A4D-1F99-9CA9-5D1CDCB25EA9}"/>
              </a:ext>
            </a:extLst>
          </p:cNvPr>
          <p:cNvCxnSpPr>
            <a:cxnSpLocks/>
            <a:stCxn id="3605" idx="3"/>
            <a:endCxn id="3153" idx="1"/>
          </p:cNvCxnSpPr>
          <p:nvPr/>
        </p:nvCxnSpPr>
        <p:spPr>
          <a:xfrm>
            <a:off x="1484239" y="3091401"/>
            <a:ext cx="323374" cy="653412"/>
          </a:xfrm>
          <a:prstGeom prst="bentConnector3">
            <a:avLst>
              <a:gd name="adj1" fmla="val 50000"/>
            </a:avLst>
          </a:prstGeom>
          <a:noFill/>
          <a:ln w="9525" cap="flat" cmpd="sng" algn="ctr">
            <a:solidFill>
              <a:srgbClr val="747480"/>
            </a:solidFill>
            <a:prstDash val="solid"/>
            <a:tailEnd type="triangle"/>
          </a:ln>
          <a:effectLst/>
        </p:spPr>
      </p:cxnSp>
      <p:cxnSp>
        <p:nvCxnSpPr>
          <p:cNvPr id="3616" name="Connector: Elbow 118">
            <a:extLst>
              <a:ext uri="{FF2B5EF4-FFF2-40B4-BE49-F238E27FC236}">
                <a16:creationId xmlns:a16="http://schemas.microsoft.com/office/drawing/2014/main" id="{A63BFD05-167D-CA46-97A5-CA0756D6AC13}"/>
              </a:ext>
            </a:extLst>
          </p:cNvPr>
          <p:cNvCxnSpPr>
            <a:cxnSpLocks/>
            <a:stCxn id="3154" idx="3"/>
            <a:endCxn id="3149" idx="1"/>
          </p:cNvCxnSpPr>
          <p:nvPr/>
        </p:nvCxnSpPr>
        <p:spPr>
          <a:xfrm flipV="1">
            <a:off x="7326142" y="4745968"/>
            <a:ext cx="263503" cy="1082684"/>
          </a:xfrm>
          <a:prstGeom prst="bentConnector3">
            <a:avLst>
              <a:gd name="adj1" fmla="val 50000"/>
            </a:avLst>
          </a:prstGeom>
          <a:noFill/>
          <a:ln w="9525" cap="flat" cmpd="sng" algn="ctr">
            <a:solidFill>
              <a:srgbClr val="747480"/>
            </a:solidFill>
            <a:prstDash val="solid"/>
            <a:tailEnd type="triangle"/>
          </a:ln>
          <a:effectLst/>
        </p:spPr>
      </p:cxnSp>
      <p:sp>
        <p:nvSpPr>
          <p:cNvPr id="3644" name="Rectangle 102">
            <a:extLst>
              <a:ext uri="{FF2B5EF4-FFF2-40B4-BE49-F238E27FC236}">
                <a16:creationId xmlns:a16="http://schemas.microsoft.com/office/drawing/2014/main" id="{95775978-0FBC-B904-F194-870022EC0822}"/>
              </a:ext>
            </a:extLst>
          </p:cNvPr>
          <p:cNvSpPr/>
          <p:nvPr/>
        </p:nvSpPr>
        <p:spPr>
          <a:xfrm>
            <a:off x="6208117" y="4791921"/>
            <a:ext cx="1105221" cy="615146"/>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成功事例などナレッジが蓄積される</a:t>
            </a:r>
          </a:p>
        </p:txBody>
      </p:sp>
      <p:sp>
        <p:nvSpPr>
          <p:cNvPr id="3645" name="Rectangle 102">
            <a:extLst>
              <a:ext uri="{FF2B5EF4-FFF2-40B4-BE49-F238E27FC236}">
                <a16:creationId xmlns:a16="http://schemas.microsoft.com/office/drawing/2014/main" id="{4EC034C8-C969-7028-D10C-86DADB92F3BE}"/>
              </a:ext>
            </a:extLst>
          </p:cNvPr>
          <p:cNvSpPr/>
          <p:nvPr/>
        </p:nvSpPr>
        <p:spPr>
          <a:xfrm>
            <a:off x="4805257" y="2773562"/>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広域的な移動の</a:t>
            </a:r>
            <a:endParaRPr kumimoji="0" lang="en-US" altLang="ja-JP"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利便性が向上する</a:t>
            </a:r>
          </a:p>
        </p:txBody>
      </p:sp>
      <p:sp>
        <p:nvSpPr>
          <p:cNvPr id="3149" name="Rectangle 102">
            <a:extLst>
              <a:ext uri="{FF2B5EF4-FFF2-40B4-BE49-F238E27FC236}">
                <a16:creationId xmlns:a16="http://schemas.microsoft.com/office/drawing/2014/main" id="{71C63657-10E4-1134-B4CF-7019C85DDDF9}"/>
              </a:ext>
            </a:extLst>
          </p:cNvPr>
          <p:cNvSpPr/>
          <p:nvPr/>
        </p:nvSpPr>
        <p:spPr>
          <a:xfrm>
            <a:off x="7589645" y="4438395"/>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交通事業者の事業性が向上</a:t>
            </a:r>
          </a:p>
        </p:txBody>
      </p:sp>
      <p:sp>
        <p:nvSpPr>
          <p:cNvPr id="3150" name="Rectangle 102">
            <a:extLst>
              <a:ext uri="{FF2B5EF4-FFF2-40B4-BE49-F238E27FC236}">
                <a16:creationId xmlns:a16="http://schemas.microsoft.com/office/drawing/2014/main" id="{95EBD04A-00AD-6223-EA7A-8243AAB798B3}"/>
              </a:ext>
            </a:extLst>
          </p:cNvPr>
          <p:cNvSpPr/>
          <p:nvPr/>
        </p:nvSpPr>
        <p:spPr>
          <a:xfrm>
            <a:off x="7589644" y="5294971"/>
            <a:ext cx="1111397" cy="680382"/>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地域交通の持続可能性が向上する</a:t>
            </a:r>
          </a:p>
        </p:txBody>
      </p:sp>
      <p:cxnSp>
        <p:nvCxnSpPr>
          <p:cNvPr id="3151" name="Straight Arrow Connector 19">
            <a:extLst>
              <a:ext uri="{FF2B5EF4-FFF2-40B4-BE49-F238E27FC236}">
                <a16:creationId xmlns:a16="http://schemas.microsoft.com/office/drawing/2014/main" id="{6E097187-0AEE-F770-1552-90CC9EA6C2BA}"/>
              </a:ext>
            </a:extLst>
          </p:cNvPr>
          <p:cNvCxnSpPr>
            <a:cxnSpLocks/>
            <a:stCxn id="3149" idx="2"/>
            <a:endCxn id="3150" idx="0"/>
          </p:cNvCxnSpPr>
          <p:nvPr/>
        </p:nvCxnSpPr>
        <p:spPr>
          <a:xfrm>
            <a:off x="8142256" y="5053541"/>
            <a:ext cx="3087" cy="241430"/>
          </a:xfrm>
          <a:prstGeom prst="straightConnector1">
            <a:avLst/>
          </a:prstGeom>
          <a:noFill/>
          <a:ln w="9525" cap="flat" cmpd="sng" algn="ctr">
            <a:solidFill>
              <a:srgbClr val="747480"/>
            </a:solidFill>
            <a:prstDash val="solid"/>
            <a:tailEnd type="triangle"/>
          </a:ln>
          <a:effectLst/>
        </p:spPr>
      </p:cxnSp>
      <p:sp>
        <p:nvSpPr>
          <p:cNvPr id="3152" name="Rectangle 102">
            <a:extLst>
              <a:ext uri="{FF2B5EF4-FFF2-40B4-BE49-F238E27FC236}">
                <a16:creationId xmlns:a16="http://schemas.microsoft.com/office/drawing/2014/main" id="{3206A427-C943-25CF-CB6F-84CD4CC3A974}"/>
              </a:ext>
            </a:extLst>
          </p:cNvPr>
          <p:cNvSpPr/>
          <p:nvPr/>
        </p:nvSpPr>
        <p:spPr>
          <a:xfrm>
            <a:off x="3465444" y="5534640"/>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事業者の限られた人材や資産を効率的・効果的に活用できる</a:t>
            </a:r>
          </a:p>
        </p:txBody>
      </p:sp>
      <p:sp>
        <p:nvSpPr>
          <p:cNvPr id="3153" name="Rectangle 102">
            <a:extLst>
              <a:ext uri="{FF2B5EF4-FFF2-40B4-BE49-F238E27FC236}">
                <a16:creationId xmlns:a16="http://schemas.microsoft.com/office/drawing/2014/main" id="{412B1C0B-15F8-51E1-8A04-D6245BE350C2}"/>
              </a:ext>
            </a:extLst>
          </p:cNvPr>
          <p:cNvSpPr/>
          <p:nvPr/>
        </p:nvSpPr>
        <p:spPr>
          <a:xfrm>
            <a:off x="1807613" y="3437240"/>
            <a:ext cx="1105221" cy="615146"/>
          </a:xfrm>
          <a:prstGeom prst="rect">
            <a:avLst/>
          </a:prstGeom>
          <a:solidFill>
            <a:srgbClr val="FFE600">
              <a:lumMod val="20000"/>
              <a:lumOff val="80000"/>
            </a:srgbClr>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プラットフォームへの</a:t>
            </a:r>
            <a:endParaRPr kumimoji="0" lang="en-US" altLang="ja-JP"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参加が増える</a:t>
            </a:r>
          </a:p>
        </p:txBody>
      </p:sp>
      <p:sp>
        <p:nvSpPr>
          <p:cNvPr id="3154" name="Rectangle 102">
            <a:extLst>
              <a:ext uri="{FF2B5EF4-FFF2-40B4-BE49-F238E27FC236}">
                <a16:creationId xmlns:a16="http://schemas.microsoft.com/office/drawing/2014/main" id="{11585D2F-558F-76C9-E397-11EC6B1FF98D}"/>
              </a:ext>
            </a:extLst>
          </p:cNvPr>
          <p:cNvSpPr/>
          <p:nvPr/>
        </p:nvSpPr>
        <p:spPr>
          <a:xfrm>
            <a:off x="6220921" y="5507518"/>
            <a:ext cx="1105221" cy="642268"/>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データ利活用のノウハウが蓄積される</a:t>
            </a:r>
          </a:p>
        </p:txBody>
      </p:sp>
      <p:sp>
        <p:nvSpPr>
          <p:cNvPr id="3155" name="Rectangle 102">
            <a:extLst>
              <a:ext uri="{FF2B5EF4-FFF2-40B4-BE49-F238E27FC236}">
                <a16:creationId xmlns:a16="http://schemas.microsoft.com/office/drawing/2014/main" id="{5AB5BC64-260F-82CD-23DD-2DFCEDED25AB}"/>
              </a:ext>
            </a:extLst>
          </p:cNvPr>
          <p:cNvSpPr/>
          <p:nvPr/>
        </p:nvSpPr>
        <p:spPr>
          <a:xfrm>
            <a:off x="1807613" y="2783828"/>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事業者ごと、エリアごとのデータ連携システムが統合される</a:t>
            </a:r>
          </a:p>
        </p:txBody>
      </p:sp>
      <p:sp>
        <p:nvSpPr>
          <p:cNvPr id="3156" name="Rectangle 102">
            <a:extLst>
              <a:ext uri="{FF2B5EF4-FFF2-40B4-BE49-F238E27FC236}">
                <a16:creationId xmlns:a16="http://schemas.microsoft.com/office/drawing/2014/main" id="{FAD9AD8A-B41A-147A-82D4-408A883DC1F5}"/>
              </a:ext>
            </a:extLst>
          </p:cNvPr>
          <p:cNvSpPr/>
          <p:nvPr/>
        </p:nvSpPr>
        <p:spPr>
          <a:xfrm>
            <a:off x="3400609" y="2768665"/>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利用者が、同一のアプリで対応可能なエリアの範囲が広がる</a:t>
            </a:r>
          </a:p>
        </p:txBody>
      </p:sp>
      <p:sp>
        <p:nvSpPr>
          <p:cNvPr id="3157" name="Rectangle 102">
            <a:extLst>
              <a:ext uri="{FF2B5EF4-FFF2-40B4-BE49-F238E27FC236}">
                <a16:creationId xmlns:a16="http://schemas.microsoft.com/office/drawing/2014/main" id="{9405884B-F93F-9F2D-B97D-8D2F12E81D39}"/>
              </a:ext>
            </a:extLst>
          </p:cNvPr>
          <p:cNvSpPr/>
          <p:nvPr/>
        </p:nvSpPr>
        <p:spPr>
          <a:xfrm>
            <a:off x="3399274" y="3434057"/>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利用者が、より多くの、より広域的なデータを取得できる</a:t>
            </a:r>
          </a:p>
        </p:txBody>
      </p:sp>
      <p:sp>
        <p:nvSpPr>
          <p:cNvPr id="3158" name="Rectangle 102">
            <a:extLst>
              <a:ext uri="{FF2B5EF4-FFF2-40B4-BE49-F238E27FC236}">
                <a16:creationId xmlns:a16="http://schemas.microsoft.com/office/drawing/2014/main" id="{7B5310DE-290F-298C-5910-8CA82B7967FD}"/>
              </a:ext>
            </a:extLst>
          </p:cNvPr>
          <p:cNvSpPr/>
          <p:nvPr/>
        </p:nvSpPr>
        <p:spPr>
          <a:xfrm>
            <a:off x="3458881" y="4817651"/>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事業者が、より多くの、より広域的な移動データを取得できる</a:t>
            </a:r>
          </a:p>
        </p:txBody>
      </p:sp>
      <p:sp>
        <p:nvSpPr>
          <p:cNvPr id="3159" name="Rectangle 102">
            <a:extLst>
              <a:ext uri="{FF2B5EF4-FFF2-40B4-BE49-F238E27FC236}">
                <a16:creationId xmlns:a16="http://schemas.microsoft.com/office/drawing/2014/main" id="{EE21467E-1AF5-C783-08F2-3C3AE1E1DBBA}"/>
              </a:ext>
            </a:extLst>
          </p:cNvPr>
          <p:cNvSpPr/>
          <p:nvPr/>
        </p:nvSpPr>
        <p:spPr>
          <a:xfrm>
            <a:off x="4809138" y="3437747"/>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観光などの情報収集がしやすくなる</a:t>
            </a:r>
          </a:p>
        </p:txBody>
      </p:sp>
      <p:sp>
        <p:nvSpPr>
          <p:cNvPr id="3160" name="Rectangle 102">
            <a:extLst>
              <a:ext uri="{FF2B5EF4-FFF2-40B4-BE49-F238E27FC236}">
                <a16:creationId xmlns:a16="http://schemas.microsoft.com/office/drawing/2014/main" id="{BBA233E5-4FD0-7F31-84B4-1D00E51BB686}"/>
              </a:ext>
            </a:extLst>
          </p:cNvPr>
          <p:cNvSpPr/>
          <p:nvPr/>
        </p:nvSpPr>
        <p:spPr>
          <a:xfrm>
            <a:off x="7589645" y="3561730"/>
            <a:ext cx="1105221" cy="615146"/>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地域生活圏が面的に活性化する</a:t>
            </a:r>
          </a:p>
        </p:txBody>
      </p:sp>
      <p:sp>
        <p:nvSpPr>
          <p:cNvPr id="3161" name="Rectangle 102">
            <a:extLst>
              <a:ext uri="{FF2B5EF4-FFF2-40B4-BE49-F238E27FC236}">
                <a16:creationId xmlns:a16="http://schemas.microsoft.com/office/drawing/2014/main" id="{EDA1D679-C8F5-F360-3C04-B40FB3A17BE0}"/>
              </a:ext>
            </a:extLst>
          </p:cNvPr>
          <p:cNvSpPr/>
          <p:nvPr/>
        </p:nvSpPr>
        <p:spPr>
          <a:xfrm>
            <a:off x="6210087" y="2771217"/>
            <a:ext cx="1105221" cy="615146"/>
          </a:xfrm>
          <a:prstGeom prst="rect">
            <a:avLst/>
          </a:prstGeom>
          <a:solidFill>
            <a:srgbClr val="FFE0D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周遊性・魅力が高まり、移動の総量が増える</a:t>
            </a:r>
          </a:p>
        </p:txBody>
      </p:sp>
      <p:cxnSp>
        <p:nvCxnSpPr>
          <p:cNvPr id="3162" name="Straight Arrow Connector 108">
            <a:extLst>
              <a:ext uri="{FF2B5EF4-FFF2-40B4-BE49-F238E27FC236}">
                <a16:creationId xmlns:a16="http://schemas.microsoft.com/office/drawing/2014/main" id="{908A3085-CA19-7D37-B91E-90ABCD5DEEA2}"/>
              </a:ext>
            </a:extLst>
          </p:cNvPr>
          <p:cNvCxnSpPr>
            <a:cxnSpLocks/>
            <a:stCxn id="3155" idx="3"/>
            <a:endCxn id="3156" idx="1"/>
          </p:cNvCxnSpPr>
          <p:nvPr/>
        </p:nvCxnSpPr>
        <p:spPr>
          <a:xfrm flipV="1">
            <a:off x="2912834" y="3076238"/>
            <a:ext cx="487775" cy="15163"/>
          </a:xfrm>
          <a:prstGeom prst="straightConnector1">
            <a:avLst/>
          </a:prstGeom>
          <a:noFill/>
          <a:ln w="9525" cap="flat" cmpd="sng" algn="ctr">
            <a:solidFill>
              <a:srgbClr val="747480"/>
            </a:solidFill>
            <a:prstDash val="solid"/>
            <a:tailEnd type="triangle"/>
          </a:ln>
          <a:effectLst/>
        </p:spPr>
      </p:cxnSp>
      <p:cxnSp>
        <p:nvCxnSpPr>
          <p:cNvPr id="3163" name="Straight Arrow Connector 114">
            <a:extLst>
              <a:ext uri="{FF2B5EF4-FFF2-40B4-BE49-F238E27FC236}">
                <a16:creationId xmlns:a16="http://schemas.microsoft.com/office/drawing/2014/main" id="{709CE6B8-C880-4A9B-91C9-71877EAD7C12}"/>
              </a:ext>
            </a:extLst>
          </p:cNvPr>
          <p:cNvCxnSpPr>
            <a:cxnSpLocks/>
            <a:stCxn id="3156" idx="3"/>
            <a:endCxn id="3645" idx="1"/>
          </p:cNvCxnSpPr>
          <p:nvPr/>
        </p:nvCxnSpPr>
        <p:spPr>
          <a:xfrm>
            <a:off x="4505830" y="3076238"/>
            <a:ext cx="299427" cy="4897"/>
          </a:xfrm>
          <a:prstGeom prst="straightConnector1">
            <a:avLst/>
          </a:prstGeom>
          <a:noFill/>
          <a:ln w="9525" cap="flat" cmpd="sng" algn="ctr">
            <a:solidFill>
              <a:srgbClr val="747480"/>
            </a:solidFill>
            <a:prstDash val="solid"/>
            <a:tailEnd type="triangle"/>
          </a:ln>
          <a:effectLst/>
        </p:spPr>
      </p:cxnSp>
      <p:cxnSp>
        <p:nvCxnSpPr>
          <p:cNvPr id="3164" name="Straight Arrow Connector 119">
            <a:extLst>
              <a:ext uri="{FF2B5EF4-FFF2-40B4-BE49-F238E27FC236}">
                <a16:creationId xmlns:a16="http://schemas.microsoft.com/office/drawing/2014/main" id="{7AE57163-4306-92C9-26B2-0757ECE9C2B4}"/>
              </a:ext>
            </a:extLst>
          </p:cNvPr>
          <p:cNvCxnSpPr>
            <a:cxnSpLocks/>
            <a:stCxn id="3645" idx="3"/>
            <a:endCxn id="3161" idx="1"/>
          </p:cNvCxnSpPr>
          <p:nvPr/>
        </p:nvCxnSpPr>
        <p:spPr>
          <a:xfrm flipV="1">
            <a:off x="5910478" y="3078790"/>
            <a:ext cx="299609" cy="2345"/>
          </a:xfrm>
          <a:prstGeom prst="straightConnector1">
            <a:avLst/>
          </a:prstGeom>
          <a:noFill/>
          <a:ln w="9525" cap="flat" cmpd="sng" algn="ctr">
            <a:solidFill>
              <a:srgbClr val="747480"/>
            </a:solidFill>
            <a:prstDash val="solid"/>
            <a:tailEnd type="triangle"/>
          </a:ln>
          <a:effectLst/>
        </p:spPr>
      </p:cxnSp>
      <p:cxnSp>
        <p:nvCxnSpPr>
          <p:cNvPr id="3165" name="Straight Arrow Connector 122">
            <a:extLst>
              <a:ext uri="{FF2B5EF4-FFF2-40B4-BE49-F238E27FC236}">
                <a16:creationId xmlns:a16="http://schemas.microsoft.com/office/drawing/2014/main" id="{FA139FE5-038A-A345-C0B0-77962B940815}"/>
              </a:ext>
            </a:extLst>
          </p:cNvPr>
          <p:cNvCxnSpPr>
            <a:cxnSpLocks/>
            <a:stCxn id="3153" idx="3"/>
            <a:endCxn id="3157" idx="1"/>
          </p:cNvCxnSpPr>
          <p:nvPr/>
        </p:nvCxnSpPr>
        <p:spPr>
          <a:xfrm flipV="1">
            <a:off x="2912834" y="3741630"/>
            <a:ext cx="486440" cy="3183"/>
          </a:xfrm>
          <a:prstGeom prst="straightConnector1">
            <a:avLst/>
          </a:prstGeom>
          <a:noFill/>
          <a:ln w="9525" cap="flat" cmpd="sng" algn="ctr">
            <a:solidFill>
              <a:srgbClr val="747480"/>
            </a:solidFill>
            <a:prstDash val="solid"/>
            <a:tailEnd type="triangle"/>
          </a:ln>
          <a:effectLst/>
        </p:spPr>
      </p:cxnSp>
      <p:cxnSp>
        <p:nvCxnSpPr>
          <p:cNvPr id="3166" name="Straight Arrow Connector 132">
            <a:extLst>
              <a:ext uri="{FF2B5EF4-FFF2-40B4-BE49-F238E27FC236}">
                <a16:creationId xmlns:a16="http://schemas.microsoft.com/office/drawing/2014/main" id="{610D64DA-09E2-B476-BC05-EDEB58B2C102}"/>
              </a:ext>
            </a:extLst>
          </p:cNvPr>
          <p:cNvCxnSpPr>
            <a:cxnSpLocks/>
            <a:stCxn id="3155" idx="3"/>
            <a:endCxn id="3157" idx="1"/>
          </p:cNvCxnSpPr>
          <p:nvPr/>
        </p:nvCxnSpPr>
        <p:spPr>
          <a:xfrm>
            <a:off x="2912834" y="3091401"/>
            <a:ext cx="486440" cy="650229"/>
          </a:xfrm>
          <a:prstGeom prst="straightConnector1">
            <a:avLst/>
          </a:prstGeom>
          <a:noFill/>
          <a:ln w="9525" cap="flat" cmpd="sng" algn="ctr">
            <a:solidFill>
              <a:srgbClr val="747480"/>
            </a:solidFill>
            <a:prstDash val="solid"/>
            <a:tailEnd type="triangle"/>
          </a:ln>
          <a:effectLst/>
        </p:spPr>
      </p:cxnSp>
      <p:cxnSp>
        <p:nvCxnSpPr>
          <p:cNvPr id="3167" name="Straight Arrow Connector 136">
            <a:extLst>
              <a:ext uri="{FF2B5EF4-FFF2-40B4-BE49-F238E27FC236}">
                <a16:creationId xmlns:a16="http://schemas.microsoft.com/office/drawing/2014/main" id="{E7F6112F-EE95-45D2-B773-405D150E3164}"/>
              </a:ext>
            </a:extLst>
          </p:cNvPr>
          <p:cNvCxnSpPr>
            <a:cxnSpLocks/>
            <a:stCxn id="3157" idx="3"/>
            <a:endCxn id="3159" idx="1"/>
          </p:cNvCxnSpPr>
          <p:nvPr/>
        </p:nvCxnSpPr>
        <p:spPr>
          <a:xfrm>
            <a:off x="4504495" y="3741630"/>
            <a:ext cx="304643" cy="3690"/>
          </a:xfrm>
          <a:prstGeom prst="straightConnector1">
            <a:avLst/>
          </a:prstGeom>
          <a:noFill/>
          <a:ln w="9525" cap="flat" cmpd="sng" algn="ctr">
            <a:solidFill>
              <a:srgbClr val="747480"/>
            </a:solidFill>
            <a:prstDash val="solid"/>
            <a:tailEnd type="triangle"/>
          </a:ln>
          <a:effectLst/>
        </p:spPr>
      </p:cxnSp>
      <p:cxnSp>
        <p:nvCxnSpPr>
          <p:cNvPr id="3168" name="Straight Arrow Connector 139">
            <a:extLst>
              <a:ext uri="{FF2B5EF4-FFF2-40B4-BE49-F238E27FC236}">
                <a16:creationId xmlns:a16="http://schemas.microsoft.com/office/drawing/2014/main" id="{C6AC18FE-360D-6A25-CF9E-6C63189FA69C}"/>
              </a:ext>
            </a:extLst>
          </p:cNvPr>
          <p:cNvCxnSpPr>
            <a:cxnSpLocks/>
            <a:stCxn id="3157" idx="3"/>
            <a:endCxn id="3645" idx="1"/>
          </p:cNvCxnSpPr>
          <p:nvPr/>
        </p:nvCxnSpPr>
        <p:spPr>
          <a:xfrm flipV="1">
            <a:off x="4504495" y="3081135"/>
            <a:ext cx="300762" cy="660495"/>
          </a:xfrm>
          <a:prstGeom prst="straightConnector1">
            <a:avLst/>
          </a:prstGeom>
          <a:noFill/>
          <a:ln w="9525" cap="flat" cmpd="sng" algn="ctr">
            <a:solidFill>
              <a:srgbClr val="747480"/>
            </a:solidFill>
            <a:prstDash val="solid"/>
            <a:tailEnd type="triangle"/>
          </a:ln>
          <a:effectLst/>
        </p:spPr>
      </p:cxnSp>
      <p:cxnSp>
        <p:nvCxnSpPr>
          <p:cNvPr id="3169" name="Connector: Elbow 144">
            <a:extLst>
              <a:ext uri="{FF2B5EF4-FFF2-40B4-BE49-F238E27FC236}">
                <a16:creationId xmlns:a16="http://schemas.microsoft.com/office/drawing/2014/main" id="{9BE5F73E-551B-F596-5906-70F5A15C0DA0}"/>
              </a:ext>
            </a:extLst>
          </p:cNvPr>
          <p:cNvCxnSpPr>
            <a:cxnSpLocks/>
            <a:stCxn id="3159" idx="3"/>
            <a:endCxn id="3161" idx="1"/>
          </p:cNvCxnSpPr>
          <p:nvPr/>
        </p:nvCxnSpPr>
        <p:spPr>
          <a:xfrm flipV="1">
            <a:off x="5914359" y="3078790"/>
            <a:ext cx="295728" cy="666530"/>
          </a:xfrm>
          <a:prstGeom prst="bentConnector3">
            <a:avLst>
              <a:gd name="adj1" fmla="val 50000"/>
            </a:avLst>
          </a:prstGeom>
          <a:noFill/>
          <a:ln w="9525" cap="flat" cmpd="sng" algn="ctr">
            <a:solidFill>
              <a:srgbClr val="747480"/>
            </a:solidFill>
            <a:prstDash val="solid"/>
            <a:tailEnd type="triangle"/>
          </a:ln>
          <a:effectLst/>
        </p:spPr>
      </p:cxnSp>
      <p:cxnSp>
        <p:nvCxnSpPr>
          <p:cNvPr id="3170" name="Straight Arrow Connector 148">
            <a:extLst>
              <a:ext uri="{FF2B5EF4-FFF2-40B4-BE49-F238E27FC236}">
                <a16:creationId xmlns:a16="http://schemas.microsoft.com/office/drawing/2014/main" id="{C9BCEF8C-797B-3789-AF2A-7EED10654F1B}"/>
              </a:ext>
            </a:extLst>
          </p:cNvPr>
          <p:cNvCxnSpPr>
            <a:cxnSpLocks/>
            <a:stCxn id="3158" idx="3"/>
            <a:endCxn id="3644" idx="1"/>
          </p:cNvCxnSpPr>
          <p:nvPr/>
        </p:nvCxnSpPr>
        <p:spPr>
          <a:xfrm flipV="1">
            <a:off x="4564102" y="5099494"/>
            <a:ext cx="1644015" cy="25730"/>
          </a:xfrm>
          <a:prstGeom prst="straightConnector1">
            <a:avLst/>
          </a:prstGeom>
          <a:noFill/>
          <a:ln w="9525" cap="flat" cmpd="sng" algn="ctr">
            <a:solidFill>
              <a:srgbClr val="747480"/>
            </a:solidFill>
            <a:prstDash val="solid"/>
            <a:tailEnd type="triangle"/>
          </a:ln>
          <a:effectLst/>
        </p:spPr>
      </p:cxnSp>
      <p:cxnSp>
        <p:nvCxnSpPr>
          <p:cNvPr id="3171" name="Straight Arrow Connector 151">
            <a:extLst>
              <a:ext uri="{FF2B5EF4-FFF2-40B4-BE49-F238E27FC236}">
                <a16:creationId xmlns:a16="http://schemas.microsoft.com/office/drawing/2014/main" id="{68CDF47F-BEFA-9DE2-9626-7A70FB4CD775}"/>
              </a:ext>
            </a:extLst>
          </p:cNvPr>
          <p:cNvCxnSpPr>
            <a:cxnSpLocks/>
            <a:stCxn id="3152" idx="3"/>
          </p:cNvCxnSpPr>
          <p:nvPr/>
        </p:nvCxnSpPr>
        <p:spPr>
          <a:xfrm flipV="1">
            <a:off x="4570665" y="5827221"/>
            <a:ext cx="1637452" cy="14992"/>
          </a:xfrm>
          <a:prstGeom prst="straightConnector1">
            <a:avLst/>
          </a:prstGeom>
          <a:noFill/>
          <a:ln w="9525" cap="flat" cmpd="sng" algn="ctr">
            <a:solidFill>
              <a:srgbClr val="747480"/>
            </a:solidFill>
            <a:prstDash val="solid"/>
            <a:tailEnd type="triangle"/>
          </a:ln>
          <a:effectLst/>
        </p:spPr>
      </p:cxnSp>
      <p:cxnSp>
        <p:nvCxnSpPr>
          <p:cNvPr id="3172" name="Straight Arrow Connector 154">
            <a:extLst>
              <a:ext uri="{FF2B5EF4-FFF2-40B4-BE49-F238E27FC236}">
                <a16:creationId xmlns:a16="http://schemas.microsoft.com/office/drawing/2014/main" id="{6187F33E-038B-5126-6D2F-25CA60F6255C}"/>
              </a:ext>
            </a:extLst>
          </p:cNvPr>
          <p:cNvCxnSpPr>
            <a:cxnSpLocks/>
            <a:stCxn id="3152" idx="3"/>
            <a:endCxn id="3644" idx="1"/>
          </p:cNvCxnSpPr>
          <p:nvPr/>
        </p:nvCxnSpPr>
        <p:spPr>
          <a:xfrm flipV="1">
            <a:off x="4570665" y="5099494"/>
            <a:ext cx="1637452" cy="742719"/>
          </a:xfrm>
          <a:prstGeom prst="straightConnector1">
            <a:avLst/>
          </a:prstGeom>
          <a:noFill/>
          <a:ln w="9525" cap="flat" cmpd="sng" algn="ctr">
            <a:solidFill>
              <a:srgbClr val="747480"/>
            </a:solidFill>
            <a:prstDash val="solid"/>
            <a:tailEnd type="triangle"/>
          </a:ln>
          <a:effectLst/>
        </p:spPr>
      </p:cxnSp>
      <p:cxnSp>
        <p:nvCxnSpPr>
          <p:cNvPr id="3173" name="Straight Arrow Connector 157">
            <a:extLst>
              <a:ext uri="{FF2B5EF4-FFF2-40B4-BE49-F238E27FC236}">
                <a16:creationId xmlns:a16="http://schemas.microsoft.com/office/drawing/2014/main" id="{6FDC1591-5DE3-EAA0-9BB8-181F49E5B6C7}"/>
              </a:ext>
            </a:extLst>
          </p:cNvPr>
          <p:cNvCxnSpPr>
            <a:cxnSpLocks/>
            <a:stCxn id="3158" idx="3"/>
            <a:endCxn id="3154" idx="1"/>
          </p:cNvCxnSpPr>
          <p:nvPr/>
        </p:nvCxnSpPr>
        <p:spPr>
          <a:xfrm>
            <a:off x="4564102" y="5125224"/>
            <a:ext cx="1656819" cy="703428"/>
          </a:xfrm>
          <a:prstGeom prst="straightConnector1">
            <a:avLst/>
          </a:prstGeom>
          <a:noFill/>
          <a:ln w="9525" cap="flat" cmpd="sng" algn="ctr">
            <a:solidFill>
              <a:srgbClr val="747480"/>
            </a:solidFill>
            <a:prstDash val="solid"/>
            <a:tailEnd type="triangle"/>
          </a:ln>
          <a:effectLst/>
        </p:spPr>
      </p:cxnSp>
      <p:cxnSp>
        <p:nvCxnSpPr>
          <p:cNvPr id="3174" name="Straight Arrow Connector 167">
            <a:extLst>
              <a:ext uri="{FF2B5EF4-FFF2-40B4-BE49-F238E27FC236}">
                <a16:creationId xmlns:a16="http://schemas.microsoft.com/office/drawing/2014/main" id="{98822F60-C09D-CDE4-83B6-3FC5ABD02B9F}"/>
              </a:ext>
            </a:extLst>
          </p:cNvPr>
          <p:cNvCxnSpPr>
            <a:cxnSpLocks/>
            <a:stCxn id="3153" idx="3"/>
            <a:endCxn id="3158" idx="1"/>
          </p:cNvCxnSpPr>
          <p:nvPr/>
        </p:nvCxnSpPr>
        <p:spPr>
          <a:xfrm>
            <a:off x="2912834" y="3744813"/>
            <a:ext cx="546047" cy="1380411"/>
          </a:xfrm>
          <a:prstGeom prst="straightConnector1">
            <a:avLst/>
          </a:prstGeom>
          <a:noFill/>
          <a:ln w="9525" cap="flat" cmpd="sng" algn="ctr">
            <a:solidFill>
              <a:srgbClr val="747480"/>
            </a:solidFill>
            <a:prstDash val="solid"/>
            <a:tailEnd type="triangle"/>
          </a:ln>
          <a:effectLst/>
        </p:spPr>
      </p:cxnSp>
      <p:cxnSp>
        <p:nvCxnSpPr>
          <p:cNvPr id="3175" name="Straight Arrow Connector 171">
            <a:extLst>
              <a:ext uri="{FF2B5EF4-FFF2-40B4-BE49-F238E27FC236}">
                <a16:creationId xmlns:a16="http://schemas.microsoft.com/office/drawing/2014/main" id="{352F5445-30F7-10DB-E3DD-AE9D8AA8C7E2}"/>
              </a:ext>
            </a:extLst>
          </p:cNvPr>
          <p:cNvCxnSpPr>
            <a:cxnSpLocks/>
            <a:stCxn id="3153" idx="3"/>
            <a:endCxn id="3152" idx="1"/>
          </p:cNvCxnSpPr>
          <p:nvPr/>
        </p:nvCxnSpPr>
        <p:spPr>
          <a:xfrm>
            <a:off x="2912834" y="3744813"/>
            <a:ext cx="552610" cy="2097400"/>
          </a:xfrm>
          <a:prstGeom prst="straightConnector1">
            <a:avLst/>
          </a:prstGeom>
          <a:noFill/>
          <a:ln w="9525" cap="flat" cmpd="sng" algn="ctr">
            <a:solidFill>
              <a:srgbClr val="747480"/>
            </a:solidFill>
            <a:prstDash val="solid"/>
            <a:tailEnd type="triangle"/>
          </a:ln>
          <a:effectLst/>
        </p:spPr>
      </p:cxnSp>
      <p:cxnSp>
        <p:nvCxnSpPr>
          <p:cNvPr id="3176" name="Straight Arrow Connector 174">
            <a:extLst>
              <a:ext uri="{FF2B5EF4-FFF2-40B4-BE49-F238E27FC236}">
                <a16:creationId xmlns:a16="http://schemas.microsoft.com/office/drawing/2014/main" id="{EFC4723B-A367-AD85-530D-3C389E7AAEE3}"/>
              </a:ext>
            </a:extLst>
          </p:cNvPr>
          <p:cNvCxnSpPr>
            <a:cxnSpLocks/>
            <a:stCxn id="3155" idx="3"/>
            <a:endCxn id="3158" idx="1"/>
          </p:cNvCxnSpPr>
          <p:nvPr/>
        </p:nvCxnSpPr>
        <p:spPr>
          <a:xfrm>
            <a:off x="2912834" y="3091401"/>
            <a:ext cx="546047" cy="2033823"/>
          </a:xfrm>
          <a:prstGeom prst="straightConnector1">
            <a:avLst/>
          </a:prstGeom>
          <a:noFill/>
          <a:ln w="9525" cap="flat" cmpd="sng" algn="ctr">
            <a:solidFill>
              <a:srgbClr val="747480"/>
            </a:solidFill>
            <a:prstDash val="solid"/>
            <a:tailEnd type="triangle"/>
          </a:ln>
          <a:effectLst/>
        </p:spPr>
      </p:cxnSp>
      <p:cxnSp>
        <p:nvCxnSpPr>
          <p:cNvPr id="3177" name="Straight Arrow Connector 177">
            <a:extLst>
              <a:ext uri="{FF2B5EF4-FFF2-40B4-BE49-F238E27FC236}">
                <a16:creationId xmlns:a16="http://schemas.microsoft.com/office/drawing/2014/main" id="{31718CB3-B52B-CEF0-4A35-B304A8FA25E2}"/>
              </a:ext>
            </a:extLst>
          </p:cNvPr>
          <p:cNvCxnSpPr>
            <a:cxnSpLocks/>
            <a:stCxn id="3155" idx="3"/>
            <a:endCxn id="3152" idx="1"/>
          </p:cNvCxnSpPr>
          <p:nvPr/>
        </p:nvCxnSpPr>
        <p:spPr>
          <a:xfrm>
            <a:off x="2912834" y="3091401"/>
            <a:ext cx="552610" cy="2750812"/>
          </a:xfrm>
          <a:prstGeom prst="straightConnector1">
            <a:avLst/>
          </a:prstGeom>
          <a:noFill/>
          <a:ln w="9525" cap="flat" cmpd="sng" algn="ctr">
            <a:solidFill>
              <a:srgbClr val="747480"/>
            </a:solidFill>
            <a:prstDash val="solid"/>
            <a:tailEnd type="triangle"/>
          </a:ln>
          <a:effectLst/>
        </p:spPr>
      </p:cxnSp>
      <p:cxnSp>
        <p:nvCxnSpPr>
          <p:cNvPr id="3178" name="Straight Arrow Connector 180">
            <a:extLst>
              <a:ext uri="{FF2B5EF4-FFF2-40B4-BE49-F238E27FC236}">
                <a16:creationId xmlns:a16="http://schemas.microsoft.com/office/drawing/2014/main" id="{49A5B43A-E2C8-D251-AF20-02096039C76B}"/>
              </a:ext>
            </a:extLst>
          </p:cNvPr>
          <p:cNvCxnSpPr>
            <a:cxnSpLocks/>
            <a:stCxn id="3153" idx="3"/>
            <a:endCxn id="3156" idx="1"/>
          </p:cNvCxnSpPr>
          <p:nvPr/>
        </p:nvCxnSpPr>
        <p:spPr>
          <a:xfrm flipV="1">
            <a:off x="2912834" y="3076238"/>
            <a:ext cx="487775" cy="668575"/>
          </a:xfrm>
          <a:prstGeom prst="straightConnector1">
            <a:avLst/>
          </a:prstGeom>
          <a:noFill/>
          <a:ln w="9525" cap="flat" cmpd="sng" algn="ctr">
            <a:solidFill>
              <a:srgbClr val="747480"/>
            </a:solidFill>
            <a:prstDash val="solid"/>
            <a:tailEnd type="triangle"/>
          </a:ln>
          <a:effectLst/>
        </p:spPr>
      </p:cxnSp>
      <p:sp>
        <p:nvSpPr>
          <p:cNvPr id="3179" name="Rectangle 102">
            <a:extLst>
              <a:ext uri="{FF2B5EF4-FFF2-40B4-BE49-F238E27FC236}">
                <a16:creationId xmlns:a16="http://schemas.microsoft.com/office/drawing/2014/main" id="{53DC38CE-22B5-66F8-5CAA-6CD96E7052DD}"/>
              </a:ext>
            </a:extLst>
          </p:cNvPr>
          <p:cNvSpPr/>
          <p:nvPr/>
        </p:nvSpPr>
        <p:spPr>
          <a:xfrm>
            <a:off x="6195490" y="4104567"/>
            <a:ext cx="1128771" cy="613939"/>
          </a:xfrm>
          <a:prstGeom prst="rect">
            <a:avLst/>
          </a:prstGeom>
          <a:solidFill>
            <a:srgbClr val="FFFFFF"/>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交通事業者が提供できるサービスが広がる</a:t>
            </a:r>
          </a:p>
        </p:txBody>
      </p:sp>
      <p:sp>
        <p:nvSpPr>
          <p:cNvPr id="3180" name="Rectangle 102">
            <a:extLst>
              <a:ext uri="{FF2B5EF4-FFF2-40B4-BE49-F238E27FC236}">
                <a16:creationId xmlns:a16="http://schemas.microsoft.com/office/drawing/2014/main" id="{281A8CCE-0160-E904-D9D0-B0C7CC612921}"/>
              </a:ext>
            </a:extLst>
          </p:cNvPr>
          <p:cNvSpPr/>
          <p:nvPr/>
        </p:nvSpPr>
        <p:spPr>
          <a:xfrm>
            <a:off x="4811660" y="4097183"/>
            <a:ext cx="1105221" cy="615146"/>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他分野連携等の新たな取組みが進む</a:t>
            </a:r>
          </a:p>
        </p:txBody>
      </p:sp>
      <p:cxnSp>
        <p:nvCxnSpPr>
          <p:cNvPr id="3181" name="Connector: Elbow 189">
            <a:extLst>
              <a:ext uri="{FF2B5EF4-FFF2-40B4-BE49-F238E27FC236}">
                <a16:creationId xmlns:a16="http://schemas.microsoft.com/office/drawing/2014/main" id="{02DA8411-0533-3C0F-6D80-6E7697971C16}"/>
              </a:ext>
            </a:extLst>
          </p:cNvPr>
          <p:cNvCxnSpPr>
            <a:cxnSpLocks/>
            <a:stCxn id="3644" idx="3"/>
            <a:endCxn id="3149" idx="1"/>
          </p:cNvCxnSpPr>
          <p:nvPr/>
        </p:nvCxnSpPr>
        <p:spPr>
          <a:xfrm flipV="1">
            <a:off x="7313338" y="4745968"/>
            <a:ext cx="276307" cy="353526"/>
          </a:xfrm>
          <a:prstGeom prst="bentConnector3">
            <a:avLst>
              <a:gd name="adj1" fmla="val 50000"/>
            </a:avLst>
          </a:prstGeom>
          <a:noFill/>
          <a:ln w="9525" cap="flat" cmpd="sng" algn="ctr">
            <a:solidFill>
              <a:srgbClr val="747480"/>
            </a:solidFill>
            <a:prstDash val="solid"/>
            <a:tailEnd type="triangle"/>
          </a:ln>
          <a:effectLst/>
        </p:spPr>
      </p:cxnSp>
      <p:cxnSp>
        <p:nvCxnSpPr>
          <p:cNvPr id="3182" name="Connector: Elbow 321">
            <a:extLst>
              <a:ext uri="{FF2B5EF4-FFF2-40B4-BE49-F238E27FC236}">
                <a16:creationId xmlns:a16="http://schemas.microsoft.com/office/drawing/2014/main" id="{BF58818B-E984-3A54-D6F9-CB7057E9CD60}"/>
              </a:ext>
            </a:extLst>
          </p:cNvPr>
          <p:cNvCxnSpPr>
            <a:cxnSpLocks/>
            <a:stCxn id="3179" idx="3"/>
            <a:endCxn id="3149" idx="1"/>
          </p:cNvCxnSpPr>
          <p:nvPr/>
        </p:nvCxnSpPr>
        <p:spPr>
          <a:xfrm>
            <a:off x="7324261" y="4411537"/>
            <a:ext cx="265384" cy="334431"/>
          </a:xfrm>
          <a:prstGeom prst="bentConnector3">
            <a:avLst>
              <a:gd name="adj1" fmla="val 50000"/>
            </a:avLst>
          </a:prstGeom>
          <a:noFill/>
          <a:ln w="9525" cap="flat" cmpd="sng" algn="ctr">
            <a:solidFill>
              <a:srgbClr val="747480"/>
            </a:solidFill>
            <a:prstDash val="solid"/>
            <a:tailEnd type="triangle"/>
          </a:ln>
          <a:effectLst/>
        </p:spPr>
      </p:cxnSp>
      <p:cxnSp>
        <p:nvCxnSpPr>
          <p:cNvPr id="3183" name="Straight Arrow Connector 328">
            <a:extLst>
              <a:ext uri="{FF2B5EF4-FFF2-40B4-BE49-F238E27FC236}">
                <a16:creationId xmlns:a16="http://schemas.microsoft.com/office/drawing/2014/main" id="{3EDAEE07-88C8-F27A-89FC-3BFB2C1F7B96}"/>
              </a:ext>
            </a:extLst>
          </p:cNvPr>
          <p:cNvCxnSpPr>
            <a:cxnSpLocks/>
            <a:stCxn id="3180" idx="3"/>
            <a:endCxn id="3179" idx="1"/>
          </p:cNvCxnSpPr>
          <p:nvPr/>
        </p:nvCxnSpPr>
        <p:spPr>
          <a:xfrm>
            <a:off x="5916881" y="4404756"/>
            <a:ext cx="278609" cy="6781"/>
          </a:xfrm>
          <a:prstGeom prst="straightConnector1">
            <a:avLst/>
          </a:prstGeom>
          <a:noFill/>
          <a:ln w="9525" cap="flat" cmpd="sng" algn="ctr">
            <a:solidFill>
              <a:srgbClr val="747480"/>
            </a:solidFill>
            <a:prstDash val="solid"/>
            <a:tailEnd type="triangle"/>
          </a:ln>
          <a:effectLst/>
        </p:spPr>
      </p:cxnSp>
      <p:cxnSp>
        <p:nvCxnSpPr>
          <p:cNvPr id="3184" name="Straight Arrow Connector 344">
            <a:extLst>
              <a:ext uri="{FF2B5EF4-FFF2-40B4-BE49-F238E27FC236}">
                <a16:creationId xmlns:a16="http://schemas.microsoft.com/office/drawing/2014/main" id="{14116691-3ACB-935C-91B5-6A2BF95CAF1F}"/>
              </a:ext>
            </a:extLst>
          </p:cNvPr>
          <p:cNvCxnSpPr>
            <a:cxnSpLocks/>
            <a:stCxn id="3158" idx="3"/>
            <a:endCxn id="3180" idx="1"/>
          </p:cNvCxnSpPr>
          <p:nvPr/>
        </p:nvCxnSpPr>
        <p:spPr>
          <a:xfrm flipV="1">
            <a:off x="4564102" y="4404756"/>
            <a:ext cx="247558" cy="720468"/>
          </a:xfrm>
          <a:prstGeom prst="straightConnector1">
            <a:avLst/>
          </a:prstGeom>
          <a:noFill/>
          <a:ln w="9525" cap="flat" cmpd="sng" algn="ctr">
            <a:solidFill>
              <a:srgbClr val="747480"/>
            </a:solidFill>
            <a:prstDash val="solid"/>
            <a:tailEnd type="triangle"/>
          </a:ln>
          <a:effectLst/>
        </p:spPr>
      </p:cxnSp>
      <p:cxnSp>
        <p:nvCxnSpPr>
          <p:cNvPr id="3185" name="Connector: Elbow 347">
            <a:extLst>
              <a:ext uri="{FF2B5EF4-FFF2-40B4-BE49-F238E27FC236}">
                <a16:creationId xmlns:a16="http://schemas.microsoft.com/office/drawing/2014/main" id="{41137141-4ABD-15C2-4E3A-9DFF0B318EBC}"/>
              </a:ext>
            </a:extLst>
          </p:cNvPr>
          <p:cNvCxnSpPr>
            <a:cxnSpLocks/>
            <a:stCxn id="3180" idx="3"/>
            <a:endCxn id="3161" idx="1"/>
          </p:cNvCxnSpPr>
          <p:nvPr/>
        </p:nvCxnSpPr>
        <p:spPr>
          <a:xfrm flipV="1">
            <a:off x="5916881" y="3078790"/>
            <a:ext cx="293206" cy="1325966"/>
          </a:xfrm>
          <a:prstGeom prst="bentConnector3">
            <a:avLst>
              <a:gd name="adj1" fmla="val 50000"/>
            </a:avLst>
          </a:prstGeom>
          <a:noFill/>
          <a:ln w="9525" cap="flat" cmpd="sng" algn="ctr">
            <a:solidFill>
              <a:srgbClr val="747480"/>
            </a:solidFill>
            <a:prstDash val="solid"/>
            <a:tailEnd type="triangle"/>
          </a:ln>
          <a:effectLst/>
        </p:spPr>
      </p:cxnSp>
      <p:cxnSp>
        <p:nvCxnSpPr>
          <p:cNvPr id="3186" name="Straight Arrow Connector 353">
            <a:extLst>
              <a:ext uri="{FF2B5EF4-FFF2-40B4-BE49-F238E27FC236}">
                <a16:creationId xmlns:a16="http://schemas.microsoft.com/office/drawing/2014/main" id="{58D16917-FB1E-D2AC-C386-D6005346761D}"/>
              </a:ext>
            </a:extLst>
          </p:cNvPr>
          <p:cNvCxnSpPr>
            <a:cxnSpLocks/>
            <a:stCxn id="3606" idx="2"/>
            <a:endCxn id="3160" idx="0"/>
          </p:cNvCxnSpPr>
          <p:nvPr/>
        </p:nvCxnSpPr>
        <p:spPr>
          <a:xfrm flipH="1">
            <a:off x="8142256" y="3382486"/>
            <a:ext cx="2" cy="179244"/>
          </a:xfrm>
          <a:prstGeom prst="straightConnector1">
            <a:avLst/>
          </a:prstGeom>
          <a:noFill/>
          <a:ln w="9525" cap="flat" cmpd="sng" algn="ctr">
            <a:solidFill>
              <a:srgbClr val="747480"/>
            </a:solidFill>
            <a:prstDash val="solid"/>
            <a:tailEnd type="triangle"/>
          </a:ln>
          <a:effectLst/>
        </p:spPr>
      </p:cxnSp>
      <p:sp>
        <p:nvSpPr>
          <p:cNvPr id="3837" name="Speech Bubble: Oval 20">
            <a:extLst>
              <a:ext uri="{FF2B5EF4-FFF2-40B4-BE49-F238E27FC236}">
                <a16:creationId xmlns:a16="http://schemas.microsoft.com/office/drawing/2014/main" id="{A4205094-2E43-D992-014E-929BBCCC8398}"/>
              </a:ext>
            </a:extLst>
          </p:cNvPr>
          <p:cNvSpPr/>
          <p:nvPr/>
        </p:nvSpPr>
        <p:spPr>
          <a:xfrm>
            <a:off x="7336951" y="6147676"/>
            <a:ext cx="1485320" cy="634771"/>
          </a:xfrm>
          <a:prstGeom prst="wedgeEllipseCallout">
            <a:avLst>
              <a:gd name="adj1" fmla="val -28020"/>
              <a:gd name="adj2" fmla="val -67251"/>
            </a:avLst>
          </a:prstGeom>
          <a:solidFill>
            <a:srgbClr val="FFFFFF"/>
          </a:solidFill>
          <a:ln w="6350"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p>
            <a:pPr marL="0" marR="0" lvl="0" indent="0" algn="ctr" defTabSz="1280160" eaLnBrk="1" fontAlgn="auto" latinLnBrk="0" hangingPunct="1">
              <a:lnSpc>
                <a:spcPct val="100000"/>
              </a:lnSpc>
              <a:spcBef>
                <a:spcPts val="0"/>
              </a:spcBef>
              <a:spcAft>
                <a:spcPts val="0"/>
              </a:spcAft>
              <a:buClrTx/>
              <a:buSzTx/>
              <a:buFontTx/>
              <a:buNone/>
              <a:tabLst/>
              <a:defRPr/>
            </a:pPr>
            <a:endParaRPr kumimoji="0" lang="ja-JP" altLang="en-US" sz="900" b="0" i="0" u="none" strike="noStrike" kern="0" cap="none" spc="0" normalizeH="0" baseline="0" noProof="0" dirty="0" err="1">
              <a:ln>
                <a:noFill/>
              </a:ln>
              <a:solidFill>
                <a:srgbClr val="2E2E38"/>
              </a:solidFill>
              <a:effectLst/>
              <a:uLnTx/>
              <a:uFillTx/>
              <a:latin typeface="EYInterstate" panose="02000503020000020004" pitchFamily="2" charset="0"/>
              <a:ea typeface="ＭＳ Ｐゴシック"/>
              <a:cs typeface="+mn-cs"/>
            </a:endParaRPr>
          </a:p>
        </p:txBody>
      </p:sp>
      <p:sp>
        <p:nvSpPr>
          <p:cNvPr id="3838" name="Rectangle 100">
            <a:extLst>
              <a:ext uri="{FF2B5EF4-FFF2-40B4-BE49-F238E27FC236}">
                <a16:creationId xmlns:a16="http://schemas.microsoft.com/office/drawing/2014/main" id="{38A2F2B0-45CD-91F5-7EF5-AAEF82908A58}"/>
              </a:ext>
            </a:extLst>
          </p:cNvPr>
          <p:cNvSpPr/>
          <p:nvPr/>
        </p:nvSpPr>
        <p:spPr>
          <a:xfrm>
            <a:off x="7520148" y="6210420"/>
            <a:ext cx="1174718" cy="539245"/>
          </a:xfrm>
          <a:prstGeom prst="rect">
            <a:avLst/>
          </a:prstGeom>
          <a:noFill/>
          <a:ln w="9525" cap="flat" cmpd="sng" algn="ctr">
            <a:noFill/>
            <a:prstDash val="solid"/>
          </a:ln>
          <a:effectLst/>
        </p:spPr>
        <p:txBody>
          <a:bodyPr rtlCol="0" anchor="ctr" anchorCtr="0"/>
          <a:lstStyle/>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仮説レベルでも、</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defTabSz="128016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地域公共交通計画などを活用しても良い。</a:t>
            </a:r>
            <a:endParaRPr kumimoji="0" lang="en-US" altLang="ja-JP" sz="9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4750262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2"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達成目標（</a:t>
            </a:r>
            <a:r>
              <a:rPr kumimoji="0" lang="en-US" altLang="ja-JP" sz="2400" b="1" i="0" u="none" strike="noStrike" kern="0" cap="none" spc="0" normalizeH="0" baseline="0" noProof="0" dirty="0">
                <a:ln>
                  <a:noFill/>
                </a:ln>
                <a:solidFill>
                  <a:prstClr val="white"/>
                </a:solidFill>
                <a:effectLst/>
                <a:uLnTx/>
                <a:uFillTx/>
                <a:latin typeface="ＭＳ Ｐゴシック"/>
                <a:ea typeface="ＭＳ Ｐゴシック"/>
                <a:cs typeface="+mn-cs"/>
              </a:rPr>
              <a:t>KPI</a:t>
            </a: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　記載例③</a:t>
            </a:r>
          </a:p>
        </p:txBody>
      </p:sp>
      <p:sp>
        <p:nvSpPr>
          <p:cNvPr id="3196" name="Text Box 804"/>
          <p:cNvSpPr txBox="1">
            <a:spLocks noChangeArrowheads="1"/>
          </p:cNvSpPr>
          <p:nvPr/>
        </p:nvSpPr>
        <p:spPr>
          <a:xfrm>
            <a:off x="-4936" y="576000"/>
            <a:ext cx="7452320" cy="399217"/>
          </a:xfrm>
          <a:prstGeom prst="rect">
            <a:avLst/>
          </a:prstGeom>
          <a:noFill/>
          <a:ln w="9525">
            <a:noFill/>
            <a:miter lim="800000"/>
            <a:headEnd/>
            <a:tailEnd/>
          </a:ln>
          <a:effectLst/>
        </p:spPr>
        <p:txBody>
          <a:bodyPr wrap="square">
            <a:spAutoFit/>
          </a:bodyPr>
          <a:lstStyle/>
          <a:p>
            <a:pPr marR="0" lvl="0" algn="l" defTabSz="914400" rtl="0" eaLnBrk="1" fontAlgn="base" latinLnBrk="0" hangingPunct="1">
              <a:lnSpc>
                <a:spcPct val="100000"/>
              </a:lnSpc>
              <a:spcBef>
                <a:spcPct val="5000"/>
              </a:spcBef>
              <a:spcAft>
                <a:spcPct val="0"/>
              </a:spcAft>
              <a:buClrTx/>
              <a:buSzTx/>
              <a:tabLst/>
              <a:defRPr/>
            </a:pPr>
            <a:endPar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31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9" name="正方形/長方形 8"/>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EE6AC415-9DF5-4ACF-9C55-0C536006D4AB}" type="slidenum">
              <a:rPr lang="en-US" altLang="ja-JP" sz="1480" smtClean="0">
                <a:solidFill>
                  <a:schemeClr val="tx1"/>
                </a:solidFill>
              </a:rPr>
              <a:t>92</a:t>
            </a:fld>
            <a:endParaRPr kumimoji="1" lang="ja-JP" altLang="en-US" sz="1480" dirty="0">
              <a:solidFill>
                <a:schemeClr val="tx1"/>
              </a:solidFill>
            </a:endParaRPr>
          </a:p>
        </p:txBody>
      </p:sp>
      <p:sp>
        <p:nvSpPr>
          <p:cNvPr id="3263" name="Rectangle 100">
            <a:extLst>
              <a:ext uri="{FF2B5EF4-FFF2-40B4-BE49-F238E27FC236}">
                <a16:creationId xmlns:a16="http://schemas.microsoft.com/office/drawing/2014/main" id="{7BE64B6C-69C1-F4B1-D199-18B45D9C5402}"/>
              </a:ext>
            </a:extLst>
          </p:cNvPr>
          <p:cNvSpPr/>
          <p:nvPr/>
        </p:nvSpPr>
        <p:spPr>
          <a:xfrm>
            <a:off x="6721641" y="1412776"/>
            <a:ext cx="2242847"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備考</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265" name="Straight Connector 54">
            <a:extLst>
              <a:ext uri="{FF2B5EF4-FFF2-40B4-BE49-F238E27FC236}">
                <a16:creationId xmlns:a16="http://schemas.microsoft.com/office/drawing/2014/main" id="{28CB53BB-4251-B530-3262-2CDB0D78BBCF}"/>
              </a:ext>
            </a:extLst>
          </p:cNvPr>
          <p:cNvCxnSpPr>
            <a:cxnSpLocks/>
          </p:cNvCxnSpPr>
          <p:nvPr/>
        </p:nvCxnSpPr>
        <p:spPr>
          <a:xfrm>
            <a:off x="6721641" y="1710725"/>
            <a:ext cx="2242847" cy="0"/>
          </a:xfrm>
          <a:prstGeom prst="line">
            <a:avLst/>
          </a:prstGeom>
          <a:noFill/>
          <a:ln w="28575" cap="flat" cmpd="sng" algn="ctr">
            <a:solidFill>
              <a:srgbClr val="747480"/>
            </a:solidFill>
            <a:prstDash val="solid"/>
            <a:tailEnd type="none"/>
          </a:ln>
          <a:effectLst/>
        </p:spPr>
      </p:cxnSp>
      <p:sp>
        <p:nvSpPr>
          <p:cNvPr id="3267" name="Rectangle 100">
            <a:extLst>
              <a:ext uri="{FF2B5EF4-FFF2-40B4-BE49-F238E27FC236}">
                <a16:creationId xmlns:a16="http://schemas.microsoft.com/office/drawing/2014/main" id="{A878D69D-89A5-9F7C-9B2F-E241952B8F5D}"/>
              </a:ext>
            </a:extLst>
          </p:cNvPr>
          <p:cNvSpPr/>
          <p:nvPr/>
        </p:nvSpPr>
        <p:spPr>
          <a:xfrm>
            <a:off x="206859" y="1425233"/>
            <a:ext cx="1624131"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測定項目</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68" name="Rectangle 100">
            <a:extLst>
              <a:ext uri="{FF2B5EF4-FFF2-40B4-BE49-F238E27FC236}">
                <a16:creationId xmlns:a16="http://schemas.microsoft.com/office/drawing/2014/main" id="{06DD6467-13AE-D31E-4338-BB2CFF8CADF4}"/>
              </a:ext>
            </a:extLst>
          </p:cNvPr>
          <p:cNvSpPr/>
          <p:nvPr/>
        </p:nvSpPr>
        <p:spPr>
          <a:xfrm>
            <a:off x="4655979" y="1412776"/>
            <a:ext cx="1624131" cy="340940"/>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測定方法</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3269" name="Rectangle 100">
            <a:extLst>
              <a:ext uri="{FF2B5EF4-FFF2-40B4-BE49-F238E27FC236}">
                <a16:creationId xmlns:a16="http://schemas.microsoft.com/office/drawing/2014/main" id="{8BE783B2-30CA-72BC-FE42-CBC053EC444B}"/>
              </a:ext>
            </a:extLst>
          </p:cNvPr>
          <p:cNvSpPr/>
          <p:nvPr/>
        </p:nvSpPr>
        <p:spPr>
          <a:xfrm>
            <a:off x="2310964" y="1425233"/>
            <a:ext cx="1894669" cy="326686"/>
          </a:xfrm>
          <a:prstGeom prst="rect">
            <a:avLst/>
          </a:prstGeom>
          <a:solidFill>
            <a:srgbClr val="FFFFFF"/>
          </a:solidFill>
          <a:ln w="9525" cap="flat" cmpd="sng" algn="ctr">
            <a:noFill/>
            <a:prstDash val="solid"/>
          </a:ln>
          <a:effectLst/>
        </p:spPr>
        <p:txBody>
          <a:bodyPr lIns="50400" tIns="50400" rIns="50400" bIns="50400" rtlCol="0" anchor="ctr" anchorCtr="0"/>
          <a:lstStyle/>
          <a:p>
            <a:pPr marL="0" marR="0" lvl="0" indent="0" algn="ctr" defTabSz="128016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成果指標（</a:t>
            </a:r>
            <a:r>
              <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KPI</a:t>
            </a:r>
            <a:r>
              <a:rPr kumimoji="0" lang="ja-JP" altLang="en-US"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a:t>
            </a:r>
            <a:endParaRPr kumimoji="0" lang="en-US" altLang="ja-JP" sz="1600" b="1"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cxnSp>
        <p:nvCxnSpPr>
          <p:cNvPr id="3283" name="Straight Connector 40">
            <a:extLst>
              <a:ext uri="{FF2B5EF4-FFF2-40B4-BE49-F238E27FC236}">
                <a16:creationId xmlns:a16="http://schemas.microsoft.com/office/drawing/2014/main" id="{A438E0DC-1EED-3F13-8A07-CFFC9B194D34}"/>
              </a:ext>
            </a:extLst>
          </p:cNvPr>
          <p:cNvCxnSpPr>
            <a:cxnSpLocks/>
          </p:cNvCxnSpPr>
          <p:nvPr/>
        </p:nvCxnSpPr>
        <p:spPr>
          <a:xfrm>
            <a:off x="206859" y="1710725"/>
            <a:ext cx="1624131" cy="0"/>
          </a:xfrm>
          <a:prstGeom prst="line">
            <a:avLst/>
          </a:prstGeom>
          <a:noFill/>
          <a:ln w="28575" cap="flat" cmpd="sng" algn="ctr">
            <a:solidFill>
              <a:srgbClr val="747480"/>
            </a:solidFill>
            <a:prstDash val="solid"/>
            <a:tailEnd type="none"/>
          </a:ln>
          <a:effectLst/>
        </p:spPr>
      </p:cxnSp>
      <p:cxnSp>
        <p:nvCxnSpPr>
          <p:cNvPr id="3284" name="Straight Connector 47">
            <a:extLst>
              <a:ext uri="{FF2B5EF4-FFF2-40B4-BE49-F238E27FC236}">
                <a16:creationId xmlns:a16="http://schemas.microsoft.com/office/drawing/2014/main" id="{6F15C03E-F237-3F25-90FF-EEE94DD9DE01}"/>
              </a:ext>
            </a:extLst>
          </p:cNvPr>
          <p:cNvCxnSpPr>
            <a:cxnSpLocks/>
          </p:cNvCxnSpPr>
          <p:nvPr/>
        </p:nvCxnSpPr>
        <p:spPr>
          <a:xfrm>
            <a:off x="2310964" y="1710725"/>
            <a:ext cx="1894669" cy="0"/>
          </a:xfrm>
          <a:prstGeom prst="line">
            <a:avLst/>
          </a:prstGeom>
          <a:noFill/>
          <a:ln w="28575" cap="flat" cmpd="sng" algn="ctr">
            <a:solidFill>
              <a:srgbClr val="747480"/>
            </a:solidFill>
            <a:prstDash val="solid"/>
            <a:tailEnd type="none"/>
          </a:ln>
          <a:effectLst/>
        </p:spPr>
      </p:cxnSp>
      <p:cxnSp>
        <p:nvCxnSpPr>
          <p:cNvPr id="3285" name="Straight Connector 51">
            <a:extLst>
              <a:ext uri="{FF2B5EF4-FFF2-40B4-BE49-F238E27FC236}">
                <a16:creationId xmlns:a16="http://schemas.microsoft.com/office/drawing/2014/main" id="{F792D0FB-42A2-49C3-728F-7E8EFD389868}"/>
              </a:ext>
            </a:extLst>
          </p:cNvPr>
          <p:cNvCxnSpPr>
            <a:cxnSpLocks/>
          </p:cNvCxnSpPr>
          <p:nvPr/>
        </p:nvCxnSpPr>
        <p:spPr>
          <a:xfrm>
            <a:off x="4655979" y="1710725"/>
            <a:ext cx="1624131" cy="0"/>
          </a:xfrm>
          <a:prstGeom prst="line">
            <a:avLst/>
          </a:prstGeom>
          <a:noFill/>
          <a:ln w="28575" cap="flat" cmpd="sng" algn="ctr">
            <a:solidFill>
              <a:srgbClr val="747480"/>
            </a:solidFill>
            <a:prstDash val="solid"/>
            <a:tailEnd type="none"/>
          </a:ln>
          <a:effectLst/>
        </p:spPr>
      </p:cxnSp>
      <p:sp>
        <p:nvSpPr>
          <p:cNvPr id="3293" name="Rectangle 12">
            <a:extLst>
              <a:ext uri="{FF2B5EF4-FFF2-40B4-BE49-F238E27FC236}">
                <a16:creationId xmlns:a16="http://schemas.microsoft.com/office/drawing/2014/main" id="{DF46CF37-4E0B-7986-D740-BC9784A871F9}"/>
              </a:ext>
            </a:extLst>
          </p:cNvPr>
          <p:cNvSpPr/>
          <p:nvPr/>
        </p:nvSpPr>
        <p:spPr>
          <a:xfrm>
            <a:off x="107504" y="661418"/>
            <a:ext cx="8945594" cy="622704"/>
          </a:xfrm>
          <a:prstGeom prst="rect">
            <a:avLst/>
          </a:prstGeom>
          <a:solidFill>
            <a:schemeClr val="accent6">
              <a:lumMod val="20000"/>
              <a:lumOff val="80000"/>
            </a:schemeClr>
          </a:solidFill>
          <a:ln w="9525" cap="flat" cmpd="sng" algn="ctr">
            <a:noFill/>
            <a:prstDash val="solid"/>
          </a:ln>
          <a:effectLst/>
        </p:spPr>
        <p:txBody>
          <a:bodyPr rtlCol="0" anchor="ctr" anchorCtr="0"/>
          <a:lstStyle/>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作成したロジックモデルを元に、</a:t>
            </a: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KPI</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を測定する箇所を特定。</a:t>
            </a:r>
            <a:endPar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a:p>
            <a:pPr marL="400050" marR="0" lvl="0" indent="-400050" defTabSz="128016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KPI</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については、交通による寄与度と測定可能性の</a:t>
            </a:r>
            <a:r>
              <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2</a:t>
            </a:r>
            <a:r>
              <a:rPr kumimoji="0" lang="ja-JP" altLang="en-US"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rPr>
              <a:t>要素から考える。</a:t>
            </a:r>
            <a:endParaRPr kumimoji="0" lang="en-US" altLang="ja-JP" sz="1400" b="0" i="0" u="none" strike="noStrike" kern="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Arial" charset="0"/>
            </a:endParaRPr>
          </a:p>
        </p:txBody>
      </p:sp>
      <p:cxnSp>
        <p:nvCxnSpPr>
          <p:cNvPr id="2" name="Straight Connector 38">
            <a:extLst>
              <a:ext uri="{FF2B5EF4-FFF2-40B4-BE49-F238E27FC236}">
                <a16:creationId xmlns:a16="http://schemas.microsoft.com/office/drawing/2014/main" id="{3DE4AA7B-E21B-4A2A-C584-EED94C472CB7}"/>
              </a:ext>
            </a:extLst>
          </p:cNvPr>
          <p:cNvCxnSpPr>
            <a:cxnSpLocks/>
          </p:cNvCxnSpPr>
          <p:nvPr/>
        </p:nvCxnSpPr>
        <p:spPr>
          <a:xfrm>
            <a:off x="174811" y="2779813"/>
            <a:ext cx="8718154" cy="0"/>
          </a:xfrm>
          <a:prstGeom prst="line">
            <a:avLst/>
          </a:prstGeom>
          <a:noFill/>
          <a:ln w="6350" cap="flat" cmpd="sng" algn="ctr">
            <a:solidFill>
              <a:srgbClr val="747480"/>
            </a:solidFill>
            <a:prstDash val="dash"/>
            <a:tailEnd type="none"/>
          </a:ln>
          <a:effectLst/>
        </p:spPr>
      </p:cxnSp>
      <p:sp>
        <p:nvSpPr>
          <p:cNvPr id="4" name="Rectangle 102">
            <a:extLst>
              <a:ext uri="{FF2B5EF4-FFF2-40B4-BE49-F238E27FC236}">
                <a16:creationId xmlns:a16="http://schemas.microsoft.com/office/drawing/2014/main" id="{CE4E03EA-5F3D-00EF-F144-D37221EBB472}"/>
              </a:ext>
            </a:extLst>
          </p:cNvPr>
          <p:cNvSpPr/>
          <p:nvPr/>
        </p:nvSpPr>
        <p:spPr>
          <a:xfrm>
            <a:off x="174811" y="1806133"/>
            <a:ext cx="1749226" cy="878274"/>
          </a:xfrm>
          <a:prstGeom prst="rect">
            <a:avLst/>
          </a:prstGeom>
          <a:solidFill>
            <a:srgbClr val="FFFACC"/>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プラットフォームへの参加が</a:t>
            </a:r>
            <a:endParaRPr kumimoji="0" lang="en-US" altLang="ja-JP"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増える</a:t>
            </a:r>
            <a:endParaRPr kumimoji="0" lang="ja-JP" altLang="en-US" sz="11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5" name="Rectangle 102">
            <a:extLst>
              <a:ext uri="{FF2B5EF4-FFF2-40B4-BE49-F238E27FC236}">
                <a16:creationId xmlns:a16="http://schemas.microsoft.com/office/drawing/2014/main" id="{E88941AD-48A2-FB5E-E768-DB060A524DD1}"/>
              </a:ext>
            </a:extLst>
          </p:cNvPr>
          <p:cNvSpPr/>
          <p:nvPr/>
        </p:nvSpPr>
        <p:spPr>
          <a:xfrm>
            <a:off x="174811" y="2889464"/>
            <a:ext cx="1741145" cy="1017649"/>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他分野連携等の新たな</a:t>
            </a:r>
            <a:endParaRPr kumimoji="0" lang="en-US" altLang="ja-JP"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取組みが進む</a:t>
            </a:r>
            <a:endParaRPr kumimoji="0" lang="ja-JP" altLang="en-US" sz="1100"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p:txBody>
      </p:sp>
      <p:sp>
        <p:nvSpPr>
          <p:cNvPr id="6" name="Rectangle 102">
            <a:extLst>
              <a:ext uri="{FF2B5EF4-FFF2-40B4-BE49-F238E27FC236}">
                <a16:creationId xmlns:a16="http://schemas.microsoft.com/office/drawing/2014/main" id="{91FB4D1D-8414-F8A1-E33F-0881BC7DD5A0}"/>
              </a:ext>
            </a:extLst>
          </p:cNvPr>
          <p:cNvSpPr/>
          <p:nvPr/>
        </p:nvSpPr>
        <p:spPr>
          <a:xfrm>
            <a:off x="174811" y="5591714"/>
            <a:ext cx="1763464" cy="1143605"/>
          </a:xfrm>
          <a:prstGeom prst="rect">
            <a:avLst/>
          </a:prstGeom>
          <a:solidFill>
            <a:srgbClr val="FFE0D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周遊性・魅力が高まり、移動の総量が増える</a:t>
            </a:r>
          </a:p>
        </p:txBody>
      </p:sp>
      <p:sp>
        <p:nvSpPr>
          <p:cNvPr id="7" name="Rectangle 102">
            <a:extLst>
              <a:ext uri="{FF2B5EF4-FFF2-40B4-BE49-F238E27FC236}">
                <a16:creationId xmlns:a16="http://schemas.microsoft.com/office/drawing/2014/main" id="{5D13D6DF-7550-6AB2-1C8D-64660BF771CD}"/>
              </a:ext>
            </a:extLst>
          </p:cNvPr>
          <p:cNvSpPr/>
          <p:nvPr/>
        </p:nvSpPr>
        <p:spPr>
          <a:xfrm>
            <a:off x="165361" y="4753186"/>
            <a:ext cx="1763464" cy="607664"/>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データ利活用のノウハウが</a:t>
            </a:r>
            <a:endParaRPr kumimoji="0" lang="en-US" altLang="ja-JP"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蓄積される</a:t>
            </a:r>
          </a:p>
        </p:txBody>
      </p:sp>
      <p:sp>
        <p:nvSpPr>
          <p:cNvPr id="8" name="Rectangle 102">
            <a:extLst>
              <a:ext uri="{FF2B5EF4-FFF2-40B4-BE49-F238E27FC236}">
                <a16:creationId xmlns:a16="http://schemas.microsoft.com/office/drawing/2014/main" id="{A7BBA4C6-5F53-72FE-6D00-A2E6A5BC6952}"/>
              </a:ext>
            </a:extLst>
          </p:cNvPr>
          <p:cNvSpPr/>
          <p:nvPr/>
        </p:nvSpPr>
        <p:spPr>
          <a:xfrm>
            <a:off x="174811" y="4097786"/>
            <a:ext cx="1763464" cy="586061"/>
          </a:xfrm>
          <a:prstGeom prst="rect">
            <a:avLst/>
          </a:prstGeom>
          <a:solidFill>
            <a:srgbClr val="C3EAF9"/>
          </a:solidFill>
          <a:ln w="9525" cap="flat" cmpd="sng" algn="ctr">
            <a:solidFill>
              <a:srgbClr val="2E2E38"/>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成功事例などナレッジが</a:t>
            </a:r>
            <a:endParaRPr kumimoji="0" lang="en-US" altLang="ja-JP"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endParaRPr>
          </a:p>
          <a:p>
            <a:pPr marL="0" marR="0" lvl="0" indent="0" algn="ctr" defTabSz="914290" rtl="0" eaLnBrk="1" fontAlgn="auto" latinLnBrk="0" hangingPunct="1">
              <a:lnSpc>
                <a:spcPct val="100000"/>
              </a:lnSpc>
              <a:spcBef>
                <a:spcPts val="0"/>
              </a:spcBef>
              <a:spcAft>
                <a:spcPts val="0"/>
              </a:spcAft>
              <a:buClrTx/>
              <a:buSzTx/>
              <a:buFontTx/>
              <a:buNone/>
              <a:tabLst/>
              <a:defRPr/>
            </a:pPr>
            <a:r>
              <a:rPr kumimoji="0" lang="ja-JP" altLang="en-US" sz="1143" b="0" i="0" u="none" strike="noStrike" kern="1200" cap="none" spc="0" normalizeH="0" baseline="0" noProof="0" dirty="0">
                <a:ln>
                  <a:noFill/>
                </a:ln>
                <a:solidFill>
                  <a:srgbClr val="2E2E38"/>
                </a:solidFill>
                <a:effectLst/>
                <a:uLnTx/>
                <a:uFillTx/>
                <a:latin typeface="Meiryo UI" panose="020B0604030504040204" pitchFamily="50" charset="-128"/>
                <a:ea typeface="Meiryo UI" panose="020B0604030504040204" pitchFamily="50" charset="-128"/>
                <a:cs typeface="+mn-cs"/>
              </a:rPr>
              <a:t>蓄積される</a:t>
            </a:r>
          </a:p>
        </p:txBody>
      </p:sp>
      <p:sp>
        <p:nvSpPr>
          <p:cNvPr id="10" name="Rectangle 102">
            <a:extLst>
              <a:ext uri="{FF2B5EF4-FFF2-40B4-BE49-F238E27FC236}">
                <a16:creationId xmlns:a16="http://schemas.microsoft.com/office/drawing/2014/main" id="{47CAB490-AD2F-5D01-64A0-D4553F757EF1}"/>
              </a:ext>
            </a:extLst>
          </p:cNvPr>
          <p:cNvSpPr/>
          <p:nvPr/>
        </p:nvSpPr>
        <p:spPr>
          <a:xfrm>
            <a:off x="2331217" y="1820643"/>
            <a:ext cx="1874416" cy="863764"/>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プラットフォームへの参加事業者数</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11" name="Rectangle 102">
            <a:extLst>
              <a:ext uri="{FF2B5EF4-FFF2-40B4-BE49-F238E27FC236}">
                <a16:creationId xmlns:a16="http://schemas.microsoft.com/office/drawing/2014/main" id="{1715EEA8-C8F0-0BFB-4D37-33ACD0BC0FF9}"/>
              </a:ext>
            </a:extLst>
          </p:cNvPr>
          <p:cNvSpPr/>
          <p:nvPr/>
        </p:nvSpPr>
        <p:spPr>
          <a:xfrm>
            <a:off x="4568353" y="1823398"/>
            <a:ext cx="1740436" cy="876993"/>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整備したプラットフォームへの参加事業者数</a:t>
            </a:r>
          </a:p>
        </p:txBody>
      </p:sp>
      <p:sp>
        <p:nvSpPr>
          <p:cNvPr id="12" name="Rectangle 102">
            <a:extLst>
              <a:ext uri="{FF2B5EF4-FFF2-40B4-BE49-F238E27FC236}">
                <a16:creationId xmlns:a16="http://schemas.microsoft.com/office/drawing/2014/main" id="{7BF1F69A-343E-BC6C-85F9-E85E7F5C1240}"/>
              </a:ext>
            </a:extLst>
          </p:cNvPr>
          <p:cNvSpPr/>
          <p:nvPr/>
        </p:nvSpPr>
        <p:spPr>
          <a:xfrm>
            <a:off x="2345460" y="4097785"/>
            <a:ext cx="1876901" cy="1284361"/>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ナレッジ共有によって横展開</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された取組みの数</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データを活用した、交通ネットワークサービス見直し等の議論の回数</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13" name="Rectangle 102">
            <a:extLst>
              <a:ext uri="{FF2B5EF4-FFF2-40B4-BE49-F238E27FC236}">
                <a16:creationId xmlns:a16="http://schemas.microsoft.com/office/drawing/2014/main" id="{7C94F231-9E9C-C0CB-92C9-44BC525283A1}"/>
              </a:ext>
            </a:extLst>
          </p:cNvPr>
          <p:cNvSpPr/>
          <p:nvPr/>
        </p:nvSpPr>
        <p:spPr>
          <a:xfrm>
            <a:off x="2345460" y="2855980"/>
            <a:ext cx="1876901" cy="1051133"/>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プラットフォームを活用して</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開発された他分野連携のサービスの数</a:t>
            </a:r>
          </a:p>
        </p:txBody>
      </p:sp>
      <p:sp>
        <p:nvSpPr>
          <p:cNvPr id="14" name="Rectangle 102">
            <a:extLst>
              <a:ext uri="{FF2B5EF4-FFF2-40B4-BE49-F238E27FC236}">
                <a16:creationId xmlns:a16="http://schemas.microsoft.com/office/drawing/2014/main" id="{E3AD438C-FCAE-5526-65D4-BA6CA57DFE19}"/>
              </a:ext>
            </a:extLst>
          </p:cNvPr>
          <p:cNvSpPr/>
          <p:nvPr/>
        </p:nvSpPr>
        <p:spPr>
          <a:xfrm>
            <a:off x="4580301" y="4097786"/>
            <a:ext cx="1788229" cy="1270691"/>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広域連携に関する協議の場の議事録による確認</a:t>
            </a:r>
          </a:p>
        </p:txBody>
      </p:sp>
      <p:sp>
        <p:nvSpPr>
          <p:cNvPr id="15" name="Rectangle 102">
            <a:extLst>
              <a:ext uri="{FF2B5EF4-FFF2-40B4-BE49-F238E27FC236}">
                <a16:creationId xmlns:a16="http://schemas.microsoft.com/office/drawing/2014/main" id="{6E79773D-F588-BC6C-FA11-C2A284B9768A}"/>
              </a:ext>
            </a:extLst>
          </p:cNvPr>
          <p:cNvSpPr/>
          <p:nvPr/>
        </p:nvSpPr>
        <p:spPr>
          <a:xfrm>
            <a:off x="4568353" y="2859235"/>
            <a:ext cx="1766446" cy="1043898"/>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プラットフォームを活用したアプリ上で可能なサービス内容の確認</a:t>
            </a:r>
          </a:p>
        </p:txBody>
      </p:sp>
      <p:sp>
        <p:nvSpPr>
          <p:cNvPr id="19" name="Isosceles Triangle 76">
            <a:extLst>
              <a:ext uri="{FF2B5EF4-FFF2-40B4-BE49-F238E27FC236}">
                <a16:creationId xmlns:a16="http://schemas.microsoft.com/office/drawing/2014/main" id="{0DAB8F3D-0181-FD83-AED4-93ECDE9B3D94}"/>
              </a:ext>
            </a:extLst>
          </p:cNvPr>
          <p:cNvSpPr/>
          <p:nvPr/>
        </p:nvSpPr>
        <p:spPr>
          <a:xfrm rot="5400000">
            <a:off x="1891173" y="2149523"/>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0" name="Isosceles Triangle 85">
            <a:extLst>
              <a:ext uri="{FF2B5EF4-FFF2-40B4-BE49-F238E27FC236}">
                <a16:creationId xmlns:a16="http://schemas.microsoft.com/office/drawing/2014/main" id="{15CB795F-D97B-33C7-62B3-C46C0911A0B2}"/>
              </a:ext>
            </a:extLst>
          </p:cNvPr>
          <p:cNvSpPr/>
          <p:nvPr/>
        </p:nvSpPr>
        <p:spPr>
          <a:xfrm rot="5400000">
            <a:off x="1891173" y="4656972"/>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1" name="Isosceles Triangle 92">
            <a:extLst>
              <a:ext uri="{FF2B5EF4-FFF2-40B4-BE49-F238E27FC236}">
                <a16:creationId xmlns:a16="http://schemas.microsoft.com/office/drawing/2014/main" id="{84D90A85-B3CE-6E79-C578-F95E160D2DED}"/>
              </a:ext>
            </a:extLst>
          </p:cNvPr>
          <p:cNvSpPr/>
          <p:nvPr/>
        </p:nvSpPr>
        <p:spPr>
          <a:xfrm rot="5400000">
            <a:off x="1885654" y="3279534"/>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2" name="Isosceles Triangle 99">
            <a:extLst>
              <a:ext uri="{FF2B5EF4-FFF2-40B4-BE49-F238E27FC236}">
                <a16:creationId xmlns:a16="http://schemas.microsoft.com/office/drawing/2014/main" id="{A8FDD789-6295-C470-E6A7-6155F019A955}"/>
              </a:ext>
            </a:extLst>
          </p:cNvPr>
          <p:cNvSpPr/>
          <p:nvPr/>
        </p:nvSpPr>
        <p:spPr>
          <a:xfrm rot="5400000">
            <a:off x="4169581" y="2252245"/>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3" name="Isosceles Triangle 102">
            <a:extLst>
              <a:ext uri="{FF2B5EF4-FFF2-40B4-BE49-F238E27FC236}">
                <a16:creationId xmlns:a16="http://schemas.microsoft.com/office/drawing/2014/main" id="{E7FB7B0E-3997-BB6B-7139-8034465860CB}"/>
              </a:ext>
            </a:extLst>
          </p:cNvPr>
          <p:cNvSpPr/>
          <p:nvPr/>
        </p:nvSpPr>
        <p:spPr>
          <a:xfrm rot="5400000">
            <a:off x="4175176" y="4637384"/>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4" name="Isosceles Triangle 103">
            <a:extLst>
              <a:ext uri="{FF2B5EF4-FFF2-40B4-BE49-F238E27FC236}">
                <a16:creationId xmlns:a16="http://schemas.microsoft.com/office/drawing/2014/main" id="{08A01D8E-2004-7710-F16F-CF864575E68C}"/>
              </a:ext>
            </a:extLst>
          </p:cNvPr>
          <p:cNvSpPr/>
          <p:nvPr/>
        </p:nvSpPr>
        <p:spPr>
          <a:xfrm rot="5400000">
            <a:off x="4164281" y="3268649"/>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5" name="Isosceles Triangle 117">
            <a:extLst>
              <a:ext uri="{FF2B5EF4-FFF2-40B4-BE49-F238E27FC236}">
                <a16:creationId xmlns:a16="http://schemas.microsoft.com/office/drawing/2014/main" id="{A7E20D46-0BE3-0400-1510-CAA4CDE4523A}"/>
              </a:ext>
            </a:extLst>
          </p:cNvPr>
          <p:cNvSpPr/>
          <p:nvPr/>
        </p:nvSpPr>
        <p:spPr>
          <a:xfrm rot="5400000">
            <a:off x="6286376" y="2226135"/>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6" name="Isosceles Triangle 118">
            <a:extLst>
              <a:ext uri="{FF2B5EF4-FFF2-40B4-BE49-F238E27FC236}">
                <a16:creationId xmlns:a16="http://schemas.microsoft.com/office/drawing/2014/main" id="{53191276-A886-1351-2367-ACE7F183816C}"/>
              </a:ext>
            </a:extLst>
          </p:cNvPr>
          <p:cNvSpPr/>
          <p:nvPr/>
        </p:nvSpPr>
        <p:spPr>
          <a:xfrm rot="5400000">
            <a:off x="6314122" y="4620699"/>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27" name="Isosceles Triangle 119">
            <a:extLst>
              <a:ext uri="{FF2B5EF4-FFF2-40B4-BE49-F238E27FC236}">
                <a16:creationId xmlns:a16="http://schemas.microsoft.com/office/drawing/2014/main" id="{2BA49F41-91ED-01A4-8ACF-A0699B7C2B3D}"/>
              </a:ext>
            </a:extLst>
          </p:cNvPr>
          <p:cNvSpPr/>
          <p:nvPr/>
        </p:nvSpPr>
        <p:spPr>
          <a:xfrm rot="5400000">
            <a:off x="6314122" y="3282887"/>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cxnSp>
        <p:nvCxnSpPr>
          <p:cNvPr id="28" name="Straight Connector 6">
            <a:extLst>
              <a:ext uri="{FF2B5EF4-FFF2-40B4-BE49-F238E27FC236}">
                <a16:creationId xmlns:a16="http://schemas.microsoft.com/office/drawing/2014/main" id="{9FB0393B-BD91-C141-795E-375C5536297F}"/>
              </a:ext>
            </a:extLst>
          </p:cNvPr>
          <p:cNvCxnSpPr>
            <a:cxnSpLocks/>
          </p:cNvCxnSpPr>
          <p:nvPr/>
        </p:nvCxnSpPr>
        <p:spPr>
          <a:xfrm>
            <a:off x="174811" y="5480095"/>
            <a:ext cx="8712721" cy="0"/>
          </a:xfrm>
          <a:prstGeom prst="line">
            <a:avLst/>
          </a:prstGeom>
          <a:noFill/>
          <a:ln w="6350" cap="flat" cmpd="sng" algn="ctr">
            <a:solidFill>
              <a:srgbClr val="747480"/>
            </a:solidFill>
            <a:prstDash val="dash"/>
            <a:tailEnd type="none"/>
          </a:ln>
          <a:effectLst/>
        </p:spPr>
      </p:cxnSp>
      <p:sp>
        <p:nvSpPr>
          <p:cNvPr id="29" name="Rectangle 102">
            <a:extLst>
              <a:ext uri="{FF2B5EF4-FFF2-40B4-BE49-F238E27FC236}">
                <a16:creationId xmlns:a16="http://schemas.microsoft.com/office/drawing/2014/main" id="{532FAB1C-94C2-D4C1-2720-C9DE71930BD6}"/>
              </a:ext>
            </a:extLst>
          </p:cNvPr>
          <p:cNvSpPr/>
          <p:nvPr/>
        </p:nvSpPr>
        <p:spPr>
          <a:xfrm>
            <a:off x="2345460" y="5599340"/>
            <a:ext cx="1883648" cy="1143605"/>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対象エリアの観光客数</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移動サービスへの満足度</a:t>
            </a:r>
          </a:p>
        </p:txBody>
      </p:sp>
      <p:sp>
        <p:nvSpPr>
          <p:cNvPr id="30" name="Rectangle 102">
            <a:extLst>
              <a:ext uri="{FF2B5EF4-FFF2-40B4-BE49-F238E27FC236}">
                <a16:creationId xmlns:a16="http://schemas.microsoft.com/office/drawing/2014/main" id="{2A02C725-F8B9-7F18-F4B8-D6244156ABD6}"/>
              </a:ext>
            </a:extLst>
          </p:cNvPr>
          <p:cNvSpPr/>
          <p:nvPr/>
        </p:nvSpPr>
        <p:spPr>
          <a:xfrm>
            <a:off x="4563533" y="5591714"/>
            <a:ext cx="1804997" cy="1143605"/>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観光統計等の公表情報</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プラットフォームを通した利用者数データ</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71453" marR="0" lvl="0" indent="-171453" algn="l" defTabSz="91429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観光客へのアンケート調査</a:t>
            </a:r>
          </a:p>
        </p:txBody>
      </p:sp>
      <p:sp>
        <p:nvSpPr>
          <p:cNvPr id="31" name="Rectangle 102">
            <a:extLst>
              <a:ext uri="{FF2B5EF4-FFF2-40B4-BE49-F238E27FC236}">
                <a16:creationId xmlns:a16="http://schemas.microsoft.com/office/drawing/2014/main" id="{7B952BBE-B14F-F307-177D-3418DE7AE6F9}"/>
              </a:ext>
            </a:extLst>
          </p:cNvPr>
          <p:cNvSpPr/>
          <p:nvPr/>
        </p:nvSpPr>
        <p:spPr>
          <a:xfrm>
            <a:off x="6721640" y="2856010"/>
            <a:ext cx="2340700" cy="1051103"/>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実際に導入されるまでは長期間を要するため、広域的・政策横断的な企画開発に関する議論がどれだけ活発に行われているかを、量・質の両面から</a:t>
            </a:r>
            <a:r>
              <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2" name="Rectangle 102">
            <a:extLst>
              <a:ext uri="{FF2B5EF4-FFF2-40B4-BE49-F238E27FC236}">
                <a16:creationId xmlns:a16="http://schemas.microsoft.com/office/drawing/2014/main" id="{38AD5093-FDD9-B836-E86F-F0C168F94715}"/>
              </a:ext>
            </a:extLst>
          </p:cNvPr>
          <p:cNvSpPr/>
          <p:nvPr/>
        </p:nvSpPr>
        <p:spPr>
          <a:xfrm>
            <a:off x="6721640" y="1792233"/>
            <a:ext cx="2331458" cy="917899"/>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地域の課題解決にはどのようなプラットフォームが必要かという観点から、参加事業者数のみならずコミットメントの内容も</a:t>
            </a:r>
            <a:r>
              <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3" name="Rectangle 102">
            <a:extLst>
              <a:ext uri="{FF2B5EF4-FFF2-40B4-BE49-F238E27FC236}">
                <a16:creationId xmlns:a16="http://schemas.microsoft.com/office/drawing/2014/main" id="{46B6A2D7-2EBB-0904-18F7-DEF556D21044}"/>
              </a:ext>
            </a:extLst>
          </p:cNvPr>
          <p:cNvSpPr/>
          <p:nvPr/>
        </p:nvSpPr>
        <p:spPr>
          <a:xfrm>
            <a:off x="6750867" y="5578044"/>
            <a:ext cx="2320022" cy="1169889"/>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実際の観光客数は交通以外の外部要因の影響も大きいため、アンケート調査結果と組み合わせて</a:t>
            </a:r>
            <a:r>
              <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4" name="Rectangle 102">
            <a:extLst>
              <a:ext uri="{FF2B5EF4-FFF2-40B4-BE49-F238E27FC236}">
                <a16:creationId xmlns:a16="http://schemas.microsoft.com/office/drawing/2014/main" id="{40200E5E-0229-2A16-13F6-A031354E6FFD}"/>
              </a:ext>
            </a:extLst>
          </p:cNvPr>
          <p:cNvSpPr/>
          <p:nvPr/>
        </p:nvSpPr>
        <p:spPr>
          <a:xfrm>
            <a:off x="6733076" y="4097786"/>
            <a:ext cx="2320022" cy="1270691"/>
          </a:xfrm>
          <a:prstGeom prst="rect">
            <a:avLst/>
          </a:prstGeom>
          <a:noFill/>
          <a:ln w="9525" cap="flat" cmpd="sng" algn="ctr">
            <a:solidFill>
              <a:schemeClr val="tx2"/>
            </a:solidFill>
            <a:prstDash val="solid"/>
          </a:ln>
          <a:effectLst/>
        </p:spPr>
        <p:txBody>
          <a:bodyPr lIns="36000" tIns="36000" rIns="36000" bIns="36000" rtlCol="0" anchor="ctr" anchorCtr="0"/>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l" defTabSz="91429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実際に横展開の実施までは長期間を要するため、プラットフォームによって取得したデータやナレッジを活用した広域的な議論がどれだけ活発に行われているかを、量・質の両面から</a:t>
            </a:r>
            <a:r>
              <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PDCA</a:t>
            </a:r>
            <a:r>
              <a:rPr kumimoji="0"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においてチェックできるようにする。</a:t>
            </a:r>
            <a:endParaRPr kumimoji="0"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cxnSp>
        <p:nvCxnSpPr>
          <p:cNvPr id="35" name="Straight Connector 17">
            <a:extLst>
              <a:ext uri="{FF2B5EF4-FFF2-40B4-BE49-F238E27FC236}">
                <a16:creationId xmlns:a16="http://schemas.microsoft.com/office/drawing/2014/main" id="{6E881CE9-2CA5-C92B-FD5F-D0CFB0A3DD6B}"/>
              </a:ext>
            </a:extLst>
          </p:cNvPr>
          <p:cNvCxnSpPr>
            <a:cxnSpLocks/>
          </p:cNvCxnSpPr>
          <p:nvPr/>
        </p:nvCxnSpPr>
        <p:spPr>
          <a:xfrm>
            <a:off x="206859" y="4005064"/>
            <a:ext cx="8686106" cy="0"/>
          </a:xfrm>
          <a:prstGeom prst="line">
            <a:avLst/>
          </a:prstGeom>
          <a:noFill/>
          <a:ln w="6350" cap="flat" cmpd="sng" algn="ctr">
            <a:solidFill>
              <a:srgbClr val="747480"/>
            </a:solidFill>
            <a:prstDash val="dash"/>
            <a:tailEnd type="none"/>
          </a:ln>
          <a:effectLst/>
        </p:spPr>
      </p:cxnSp>
      <p:sp>
        <p:nvSpPr>
          <p:cNvPr id="46" name="Isosceles Triangle 118">
            <a:extLst>
              <a:ext uri="{FF2B5EF4-FFF2-40B4-BE49-F238E27FC236}">
                <a16:creationId xmlns:a16="http://schemas.microsoft.com/office/drawing/2014/main" id="{8DB4D065-8630-7221-CD22-8DE1958EC6F5}"/>
              </a:ext>
            </a:extLst>
          </p:cNvPr>
          <p:cNvSpPr/>
          <p:nvPr/>
        </p:nvSpPr>
        <p:spPr>
          <a:xfrm rot="5400000">
            <a:off x="1885654" y="6111725"/>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47" name="Isosceles Triangle 118">
            <a:extLst>
              <a:ext uri="{FF2B5EF4-FFF2-40B4-BE49-F238E27FC236}">
                <a16:creationId xmlns:a16="http://schemas.microsoft.com/office/drawing/2014/main" id="{E24F48F7-5222-60AC-D70F-E060A96653B4}"/>
              </a:ext>
            </a:extLst>
          </p:cNvPr>
          <p:cNvSpPr/>
          <p:nvPr/>
        </p:nvSpPr>
        <p:spPr>
          <a:xfrm rot="5400000">
            <a:off x="4168418" y="6111725"/>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
        <p:nvSpPr>
          <p:cNvPr id="48" name="Isosceles Triangle 118">
            <a:extLst>
              <a:ext uri="{FF2B5EF4-FFF2-40B4-BE49-F238E27FC236}">
                <a16:creationId xmlns:a16="http://schemas.microsoft.com/office/drawing/2014/main" id="{BDA0F7F7-A44B-43B1-D5AA-270C6B1351B9}"/>
              </a:ext>
            </a:extLst>
          </p:cNvPr>
          <p:cNvSpPr/>
          <p:nvPr/>
        </p:nvSpPr>
        <p:spPr>
          <a:xfrm rot="5400000">
            <a:off x="6314122" y="6067241"/>
            <a:ext cx="520496" cy="191494"/>
          </a:xfrm>
          <a:prstGeom prst="triangle">
            <a:avLst/>
          </a:prstGeom>
          <a:solidFill>
            <a:srgbClr val="C4C4CD"/>
          </a:solidFill>
          <a:ln w="9525" cap="flat" cmpd="sng" algn="ctr">
            <a:noFill/>
            <a:prstDash val="solid"/>
          </a:ln>
          <a:effectLst/>
        </p:spPr>
        <p:txBody>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lang="en-US"/>
            </a:defPPr>
            <a:lvl1pPr marL="0" algn="l" defTabSz="914290" rtl="0" eaLnBrk="1" latinLnBrk="0" hangingPunct="1">
              <a:defRPr sz="1800" kern="1200">
                <a:solidFill>
                  <a:schemeClr val="tx1"/>
                </a:solidFill>
                <a:latin typeface="+mn-lt"/>
                <a:ea typeface="+mn-ea"/>
                <a:cs typeface="+mn-cs"/>
              </a:defRPr>
            </a:lvl1pPr>
            <a:lvl2pPr marL="457145" algn="l" defTabSz="914290" rtl="0" eaLnBrk="1" latinLnBrk="0" hangingPunct="1">
              <a:defRPr sz="1800" kern="1200">
                <a:solidFill>
                  <a:schemeClr val="tx1"/>
                </a:solidFill>
                <a:latin typeface="+mn-lt"/>
                <a:ea typeface="+mn-ea"/>
                <a:cs typeface="+mn-cs"/>
              </a:defRPr>
            </a:lvl2pPr>
            <a:lvl3pPr marL="914290" algn="l" defTabSz="914290" rtl="0" eaLnBrk="1" latinLnBrk="0" hangingPunct="1">
              <a:defRPr sz="1800" kern="1200">
                <a:solidFill>
                  <a:schemeClr val="tx1"/>
                </a:solidFill>
                <a:latin typeface="+mn-lt"/>
                <a:ea typeface="+mn-ea"/>
                <a:cs typeface="+mn-cs"/>
              </a:defRPr>
            </a:lvl3pPr>
            <a:lvl4pPr marL="1371435" algn="l" defTabSz="914290" rtl="0" eaLnBrk="1" latinLnBrk="0" hangingPunct="1">
              <a:defRPr sz="1800" kern="1200">
                <a:solidFill>
                  <a:schemeClr val="tx1"/>
                </a:solidFill>
                <a:latin typeface="+mn-lt"/>
                <a:ea typeface="+mn-ea"/>
                <a:cs typeface="+mn-cs"/>
              </a:defRPr>
            </a:lvl4pPr>
            <a:lvl5pPr marL="1828581" algn="l" defTabSz="914290" rtl="0" eaLnBrk="1" latinLnBrk="0" hangingPunct="1">
              <a:defRPr sz="1800" kern="1200">
                <a:solidFill>
                  <a:schemeClr val="tx1"/>
                </a:solidFill>
                <a:latin typeface="+mn-lt"/>
                <a:ea typeface="+mn-ea"/>
                <a:cs typeface="+mn-cs"/>
              </a:defRPr>
            </a:lvl5pPr>
            <a:lvl6pPr marL="2285726" algn="l" defTabSz="914290" rtl="0" eaLnBrk="1" latinLnBrk="0" hangingPunct="1">
              <a:defRPr sz="1800" kern="1200">
                <a:solidFill>
                  <a:schemeClr val="tx1"/>
                </a:solidFill>
                <a:latin typeface="+mn-lt"/>
                <a:ea typeface="+mn-ea"/>
                <a:cs typeface="+mn-cs"/>
              </a:defRPr>
            </a:lvl6pPr>
            <a:lvl7pPr marL="2742871" algn="l" defTabSz="914290" rtl="0" eaLnBrk="1" latinLnBrk="0" hangingPunct="1">
              <a:defRPr sz="1800" kern="1200">
                <a:solidFill>
                  <a:schemeClr val="tx1"/>
                </a:solidFill>
                <a:latin typeface="+mn-lt"/>
                <a:ea typeface="+mn-ea"/>
                <a:cs typeface="+mn-cs"/>
              </a:defRPr>
            </a:lvl7pPr>
            <a:lvl8pPr marL="3200016" algn="l" defTabSz="914290" rtl="0" eaLnBrk="1" latinLnBrk="0" hangingPunct="1">
              <a:defRPr sz="1800" kern="1200">
                <a:solidFill>
                  <a:schemeClr val="tx1"/>
                </a:solidFill>
                <a:latin typeface="+mn-lt"/>
                <a:ea typeface="+mn-ea"/>
                <a:cs typeface="+mn-cs"/>
              </a:defRPr>
            </a:lvl8pPr>
            <a:lvl9pPr marL="3657161" algn="l" defTabSz="914290" rtl="0" eaLnBrk="1" latinLnBrk="0" hangingPunct="1">
              <a:defRPr sz="1800" kern="1200">
                <a:solidFill>
                  <a:schemeClr val="tx1"/>
                </a:solidFill>
                <a:latin typeface="+mn-lt"/>
                <a:ea typeface="+mn-ea"/>
                <a:cs typeface="+mn-cs"/>
              </a:defRPr>
            </a:lvl9p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err="1">
              <a:ln>
                <a:noFill/>
              </a:ln>
              <a:effectLst/>
              <a:uLnTx/>
              <a:uFillTx/>
              <a:latin typeface="EYInterstate" panose="02000503020000020004" pitchFamily="2" charset="0"/>
              <a:ea typeface="ＭＳ Ｐゴシック"/>
              <a:cs typeface="+mn-cs"/>
            </a:endParaRPr>
          </a:p>
        </p:txBody>
      </p:sp>
    </p:spTree>
    <p:extLst>
      <p:ext uri="{BB962C8B-B14F-4D97-AF65-F5344CB8AC3E}">
        <p14:creationId xmlns:p14="http://schemas.microsoft.com/office/powerpoint/2010/main" val="327236519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7"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スケジュール①</a:t>
            </a:r>
          </a:p>
        </p:txBody>
      </p:sp>
      <p:sp>
        <p:nvSpPr>
          <p:cNvPr id="3219" name="Rectangle 66"/>
          <p:cNvSpPr>
            <a:spLocks noChangeArrowheads="1"/>
          </p:cNvSpPr>
          <p:nvPr/>
        </p:nvSpPr>
        <p:spPr>
          <a:xfrm>
            <a:off x="108536" y="980728"/>
            <a:ext cx="8855951" cy="5760640"/>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220" name="Text Box 4"/>
          <p:cNvSpPr txBox="1">
            <a:spLocks noChangeArrowheads="1"/>
          </p:cNvSpPr>
          <p:nvPr/>
        </p:nvSpPr>
        <p:spPr>
          <a:xfrm>
            <a:off x="0" y="592835"/>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事業スケジュール</a:t>
            </a:r>
          </a:p>
        </p:txBody>
      </p:sp>
      <p:sp>
        <p:nvSpPr>
          <p:cNvPr id="3221" name="正方形/長方形 12"/>
          <p:cNvSpPr/>
          <p:nvPr/>
        </p:nvSpPr>
        <p:spPr>
          <a:xfrm>
            <a:off x="108536" y="1084321"/>
            <a:ext cx="8712285" cy="83099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事業開始にあたって必要な各プロセスの手順が分かるように整理し記入してください。</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必ずしも以下の様式・項目例による必要はありません。</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（例）</a:t>
            </a:r>
          </a:p>
        </p:txBody>
      </p:sp>
      <p:graphicFrame>
        <p:nvGraphicFramePr>
          <p:cNvPr id="3222" name="表 13"/>
          <p:cNvGraphicFramePr>
            <a:graphicFrameLocks noGrp="1"/>
          </p:cNvGraphicFramePr>
          <p:nvPr/>
        </p:nvGraphicFramePr>
        <p:xfrm>
          <a:off x="270766" y="1988840"/>
          <a:ext cx="8591662" cy="4006299"/>
        </p:xfrm>
        <a:graphic>
          <a:graphicData uri="http://schemas.openxmlformats.org/drawingml/2006/table">
            <a:tbl>
              <a:tblPr firstRow="1" bandRow="1"/>
              <a:tblGrid>
                <a:gridCol w="1564930">
                  <a:extLst>
                    <a:ext uri="{9D8B030D-6E8A-4147-A177-3AD203B41FA5}">
                      <a16:colId xmlns:a16="http://schemas.microsoft.com/office/drawing/2014/main" val="20000"/>
                    </a:ext>
                  </a:extLst>
                </a:gridCol>
                <a:gridCol w="585561">
                  <a:extLst>
                    <a:ext uri="{9D8B030D-6E8A-4147-A177-3AD203B41FA5}">
                      <a16:colId xmlns:a16="http://schemas.microsoft.com/office/drawing/2014/main" val="20001"/>
                    </a:ext>
                  </a:extLst>
                </a:gridCol>
                <a:gridCol w="585561">
                  <a:extLst>
                    <a:ext uri="{9D8B030D-6E8A-4147-A177-3AD203B41FA5}">
                      <a16:colId xmlns:a16="http://schemas.microsoft.com/office/drawing/2014/main" val="20002"/>
                    </a:ext>
                  </a:extLst>
                </a:gridCol>
                <a:gridCol w="585561">
                  <a:extLst>
                    <a:ext uri="{9D8B030D-6E8A-4147-A177-3AD203B41FA5}">
                      <a16:colId xmlns:a16="http://schemas.microsoft.com/office/drawing/2014/main" val="20003"/>
                    </a:ext>
                  </a:extLst>
                </a:gridCol>
                <a:gridCol w="585561">
                  <a:extLst>
                    <a:ext uri="{9D8B030D-6E8A-4147-A177-3AD203B41FA5}">
                      <a16:colId xmlns:a16="http://schemas.microsoft.com/office/drawing/2014/main" val="20004"/>
                    </a:ext>
                  </a:extLst>
                </a:gridCol>
                <a:gridCol w="585561">
                  <a:extLst>
                    <a:ext uri="{9D8B030D-6E8A-4147-A177-3AD203B41FA5}">
                      <a16:colId xmlns:a16="http://schemas.microsoft.com/office/drawing/2014/main" val="20005"/>
                    </a:ext>
                  </a:extLst>
                </a:gridCol>
                <a:gridCol w="585561">
                  <a:extLst>
                    <a:ext uri="{9D8B030D-6E8A-4147-A177-3AD203B41FA5}">
                      <a16:colId xmlns:a16="http://schemas.microsoft.com/office/drawing/2014/main" val="20006"/>
                    </a:ext>
                  </a:extLst>
                </a:gridCol>
                <a:gridCol w="585561">
                  <a:extLst>
                    <a:ext uri="{9D8B030D-6E8A-4147-A177-3AD203B41FA5}">
                      <a16:colId xmlns:a16="http://schemas.microsoft.com/office/drawing/2014/main" val="20007"/>
                    </a:ext>
                  </a:extLst>
                </a:gridCol>
                <a:gridCol w="585561">
                  <a:extLst>
                    <a:ext uri="{9D8B030D-6E8A-4147-A177-3AD203B41FA5}">
                      <a16:colId xmlns:a16="http://schemas.microsoft.com/office/drawing/2014/main" val="20008"/>
                    </a:ext>
                  </a:extLst>
                </a:gridCol>
                <a:gridCol w="585561">
                  <a:extLst>
                    <a:ext uri="{9D8B030D-6E8A-4147-A177-3AD203B41FA5}">
                      <a16:colId xmlns:a16="http://schemas.microsoft.com/office/drawing/2014/main" val="20009"/>
                    </a:ext>
                  </a:extLst>
                </a:gridCol>
                <a:gridCol w="585561">
                  <a:extLst>
                    <a:ext uri="{9D8B030D-6E8A-4147-A177-3AD203B41FA5}">
                      <a16:colId xmlns:a16="http://schemas.microsoft.com/office/drawing/2014/main" val="20010"/>
                    </a:ext>
                  </a:extLst>
                </a:gridCol>
                <a:gridCol w="585561">
                  <a:extLst>
                    <a:ext uri="{9D8B030D-6E8A-4147-A177-3AD203B41FA5}">
                      <a16:colId xmlns:a16="http://schemas.microsoft.com/office/drawing/2014/main" val="20011"/>
                    </a:ext>
                  </a:extLst>
                </a:gridCol>
                <a:gridCol w="585561">
                  <a:extLst>
                    <a:ext uri="{9D8B030D-6E8A-4147-A177-3AD203B41FA5}">
                      <a16:colId xmlns:a16="http://schemas.microsoft.com/office/drawing/2014/main" val="20012"/>
                    </a:ext>
                  </a:extLst>
                </a:gridCol>
              </a:tblGrid>
              <a:tr h="369913">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dirty="0">
                          <a:latin typeface="Meiryo UI" panose="020B0604030504040204" pitchFamily="50" charset="-128"/>
                          <a:ea typeface="Meiryo UI" panose="020B0604030504040204" pitchFamily="50" charset="-128"/>
                        </a:rPr>
                        <a:t>2024</a:t>
                      </a:r>
                      <a:r>
                        <a:rPr kumimoji="1" lang="ja-JP" altLang="en-US" sz="800" dirty="0">
                          <a:latin typeface="Meiryo UI" panose="020B0604030504040204" pitchFamily="50" charset="-128"/>
                          <a:ea typeface="Meiryo UI" panose="020B0604030504040204" pitchFamily="50" charset="-128"/>
                        </a:rPr>
                        <a:t>年</a:t>
                      </a:r>
                      <a:endParaRPr kumimoji="1" lang="en-US" altLang="ja-JP" sz="800" dirty="0">
                        <a:latin typeface="Meiryo UI" panose="020B0604030504040204" pitchFamily="50" charset="-128"/>
                        <a:ea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rPr>
                        <a:t>4</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7</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8</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9</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11</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latin typeface="Meiryo UI" panose="020B0604030504040204" pitchFamily="50" charset="-128"/>
                          <a:ea typeface="Meiryo UI" panose="020B0604030504040204" pitchFamily="50" charset="-128"/>
                        </a:rPr>
                        <a:t>12</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800" dirty="0">
                          <a:latin typeface="Meiryo UI" panose="020B0604030504040204" pitchFamily="50" charset="-128"/>
                          <a:ea typeface="Meiryo UI" panose="020B0604030504040204" pitchFamily="50" charset="-128"/>
                        </a:rPr>
                        <a:t>2025</a:t>
                      </a:r>
                      <a:r>
                        <a:rPr kumimoji="1" lang="ja-JP" altLang="en-US" sz="800" dirty="0">
                          <a:latin typeface="Meiryo UI" panose="020B0604030504040204" pitchFamily="50" charset="-128"/>
                          <a:ea typeface="Meiryo UI" panose="020B0604030504040204" pitchFamily="50" charset="-128"/>
                        </a:rPr>
                        <a:t>年</a:t>
                      </a:r>
                      <a:endParaRPr kumimoji="1" lang="en-US" altLang="ja-JP" sz="800" dirty="0">
                        <a:latin typeface="Meiryo UI" panose="020B0604030504040204" pitchFamily="50" charset="-128"/>
                        <a:ea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100" dirty="0">
                          <a:solidFill>
                            <a:schemeClr val="bg1"/>
                          </a:solidFill>
                          <a:latin typeface="Meiryo UI" panose="020B0604030504040204" pitchFamily="50" charset="-128"/>
                          <a:ea typeface="Meiryo UI" panose="020B0604030504040204" pitchFamily="50" charset="-128"/>
                        </a:rPr>
                        <a:t>2</a:t>
                      </a:r>
                      <a:r>
                        <a:rPr kumimoji="1" lang="ja-JP" altLang="en-US" sz="1100" dirty="0">
                          <a:solidFill>
                            <a:schemeClr val="bg1"/>
                          </a:solidFill>
                          <a:latin typeface="Meiryo UI" panose="020B0604030504040204" pitchFamily="50" charset="-128"/>
                          <a:ea typeface="Meiryo UI" panose="020B0604030504040204" pitchFamily="50" charset="-128"/>
                        </a:rPr>
                        <a:t>月</a:t>
                      </a: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月</a:t>
                      </a:r>
                    </a:p>
                    <a:p>
                      <a:pPr algn="ctr"/>
                      <a:endParaRPr kumimoji="1" lang="ja-JP" altLang="en-US" sz="1100" dirty="0">
                        <a:solidFill>
                          <a:schemeClr val="bg1"/>
                        </a:solidFill>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16625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70629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ア）事業計画検討</a:t>
                      </a:r>
                      <a:endParaRPr kumimoji="1" lang="en-US" altLang="ja-JP"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72008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イ）システム開発</a:t>
                      </a:r>
                      <a:endParaRPr kumimoji="1" lang="en-US" altLang="ja-JP" sz="1100" dirty="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4807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ウ）サービス提供</a:t>
                      </a:r>
                      <a:endParaRPr kumimoji="1" lang="en-US" altLang="ja-JP"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74674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513378">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84406" marR="84406" marT="42203" marB="42203"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bl>
          </a:graphicData>
        </a:graphic>
      </p:graphicFrame>
      <p:sp>
        <p:nvSpPr>
          <p:cNvPr id="3223" name="ホームベース 14"/>
          <p:cNvSpPr/>
          <p:nvPr/>
        </p:nvSpPr>
        <p:spPr>
          <a:xfrm>
            <a:off x="2412144" y="2949124"/>
            <a:ext cx="1728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全体計画作成・調査</a:t>
            </a:r>
          </a:p>
        </p:txBody>
      </p:sp>
      <p:sp>
        <p:nvSpPr>
          <p:cNvPr id="3224" name="ホームベース 18"/>
          <p:cNvSpPr/>
          <p:nvPr/>
        </p:nvSpPr>
        <p:spPr>
          <a:xfrm>
            <a:off x="1836600" y="3438873"/>
            <a:ext cx="3456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１．仕様検討</a:t>
            </a:r>
          </a:p>
        </p:txBody>
      </p:sp>
      <p:sp>
        <p:nvSpPr>
          <p:cNvPr id="3225" name="ホームベース 19"/>
          <p:cNvSpPr/>
          <p:nvPr/>
        </p:nvSpPr>
        <p:spPr>
          <a:xfrm>
            <a:off x="4500312" y="3594051"/>
            <a:ext cx="900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２．設計</a:t>
            </a:r>
          </a:p>
        </p:txBody>
      </p:sp>
      <p:sp>
        <p:nvSpPr>
          <p:cNvPr id="3226" name="ホームベース 20"/>
          <p:cNvSpPr/>
          <p:nvPr/>
        </p:nvSpPr>
        <p:spPr>
          <a:xfrm>
            <a:off x="5292600" y="3749229"/>
            <a:ext cx="1152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３．構築</a:t>
            </a:r>
          </a:p>
        </p:txBody>
      </p:sp>
      <p:sp>
        <p:nvSpPr>
          <p:cNvPr id="3227" name="ホームベース 21"/>
          <p:cNvSpPr/>
          <p:nvPr/>
        </p:nvSpPr>
        <p:spPr>
          <a:xfrm>
            <a:off x="6624352" y="3900190"/>
            <a:ext cx="1620056"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４．稼働（実装）</a:t>
            </a:r>
          </a:p>
        </p:txBody>
      </p:sp>
      <p:sp>
        <p:nvSpPr>
          <p:cNvPr id="3228" name="星 5 1"/>
          <p:cNvSpPr>
            <a:spLocks noChangeAspect="1"/>
          </p:cNvSpPr>
          <p:nvPr/>
        </p:nvSpPr>
        <p:spPr>
          <a:xfrm>
            <a:off x="2051720" y="2898833"/>
            <a:ext cx="180000" cy="180000"/>
          </a:xfrm>
          <a:prstGeom prst="star5">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229" name="テキスト ボックス 2"/>
          <p:cNvSpPr txBox="1"/>
          <p:nvPr/>
        </p:nvSpPr>
        <p:spPr>
          <a:xfrm>
            <a:off x="1763688" y="3138517"/>
            <a:ext cx="864096" cy="2308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協議会開催</a:t>
            </a:r>
          </a:p>
        </p:txBody>
      </p:sp>
      <p:sp>
        <p:nvSpPr>
          <p:cNvPr id="3230" name="星 5 22"/>
          <p:cNvSpPr>
            <a:spLocks noChangeAspect="1"/>
          </p:cNvSpPr>
          <p:nvPr/>
        </p:nvSpPr>
        <p:spPr>
          <a:xfrm>
            <a:off x="4283968" y="2896349"/>
            <a:ext cx="180000" cy="180000"/>
          </a:xfrm>
          <a:prstGeom prst="star5">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231" name="テキスト ボックス 23"/>
          <p:cNvSpPr txBox="1"/>
          <p:nvPr/>
        </p:nvSpPr>
        <p:spPr>
          <a:xfrm>
            <a:off x="3995936" y="3136033"/>
            <a:ext cx="864096" cy="2308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協議会開催</a:t>
            </a:r>
          </a:p>
        </p:txBody>
      </p:sp>
      <p:sp>
        <p:nvSpPr>
          <p:cNvPr id="3232" name="ホームベース 24"/>
          <p:cNvSpPr/>
          <p:nvPr/>
        </p:nvSpPr>
        <p:spPr>
          <a:xfrm>
            <a:off x="4716016" y="4317276"/>
            <a:ext cx="1728000" cy="129709"/>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商品設計</a:t>
            </a:r>
          </a:p>
        </p:txBody>
      </p:sp>
      <p:sp>
        <p:nvSpPr>
          <p:cNvPr id="3233" name="星 5 25"/>
          <p:cNvSpPr>
            <a:spLocks noChangeAspect="1"/>
          </p:cNvSpPr>
          <p:nvPr/>
        </p:nvSpPr>
        <p:spPr>
          <a:xfrm>
            <a:off x="4436368" y="4264501"/>
            <a:ext cx="180000" cy="180000"/>
          </a:xfrm>
          <a:prstGeom prst="star5">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234" name="テキスト ボックス 26"/>
          <p:cNvSpPr txBox="1"/>
          <p:nvPr/>
        </p:nvSpPr>
        <p:spPr>
          <a:xfrm>
            <a:off x="4148336" y="4504185"/>
            <a:ext cx="864096" cy="2308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協議会開催</a:t>
            </a:r>
          </a:p>
        </p:txBody>
      </p:sp>
      <p:sp>
        <p:nvSpPr>
          <p:cNvPr id="3235" name="星 5 27"/>
          <p:cNvSpPr>
            <a:spLocks noChangeAspect="1"/>
          </p:cNvSpPr>
          <p:nvPr/>
        </p:nvSpPr>
        <p:spPr>
          <a:xfrm>
            <a:off x="6444208" y="4264501"/>
            <a:ext cx="180000" cy="180000"/>
          </a:xfrm>
          <a:prstGeom prst="star5">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236" name="テキスト ボックス 28"/>
          <p:cNvSpPr txBox="1"/>
          <p:nvPr/>
        </p:nvSpPr>
        <p:spPr>
          <a:xfrm>
            <a:off x="6156176" y="4504185"/>
            <a:ext cx="864096" cy="2308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サービスイン</a:t>
            </a:r>
          </a:p>
        </p:txBody>
      </p:sp>
      <p:sp>
        <p:nvSpPr>
          <p:cNvPr id="3237" name="ホームベース 29"/>
          <p:cNvSpPr/>
          <p:nvPr/>
        </p:nvSpPr>
        <p:spPr>
          <a:xfrm>
            <a:off x="6660232" y="4317276"/>
            <a:ext cx="1584176" cy="180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6615" bIns="16615" rtlCol="0" anchor="ctr"/>
          <a:lstStyle/>
          <a:p>
            <a:pPr marL="0" marR="0" lvl="0" indent="0" algn="l" defTabSz="844083"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サービス提供</a:t>
            </a:r>
          </a:p>
        </p:txBody>
      </p:sp>
      <p:sp>
        <p:nvSpPr>
          <p:cNvPr id="323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24" name="正方形/長方形 2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5CDEFC1B-0C0F-4A77-BAF8-D95B0A27104E}" type="slidenum">
              <a:rPr lang="en-US" altLang="ja-JP" sz="1480" smtClean="0">
                <a:solidFill>
                  <a:schemeClr val="tx1"/>
                </a:solidFill>
              </a:rPr>
              <a:t>93</a:t>
            </a:fld>
            <a:endParaRPr kumimoji="1" lang="ja-JP" altLang="en-US" sz="1480" dirty="0">
              <a:solidFill>
                <a:schemeClr val="tx1"/>
              </a:solidFill>
            </a:endParaRPr>
          </a:p>
        </p:txBody>
      </p:sp>
    </p:spTree>
    <p:extLst>
      <p:ext uri="{BB962C8B-B14F-4D97-AF65-F5344CB8AC3E}">
        <p14:creationId xmlns:p14="http://schemas.microsoft.com/office/powerpoint/2010/main" val="262907999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4" name="Rectangle 66"/>
          <p:cNvSpPr>
            <a:spLocks noChangeArrowheads="1"/>
          </p:cNvSpPr>
          <p:nvPr/>
        </p:nvSpPr>
        <p:spPr>
          <a:xfrm>
            <a:off x="96700" y="980728"/>
            <a:ext cx="8939796" cy="5760640"/>
          </a:xfrm>
          <a:prstGeom prst="rect">
            <a:avLst/>
          </a:prstGeom>
          <a:noFill/>
          <a:ln w="28575">
            <a:solidFill>
              <a:srgbClr val="00B050"/>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3245" name="Rectangle 67"/>
          <p:cNvSpPr>
            <a:spLocks noChangeArrowheads="1"/>
          </p:cNvSpPr>
          <p:nvPr/>
        </p:nvSpPr>
        <p:spPr>
          <a:xfrm>
            <a:off x="0" y="0"/>
            <a:ext cx="9144000" cy="573088"/>
          </a:xfrm>
          <a:prstGeom prst="rect">
            <a:avLst/>
          </a:prstGeom>
          <a:solidFill>
            <a:srgbClr val="00B05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スケジュール②</a:t>
            </a:r>
            <a:endParaRPr kumimoji="1" lang="ja-JP" altLang="en-US" sz="1800" b="1"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3246"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dirty="0">
                <a:ln>
                  <a:noFill/>
                </a:ln>
                <a:solidFill>
                  <a:srgbClr val="000000"/>
                </a:solidFill>
                <a:effectLst/>
                <a:uLnTx/>
                <a:uFillTx/>
                <a:latin typeface="Tahoma" pitchFamily="34" charset="0"/>
                <a:ea typeface="ＭＳ Ｐゴシック" panose="020B0600070205080204" pitchFamily="50" charset="-128"/>
                <a:cs typeface="+mn-cs"/>
              </a:rPr>
              <a:t>中長期スケジュール</a:t>
            </a:r>
          </a:p>
        </p:txBody>
      </p:sp>
      <p:sp>
        <p:nvSpPr>
          <p:cNvPr id="3247" name="正方形/長方形 22"/>
          <p:cNvSpPr/>
          <p:nvPr/>
        </p:nvSpPr>
        <p:spPr>
          <a:xfrm>
            <a:off x="108536" y="1084321"/>
            <a:ext cx="8712285" cy="1015663"/>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サービスの拡充、実施エリアの拡大、他地域への展開等について、想定している内容を記入してください。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※必ずしも以下の様式・項目例による必要はありません。</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※様式No.1</a:t>
            </a: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1</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と重複する内容があっても構いません。</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（例）</a:t>
            </a:r>
          </a:p>
        </p:txBody>
      </p:sp>
      <p:graphicFrame>
        <p:nvGraphicFramePr>
          <p:cNvPr id="3249" name="表 79"/>
          <p:cNvGraphicFramePr>
            <a:graphicFrameLocks noGrp="1"/>
          </p:cNvGraphicFramePr>
          <p:nvPr/>
        </p:nvGraphicFramePr>
        <p:xfrm>
          <a:off x="240811" y="2214745"/>
          <a:ext cx="8676709" cy="4308815"/>
        </p:xfrm>
        <a:graphic>
          <a:graphicData uri="http://schemas.openxmlformats.org/drawingml/2006/table">
            <a:tbl>
              <a:tblPr firstRow="1" bandRow="1"/>
              <a:tblGrid>
                <a:gridCol w="855023">
                  <a:extLst>
                    <a:ext uri="{9D8B030D-6E8A-4147-A177-3AD203B41FA5}">
                      <a16:colId xmlns:a16="http://schemas.microsoft.com/office/drawing/2014/main" val="20000"/>
                    </a:ext>
                  </a:extLst>
                </a:gridCol>
                <a:gridCol w="1404289">
                  <a:extLst>
                    <a:ext uri="{9D8B030D-6E8A-4147-A177-3AD203B41FA5}">
                      <a16:colId xmlns:a16="http://schemas.microsoft.com/office/drawing/2014/main" val="20001"/>
                    </a:ext>
                  </a:extLst>
                </a:gridCol>
                <a:gridCol w="1600477">
                  <a:extLst>
                    <a:ext uri="{9D8B030D-6E8A-4147-A177-3AD203B41FA5}">
                      <a16:colId xmlns:a16="http://schemas.microsoft.com/office/drawing/2014/main" val="20002"/>
                    </a:ext>
                  </a:extLst>
                </a:gridCol>
                <a:gridCol w="1605640">
                  <a:extLst>
                    <a:ext uri="{9D8B030D-6E8A-4147-A177-3AD203B41FA5}">
                      <a16:colId xmlns:a16="http://schemas.microsoft.com/office/drawing/2014/main" val="20003"/>
                    </a:ext>
                  </a:extLst>
                </a:gridCol>
                <a:gridCol w="1605640">
                  <a:extLst>
                    <a:ext uri="{9D8B030D-6E8A-4147-A177-3AD203B41FA5}">
                      <a16:colId xmlns:a16="http://schemas.microsoft.com/office/drawing/2014/main" val="20004"/>
                    </a:ext>
                  </a:extLst>
                </a:gridCol>
                <a:gridCol w="1605640">
                  <a:extLst>
                    <a:ext uri="{9D8B030D-6E8A-4147-A177-3AD203B41FA5}">
                      <a16:colId xmlns:a16="http://schemas.microsoft.com/office/drawing/2014/main" val="20005"/>
                    </a:ext>
                  </a:extLst>
                </a:gridCol>
              </a:tblGrid>
              <a:tr h="256166">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latin typeface="Meiryo UI" panose="020B0604030504040204" pitchFamily="50" charset="-128"/>
                          <a:ea typeface="Meiryo UI" panose="020B0604030504040204" pitchFamily="50" charset="-128"/>
                        </a:rPr>
                        <a:t>2024</a:t>
                      </a:r>
                      <a:r>
                        <a:rPr kumimoji="1" lang="ja-JP" altLang="en-US" sz="1200" dirty="0">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latin typeface="Meiryo UI" panose="020B0604030504040204" pitchFamily="50" charset="-128"/>
                          <a:ea typeface="Meiryo UI" panose="020B0604030504040204" pitchFamily="50" charset="-128"/>
                        </a:rPr>
                        <a:t>2025</a:t>
                      </a:r>
                      <a:r>
                        <a:rPr kumimoji="1" lang="ja-JP" altLang="en-US" sz="1200" dirty="0">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dirty="0">
                          <a:latin typeface="Meiryo UI" panose="020B0604030504040204" pitchFamily="50" charset="-128"/>
                          <a:ea typeface="Meiryo UI" panose="020B0604030504040204" pitchFamily="50" charset="-128"/>
                        </a:rPr>
                        <a:t>2026</a:t>
                      </a:r>
                      <a:r>
                        <a:rPr kumimoji="1" lang="ja-JP" altLang="en-US" sz="1200" dirty="0">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2027</a:t>
                      </a:r>
                      <a:r>
                        <a:rPr kumimoji="1" lang="ja-JP" altLang="en-US" sz="12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rPr>
                        <a:t>2028</a:t>
                      </a:r>
                      <a:r>
                        <a:rPr kumimoji="1" lang="ja-JP" altLang="en-US" sz="1200" b="1" dirty="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53337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48222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err="1">
                          <a:latin typeface="Meiryo UI" panose="020B0604030504040204" pitchFamily="50" charset="-128"/>
                          <a:ea typeface="Meiryo UI" panose="020B0604030504040204" pitchFamily="50" charset="-128"/>
                        </a:rPr>
                        <a:t>MaaS</a:t>
                      </a:r>
                      <a:r>
                        <a:rPr kumimoji="1" lang="ja-JP" altLang="en-US" sz="1200" dirty="0">
                          <a:latin typeface="Meiryo UI" panose="020B0604030504040204" pitchFamily="50" charset="-128"/>
                          <a:ea typeface="Meiryo UI" panose="020B0604030504040204" pitchFamily="50" charset="-128"/>
                        </a:rPr>
                        <a:t>サービスの提供</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59182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1" u="none" baseline="0" dirty="0">
                          <a:latin typeface="Meiryo UI" panose="020B0604030504040204" pitchFamily="50" charset="-128"/>
                          <a:ea typeface="Meiryo UI" panose="020B0604030504040204" pitchFamily="50" charset="-128"/>
                        </a:rPr>
                        <a:t>〇〇サービスとの連携</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53337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〇〇地域への拡大</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46784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69301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r h="73284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lang="ja-JP" altLang="en-US" sz="1200" dirty="0">
                          <a:latin typeface="Meiryo UI" panose="020B0604030504040204" pitchFamily="50" charset="-128"/>
                          <a:ea typeface="Meiryo UI" panose="020B0604030504040204" pitchFamily="50" charset="-128"/>
                        </a:rPr>
                        <a:t>○○市</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都市</a:t>
                      </a:r>
                      <a:r>
                        <a:rPr lang="en-US" altLang="ja-JP" sz="1200" dirty="0">
                          <a:latin typeface="Meiryo UI" panose="020B0604030504040204" pitchFamily="50" charset="-128"/>
                          <a:ea typeface="Meiryo UI" panose="020B0604030504040204" pitchFamily="50" charset="-128"/>
                        </a:rPr>
                        <a:t>OS</a:t>
                      </a:r>
                      <a:endParaRPr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3250" name="テキスト ボックス 82"/>
          <p:cNvSpPr txBox="1"/>
          <p:nvPr/>
        </p:nvSpPr>
        <p:spPr>
          <a:xfrm>
            <a:off x="1414310" y="3007488"/>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3251" name="右矢印 83"/>
          <p:cNvSpPr/>
          <p:nvPr/>
        </p:nvSpPr>
        <p:spPr>
          <a:xfrm>
            <a:off x="1565015" y="3264968"/>
            <a:ext cx="7308000" cy="18925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52" name="右矢印 84"/>
          <p:cNvSpPr/>
          <p:nvPr/>
        </p:nvSpPr>
        <p:spPr>
          <a:xfrm>
            <a:off x="2532214" y="3806661"/>
            <a:ext cx="1191598" cy="162450"/>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53" name="テキスト ボックス 85"/>
          <p:cNvSpPr txBox="1"/>
          <p:nvPr/>
        </p:nvSpPr>
        <p:spPr>
          <a:xfrm>
            <a:off x="2455627" y="3535935"/>
            <a:ext cx="108229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システム拡張</a:t>
            </a:r>
          </a:p>
        </p:txBody>
      </p:sp>
      <p:sp>
        <p:nvSpPr>
          <p:cNvPr id="3254" name="テキスト ボックス 86"/>
          <p:cNvSpPr txBox="1"/>
          <p:nvPr/>
        </p:nvSpPr>
        <p:spPr>
          <a:xfrm>
            <a:off x="3747118" y="3530968"/>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3255" name="右矢印 87"/>
          <p:cNvSpPr/>
          <p:nvPr/>
        </p:nvSpPr>
        <p:spPr>
          <a:xfrm>
            <a:off x="3834555" y="3825988"/>
            <a:ext cx="5004000" cy="171178"/>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56" name="テキスト ボックス 88"/>
          <p:cNvSpPr txBox="1"/>
          <p:nvPr/>
        </p:nvSpPr>
        <p:spPr>
          <a:xfrm>
            <a:off x="539552" y="5023057"/>
            <a:ext cx="342909" cy="101566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57" name="山形 89"/>
          <p:cNvSpPr/>
          <p:nvPr/>
        </p:nvSpPr>
        <p:spPr>
          <a:xfrm>
            <a:off x="7960601" y="61488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58" name="山形 90"/>
          <p:cNvSpPr/>
          <p:nvPr/>
        </p:nvSpPr>
        <p:spPr>
          <a:xfrm>
            <a:off x="1147992" y="6150137"/>
            <a:ext cx="972000" cy="111872"/>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59" name="山形 91"/>
          <p:cNvSpPr/>
          <p:nvPr/>
        </p:nvSpPr>
        <p:spPr>
          <a:xfrm>
            <a:off x="5850453" y="615289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0" name="山形 92"/>
          <p:cNvSpPr/>
          <p:nvPr/>
        </p:nvSpPr>
        <p:spPr>
          <a:xfrm>
            <a:off x="6278344" y="6148407"/>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1" name="山形 93"/>
          <p:cNvSpPr/>
          <p:nvPr/>
        </p:nvSpPr>
        <p:spPr>
          <a:xfrm>
            <a:off x="6699580" y="6152045"/>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2" name="山形 94"/>
          <p:cNvSpPr/>
          <p:nvPr/>
        </p:nvSpPr>
        <p:spPr>
          <a:xfrm>
            <a:off x="7127472" y="6148407"/>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3" name="山形 95"/>
          <p:cNvSpPr/>
          <p:nvPr/>
        </p:nvSpPr>
        <p:spPr>
          <a:xfrm>
            <a:off x="7555364" y="61488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4" name="テキスト ボックス 96"/>
          <p:cNvSpPr txBox="1"/>
          <p:nvPr/>
        </p:nvSpPr>
        <p:spPr>
          <a:xfrm>
            <a:off x="1067352" y="5886945"/>
            <a:ext cx="138827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システム開発</a:t>
            </a:r>
          </a:p>
        </p:txBody>
      </p:sp>
      <p:sp>
        <p:nvSpPr>
          <p:cNvPr id="3265" name="山形 97"/>
          <p:cNvSpPr/>
          <p:nvPr/>
        </p:nvSpPr>
        <p:spPr>
          <a:xfrm>
            <a:off x="2921823" y="61488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6" name="山形 98"/>
          <p:cNvSpPr/>
          <p:nvPr/>
        </p:nvSpPr>
        <p:spPr>
          <a:xfrm>
            <a:off x="3343059" y="6152471"/>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7" name="山形 99"/>
          <p:cNvSpPr/>
          <p:nvPr/>
        </p:nvSpPr>
        <p:spPr>
          <a:xfrm>
            <a:off x="3770951" y="61488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8" name="山形 100"/>
          <p:cNvSpPr/>
          <p:nvPr/>
        </p:nvSpPr>
        <p:spPr>
          <a:xfrm>
            <a:off x="4190051" y="6149259"/>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69" name="山形 101"/>
          <p:cNvSpPr/>
          <p:nvPr/>
        </p:nvSpPr>
        <p:spPr>
          <a:xfrm>
            <a:off x="4607015" y="6148407"/>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70" name="山形 102"/>
          <p:cNvSpPr/>
          <p:nvPr/>
        </p:nvSpPr>
        <p:spPr>
          <a:xfrm>
            <a:off x="5028251" y="6152045"/>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71" name="山形 103"/>
          <p:cNvSpPr/>
          <p:nvPr/>
        </p:nvSpPr>
        <p:spPr>
          <a:xfrm>
            <a:off x="5438559" y="6148407"/>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72" name="山形 104"/>
          <p:cNvSpPr/>
          <p:nvPr/>
        </p:nvSpPr>
        <p:spPr>
          <a:xfrm>
            <a:off x="2510783" y="614619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73" name="テキスト ボックス 105"/>
          <p:cNvSpPr txBox="1"/>
          <p:nvPr/>
        </p:nvSpPr>
        <p:spPr>
          <a:xfrm>
            <a:off x="2014918" y="5891067"/>
            <a:ext cx="82889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運用開始</a:t>
            </a:r>
          </a:p>
        </p:txBody>
      </p:sp>
      <p:sp>
        <p:nvSpPr>
          <p:cNvPr id="3274" name="楕円 106"/>
          <p:cNvSpPr/>
          <p:nvPr/>
        </p:nvSpPr>
        <p:spPr>
          <a:xfrm>
            <a:off x="2222801" y="6141146"/>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75" name="右矢印 107"/>
          <p:cNvSpPr/>
          <p:nvPr/>
        </p:nvSpPr>
        <p:spPr>
          <a:xfrm>
            <a:off x="2754619" y="4350148"/>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76" name="右矢印 108"/>
          <p:cNvSpPr/>
          <p:nvPr/>
        </p:nvSpPr>
        <p:spPr>
          <a:xfrm>
            <a:off x="4346363" y="4374985"/>
            <a:ext cx="1390220" cy="185239"/>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77" name="テキスト ボックス 109"/>
          <p:cNvSpPr txBox="1"/>
          <p:nvPr/>
        </p:nvSpPr>
        <p:spPr>
          <a:xfrm>
            <a:off x="2714112" y="4109721"/>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調査</a:t>
            </a:r>
          </a:p>
        </p:txBody>
      </p:sp>
      <p:sp>
        <p:nvSpPr>
          <p:cNvPr id="3278" name="右矢印 111"/>
          <p:cNvSpPr/>
          <p:nvPr/>
        </p:nvSpPr>
        <p:spPr>
          <a:xfrm>
            <a:off x="5904424" y="4353516"/>
            <a:ext cx="2916000" cy="17353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79" name="テキスト ボックス 112"/>
          <p:cNvSpPr txBox="1"/>
          <p:nvPr/>
        </p:nvSpPr>
        <p:spPr>
          <a:xfrm>
            <a:off x="5850232" y="4158961"/>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3280" name="楕円 113"/>
          <p:cNvSpPr/>
          <p:nvPr/>
        </p:nvSpPr>
        <p:spPr>
          <a:xfrm>
            <a:off x="3537922" y="2544478"/>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81" name="テキスト ボックス 114"/>
          <p:cNvSpPr txBox="1"/>
          <p:nvPr/>
        </p:nvSpPr>
        <p:spPr>
          <a:xfrm>
            <a:off x="2423136" y="2752031"/>
            <a:ext cx="1855696"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○月：〇〇事業完成</a:t>
            </a:r>
          </a:p>
        </p:txBody>
      </p:sp>
      <p:sp>
        <p:nvSpPr>
          <p:cNvPr id="3282" name="楕円 117"/>
          <p:cNvSpPr/>
          <p:nvPr/>
        </p:nvSpPr>
        <p:spPr>
          <a:xfrm>
            <a:off x="4258002" y="2548230"/>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83" name="テキスト ボックス 118"/>
          <p:cNvSpPr txBox="1"/>
          <p:nvPr/>
        </p:nvSpPr>
        <p:spPr>
          <a:xfrm>
            <a:off x="3920297" y="2755783"/>
            <a:ext cx="203249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○月：△△駅開業予定</a:t>
            </a:r>
          </a:p>
        </p:txBody>
      </p:sp>
      <p:sp>
        <p:nvSpPr>
          <p:cNvPr id="3284" name="テキスト ボックス 48"/>
          <p:cNvSpPr txBox="1"/>
          <p:nvPr/>
        </p:nvSpPr>
        <p:spPr>
          <a:xfrm>
            <a:off x="4323993" y="4086953"/>
            <a:ext cx="108501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システム拡張</a:t>
            </a:r>
          </a:p>
        </p:txBody>
      </p:sp>
      <p:sp>
        <p:nvSpPr>
          <p:cNvPr id="3285"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44" name="正方形/長方形 4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4F34CCFC-4EF4-46C7-A207-8D6CDDEF365E}" type="slidenum">
              <a:rPr lang="en-US" altLang="ja-JP" sz="1480" smtClean="0">
                <a:solidFill>
                  <a:schemeClr val="tx1"/>
                </a:solidFill>
              </a:rPr>
              <a:t>94</a:t>
            </a:fld>
            <a:endParaRPr kumimoji="1" lang="ja-JP" altLang="en-US" sz="1480" dirty="0">
              <a:solidFill>
                <a:schemeClr val="tx1"/>
              </a:solidFill>
            </a:endParaRPr>
          </a:p>
        </p:txBody>
      </p:sp>
    </p:spTree>
    <p:extLst>
      <p:ext uri="{BB962C8B-B14F-4D97-AF65-F5344CB8AC3E}">
        <p14:creationId xmlns:p14="http://schemas.microsoft.com/office/powerpoint/2010/main" val="38144858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1"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予算計画</a:t>
            </a:r>
          </a:p>
        </p:txBody>
      </p:sp>
      <p:sp>
        <p:nvSpPr>
          <p:cNvPr id="3293" name="テキスト 683"/>
          <p:cNvSpPr txBox="1"/>
          <p:nvPr/>
        </p:nvSpPr>
        <p:spPr>
          <a:xfrm>
            <a:off x="2286000" y="2858614"/>
            <a:ext cx="4572000" cy="92243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p:txBody>
      </p:sp>
      <p:graphicFrame>
        <p:nvGraphicFramePr>
          <p:cNvPr id="3294" name="四角形 685"/>
          <p:cNvGraphicFramePr>
            <a:graphicFrameLocks noGrp="1"/>
          </p:cNvGraphicFramePr>
          <p:nvPr/>
        </p:nvGraphicFramePr>
        <p:xfrm>
          <a:off x="252000" y="837000"/>
          <a:ext cx="8634536" cy="457200"/>
        </p:xfrm>
        <a:graphic>
          <a:graphicData uri="http://schemas.openxmlformats.org/drawingml/2006/table">
            <a:tbl>
              <a:tblPr>
                <a:tableStyleId>{5C22544A-7EE6-4342-B048-85BDC9FD1C3A}</a:tableStyleId>
              </a:tblPr>
              <a:tblGrid>
                <a:gridCol w="1243592">
                  <a:extLst>
                    <a:ext uri="{9D8B030D-6E8A-4147-A177-3AD203B41FA5}">
                      <a16:colId xmlns:a16="http://schemas.microsoft.com/office/drawing/2014/main" val="20000"/>
                    </a:ext>
                  </a:extLst>
                </a:gridCol>
                <a:gridCol w="1478881">
                  <a:extLst>
                    <a:ext uri="{9D8B030D-6E8A-4147-A177-3AD203B41FA5}">
                      <a16:colId xmlns:a16="http://schemas.microsoft.com/office/drawing/2014/main" val="20001"/>
                    </a:ext>
                  </a:extLst>
                </a:gridCol>
                <a:gridCol w="1295066">
                  <a:extLst>
                    <a:ext uri="{9D8B030D-6E8A-4147-A177-3AD203B41FA5}">
                      <a16:colId xmlns:a16="http://schemas.microsoft.com/office/drawing/2014/main" val="20002"/>
                    </a:ext>
                  </a:extLst>
                </a:gridCol>
                <a:gridCol w="1604211">
                  <a:extLst>
                    <a:ext uri="{9D8B030D-6E8A-4147-A177-3AD203B41FA5}">
                      <a16:colId xmlns:a16="http://schemas.microsoft.com/office/drawing/2014/main" val="20003"/>
                    </a:ext>
                  </a:extLst>
                </a:gridCol>
                <a:gridCol w="1445460">
                  <a:extLst>
                    <a:ext uri="{9D8B030D-6E8A-4147-A177-3AD203B41FA5}">
                      <a16:colId xmlns:a16="http://schemas.microsoft.com/office/drawing/2014/main" val="20004"/>
                    </a:ext>
                  </a:extLst>
                </a:gridCol>
                <a:gridCol w="1567326">
                  <a:extLst>
                    <a:ext uri="{9D8B030D-6E8A-4147-A177-3AD203B41FA5}">
                      <a16:colId xmlns:a16="http://schemas.microsoft.com/office/drawing/2014/main" val="20005"/>
                    </a:ext>
                  </a:extLst>
                </a:gridCol>
              </a:tblGrid>
              <a:tr h="370840">
                <a:tc>
                  <a:txBody>
                    <a:bodyPr/>
                    <a:lstStyle/>
                    <a:p>
                      <a:pPr algn="ctr"/>
                      <a:r>
                        <a:rPr kumimoji="1" lang="ja-JP" altLang="en-US" sz="1200" dirty="0">
                          <a:solidFill>
                            <a:schemeClr val="bg1"/>
                          </a:solidFill>
                        </a:rPr>
                        <a:t>全体事業費</a:t>
                      </a:r>
                    </a:p>
                    <a:p>
                      <a:pPr algn="ctr"/>
                      <a:r>
                        <a:rPr kumimoji="1" lang="ja-JP" altLang="en-US" sz="1200" dirty="0">
                          <a:solidFill>
                            <a:schemeClr val="bg1"/>
                          </a:solidFill>
                        </a:rPr>
                        <a:t>(A)+(B)</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kumimoji="1" lang="ja-JP" altLang="en-US" sz="1200" dirty="0">
                          <a:solidFill>
                            <a:schemeClr val="tx1"/>
                          </a:solidFill>
                        </a:rPr>
                        <a:t>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kumimoji="1" lang="ja-JP" altLang="en-US" sz="1200" dirty="0">
                          <a:solidFill>
                            <a:schemeClr val="bg1"/>
                          </a:solidFill>
                        </a:rPr>
                        <a:t>補助対象経費</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endParaRPr kumimoji="1" lang="ja-JP" altLang="en-US" sz="1200"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kumimoji="1" lang="ja-JP" altLang="en-US" sz="1200" dirty="0">
                          <a:solidFill>
                            <a:schemeClr val="bg1"/>
                          </a:solidFill>
                        </a:rPr>
                        <a:t>交付申請希望額</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endParaRPr kumimoji="1" lang="ja-JP"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295" name="テキスト 687"/>
          <p:cNvSpPr txBox="1"/>
          <p:nvPr/>
        </p:nvSpPr>
        <p:spPr>
          <a:xfrm>
            <a:off x="7308000" y="549000"/>
            <a:ext cx="2016000" cy="306884"/>
          </a:xfrm>
          <a:prstGeom prst="rect">
            <a:avLst/>
          </a:prstGeom>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（全て単位：千円）</a:t>
            </a:r>
          </a:p>
        </p:txBody>
      </p:sp>
      <p:graphicFrame>
        <p:nvGraphicFramePr>
          <p:cNvPr id="3296" name="四角形 632"/>
          <p:cNvGraphicFramePr>
            <a:graphicFrameLocks noGrp="1"/>
          </p:cNvGraphicFramePr>
          <p:nvPr/>
        </p:nvGraphicFramePr>
        <p:xfrm>
          <a:off x="252000" y="1340768"/>
          <a:ext cx="8634533" cy="3851064"/>
        </p:xfrm>
        <a:graphic>
          <a:graphicData uri="http://schemas.openxmlformats.org/drawingml/2006/table">
            <a:tbl>
              <a:tblPr/>
              <a:tblGrid>
                <a:gridCol w="1613373">
                  <a:extLst>
                    <a:ext uri="{9D8B030D-6E8A-4147-A177-3AD203B41FA5}">
                      <a16:colId xmlns:a16="http://schemas.microsoft.com/office/drawing/2014/main" val="20000"/>
                    </a:ext>
                  </a:extLst>
                </a:gridCol>
                <a:gridCol w="1100745">
                  <a:extLst>
                    <a:ext uri="{9D8B030D-6E8A-4147-A177-3AD203B41FA5}">
                      <a16:colId xmlns:a16="http://schemas.microsoft.com/office/drawing/2014/main" val="20001"/>
                    </a:ext>
                  </a:extLst>
                </a:gridCol>
                <a:gridCol w="1512303">
                  <a:extLst>
                    <a:ext uri="{9D8B030D-6E8A-4147-A177-3AD203B41FA5}">
                      <a16:colId xmlns:a16="http://schemas.microsoft.com/office/drawing/2014/main" val="20002"/>
                    </a:ext>
                  </a:extLst>
                </a:gridCol>
                <a:gridCol w="1704473">
                  <a:extLst>
                    <a:ext uri="{9D8B030D-6E8A-4147-A177-3AD203B41FA5}">
                      <a16:colId xmlns:a16="http://schemas.microsoft.com/office/drawing/2014/main" val="20003"/>
                    </a:ext>
                  </a:extLst>
                </a:gridCol>
                <a:gridCol w="1487237">
                  <a:extLst>
                    <a:ext uri="{9D8B030D-6E8A-4147-A177-3AD203B41FA5}">
                      <a16:colId xmlns:a16="http://schemas.microsoft.com/office/drawing/2014/main" val="20004"/>
                    </a:ext>
                  </a:extLst>
                </a:gridCol>
                <a:gridCol w="1216402">
                  <a:extLst>
                    <a:ext uri="{9D8B030D-6E8A-4147-A177-3AD203B41FA5}">
                      <a16:colId xmlns:a16="http://schemas.microsoft.com/office/drawing/2014/main" val="20005"/>
                    </a:ext>
                  </a:extLst>
                </a:gridCol>
              </a:tblGrid>
              <a:tr h="439156">
                <a:tc>
                  <a:txBody>
                    <a:bodyPr/>
                    <a:lstStyle/>
                    <a:p>
                      <a:pPr algn="l"/>
                      <a:r>
                        <a:rPr lang="ja-JP" altLang="en-US" sz="1200" dirty="0">
                          <a:solidFill>
                            <a:schemeClr val="bg1"/>
                          </a:solidFill>
                          <a:latin typeface="游ゴシック"/>
                        </a:rPr>
                        <a:t>　</a:t>
                      </a:r>
                      <a:endParaRPr kumimoji="1" lang="ja-JP" altLang="en-US" sz="1200"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b="1" dirty="0">
                          <a:solidFill>
                            <a:schemeClr val="bg1"/>
                          </a:solidFill>
                          <a:latin typeface="游ゴシック"/>
                        </a:rPr>
                        <a:t>経費の区分</a:t>
                      </a:r>
                      <a:r>
                        <a:rPr lang="ja-JP" altLang="en-US" sz="1200" b="0" dirty="0">
                          <a:solidFill>
                            <a:schemeClr val="bg1"/>
                          </a:solidFill>
                          <a:latin typeface="游ゴシック"/>
                        </a:rPr>
                        <a:t>※１</a:t>
                      </a:r>
                      <a:endParaRPr kumimoji="1" lang="ja-JP" altLang="en-US" sz="1200" b="0"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b="1" dirty="0">
                          <a:solidFill>
                            <a:schemeClr val="bg1"/>
                          </a:solidFill>
                          <a:latin typeface="游ゴシック"/>
                        </a:rPr>
                        <a:t>金額</a:t>
                      </a:r>
                      <a:endParaRPr kumimoji="1" lang="ja-JP" altLang="en-US" sz="1200" b="1"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b="1" dirty="0">
                          <a:solidFill>
                            <a:schemeClr val="bg1"/>
                          </a:solidFill>
                          <a:latin typeface="游ゴシック"/>
                        </a:rPr>
                        <a:t>実施事項</a:t>
                      </a:r>
                      <a:endParaRPr kumimoji="1" lang="ja-JP" altLang="en-US" sz="1200" b="1"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b="1" dirty="0">
                          <a:solidFill>
                            <a:schemeClr val="bg1"/>
                          </a:solidFill>
                          <a:latin typeface="游ゴシック"/>
                        </a:rPr>
                        <a:t>実施主体</a:t>
                      </a:r>
                      <a:endParaRPr kumimoji="1" lang="ja-JP" altLang="en-US" sz="1200" b="1"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b="1" dirty="0">
                          <a:solidFill>
                            <a:schemeClr val="bg1"/>
                          </a:solidFill>
                          <a:latin typeface="游ゴシック"/>
                        </a:rPr>
                        <a:t>備考</a:t>
                      </a:r>
                      <a:endParaRPr kumimoji="1" lang="ja-JP" altLang="en-US" sz="1200" b="1"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0"/>
                  </a:ext>
                </a:extLst>
              </a:tr>
              <a:tr h="422266">
                <a:tc rowSpan="3">
                  <a:txBody>
                    <a:bodyPr/>
                    <a:lstStyle/>
                    <a:p>
                      <a:pPr algn="ctr"/>
                      <a:r>
                        <a:rPr lang="ja-JP" altLang="en-US" sz="1200" dirty="0">
                          <a:solidFill>
                            <a:schemeClr val="bg1"/>
                          </a:solidFill>
                          <a:latin typeface="游ゴシック"/>
                        </a:rPr>
                        <a:t>補助対象経費</a:t>
                      </a:r>
                      <a:endParaRPr kumimoji="1" lang="ja-JP" altLang="en-US" sz="1200"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50000"/>
                      </a:schemeClr>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extLst>
                  <a:ext uri="{0D108BD9-81ED-4DB2-BD59-A6C34878D82A}">
                    <a16:rowId xmlns:a16="http://schemas.microsoft.com/office/drawing/2014/main" val="10001"/>
                  </a:ext>
                </a:extLst>
              </a:tr>
              <a:tr h="422266">
                <a:tc vMerge="1">
                  <a:txBody>
                    <a:bodyPr/>
                    <a:lstStyle/>
                    <a:p>
                      <a:endParaRPr kumimoji="1" lang="ja-JP" altLang="en-US" dirty="0"/>
                    </a:p>
                  </a:txBody>
                  <a:tcPr>
                    <a:lnL>
                      <a:noFill/>
                    </a:lnL>
                    <a:lnR>
                      <a:noFill/>
                    </a:lnR>
                    <a:lnT>
                      <a:noFill/>
                    </a:lnT>
                    <a:lnB>
                      <a:noFill/>
                    </a:lnB>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extLst>
                  <a:ext uri="{0D108BD9-81ED-4DB2-BD59-A6C34878D82A}">
                    <a16:rowId xmlns:a16="http://schemas.microsoft.com/office/drawing/2014/main" val="10002"/>
                  </a:ext>
                </a:extLst>
              </a:tr>
              <a:tr h="422266">
                <a:tc vMerge="1">
                  <a:txBody>
                    <a:bodyPr/>
                    <a:lstStyle/>
                    <a:p>
                      <a:endParaRPr kumimoji="1" lang="ja-JP" altLang="en-US" dirty="0"/>
                    </a:p>
                  </a:txBody>
                  <a:tcPr>
                    <a:lnL>
                      <a:noFill/>
                    </a:lnL>
                    <a:lnR>
                      <a:noFill/>
                    </a:lnR>
                    <a:lnT>
                      <a:noFill/>
                    </a:lnT>
                    <a:lnB>
                      <a:noFill/>
                    </a:lnB>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extLst>
                  <a:ext uri="{0D108BD9-81ED-4DB2-BD59-A6C34878D82A}">
                    <a16:rowId xmlns:a16="http://schemas.microsoft.com/office/drawing/2014/main" val="10003"/>
                  </a:ext>
                </a:extLst>
              </a:tr>
              <a:tr h="439156">
                <a:tc>
                  <a:txBody>
                    <a:bodyPr/>
                    <a:lstStyle/>
                    <a:p>
                      <a:pPr algn="ctr"/>
                      <a:r>
                        <a:rPr lang="ja-JP" altLang="en-US" sz="1200" dirty="0">
                          <a:solidFill>
                            <a:schemeClr val="bg1"/>
                          </a:solidFill>
                          <a:latin typeface="游ゴシック"/>
                        </a:rPr>
                        <a:t>小計</a:t>
                      </a:r>
                      <a:endParaRPr kumimoji="1" lang="ja-JP" altLang="en-US" sz="1200"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lt"/>
                          <a:cs typeface="+mn-lt"/>
                        </a:rPr>
                        <a:t>　(A)</a:t>
                      </a:r>
                      <a:endParaRPr kumimoji="1" lang="ja-JP" altLang="en-US" sz="1200" dirty="0">
                        <a:latin typeface="+mn-lt"/>
                        <a:cs typeface="+mn-l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extLst>
                  <a:ext uri="{0D108BD9-81ED-4DB2-BD59-A6C34878D82A}">
                    <a16:rowId xmlns:a16="http://schemas.microsoft.com/office/drawing/2014/main" val="10004"/>
                  </a:ext>
                </a:extLst>
              </a:tr>
              <a:tr h="422266">
                <a:tc rowSpan="3">
                  <a:txBody>
                    <a:bodyPr/>
                    <a:lstStyle/>
                    <a:p>
                      <a:pPr algn="ctr"/>
                      <a:r>
                        <a:rPr lang="ja-JP" altLang="en-US" sz="1200" dirty="0">
                          <a:solidFill>
                            <a:schemeClr val="bg1"/>
                          </a:solidFill>
                          <a:latin typeface="游ゴシック"/>
                        </a:rPr>
                        <a:t>補助対象経費外</a:t>
                      </a:r>
                      <a:endParaRPr kumimoji="1" lang="ja-JP" altLang="en-US" sz="1200"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50000"/>
                      </a:schemeClr>
                    </a:solidFill>
                  </a:tcPr>
                </a:tc>
                <a:tc>
                  <a:txBody>
                    <a:bodyPr/>
                    <a:lstStyle/>
                    <a:p>
                      <a:pPr algn="ctr"/>
                      <a:r>
                        <a:rPr lang="ja-JP" altLang="en-US" sz="1200">
                          <a:solidFill>
                            <a:srgbClr val="000000"/>
                          </a:solidFill>
                          <a:latin typeface="+mn-ea"/>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extLst>
                  <a:ext uri="{0D108BD9-81ED-4DB2-BD59-A6C34878D82A}">
                    <a16:rowId xmlns:a16="http://schemas.microsoft.com/office/drawing/2014/main" val="10005"/>
                  </a:ext>
                </a:extLst>
              </a:tr>
              <a:tr h="422266">
                <a:tc vMerge="1">
                  <a:txBody>
                    <a:bodyPr/>
                    <a:lstStyle/>
                    <a:p>
                      <a:endParaRPr kumimoji="1" lang="ja-JP" altLang="en-US" dirty="0"/>
                    </a:p>
                  </a:txBody>
                  <a:tcPr>
                    <a:lnL>
                      <a:noFill/>
                    </a:lnL>
                    <a:lnR>
                      <a:noFill/>
                    </a:lnR>
                    <a:lnT>
                      <a:noFill/>
                    </a:lnT>
                    <a:lnB>
                      <a:noFill/>
                    </a:lnB>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FFFF"/>
                    </a:solidFill>
                  </a:tcPr>
                </a:tc>
                <a:extLst>
                  <a:ext uri="{0D108BD9-81ED-4DB2-BD59-A6C34878D82A}">
                    <a16:rowId xmlns:a16="http://schemas.microsoft.com/office/drawing/2014/main" val="10006"/>
                  </a:ext>
                </a:extLst>
              </a:tr>
              <a:tr h="422266">
                <a:tc vMerge="1">
                  <a:txBody>
                    <a:bodyPr/>
                    <a:lstStyle/>
                    <a:p>
                      <a:endParaRPr kumimoji="1" lang="ja-JP" altLang="en-US" dirty="0"/>
                    </a:p>
                  </a:txBody>
                  <a:tcPr>
                    <a:lnL>
                      <a:noFill/>
                    </a:lnL>
                    <a:lnR>
                      <a:noFill/>
                    </a:lnR>
                    <a:lnT>
                      <a:noFill/>
                    </a:lnT>
                    <a:lnB>
                      <a:noFill/>
                    </a:lnB>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9FFFF"/>
                    </a:solidFill>
                  </a:tcPr>
                </a:tc>
                <a:extLst>
                  <a:ext uri="{0D108BD9-81ED-4DB2-BD59-A6C34878D82A}">
                    <a16:rowId xmlns:a16="http://schemas.microsoft.com/office/drawing/2014/main" val="10007"/>
                  </a:ext>
                </a:extLst>
              </a:tr>
              <a:tr h="439156">
                <a:tc>
                  <a:txBody>
                    <a:bodyPr/>
                    <a:lstStyle/>
                    <a:p>
                      <a:pPr algn="ctr"/>
                      <a:r>
                        <a:rPr lang="ja-JP" altLang="en-US" sz="1200" dirty="0">
                          <a:solidFill>
                            <a:schemeClr val="bg1"/>
                          </a:solidFill>
                          <a:latin typeface="游ゴシック"/>
                        </a:rPr>
                        <a:t>小計</a:t>
                      </a:r>
                      <a:endParaRPr kumimoji="1" lang="ja-JP" altLang="en-US" sz="1200" dirty="0">
                        <a:solidFill>
                          <a:schemeClr val="bg1"/>
                        </a:solidFil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l"/>
                      <a:r>
                        <a:rPr lang="ja-JP" altLang="en-US" sz="1200">
                          <a:solidFill>
                            <a:srgbClr val="000000"/>
                          </a:solidFill>
                          <a:latin typeface="+mn-ea"/>
                        </a:rPr>
                        <a:t>　</a:t>
                      </a:r>
                      <a:r>
                        <a:rPr lang="ja-JP" altLang="en-US" sz="1200">
                          <a:solidFill>
                            <a:srgbClr val="000000"/>
                          </a:solidFill>
                          <a:latin typeface="+mn-lt"/>
                          <a:cs typeface="+mn-lt"/>
                        </a:rPr>
                        <a:t>(B)</a:t>
                      </a:r>
                      <a:endParaRPr kumimoji="1" lang="ja-JP" altLang="en-US" sz="1200" dirty="0">
                        <a:latin typeface="+mn-lt"/>
                        <a:cs typeface="+mn-l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ctr"/>
                      <a:r>
                        <a:rPr lang="ja-JP" altLang="en-US" sz="120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tc>
                  <a:txBody>
                    <a:bodyPr/>
                    <a:lstStyle/>
                    <a:p>
                      <a:pPr algn="ctr"/>
                      <a:r>
                        <a:rPr lang="ja-JP" altLang="en-US" sz="1200" dirty="0">
                          <a:solidFill>
                            <a:srgbClr val="000000"/>
                          </a:solidFill>
                          <a:latin typeface="+mn-ea"/>
                        </a:rPr>
                        <a:t>　-</a:t>
                      </a:r>
                      <a:endParaRPr kumimoji="1" lang="ja-JP" altLang="en-US" sz="1200" dirty="0">
                        <a:latin typeface="+mn-ea"/>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FFFF"/>
                    </a:solidFill>
                  </a:tcPr>
                </a:tc>
                <a:extLst>
                  <a:ext uri="{0D108BD9-81ED-4DB2-BD59-A6C34878D82A}">
                    <a16:rowId xmlns:a16="http://schemas.microsoft.com/office/drawing/2014/main" val="10008"/>
                  </a:ext>
                </a:extLst>
              </a:tr>
            </a:tbl>
          </a:graphicData>
        </a:graphic>
      </p:graphicFrame>
      <p:sp>
        <p:nvSpPr>
          <p:cNvPr id="3297" name="テキスト 634"/>
          <p:cNvSpPr txBox="1"/>
          <p:nvPr/>
        </p:nvSpPr>
        <p:spPr>
          <a:xfrm>
            <a:off x="36001" y="5229200"/>
            <a:ext cx="9083732" cy="156966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※１ </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経費の区分は、以下のいずれに当てはまるかをご記載ください</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　　提出時は、赤字補足部分は削除していただいて</a:t>
            </a:r>
            <a:r>
              <a:rPr lang="ja-JP" altLang="en-US" sz="1200" i="1" dirty="0">
                <a:solidFill>
                  <a:srgbClr val="FF0000"/>
                </a:solidFill>
                <a:latin typeface="+mn-ea"/>
                <a:ea typeface="+mn-ea"/>
              </a:rPr>
              <a:t>構い</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ません。</a:t>
            </a:r>
            <a:endParaRPr kumimoji="1" lang="ja-JP" altLang="en-US" sz="1200" b="0" i="0" u="none" strike="noStrike" kern="1200" cap="none" spc="0" normalizeH="0" baseline="0" noProof="0" dirty="0">
              <a:ln>
                <a:noFill/>
              </a:ln>
              <a:solidFill>
                <a:srgbClr val="000000"/>
              </a:solidFill>
              <a:effectLst/>
              <a:uLnTx/>
              <a:uFillTx/>
              <a:latin typeface="+mn-ea"/>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　　 （</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共創・</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MaaS</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実証プロジェクト公募要領</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を参照</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p>
          <a:p>
            <a:pPr lvl="1">
              <a:defRPr lang="ja-JP" altLang="en-US"/>
            </a:pP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①</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連携基盤システムの購入・開発費</a:t>
            </a:r>
            <a:r>
              <a:rPr kumimoji="1" lang="ja-JP" altLang="en-US" sz="1000" b="0" i="1" u="none" strike="noStrike" kern="1200" cap="none" spc="0" normalizeH="0" baseline="0" noProof="0" dirty="0">
                <a:ln>
                  <a:noFill/>
                </a:ln>
                <a:solidFill>
                  <a:srgbClr val="FF0000"/>
                </a:solidFill>
                <a:effectLst/>
                <a:uLnTx/>
                <a:uFillTx/>
                <a:latin typeface="+mn-ea"/>
                <a:ea typeface="+mn-ea"/>
                <a:cs typeface="+mn-cs"/>
              </a:rPr>
              <a:t>　　　　　　　　　　　　　　　　　　　　　　　　</a:t>
            </a: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②</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既存の連携基盤システムの機能拡張に係るシステムの改修費</a:t>
            </a:r>
            <a:endParaRPr kumimoji="1" lang="en-US" altLang="ja-JP" sz="1000" b="0" i="1" u="none" strike="noStrike" kern="1200" cap="none" spc="0" normalizeH="0" baseline="0" noProof="0" dirty="0">
              <a:ln>
                <a:noFill/>
              </a:ln>
              <a:solidFill>
                <a:srgbClr val="FF0000"/>
              </a:solidFill>
              <a:effectLst/>
              <a:uLnTx/>
              <a:uFillTx/>
              <a:latin typeface="+mn-ea"/>
              <a:ea typeface="+mn-ea"/>
              <a:cs typeface="+mn-cs"/>
            </a:endParaRPr>
          </a:p>
          <a:p>
            <a:pPr lvl="1">
              <a:defRPr lang="ja-JP" altLang="en-US"/>
            </a:pP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③</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連携基盤システムの利用料（補助対象事業の完了日までに限る</a:t>
            </a: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a:t>
            </a:r>
            <a:r>
              <a:rPr kumimoji="1" lang="ja-JP" altLang="en-US" sz="1000" b="0" i="1" u="none" strike="noStrike" kern="1200" cap="none" spc="0" normalizeH="0" baseline="0" noProof="0" dirty="0">
                <a:ln>
                  <a:noFill/>
                </a:ln>
                <a:solidFill>
                  <a:srgbClr val="FF0000"/>
                </a:solidFill>
                <a:effectLst/>
                <a:uLnTx/>
                <a:uFillTx/>
                <a:latin typeface="+mn-ea"/>
                <a:ea typeface="+mn-ea"/>
                <a:cs typeface="+mn-cs"/>
              </a:rPr>
              <a:t>　　　</a:t>
            </a: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④</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連携基盤システム導入に伴う導入設定、マニュアル作成費、研修実施に係る費用</a:t>
            </a:r>
            <a:endParaRPr lang="en-US" altLang="ja-JP" sz="1000" i="1" dirty="0">
              <a:solidFill>
                <a:srgbClr val="FF0000"/>
              </a:solidFill>
              <a:latin typeface="+mn-ea"/>
              <a:ea typeface="+mn-ea"/>
            </a:endParaRPr>
          </a:p>
          <a:p>
            <a:pPr lvl="1">
              <a:defRPr lang="ja-JP" altLang="en-US"/>
            </a:pP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⑤</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連携基盤システムのセキュリティ対策費</a:t>
            </a:r>
            <a:endParaRPr lang="en-US" altLang="ja-JP" sz="1000" i="1" dirty="0">
              <a:solidFill>
                <a:srgbClr val="FF0000"/>
              </a:solidFill>
              <a:latin typeface="+mn-ea"/>
              <a:ea typeface="+mn-ea"/>
            </a:endParaRPr>
          </a:p>
          <a:p>
            <a:pPr lvl="1">
              <a:defRPr lang="ja-JP" altLang="en-US"/>
            </a:pP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⑥連携基盤システムを利用したキャッシュレス決済端末及び混雑情報（予測を含む。）</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を提供するために必要な機器の導入費用</a:t>
            </a:r>
            <a:endParaRPr kumimoji="1" lang="en-US" altLang="ja-JP" sz="1000" b="0" i="1" u="none" strike="noStrike" kern="1200" cap="none" spc="0" normalizeH="0" baseline="0" noProof="0" dirty="0">
              <a:ln>
                <a:noFill/>
              </a:ln>
              <a:solidFill>
                <a:srgbClr val="FF0000"/>
              </a:solidFill>
              <a:effectLst/>
              <a:uLnTx/>
              <a:uFillTx/>
              <a:latin typeface="+mn-ea"/>
              <a:ea typeface="+mn-ea"/>
              <a:cs typeface="+mn-cs"/>
            </a:endParaRPr>
          </a:p>
          <a:p>
            <a:pPr lvl="1">
              <a:defRPr lang="ja-JP" altLang="en-US"/>
            </a:pP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⑦</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交通分野以外のサービスにおけるキャッシュレス決済端末及び混雑情報（予測を含む</a:t>
            </a: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を提供するために必要な機器の設置に係る導入費用</a:t>
            </a:r>
            <a:endParaRPr kumimoji="1" lang="en-US" altLang="ja-JP" sz="1000" b="0" i="1" u="none" strike="noStrike" kern="1200" cap="none" spc="0" normalizeH="0" baseline="0" noProof="0" dirty="0">
              <a:ln>
                <a:noFill/>
              </a:ln>
              <a:solidFill>
                <a:srgbClr val="FF0000"/>
              </a:solidFill>
              <a:effectLst/>
              <a:uLnTx/>
              <a:uFillTx/>
              <a:latin typeface="+mn-ea"/>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00" b="0" i="1" u="none" strike="noStrike" kern="1200" cap="none" spc="0" normalizeH="0" baseline="0" noProof="0" dirty="0">
                <a:ln>
                  <a:noFill/>
                </a:ln>
                <a:solidFill>
                  <a:srgbClr val="FF0000"/>
                </a:solidFill>
                <a:effectLst/>
                <a:uLnTx/>
                <a:uFillTx/>
                <a:latin typeface="+mn-ea"/>
                <a:ea typeface="+mn-ea"/>
                <a:cs typeface="+mn-cs"/>
              </a:rPr>
              <a:t>            ⑧</a:t>
            </a:r>
            <a:r>
              <a:rPr kumimoji="1" lang="en-US" altLang="ja-JP" sz="1000" b="0" i="1" u="none" strike="noStrike" kern="1200" cap="none" spc="0" normalizeH="0" baseline="0" noProof="0" dirty="0" err="1">
                <a:ln>
                  <a:noFill/>
                </a:ln>
                <a:solidFill>
                  <a:srgbClr val="FF0000"/>
                </a:solidFill>
                <a:effectLst/>
                <a:uLnTx/>
                <a:uFillTx/>
                <a:latin typeface="+mn-ea"/>
                <a:ea typeface="+mn-ea"/>
                <a:cs typeface="+mn-cs"/>
              </a:rPr>
              <a:t>連携基盤システムの導入が地域にもたらす効果や課題を地域で把握するための調査に要する費用</a:t>
            </a:r>
            <a:endParaRPr kumimoji="1" lang="en-US" altLang="ja-JP" sz="1000" b="0" i="1" u="none" strike="noStrike" kern="1200" cap="none" spc="0" normalizeH="0" baseline="0" noProof="0" dirty="0">
              <a:ln>
                <a:noFill/>
              </a:ln>
              <a:solidFill>
                <a:srgbClr val="FF0000"/>
              </a:solidFill>
              <a:effectLst/>
              <a:uLnTx/>
              <a:uFillTx/>
              <a:latin typeface="+mn-ea"/>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※２ </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行数は必要に応じて、増減させて</a:t>
            </a:r>
            <a:r>
              <a:rPr kumimoji="1" lang="ja-JP" altLang="en-US" sz="1200" b="0" i="1" u="none" strike="noStrike" kern="1200" cap="none" spc="0" normalizeH="0" baseline="0" noProof="0" dirty="0">
                <a:ln>
                  <a:noFill/>
                </a:ln>
                <a:solidFill>
                  <a:srgbClr val="FF0000"/>
                </a:solidFill>
                <a:effectLst/>
                <a:uLnTx/>
                <a:uFillTx/>
                <a:latin typeface="+mn-ea"/>
                <a:ea typeface="+mn-ea"/>
                <a:cs typeface="+mn-cs"/>
              </a:rPr>
              <a:t>構い</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ません</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p>
        </p:txBody>
      </p:sp>
      <p:sp>
        <p:nvSpPr>
          <p:cNvPr id="3298"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335B023F-6047-4534-A26F-BC1DF1655C53}" type="slidenum">
              <a:rPr lang="en-US" altLang="ja-JP" sz="1480" smtClean="0">
                <a:solidFill>
                  <a:schemeClr val="tx1"/>
                </a:solidFill>
              </a:rPr>
              <a:t>95</a:t>
            </a:fld>
            <a:endParaRPr kumimoji="1" lang="ja-JP" altLang="en-US" sz="1480" dirty="0">
              <a:solidFill>
                <a:schemeClr val="tx1"/>
              </a:solidFill>
            </a:endParaRPr>
          </a:p>
        </p:txBody>
      </p:sp>
    </p:spTree>
    <p:extLst>
      <p:ext uri="{BB962C8B-B14F-4D97-AF65-F5344CB8AC3E}">
        <p14:creationId xmlns:p14="http://schemas.microsoft.com/office/powerpoint/2010/main" val="348587276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1" name="正方形/長方形 4"/>
          <p:cNvSpPr/>
          <p:nvPr/>
        </p:nvSpPr>
        <p:spPr>
          <a:xfrm>
            <a:off x="0" y="0"/>
            <a:ext cx="9144000" cy="576000"/>
          </a:xfrm>
          <a:prstGeom prst="rect">
            <a:avLst/>
          </a:prstGeom>
          <a:solidFill>
            <a:srgbClr val="00B050"/>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white"/>
                </a:solidFill>
                <a:effectLst/>
                <a:uLnTx/>
                <a:uFillTx/>
                <a:latin typeface="ＭＳ Ｐゴシック"/>
                <a:ea typeface="ＭＳ Ｐゴシック"/>
                <a:cs typeface="+mn-cs"/>
              </a:rPr>
              <a:t>予算スキーム</a:t>
            </a:r>
          </a:p>
        </p:txBody>
      </p:sp>
      <p:sp>
        <p:nvSpPr>
          <p:cNvPr id="3303" name="テキスト 683"/>
          <p:cNvSpPr txBox="1"/>
          <p:nvPr/>
        </p:nvSpPr>
        <p:spPr>
          <a:xfrm>
            <a:off x="2286000" y="2967782"/>
            <a:ext cx="4572000" cy="92243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p:txBody>
      </p:sp>
      <p:sp>
        <p:nvSpPr>
          <p:cNvPr id="3304" name="正方形/長方形 726"/>
          <p:cNvSpPr/>
          <p:nvPr/>
        </p:nvSpPr>
        <p:spPr>
          <a:xfrm>
            <a:off x="3351130" y="1484784"/>
            <a:ext cx="2444870" cy="8640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a:t>
            </a:r>
          </a:p>
        </p:txBody>
      </p:sp>
      <p:sp>
        <p:nvSpPr>
          <p:cNvPr id="3305" name="正方形/長方形 727"/>
          <p:cNvSpPr/>
          <p:nvPr/>
        </p:nvSpPr>
        <p:spPr>
          <a:xfrm>
            <a:off x="3145938" y="3357414"/>
            <a:ext cx="2880320" cy="8640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○○MaaS推進協議会</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（申請者）</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306" name="正方形/長方形 728"/>
          <p:cNvSpPr/>
          <p:nvPr/>
        </p:nvSpPr>
        <p:spPr>
          <a:xfrm>
            <a:off x="4586098" y="2600908"/>
            <a:ext cx="12105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補助金交付</a:t>
            </a:r>
          </a:p>
        </p:txBody>
      </p:sp>
      <p:cxnSp>
        <p:nvCxnSpPr>
          <p:cNvPr id="3307" name="直線矢印コネクタ 729"/>
          <p:cNvCxnSpPr/>
          <p:nvPr/>
        </p:nvCxnSpPr>
        <p:spPr>
          <a:xfrm>
            <a:off x="4283770" y="4221510"/>
            <a:ext cx="726" cy="1367730"/>
          </a:xfrm>
          <a:prstGeom prst="straightConnector1">
            <a:avLst/>
          </a:prstGeom>
          <a:ln w="31750" cmpd="sng">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308" name="正方形/長方形 730"/>
          <p:cNvSpPr/>
          <p:nvPr/>
        </p:nvSpPr>
        <p:spPr>
          <a:xfrm>
            <a:off x="255878" y="5589240"/>
            <a:ext cx="2031230" cy="8640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□□株式会社</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（観光事業者）</a:t>
            </a:r>
          </a:p>
        </p:txBody>
      </p:sp>
      <p:sp>
        <p:nvSpPr>
          <p:cNvPr id="3309" name="正方形/長方形 731"/>
          <p:cNvSpPr/>
          <p:nvPr/>
        </p:nvSpPr>
        <p:spPr>
          <a:xfrm>
            <a:off x="6593276" y="5589240"/>
            <a:ext cx="2442724" cy="8640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○○株式会社</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（○○システム</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開発事業者）</a:t>
            </a:r>
          </a:p>
        </p:txBody>
      </p:sp>
      <p:sp>
        <p:nvSpPr>
          <p:cNvPr id="3310" name="正方形/長方形 732"/>
          <p:cNvSpPr/>
          <p:nvPr/>
        </p:nvSpPr>
        <p:spPr>
          <a:xfrm>
            <a:off x="1116000" y="2780944"/>
            <a:ext cx="1869844"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○○システム改修費</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400" b="1" i="0" u="sng" strike="noStrike" kern="1200" cap="none" spc="0" normalizeH="0" baseline="0" noProof="0" dirty="0">
                <a:ln>
                  <a:noFill/>
                </a:ln>
                <a:solidFill>
                  <a:srgbClr val="000000"/>
                </a:solidFill>
                <a:effectLst/>
                <a:uLnTx/>
                <a:uFillTx/>
                <a:latin typeface="Arial"/>
                <a:ea typeface="ＭＳ Ｐゴシック"/>
                <a:cs typeface="+mn-cs"/>
              </a:rPr>
              <a:t>2,000</a:t>
            </a:r>
            <a:r>
              <a:rPr kumimoji="1" lang="ja-JP" altLang="en-US" sz="1400" b="1" i="0" u="sng" strike="noStrike" kern="1200" cap="none" spc="0" normalizeH="0" baseline="0" noProof="0" dirty="0">
                <a:ln>
                  <a:noFill/>
                </a:ln>
                <a:solidFill>
                  <a:srgbClr val="000000"/>
                </a:solidFill>
                <a:effectLst/>
                <a:uLnTx/>
                <a:uFillTx/>
                <a:latin typeface="Arial"/>
                <a:ea typeface="ＭＳ Ｐゴシック"/>
                <a:cs typeface="+mn-cs"/>
              </a:rPr>
              <a:t>千円</a:t>
            </a:r>
          </a:p>
        </p:txBody>
      </p:sp>
      <p:sp>
        <p:nvSpPr>
          <p:cNvPr id="3311" name="正方形/長方形 733"/>
          <p:cNvSpPr/>
          <p:nvPr/>
        </p:nvSpPr>
        <p:spPr>
          <a:xfrm>
            <a:off x="6372728" y="2852936"/>
            <a:ext cx="1517777"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○○機器導入費</a:t>
            </a: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400" b="1" i="0" u="sng" strike="noStrike" kern="1200" cap="none" spc="0" normalizeH="0" baseline="0" noProof="0" dirty="0">
                <a:ln>
                  <a:noFill/>
                </a:ln>
                <a:solidFill>
                  <a:srgbClr val="000000"/>
                </a:solidFill>
                <a:effectLst/>
                <a:uLnTx/>
                <a:uFillTx/>
                <a:latin typeface="Arial"/>
                <a:ea typeface="ＭＳ Ｐゴシック"/>
                <a:cs typeface="+mn-cs"/>
              </a:rPr>
              <a:t>2,500</a:t>
            </a:r>
            <a:r>
              <a:rPr kumimoji="1" lang="ja-JP" altLang="en-US" sz="1400" b="1" i="0" u="sng" strike="noStrike" kern="1200" cap="none" spc="0" normalizeH="0" baseline="0" noProof="0" dirty="0">
                <a:ln>
                  <a:noFill/>
                </a:ln>
                <a:solidFill>
                  <a:srgbClr val="000000"/>
                </a:solidFill>
                <a:effectLst/>
                <a:uLnTx/>
                <a:uFillTx/>
                <a:latin typeface="Arial"/>
                <a:ea typeface="ＭＳ Ｐゴシック"/>
                <a:cs typeface="+mn-cs"/>
              </a:rPr>
              <a:t>千円</a:t>
            </a:r>
          </a:p>
        </p:txBody>
      </p:sp>
      <p:sp>
        <p:nvSpPr>
          <p:cNvPr id="3312" name="正方形/長方形 734"/>
          <p:cNvSpPr/>
          <p:nvPr/>
        </p:nvSpPr>
        <p:spPr>
          <a:xfrm>
            <a:off x="3132368" y="5589240"/>
            <a:ext cx="2880320" cy="8640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株式会社XX</a:t>
            </a:r>
            <a:endPar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（混雑情報提供</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システム開発事業者）</a:t>
            </a:r>
          </a:p>
        </p:txBody>
      </p:sp>
      <p:sp>
        <p:nvSpPr>
          <p:cNvPr id="3313" name="正方形/長方形 735"/>
          <p:cNvSpPr/>
          <p:nvPr/>
        </p:nvSpPr>
        <p:spPr>
          <a:xfrm>
            <a:off x="2488471" y="4870097"/>
            <a:ext cx="186769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□□システム購入費</a:t>
            </a: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400" b="1" i="0" u="sng" strike="noStrike" kern="1200" cap="none" spc="0" normalizeH="0" baseline="0" noProof="0" dirty="0">
                <a:ln>
                  <a:noFill/>
                </a:ln>
                <a:solidFill>
                  <a:srgbClr val="000000"/>
                </a:solidFill>
                <a:effectLst/>
                <a:uLnTx/>
                <a:uFillTx/>
                <a:latin typeface="Arial"/>
                <a:ea typeface="ＭＳ Ｐゴシック"/>
                <a:cs typeface="+mn-cs"/>
              </a:rPr>
              <a:t>10,000</a:t>
            </a:r>
            <a:r>
              <a:rPr kumimoji="1" lang="ja-JP" altLang="en-US" sz="1400" b="1" i="0" u="sng" strike="noStrike" kern="1200" cap="none" spc="0" normalizeH="0" baseline="0" noProof="0" dirty="0">
                <a:ln>
                  <a:noFill/>
                </a:ln>
                <a:solidFill>
                  <a:srgbClr val="000000"/>
                </a:solidFill>
                <a:effectLst/>
                <a:uLnTx/>
                <a:uFillTx/>
                <a:latin typeface="Arial"/>
                <a:ea typeface="ＭＳ Ｐゴシック"/>
                <a:cs typeface="+mn-cs"/>
              </a:rPr>
              <a:t>千円（国費）</a:t>
            </a:r>
          </a:p>
        </p:txBody>
      </p:sp>
      <p:cxnSp>
        <p:nvCxnSpPr>
          <p:cNvPr id="3314" name="カギ線コネクタ 736"/>
          <p:cNvCxnSpPr/>
          <p:nvPr/>
        </p:nvCxnSpPr>
        <p:spPr>
          <a:xfrm rot="10800000" flipV="1">
            <a:off x="936124" y="3573014"/>
            <a:ext cx="2209814" cy="2016226"/>
          </a:xfrm>
          <a:prstGeom prst="bentConnector3">
            <a:avLst>
              <a:gd name="adj1" fmla="val 10029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15" name="楕円 737"/>
          <p:cNvSpPr/>
          <p:nvPr/>
        </p:nvSpPr>
        <p:spPr>
          <a:xfrm>
            <a:off x="1825007" y="3356992"/>
            <a:ext cx="432048" cy="3960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Arial"/>
                <a:ea typeface="ＭＳ Ｐゴシック"/>
                <a:cs typeface="+mn-cs"/>
              </a:rPr>
              <a:t>￥</a:t>
            </a:r>
          </a:p>
        </p:txBody>
      </p:sp>
      <p:cxnSp>
        <p:nvCxnSpPr>
          <p:cNvPr id="3316" name="カギ線コネクタ 738"/>
          <p:cNvCxnSpPr/>
          <p:nvPr/>
        </p:nvCxnSpPr>
        <p:spPr>
          <a:xfrm rot="5400000" flipH="1" flipV="1">
            <a:off x="1530190" y="3987062"/>
            <a:ext cx="1620180" cy="1584176"/>
          </a:xfrm>
          <a:prstGeom prst="bentConnector3">
            <a:avLst>
              <a:gd name="adj1" fmla="val 100360"/>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17" name="正方形/長方形 739"/>
          <p:cNvSpPr/>
          <p:nvPr/>
        </p:nvSpPr>
        <p:spPr>
          <a:xfrm>
            <a:off x="1255292" y="4381206"/>
            <a:ext cx="1668895"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XXシステム</a:t>
            </a: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改修、納品</a:t>
            </a:r>
          </a:p>
        </p:txBody>
      </p:sp>
      <p:sp>
        <p:nvSpPr>
          <p:cNvPr id="3318" name="楕円 740"/>
          <p:cNvSpPr/>
          <p:nvPr/>
        </p:nvSpPr>
        <p:spPr>
          <a:xfrm>
            <a:off x="4068472" y="4509000"/>
            <a:ext cx="432048" cy="3960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Arial"/>
                <a:ea typeface="ＭＳ Ｐゴシック"/>
                <a:cs typeface="+mn-cs"/>
              </a:rPr>
              <a:t>￥</a:t>
            </a:r>
          </a:p>
        </p:txBody>
      </p:sp>
      <p:cxnSp>
        <p:nvCxnSpPr>
          <p:cNvPr id="3319" name="直線矢印コネクタ 741"/>
          <p:cNvCxnSpPr/>
          <p:nvPr/>
        </p:nvCxnSpPr>
        <p:spPr>
          <a:xfrm flipV="1">
            <a:off x="4860560" y="4221510"/>
            <a:ext cx="575" cy="1367731"/>
          </a:xfrm>
          <a:prstGeom prst="straightConnector1">
            <a:avLst/>
          </a:prstGeom>
          <a:ln w="31750" cmpd="sng">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320" name="正方形/長方形 742"/>
          <p:cNvSpPr/>
          <p:nvPr/>
        </p:nvSpPr>
        <p:spPr>
          <a:xfrm>
            <a:off x="4858209" y="4977384"/>
            <a:ext cx="1259591"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○○システム開発、納品</a:t>
            </a:r>
          </a:p>
        </p:txBody>
      </p:sp>
      <p:cxnSp>
        <p:nvCxnSpPr>
          <p:cNvPr id="3321" name="カギ線コネクタ 743"/>
          <p:cNvCxnSpPr/>
          <p:nvPr/>
        </p:nvCxnSpPr>
        <p:spPr>
          <a:xfrm>
            <a:off x="6039827" y="3573014"/>
            <a:ext cx="2196246" cy="2016228"/>
          </a:xfrm>
          <a:prstGeom prst="bentConnector3">
            <a:avLst>
              <a:gd name="adj1" fmla="val 99962"/>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22" name="楕円 744"/>
          <p:cNvSpPr/>
          <p:nvPr/>
        </p:nvSpPr>
        <p:spPr>
          <a:xfrm>
            <a:off x="6921926" y="3356992"/>
            <a:ext cx="432048" cy="3960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Arial"/>
                <a:ea typeface="ＭＳ Ｐゴシック"/>
                <a:cs typeface="+mn-cs"/>
              </a:rPr>
              <a:t>￥</a:t>
            </a:r>
          </a:p>
        </p:txBody>
      </p:sp>
      <p:cxnSp>
        <p:nvCxnSpPr>
          <p:cNvPr id="3323" name="カギ線コネクタ 745"/>
          <p:cNvCxnSpPr/>
          <p:nvPr/>
        </p:nvCxnSpPr>
        <p:spPr>
          <a:xfrm rot="16200000" flipV="1">
            <a:off x="5972253" y="4036635"/>
            <a:ext cx="1620181" cy="1485031"/>
          </a:xfrm>
          <a:prstGeom prst="bentConnector3">
            <a:avLst>
              <a:gd name="adj1" fmla="val 100360"/>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324" name="正方形/長方形 746"/>
          <p:cNvSpPr/>
          <p:nvPr/>
        </p:nvSpPr>
        <p:spPr>
          <a:xfrm>
            <a:off x="6336409" y="4527122"/>
            <a:ext cx="1259591"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○○機器</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a:ea typeface="ＭＳ Ｐゴシック"/>
                <a:cs typeface="+mn-cs"/>
              </a:rPr>
              <a:t>納品</a:t>
            </a:r>
          </a:p>
        </p:txBody>
      </p:sp>
      <p:cxnSp>
        <p:nvCxnSpPr>
          <p:cNvPr id="3325" name="直線矢印コネクタ 747"/>
          <p:cNvCxnSpPr/>
          <p:nvPr/>
        </p:nvCxnSpPr>
        <p:spPr>
          <a:xfrm>
            <a:off x="4586098" y="2420888"/>
            <a:ext cx="0" cy="900735"/>
          </a:xfrm>
          <a:prstGeom prst="straightConnector1">
            <a:avLst/>
          </a:prstGeom>
          <a:ln w="31750" cmpd="sng">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326" name="正方形/長方形 748"/>
          <p:cNvSpPr/>
          <p:nvPr/>
        </p:nvSpPr>
        <p:spPr>
          <a:xfrm>
            <a:off x="2050922" y="3247145"/>
            <a:ext cx="1009486" cy="2538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Arial"/>
                <a:ea typeface="ＭＳ Ｐゴシック"/>
                <a:cs typeface="+mn-cs"/>
              </a:rPr>
              <a:t>※補助対象経費</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Arial"/>
                <a:ea typeface="ＭＳ Ｐゴシック"/>
                <a:cs typeface="+mn-cs"/>
              </a:rPr>
              <a:t>（国土交通省）</a:t>
            </a:r>
          </a:p>
        </p:txBody>
      </p:sp>
      <p:sp>
        <p:nvSpPr>
          <p:cNvPr id="3327" name="正方形/長方形 749"/>
          <p:cNvSpPr/>
          <p:nvPr/>
        </p:nvSpPr>
        <p:spPr>
          <a:xfrm>
            <a:off x="7452000" y="3103145"/>
            <a:ext cx="1009486" cy="2538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Arial"/>
                <a:ea typeface="ＭＳ Ｐゴシック"/>
                <a:cs typeface="+mn-cs"/>
              </a:rPr>
              <a:t>※補助対象経費外</a:t>
            </a:r>
          </a:p>
        </p:txBody>
      </p:sp>
      <p:sp>
        <p:nvSpPr>
          <p:cNvPr id="3328" name="正方形/長方形 750"/>
          <p:cNvSpPr/>
          <p:nvPr/>
        </p:nvSpPr>
        <p:spPr>
          <a:xfrm>
            <a:off x="2744076" y="5335313"/>
            <a:ext cx="1546113" cy="2538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Arial"/>
                <a:ea typeface="ＭＳ Ｐゴシック"/>
                <a:cs typeface="+mn-cs"/>
              </a:rPr>
              <a:t>※補助対象経費（経済産業省）</a:t>
            </a:r>
          </a:p>
        </p:txBody>
      </p:sp>
      <p:sp>
        <p:nvSpPr>
          <p:cNvPr id="3329" name="テキスト 751"/>
          <p:cNvSpPr txBox="1"/>
          <p:nvPr/>
        </p:nvSpPr>
        <p:spPr>
          <a:xfrm>
            <a:off x="255878" y="693000"/>
            <a:ext cx="5267789" cy="276999"/>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r>
              <a:rPr kumimoji="1" lang="en-US" altLang="ja-JP" sz="1200" b="0" i="1" u="none" strike="noStrike" kern="1200" cap="none" spc="0" normalizeH="0" baseline="0" noProof="0" dirty="0" err="1">
                <a:ln>
                  <a:noFill/>
                </a:ln>
                <a:solidFill>
                  <a:srgbClr val="FF0000"/>
                </a:solidFill>
                <a:effectLst/>
                <a:uLnTx/>
                <a:uFillTx/>
                <a:latin typeface="+mn-ea"/>
                <a:ea typeface="+mn-ea"/>
                <a:cs typeface="+mn-cs"/>
              </a:rPr>
              <a:t>契約関係、資金の流れ、補助対象経費、などのスキーム図を示してください</a:t>
            </a: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330" name="テキスト 752"/>
          <p:cNvSpPr txBox="1"/>
          <p:nvPr/>
        </p:nvSpPr>
        <p:spPr>
          <a:xfrm>
            <a:off x="330460" y="1177900"/>
            <a:ext cx="182880" cy="368439"/>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331" name="テキスト 753"/>
          <p:cNvSpPr txBox="1"/>
          <p:nvPr/>
        </p:nvSpPr>
        <p:spPr>
          <a:xfrm>
            <a:off x="252000" y="1239455"/>
            <a:ext cx="800219" cy="276999"/>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mn-ea"/>
                <a:ea typeface="+mn-ea"/>
                <a:cs typeface="+mn-cs"/>
              </a:rPr>
              <a:t>（記載例）</a:t>
            </a:r>
            <a:endParaRPr kumimoji="1" lang="ja-JP" altLang="en-US" sz="1600" b="0" i="0" u="none" strike="noStrike" kern="1200" cap="none" spc="0" normalizeH="0" baseline="0" noProof="0" dirty="0">
              <a:ln>
                <a:noFill/>
              </a:ln>
              <a:solidFill>
                <a:srgbClr val="000000"/>
              </a:solidFill>
              <a:effectLst/>
              <a:uLnTx/>
              <a:uFillTx/>
              <a:latin typeface="+mn-ea"/>
              <a:ea typeface="+mn-ea"/>
              <a:cs typeface="+mn-cs"/>
            </a:endParaRPr>
          </a:p>
        </p:txBody>
      </p:sp>
      <p:sp>
        <p:nvSpPr>
          <p:cNvPr id="3332" name="正方形/長方形 4"/>
          <p:cNvSpPr/>
          <p:nvPr/>
        </p:nvSpPr>
        <p:spPr>
          <a:xfrm>
            <a:off x="6444208" y="116632"/>
            <a:ext cx="2065318"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rPr>
              <a:t>国土交通省総政局</a:t>
            </a:r>
          </a:p>
        </p:txBody>
      </p:sp>
      <p:sp>
        <p:nvSpPr>
          <p:cNvPr id="34" name="正方形/長方形 3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B8392D12-ADC7-47F0-BA60-7A61B249C6D1}" type="slidenum">
              <a:rPr lang="en-US" altLang="ja-JP" sz="1480" smtClean="0">
                <a:solidFill>
                  <a:schemeClr val="tx1"/>
                </a:solidFill>
              </a:rPr>
              <a:t>96</a:t>
            </a:fld>
            <a:endParaRPr kumimoji="1" lang="ja-JP" altLang="en-US" sz="1480" dirty="0">
              <a:solidFill>
                <a:schemeClr val="tx1"/>
              </a:solidFill>
            </a:endParaRPr>
          </a:p>
        </p:txBody>
      </p:sp>
    </p:spTree>
    <p:extLst>
      <p:ext uri="{BB962C8B-B14F-4D97-AF65-F5344CB8AC3E}">
        <p14:creationId xmlns:p14="http://schemas.microsoft.com/office/powerpoint/2010/main" val="456336132"/>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3762A991B81114BA0F3BFD219F35FBC" ma:contentTypeVersion="12" ma:contentTypeDescription="新しいドキュメントを作成します。" ma:contentTypeScope="" ma:versionID="6c94ec6c0794cdd46a070d75599b5321">
  <xsd:schema xmlns:xsd="http://www.w3.org/2001/XMLSchema" xmlns:xs="http://www.w3.org/2001/XMLSchema" xmlns:p="http://schemas.microsoft.com/office/2006/metadata/properties" xmlns:ns2="eda1646f-c175-420f-b3c8-d94adff97b7d" xmlns:ns3="7b91f4a6-2aae-4f47-8d90-bebeb8156d03" targetNamespace="http://schemas.microsoft.com/office/2006/metadata/properties" ma:root="true" ma:fieldsID="60a5c9fc3541f2619a7cff39e85f0a21" ns2:_="" ns3:_="">
    <xsd:import namespace="eda1646f-c175-420f-b3c8-d94adff97b7d"/>
    <xsd:import namespace="7b91f4a6-2aae-4f47-8d90-bebeb8156d0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a1646f-c175-420f-b3c8-d94adff97b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91f4a6-2aae-4f47-8d90-bebeb8156d03"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da1646f-c175-420f-b3c8-d94adff97b7d">
      <Terms xmlns="http://schemas.microsoft.com/office/infopath/2007/PartnerControls"/>
    </lcf76f155ced4ddcb4097134ff3c332f>
    <SharedWithUsers xmlns="7b91f4a6-2aae-4f47-8d90-bebeb8156d03">
      <UserInfo>
        <DisplayName>デジタル情報活用推進室 メンバー</DisplayName>
        <AccountId>19</AccountId>
        <AccountType/>
      </UserInfo>
    </SharedWithUsers>
  </documentManagement>
</p:properties>
</file>

<file path=customXml/itemProps1.xml><?xml version="1.0" encoding="utf-8"?>
<ds:datastoreItem xmlns:ds="http://schemas.openxmlformats.org/officeDocument/2006/customXml" ds:itemID="{77419A5D-5141-4DFA-8273-9EF91929223C}"/>
</file>

<file path=customXml/itemProps2.xml><?xml version="1.0" encoding="utf-8"?>
<ds:datastoreItem xmlns:ds="http://schemas.openxmlformats.org/officeDocument/2006/customXml" ds:itemID="{E3E2D669-85B6-4786-8AD3-DAA340EE9757}"/>
</file>

<file path=customXml/itemProps3.xml><?xml version="1.0" encoding="utf-8"?>
<ds:datastoreItem xmlns:ds="http://schemas.openxmlformats.org/officeDocument/2006/customXml" ds:itemID="{6249FEDA-AC58-49BD-80DF-B27FE8DEF13C}"/>
</file>

<file path=docProps/app.xml><?xml version="1.0" encoding="utf-8"?>
<Properties xmlns="http://schemas.openxmlformats.org/officeDocument/2006/extended-properties" xmlns:vt="http://schemas.openxmlformats.org/officeDocument/2006/docPropsVTypes">
  <TotalTime>0</TotalTime>
  <Words>22241</Words>
  <Application>Microsoft Office PowerPoint</Application>
  <PresentationFormat>画面に合わせる (4:3)</PresentationFormat>
  <Paragraphs>3140</Paragraphs>
  <Slides>96</Slides>
  <Notes>74</Notes>
  <HiddenSlides>0</HiddenSlides>
  <MMClips>0</MMClips>
  <ScaleCrop>false</ScaleCrop>
  <HeadingPairs>
    <vt:vector size="6" baseType="variant">
      <vt:variant>
        <vt:lpstr>使用されているフォント</vt:lpstr>
      </vt:variant>
      <vt:variant>
        <vt:i4>15</vt:i4>
      </vt:variant>
      <vt:variant>
        <vt:lpstr>テーマ</vt:lpstr>
      </vt:variant>
      <vt:variant>
        <vt:i4>2</vt:i4>
      </vt:variant>
      <vt:variant>
        <vt:lpstr>スライド タイトル</vt:lpstr>
      </vt:variant>
      <vt:variant>
        <vt:i4>96</vt:i4>
      </vt:variant>
    </vt:vector>
  </HeadingPairs>
  <TitlesOfParts>
    <vt:vector size="113" baseType="lpstr">
      <vt:lpstr>BIZ UDPゴシック</vt:lpstr>
      <vt:lpstr>EYInterstate</vt:lpstr>
      <vt:lpstr>Meiryo UI</vt:lpstr>
      <vt:lpstr>ＭＳ Ｐゴシック</vt:lpstr>
      <vt:lpstr>ＭＳ Ｐゴシック 本文</vt:lpstr>
      <vt:lpstr>ＭＳ ゴシック</vt:lpstr>
      <vt:lpstr>MSPゴシック</vt:lpstr>
      <vt:lpstr>Yu Gothic UI</vt:lpstr>
      <vt:lpstr>メイリオ</vt:lpstr>
      <vt:lpstr>游ゴシック</vt:lpstr>
      <vt:lpstr>Arial</vt:lpstr>
      <vt:lpstr>Calibri</vt:lpstr>
      <vt:lpstr>Century</vt:lpstr>
      <vt:lpstr>Tahoma</vt:lpstr>
      <vt:lpstr>Wingdings</vt:lpstr>
      <vt:lpstr>標準デザイン</vt:lpstr>
      <vt:lpstr>41_デザインの設定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2024-04-04T06:12:47Z</dcterms:created>
  <dcterms:modified xsi:type="dcterms:W3CDTF">2024-04-04T06:14:42Z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0x010100A3762A991B81114BA0F3BFD219F35FBC</vt:lpwstr>
  </property>
</Properties>
</file>