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4344" r:id="rId1"/>
    <p:sldMasterId id="2147484356" r:id="rId2"/>
    <p:sldMasterId id="2147484885" r:id="rId3"/>
    <p:sldMasterId id="2147484906" r:id="rId4"/>
    <p:sldMasterId id="2147484951" r:id="rId5"/>
    <p:sldMasterId id="2147484963" r:id="rId6"/>
  </p:sldMasterIdLst>
  <p:notesMasterIdLst>
    <p:notesMasterId r:id="rId13"/>
  </p:notesMasterIdLst>
  <p:handoutMasterIdLst>
    <p:handoutMasterId r:id="rId14"/>
  </p:handoutMasterIdLst>
  <p:sldIdLst>
    <p:sldId id="1762" r:id="rId7"/>
    <p:sldId id="1765" r:id="rId8"/>
    <p:sldId id="1761" r:id="rId9"/>
    <p:sldId id="1766" r:id="rId10"/>
    <p:sldId id="1763" r:id="rId11"/>
    <p:sldId id="1767" r:id="rId12"/>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DDEE"/>
    <a:srgbClr val="C0CEEA"/>
    <a:srgbClr val="CDE5FF"/>
    <a:srgbClr val="D4ECBA"/>
    <a:srgbClr val="A9D1FF"/>
    <a:srgbClr val="FFECAF"/>
    <a:srgbClr val="0000FF"/>
    <a:srgbClr val="FF0000"/>
    <a:srgbClr val="00B050"/>
    <a:srgbClr val="89A4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2" autoAdjust="0"/>
    <p:restoredTop sz="99666" autoAdjust="0"/>
  </p:normalViewPr>
  <p:slideViewPr>
    <p:cSldViewPr snapToGrid="0">
      <p:cViewPr varScale="1">
        <p:scale>
          <a:sx n="113" d="100"/>
          <a:sy n="113" d="100"/>
        </p:scale>
        <p:origin x="1338" y="96"/>
      </p:cViewPr>
      <p:guideLst>
        <p:guide orient="horz" pos="2160"/>
        <p:guide pos="3120"/>
      </p:guideLst>
    </p:cSldViewPr>
  </p:slideViewPr>
  <p:outlineViewPr>
    <p:cViewPr>
      <p:scale>
        <a:sx n="33" d="100"/>
        <a:sy n="33" d="100"/>
      </p:scale>
      <p:origin x="0" y="3906"/>
    </p:cViewPr>
  </p:outlineViewPr>
  <p:notesTextViewPr>
    <p:cViewPr>
      <p:scale>
        <a:sx n="100" d="100"/>
        <a:sy n="100" d="100"/>
      </p:scale>
      <p:origin x="0" y="0"/>
    </p:cViewPr>
  </p:notesTextViewPr>
  <p:sorterViewPr>
    <p:cViewPr>
      <p:scale>
        <a:sx n="66" d="100"/>
        <a:sy n="66" d="100"/>
      </p:scale>
      <p:origin x="0" y="85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51" tIns="45676" rIns="91351" bIns="4567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6"/>
            <a:ext cx="2919412" cy="493713"/>
          </a:xfrm>
          <a:prstGeom prst="rect">
            <a:avLst/>
          </a:prstGeom>
        </p:spPr>
        <p:txBody>
          <a:bodyPr vert="horz" lIns="91351" tIns="45676" rIns="91351" bIns="45676" rtlCol="0"/>
          <a:lstStyle>
            <a:lvl1pPr algn="r">
              <a:defRPr sz="1200"/>
            </a:lvl1pPr>
          </a:lstStyle>
          <a:p>
            <a:fld id="{33608222-EACF-4450-9CB0-EE24A81AFED5}" type="datetimeFigureOut">
              <a:rPr kumimoji="1" lang="ja-JP" altLang="en-US" smtClean="0"/>
              <a:pPr/>
              <a:t>2024/7/18</a:t>
            </a:fld>
            <a:endParaRPr kumimoji="1" lang="ja-JP" altLang="en-US"/>
          </a:p>
        </p:txBody>
      </p:sp>
      <p:sp>
        <p:nvSpPr>
          <p:cNvPr id="4" name="フッター プレースホルダ 3"/>
          <p:cNvSpPr>
            <a:spLocks noGrp="1"/>
          </p:cNvSpPr>
          <p:nvPr>
            <p:ph type="ftr" sz="quarter" idx="2"/>
          </p:nvPr>
        </p:nvSpPr>
        <p:spPr>
          <a:xfrm>
            <a:off x="6" y="9371013"/>
            <a:ext cx="2919413" cy="493712"/>
          </a:xfrm>
          <a:prstGeom prst="rect">
            <a:avLst/>
          </a:prstGeom>
        </p:spPr>
        <p:txBody>
          <a:bodyPr vert="horz" lIns="91351" tIns="45676" rIns="91351" bIns="4567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351" tIns="45676" rIns="91351" bIns="45676" rtlCol="0" anchor="b"/>
          <a:lstStyle>
            <a:lvl1pPr algn="r">
              <a:defRPr sz="1200"/>
            </a:lvl1pPr>
          </a:lstStyle>
          <a:p>
            <a:fld id="{AEE37359-DFFC-4F2C-BF6E-5F99B08DD1C5}" type="slidenum">
              <a:rPr kumimoji="1" lang="ja-JP" altLang="en-US" smtClean="0"/>
              <a:pPr/>
              <a:t>‹#›</a:t>
            </a:fld>
            <a:endParaRPr kumimoji="1" lang="ja-JP" altLang="en-US"/>
          </a:p>
        </p:txBody>
      </p:sp>
    </p:spTree>
    <p:extLst>
      <p:ext uri="{BB962C8B-B14F-4D97-AF65-F5344CB8AC3E}">
        <p14:creationId xmlns:p14="http://schemas.microsoft.com/office/powerpoint/2010/main" val="13577696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44" tIns="45673" rIns="91344" bIns="45673"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6"/>
            <a:ext cx="2919412" cy="493713"/>
          </a:xfrm>
          <a:prstGeom prst="rect">
            <a:avLst/>
          </a:prstGeom>
        </p:spPr>
        <p:txBody>
          <a:bodyPr vert="horz" lIns="91344" tIns="45673" rIns="91344" bIns="45673" rtlCol="0"/>
          <a:lstStyle>
            <a:lvl1pPr algn="r">
              <a:defRPr sz="1200">
                <a:latin typeface="Arial" charset="0"/>
                <a:ea typeface="ＭＳ Ｐゴシック" pitchFamily="50" charset="-128"/>
              </a:defRPr>
            </a:lvl1pPr>
          </a:lstStyle>
          <a:p>
            <a:pPr>
              <a:defRPr/>
            </a:pPr>
            <a:fld id="{F9041A05-BEE1-4E0D-85D8-6BC0167415BE}" type="datetimeFigureOut">
              <a:rPr lang="ja-JP" altLang="en-US"/>
              <a:pPr>
                <a:defRPr/>
              </a:pPr>
              <a:t>2024/7/18</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44" tIns="45673" rIns="91344" bIns="45673" rtlCol="0" anchor="ctr"/>
          <a:lstStyle/>
          <a:p>
            <a:pPr lvl="0"/>
            <a:endParaRPr lang="ja-JP" altLang="en-US" noProof="0"/>
          </a:p>
        </p:txBody>
      </p:sp>
      <p:sp>
        <p:nvSpPr>
          <p:cNvPr id="5" name="ノート プレースホルダ 4"/>
          <p:cNvSpPr>
            <a:spLocks noGrp="1"/>
          </p:cNvSpPr>
          <p:nvPr>
            <p:ph type="body" sz="quarter" idx="3"/>
          </p:nvPr>
        </p:nvSpPr>
        <p:spPr>
          <a:xfrm>
            <a:off x="673106" y="4686300"/>
            <a:ext cx="5389563" cy="4440238"/>
          </a:xfrm>
          <a:prstGeom prst="rect">
            <a:avLst/>
          </a:prstGeom>
        </p:spPr>
        <p:txBody>
          <a:bodyPr vert="horz" lIns="91344" tIns="45673" rIns="91344" bIns="45673"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6" y="9371013"/>
            <a:ext cx="2919413" cy="493712"/>
          </a:xfrm>
          <a:prstGeom prst="rect">
            <a:avLst/>
          </a:prstGeom>
        </p:spPr>
        <p:txBody>
          <a:bodyPr vert="horz" lIns="91344" tIns="45673" rIns="91344" bIns="45673"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44" tIns="45673" rIns="91344" bIns="45673" rtlCol="0" anchor="b"/>
          <a:lstStyle>
            <a:lvl1pPr algn="r">
              <a:defRPr sz="1200">
                <a:latin typeface="Arial" charset="0"/>
                <a:ea typeface="ＭＳ Ｐゴシック" pitchFamily="50" charset="-128"/>
              </a:defRPr>
            </a:lvl1pPr>
          </a:lstStyle>
          <a:p>
            <a:pPr>
              <a:defRPr/>
            </a:pPr>
            <a:fld id="{550F2EF9-45C5-40F4-943F-C7558A161AAE}" type="slidenum">
              <a:rPr lang="ja-JP" altLang="en-US"/>
              <a:pPr>
                <a:defRPr/>
              </a:pPr>
              <a:t>‹#›</a:t>
            </a:fld>
            <a:endParaRPr lang="ja-JP" altLang="en-US"/>
          </a:p>
        </p:txBody>
      </p:sp>
    </p:spTree>
    <p:extLst>
      <p:ext uri="{BB962C8B-B14F-4D97-AF65-F5344CB8AC3E}">
        <p14:creationId xmlns:p14="http://schemas.microsoft.com/office/powerpoint/2010/main" val="3576697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6906" algn="l" rtl="0" eaLnBrk="0" fontAlgn="base" hangingPunct="0">
      <a:spcBef>
        <a:spcPct val="30000"/>
      </a:spcBef>
      <a:spcAft>
        <a:spcPct val="0"/>
      </a:spcAft>
      <a:defRPr kumimoji="1" sz="1200" kern="1200">
        <a:solidFill>
          <a:schemeClr val="tx1"/>
        </a:solidFill>
        <a:latin typeface="+mn-lt"/>
        <a:ea typeface="+mn-ea"/>
        <a:cs typeface="+mn-cs"/>
      </a:defRPr>
    </a:lvl2pPr>
    <a:lvl3pPr marL="913813" algn="l" rtl="0" eaLnBrk="0" fontAlgn="base" hangingPunct="0">
      <a:spcBef>
        <a:spcPct val="30000"/>
      </a:spcBef>
      <a:spcAft>
        <a:spcPct val="0"/>
      </a:spcAft>
      <a:defRPr kumimoji="1" sz="1200" kern="1200">
        <a:solidFill>
          <a:schemeClr val="tx1"/>
        </a:solidFill>
        <a:latin typeface="+mn-lt"/>
        <a:ea typeface="+mn-ea"/>
        <a:cs typeface="+mn-cs"/>
      </a:defRPr>
    </a:lvl3pPr>
    <a:lvl4pPr marL="1370718" algn="l" rtl="0" eaLnBrk="0" fontAlgn="base" hangingPunct="0">
      <a:spcBef>
        <a:spcPct val="30000"/>
      </a:spcBef>
      <a:spcAft>
        <a:spcPct val="0"/>
      </a:spcAft>
      <a:defRPr kumimoji="1" sz="1200" kern="1200">
        <a:solidFill>
          <a:schemeClr val="tx1"/>
        </a:solidFill>
        <a:latin typeface="+mn-lt"/>
        <a:ea typeface="+mn-ea"/>
        <a:cs typeface="+mn-cs"/>
      </a:defRPr>
    </a:lvl4pPr>
    <a:lvl5pPr marL="1827625" algn="l" rtl="0" eaLnBrk="0" fontAlgn="base" hangingPunct="0">
      <a:spcBef>
        <a:spcPct val="30000"/>
      </a:spcBef>
      <a:spcAft>
        <a:spcPct val="0"/>
      </a:spcAft>
      <a:defRPr kumimoji="1" sz="1200" kern="1200">
        <a:solidFill>
          <a:schemeClr val="tx1"/>
        </a:solidFill>
        <a:latin typeface="+mn-lt"/>
        <a:ea typeface="+mn-ea"/>
        <a:cs typeface="+mn-cs"/>
      </a:defRPr>
    </a:lvl5pPr>
    <a:lvl6pPr marL="2284531" algn="l" defTabSz="913813" rtl="0" eaLnBrk="1" latinLnBrk="0" hangingPunct="1">
      <a:defRPr kumimoji="1" sz="1200" kern="1200">
        <a:solidFill>
          <a:schemeClr val="tx1"/>
        </a:solidFill>
        <a:latin typeface="+mn-lt"/>
        <a:ea typeface="+mn-ea"/>
        <a:cs typeface="+mn-cs"/>
      </a:defRPr>
    </a:lvl6pPr>
    <a:lvl7pPr marL="2741436" algn="l" defTabSz="913813" rtl="0" eaLnBrk="1" latinLnBrk="0" hangingPunct="1">
      <a:defRPr kumimoji="1" sz="1200" kern="1200">
        <a:solidFill>
          <a:schemeClr val="tx1"/>
        </a:solidFill>
        <a:latin typeface="+mn-lt"/>
        <a:ea typeface="+mn-ea"/>
        <a:cs typeface="+mn-cs"/>
      </a:defRPr>
    </a:lvl7pPr>
    <a:lvl8pPr marL="3198340" algn="l" defTabSz="913813" rtl="0" eaLnBrk="1" latinLnBrk="0" hangingPunct="1">
      <a:defRPr kumimoji="1" sz="1200" kern="1200">
        <a:solidFill>
          <a:schemeClr val="tx1"/>
        </a:solidFill>
        <a:latin typeface="+mn-lt"/>
        <a:ea typeface="+mn-ea"/>
        <a:cs typeface="+mn-cs"/>
      </a:defRPr>
    </a:lvl8pPr>
    <a:lvl9pPr marL="3655248" algn="l" defTabSz="913813"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47440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849228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083329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2"/>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38"/>
            <a:ext cx="9906000" cy="333375"/>
          </a:xfrm>
          <a:prstGeom prst="rect">
            <a:avLst/>
          </a:prstGeom>
          <a:no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1"/>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5"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1"/>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30"/>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8"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7"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6"/>
            <a:ext cx="9906000" cy="333375"/>
          </a:xfrm>
          <a:prstGeom prst="rect">
            <a:avLst/>
          </a:prstGeom>
          <a:noFill/>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0"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9"/>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6"/>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90" y="1600216"/>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2" y="273077"/>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3"/>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5"/>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5"/>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extLst>
      <p:ext uri="{BB962C8B-B14F-4D97-AF65-F5344CB8AC3E}">
        <p14:creationId xmlns:p14="http://schemas.microsoft.com/office/powerpoint/2010/main" val="8962680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extLst>
      <p:ext uri="{BB962C8B-B14F-4D97-AF65-F5344CB8AC3E}">
        <p14:creationId xmlns:p14="http://schemas.microsoft.com/office/powerpoint/2010/main" val="16763449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275732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607429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12390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2771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extLst>
      <p:ext uri="{BB962C8B-B14F-4D97-AF65-F5344CB8AC3E}">
        <p14:creationId xmlns:p14="http://schemas.microsoft.com/office/powerpoint/2010/main" val="5508420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539493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37257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536942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270807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25790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664210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739434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846314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5482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5011662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78574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3005017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644917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90897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91646330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fld id="{97F4661A-7B19-46CA-941E-B314278E6D60}" type="datetimeFigureOut">
              <a:rPr kumimoji="1" lang="ja-JP" altLang="en-US" smtClean="0"/>
              <a:t>2024/7/18</a:t>
            </a:fld>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5678959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fld id="{97F4661A-7B19-46CA-941E-B314278E6D60}" type="datetimeFigureOut">
              <a:rPr kumimoji="1" lang="ja-JP" altLang="en-US" smtClean="0"/>
              <a:t>2024/7/18</a:t>
            </a:fld>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11804766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fld id="{97F4661A-7B19-46CA-941E-B314278E6D60}" type="datetimeFigureOut">
              <a:rPr kumimoji="1" lang="ja-JP" altLang="en-US" smtClean="0"/>
              <a:t>2024/7/18</a:t>
            </a:fld>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27107324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fld id="{97F4661A-7B19-46CA-941E-B314278E6D60}" type="datetimeFigureOut">
              <a:rPr kumimoji="1" lang="ja-JP" altLang="en-US" smtClean="0"/>
              <a:t>2024/7/18</a:t>
            </a:fld>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2975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fld id="{97F4661A-7B19-46CA-941E-B314278E6D60}" type="datetimeFigureOut">
              <a:rPr kumimoji="1" lang="ja-JP" altLang="en-US" smtClean="0"/>
              <a:t>2024/7/18</a:t>
            </a:fld>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88571204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fld id="{97F4661A-7B19-46CA-941E-B314278E6D60}" type="datetimeFigureOut">
              <a:rPr kumimoji="1" lang="ja-JP" altLang="en-US" smtClean="0"/>
              <a:t>2024/7/18</a:t>
            </a:fld>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69920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fld id="{97F4661A-7B19-46CA-941E-B314278E6D60}" type="datetimeFigureOut">
              <a:rPr kumimoji="1" lang="ja-JP" altLang="en-US" smtClean="0"/>
              <a:t>2024/7/18</a:t>
            </a:fld>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9953257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fld id="{97F4661A-7B19-46CA-941E-B314278E6D60}" type="datetimeFigureOut">
              <a:rPr kumimoji="1" lang="ja-JP" altLang="en-US" smtClean="0"/>
              <a:t>2024/7/18</a:t>
            </a:fld>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1405526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fld id="{97F4661A-7B19-46CA-941E-B314278E6D60}" type="datetimeFigureOut">
              <a:rPr kumimoji="1" lang="ja-JP" altLang="en-US" smtClean="0"/>
              <a:t>2024/7/18</a:t>
            </a:fld>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815802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fld id="{97F4661A-7B19-46CA-941E-B314278E6D60}" type="datetimeFigureOut">
              <a:rPr kumimoji="1" lang="ja-JP" altLang="en-US" smtClean="0"/>
              <a:t>2024/7/18</a:t>
            </a:fld>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87791013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fld id="{97F4661A-7B19-46CA-941E-B314278E6D60}" type="datetimeFigureOut">
              <a:rPr kumimoji="1" lang="ja-JP" altLang="en-US" smtClean="0"/>
              <a:t>2024/7/18</a:t>
            </a:fld>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752780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19"/>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6"/>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8"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7"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80" y="22"/>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886" r:id="rId1"/>
    <p:sldLayoutId id="2147484887" r:id="rId2"/>
    <p:sldLayoutId id="2147484888" r:id="rId3"/>
    <p:sldLayoutId id="2147484889" r:id="rId4"/>
    <p:sldLayoutId id="2147484890" r:id="rId5"/>
    <p:sldLayoutId id="2147484891" r:id="rId6"/>
    <p:sldLayoutId id="2147484892" r:id="rId7"/>
    <p:sldLayoutId id="2147484893" r:id="rId8"/>
    <p:sldLayoutId id="2147484894" r:id="rId9"/>
    <p:sldLayoutId id="2147484895" r:id="rId10"/>
    <p:sldLayoutId id="2147484896"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521660724"/>
      </p:ext>
    </p:extLst>
  </p:cSld>
  <p:clrMap bg1="lt1" tx1="dk1" bg2="lt2" tx2="dk2" accent1="accent1" accent2="accent2" accent3="accent3" accent4="accent4" accent5="accent5" accent6="accent6" hlink="hlink" folHlink="folHlink"/>
  <p:sldLayoutIdLst>
    <p:sldLayoutId id="2147484907" r:id="rId1"/>
    <p:sldLayoutId id="2147484908" r:id="rId2"/>
    <p:sldLayoutId id="2147484909" r:id="rId3"/>
    <p:sldLayoutId id="2147484910" r:id="rId4"/>
    <p:sldLayoutId id="2147484911" r:id="rId5"/>
    <p:sldLayoutId id="2147484912" r:id="rId6"/>
    <p:sldLayoutId id="2147484913" r:id="rId7"/>
    <p:sldLayoutId id="2147484914" r:id="rId8"/>
    <p:sldLayoutId id="2147484915" r:id="rId9"/>
    <p:sldLayoutId id="2147484916" r:id="rId10"/>
    <p:sldLayoutId id="214748491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44819916"/>
      </p:ext>
    </p:extLst>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955" r:id="rId4"/>
    <p:sldLayoutId id="2147484956" r:id="rId5"/>
    <p:sldLayoutId id="2147484957" r:id="rId6"/>
    <p:sldLayoutId id="2147484958" r:id="rId7"/>
    <p:sldLayoutId id="2147484959" r:id="rId8"/>
    <p:sldLayoutId id="2147484960" r:id="rId9"/>
    <p:sldLayoutId id="2147484961" r:id="rId10"/>
    <p:sldLayoutId id="2147484962"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2024/7/18</a:t>
            </a:fld>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53794127"/>
      </p:ext>
    </p:extLst>
  </p:cSld>
  <p:clrMap bg1="lt1" tx1="dk1" bg2="lt2" tx2="dk2" accent1="accent1" accent2="accent2" accent3="accent3" accent4="accent4" accent5="accent5" accent6="accent6" hlink="hlink" folHlink="folHlink"/>
  <p:sldLayoutIdLst>
    <p:sldLayoutId id="2147484964" r:id="rId1"/>
    <p:sldLayoutId id="2147484965" r:id="rId2"/>
    <p:sldLayoutId id="2147484966" r:id="rId3"/>
    <p:sldLayoutId id="2147484967" r:id="rId4"/>
    <p:sldLayoutId id="2147484968" r:id="rId5"/>
    <p:sldLayoutId id="2147484969" r:id="rId6"/>
    <p:sldLayoutId id="2147484970" r:id="rId7"/>
    <p:sldLayoutId id="2147484971" r:id="rId8"/>
    <p:sldLayoutId id="2147484972" r:id="rId9"/>
    <p:sldLayoutId id="2147484973" r:id="rId10"/>
    <p:sldLayoutId id="2147484974"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p>
        </p:txBody>
      </p:sp>
      <p:sp>
        <p:nvSpPr>
          <p:cNvPr id="23"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4"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 name="正方形/長方形 1"/>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25" name="正方形/長方形 24"/>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7"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6" name="直線矢印コネクタ 25"/>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2"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a:t>
            </a:r>
            <a:r>
              <a:rPr lang="ja-JP" altLang="en-US" sz="1600" dirty="0">
                <a:solidFill>
                  <a:srgbClr val="0070C0"/>
                </a:solidFill>
                <a:latin typeface="ＭＳ Ｐゴシック" panose="020B0600070205080204" pitchFamily="50" charset="-128"/>
                <a:ea typeface="ＭＳ Ｐゴシック" panose="020B0600070205080204" pitchFamily="50" charset="-128"/>
              </a:rPr>
              <a:t>（例：</a:t>
            </a:r>
            <a:r>
              <a:rPr lang="en-US" altLang="ja-JP" sz="1600" dirty="0">
                <a:solidFill>
                  <a:prstClr val="black"/>
                </a:solidFill>
                <a:latin typeface="ＭＳ Ｐゴシック" panose="020B0600070205080204" pitchFamily="50" charset="-128"/>
                <a:ea typeface="ＭＳ Ｐゴシック" panose="020B0600070205080204" pitchFamily="50" charset="-128"/>
              </a:rPr>
              <a:t>PPA</a:t>
            </a:r>
            <a:r>
              <a:rPr lang="ja-JP" altLang="en-US" sz="1600" dirty="0">
                <a:solidFill>
                  <a:srgbClr val="0070C0"/>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により駐車場●</a:t>
            </a:r>
            <a:r>
              <a:rPr lang="en-US" altLang="ja-JP" sz="1600" dirty="0">
                <a:solidFill>
                  <a:prstClr val="black"/>
                </a:solidFill>
                <a:latin typeface="ＭＳ Ｐゴシック" panose="020B0600070205080204" pitchFamily="50" charset="-128"/>
                <a:ea typeface="ＭＳ Ｐゴシック" panose="020B0600070205080204" pitchFamily="50" charset="-128"/>
              </a:rPr>
              <a:t>ha</a:t>
            </a:r>
            <a:r>
              <a:rPr lang="ja-JP" altLang="en-US" sz="1600" dirty="0">
                <a:solidFill>
                  <a:prstClr val="black"/>
                </a:solidFill>
                <a:latin typeface="ＭＳ Ｐゴシック" panose="020B0600070205080204" pitchFamily="50" charset="-128"/>
                <a:ea typeface="ＭＳ Ｐゴシック" panose="020B0600070205080204" pitchFamily="50" charset="-128"/>
              </a:rPr>
              <a:t>（駐車場全体の●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）にカーポート型太陽光発電設備●</a:t>
            </a:r>
            <a:r>
              <a:rPr lang="en-US" altLang="ja-JP" sz="1600" dirty="0">
                <a:solidFill>
                  <a:prstClr val="black"/>
                </a:solidFill>
                <a:latin typeface="ＭＳ Ｐゴシック" panose="020B0600070205080204" pitchFamily="50" charset="-128"/>
                <a:ea typeface="ＭＳ Ｐゴシック" panose="020B0600070205080204" pitchFamily="50" charset="-128"/>
              </a:rPr>
              <a:t>kW</a:t>
            </a:r>
            <a:r>
              <a:rPr lang="ja-JP" altLang="en-US" sz="1600" dirty="0">
                <a:solidFill>
                  <a:prstClr val="black"/>
                </a:solidFill>
                <a:latin typeface="ＭＳ Ｐゴシック" panose="020B0600070205080204" pitchFamily="50" charset="-128"/>
                <a:ea typeface="ＭＳ Ｐゴシック" panose="020B0600070205080204" pitchFamily="50" charset="-128"/>
              </a:rPr>
              <a:t>及び蓄電池●</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を設置し、約●万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年（発電量の●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）を▲▲へ供給する。これにより、▲▲の消費電力量約●万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を賄う。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p:txBody>
      </p:sp>
      <p:sp>
        <p:nvSpPr>
          <p:cNvPr id="16" name="正方形/長方形 11"/>
          <p:cNvSpPr/>
          <p:nvPr/>
        </p:nvSpPr>
        <p:spPr>
          <a:xfrm>
            <a:off x="33252" y="6087507"/>
            <a:ext cx="3773975"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で作成してください。</a:t>
            </a:r>
            <a:endParaRPr kumimoji="1" lang="en-US" altLang="ja-JP" sz="1000" b="1" dirty="0">
              <a:solidFill>
                <a:schemeClr val="tx1"/>
              </a:solidFill>
              <a:latin typeface="+mn-ea"/>
            </a:endParaRPr>
          </a:p>
          <a:p>
            <a:r>
              <a:rPr lang="ja-JP" altLang="en-US" sz="1000" b="1" dirty="0">
                <a:solidFill>
                  <a:schemeClr val="tx1"/>
                </a:solidFill>
                <a:latin typeface="+mn-ea"/>
              </a:rPr>
              <a:t>・フォントの大きさやテキストボックスの位置は変更しないでください。</a:t>
            </a:r>
            <a:endParaRPr kumimoji="1" lang="en-US" altLang="ja-JP" sz="1000" b="1" dirty="0">
              <a:solidFill>
                <a:schemeClr val="tx1"/>
              </a:solidFill>
              <a:latin typeface="+mn-ea"/>
            </a:endParaRPr>
          </a:p>
        </p:txBody>
      </p:sp>
      <p:sp>
        <p:nvSpPr>
          <p:cNvPr id="17"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18" name="四角形吹き出し 17"/>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19" name="四角形吹き出し 18"/>
          <p:cNvSpPr/>
          <p:nvPr/>
        </p:nvSpPr>
        <p:spPr>
          <a:xfrm>
            <a:off x="1791798" y="1288449"/>
            <a:ext cx="3268109" cy="830997"/>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・２ヶ年事業として応募する場合、令和６年度と令和７年度の事業費・要望国費を①と②に分けて記載してください。</a:t>
            </a:r>
            <a:endParaRPr kumimoji="1" lang="en-US" altLang="ja-JP" sz="1000" b="1" dirty="0">
              <a:solidFill>
                <a:schemeClr val="tx1"/>
              </a:solidFill>
              <a:latin typeface="+mn-ea"/>
            </a:endParaRPr>
          </a:p>
        </p:txBody>
      </p:sp>
      <p:sp>
        <p:nvSpPr>
          <p:cNvPr id="20" name="正方形/長方形 11"/>
          <p:cNvSpPr/>
          <p:nvPr/>
        </p:nvSpPr>
        <p:spPr>
          <a:xfrm>
            <a:off x="20394"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・カーポート型太陽光発電の場合の記載例</a:t>
            </a:r>
            <a:endParaRPr lang="en-US" altLang="ja-JP" sz="900" b="1" dirty="0">
              <a:solidFill>
                <a:schemeClr val="tx1"/>
              </a:solidFill>
              <a:latin typeface="+mn-ea"/>
            </a:endParaRPr>
          </a:p>
          <a:p>
            <a:r>
              <a:rPr lang="ja-JP" altLang="en-US" sz="900" b="1" dirty="0">
                <a:solidFill>
                  <a:schemeClr val="tx1"/>
                </a:solidFill>
                <a:latin typeface="+mn-ea"/>
              </a:rPr>
              <a:t>・太陽光発電以外の再エネ事業の場合、本様式を参考に作成してください。</a:t>
            </a:r>
            <a:endParaRPr kumimoji="1" lang="en-US" altLang="ja-JP" sz="900" b="1" dirty="0">
              <a:solidFill>
                <a:schemeClr val="tx1"/>
              </a:solidFill>
              <a:latin typeface="+mn-ea"/>
            </a:endParaRPr>
          </a:p>
        </p:txBody>
      </p:sp>
      <p:sp>
        <p:nvSpPr>
          <p:cNvPr id="22" name="四角形吹き出し 21"/>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・事業実施箇所を記載し、実施箇所の拡大図や実施イメージを添付してください。</a:t>
            </a:r>
            <a:endParaRPr kumimoji="1" lang="en-US" altLang="ja-JP" sz="1000" b="1" dirty="0">
              <a:solidFill>
                <a:schemeClr val="tx1"/>
              </a:solidFill>
              <a:latin typeface="+mn-ea"/>
            </a:endParaRPr>
          </a:p>
        </p:txBody>
      </p:sp>
      <p:sp>
        <p:nvSpPr>
          <p:cNvPr id="30" name="四角形吹き出し 29"/>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
        <p:nvSpPr>
          <p:cNvPr id="3" name="四角形吹き出し 20">
            <a:extLst>
              <a:ext uri="{FF2B5EF4-FFF2-40B4-BE49-F238E27FC236}">
                <a16:creationId xmlns:a16="http://schemas.microsoft.com/office/drawing/2014/main" id="{72CC5CA8-C0F0-A0E0-9B65-6ED03FC2933D}"/>
              </a:ext>
            </a:extLst>
          </p:cNvPr>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2312261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n-ea"/>
                <a:ea typeface="+mn-ea"/>
              </a:rPr>
              <a:t>【CO2</a:t>
            </a:r>
            <a:r>
              <a:rPr kumimoji="1" lang="ja-JP" altLang="en-US" sz="1400" b="0" i="0" u="none" strike="noStrike" kern="1200" cap="none" spc="0" normalizeH="0" baseline="0" noProof="0" dirty="0">
                <a:ln>
                  <a:noFill/>
                </a:ln>
                <a:solidFill>
                  <a:prstClr val="black"/>
                </a:solidFill>
                <a:effectLst/>
                <a:uLnTx/>
                <a:uFillTx/>
                <a:latin typeface="+mn-ea"/>
                <a:ea typeface="+mn-ea"/>
              </a:rPr>
              <a:t>排出状況</a:t>
            </a:r>
            <a:r>
              <a:rPr kumimoji="1" lang="en-US" altLang="ja-JP" sz="1400" b="0" i="0" u="none" strike="noStrike" kern="1200" cap="none" spc="0" normalizeH="0" baseline="0" noProof="0" dirty="0">
                <a:ln>
                  <a:noFill/>
                </a:ln>
                <a:solidFill>
                  <a:prstClr val="black"/>
                </a:solidFill>
                <a:effectLst/>
                <a:uLnTx/>
                <a:uFillTx/>
                <a:latin typeface="+mn-ea"/>
                <a:ea typeface="+mn-ea"/>
              </a:rPr>
              <a:t>】</a:t>
            </a:r>
          </a:p>
          <a:p>
            <a:pPr marL="285750" lvl="0" indent="-193675" fontAlgn="auto">
              <a:spcBef>
                <a:spcPts val="0"/>
              </a:spcBef>
              <a:spcAft>
                <a:spcPts val="0"/>
              </a:spcAft>
              <a:buFont typeface="Arial" panose="020B0604020202020204" pitchFamily="34" charset="0"/>
              <a:buChar char="•"/>
            </a:pPr>
            <a:r>
              <a:rPr lang="ja-JP" altLang="en-US" sz="1400" dirty="0">
                <a:solidFill>
                  <a:prstClr val="black"/>
                </a:solidFill>
                <a:latin typeface="+mn-ea"/>
                <a:ea typeface="+mn-ea"/>
              </a:rPr>
              <a:t>空港全体からの</a:t>
            </a:r>
            <a:r>
              <a:rPr lang="en-US" altLang="ja-JP" sz="1400" dirty="0">
                <a:solidFill>
                  <a:prstClr val="black"/>
                </a:solidFill>
                <a:latin typeface="+mn-ea"/>
                <a:ea typeface="+mn-ea"/>
              </a:rPr>
              <a:t>CO2</a:t>
            </a:r>
            <a:r>
              <a:rPr lang="ja-JP" altLang="en-US" sz="1400" dirty="0">
                <a:solidFill>
                  <a:prstClr val="black"/>
                </a:solidFill>
                <a:latin typeface="+mn-ea"/>
                <a:ea typeface="+mn-ea"/>
              </a:rPr>
              <a:t>排出量は横ばいであり、</a:t>
            </a:r>
            <a:r>
              <a:rPr lang="en-US" altLang="ja-JP" sz="1400" dirty="0">
                <a:solidFill>
                  <a:prstClr val="black"/>
                </a:solidFill>
                <a:latin typeface="+mn-ea"/>
              </a:rPr>
              <a:t>20●●</a:t>
            </a:r>
            <a:r>
              <a:rPr lang="ja-JP" altLang="en-US" sz="1400" dirty="0">
                <a:solidFill>
                  <a:prstClr val="black"/>
                </a:solidFill>
                <a:latin typeface="+mn-ea"/>
              </a:rPr>
              <a:t>年は</a:t>
            </a:r>
            <a:r>
              <a:rPr lang="ja-JP" altLang="en-US" sz="1400" dirty="0">
                <a:solidFill>
                  <a:prstClr val="black"/>
                </a:solidFill>
                <a:latin typeface="+mn-ea"/>
                <a:ea typeface="+mn-ea"/>
              </a:rPr>
              <a:t>●</a:t>
            </a:r>
            <a:r>
              <a:rPr lang="en-US" altLang="ja-JP" sz="1400" dirty="0">
                <a:solidFill>
                  <a:prstClr val="black"/>
                </a:solidFill>
                <a:latin typeface="+mn-ea"/>
                <a:ea typeface="+mn-ea"/>
              </a:rPr>
              <a:t>t/</a:t>
            </a:r>
            <a:r>
              <a:rPr lang="ja-JP" altLang="en-US" sz="1400" dirty="0">
                <a:solidFill>
                  <a:prstClr val="black"/>
                </a:solidFill>
                <a:latin typeface="+mn-ea"/>
                <a:ea typeface="+mn-ea"/>
              </a:rPr>
              <a:t>年の</a:t>
            </a:r>
            <a:r>
              <a:rPr lang="en-US" altLang="ja-JP" sz="1400" dirty="0">
                <a:solidFill>
                  <a:prstClr val="black"/>
                </a:solidFill>
                <a:latin typeface="+mn-ea"/>
              </a:rPr>
              <a:t>CO2</a:t>
            </a:r>
            <a:r>
              <a:rPr lang="ja-JP" altLang="en-US" sz="1400" dirty="0" err="1">
                <a:solidFill>
                  <a:prstClr val="black"/>
                </a:solidFill>
                <a:latin typeface="+mn-ea"/>
              </a:rPr>
              <a:t>が排</a:t>
            </a:r>
            <a:r>
              <a:rPr lang="ja-JP" altLang="en-US" sz="1400" dirty="0">
                <a:solidFill>
                  <a:prstClr val="black"/>
                </a:solidFill>
                <a:latin typeface="+mn-ea"/>
              </a:rPr>
              <a:t>出されている。</a:t>
            </a:r>
            <a:endParaRPr lang="en-US" altLang="ja-JP" sz="1400" dirty="0">
              <a:solidFill>
                <a:prstClr val="black"/>
              </a:solidFill>
              <a:latin typeface="+mn-ea"/>
            </a:endParaRPr>
          </a:p>
          <a:p>
            <a:pPr marL="285750" lvl="0" indent="-193675" fontAlgn="auto">
              <a:spcBef>
                <a:spcPts val="0"/>
              </a:spcBef>
              <a:spcAft>
                <a:spcPts val="0"/>
              </a:spcAft>
              <a:buFont typeface="Arial" panose="020B0604020202020204" pitchFamily="34" charset="0"/>
              <a:buChar char="•"/>
            </a:pPr>
            <a:r>
              <a:rPr lang="ja-JP" altLang="en-US" sz="1400" dirty="0">
                <a:solidFill>
                  <a:prstClr val="black"/>
                </a:solidFill>
                <a:latin typeface="+mn-ea"/>
                <a:ea typeface="+mn-ea"/>
              </a:rPr>
              <a:t>●●（事業の対象設備等）</a:t>
            </a:r>
            <a:r>
              <a:rPr lang="ja-JP" altLang="en-US" sz="1400" dirty="0">
                <a:solidFill>
                  <a:prstClr val="black"/>
                </a:solidFill>
                <a:latin typeface="+mn-ea"/>
              </a:rPr>
              <a:t>からの</a:t>
            </a:r>
            <a:r>
              <a:rPr lang="en-US" altLang="ja-JP" sz="1400" dirty="0">
                <a:solidFill>
                  <a:prstClr val="black"/>
                </a:solidFill>
                <a:latin typeface="+mn-ea"/>
              </a:rPr>
              <a:t>CO2</a:t>
            </a:r>
            <a:r>
              <a:rPr lang="ja-JP" altLang="en-US" sz="1400" dirty="0">
                <a:solidFill>
                  <a:prstClr val="black"/>
                </a:solidFill>
                <a:latin typeface="+mn-ea"/>
              </a:rPr>
              <a:t>排出量は横ばいであり、</a:t>
            </a:r>
            <a:r>
              <a:rPr lang="en-US" altLang="ja-JP" sz="1400" dirty="0">
                <a:solidFill>
                  <a:prstClr val="black"/>
                </a:solidFill>
                <a:latin typeface="+mn-ea"/>
              </a:rPr>
              <a:t>20●●</a:t>
            </a:r>
            <a:r>
              <a:rPr lang="ja-JP" altLang="en-US" sz="1400" dirty="0">
                <a:solidFill>
                  <a:prstClr val="black"/>
                </a:solidFill>
                <a:latin typeface="+mn-ea"/>
              </a:rPr>
              <a:t>年は●</a:t>
            </a:r>
            <a:r>
              <a:rPr lang="en-US" altLang="ja-JP" sz="1400" dirty="0">
                <a:solidFill>
                  <a:prstClr val="black"/>
                </a:solidFill>
                <a:latin typeface="+mn-ea"/>
              </a:rPr>
              <a:t>t/</a:t>
            </a:r>
            <a:r>
              <a:rPr lang="ja-JP" altLang="en-US" sz="1400" dirty="0">
                <a:solidFill>
                  <a:prstClr val="black"/>
                </a:solidFill>
                <a:latin typeface="+mn-ea"/>
              </a:rPr>
              <a:t>年の</a:t>
            </a:r>
            <a:r>
              <a:rPr lang="en-US" altLang="ja-JP" sz="1400" dirty="0">
                <a:solidFill>
                  <a:prstClr val="black"/>
                </a:solidFill>
                <a:latin typeface="+mn-ea"/>
              </a:rPr>
              <a:t>CO2</a:t>
            </a:r>
            <a:r>
              <a:rPr lang="ja-JP" altLang="en-US" sz="1400" dirty="0" err="1">
                <a:solidFill>
                  <a:prstClr val="black"/>
                </a:solidFill>
                <a:latin typeface="+mn-ea"/>
              </a:rPr>
              <a:t>が排</a:t>
            </a:r>
            <a:r>
              <a:rPr lang="ja-JP" altLang="en-US" sz="1400" dirty="0">
                <a:solidFill>
                  <a:prstClr val="black"/>
                </a:solidFill>
                <a:latin typeface="+mn-ea"/>
              </a:rPr>
              <a:t>出されている。</a:t>
            </a:r>
            <a:endParaRPr kumimoji="1" lang="en-US" altLang="ja-JP" sz="1400" b="0" i="0" u="none" strike="noStrike" kern="1200" cap="none" spc="0" normalizeH="0" baseline="0" noProof="0" dirty="0">
              <a:ln>
                <a:noFill/>
              </a:ln>
              <a:solidFill>
                <a:prstClr val="black"/>
              </a:solidFill>
              <a:effectLst/>
              <a:uLnTx/>
              <a:uFillTx/>
              <a:latin typeface="+mn-ea"/>
              <a:ea typeface="+mn-ea"/>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p>
        </p:txBody>
      </p:sp>
      <p:sp>
        <p:nvSpPr>
          <p:cNvPr id="10" name="四角形吹き出し 9"/>
          <p:cNvSpPr/>
          <p:nvPr/>
        </p:nvSpPr>
        <p:spPr>
          <a:xfrm>
            <a:off x="1507254" y="150629"/>
            <a:ext cx="1945203" cy="464865"/>
          </a:xfrm>
          <a:prstGeom prst="wedgeRectCallout">
            <a:avLst>
              <a:gd name="adj1" fmla="val 21137"/>
              <a:gd name="adj2" fmla="val 80300"/>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・グラフに合わせて、増加傾向や減少傾向等に変更してください。</a:t>
            </a:r>
            <a:endParaRPr kumimoji="1" lang="en-US" altLang="ja-JP" sz="1000" b="1" dirty="0">
              <a:solidFill>
                <a:schemeClr val="tx1"/>
              </a:solidFill>
              <a:latin typeface="+mn-ea"/>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・グラフに合わせて、増加傾向や減少傾向等に変更してください。</a:t>
            </a:r>
            <a:endParaRPr kumimoji="1" lang="en-US" altLang="ja-JP" sz="1000" b="1" dirty="0">
              <a:solidFill>
                <a:schemeClr val="tx1"/>
              </a:solidFill>
              <a:latin typeface="+mn-ea"/>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414548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〇トーイングトラクター●台を</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EV</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化するために必要な充電設備●台を●●に整備する。</a:t>
            </a:r>
            <a:endPar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〇●●空港全体の空港車両●台から●</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年、トーイングトラクター●台から●</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CO2</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が排</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出されており</a:t>
            </a:r>
            <a:r>
              <a:rPr lang="ja-JP" altLang="en-US" sz="1600" dirty="0" err="1">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トーイングトラクター●台を</a:t>
            </a:r>
            <a:r>
              <a:rPr lang="en-US" altLang="ja-JP" sz="1600" dirty="0">
                <a:solidFill>
                  <a:prstClr val="black"/>
                </a:solidFill>
                <a:latin typeface="ＭＳ Ｐゴシック" panose="020B0600070205080204" pitchFamily="50" charset="-128"/>
                <a:ea typeface="ＭＳ Ｐゴシック" panose="020B0600070205080204" pitchFamily="50" charset="-128"/>
              </a:rPr>
              <a:t>EV</a:t>
            </a:r>
            <a:r>
              <a:rPr lang="ja-JP" altLang="en-US" sz="1600" dirty="0">
                <a:solidFill>
                  <a:prstClr val="black"/>
                </a:solidFill>
                <a:latin typeface="ＭＳ Ｐゴシック" panose="020B0600070205080204" pitchFamily="50" charset="-128"/>
                <a:ea typeface="ＭＳ Ｐゴシック" panose="020B0600070205080204" pitchFamily="50" charset="-128"/>
              </a:rPr>
              <a:t>化し、必要な充電設備●台を整備することにより</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年</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の削減が期待される。</a:t>
            </a:r>
            <a:endPar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6"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3"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7" name="正方形/長方形 16"/>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8"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19" name="直線矢印コネクタ 18"/>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　　　　　　●●空港　　空港車両の</a:t>
            </a:r>
            <a:r>
              <a:rPr lang="en-US" altLang="ja-JP" sz="1600" b="1" dirty="0">
                <a:solidFill>
                  <a:prstClr val="black"/>
                </a:solidFill>
                <a:latin typeface="ＭＳ Ｐゴシック" panose="020B0600070205080204" pitchFamily="50" charset="-128"/>
              </a:rPr>
              <a:t>EV</a:t>
            </a:r>
            <a:r>
              <a:rPr lang="ja-JP" altLang="en-US" sz="1600" b="1" dirty="0">
                <a:solidFill>
                  <a:prstClr val="black"/>
                </a:solidFill>
                <a:latin typeface="ＭＳ Ｐゴシック" panose="020B0600070205080204" pitchFamily="50" charset="-128"/>
              </a:rPr>
              <a:t>化インフラ</a:t>
            </a:r>
          </a:p>
        </p:txBody>
      </p:sp>
      <p:sp>
        <p:nvSpPr>
          <p:cNvPr id="15"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16"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0" name="正方形/長方形 11"/>
          <p:cNvSpPr/>
          <p:nvPr/>
        </p:nvSpPr>
        <p:spPr>
          <a:xfrm>
            <a:off x="33252" y="6087507"/>
            <a:ext cx="3773975"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で作成してください。</a:t>
            </a:r>
            <a:endParaRPr kumimoji="1" lang="en-US" altLang="ja-JP" sz="1000" b="1" dirty="0">
              <a:solidFill>
                <a:schemeClr val="tx1"/>
              </a:solidFill>
              <a:latin typeface="+mn-ea"/>
            </a:endParaRPr>
          </a:p>
          <a:p>
            <a:r>
              <a:rPr lang="ja-JP" altLang="en-US" sz="1000" b="1" dirty="0">
                <a:solidFill>
                  <a:schemeClr val="tx1"/>
                </a:solidFill>
                <a:latin typeface="+mn-ea"/>
              </a:rPr>
              <a:t>・フォントの大きさやテキストボックスの位置は変更しないでください。</a:t>
            </a:r>
            <a:endParaRPr kumimoji="1" lang="en-US" altLang="ja-JP" sz="1000" b="1" dirty="0">
              <a:solidFill>
                <a:schemeClr val="tx1"/>
              </a:solidFill>
              <a:latin typeface="+mn-ea"/>
            </a:endParaRPr>
          </a:p>
        </p:txBody>
      </p:sp>
      <p:sp>
        <p:nvSpPr>
          <p:cNvPr id="21" name="四角形吹き出し 20"/>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22" name="四角形吹き出し 21"/>
          <p:cNvSpPr/>
          <p:nvPr/>
        </p:nvSpPr>
        <p:spPr>
          <a:xfrm>
            <a:off x="1791798" y="1325496"/>
            <a:ext cx="3268109" cy="761257"/>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・２ヶ年事業として応募する場合、令和６年度と令和７年度の事業費・要望国費を①と②に分けて記載してください。</a:t>
            </a:r>
            <a:endParaRPr kumimoji="1" lang="en-US" altLang="ja-JP" sz="1000" b="1" dirty="0">
              <a:solidFill>
                <a:schemeClr val="tx1"/>
              </a:solidFill>
              <a:latin typeface="+mn-ea"/>
            </a:endParaRPr>
          </a:p>
        </p:txBody>
      </p:sp>
      <p:sp>
        <p:nvSpPr>
          <p:cNvPr id="23" name="正方形/長方形 11"/>
          <p:cNvSpPr/>
          <p:nvPr/>
        </p:nvSpPr>
        <p:spPr>
          <a:xfrm>
            <a:off x="20394" y="60845"/>
            <a:ext cx="2628000" cy="396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800" b="1" dirty="0">
                <a:solidFill>
                  <a:schemeClr val="tx1"/>
                </a:solidFill>
                <a:latin typeface="+mn-ea"/>
              </a:rPr>
              <a:t>・空港車両</a:t>
            </a:r>
            <a:r>
              <a:rPr lang="ja-JP" altLang="en-US" sz="800" b="1" spc="-150" dirty="0">
                <a:solidFill>
                  <a:schemeClr val="tx1"/>
                </a:solidFill>
                <a:latin typeface="+mn-ea"/>
              </a:rPr>
              <a:t>の</a:t>
            </a:r>
            <a:r>
              <a:rPr lang="en-US" altLang="ja-JP" sz="800" b="1" dirty="0">
                <a:solidFill>
                  <a:schemeClr val="tx1"/>
                </a:solidFill>
                <a:latin typeface="+mn-ea"/>
              </a:rPr>
              <a:t>EV</a:t>
            </a:r>
            <a:r>
              <a:rPr lang="ja-JP" altLang="en-US" sz="800" b="1" dirty="0">
                <a:solidFill>
                  <a:schemeClr val="tx1"/>
                </a:solidFill>
                <a:latin typeface="+mn-ea"/>
              </a:rPr>
              <a:t>化</a:t>
            </a:r>
            <a:r>
              <a:rPr lang="ja-JP" altLang="en-US" sz="800" b="1" spc="-150" dirty="0">
                <a:solidFill>
                  <a:schemeClr val="tx1"/>
                </a:solidFill>
                <a:latin typeface="+mn-ea"/>
              </a:rPr>
              <a:t>に</a:t>
            </a:r>
            <a:r>
              <a:rPr lang="ja-JP" altLang="en-US" sz="800" b="1" dirty="0">
                <a:solidFill>
                  <a:schemeClr val="tx1"/>
                </a:solidFill>
                <a:latin typeface="+mn-ea"/>
              </a:rPr>
              <a:t>伴</a:t>
            </a:r>
            <a:r>
              <a:rPr lang="ja-JP" altLang="en-US" sz="800" b="1" spc="-150" dirty="0">
                <a:solidFill>
                  <a:schemeClr val="tx1"/>
                </a:solidFill>
                <a:latin typeface="+mn-ea"/>
              </a:rPr>
              <a:t>い</a:t>
            </a:r>
            <a:r>
              <a:rPr lang="ja-JP" altLang="en-US" sz="800" b="1" dirty="0">
                <a:solidFill>
                  <a:schemeClr val="tx1"/>
                </a:solidFill>
                <a:latin typeface="+mn-ea"/>
              </a:rPr>
              <a:t>必要</a:t>
            </a:r>
            <a:r>
              <a:rPr lang="ja-JP" altLang="en-US" sz="800" b="1" spc="-150" dirty="0">
                <a:solidFill>
                  <a:schemeClr val="tx1"/>
                </a:solidFill>
                <a:latin typeface="+mn-ea"/>
              </a:rPr>
              <a:t>なインフラ</a:t>
            </a:r>
            <a:r>
              <a:rPr lang="ja-JP" altLang="en-US" sz="800" b="1" dirty="0">
                <a:solidFill>
                  <a:schemeClr val="tx1"/>
                </a:solidFill>
                <a:latin typeface="+mn-ea"/>
              </a:rPr>
              <a:t>設備</a:t>
            </a:r>
            <a:r>
              <a:rPr lang="ja-JP" altLang="en-US" sz="800" b="1" spc="-150" dirty="0">
                <a:solidFill>
                  <a:schemeClr val="tx1"/>
                </a:solidFill>
                <a:latin typeface="+mn-ea"/>
              </a:rPr>
              <a:t>の</a:t>
            </a:r>
            <a:r>
              <a:rPr lang="ja-JP" altLang="en-US" sz="800" b="1" dirty="0">
                <a:solidFill>
                  <a:schemeClr val="tx1"/>
                </a:solidFill>
                <a:latin typeface="+mn-ea"/>
              </a:rPr>
              <a:t>場合</a:t>
            </a:r>
            <a:r>
              <a:rPr lang="ja-JP" altLang="en-US" sz="800" b="1" spc="-150" dirty="0">
                <a:solidFill>
                  <a:schemeClr val="tx1"/>
                </a:solidFill>
                <a:latin typeface="+mn-ea"/>
              </a:rPr>
              <a:t>の</a:t>
            </a:r>
            <a:r>
              <a:rPr lang="ja-JP" altLang="en-US" sz="800" b="1" dirty="0">
                <a:solidFill>
                  <a:schemeClr val="tx1"/>
                </a:solidFill>
                <a:latin typeface="+mn-ea"/>
              </a:rPr>
              <a:t>記載例</a:t>
            </a:r>
            <a:endParaRPr lang="en-US" altLang="ja-JP" sz="800" b="1" dirty="0">
              <a:solidFill>
                <a:schemeClr val="tx1"/>
              </a:solidFill>
              <a:latin typeface="+mn-ea"/>
            </a:endParaRPr>
          </a:p>
          <a:p>
            <a:r>
              <a:rPr lang="ja-JP" altLang="en-US" sz="800" b="1" dirty="0">
                <a:solidFill>
                  <a:schemeClr val="tx1"/>
                </a:solidFill>
                <a:latin typeface="+mn-ea"/>
              </a:rPr>
              <a:t>・</a:t>
            </a:r>
            <a:r>
              <a:rPr lang="en-US" altLang="ja-JP" sz="800" b="1" dirty="0">
                <a:solidFill>
                  <a:schemeClr val="tx1"/>
                </a:solidFill>
                <a:latin typeface="+mn-ea"/>
              </a:rPr>
              <a:t>FCV</a:t>
            </a:r>
            <a:r>
              <a:rPr lang="ja-JP" altLang="en-US" sz="800" b="1" dirty="0">
                <a:solidFill>
                  <a:schemeClr val="tx1"/>
                </a:solidFill>
                <a:latin typeface="+mn-ea"/>
              </a:rPr>
              <a:t>化の場合、本様式を参考に作成してください。</a:t>
            </a:r>
            <a:endParaRPr kumimoji="1" lang="en-US" altLang="ja-JP" sz="800" b="1" dirty="0">
              <a:solidFill>
                <a:schemeClr val="tx1"/>
              </a:solidFill>
              <a:latin typeface="+mn-ea"/>
            </a:endParaRPr>
          </a:p>
        </p:txBody>
      </p:sp>
      <p:sp>
        <p:nvSpPr>
          <p:cNvPr id="25" name="四角形吹き出し 24"/>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・事業実施箇所を記載し、実施箇所の拡大図や設備イメージを添付してください。</a:t>
            </a:r>
            <a:endParaRPr kumimoji="1" lang="en-US" altLang="ja-JP" sz="1000" b="1" dirty="0">
              <a:solidFill>
                <a:schemeClr val="tx1"/>
              </a:solidFill>
              <a:latin typeface="+mn-ea"/>
            </a:endParaRPr>
          </a:p>
        </p:txBody>
      </p:sp>
      <p:sp>
        <p:nvSpPr>
          <p:cNvPr id="27" name="正方形/長方形 26"/>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28" name="四角形吹き出し 27"/>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
        <p:nvSpPr>
          <p:cNvPr id="2" name="四角形吹き出し 23">
            <a:extLst>
              <a:ext uri="{FF2B5EF4-FFF2-40B4-BE49-F238E27FC236}">
                <a16:creationId xmlns:a16="http://schemas.microsoft.com/office/drawing/2014/main" id="{C30417FD-6C1A-12D4-EEDA-BEDEA0EF5D9A}"/>
              </a:ext>
            </a:extLst>
          </p:cNvPr>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2431666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排出状況</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空港全体からの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endParaRP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●●（事業の対象設備等）</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空港車両の</a:t>
            </a:r>
            <a:r>
              <a:rPr lang="en-US" altLang="ja-JP" sz="1600" b="1" dirty="0">
                <a:solidFill>
                  <a:prstClr val="black"/>
                </a:solidFill>
                <a:latin typeface="ＭＳ Ｐゴシック" panose="020B0600070205080204" pitchFamily="50" charset="-128"/>
              </a:rPr>
              <a:t>EV</a:t>
            </a:r>
            <a:r>
              <a:rPr lang="ja-JP" altLang="en-US" sz="1600" b="1" dirty="0">
                <a:solidFill>
                  <a:prstClr val="black"/>
                </a:solidFill>
                <a:latin typeface="ＭＳ Ｐゴシック" panose="020B0600070205080204" pitchFamily="50" charset="-128"/>
              </a:rPr>
              <a:t>化インフラ</a:t>
            </a:r>
          </a:p>
        </p:txBody>
      </p:sp>
      <p:sp>
        <p:nvSpPr>
          <p:cNvPr id="10" name="四角形吹き出し 9"/>
          <p:cNvSpPr/>
          <p:nvPr/>
        </p:nvSpPr>
        <p:spPr>
          <a:xfrm>
            <a:off x="625256" y="35116"/>
            <a:ext cx="1945203" cy="464865"/>
          </a:xfrm>
          <a:prstGeom prst="wedgeRectCallout">
            <a:avLst>
              <a:gd name="adj1" fmla="val 61290"/>
              <a:gd name="adj2" fmla="val 11103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94384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1" name="正方形/長方形 20"/>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2"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3" name="直線矢印コネクタ 22"/>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24"/>
          <p:cNvSpPr txBox="1"/>
          <p:nvPr/>
        </p:nvSpPr>
        <p:spPr>
          <a:xfrm>
            <a:off x="56456" y="476672"/>
            <a:ext cx="9777536" cy="584775"/>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〇国内線旅客ターミナルビルの</a:t>
            </a:r>
            <a:r>
              <a:rPr lang="en-US" altLang="ja-JP" sz="1600" dirty="0">
                <a:solidFill>
                  <a:prstClr val="black"/>
                </a:solidFill>
                <a:latin typeface="ＭＳ Ｐゴシック" panose="020B0600070205080204" pitchFamily="50" charset="-128"/>
                <a:ea typeface="ＭＳ Ｐゴシック" panose="020B0600070205080204" pitchFamily="50" charset="-128"/>
              </a:rPr>
              <a:t>PAC</a:t>
            </a:r>
            <a:r>
              <a:rPr lang="ja-JP" altLang="en-US" sz="1600" dirty="0">
                <a:solidFill>
                  <a:prstClr val="black"/>
                </a:solidFill>
                <a:latin typeface="ＭＳ Ｐゴシック" panose="020B0600070205080204" pitchFamily="50" charset="-128"/>
                <a:ea typeface="ＭＳ Ｐゴシック" panose="020B0600070205080204" pitchFamily="50" charset="-128"/>
              </a:rPr>
              <a:t>空調機を●</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省エネ化する高効率機器に改修する。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a:t>
            </a:r>
            <a:r>
              <a:rPr lang="en-US" altLang="ja-JP" sz="1600" dirty="0">
                <a:solidFill>
                  <a:prstClr val="black"/>
                </a:solidFill>
                <a:latin typeface="ＭＳ Ｐゴシック" panose="020B0600070205080204" pitchFamily="50" charset="-128"/>
                <a:ea typeface="ＭＳ Ｐゴシック" panose="020B0600070205080204" pitchFamily="50" charset="-128"/>
              </a:rPr>
              <a:t>PAC</a:t>
            </a:r>
            <a:r>
              <a:rPr lang="ja-JP" altLang="en-US" sz="1600" dirty="0">
                <a:solidFill>
                  <a:prstClr val="black"/>
                </a:solidFill>
                <a:latin typeface="ＭＳ Ｐゴシック" panose="020B0600070205080204" pitchFamily="50" charset="-128"/>
                <a:ea typeface="ＭＳ Ｐゴシック" panose="020B0600070205080204" pitchFamily="50" charset="-128"/>
              </a:rPr>
              <a:t>空調機からの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p>
        </p:txBody>
      </p:sp>
      <p:sp>
        <p:nvSpPr>
          <p:cNvPr id="17"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空港ビル等空調の効率化</a:t>
            </a:r>
            <a:endParaRPr lang="en-US" altLang="ja-JP" sz="1600" b="1" dirty="0">
              <a:solidFill>
                <a:prstClr val="black"/>
              </a:solidFill>
              <a:latin typeface="ＭＳ Ｐゴシック" panose="020B0600070205080204" pitchFamily="50" charset="-128"/>
            </a:endParaRPr>
          </a:p>
        </p:txBody>
      </p:sp>
      <p:sp>
        <p:nvSpPr>
          <p:cNvPr id="20"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24"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5" name="正方形/長方形 11"/>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a:t>
            </a:r>
            <a:r>
              <a:rPr lang="ja-JP" altLang="en-US" sz="1000" b="1" dirty="0">
                <a:solidFill>
                  <a:schemeClr val="tx1"/>
                </a:solidFill>
                <a:latin typeface="+mn-ea"/>
              </a:rPr>
              <a:t>フォントの大きさやテキストボックスの位置は変更しないでください。</a:t>
            </a:r>
            <a:endParaRPr lang="en-US" altLang="ja-JP" sz="1000" b="1" dirty="0">
              <a:solidFill>
                <a:schemeClr val="tx1"/>
              </a:solidFill>
              <a:latin typeface="+mn-ea"/>
            </a:endParaRPr>
          </a:p>
          <a:p>
            <a:r>
              <a:rPr kumimoji="1" lang="ja-JP" altLang="en-US" sz="1000" b="1" dirty="0">
                <a:solidFill>
                  <a:schemeClr val="tx1"/>
                </a:solidFill>
                <a:latin typeface="+mn-ea"/>
              </a:rPr>
              <a:t>・注意書きや赤字は全て削除して提出してください。</a:t>
            </a:r>
            <a:endParaRPr kumimoji="1" lang="en-US" altLang="ja-JP" sz="1000" b="1" dirty="0">
              <a:solidFill>
                <a:schemeClr val="tx1"/>
              </a:solidFill>
              <a:latin typeface="+mn-ea"/>
            </a:endParaRPr>
          </a:p>
        </p:txBody>
      </p:sp>
      <p:sp>
        <p:nvSpPr>
          <p:cNvPr id="26" name="四角形吹き出し 25"/>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27" name="四角形吹き出し 26"/>
          <p:cNvSpPr/>
          <p:nvPr/>
        </p:nvSpPr>
        <p:spPr>
          <a:xfrm>
            <a:off x="1791798" y="1310469"/>
            <a:ext cx="3268109" cy="892552"/>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・２ヶ年事業として応募する場合、令和６年度と令和７年度の事業費・要望国費を①と②に分けて記載してください。</a:t>
            </a:r>
            <a:endParaRPr kumimoji="1" lang="en-US" altLang="ja-JP" sz="1000" b="1" dirty="0">
              <a:solidFill>
                <a:schemeClr val="tx1"/>
              </a:solidFill>
              <a:latin typeface="+mn-ea"/>
            </a:endParaRPr>
          </a:p>
        </p:txBody>
      </p:sp>
      <p:sp>
        <p:nvSpPr>
          <p:cNvPr id="28" name="正方形/長方形 11"/>
          <p:cNvSpPr/>
          <p:nvPr/>
        </p:nvSpPr>
        <p:spPr>
          <a:xfrm>
            <a:off x="20395"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・空港ビル等空調の効率化の場合の記載例</a:t>
            </a:r>
            <a:endParaRPr lang="en-US" altLang="ja-JP" sz="900" b="1" dirty="0">
              <a:solidFill>
                <a:schemeClr val="tx1"/>
              </a:solidFill>
              <a:latin typeface="+mn-ea"/>
            </a:endParaRPr>
          </a:p>
          <a:p>
            <a:r>
              <a:rPr lang="ja-JP" altLang="en-US" sz="900" b="1" dirty="0">
                <a:solidFill>
                  <a:schemeClr val="tx1"/>
                </a:solidFill>
                <a:latin typeface="+mn-ea"/>
              </a:rPr>
              <a:t>・空港ビル等照明の効率化やエネルギーの見える化の場合、本様式を参考に作成してください。</a:t>
            </a:r>
            <a:endParaRPr kumimoji="1" lang="en-US" altLang="ja-JP" sz="900" b="1" dirty="0">
              <a:solidFill>
                <a:schemeClr val="tx1"/>
              </a:solidFill>
              <a:latin typeface="+mn-ea"/>
            </a:endParaRPr>
          </a:p>
        </p:txBody>
      </p:sp>
      <p:sp>
        <p:nvSpPr>
          <p:cNvPr id="30" name="四角形吹き出し 29"/>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・事業実施箇所を記載し、実施箇所の拡大図や設備写真を添付してください。</a:t>
            </a:r>
            <a:endParaRPr kumimoji="1" lang="en-US" altLang="ja-JP" sz="1000" b="1" dirty="0">
              <a:solidFill>
                <a:schemeClr val="tx1"/>
              </a:solidFill>
              <a:latin typeface="+mn-ea"/>
            </a:endParaRPr>
          </a:p>
        </p:txBody>
      </p:sp>
      <p:sp>
        <p:nvSpPr>
          <p:cNvPr id="34" name="正方形/長方形 33"/>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35" name="四角形吹き出し 34"/>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
        <p:nvSpPr>
          <p:cNvPr id="2" name="四角形吹き出し 28">
            <a:extLst>
              <a:ext uri="{FF2B5EF4-FFF2-40B4-BE49-F238E27FC236}">
                <a16:creationId xmlns:a16="http://schemas.microsoft.com/office/drawing/2014/main" id="{59C32F57-F887-D263-EB1D-8530F4FC0971}"/>
              </a:ext>
            </a:extLst>
          </p:cNvPr>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3817954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排出状況</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空港全体からの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endParaRP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●●（事業の対象設備等）</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空港ビル等空調の効率化</a:t>
            </a:r>
            <a:endParaRPr lang="en-US" altLang="ja-JP" sz="1600" b="1" dirty="0">
              <a:solidFill>
                <a:prstClr val="black"/>
              </a:solidFill>
              <a:latin typeface="ＭＳ Ｐゴシック" panose="020B0600070205080204" pitchFamily="50" charset="-128"/>
            </a:endParaRPr>
          </a:p>
        </p:txBody>
      </p:sp>
      <p:sp>
        <p:nvSpPr>
          <p:cNvPr id="10" name="四角形吹き出し 9"/>
          <p:cNvSpPr/>
          <p:nvPr/>
        </p:nvSpPr>
        <p:spPr>
          <a:xfrm>
            <a:off x="1507254" y="150629"/>
            <a:ext cx="1945203" cy="464865"/>
          </a:xfrm>
          <a:prstGeom prst="wedgeRectCallout">
            <a:avLst>
              <a:gd name="adj1" fmla="val 21137"/>
              <a:gd name="adj2" fmla="val 80300"/>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705989334"/>
      </p:ext>
    </p:extLst>
  </p:cSld>
  <p:clrMapOvr>
    <a:masterClrMapping/>
  </p:clrMapOvr>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55997</TotalTime>
  <Words>1985</Words>
  <PresentationFormat>A4 210 x 297 mm</PresentationFormat>
  <Paragraphs>168</Paragraphs>
  <Slides>6</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6</vt:i4>
      </vt:variant>
      <vt:variant>
        <vt:lpstr>スライド タイトル</vt:lpstr>
      </vt:variant>
      <vt:variant>
        <vt:i4>6</vt:i4>
      </vt:variant>
    </vt:vector>
  </HeadingPairs>
  <TitlesOfParts>
    <vt:vector size="17" baseType="lpstr">
      <vt:lpstr>HGP創英角ｺﾞｼｯｸUB</vt:lpstr>
      <vt:lpstr>ＭＳ Ｐゴシック</vt:lpstr>
      <vt:lpstr>Arial</vt:lpstr>
      <vt:lpstr>Calibri</vt:lpstr>
      <vt:lpstr>Wingdings</vt:lpstr>
      <vt:lpstr>テーマ1</vt:lpstr>
      <vt:lpstr>1_テーマ1</vt:lpstr>
      <vt:lpstr>2_テーマ1</vt:lpstr>
      <vt:lpstr>3_テーマ1</vt:lpstr>
      <vt:lpstr>1_Office テーマ</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2023-07-06T01:49:44Z</cp:lastPrinted>
  <dcterms:created xsi:type="dcterms:W3CDTF">2009-08-28T06:51:09Z</dcterms:created>
  <dcterms:modified xsi:type="dcterms:W3CDTF">2024-07-18T07:51:10Z</dcterms:modified>
</cp:coreProperties>
</file>