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7" r:id="rId3"/>
    <p:sldId id="258" r:id="rId4"/>
    <p:sldId id="261" r:id="rId5"/>
    <p:sldId id="259" r:id="rId6"/>
    <p:sldId id="260" r:id="rId7"/>
    <p:sldId id="263" r:id="rId8"/>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28"/>
    <p:restoredTop sz="94660"/>
  </p:normalViewPr>
  <p:slideViewPr>
    <p:cSldViewPr>
      <p:cViewPr varScale="1">
        <p:scale>
          <a:sx n="58" d="100"/>
          <a:sy n="58" d="100"/>
        </p:scale>
        <p:origin x="145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notesMasters/notesMaster1.xml" Type="http://schemas.openxmlformats.org/officeDocument/2006/relationships/notesMaster"/></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2024/7/16</a:t>
            </a:fld>
            <a:endParaRPr kumimoji="1" lang="ja-JP" altLang="en-US"/>
          </a:p>
        </p:txBody>
      </p:sp>
      <p:sp>
        <p:nvSpPr>
          <p:cNvPr id="1102" name="スライド イメージ プレースホルダー 3"/>
          <p:cNvSpPr>
            <a:spLocks noGrp="1" noRot="1" noChangeAspect="1"/>
          </p:cNvSpPr>
          <p:nvPr>
            <p:ph type="sldImg" idx="2"/>
          </p:nvPr>
        </p:nvSpPr>
        <p:spPr>
          <a:xfrm>
            <a:off x="901304" y="739973"/>
            <a:ext cx="4933157" cy="369986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1033" name="日付プレースホルダ 3"/>
          <p:cNvSpPr>
            <a:spLocks noGrp="1"/>
          </p:cNvSpPr>
          <p:nvPr>
            <p:ph type="dt" sz="half" idx="10"/>
          </p:nvPr>
        </p:nvSpPr>
        <p:spPr/>
        <p:txBody>
          <a:bodyPr/>
          <a:lstStyle>
            <a:lvl1pPr>
              <a:defRPr/>
            </a:lvl1pPr>
          </a:lstStyle>
          <a:p>
            <a:pPr>
              <a:defRPr/>
            </a:pPr>
            <a:fld id="{B0FC351D-0F9F-4D65-8442-DBB3BD856E85}" type="datetimeFigureOut">
              <a:rPr lang="ja-JP" altLang="en-US"/>
              <a:pPr>
                <a:defRPr/>
              </a:pPr>
              <a:t>2024/7/16</a:t>
            </a:fld>
            <a:endParaRPr lang="ja-JP" altLang="en-US"/>
          </a:p>
        </p:txBody>
      </p:sp>
      <p:sp>
        <p:nvSpPr>
          <p:cNvPr id="103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35" name="スライド番号プレースホルダ 5"/>
          <p:cNvSpPr>
            <a:spLocks noGrp="1"/>
          </p:cNvSpPr>
          <p:nvPr>
            <p:ph type="sldNum" sz="quarter" idx="12"/>
          </p:nvPr>
        </p:nvSpPr>
        <p:spPr/>
        <p:txBody>
          <a:bodyPr/>
          <a:lstStyle>
            <a:lvl1pPr>
              <a:defRPr/>
            </a:lvl1pPr>
          </a:lstStyle>
          <a:p>
            <a:pPr>
              <a:defRPr/>
            </a:pPr>
            <a:fld id="{1A7D1A2E-8704-4E9B-91F9-50693F451108}" type="slidenum">
              <a:rPr lang="ja-JP" altLang="en-US"/>
              <a:pPr>
                <a:defRPr/>
              </a:pPr>
              <a:t>‹#›</a:t>
            </a:fld>
            <a:endParaRPr lang="ja-JP" altLang="en-US"/>
          </a:p>
        </p:txBody>
      </p:sp>
    </p:spTree>
    <p:extLst>
      <p:ext uri="{BB962C8B-B14F-4D97-AF65-F5344CB8AC3E}">
        <p14:creationId xmlns:p14="http://schemas.microsoft.com/office/powerpoint/2010/main" val="9295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日付プレースホルダ 3"/>
          <p:cNvSpPr>
            <a:spLocks noGrp="1"/>
          </p:cNvSpPr>
          <p:nvPr>
            <p:ph type="dt" sz="half" idx="10"/>
          </p:nvPr>
        </p:nvSpPr>
        <p:spPr/>
        <p:txBody>
          <a:bodyPr/>
          <a:lstStyle>
            <a:lvl1pPr>
              <a:defRPr/>
            </a:lvl1pPr>
          </a:lstStyle>
          <a:p>
            <a:pPr>
              <a:defRPr/>
            </a:pPr>
            <a:fld id="{2BF40AD6-AD26-4885-946E-1462B9C8CF83}" type="datetimeFigureOut">
              <a:rPr lang="ja-JP" altLang="en-US"/>
              <a:pPr>
                <a:defRPr/>
              </a:pPr>
              <a:t>2024/7/16</a:t>
            </a:fld>
            <a:endParaRPr lang="ja-JP" altLang="en-US"/>
          </a:p>
        </p:txBody>
      </p:sp>
      <p:sp>
        <p:nvSpPr>
          <p:cNvPr id="1091"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92" name="スライド番号プレースホルダ 5"/>
          <p:cNvSpPr>
            <a:spLocks noGrp="1"/>
          </p:cNvSpPr>
          <p:nvPr>
            <p:ph type="sldNum" sz="quarter" idx="12"/>
          </p:nvPr>
        </p:nvSpPr>
        <p:spPr/>
        <p:txBody>
          <a:bodyPr/>
          <a:lstStyle>
            <a:lvl1pPr>
              <a:defRPr/>
            </a:lvl1pPr>
          </a:lstStyle>
          <a:p>
            <a:pPr>
              <a:defRPr/>
            </a:pPr>
            <a:fld id="{452C9B48-641E-4EE0-BCB4-F52BC9764988}" type="slidenum">
              <a:rPr lang="ja-JP" altLang="en-US"/>
              <a:pPr>
                <a:defRPr/>
              </a:pPr>
              <a:t>‹#›</a:t>
            </a:fld>
            <a:endParaRPr lang="ja-JP" altLang="en-US"/>
          </a:p>
        </p:txBody>
      </p:sp>
    </p:spTree>
    <p:extLst>
      <p:ext uri="{BB962C8B-B14F-4D97-AF65-F5344CB8AC3E}">
        <p14:creationId xmlns:p14="http://schemas.microsoft.com/office/powerpoint/2010/main" val="1234812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日付プレースホルダ 3"/>
          <p:cNvSpPr>
            <a:spLocks noGrp="1"/>
          </p:cNvSpPr>
          <p:nvPr>
            <p:ph type="dt" sz="half" idx="10"/>
          </p:nvPr>
        </p:nvSpPr>
        <p:spPr/>
        <p:txBody>
          <a:bodyPr/>
          <a:lstStyle>
            <a:lvl1pPr>
              <a:defRPr/>
            </a:lvl1pPr>
          </a:lstStyle>
          <a:p>
            <a:pPr>
              <a:defRPr/>
            </a:pPr>
            <a:fld id="{96D7847D-31CC-4EF9-8BFD-EB096F9885E7}" type="datetimeFigureOut">
              <a:rPr lang="ja-JP" altLang="en-US"/>
              <a:pPr>
                <a:defRPr/>
              </a:pPr>
              <a:t>2024/7/16</a:t>
            </a:fld>
            <a:endParaRPr lang="ja-JP" altLang="en-US"/>
          </a:p>
        </p:txBody>
      </p:sp>
      <p:sp>
        <p:nvSpPr>
          <p:cNvPr id="1097"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98" name="スライド番号プレースホルダ 5"/>
          <p:cNvSpPr>
            <a:spLocks noGrp="1"/>
          </p:cNvSpPr>
          <p:nvPr>
            <p:ph type="sldNum" sz="quarter" idx="12"/>
          </p:nvPr>
        </p:nvSpPr>
        <p:spPr/>
        <p:txBody>
          <a:bodyPr/>
          <a:lstStyle>
            <a:lvl1pPr>
              <a:defRPr/>
            </a:lvl1pPr>
          </a:lstStyle>
          <a:p>
            <a:pPr>
              <a:defRPr/>
            </a:pPr>
            <a:fld id="{E048FC8F-939D-4637-9FE7-5EC7250052B9}" type="slidenum">
              <a:rPr lang="ja-JP" altLang="en-US"/>
              <a:pPr>
                <a:defRPr/>
              </a:pPr>
              <a:t>‹#›</a:t>
            </a:fld>
            <a:endParaRPr lang="ja-JP" altLang="en-US"/>
          </a:p>
        </p:txBody>
      </p:sp>
    </p:spTree>
    <p:extLst>
      <p:ext uri="{BB962C8B-B14F-4D97-AF65-F5344CB8AC3E}">
        <p14:creationId xmlns:p14="http://schemas.microsoft.com/office/powerpoint/2010/main" val="4208590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日付プレースホルダ 3"/>
          <p:cNvSpPr>
            <a:spLocks noGrp="1"/>
          </p:cNvSpPr>
          <p:nvPr>
            <p:ph type="dt" sz="half" idx="10"/>
          </p:nvPr>
        </p:nvSpPr>
        <p:spPr/>
        <p:txBody>
          <a:bodyPr/>
          <a:lstStyle>
            <a:lvl1pPr>
              <a:defRPr/>
            </a:lvl1pPr>
          </a:lstStyle>
          <a:p>
            <a:pPr>
              <a:defRPr/>
            </a:pPr>
            <a:fld id="{F278C5DD-741C-49C0-9EB2-0D446BD8ECBE}" type="datetimeFigureOut">
              <a:rPr lang="ja-JP" altLang="en-US"/>
              <a:pPr>
                <a:defRPr/>
              </a:pPr>
              <a:t>2024/7/16</a:t>
            </a:fld>
            <a:endParaRPr lang="ja-JP" altLang="en-US"/>
          </a:p>
        </p:txBody>
      </p:sp>
      <p:sp>
        <p:nvSpPr>
          <p:cNvPr id="1040"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41" name="スライド番号プレースホルダ 5"/>
          <p:cNvSpPr>
            <a:spLocks noGrp="1"/>
          </p:cNvSpPr>
          <p:nvPr>
            <p:ph type="sldNum" sz="quarter" idx="12"/>
          </p:nvPr>
        </p:nvSpPr>
        <p:spPr/>
        <p:txBody>
          <a:bodyPr/>
          <a:lstStyle>
            <a:lvl1pPr>
              <a:defRPr/>
            </a:lvl1pPr>
          </a:lstStyle>
          <a:p>
            <a:pPr>
              <a:defRPr/>
            </a:pPr>
            <a:fld id="{211C2908-E308-422D-9D68-B3012B20E86B}" type="slidenum">
              <a:rPr lang="ja-JP" altLang="en-US"/>
              <a:pPr>
                <a:defRPr/>
              </a:pPr>
              <a:t>‹#›</a:t>
            </a:fld>
            <a:endParaRPr lang="ja-JP" altLang="en-US"/>
          </a:p>
        </p:txBody>
      </p:sp>
    </p:spTree>
    <p:extLst>
      <p:ext uri="{BB962C8B-B14F-4D97-AF65-F5344CB8AC3E}">
        <p14:creationId xmlns:p14="http://schemas.microsoft.com/office/powerpoint/2010/main" val="3186702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1045" name="日付プレースホルダ 3"/>
          <p:cNvSpPr>
            <a:spLocks noGrp="1"/>
          </p:cNvSpPr>
          <p:nvPr>
            <p:ph type="dt" sz="half" idx="10"/>
          </p:nvPr>
        </p:nvSpPr>
        <p:spPr/>
        <p:txBody>
          <a:bodyPr/>
          <a:lstStyle>
            <a:lvl1pPr>
              <a:defRPr/>
            </a:lvl1pPr>
          </a:lstStyle>
          <a:p>
            <a:pPr>
              <a:defRPr/>
            </a:pPr>
            <a:fld id="{6331979B-881D-4B66-A4D4-5953C78ABB1B}" type="datetimeFigureOut">
              <a:rPr lang="ja-JP" altLang="en-US"/>
              <a:pPr>
                <a:defRPr/>
              </a:pPr>
              <a:t>2024/7/16</a:t>
            </a:fld>
            <a:endParaRPr lang="ja-JP" altLang="en-US"/>
          </a:p>
        </p:txBody>
      </p:sp>
      <p:sp>
        <p:nvSpPr>
          <p:cNvPr id="104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47" name="スライド番号プレースホルダ 5"/>
          <p:cNvSpPr>
            <a:spLocks noGrp="1"/>
          </p:cNvSpPr>
          <p:nvPr>
            <p:ph type="sldNum" sz="quarter" idx="12"/>
          </p:nvPr>
        </p:nvSpPr>
        <p:spPr/>
        <p:txBody>
          <a:bodyPr/>
          <a:lstStyle>
            <a:lvl1pPr>
              <a:defRPr/>
            </a:lvl1pPr>
          </a:lstStyle>
          <a:p>
            <a:pPr>
              <a:defRPr/>
            </a:pPr>
            <a:fld id="{805A7459-C297-477B-BC6D-370578B9EC69}" type="slidenum">
              <a:rPr lang="ja-JP" altLang="en-US"/>
              <a:pPr>
                <a:defRPr/>
              </a:pPr>
              <a:t>‹#›</a:t>
            </a:fld>
            <a:endParaRPr lang="ja-JP" altLang="en-US"/>
          </a:p>
        </p:txBody>
      </p:sp>
    </p:spTree>
    <p:extLst>
      <p:ext uri="{BB962C8B-B14F-4D97-AF65-F5344CB8AC3E}">
        <p14:creationId xmlns:p14="http://schemas.microsoft.com/office/powerpoint/2010/main" val="342428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日付プレースホルダ 3"/>
          <p:cNvSpPr>
            <a:spLocks noGrp="1"/>
          </p:cNvSpPr>
          <p:nvPr>
            <p:ph type="dt" sz="half" idx="10"/>
          </p:nvPr>
        </p:nvSpPr>
        <p:spPr/>
        <p:txBody>
          <a:bodyPr/>
          <a:lstStyle>
            <a:lvl1pPr>
              <a:defRPr/>
            </a:lvl1pPr>
          </a:lstStyle>
          <a:p>
            <a:pPr>
              <a:defRPr/>
            </a:pPr>
            <a:fld id="{68A0BCB5-DF50-44F4-9C60-CB31FAAB376E}" type="datetimeFigureOut">
              <a:rPr lang="ja-JP" altLang="en-US"/>
              <a:pPr>
                <a:defRPr/>
              </a:pPr>
              <a:t>2024/7/16</a:t>
            </a:fld>
            <a:endParaRPr lang="ja-JP" altLang="en-US"/>
          </a:p>
        </p:txBody>
      </p:sp>
      <p:sp>
        <p:nvSpPr>
          <p:cNvPr id="105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54" name="スライド番号プレースホルダ 5"/>
          <p:cNvSpPr>
            <a:spLocks noGrp="1"/>
          </p:cNvSpPr>
          <p:nvPr>
            <p:ph type="sldNum" sz="quarter" idx="12"/>
          </p:nvPr>
        </p:nvSpPr>
        <p:spPr/>
        <p:txBody>
          <a:bodyPr/>
          <a:lstStyle>
            <a:lvl1pPr>
              <a:defRPr/>
            </a:lvl1pPr>
          </a:lstStyle>
          <a:p>
            <a:pPr>
              <a:defRPr/>
            </a:pPr>
            <a:fld id="{89C19C16-085F-4F87-9142-34E543950CCF}" type="slidenum">
              <a:rPr lang="ja-JP" altLang="en-US"/>
              <a:pPr>
                <a:defRPr/>
              </a:pPr>
              <a:t>‹#›</a:t>
            </a:fld>
            <a:endParaRPr lang="ja-JP" altLang="en-US"/>
          </a:p>
        </p:txBody>
      </p:sp>
    </p:spTree>
    <p:extLst>
      <p:ext uri="{BB962C8B-B14F-4D97-AF65-F5344CB8AC3E}">
        <p14:creationId xmlns:p14="http://schemas.microsoft.com/office/powerpoint/2010/main" val="2865713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日付プレースホルダ 3"/>
          <p:cNvSpPr>
            <a:spLocks noGrp="1"/>
          </p:cNvSpPr>
          <p:nvPr>
            <p:ph type="dt" sz="half" idx="10"/>
          </p:nvPr>
        </p:nvSpPr>
        <p:spPr/>
        <p:txBody>
          <a:bodyPr/>
          <a:lstStyle>
            <a:lvl1pPr>
              <a:defRPr/>
            </a:lvl1pPr>
          </a:lstStyle>
          <a:p>
            <a:pPr>
              <a:defRPr/>
            </a:pPr>
            <a:fld id="{D2B87C45-0323-412F-9AEF-0AF4EB68696D}" type="datetimeFigureOut">
              <a:rPr lang="ja-JP" altLang="en-US"/>
              <a:pPr>
                <a:defRPr/>
              </a:pPr>
              <a:t>2024/7/16</a:t>
            </a:fld>
            <a:endParaRPr lang="ja-JP" altLang="en-US"/>
          </a:p>
        </p:txBody>
      </p:sp>
      <p:sp>
        <p:nvSpPr>
          <p:cNvPr id="1062"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63" name="スライド番号プレースホルダ 5"/>
          <p:cNvSpPr>
            <a:spLocks noGrp="1"/>
          </p:cNvSpPr>
          <p:nvPr>
            <p:ph type="sldNum" sz="quarter" idx="12"/>
          </p:nvPr>
        </p:nvSpPr>
        <p:spPr/>
        <p:txBody>
          <a:bodyPr/>
          <a:lstStyle>
            <a:lvl1pPr>
              <a:defRPr/>
            </a:lvl1pPr>
          </a:lstStyle>
          <a:p>
            <a:pPr>
              <a:defRPr/>
            </a:pPr>
            <a:fld id="{2B71DB50-AC9B-4A7C-A679-721863C95103}" type="slidenum">
              <a:rPr lang="ja-JP" altLang="en-US"/>
              <a:pPr>
                <a:defRPr/>
              </a:pPr>
              <a:t>‹#›</a:t>
            </a:fld>
            <a:endParaRPr lang="ja-JP" altLang="en-US"/>
          </a:p>
        </p:txBody>
      </p:sp>
    </p:spTree>
    <p:extLst>
      <p:ext uri="{BB962C8B-B14F-4D97-AF65-F5344CB8AC3E}">
        <p14:creationId xmlns:p14="http://schemas.microsoft.com/office/powerpoint/2010/main" val="1115390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日付プレースホルダ 3"/>
          <p:cNvSpPr>
            <a:spLocks noGrp="1"/>
          </p:cNvSpPr>
          <p:nvPr>
            <p:ph type="dt" sz="half" idx="10"/>
          </p:nvPr>
        </p:nvSpPr>
        <p:spPr/>
        <p:txBody>
          <a:bodyPr/>
          <a:lstStyle>
            <a:lvl1pPr>
              <a:defRPr/>
            </a:lvl1pPr>
          </a:lstStyle>
          <a:p>
            <a:pPr>
              <a:defRPr/>
            </a:pPr>
            <a:fld id="{82708D79-CA85-438F-9A58-7BEFE980EF66}" type="datetimeFigureOut">
              <a:rPr lang="ja-JP" altLang="en-US"/>
              <a:pPr>
                <a:defRPr/>
              </a:pPr>
              <a:t>2024/7/16</a:t>
            </a:fld>
            <a:endParaRPr lang="ja-JP" altLang="en-US"/>
          </a:p>
        </p:txBody>
      </p:sp>
      <p:sp>
        <p:nvSpPr>
          <p:cNvPr id="1067"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68" name="スライド番号プレースホルダ 5"/>
          <p:cNvSpPr>
            <a:spLocks noGrp="1"/>
          </p:cNvSpPr>
          <p:nvPr>
            <p:ph type="sldNum" sz="quarter" idx="12"/>
          </p:nvPr>
        </p:nvSpPr>
        <p:spPr/>
        <p:txBody>
          <a:bodyPr/>
          <a:lstStyle>
            <a:lvl1pPr>
              <a:defRPr/>
            </a:lvl1pPr>
          </a:lstStyle>
          <a:p>
            <a:pPr>
              <a:defRPr/>
            </a:pPr>
            <a:fld id="{95D05925-1AE8-47A3-8256-C028791A59A8}" type="slidenum">
              <a:rPr lang="ja-JP" altLang="en-US"/>
              <a:pPr>
                <a:defRPr/>
              </a:pPr>
              <a:t>‹#›</a:t>
            </a:fld>
            <a:endParaRPr lang="ja-JP" altLang="en-US"/>
          </a:p>
        </p:txBody>
      </p:sp>
    </p:spTree>
    <p:extLst>
      <p:ext uri="{BB962C8B-B14F-4D97-AF65-F5344CB8AC3E}">
        <p14:creationId xmlns:p14="http://schemas.microsoft.com/office/powerpoint/2010/main" val="2449503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3"/>
          <p:cNvSpPr>
            <a:spLocks noGrp="1"/>
          </p:cNvSpPr>
          <p:nvPr>
            <p:ph type="dt" sz="half" idx="10"/>
          </p:nvPr>
        </p:nvSpPr>
        <p:spPr/>
        <p:txBody>
          <a:bodyPr/>
          <a:lstStyle>
            <a:lvl1pPr>
              <a:defRPr/>
            </a:lvl1pPr>
          </a:lstStyle>
          <a:p>
            <a:pPr>
              <a:defRPr/>
            </a:pPr>
            <a:fld id="{628516D5-F854-48BA-9C76-CF9D47044C40}" type="datetimeFigureOut">
              <a:rPr lang="ja-JP" altLang="en-US"/>
              <a:pPr>
                <a:defRPr/>
              </a:pPr>
              <a:t>2024/7/16</a:t>
            </a:fld>
            <a:endParaRPr lang="ja-JP" altLang="en-US"/>
          </a:p>
        </p:txBody>
      </p:sp>
      <p:sp>
        <p:nvSpPr>
          <p:cNvPr id="1071"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72" name="スライド番号プレースホルダ 5"/>
          <p:cNvSpPr>
            <a:spLocks noGrp="1"/>
          </p:cNvSpPr>
          <p:nvPr>
            <p:ph type="sldNum" sz="quarter" idx="12"/>
          </p:nvPr>
        </p:nvSpPr>
        <p:spPr/>
        <p:txBody>
          <a:bodyPr/>
          <a:lstStyle>
            <a:lvl1pPr>
              <a:defRPr/>
            </a:lvl1pPr>
          </a:lstStyle>
          <a:p>
            <a:pPr>
              <a:defRPr/>
            </a:pPr>
            <a:fld id="{66EA8685-1763-412F-B624-559465A73AF6}" type="slidenum">
              <a:rPr lang="ja-JP" altLang="en-US"/>
              <a:pPr>
                <a:defRPr/>
              </a:pPr>
              <a:t>‹#›</a:t>
            </a:fld>
            <a:endParaRPr lang="ja-JP" altLang="en-US"/>
          </a:p>
        </p:txBody>
      </p:sp>
    </p:spTree>
    <p:extLst>
      <p:ext uri="{BB962C8B-B14F-4D97-AF65-F5344CB8AC3E}">
        <p14:creationId xmlns:p14="http://schemas.microsoft.com/office/powerpoint/2010/main" val="2824724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日付プレースホルダ 3"/>
          <p:cNvSpPr>
            <a:spLocks noGrp="1"/>
          </p:cNvSpPr>
          <p:nvPr>
            <p:ph type="dt" sz="half" idx="10"/>
          </p:nvPr>
        </p:nvSpPr>
        <p:spPr/>
        <p:txBody>
          <a:bodyPr/>
          <a:lstStyle>
            <a:lvl1pPr>
              <a:defRPr/>
            </a:lvl1pPr>
          </a:lstStyle>
          <a:p>
            <a:pPr>
              <a:defRPr/>
            </a:pPr>
            <a:fld id="{F0FB41A1-78D5-4AD5-A1A6-D2D500EC0F56}" type="datetimeFigureOut">
              <a:rPr lang="ja-JP" altLang="en-US"/>
              <a:pPr>
                <a:defRPr/>
              </a:pPr>
              <a:t>2024/7/16</a:t>
            </a:fld>
            <a:endParaRPr lang="ja-JP" altLang="en-US"/>
          </a:p>
        </p:txBody>
      </p:sp>
      <p:sp>
        <p:nvSpPr>
          <p:cNvPr id="107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79" name="スライド番号プレースホルダ 5"/>
          <p:cNvSpPr>
            <a:spLocks noGrp="1"/>
          </p:cNvSpPr>
          <p:nvPr>
            <p:ph type="sldNum" sz="quarter" idx="12"/>
          </p:nvPr>
        </p:nvSpPr>
        <p:spPr/>
        <p:txBody>
          <a:bodyPr/>
          <a:lstStyle>
            <a:lvl1pPr>
              <a:defRPr/>
            </a:lvl1pPr>
          </a:lstStyle>
          <a:p>
            <a:pPr>
              <a:defRPr/>
            </a:pPr>
            <a:fld id="{093DA265-BBAA-4746-9C08-E318643C5F91}" type="slidenum">
              <a:rPr lang="ja-JP" altLang="en-US"/>
              <a:pPr>
                <a:defRPr/>
              </a:pPr>
              <a:t>‹#›</a:t>
            </a:fld>
            <a:endParaRPr lang="ja-JP" altLang="en-US"/>
          </a:p>
        </p:txBody>
      </p:sp>
    </p:spTree>
    <p:extLst>
      <p:ext uri="{BB962C8B-B14F-4D97-AF65-F5344CB8AC3E}">
        <p14:creationId xmlns:p14="http://schemas.microsoft.com/office/powerpoint/2010/main" val="22478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日付プレースホルダ 3"/>
          <p:cNvSpPr>
            <a:spLocks noGrp="1"/>
          </p:cNvSpPr>
          <p:nvPr>
            <p:ph type="dt" sz="half" idx="10"/>
          </p:nvPr>
        </p:nvSpPr>
        <p:spPr/>
        <p:txBody>
          <a:bodyPr/>
          <a:lstStyle>
            <a:lvl1pPr>
              <a:defRPr/>
            </a:lvl1pPr>
          </a:lstStyle>
          <a:p>
            <a:pPr>
              <a:defRPr/>
            </a:pPr>
            <a:fld id="{8CBE60A6-46E5-4570-8D05-361B6F6C085A}" type="datetimeFigureOut">
              <a:rPr lang="ja-JP" altLang="en-US"/>
              <a:pPr>
                <a:defRPr/>
              </a:pPr>
              <a:t>2024/7/16</a:t>
            </a:fld>
            <a:endParaRPr lang="ja-JP" altLang="en-US"/>
          </a:p>
        </p:txBody>
      </p:sp>
      <p:sp>
        <p:nvSpPr>
          <p:cNvPr id="108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86" name="スライド番号プレースホルダ 5"/>
          <p:cNvSpPr>
            <a:spLocks noGrp="1"/>
          </p:cNvSpPr>
          <p:nvPr>
            <p:ph type="sldNum" sz="quarter" idx="12"/>
          </p:nvPr>
        </p:nvSpPr>
        <p:spPr/>
        <p:txBody>
          <a:bodyPr/>
          <a:lstStyle>
            <a:lvl1pPr>
              <a:defRPr/>
            </a:lvl1pPr>
          </a:lstStyle>
          <a:p>
            <a:pPr>
              <a:defRPr/>
            </a:pPr>
            <a:fld id="{6C9B5DDF-F325-4C95-8E66-8BAA64117B17}" type="slidenum">
              <a:rPr lang="ja-JP" altLang="en-US"/>
              <a:pPr>
                <a:defRPr/>
              </a:pPr>
              <a:t>‹#›</a:t>
            </a:fld>
            <a:endParaRPr lang="ja-JP" altLang="en-US"/>
          </a:p>
        </p:txBody>
      </p:sp>
    </p:spTree>
    <p:extLst>
      <p:ext uri="{BB962C8B-B14F-4D97-AF65-F5344CB8AC3E}">
        <p14:creationId xmlns:p14="http://schemas.microsoft.com/office/powerpoint/2010/main" val="19928406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テキスト プレースホルダ 2"/>
          <p:cNvSpPr>
            <a:spLocks noGrp="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6CFDD373-48B9-477D-BF99-C93B0F8F1ACB}" type="datetimeFigureOut">
              <a:rPr lang="ja-JP" altLang="en-US"/>
              <a:pPr>
                <a:defRPr/>
              </a:pPr>
              <a:t>2024/7/16</a:t>
            </a:fld>
            <a:endParaRPr lang="ja-JP" altLang="en-US"/>
          </a:p>
        </p:txBody>
      </p:sp>
      <p:sp>
        <p:nvSpPr>
          <p:cNvPr id="1028"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1029"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79F9069D-58B6-4A95-8854-0B5381920DE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a:t>
            </a:r>
          </a:p>
        </p:txBody>
      </p:sp>
      <p:sp>
        <p:nvSpPr>
          <p:cNvPr id="1108" name="正方形/長方形 4"/>
          <p:cNvSpPr/>
          <p:nvPr/>
        </p:nvSpPr>
        <p:spPr>
          <a:xfrm>
            <a:off x="42067" y="4749703"/>
            <a:ext cx="1693862" cy="300689"/>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開発目標</a:t>
            </a:r>
            <a:endParaRPr lang="en-US" altLang="ja-JP" sz="1400" b="1" dirty="0"/>
          </a:p>
        </p:txBody>
      </p:sp>
      <p:sp>
        <p:nvSpPr>
          <p:cNvPr id="1109" name="テキスト ボックス 5"/>
          <p:cNvSpPr txBox="1">
            <a:spLocks noChangeArrowheads="1"/>
          </p:cNvSpPr>
          <p:nvPr/>
        </p:nvSpPr>
        <p:spPr>
          <a:xfrm>
            <a:off x="126024" y="116431"/>
            <a:ext cx="1409360" cy="307777"/>
          </a:xfrm>
          <a:prstGeom prst="rect">
            <a:avLst/>
          </a:prstGeom>
          <a:solidFill>
            <a:schemeClr val="bg1"/>
          </a:solidFill>
          <a:ln>
            <a:noFill/>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t>【</a:t>
            </a:r>
            <a:r>
              <a:rPr lang="ja-JP" altLang="en-US" sz="1400" dirty="0"/>
              <a:t>受付番号：　　</a:t>
            </a:r>
            <a:r>
              <a:rPr lang="en-US" altLang="ja-JP" sz="1400" dirty="0"/>
              <a:t>】</a:t>
            </a:r>
          </a:p>
        </p:txBody>
      </p:sp>
      <p:sp>
        <p:nvSpPr>
          <p:cNvPr id="1110" name="正方形/長方形 9"/>
          <p:cNvSpPr/>
          <p:nvPr/>
        </p:nvSpPr>
        <p:spPr>
          <a:xfrm>
            <a:off x="1924746" y="4695632"/>
            <a:ext cx="2514600" cy="53356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r>
              <a:rPr lang="ja-JP" altLang="en-US" sz="1200" dirty="0">
                <a:solidFill>
                  <a:srgbClr val="FF0000"/>
                </a:solidFill>
              </a:rPr>
              <a:t>（例）○○の実現による☆☆の削減</a:t>
            </a:r>
          </a:p>
        </p:txBody>
      </p:sp>
      <p:sp>
        <p:nvSpPr>
          <p:cNvPr id="1111" name="正方形/長方形 10"/>
          <p:cNvSpPr/>
          <p:nvPr/>
        </p:nvSpPr>
        <p:spPr>
          <a:xfrm>
            <a:off x="56798" y="5260311"/>
            <a:ext cx="1547813"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設定根拠</a:t>
            </a:r>
          </a:p>
        </p:txBody>
      </p:sp>
      <p:sp>
        <p:nvSpPr>
          <p:cNvPr id="1112" name="正方形/長方形 11"/>
          <p:cNvSpPr/>
          <p:nvPr/>
        </p:nvSpPr>
        <p:spPr>
          <a:xfrm>
            <a:off x="56798" y="5608909"/>
            <a:ext cx="4319588" cy="1150937"/>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latin typeface="+mj-ea"/>
                <a:ea typeface="+mj-ea"/>
              </a:rPr>
              <a:t>（例）現状、</a:t>
            </a:r>
            <a:r>
              <a:rPr lang="en-US" altLang="ja-JP" sz="1200" dirty="0">
                <a:solidFill>
                  <a:srgbClr val="FF0000"/>
                </a:solidFill>
                <a:latin typeface="+mj-ea"/>
                <a:ea typeface="+mj-ea"/>
              </a:rPr>
              <a:t>499GT</a:t>
            </a:r>
            <a:r>
              <a:rPr lang="ja-JP" altLang="en-US" sz="1200" dirty="0">
                <a:solidFill>
                  <a:srgbClr val="FF0000"/>
                </a:solidFill>
                <a:latin typeface="+mj-ea"/>
                <a:ea typeface="+mj-ea"/>
              </a:rPr>
              <a:t>の内航船においては、通常、○名で運航しているが、これは配乗表の問題ではなく、主に○○や</a:t>
            </a:r>
            <a:r>
              <a:rPr lang="en-US" altLang="ja-JP" sz="1200" dirty="0">
                <a:solidFill>
                  <a:srgbClr val="FF0000"/>
                </a:solidFill>
                <a:latin typeface="+mj-ea"/>
                <a:ea typeface="+mj-ea"/>
              </a:rPr>
              <a:t>××</a:t>
            </a:r>
            <a:r>
              <a:rPr lang="ja-JP" altLang="en-US" sz="1200" dirty="0">
                <a:solidFill>
                  <a:srgbClr val="FF0000"/>
                </a:solidFill>
                <a:latin typeface="+mj-ea"/>
                <a:ea typeface="+mj-ea"/>
              </a:rPr>
              <a:t>の作業に人手が必要なためである。今回開発する技術により、○○の作業のうち△△は人による作業が不要となるため、１日あたり約□□時間の作業が省略されることになり、一人あたり平均では☆☆分の短縮となる。</a:t>
            </a:r>
          </a:p>
        </p:txBody>
      </p:sp>
      <p:sp>
        <p:nvSpPr>
          <p:cNvPr id="1113" name="正方形/長方形 12"/>
          <p:cNvSpPr/>
          <p:nvPr/>
        </p:nvSpPr>
        <p:spPr>
          <a:xfrm>
            <a:off x="4643438" y="1495977"/>
            <a:ext cx="1547812" cy="2880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技術開発の概要</a:t>
            </a:r>
          </a:p>
        </p:txBody>
      </p:sp>
      <p:sp>
        <p:nvSpPr>
          <p:cNvPr id="1114" name="正方形/長方形 13"/>
          <p:cNvSpPr/>
          <p:nvPr/>
        </p:nvSpPr>
        <p:spPr>
          <a:xfrm>
            <a:off x="4643438" y="1800598"/>
            <a:ext cx="4356100" cy="4958976"/>
          </a:xfrm>
          <a:prstGeom prst="rect">
            <a:avLst/>
          </a:prstGeom>
          <a:ln/>
        </p:spPr>
        <p:style>
          <a:lnRef idx="2">
            <a:schemeClr val="accent3"/>
          </a:lnRef>
          <a:fillRef idx="1">
            <a:schemeClr val="lt1"/>
          </a:fillRef>
          <a:effectRef idx="0">
            <a:schemeClr val="accent3"/>
          </a:effectRef>
          <a:fontRef idx="minor">
            <a:schemeClr val="dk1"/>
          </a:fontRef>
        </p:style>
        <p:txBody>
          <a:bodyPr/>
          <a:lstStyle/>
          <a:p>
            <a:pPr eaLnBrk="1" fontAlgn="auto" hangingPunct="1">
              <a:spcBef>
                <a:spcPts val="0"/>
              </a:spcBef>
              <a:spcAft>
                <a:spcPts val="0"/>
              </a:spcAft>
              <a:defRPr/>
            </a:pPr>
            <a:r>
              <a:rPr lang="ja-JP" altLang="en-US" sz="1400" dirty="0">
                <a:solidFill>
                  <a:schemeClr val="tx1"/>
                </a:solidFill>
              </a:rPr>
              <a:t>・・・・・・・・・・・・・・・・・・・・・・・・・・・・・・・・・・・・・・・・・・・・・・・・・・・・・・・・・・・・・・・・・・・・・・・・・・・・・・・・・・・・・・・・・・・・・・・・・・・・・・・・・・・・・・・・・・・・・・・・・・・・・・・・・・ ・・・・・・・・・・・・・・・・・・・・・・・・ ・・・・・・・・・・・・・・・・・・・・・・・・ ・・・・・・</a:t>
            </a:r>
            <a:endParaRPr lang="en-US" altLang="ja-JP" sz="1400" dirty="0">
              <a:solidFill>
                <a:schemeClr val="tx1"/>
              </a:solidFill>
            </a:endParaRPr>
          </a:p>
          <a:p>
            <a:pPr eaLnBrk="1" fontAlgn="auto" hangingPunct="1">
              <a:spcBef>
                <a:spcPts val="0"/>
              </a:spcBef>
              <a:spcAft>
                <a:spcPts val="0"/>
              </a:spcAft>
              <a:defRPr/>
            </a:pP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＜開発する技術＞</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　・・・・・・・・・・・・</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　・・・・・・・・・・・・</a:t>
            </a:r>
            <a:endParaRPr lang="en-US" altLang="ja-JP" sz="1400" dirty="0">
              <a:solidFill>
                <a:schemeClr val="tx1"/>
              </a:solidFill>
            </a:endParaRPr>
          </a:p>
          <a:p>
            <a:pPr eaLnBrk="1" fontAlgn="auto" hangingPunct="1">
              <a:spcBef>
                <a:spcPts val="0"/>
              </a:spcBef>
              <a:spcAft>
                <a:spcPts val="0"/>
              </a:spcAft>
              <a:defRPr/>
            </a:pP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＜上記のうち令和６年度の開発目標＞</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p:txBody>
      </p:sp>
      <p:sp>
        <p:nvSpPr>
          <p:cNvPr id="1115" name="正方形/長方形 14"/>
          <p:cNvSpPr/>
          <p:nvPr/>
        </p:nvSpPr>
        <p:spPr>
          <a:xfrm>
            <a:off x="4733132" y="5260310"/>
            <a:ext cx="4176712" cy="1373851"/>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r>
              <a:rPr lang="ja-JP" altLang="en-US" dirty="0">
                <a:solidFill>
                  <a:schemeClr val="tx1"/>
                </a:solidFill>
              </a:rPr>
              <a:t>（対象とする技術のイラストや図）</a:t>
            </a:r>
          </a:p>
          <a:p>
            <a:pPr algn="ctr" eaLnBrk="1" fontAlgn="auto" hangingPunct="1">
              <a:spcBef>
                <a:spcPts val="0"/>
              </a:spcBef>
              <a:spcAft>
                <a:spcPts val="0"/>
              </a:spcAft>
              <a:defRPr/>
            </a:pPr>
            <a:endParaRPr lang="ja-JP" altLang="en-US" dirty="0">
              <a:solidFill>
                <a:schemeClr val="tx1"/>
              </a:solidFill>
            </a:endParaRPr>
          </a:p>
        </p:txBody>
      </p:sp>
      <p:sp>
        <p:nvSpPr>
          <p:cNvPr id="1116" name="正方形/長方形 15"/>
          <p:cNvSpPr/>
          <p:nvPr/>
        </p:nvSpPr>
        <p:spPr>
          <a:xfrm>
            <a:off x="166482" y="1429210"/>
            <a:ext cx="1584325"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年度毎概算経費</a:t>
            </a:r>
          </a:p>
        </p:txBody>
      </p:sp>
      <p:sp>
        <p:nvSpPr>
          <p:cNvPr id="1119" name="正方形/長方形 19"/>
          <p:cNvSpPr/>
          <p:nvPr/>
        </p:nvSpPr>
        <p:spPr>
          <a:xfrm>
            <a:off x="175268" y="2550372"/>
            <a:ext cx="1584325"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事業スケジュール</a:t>
            </a:r>
          </a:p>
        </p:txBody>
      </p:sp>
      <p:graphicFrame>
        <p:nvGraphicFramePr>
          <p:cNvPr id="1120" name="表 20"/>
          <p:cNvGraphicFramePr>
            <a:graphicFrameLocks noGrp="1"/>
          </p:cNvGraphicFramePr>
          <p:nvPr>
            <p:extLst>
              <p:ext uri="{D42A27DB-BD31-4B8C-83A1-F6EECF244321}">
                <p14:modId xmlns:p14="http://schemas.microsoft.com/office/powerpoint/2010/main" val="2610669565"/>
              </p:ext>
            </p:extLst>
          </p:nvPr>
        </p:nvGraphicFramePr>
        <p:xfrm>
          <a:off x="335752" y="1808275"/>
          <a:ext cx="3960360" cy="576263"/>
        </p:xfrm>
        <a:graphic>
          <a:graphicData uri="http://schemas.openxmlformats.org/drawingml/2006/table">
            <a:tbl>
              <a:tblPr firstRow="1" bandRow="1">
                <a:tableStyleId>{F5AB1C69-6EDB-4FF4-983F-18BD219EF322}</a:tableStyleId>
              </a:tblPr>
              <a:tblGrid>
                <a:gridCol w="1320120">
                  <a:extLst>
                    <a:ext uri="{9D8B030D-6E8A-4147-A177-3AD203B41FA5}">
                      <a16:colId xmlns:a16="http://schemas.microsoft.com/office/drawing/2014/main" val="20000"/>
                    </a:ext>
                  </a:extLst>
                </a:gridCol>
                <a:gridCol w="1320120">
                  <a:extLst>
                    <a:ext uri="{9D8B030D-6E8A-4147-A177-3AD203B41FA5}">
                      <a16:colId xmlns:a16="http://schemas.microsoft.com/office/drawing/2014/main" val="20001"/>
                    </a:ext>
                  </a:extLst>
                </a:gridCol>
                <a:gridCol w="1320120">
                  <a:extLst>
                    <a:ext uri="{9D8B030D-6E8A-4147-A177-3AD203B41FA5}">
                      <a16:colId xmlns:a16="http://schemas.microsoft.com/office/drawing/2014/main" val="20002"/>
                    </a:ext>
                  </a:extLst>
                </a:gridCol>
              </a:tblGrid>
              <a:tr h="287970">
                <a:tc>
                  <a:txBody>
                    <a:bodyPr/>
                    <a:lstStyle/>
                    <a:p>
                      <a:r>
                        <a:rPr kumimoji="1" lang="en-US" altLang="ja-JP" sz="1200" dirty="0"/>
                        <a:t>R6</a:t>
                      </a:r>
                      <a:endParaRPr kumimoji="1" lang="ja-JP" altLang="en-US" sz="1200" dirty="0"/>
                    </a:p>
                  </a:txBody>
                  <a:tcPr marL="91431" marR="91431" marT="45762" marB="45762"/>
                </a:tc>
                <a:tc>
                  <a:txBody>
                    <a:bodyPr/>
                    <a:lstStyle/>
                    <a:p>
                      <a:r>
                        <a:rPr kumimoji="1" lang="en-US" altLang="ja-JP" sz="1200" dirty="0"/>
                        <a:t>R7</a:t>
                      </a:r>
                      <a:endParaRPr kumimoji="1" lang="ja-JP" altLang="en-US" sz="1200" dirty="0"/>
                    </a:p>
                  </a:txBody>
                  <a:tcPr marL="91431" marR="91431" marT="45762" marB="45762"/>
                </a:tc>
                <a:tc>
                  <a:txBody>
                    <a:bodyPr/>
                    <a:lstStyle/>
                    <a:p>
                      <a:r>
                        <a:rPr kumimoji="1" lang="en-US" altLang="ja-JP" sz="1200" dirty="0"/>
                        <a:t>R8</a:t>
                      </a:r>
                      <a:endParaRPr kumimoji="1" lang="ja-JP" altLang="en-US" sz="1200" dirty="0"/>
                    </a:p>
                  </a:txBody>
                  <a:tcPr marL="91431" marR="91431" marT="45762" marB="45762"/>
                </a:tc>
                <a:extLst>
                  <a:ext uri="{0D108BD9-81ED-4DB2-BD59-A6C34878D82A}">
                    <a16:rowId xmlns:a16="http://schemas.microsoft.com/office/drawing/2014/main" val="10000"/>
                  </a:ext>
                </a:extLst>
              </a:tr>
              <a:tr h="288293">
                <a:tc>
                  <a:txBody>
                    <a:bodyPr/>
                    <a:lstStyle/>
                    <a:p>
                      <a:endParaRPr kumimoji="1" lang="ja-JP" altLang="en-US" sz="1200" dirty="0"/>
                    </a:p>
                  </a:txBody>
                  <a:tcPr marL="91431" marR="91431" marT="45762" marB="45762"/>
                </a:tc>
                <a:tc>
                  <a:txBody>
                    <a:bodyPr/>
                    <a:lstStyle/>
                    <a:p>
                      <a:endParaRPr kumimoji="1" lang="ja-JP" altLang="en-US" sz="1200" dirty="0"/>
                    </a:p>
                  </a:txBody>
                  <a:tcPr marL="91431" marR="91431" marT="45762" marB="45762"/>
                </a:tc>
                <a:tc>
                  <a:txBody>
                    <a:bodyPr/>
                    <a:lstStyle/>
                    <a:p>
                      <a:endParaRPr kumimoji="1" lang="ja-JP" altLang="en-US" sz="1200" dirty="0"/>
                    </a:p>
                  </a:txBody>
                  <a:tcPr marL="91431" marR="91431" marT="45762" marB="45762"/>
                </a:tc>
                <a:extLst>
                  <a:ext uri="{0D108BD9-81ED-4DB2-BD59-A6C34878D82A}">
                    <a16:rowId xmlns:a16="http://schemas.microsoft.com/office/drawing/2014/main" val="10001"/>
                  </a:ext>
                </a:extLst>
              </a:tr>
            </a:tbl>
          </a:graphicData>
        </a:graphic>
      </p:graphicFrame>
      <p:sp>
        <p:nvSpPr>
          <p:cNvPr id="1121" name="テキスト ボックス 21"/>
          <p:cNvSpPr txBox="1">
            <a:spLocks noChangeArrowheads="1"/>
          </p:cNvSpPr>
          <p:nvPr/>
        </p:nvSpPr>
        <p:spPr>
          <a:xfrm>
            <a:off x="3808032" y="1562658"/>
            <a:ext cx="569387" cy="246221"/>
          </a:xfrm>
          <a:prstGeom prst="rect">
            <a:avLst/>
          </a:prstGeom>
          <a:noFill/>
          <a:ln>
            <a:noFill/>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000" dirty="0"/>
              <a:t>（千円）</a:t>
            </a:r>
          </a:p>
        </p:txBody>
      </p:sp>
      <p:graphicFrame>
        <p:nvGraphicFramePr>
          <p:cNvPr id="1122" name="表 25"/>
          <p:cNvGraphicFramePr>
            <a:graphicFrameLocks noGrp="1"/>
          </p:cNvGraphicFramePr>
          <p:nvPr>
            <p:extLst>
              <p:ext uri="{D42A27DB-BD31-4B8C-83A1-F6EECF244321}">
                <p14:modId xmlns:p14="http://schemas.microsoft.com/office/powerpoint/2010/main" val="3082187662"/>
              </p:ext>
            </p:extLst>
          </p:nvPr>
        </p:nvGraphicFramePr>
        <p:xfrm>
          <a:off x="334974" y="2904754"/>
          <a:ext cx="4021907" cy="1584325"/>
        </p:xfrm>
        <a:graphic>
          <a:graphicData uri="http://schemas.openxmlformats.org/drawingml/2006/table">
            <a:tbl>
              <a:tblPr firstRow="1" bandRow="1">
                <a:tableStyleId>{F5AB1C69-6EDB-4FF4-983F-18BD219EF322}</a:tableStyleId>
              </a:tblPr>
              <a:tblGrid>
                <a:gridCol w="1777118">
                  <a:extLst>
                    <a:ext uri="{9D8B030D-6E8A-4147-A177-3AD203B41FA5}">
                      <a16:colId xmlns:a16="http://schemas.microsoft.com/office/drawing/2014/main" val="20000"/>
                    </a:ext>
                  </a:extLst>
                </a:gridCol>
                <a:gridCol w="748263">
                  <a:extLst>
                    <a:ext uri="{9D8B030D-6E8A-4147-A177-3AD203B41FA5}">
                      <a16:colId xmlns:a16="http://schemas.microsoft.com/office/drawing/2014/main" val="20001"/>
                    </a:ext>
                  </a:extLst>
                </a:gridCol>
                <a:gridCol w="748263">
                  <a:extLst>
                    <a:ext uri="{9D8B030D-6E8A-4147-A177-3AD203B41FA5}">
                      <a16:colId xmlns:a16="http://schemas.microsoft.com/office/drawing/2014/main" val="20002"/>
                    </a:ext>
                  </a:extLst>
                </a:gridCol>
                <a:gridCol w="748263">
                  <a:extLst>
                    <a:ext uri="{9D8B030D-6E8A-4147-A177-3AD203B41FA5}">
                      <a16:colId xmlns:a16="http://schemas.microsoft.com/office/drawing/2014/main" val="20003"/>
                    </a:ext>
                  </a:extLst>
                </a:gridCol>
              </a:tblGrid>
              <a:tr h="316865">
                <a:tc>
                  <a:txBody>
                    <a:bodyPr/>
                    <a:lstStyle/>
                    <a:p>
                      <a:pPr algn="ctr"/>
                      <a:r>
                        <a:rPr kumimoji="1" lang="ja-JP" altLang="en-US" sz="1200" dirty="0"/>
                        <a:t>実施項目</a:t>
                      </a:r>
                    </a:p>
                  </a:txBody>
                  <a:tcPr marL="91466" marR="91466" marT="45724" marB="45724"/>
                </a:tc>
                <a:tc>
                  <a:txBody>
                    <a:bodyPr/>
                    <a:lstStyle/>
                    <a:p>
                      <a:pPr algn="ctr"/>
                      <a:r>
                        <a:rPr kumimoji="1" lang="en-US" altLang="ja-JP" sz="1200" dirty="0"/>
                        <a:t>R6</a:t>
                      </a:r>
                      <a:endParaRPr kumimoji="1" lang="ja-JP" altLang="en-US" sz="1200" dirty="0"/>
                    </a:p>
                  </a:txBody>
                  <a:tcPr marL="91466" marR="91466" marT="45724" marB="45724"/>
                </a:tc>
                <a:tc>
                  <a:txBody>
                    <a:bodyPr/>
                    <a:lstStyle/>
                    <a:p>
                      <a:pPr algn="ctr"/>
                      <a:r>
                        <a:rPr kumimoji="1" lang="en-US" altLang="ja-JP" sz="1200" dirty="0"/>
                        <a:t>R7</a:t>
                      </a:r>
                      <a:endParaRPr kumimoji="1" lang="ja-JP" altLang="en-US" sz="1200" dirty="0"/>
                    </a:p>
                  </a:txBody>
                  <a:tcPr marL="91466" marR="91466" marT="45724" marB="45724"/>
                </a:tc>
                <a:tc>
                  <a:txBody>
                    <a:bodyPr/>
                    <a:lstStyle/>
                    <a:p>
                      <a:pPr algn="ctr"/>
                      <a:r>
                        <a:rPr kumimoji="1" lang="en-US" altLang="ja-JP" sz="1200" dirty="0"/>
                        <a:t>R8</a:t>
                      </a:r>
                      <a:endParaRPr kumimoji="1" lang="ja-JP" altLang="en-US" sz="1200" dirty="0"/>
                    </a:p>
                  </a:txBody>
                  <a:tcPr marL="91466" marR="91466" marT="45724" marB="45724"/>
                </a:tc>
                <a:extLst>
                  <a:ext uri="{0D108BD9-81ED-4DB2-BD59-A6C34878D82A}">
                    <a16:rowId xmlns:a16="http://schemas.microsoft.com/office/drawing/2014/main" val="10000"/>
                  </a:ext>
                </a:extLst>
              </a:tr>
              <a:tr h="316865">
                <a:tc>
                  <a:txBody>
                    <a:bodyPr/>
                    <a:lstStyle/>
                    <a:p>
                      <a:pPr algn="l"/>
                      <a:r>
                        <a:rPr kumimoji="1" lang="ja-JP" altLang="en-US" sz="1200" dirty="0">
                          <a:solidFill>
                            <a:srgbClr val="FF0000"/>
                          </a:solidFill>
                        </a:rPr>
                        <a:t>○○の設計</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1"/>
                  </a:ext>
                </a:extLst>
              </a:tr>
              <a:tr h="316865">
                <a:tc>
                  <a:txBody>
                    <a:bodyPr/>
                    <a:lstStyle/>
                    <a:p>
                      <a:pPr algn="l"/>
                      <a:r>
                        <a:rPr kumimoji="1" lang="ja-JP" altLang="en-US" sz="1200" dirty="0">
                          <a:solidFill>
                            <a:srgbClr val="FF0000"/>
                          </a:solidFill>
                        </a:rPr>
                        <a:t>○○の開発</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2"/>
                  </a:ext>
                </a:extLst>
              </a:tr>
              <a:tr h="316865">
                <a:tc>
                  <a:txBody>
                    <a:bodyPr/>
                    <a:lstStyle/>
                    <a:p>
                      <a:pPr algn="l"/>
                      <a:r>
                        <a:rPr kumimoji="1" lang="ja-JP" altLang="en-US" sz="1200" dirty="0">
                          <a:solidFill>
                            <a:srgbClr val="FF0000"/>
                          </a:solidFill>
                        </a:rPr>
                        <a:t>○○の実証試験</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3"/>
                  </a:ext>
                </a:extLst>
              </a:tr>
              <a:tr h="316865">
                <a:tc>
                  <a:txBody>
                    <a:bodyPr/>
                    <a:lstStyle/>
                    <a:p>
                      <a:pPr algn="l"/>
                      <a:r>
                        <a:rPr kumimoji="1" lang="ja-JP" altLang="en-US" sz="1200" dirty="0">
                          <a:solidFill>
                            <a:srgbClr val="FF0000"/>
                          </a:solidFill>
                        </a:rPr>
                        <a:t>○○の評価</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4"/>
                  </a:ext>
                </a:extLst>
              </a:tr>
            </a:tbl>
          </a:graphicData>
        </a:graphic>
      </p:graphicFrame>
      <p:cxnSp>
        <p:nvCxnSpPr>
          <p:cNvPr id="1123" name="直線矢印コネクタ 29"/>
          <p:cNvCxnSpPr/>
          <p:nvPr/>
        </p:nvCxnSpPr>
        <p:spPr>
          <a:xfrm>
            <a:off x="2101126" y="3356992"/>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4" name="直線矢印コネクタ 30"/>
          <p:cNvCxnSpPr/>
          <p:nvPr/>
        </p:nvCxnSpPr>
        <p:spPr>
          <a:xfrm>
            <a:off x="2867080" y="3717032"/>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5" name="直線矢印コネクタ 33"/>
          <p:cNvCxnSpPr/>
          <p:nvPr/>
        </p:nvCxnSpPr>
        <p:spPr>
          <a:xfrm>
            <a:off x="3553092" y="4005064"/>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6" name="直線矢印コネクタ 35"/>
          <p:cNvCxnSpPr/>
          <p:nvPr/>
        </p:nvCxnSpPr>
        <p:spPr>
          <a:xfrm>
            <a:off x="3371180" y="4293096"/>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7" name="直線矢印コネクタ 41"/>
          <p:cNvCxnSpPr/>
          <p:nvPr/>
        </p:nvCxnSpPr>
        <p:spPr>
          <a:xfrm>
            <a:off x="2605226" y="4293096"/>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28" name="テキスト ボックス 1"/>
          <p:cNvSpPr txBox="1">
            <a:spLocks noChangeArrowheads="1"/>
          </p:cNvSpPr>
          <p:nvPr/>
        </p:nvSpPr>
        <p:spPr>
          <a:xfrm>
            <a:off x="8035429" y="98426"/>
            <a:ext cx="1008062" cy="368439"/>
          </a:xfrm>
          <a:prstGeom prst="rect">
            <a:avLst/>
          </a:prstGeom>
          <a:solidFill>
            <a:schemeClr val="bg1"/>
          </a:solidFill>
          <a:ln w="9525">
            <a:solidFill>
              <a:schemeClr val="tx1"/>
            </a:solidFill>
            <a:miter lim="800000"/>
            <a:headEnd/>
            <a:tailEnd/>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ja-JP" altLang="en-US" sz="1800" dirty="0">
                <a:latin typeface="Arial" panose="020B0604020202020204" pitchFamily="34" charset="0"/>
              </a:rPr>
              <a:t>別紙４</a:t>
            </a:r>
          </a:p>
        </p:txBody>
      </p:sp>
      <p:cxnSp>
        <p:nvCxnSpPr>
          <p:cNvPr id="1129" name="直線矢印コネクタ 23"/>
          <p:cNvCxnSpPr/>
          <p:nvPr/>
        </p:nvCxnSpPr>
        <p:spPr>
          <a:xfrm>
            <a:off x="4080212" y="4293096"/>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正方形/長方形 15">
            <a:extLst>
              <a:ext uri="{FF2B5EF4-FFF2-40B4-BE49-F238E27FC236}">
                <a16:creationId xmlns:a16="http://schemas.microsoft.com/office/drawing/2014/main" id="{9D3372CB-C669-AE5C-307F-A3F284EAFF9A}"/>
              </a:ext>
            </a:extLst>
          </p:cNvPr>
          <p:cNvSpPr/>
          <p:nvPr/>
        </p:nvSpPr>
        <p:spPr>
          <a:xfrm>
            <a:off x="175268" y="602903"/>
            <a:ext cx="814733"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提案者</a:t>
            </a:r>
          </a:p>
        </p:txBody>
      </p:sp>
      <p:sp>
        <p:nvSpPr>
          <p:cNvPr id="4" name="正方形/長方形 9">
            <a:extLst>
              <a:ext uri="{FF2B5EF4-FFF2-40B4-BE49-F238E27FC236}">
                <a16:creationId xmlns:a16="http://schemas.microsoft.com/office/drawing/2014/main" id="{96DCAD4F-AE69-9BA6-EF67-4AC6F367AAA2}"/>
              </a:ext>
            </a:extLst>
          </p:cNvPr>
          <p:cNvSpPr/>
          <p:nvPr/>
        </p:nvSpPr>
        <p:spPr>
          <a:xfrm>
            <a:off x="395536" y="937894"/>
            <a:ext cx="3911544" cy="379065"/>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rPr>
              <a:t>〇〇株式会社、△△株式会社、・・・</a:t>
            </a:r>
          </a:p>
        </p:txBody>
      </p:sp>
      <p:sp>
        <p:nvSpPr>
          <p:cNvPr id="5" name="正方形/長方形 15">
            <a:extLst>
              <a:ext uri="{FF2B5EF4-FFF2-40B4-BE49-F238E27FC236}">
                <a16:creationId xmlns:a16="http://schemas.microsoft.com/office/drawing/2014/main" id="{2DC2761E-CB46-C9EA-9735-DF2CB092678C}"/>
              </a:ext>
            </a:extLst>
          </p:cNvPr>
          <p:cNvSpPr/>
          <p:nvPr/>
        </p:nvSpPr>
        <p:spPr>
          <a:xfrm>
            <a:off x="4643438" y="586283"/>
            <a:ext cx="936674"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テーマ</a:t>
            </a:r>
          </a:p>
        </p:txBody>
      </p:sp>
      <p:sp>
        <p:nvSpPr>
          <p:cNvPr id="6" name="正方形/長方形 15">
            <a:extLst>
              <a:ext uri="{FF2B5EF4-FFF2-40B4-BE49-F238E27FC236}">
                <a16:creationId xmlns:a16="http://schemas.microsoft.com/office/drawing/2014/main" id="{5169CBC6-708C-8EAF-FB3D-665C43D2E472}"/>
              </a:ext>
            </a:extLst>
          </p:cNvPr>
          <p:cNvSpPr/>
          <p:nvPr/>
        </p:nvSpPr>
        <p:spPr>
          <a:xfrm>
            <a:off x="4643438" y="1038563"/>
            <a:ext cx="936674"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内航課題</a:t>
            </a:r>
          </a:p>
        </p:txBody>
      </p:sp>
      <p:sp>
        <p:nvSpPr>
          <p:cNvPr id="7" name="正方形/長方形 9">
            <a:extLst>
              <a:ext uri="{FF2B5EF4-FFF2-40B4-BE49-F238E27FC236}">
                <a16:creationId xmlns:a16="http://schemas.microsoft.com/office/drawing/2014/main" id="{402EFFEA-FA16-5AAF-A6AD-481E74C72E63}"/>
              </a:ext>
            </a:extLst>
          </p:cNvPr>
          <p:cNvSpPr/>
          <p:nvPr/>
        </p:nvSpPr>
        <p:spPr>
          <a:xfrm>
            <a:off x="5652120" y="584410"/>
            <a:ext cx="3433272" cy="307419"/>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100" dirty="0">
                <a:solidFill>
                  <a:srgbClr val="FF0000"/>
                </a:solidFill>
              </a:rPr>
              <a:t>物流</a:t>
            </a:r>
            <a:r>
              <a:rPr lang="en-US" altLang="ja-JP" sz="1100" dirty="0">
                <a:solidFill>
                  <a:srgbClr val="FF0000"/>
                </a:solidFill>
              </a:rPr>
              <a:t>DX</a:t>
            </a:r>
            <a:r>
              <a:rPr lang="ja-JP" altLang="en-US" sz="1100" dirty="0">
                <a:solidFill>
                  <a:srgbClr val="FF0000"/>
                </a:solidFill>
              </a:rPr>
              <a:t>、物流</a:t>
            </a:r>
            <a:r>
              <a:rPr lang="en-US" altLang="ja-JP" sz="1100" dirty="0">
                <a:solidFill>
                  <a:srgbClr val="FF0000"/>
                </a:solidFill>
              </a:rPr>
              <a:t>GX</a:t>
            </a:r>
            <a:r>
              <a:rPr lang="ja-JP" altLang="en-US" sz="1100" dirty="0">
                <a:solidFill>
                  <a:srgbClr val="FF0000"/>
                </a:solidFill>
              </a:rPr>
              <a:t>、洋上風力発電関連船舶のいずれかを記入</a:t>
            </a:r>
          </a:p>
        </p:txBody>
      </p:sp>
      <p:sp>
        <p:nvSpPr>
          <p:cNvPr id="8" name="正方形/長方形 9">
            <a:extLst>
              <a:ext uri="{FF2B5EF4-FFF2-40B4-BE49-F238E27FC236}">
                <a16:creationId xmlns:a16="http://schemas.microsoft.com/office/drawing/2014/main" id="{E01AE170-10C8-62B9-D6A6-1ED8970A79D7}"/>
              </a:ext>
            </a:extLst>
          </p:cNvPr>
          <p:cNvSpPr/>
          <p:nvPr/>
        </p:nvSpPr>
        <p:spPr>
          <a:xfrm>
            <a:off x="5652120" y="1038563"/>
            <a:ext cx="3433272" cy="307419"/>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rPr>
              <a:t>技術開発により解決可能な内航課題を記入</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r>
              <a:rPr lang="ja-JP" altLang="en-US" sz="2000" dirty="0">
                <a:sym typeface="Wingdings" pitchFamily="2" charset="2"/>
              </a:rPr>
              <a:t>：○○○、△△△、・・・）</a:t>
            </a:r>
            <a:endParaRPr lang="ja-JP" altLang="en-US" sz="2000" dirty="0"/>
          </a:p>
        </p:txBody>
      </p:sp>
      <p:sp>
        <p:nvSpPr>
          <p:cNvPr id="1134" name="正方形/長方形 4"/>
          <p:cNvSpPr/>
          <p:nvPr/>
        </p:nvSpPr>
        <p:spPr>
          <a:xfrm>
            <a:off x="107949" y="620713"/>
            <a:ext cx="3600000" cy="4320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開発目標及び設定根拠</a:t>
            </a:r>
          </a:p>
        </p:txBody>
      </p:sp>
      <p:sp>
        <p:nvSpPr>
          <p:cNvPr id="1135" name="正方形/長方形 9"/>
          <p:cNvSpPr/>
          <p:nvPr/>
        </p:nvSpPr>
        <p:spPr>
          <a:xfrm>
            <a:off x="323529" y="1125538"/>
            <a:ext cx="8568952" cy="5472112"/>
          </a:xfrm>
          <a:prstGeom prst="rect">
            <a:avLst/>
          </a:prstGeom>
          <a:ln/>
        </p:spPr>
        <p:style>
          <a:lnRef idx="2">
            <a:schemeClr val="accent3"/>
          </a:lnRef>
          <a:fillRef idx="1">
            <a:schemeClr val="lt1"/>
          </a:fillRef>
          <a:effectRef idx="0">
            <a:schemeClr val="accent3"/>
          </a:effectRef>
          <a:fontRef idx="minor">
            <a:schemeClr val="dk1"/>
          </a:fontRef>
        </p:style>
        <p:txBody>
          <a:bodyPr anchor="b"/>
          <a:lstStyle/>
          <a:p>
            <a:pPr eaLnBrk="1" fontAlgn="auto" hangingPunct="1">
              <a:spcBef>
                <a:spcPts val="0"/>
              </a:spcBef>
              <a:spcAft>
                <a:spcPts val="0"/>
              </a:spcAft>
              <a:defRPr/>
            </a:pPr>
            <a:endParaRPr lang="en-US" altLang="ja-JP" sz="2000" dirty="0">
              <a:solidFill>
                <a:schemeClr val="tx1"/>
              </a:solidFill>
              <a:latin typeface="+mj-ea"/>
              <a:ea typeface="+mj-ea"/>
            </a:endParaRPr>
          </a:p>
          <a:p>
            <a:pPr marL="285750" indent="-285750" eaLnBrk="1" fontAlgn="auto" hangingPunct="1">
              <a:spcBef>
                <a:spcPts val="0"/>
              </a:spcBef>
              <a:spcAft>
                <a:spcPts val="0"/>
              </a:spcAft>
              <a:buFont typeface="Arial" panose="020B0604020202020204" pitchFamily="34" charset="0"/>
              <a:buChar char="•"/>
              <a:defRPr/>
            </a:pPr>
            <a:r>
              <a:rPr lang="ja-JP" altLang="en-US" sz="1600" dirty="0">
                <a:solidFill>
                  <a:schemeClr val="tx1"/>
                </a:solidFill>
                <a:latin typeface="+mj-ea"/>
                <a:ea typeface="+mj-ea"/>
              </a:rPr>
              <a:t>選択したテーマにおける実態、課題などの技術開発の背景について触れつつ、</a:t>
            </a:r>
            <a:endParaRPr lang="en-US" altLang="ja-JP" sz="1600" dirty="0">
              <a:solidFill>
                <a:schemeClr val="tx1"/>
              </a:solidFill>
              <a:latin typeface="+mj-ea"/>
              <a:ea typeface="+mj-ea"/>
            </a:endParaRPr>
          </a:p>
          <a:p>
            <a:pPr marL="357188" indent="-179388" eaLnBrk="1" fontAlgn="auto" hangingPunct="1">
              <a:spcBef>
                <a:spcPts val="0"/>
              </a:spcBef>
              <a:spcAft>
                <a:spcPts val="0"/>
              </a:spcAft>
              <a:defRPr/>
            </a:pPr>
            <a:r>
              <a:rPr lang="ja-JP" altLang="en-US" sz="1600" dirty="0">
                <a:solidFill>
                  <a:schemeClr val="tx1"/>
                </a:solidFill>
                <a:latin typeface="+mj-ea"/>
                <a:ea typeface="+mj-ea"/>
              </a:rPr>
              <a:t>　①　開発しようとしている機器等の性能について、どの程度のレベルを目指すのか</a:t>
            </a:r>
          </a:p>
          <a:p>
            <a:pPr marL="357188" indent="-179388" eaLnBrk="1" fontAlgn="auto" hangingPunct="1">
              <a:spcBef>
                <a:spcPts val="0"/>
              </a:spcBef>
              <a:spcAft>
                <a:spcPts val="0"/>
              </a:spcAft>
              <a:defRPr/>
            </a:pPr>
            <a:r>
              <a:rPr lang="ja-JP" altLang="en-US" sz="1600" dirty="0">
                <a:solidFill>
                  <a:schemeClr val="tx1"/>
                </a:solidFill>
                <a:latin typeface="+mj-ea"/>
                <a:ea typeface="+mj-ea"/>
              </a:rPr>
              <a:t>　②　選択した課題に対して、どの程度の課題解決を目指すのか</a:t>
            </a:r>
            <a:endParaRPr lang="en-US" altLang="ja-JP" sz="1600" dirty="0">
              <a:solidFill>
                <a:schemeClr val="tx1"/>
              </a:solidFill>
              <a:latin typeface="+mj-ea"/>
              <a:ea typeface="+mj-ea"/>
            </a:endParaRPr>
          </a:p>
          <a:p>
            <a:pPr marL="182563" eaLnBrk="1" fontAlgn="auto" hangingPunct="1">
              <a:spcBef>
                <a:spcPts val="0"/>
              </a:spcBef>
              <a:spcAft>
                <a:spcPts val="0"/>
              </a:spcAft>
              <a:defRPr/>
            </a:pPr>
            <a:r>
              <a:rPr lang="ja-JP" altLang="en-US" sz="1600" dirty="0">
                <a:solidFill>
                  <a:schemeClr val="tx1"/>
                </a:solidFill>
                <a:latin typeface="+mj-ea"/>
                <a:ea typeface="+mj-ea"/>
              </a:rPr>
              <a:t>について説明して下さい。</a:t>
            </a:r>
            <a:endParaRPr lang="en-US" altLang="ja-JP" sz="1600" dirty="0">
              <a:solidFill>
                <a:schemeClr val="tx1"/>
              </a:solidFill>
              <a:latin typeface="+mj-ea"/>
              <a:ea typeface="+mj-ea"/>
            </a:endParaRPr>
          </a:p>
          <a:p>
            <a:pPr marL="182563" eaLnBrk="1" fontAlgn="auto" hangingPunct="1">
              <a:spcBef>
                <a:spcPts val="0"/>
              </a:spcBef>
              <a:spcAft>
                <a:spcPts val="0"/>
              </a:spcAft>
              <a:defRPr/>
            </a:pPr>
            <a:r>
              <a:rPr lang="ja-JP" altLang="en-US" sz="1600" dirty="0">
                <a:solidFill>
                  <a:schemeClr val="tx1"/>
                </a:solidFill>
                <a:latin typeface="+mj-ea"/>
                <a:ea typeface="+mj-ea"/>
              </a:rPr>
              <a:t>　このうち、②については、後々に達成度合いを評価できるように、可能な限り定量的な指標を設定して下さい。（例えば、１人当たりの１日の作業時間を</a:t>
            </a:r>
            <a:r>
              <a:rPr lang="en-US" altLang="ja-JP" sz="1600" dirty="0">
                <a:solidFill>
                  <a:schemeClr val="tx1"/>
                </a:solidFill>
                <a:latin typeface="+mj-ea"/>
                <a:ea typeface="+mj-ea"/>
              </a:rPr>
              <a:t>15</a:t>
            </a:r>
            <a:r>
              <a:rPr lang="ja-JP" altLang="en-US" sz="1600" dirty="0">
                <a:solidFill>
                  <a:schemeClr val="tx1"/>
                </a:solidFill>
                <a:latin typeface="+mj-ea"/>
                <a:ea typeface="+mj-ea"/>
              </a:rPr>
              <a:t>分削減するなど。）また、そのように指標を設定した根拠についても記述して下さい。なお、定性的な目標とせざるを得ない場合であっても、可能な限り分かりやすく、事後に評価できるような目標を設定するように記載して下さい。（例えば、船内の全船員のトータルの業務量を従前より削減するなど。）</a:t>
            </a:r>
          </a:p>
          <a:p>
            <a:pPr marL="182563" indent="-182563" eaLnBrk="1" fontAlgn="auto" hangingPunct="1">
              <a:spcBef>
                <a:spcPts val="0"/>
              </a:spcBef>
              <a:spcAft>
                <a:spcPts val="0"/>
              </a:spcAft>
              <a:defRPr/>
            </a:pPr>
            <a:r>
              <a:rPr lang="ja-JP" altLang="en-US" sz="1600" dirty="0">
                <a:solidFill>
                  <a:schemeClr val="tx1"/>
                </a:solidFill>
                <a:latin typeface="+mj-ea"/>
                <a:ea typeface="+mj-ea"/>
              </a:rPr>
              <a:t>・　最終的な成果を得るまでに複数年の技術開発を選択している事業については、「技術開発全体の開発目標及び設定根拠」を中心に記載して下さい。「令和６年度で目指す開発目標」については、「技術開発全体に対してどこまでの進捗を目指すのか。また令和６年度単年における技術開発成果は何か。」といった点について記載して下さい。</a:t>
            </a:r>
          </a:p>
          <a:p>
            <a:pPr algn="ctr" eaLnBrk="1" fontAlgn="auto" hangingPunct="1">
              <a:spcBef>
                <a:spcPts val="0"/>
              </a:spcBef>
              <a:spcAft>
                <a:spcPts val="0"/>
              </a:spcAft>
              <a:defRPr/>
            </a:pPr>
            <a:endParaRPr lang="en-US" altLang="ja-JP" dirty="0">
              <a:solidFill>
                <a:schemeClr val="tx1"/>
              </a:solidFill>
              <a:latin typeface="+mj-ea"/>
              <a:ea typeface="+mj-ea"/>
            </a:endParaRPr>
          </a:p>
        </p:txBody>
      </p:sp>
      <p:sp>
        <p:nvSpPr>
          <p:cNvPr id="1136" name="四角形吹き出し 8"/>
          <p:cNvSpPr/>
          <p:nvPr/>
        </p:nvSpPr>
        <p:spPr>
          <a:xfrm>
            <a:off x="467544" y="1340768"/>
            <a:ext cx="8280920" cy="1152128"/>
          </a:xfrm>
          <a:prstGeom prst="wedgeRectCallout">
            <a:avLst>
              <a:gd name="adj1" fmla="val -49245"/>
              <a:gd name="adj2" fmla="val 18561"/>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600" dirty="0">
                <a:solidFill>
                  <a:srgbClr val="FF0000"/>
                </a:solidFill>
                <a:latin typeface="+mj-ea"/>
                <a:ea typeface="+mj-ea"/>
              </a:rPr>
              <a:t>・　枚数制限はありませんので、必要に応じて追加して下さい。</a:t>
            </a:r>
            <a:endParaRPr lang="en-US" altLang="ja-JP" sz="1600" dirty="0">
              <a:solidFill>
                <a:srgbClr val="FF0000"/>
              </a:solidFill>
              <a:latin typeface="+mj-ea"/>
              <a:ea typeface="+mj-ea"/>
            </a:endParaRPr>
          </a:p>
          <a:p>
            <a:pPr eaLnBrk="1" fontAlgn="auto" hangingPunct="1">
              <a:spcBef>
                <a:spcPts val="0"/>
              </a:spcBef>
              <a:spcAft>
                <a:spcPts val="0"/>
              </a:spcAft>
              <a:defRPr/>
            </a:pPr>
            <a:r>
              <a:rPr lang="ja-JP" altLang="en-US" sz="1600" dirty="0">
                <a:solidFill>
                  <a:srgbClr val="FF0000"/>
                </a:solidFill>
                <a:latin typeface="+mj-ea"/>
                <a:ea typeface="+mj-ea"/>
              </a:rPr>
              <a:t>・　文章はスライド投影時に見やすくなるようフォントサイズは</a:t>
            </a:r>
            <a:r>
              <a:rPr lang="en-US" altLang="ja-JP" sz="1600" dirty="0">
                <a:solidFill>
                  <a:srgbClr val="FF0000"/>
                </a:solidFill>
                <a:latin typeface="+mj-ea"/>
                <a:ea typeface="+mj-ea"/>
              </a:rPr>
              <a:t>14</a:t>
            </a:r>
            <a:r>
              <a:rPr lang="ja-JP" altLang="en-US" sz="1600" dirty="0">
                <a:solidFill>
                  <a:srgbClr val="FF0000"/>
                </a:solidFill>
                <a:latin typeface="+mj-ea"/>
                <a:ea typeface="+mj-ea"/>
              </a:rPr>
              <a:t>ポイント以上で記載して下さい。</a:t>
            </a:r>
            <a:endParaRPr lang="en-US" altLang="ja-JP" sz="1600" dirty="0">
              <a:solidFill>
                <a:srgbClr val="FF0000"/>
              </a:solidFill>
              <a:latin typeface="+mj-ea"/>
              <a:ea typeface="+mj-ea"/>
            </a:endParaRPr>
          </a:p>
          <a:p>
            <a:pPr eaLnBrk="1" fontAlgn="auto" hangingPunct="1">
              <a:spcBef>
                <a:spcPts val="0"/>
              </a:spcBef>
              <a:spcAft>
                <a:spcPts val="0"/>
              </a:spcAft>
              <a:defRPr/>
            </a:pPr>
            <a:r>
              <a:rPr lang="ja-JP" altLang="en-US" sz="1600" dirty="0">
                <a:solidFill>
                  <a:srgbClr val="FF0000"/>
                </a:solidFill>
                <a:latin typeface="+mj-ea"/>
                <a:ea typeface="+mj-ea"/>
              </a:rPr>
              <a:t>・　必要に応じて計算式、表、グラフ等を活用するなどして、分かりやすく記載して下さい。</a:t>
            </a:r>
            <a:endParaRPr lang="en-US" altLang="ja-JP" sz="1600" dirty="0">
              <a:solidFill>
                <a:srgbClr val="FF0000"/>
              </a:solidFill>
              <a:latin typeface="+mj-ea"/>
              <a:ea typeface="+mj-ea"/>
            </a:endParaRPr>
          </a:p>
          <a:p>
            <a:pPr eaLnBrk="1" fontAlgn="auto" hangingPunct="1">
              <a:spcBef>
                <a:spcPts val="0"/>
              </a:spcBef>
              <a:spcAft>
                <a:spcPts val="0"/>
              </a:spcAft>
              <a:defRPr/>
            </a:pPr>
            <a:r>
              <a:rPr lang="ja-JP" altLang="en-US" sz="1600" b="1" u="sng" dirty="0">
                <a:solidFill>
                  <a:srgbClr val="FF0000"/>
                </a:solidFill>
                <a:latin typeface="+mj-ea"/>
                <a:ea typeface="+mj-ea"/>
              </a:rPr>
              <a:t>・　以降の頁も同様です。</a:t>
            </a:r>
            <a:endParaRPr lang="en-US" altLang="ja-JP" sz="1600" b="1" u="sng" dirty="0">
              <a:solidFill>
                <a:srgbClr val="FF0000"/>
              </a:solidFill>
              <a:latin typeface="+mj-ea"/>
              <a:ea typeface="+mj-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43" name="正方形/長方形 4"/>
          <p:cNvSpPr/>
          <p:nvPr/>
        </p:nvSpPr>
        <p:spPr>
          <a:xfrm>
            <a:off x="107950" y="620713"/>
            <a:ext cx="36000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開発内容</a:t>
            </a:r>
          </a:p>
        </p:txBody>
      </p:sp>
      <p:sp>
        <p:nvSpPr>
          <p:cNvPr id="1144" name="正方形/長方形 9"/>
          <p:cNvSpPr/>
          <p:nvPr/>
        </p:nvSpPr>
        <p:spPr>
          <a:xfrm>
            <a:off x="468313" y="1125538"/>
            <a:ext cx="8207375" cy="5472112"/>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dirty="0">
                <a:solidFill>
                  <a:schemeClr val="tx1"/>
                </a:solidFill>
              </a:rPr>
              <a:t>以下の２点について説明して下さい。</a:t>
            </a:r>
            <a:endParaRPr lang="en-US" altLang="ja-JP" dirty="0">
              <a:solidFill>
                <a:schemeClr val="tx1"/>
              </a:solidFill>
            </a:endParaRPr>
          </a:p>
          <a:p>
            <a:pPr eaLnBrk="1" fontAlgn="auto" hangingPunct="1">
              <a:spcBef>
                <a:spcPts val="0"/>
              </a:spcBef>
              <a:spcAft>
                <a:spcPts val="0"/>
              </a:spcAft>
              <a:defRPr/>
            </a:pPr>
            <a:endParaRPr lang="en-US" altLang="ja-JP" sz="1600" dirty="0">
              <a:solidFill>
                <a:schemeClr val="tx1"/>
              </a:solidFill>
            </a:endParaRPr>
          </a:p>
          <a:p>
            <a:pPr eaLnBrk="1" fontAlgn="auto" hangingPunct="1">
              <a:spcBef>
                <a:spcPts val="0"/>
              </a:spcBef>
              <a:spcAft>
                <a:spcPts val="0"/>
              </a:spcAft>
              <a:defRPr/>
            </a:pPr>
            <a:r>
              <a:rPr lang="ja-JP" altLang="en-US" sz="1600" dirty="0">
                <a:solidFill>
                  <a:schemeClr val="tx1"/>
                </a:solidFill>
              </a:rPr>
              <a:t>　　①　技術開発の具体的内容</a:t>
            </a:r>
            <a:endParaRPr lang="en-US" altLang="ja-JP" sz="1600" dirty="0">
              <a:solidFill>
                <a:schemeClr val="tx1"/>
              </a:solidFill>
            </a:endParaRPr>
          </a:p>
          <a:p>
            <a:pPr marL="633413" indent="-190500" eaLnBrk="1" fontAlgn="auto" hangingPunct="1">
              <a:spcBef>
                <a:spcPts val="0"/>
              </a:spcBef>
              <a:spcAft>
                <a:spcPts val="0"/>
              </a:spcAft>
              <a:defRPr/>
            </a:pPr>
            <a:r>
              <a:rPr lang="ja-JP" altLang="en-US" sz="1600" dirty="0">
                <a:solidFill>
                  <a:schemeClr val="tx1"/>
                </a:solidFill>
              </a:rPr>
              <a:t>・　本補助事業で行う技術開発の具体的な項目（○○システムの設計、○○技術の開発、実証試験 など）を箇条書きで掲げ、項目ごとに技術開発の内容を記述して下さい。その際、特に前項の「開発目標及び設定根拠」で記載した開発目標を達成するために、各項目で実施する技術開発がどのような意味を持ち、どのように最終的な開発目標の達成につながるのかといった点が分かるような説明を心がけて下さい。</a:t>
            </a:r>
          </a:p>
          <a:p>
            <a:pPr marL="633413" indent="-190500" eaLnBrk="1" fontAlgn="auto" hangingPunct="1">
              <a:spcBef>
                <a:spcPts val="0"/>
              </a:spcBef>
              <a:spcAft>
                <a:spcPts val="0"/>
              </a:spcAft>
              <a:defRPr/>
            </a:pPr>
            <a:r>
              <a:rPr lang="ja-JP" altLang="en-US" sz="1600" dirty="0">
                <a:solidFill>
                  <a:schemeClr val="tx1"/>
                </a:solidFill>
              </a:rPr>
              <a:t>・　事業体に参画する各事業者がどのように役割分担して技術開発を進めるのかが分かるように記載して下さい。</a:t>
            </a:r>
          </a:p>
          <a:p>
            <a:pPr marL="633413" indent="-190500" eaLnBrk="1" fontAlgn="auto" hangingPunct="1">
              <a:spcBef>
                <a:spcPts val="0"/>
              </a:spcBef>
              <a:spcAft>
                <a:spcPts val="0"/>
              </a:spcAft>
              <a:defRPr/>
            </a:pPr>
            <a:r>
              <a:rPr lang="ja-JP" altLang="en-US" sz="1600" dirty="0">
                <a:solidFill>
                  <a:schemeClr val="tx1"/>
                </a:solidFill>
              </a:rPr>
              <a:t>・　必要に応じて、フローチャート等を用いて分かりやすく記載して下さい。</a:t>
            </a:r>
          </a:p>
          <a:p>
            <a:pPr eaLnBrk="1" fontAlgn="auto" hangingPunct="1">
              <a:spcBef>
                <a:spcPts val="0"/>
              </a:spcBef>
              <a:spcAft>
                <a:spcPts val="0"/>
              </a:spcAft>
              <a:defRPr/>
            </a:pPr>
            <a:endParaRPr lang="en-US" altLang="ja-JP" sz="1600" dirty="0">
              <a:solidFill>
                <a:schemeClr val="tx1"/>
              </a:solidFill>
            </a:endParaRPr>
          </a:p>
          <a:p>
            <a:pPr eaLnBrk="1" fontAlgn="auto" hangingPunct="1">
              <a:spcBef>
                <a:spcPts val="0"/>
              </a:spcBef>
              <a:spcAft>
                <a:spcPts val="0"/>
              </a:spcAft>
              <a:defRPr/>
            </a:pPr>
            <a:endParaRPr lang="en-US" altLang="ja-JP" sz="1600" dirty="0">
              <a:solidFill>
                <a:schemeClr val="tx1"/>
              </a:solidFill>
            </a:endParaRPr>
          </a:p>
          <a:p>
            <a:pPr eaLnBrk="1" fontAlgn="auto" hangingPunct="1">
              <a:spcBef>
                <a:spcPts val="0"/>
              </a:spcBef>
              <a:spcAft>
                <a:spcPts val="0"/>
              </a:spcAft>
              <a:defRPr/>
            </a:pPr>
            <a:r>
              <a:rPr lang="ja-JP" altLang="en-US" sz="1600" dirty="0">
                <a:solidFill>
                  <a:schemeClr val="tx1"/>
                </a:solidFill>
              </a:rPr>
              <a:t>　　②　技術の革新性</a:t>
            </a:r>
            <a:endParaRPr lang="en-US" altLang="ja-JP" sz="1600" dirty="0">
              <a:solidFill>
                <a:schemeClr val="tx1"/>
              </a:solidFill>
            </a:endParaRPr>
          </a:p>
          <a:p>
            <a:pPr marL="530225" indent="-176213" eaLnBrk="1" fontAlgn="auto" hangingPunct="1">
              <a:spcBef>
                <a:spcPts val="0"/>
              </a:spcBef>
              <a:spcAft>
                <a:spcPts val="0"/>
              </a:spcAft>
              <a:defRPr/>
            </a:pPr>
            <a:r>
              <a:rPr lang="ja-JP" altLang="en-US" sz="1600" dirty="0">
                <a:solidFill>
                  <a:schemeClr val="tx1"/>
                </a:solidFill>
              </a:rPr>
              <a:t>・　解決すべき技術的課題を明らかにした上で、当該課題を解決するために本補助事業の中で講ずる手法について、従来の手法に対する優位性や、既存の類似製品に対して顕著に優位な点などを解説することで、その革新性を説明して下さい。</a:t>
            </a:r>
          </a:p>
          <a:p>
            <a:pPr marL="530225" indent="-176213" eaLnBrk="1" fontAlgn="auto" hangingPunct="1">
              <a:spcBef>
                <a:spcPts val="0"/>
              </a:spcBef>
              <a:spcAft>
                <a:spcPts val="0"/>
              </a:spcAft>
              <a:defRPr/>
            </a:pPr>
            <a:r>
              <a:rPr lang="ja-JP" altLang="en-US" sz="1600" dirty="0">
                <a:solidFill>
                  <a:schemeClr val="tx1"/>
                </a:solidFill>
              </a:rPr>
              <a:t>・　国内外を問わず、同等の既存製品が存在する場合や単なる既存品の調達の場合には補助対象になりません。従って、類似の既存製品が存在する場合には、新規性や既存製品との相違点、既存品からの改良点などを明確にして下さい。</a:t>
            </a:r>
          </a:p>
          <a:p>
            <a:pPr eaLnBrk="1" fontAlgn="auto" hangingPunct="1">
              <a:spcBef>
                <a:spcPts val="0"/>
              </a:spcBef>
              <a:spcAft>
                <a:spcPts val="0"/>
              </a:spcAft>
              <a:defRPr/>
            </a:pPr>
            <a:endParaRPr lang="en-US" altLang="ja-JP" sz="16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4"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55" name="正方形/長方形 4"/>
          <p:cNvSpPr/>
          <p:nvPr/>
        </p:nvSpPr>
        <p:spPr>
          <a:xfrm>
            <a:off x="107504" y="569166"/>
            <a:ext cx="36000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内航課題への貢献</a:t>
            </a:r>
          </a:p>
        </p:txBody>
      </p:sp>
      <p:sp>
        <p:nvSpPr>
          <p:cNvPr id="1156" name="正方形/長方形 9"/>
          <p:cNvSpPr/>
          <p:nvPr/>
        </p:nvSpPr>
        <p:spPr>
          <a:xfrm>
            <a:off x="468313" y="1125538"/>
            <a:ext cx="8207375" cy="208743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本事業の成果により、選択した内航課題の解決に向けて、どの程度の貢献が見込める技術であるかを、可能な限り定量的な指標を用いて説明して下さい。</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なお、定性的な目標とせざるを得ない場合であっても、可能な限り事後に評価できるような目標を設定して下さい。</a:t>
            </a:r>
            <a:endParaRPr lang="en-US" altLang="ja-JP" sz="2000" dirty="0">
              <a:solidFill>
                <a:schemeClr val="tx1"/>
              </a:solidFill>
            </a:endParaRPr>
          </a:p>
        </p:txBody>
      </p:sp>
      <p:sp>
        <p:nvSpPr>
          <p:cNvPr id="2" name="正方形/長方形 4">
            <a:extLst>
              <a:ext uri="{FF2B5EF4-FFF2-40B4-BE49-F238E27FC236}">
                <a16:creationId xmlns:a16="http://schemas.microsoft.com/office/drawing/2014/main" id="{16677E18-749E-EAD4-30BE-D68C233F74EE}"/>
              </a:ext>
            </a:extLst>
          </p:cNvPr>
          <p:cNvSpPr/>
          <p:nvPr/>
        </p:nvSpPr>
        <p:spPr>
          <a:xfrm>
            <a:off x="107504" y="3717280"/>
            <a:ext cx="36000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社会ニーズへの貢献</a:t>
            </a:r>
          </a:p>
        </p:txBody>
      </p:sp>
      <p:sp>
        <p:nvSpPr>
          <p:cNvPr id="3" name="正方形/長方形 9">
            <a:extLst>
              <a:ext uri="{FF2B5EF4-FFF2-40B4-BE49-F238E27FC236}">
                <a16:creationId xmlns:a16="http://schemas.microsoft.com/office/drawing/2014/main" id="{99C66DF4-A4BC-B2EA-8EF6-5722818D87E8}"/>
              </a:ext>
            </a:extLst>
          </p:cNvPr>
          <p:cNvSpPr/>
          <p:nvPr/>
        </p:nvSpPr>
        <p:spPr>
          <a:xfrm>
            <a:off x="468312" y="4293890"/>
            <a:ext cx="8207375" cy="208743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本事業の成果により、選択した社会ニーズに対して、どの程度の貢献が見込める技術であるかを、可能な限り定量的な指標を用いて説明して下さい。</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なお、定性的な目標とせざるを得ない場合であっても、可能な限り事後に評価できるような目標を設定して下さい。</a:t>
            </a:r>
            <a:endParaRPr lang="en-US" altLang="ja-JP" sz="20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8"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49" name="正方形/長方形 4"/>
          <p:cNvSpPr/>
          <p:nvPr/>
        </p:nvSpPr>
        <p:spPr>
          <a:xfrm>
            <a:off x="107948" y="620713"/>
            <a:ext cx="5400156"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開発成果を活用した製品の事業化・導入計画</a:t>
            </a:r>
          </a:p>
        </p:txBody>
      </p:sp>
      <p:sp>
        <p:nvSpPr>
          <p:cNvPr id="1150" name="正方形/長方形 9"/>
          <p:cNvSpPr/>
          <p:nvPr/>
        </p:nvSpPr>
        <p:spPr>
          <a:xfrm>
            <a:off x="468313" y="1125538"/>
            <a:ext cx="8207375" cy="280751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造船・舶用事業者は、本補助事業で生み出される成果を活用した製品を、今後どのように販売やサービス展開をしていくのか（販売やサービス展開を行う主たる事業者名、製品の概要、実施体制、主な販売先、実施時期等）についての計画を記載して下さい。</a:t>
            </a: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内航事業者は、本事業で生み出される成果を活用した製品を、今後どのように導入していくのかについての計画を具体的に記載して下さい。</a:t>
            </a:r>
          </a:p>
        </p:txBody>
      </p:sp>
      <p:sp>
        <p:nvSpPr>
          <p:cNvPr id="2" name="正方形/長方形 4">
            <a:extLst>
              <a:ext uri="{FF2B5EF4-FFF2-40B4-BE49-F238E27FC236}">
                <a16:creationId xmlns:a16="http://schemas.microsoft.com/office/drawing/2014/main" id="{84527DF7-52E0-9B30-F053-5821472D8064}"/>
              </a:ext>
            </a:extLst>
          </p:cNvPr>
          <p:cNvSpPr/>
          <p:nvPr/>
        </p:nvSpPr>
        <p:spPr>
          <a:xfrm>
            <a:off x="100108" y="4091807"/>
            <a:ext cx="2599684"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eaLnBrk="1" fontAlgn="auto" hangingPunct="1">
              <a:spcBef>
                <a:spcPts val="0"/>
              </a:spcBef>
              <a:spcAft>
                <a:spcPts val="0"/>
              </a:spcAft>
              <a:defRPr/>
            </a:pPr>
            <a:r>
              <a:rPr lang="ja-JP" altLang="en-US" sz="2000" b="1" dirty="0"/>
              <a:t>内航への横展開手法</a:t>
            </a:r>
          </a:p>
        </p:txBody>
      </p:sp>
      <p:sp>
        <p:nvSpPr>
          <p:cNvPr id="3" name="正方形/長方形 9">
            <a:extLst>
              <a:ext uri="{FF2B5EF4-FFF2-40B4-BE49-F238E27FC236}">
                <a16:creationId xmlns:a16="http://schemas.microsoft.com/office/drawing/2014/main" id="{EFF275BC-5D53-ACA8-8FEF-A38D859B8133}"/>
              </a:ext>
            </a:extLst>
          </p:cNvPr>
          <p:cNvSpPr/>
          <p:nvPr/>
        </p:nvSpPr>
        <p:spPr>
          <a:xfrm>
            <a:off x="468314" y="4682358"/>
            <a:ext cx="8207374" cy="204418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事業体の構成事業者である内航事業者への導入のほか、内航業界へ技術開発成果を効果的に普及させる方法について、どのような手法で行うのか、どのような船種に普及させるのか、どの程度の普及が見込めるか、どのようなスケジュールで実施するのか等、可能な限り定量的な指標を用いて具体的に記載して下さい。</a:t>
            </a:r>
            <a:endParaRPr lang="en-US" altLang="ja-JP" sz="20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0"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61" name="正方形/長方形 4"/>
          <p:cNvSpPr/>
          <p:nvPr/>
        </p:nvSpPr>
        <p:spPr>
          <a:xfrm>
            <a:off x="107504" y="620688"/>
            <a:ext cx="18002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実施体制</a:t>
            </a:r>
          </a:p>
        </p:txBody>
      </p:sp>
      <p:sp>
        <p:nvSpPr>
          <p:cNvPr id="1162" name="正方形/長方形 9"/>
          <p:cNvSpPr/>
          <p:nvPr/>
        </p:nvSpPr>
        <p:spPr>
          <a:xfrm>
            <a:off x="468313" y="1125538"/>
            <a:ext cx="8207375" cy="5472112"/>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開発の実施体制について、提案書の実施体制図と同様のものを記載して下さい。</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技術開発を実施するためのどのような設備や実績・知見を有するかを記載して下さい。（網羅的に記載する必要はありません。代表的な設備や、過去の類似の技術開発の事例を１、２例程度記載して下さい。）</a:t>
            </a:r>
            <a:endParaRPr lang="en-US" altLang="ja-JP" sz="200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67" name="正方形/長方形 4"/>
          <p:cNvSpPr/>
          <p:nvPr/>
        </p:nvSpPr>
        <p:spPr>
          <a:xfrm>
            <a:off x="107950" y="620713"/>
            <a:ext cx="1871762"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資金調達目標</a:t>
            </a:r>
          </a:p>
        </p:txBody>
      </p:sp>
      <p:sp>
        <p:nvSpPr>
          <p:cNvPr id="1168" name="正方形/長方形 9"/>
          <p:cNvSpPr/>
          <p:nvPr/>
        </p:nvSpPr>
        <p:spPr>
          <a:xfrm>
            <a:off x="468313" y="1125538"/>
            <a:ext cx="8207375" cy="136735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技術開発・販売・サービス展開に際し、政府系金融機関や投資ファンド等からの資金調達目標を記載して下さい。</a:t>
            </a:r>
            <a:endParaRPr lang="en-US" altLang="ja-JP" sz="2000" dirty="0">
              <a:solidFill>
                <a:schemeClr val="tx1"/>
              </a:solidFill>
            </a:endParaRPr>
          </a:p>
          <a:p>
            <a:pPr eaLnBrk="1" fontAlgn="auto" hangingPunct="1">
              <a:spcBef>
                <a:spcPts val="0"/>
              </a:spcBef>
              <a:spcAft>
                <a:spcPts val="0"/>
              </a:spcAft>
              <a:defRPr/>
            </a:pPr>
            <a:endParaRPr lang="en-US" altLang="ja-JP" sz="2000" dirty="0">
              <a:solidFill>
                <a:schemeClr val="tx1"/>
              </a:solidFill>
            </a:endParaRPr>
          </a:p>
        </p:txBody>
      </p:sp>
      <p:sp>
        <p:nvSpPr>
          <p:cNvPr id="2" name="正方形/長方形 4">
            <a:extLst>
              <a:ext uri="{FF2B5EF4-FFF2-40B4-BE49-F238E27FC236}">
                <a16:creationId xmlns:a16="http://schemas.microsoft.com/office/drawing/2014/main" id="{22AC5829-A987-8DB2-6849-B68E414AFD82}"/>
              </a:ext>
            </a:extLst>
          </p:cNvPr>
          <p:cNvSpPr/>
          <p:nvPr/>
        </p:nvSpPr>
        <p:spPr>
          <a:xfrm>
            <a:off x="115717" y="2594394"/>
            <a:ext cx="1871762"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その他</a:t>
            </a:r>
          </a:p>
        </p:txBody>
      </p:sp>
      <p:sp>
        <p:nvSpPr>
          <p:cNvPr id="3" name="正方形/長方形 9">
            <a:extLst>
              <a:ext uri="{FF2B5EF4-FFF2-40B4-BE49-F238E27FC236}">
                <a16:creationId xmlns:a16="http://schemas.microsoft.com/office/drawing/2014/main" id="{81408B8A-DF71-B755-EA51-BE3974ABA1B0}"/>
              </a:ext>
            </a:extLst>
          </p:cNvPr>
          <p:cNvSpPr/>
          <p:nvPr/>
        </p:nvSpPr>
        <p:spPr>
          <a:xfrm>
            <a:off x="476080" y="3099219"/>
            <a:ext cx="8207375" cy="136735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その他特記事項があれば記載して下さい。（ない場合は本項目を削除して下さい。）</a:t>
            </a:r>
            <a:endParaRPr lang="en-US" altLang="ja-JP" sz="2000" dirty="0">
              <a:solidFill>
                <a:schemeClr val="tx1"/>
              </a:solidFill>
            </a:endParaRPr>
          </a:p>
        </p:txBody>
      </p:sp>
    </p:spTree>
    <p:extLst>
      <p:ext uri="{BB962C8B-B14F-4D97-AF65-F5344CB8AC3E}">
        <p14:creationId xmlns:p14="http://schemas.microsoft.com/office/powerpoint/2010/main" val="42497276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1663</Words>
  <PresentationFormat>画面に合わせる (4:3)</PresentationFormat>
  <Paragraphs>86</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Ｐゴシック</vt: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