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83" r:id="rId2"/>
  </p:sldIdLst>
  <p:sldSz cx="9906000" cy="6858000" type="A4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99FF66"/>
    <a:srgbClr val="CCFFCC"/>
    <a:srgbClr val="CCFFFF"/>
    <a:srgbClr val="9999FF"/>
    <a:srgbClr val="CCCCFF"/>
    <a:srgbClr val="FFFFDD"/>
    <a:srgbClr val="FF99FF"/>
    <a:srgbClr val="FFCC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53" autoAdjust="0"/>
    <p:restoredTop sz="93804" autoAdjust="0"/>
  </p:normalViewPr>
  <p:slideViewPr>
    <p:cSldViewPr>
      <p:cViewPr varScale="1">
        <p:scale>
          <a:sx n="113" d="100"/>
          <a:sy n="113" d="100"/>
        </p:scale>
        <p:origin x="1446" y="10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290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FAE83-6876-449D-BCCE-496EC707688A}" type="datetimeFigureOut">
              <a:rPr kumimoji="1" lang="ja-JP" altLang="en-US" smtClean="0"/>
              <a:t>2023/12/20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D39ECE-9559-4BF9-A72E-0A6C088511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30850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11CDA4-1DBD-41D6-B7B8-7783B91A1ED7}" type="datetimeFigureOut">
              <a:rPr kumimoji="1" lang="ja-JP" altLang="en-US" smtClean="0"/>
              <a:t>2023/12/20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3613" y="1233488"/>
            <a:ext cx="48085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C00520-4EEC-4F91-9ACF-C2C0654EE2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417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mlit_top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230"/>
          <a:stretch>
            <a:fillRect/>
          </a:stretch>
        </p:blipFill>
        <p:spPr bwMode="auto">
          <a:xfrm>
            <a:off x="0" y="6524626"/>
            <a:ext cx="9906000" cy="33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1833299" y="3284539"/>
            <a:ext cx="8072702" cy="73025"/>
          </a:xfrm>
          <a:prstGeom prst="rect">
            <a:avLst/>
          </a:prstGeom>
          <a:solidFill>
            <a:srgbClr val="0066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endParaRPr lang="ja-JP" altLang="en-US"/>
          </a:p>
        </p:txBody>
      </p:sp>
      <p:pic>
        <p:nvPicPr>
          <p:cNvPr id="6" name="Picture 11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051551"/>
            <a:ext cx="2301081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12"/>
          <p:cNvSpPr txBox="1">
            <a:spLocks noChangeArrowheads="1"/>
          </p:cNvSpPr>
          <p:nvPr userDrawn="1"/>
        </p:nvSpPr>
        <p:spPr bwMode="auto">
          <a:xfrm>
            <a:off x="1" y="6524625"/>
            <a:ext cx="364292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200" i="1">
                <a:solidFill>
                  <a:schemeClr val="bg1"/>
                </a:solidFill>
                <a:latin typeface="Times New Roman" pitchFamily="18" charset="0"/>
              </a:rPr>
              <a:t>Ministry of Land, Infrastructure, Transport and Tourism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4187" y="2133601"/>
            <a:ext cx="8151813" cy="147002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1E978-A3B9-4673-8199-37972939230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74205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B20612-914C-4BDE-8D4C-FEA4392E99F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26494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58025" y="1"/>
            <a:ext cx="2352675" cy="612616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1"/>
            <a:ext cx="6892925" cy="612616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B01F7-FA20-4B15-9970-D297285851A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01431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ja-JP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FC12D-27C1-4F31-90C9-A93D49E4468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36706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694BDB-530F-4364-A4B7-5A1182A1D62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4046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DE403-68E0-47EB-9A36-3C247B16477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96606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41BEC-AD9E-4104-AF2B-4C626651FF8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41565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FE511-5094-4685-A035-FB392A6605D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80967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9C2EA1-6911-4BAC-954D-0A2DD024DD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6665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176D3-1CBA-4E5C-8891-6A87D7C30D4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1891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F5529-272E-4A2C-90D7-160EE3AC100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42627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94600" y="6381750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50" charset="-128"/>
              </a:defRPr>
            </a:lvl1pPr>
          </a:lstStyle>
          <a:p>
            <a:pPr>
              <a:defRPr/>
            </a:pPr>
            <a:fld id="{FFDCE21E-3BF4-4A13-BE4A-B95BE9787BE2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  <p:grpSp>
        <p:nvGrpSpPr>
          <p:cNvPr id="2" name="Group 18"/>
          <p:cNvGrpSpPr>
            <a:grpSpLocks/>
          </p:cNvGrpSpPr>
          <p:nvPr userDrawn="1"/>
        </p:nvGrpSpPr>
        <p:grpSpPr bwMode="auto">
          <a:xfrm>
            <a:off x="0" y="-1"/>
            <a:ext cx="9906000" cy="748453"/>
            <a:chOff x="0" y="0"/>
            <a:chExt cx="5760" cy="344"/>
          </a:xfrm>
        </p:grpSpPr>
        <p:pic>
          <p:nvPicPr>
            <p:cNvPr id="1034" name="Picture 9" descr="mlit_top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6801" b="65286"/>
            <a:stretch>
              <a:fillRect/>
            </a:stretch>
          </p:blipFill>
          <p:spPr bwMode="auto">
            <a:xfrm>
              <a:off x="0" y="300"/>
              <a:ext cx="5760" cy="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5760" cy="318"/>
              <a:chOff x="0" y="0"/>
              <a:chExt cx="5760" cy="318"/>
            </a:xfrm>
          </p:grpSpPr>
          <p:pic>
            <p:nvPicPr>
              <p:cNvPr id="1036" name="Picture 11" descr="mlit_top"/>
              <p:cNvPicPr>
                <a:picLocks noChangeAspect="1" noChangeArrowheads="1"/>
              </p:cNvPicPr>
              <p:nvPr userDrawn="1"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6945" b="42805"/>
              <a:stretch>
                <a:fillRect/>
              </a:stretch>
            </p:blipFill>
            <p:spPr bwMode="auto">
              <a:xfrm>
                <a:off x="3856" y="0"/>
                <a:ext cx="1904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7" name="Picture 16" descr="mlit_top"/>
              <p:cNvPicPr>
                <a:picLocks noChangeAspect="1" noChangeArrowheads="1"/>
              </p:cNvPicPr>
              <p:nvPr userDrawn="1"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000" b="42805"/>
              <a:stretch>
                <a:fillRect/>
              </a:stretch>
            </p:blipFill>
            <p:spPr bwMode="auto">
              <a:xfrm>
                <a:off x="1043" y="0"/>
                <a:ext cx="2880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8" name="Picture 10" descr="mlit_top"/>
              <p:cNvPicPr>
                <a:picLocks noChangeAspect="1" noChangeArrowheads="1"/>
              </p:cNvPicPr>
              <p:nvPr userDrawn="1"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906" b="42805"/>
              <a:stretch>
                <a:fillRect/>
              </a:stretch>
            </p:blipFill>
            <p:spPr bwMode="auto">
              <a:xfrm>
                <a:off x="0" y="0"/>
                <a:ext cx="1791" cy="3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906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 タイトルの書式設定</a:t>
            </a:r>
          </a:p>
        </p:txBody>
      </p:sp>
      <p:sp>
        <p:nvSpPr>
          <p:cNvPr id="13" name="正方形/長方形 12"/>
          <p:cNvSpPr/>
          <p:nvPr userDrawn="1"/>
        </p:nvSpPr>
        <p:spPr>
          <a:xfrm>
            <a:off x="10057792" y="6569968"/>
            <a:ext cx="288032" cy="288032"/>
          </a:xfrm>
          <a:prstGeom prst="rect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 userDrawn="1"/>
        </p:nvSpPr>
        <p:spPr>
          <a:xfrm>
            <a:off x="10497616" y="6569968"/>
            <a:ext cx="288032" cy="288032"/>
          </a:xfrm>
          <a:prstGeom prst="rect">
            <a:avLst/>
          </a:prstGeom>
          <a:solidFill>
            <a:srgbClr val="33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 userDrawn="1"/>
        </p:nvSpPr>
        <p:spPr>
          <a:xfrm>
            <a:off x="10497616" y="6139478"/>
            <a:ext cx="288032" cy="288032"/>
          </a:xfrm>
          <a:prstGeom prst="rect">
            <a:avLst/>
          </a:prstGeom>
          <a:solidFill>
            <a:srgbClr val="CCFFFF"/>
          </a:solidFill>
          <a:ln w="57150">
            <a:solidFill>
              <a:srgbClr val="66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 userDrawn="1"/>
        </p:nvSpPr>
        <p:spPr>
          <a:xfrm>
            <a:off x="10497616" y="5716300"/>
            <a:ext cx="288032" cy="288032"/>
          </a:xfrm>
          <a:prstGeom prst="rect">
            <a:avLst/>
          </a:prstGeom>
          <a:solidFill>
            <a:srgbClr val="CCFFCC"/>
          </a:solidFill>
          <a:ln w="57150">
            <a:solidFill>
              <a:srgbClr val="99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 userDrawn="1"/>
        </p:nvSpPr>
        <p:spPr>
          <a:xfrm>
            <a:off x="10057792" y="5716300"/>
            <a:ext cx="288032" cy="288032"/>
          </a:xfrm>
          <a:prstGeom prst="rect">
            <a:avLst/>
          </a:prstGeom>
          <a:solidFill>
            <a:srgbClr val="FFFFCC"/>
          </a:solidFill>
          <a:ln w="57150">
            <a:solidFill>
              <a:srgbClr val="FFCC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 userDrawn="1"/>
        </p:nvSpPr>
        <p:spPr>
          <a:xfrm>
            <a:off x="10057792" y="6139478"/>
            <a:ext cx="288032" cy="288032"/>
          </a:xfrm>
          <a:prstGeom prst="rect">
            <a:avLst/>
          </a:prstGeom>
          <a:solidFill>
            <a:srgbClr val="FFCCFF"/>
          </a:solidFill>
          <a:ln w="57150">
            <a:solidFill>
              <a:srgbClr val="FF9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2800">
          <a:solidFill>
            <a:srgbClr val="4087C8"/>
          </a:solidFill>
          <a:latin typeface="HGP創英角ｺﾞｼｯｸUB" pitchFamily="50" charset="-128"/>
          <a:ea typeface="HGP創英角ｺﾞｼｯｸUB" pitchFamily="50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z="2400" dirty="0"/>
              <a:t>技術開発課題名</a:t>
            </a:r>
          </a:p>
        </p:txBody>
      </p:sp>
      <p:sp>
        <p:nvSpPr>
          <p:cNvPr id="4" name="テキスト ボックス 4"/>
          <p:cNvSpPr txBox="1"/>
          <p:nvPr/>
        </p:nvSpPr>
        <p:spPr>
          <a:xfrm>
            <a:off x="73069" y="819305"/>
            <a:ext cx="9771616" cy="638848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 anchor="ctr">
            <a:noAutofit/>
          </a:bodyPr>
          <a:lstStyle/>
          <a:p>
            <a:pPr marR="0" lvl="0" algn="just" defTabSz="936345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>
                <a:tab pos="1524250" algn="l"/>
                <a:tab pos="5314235" algn="l"/>
              </a:tabLst>
              <a:defRPr/>
            </a:pP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/>
              </a:rPr>
              <a:t>技術開発機関</a:t>
            </a:r>
            <a:r>
              <a:rPr kumimoji="0" lang="ja-JP" altLang="en-US" sz="1400" kern="0" dirty="0">
                <a:solidFill>
                  <a:srgbClr val="000000"/>
                </a:solidFill>
                <a:latin typeface="ＭＳ Ｐゴシック"/>
                <a:sym typeface="Wingdings" panose="05000000000000000000" pitchFamily="2" charset="2"/>
              </a:rPr>
              <a:t>：（</a:t>
            </a:r>
            <a:r>
              <a:rPr kumimoji="0" lang="ja-JP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ＭＳ Ｐゴシック"/>
                <a:sym typeface="Wingdings" panose="05000000000000000000" pitchFamily="2" charset="2"/>
              </a:rPr>
              <a:t>代表）　　　　　　　　　　　　　（分担</a:t>
            </a:r>
            <a:r>
              <a:rPr kumimoji="0" lang="ja-JP" altLang="en-US" sz="1400" kern="0" dirty="0">
                <a:solidFill>
                  <a:srgbClr val="000000"/>
                </a:solidFill>
                <a:latin typeface="ＭＳ Ｐゴシック"/>
                <a:sym typeface="Wingdings" panose="05000000000000000000" pitchFamily="2" charset="2"/>
              </a:rPr>
              <a:t>）</a:t>
            </a:r>
            <a:endParaRPr kumimoji="0" lang="en-US" altLang="ja-JP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ゴシック"/>
              <a:sym typeface="Wingdings" panose="05000000000000000000" pitchFamily="2" charset="2"/>
            </a:endParaRPr>
          </a:p>
          <a:p>
            <a:pPr marR="0" lvl="0" algn="just" defTabSz="936345" eaLnBrk="1" fontAlgn="auto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>
                <a:tab pos="1524250" algn="l"/>
                <a:tab pos="5314235" algn="l"/>
              </a:tabLst>
              <a:defRPr/>
            </a:pPr>
            <a:r>
              <a:rPr kumimoji="0" lang="ja-JP" altLang="en-US" sz="1400" kern="0" dirty="0">
                <a:solidFill>
                  <a:srgbClr val="000000"/>
                </a:solidFill>
                <a:latin typeface="ＭＳ Ｐゴシック"/>
                <a:sym typeface="Wingdings" panose="05000000000000000000" pitchFamily="2" charset="2"/>
              </a:rPr>
              <a:t>事業期間：令和　年度～　年度（○か年）</a:t>
            </a:r>
            <a:endParaRPr kumimoji="0" lang="ja-JP" altLang="en-US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ＭＳ Ｐゴシック"/>
            </a:endParaRPr>
          </a:p>
        </p:txBody>
      </p:sp>
      <p:grpSp>
        <p:nvGrpSpPr>
          <p:cNvPr id="82" name="グループ化 81"/>
          <p:cNvGrpSpPr/>
          <p:nvPr/>
        </p:nvGrpSpPr>
        <p:grpSpPr>
          <a:xfrm>
            <a:off x="73069" y="1531853"/>
            <a:ext cx="1999611" cy="314663"/>
            <a:chOff x="73069" y="1556792"/>
            <a:chExt cx="1711579" cy="314663"/>
          </a:xfrm>
        </p:grpSpPr>
        <p:sp>
          <p:nvSpPr>
            <p:cNvPr id="75" name="角丸四角形 74"/>
            <p:cNvSpPr/>
            <p:nvPr/>
          </p:nvSpPr>
          <p:spPr>
            <a:xfrm>
              <a:off x="73069" y="1556792"/>
              <a:ext cx="1711579" cy="314663"/>
            </a:xfrm>
            <a:prstGeom prst="roundRect">
              <a:avLst/>
            </a:prstGeom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テキスト ボックス 75"/>
            <p:cNvSpPr txBox="1"/>
            <p:nvPr/>
          </p:nvSpPr>
          <p:spPr>
            <a:xfrm>
              <a:off x="73069" y="1559177"/>
              <a:ext cx="17115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1400" dirty="0"/>
                <a:t>目</a:t>
              </a:r>
              <a:r>
                <a:rPr lang="ja-JP" altLang="en-US" sz="1400" dirty="0"/>
                <a:t>　</a:t>
              </a:r>
              <a:r>
                <a:rPr kumimoji="1" lang="ja-JP" altLang="en-US" sz="1400" dirty="0"/>
                <a:t>的</a:t>
              </a:r>
            </a:p>
          </p:txBody>
        </p:sp>
      </p:grpSp>
      <p:sp>
        <p:nvSpPr>
          <p:cNvPr id="78" name="正方形/長方形 77"/>
          <p:cNvSpPr/>
          <p:nvPr/>
        </p:nvSpPr>
        <p:spPr>
          <a:xfrm>
            <a:off x="73069" y="1825660"/>
            <a:ext cx="97692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latin typeface="+mn-ea"/>
                <a:ea typeface="+mn-ea"/>
              </a:rPr>
              <a:t>～～～</a:t>
            </a:r>
            <a:endParaRPr lang="en-US" altLang="ja-JP" sz="1200" dirty="0">
              <a:latin typeface="+mn-ea"/>
              <a:ea typeface="+mn-ea"/>
            </a:endParaRPr>
          </a:p>
        </p:txBody>
      </p:sp>
      <p:grpSp>
        <p:nvGrpSpPr>
          <p:cNvPr id="81" name="グループ化 80"/>
          <p:cNvGrpSpPr/>
          <p:nvPr/>
        </p:nvGrpSpPr>
        <p:grpSpPr>
          <a:xfrm>
            <a:off x="73069" y="2407499"/>
            <a:ext cx="1999611" cy="525605"/>
            <a:chOff x="73069" y="2545495"/>
            <a:chExt cx="1711579" cy="525605"/>
          </a:xfrm>
        </p:grpSpPr>
        <p:sp>
          <p:nvSpPr>
            <p:cNvPr id="79" name="角丸四角形 78"/>
            <p:cNvSpPr/>
            <p:nvPr/>
          </p:nvSpPr>
          <p:spPr>
            <a:xfrm>
              <a:off x="73069" y="2545495"/>
              <a:ext cx="1711579" cy="314663"/>
            </a:xfrm>
            <a:prstGeom prst="roundRect">
              <a:avLst/>
            </a:prstGeom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テキスト ボックス 79"/>
            <p:cNvSpPr txBox="1"/>
            <p:nvPr/>
          </p:nvSpPr>
          <p:spPr>
            <a:xfrm>
              <a:off x="73069" y="2547880"/>
              <a:ext cx="17115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400" dirty="0"/>
                <a:t>技術開発の実施</a:t>
              </a:r>
              <a:r>
                <a:rPr kumimoji="1" lang="ja-JP" altLang="en-US" sz="1400" dirty="0"/>
                <a:t>内容</a:t>
              </a:r>
            </a:p>
          </p:txBody>
        </p:sp>
      </p:grpSp>
      <p:sp>
        <p:nvSpPr>
          <p:cNvPr id="83" name="正方形/長方形 82"/>
          <p:cNvSpPr/>
          <p:nvPr/>
        </p:nvSpPr>
        <p:spPr>
          <a:xfrm>
            <a:off x="68366" y="2742019"/>
            <a:ext cx="46686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ja-JP" altLang="en-US" sz="1200" dirty="0"/>
              <a:t>～～～</a:t>
            </a:r>
            <a:endParaRPr lang="en-US" altLang="ja-JP" sz="1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ja-JP" altLang="en-US" sz="1200" dirty="0"/>
              <a:t>～～～</a:t>
            </a:r>
            <a:endParaRPr lang="en-US" altLang="ja-JP" sz="1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ja-JP" altLang="en-US" sz="1200" dirty="0"/>
              <a:t>～～～</a:t>
            </a:r>
          </a:p>
        </p:txBody>
      </p:sp>
      <p:grpSp>
        <p:nvGrpSpPr>
          <p:cNvPr id="84" name="グループ化 83"/>
          <p:cNvGrpSpPr/>
          <p:nvPr/>
        </p:nvGrpSpPr>
        <p:grpSpPr>
          <a:xfrm>
            <a:off x="68366" y="3719649"/>
            <a:ext cx="1999611" cy="314663"/>
            <a:chOff x="73069" y="2545495"/>
            <a:chExt cx="1711579" cy="314663"/>
          </a:xfrm>
        </p:grpSpPr>
        <p:sp>
          <p:nvSpPr>
            <p:cNvPr id="85" name="角丸四角形 84"/>
            <p:cNvSpPr/>
            <p:nvPr/>
          </p:nvSpPr>
          <p:spPr>
            <a:xfrm>
              <a:off x="73069" y="2545495"/>
              <a:ext cx="1711579" cy="314663"/>
            </a:xfrm>
            <a:prstGeom prst="roundRect">
              <a:avLst/>
            </a:prstGeom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テキスト ボックス 85"/>
            <p:cNvSpPr txBox="1"/>
            <p:nvPr/>
          </p:nvSpPr>
          <p:spPr>
            <a:xfrm>
              <a:off x="73069" y="2547880"/>
              <a:ext cx="17115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400" dirty="0"/>
                <a:t>実施スケジュール</a:t>
              </a:r>
              <a:endParaRPr kumimoji="1" lang="ja-JP" altLang="en-US" sz="1400" dirty="0"/>
            </a:p>
          </p:txBody>
        </p:sp>
      </p:grpSp>
      <p:sp>
        <p:nvSpPr>
          <p:cNvPr id="87" name="正方形/長方形 86"/>
          <p:cNvSpPr/>
          <p:nvPr/>
        </p:nvSpPr>
        <p:spPr>
          <a:xfrm>
            <a:off x="75417" y="4050938"/>
            <a:ext cx="475152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rgbClr val="0070C0"/>
                </a:solidFill>
              </a:rPr>
              <a:t>＜１年目＞</a:t>
            </a:r>
            <a:endParaRPr lang="en-US" altLang="ja-JP" sz="1200" dirty="0">
              <a:solidFill>
                <a:srgbClr val="0070C0"/>
              </a:solidFill>
            </a:endParaRPr>
          </a:p>
          <a:p>
            <a:r>
              <a:rPr lang="ja-JP" altLang="en-US" sz="1200" dirty="0">
                <a:solidFill>
                  <a:srgbClr val="0070C0"/>
                </a:solidFill>
              </a:rPr>
              <a:t>　</a:t>
            </a:r>
            <a:r>
              <a:rPr lang="ja-JP" altLang="en-US" sz="1200" dirty="0"/>
              <a:t>～～～～</a:t>
            </a:r>
            <a:endParaRPr lang="en-US" altLang="ja-JP" sz="1200" dirty="0"/>
          </a:p>
          <a:p>
            <a:endParaRPr lang="en-US" altLang="ja-JP" sz="1200" dirty="0">
              <a:solidFill>
                <a:srgbClr val="0070C0"/>
              </a:solidFill>
            </a:endParaRPr>
          </a:p>
          <a:p>
            <a:r>
              <a:rPr lang="ja-JP" altLang="en-US" sz="1200" dirty="0">
                <a:solidFill>
                  <a:srgbClr val="0070C0"/>
                </a:solidFill>
              </a:rPr>
              <a:t>＜２年目＞</a:t>
            </a:r>
            <a:endParaRPr lang="en-US" altLang="ja-JP" sz="1200" dirty="0">
              <a:solidFill>
                <a:srgbClr val="0070C0"/>
              </a:solidFill>
            </a:endParaRPr>
          </a:p>
          <a:p>
            <a:r>
              <a:rPr lang="ja-JP" altLang="en-US" sz="1200" dirty="0"/>
              <a:t>　～～～～</a:t>
            </a:r>
            <a:endParaRPr lang="en-US" altLang="ja-JP" sz="1200" dirty="0"/>
          </a:p>
          <a:p>
            <a:endParaRPr lang="en-US" altLang="ja-JP" sz="1200" dirty="0"/>
          </a:p>
          <a:p>
            <a:r>
              <a:rPr lang="ja-JP" altLang="en-US" sz="1200" dirty="0">
                <a:solidFill>
                  <a:srgbClr val="0070C0"/>
                </a:solidFill>
              </a:rPr>
              <a:t>＜３年目＞</a:t>
            </a:r>
            <a:endParaRPr lang="en-US" altLang="ja-JP" sz="1200" dirty="0">
              <a:solidFill>
                <a:srgbClr val="0070C0"/>
              </a:solidFill>
            </a:endParaRPr>
          </a:p>
          <a:p>
            <a:r>
              <a:rPr lang="ja-JP" altLang="en-US" sz="1200" dirty="0"/>
              <a:t>　～～～～</a:t>
            </a:r>
            <a:endParaRPr lang="en-US" altLang="ja-JP" sz="1200" dirty="0"/>
          </a:p>
          <a:p>
            <a:endParaRPr lang="ja-JP" altLang="en-US" sz="1200" dirty="0"/>
          </a:p>
        </p:txBody>
      </p:sp>
      <p:grpSp>
        <p:nvGrpSpPr>
          <p:cNvPr id="88" name="グループ化 87"/>
          <p:cNvGrpSpPr/>
          <p:nvPr/>
        </p:nvGrpSpPr>
        <p:grpSpPr>
          <a:xfrm>
            <a:off x="68365" y="5922649"/>
            <a:ext cx="2508371" cy="314663"/>
            <a:chOff x="73069" y="2545495"/>
            <a:chExt cx="1711579" cy="314663"/>
          </a:xfrm>
        </p:grpSpPr>
        <p:sp>
          <p:nvSpPr>
            <p:cNvPr id="89" name="角丸四角形 88"/>
            <p:cNvSpPr/>
            <p:nvPr/>
          </p:nvSpPr>
          <p:spPr>
            <a:xfrm>
              <a:off x="73069" y="2545495"/>
              <a:ext cx="1711579" cy="314663"/>
            </a:xfrm>
            <a:prstGeom prst="roundRect">
              <a:avLst/>
            </a:prstGeom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テキスト ボックス 89"/>
            <p:cNvSpPr txBox="1"/>
            <p:nvPr/>
          </p:nvSpPr>
          <p:spPr>
            <a:xfrm>
              <a:off x="73069" y="2547880"/>
              <a:ext cx="17115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400" dirty="0"/>
                <a:t>技術開発の成果・普及促進</a:t>
              </a:r>
              <a:endParaRPr kumimoji="1" lang="ja-JP" altLang="en-US" sz="1400" dirty="0"/>
            </a:p>
          </p:txBody>
        </p:sp>
      </p:grpSp>
      <p:sp>
        <p:nvSpPr>
          <p:cNvPr id="91" name="正方形/長方形 90"/>
          <p:cNvSpPr/>
          <p:nvPr/>
        </p:nvSpPr>
        <p:spPr>
          <a:xfrm>
            <a:off x="62222" y="6237312"/>
            <a:ext cx="974646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/>
              <a:t>～～～</a:t>
            </a:r>
            <a:endParaRPr lang="en-US" altLang="ja-JP" sz="1200" dirty="0"/>
          </a:p>
          <a:p>
            <a:r>
              <a:rPr lang="ja-JP" altLang="en-US" sz="1200" dirty="0"/>
              <a:t>～～～</a:t>
            </a:r>
            <a:endParaRPr lang="en-US" altLang="ja-JP" sz="1200" dirty="0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E1BCC72-6865-D931-00C0-CD762684E689}"/>
              </a:ext>
            </a:extLst>
          </p:cNvPr>
          <p:cNvSpPr/>
          <p:nvPr/>
        </p:nvSpPr>
        <p:spPr>
          <a:xfrm>
            <a:off x="4823494" y="2492896"/>
            <a:ext cx="4981742" cy="36446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本技術開発の概要図</a:t>
            </a:r>
          </a:p>
        </p:txBody>
      </p:sp>
    </p:spTree>
    <p:extLst>
      <p:ext uri="{BB962C8B-B14F-4D97-AF65-F5344CB8AC3E}">
        <p14:creationId xmlns:p14="http://schemas.microsoft.com/office/powerpoint/2010/main" val="271323047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Blank.pptx" id="{75BB661A-7159-40AB-A8B9-95C523401A87}" vid="{AD23DF29-DE52-45D5-B687-48F301D686A8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000045506</Template>
  <TotalTime>2112</TotalTime>
  <Words>85</Words>
  <Application>Microsoft Office PowerPoint</Application>
  <PresentationFormat>A4 210 x 297 mm</PresentationFormat>
  <Paragraphs>22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HGP創英角ｺﾞｼｯｸUB</vt:lpstr>
      <vt:lpstr>ＭＳ Ｐゴシック</vt:lpstr>
      <vt:lpstr>游ゴシック</vt:lpstr>
      <vt:lpstr>Arial</vt:lpstr>
      <vt:lpstr>Times New Roman</vt:lpstr>
      <vt:lpstr>Wingdings</vt:lpstr>
      <vt:lpstr>標準デザイン</vt:lpstr>
      <vt:lpstr>技術開発課題名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プレゼンテーションタイトル</dc:title>
  <dc:creator>戦略室</dc:creator>
  <cp:lastModifiedBy>芝本 洋平</cp:lastModifiedBy>
  <cp:revision>126</cp:revision>
  <cp:lastPrinted>2023-07-31T05:51:41Z</cp:lastPrinted>
  <dcterms:created xsi:type="dcterms:W3CDTF">2023-01-27T05:32:44Z</dcterms:created>
  <dcterms:modified xsi:type="dcterms:W3CDTF">2023-12-20T08:13:26Z</dcterms:modified>
</cp:coreProperties>
</file>