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786" y="1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2025/3/26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3284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令和７年</a:t>
            </a:r>
            <a:r>
              <a:rPr kumimoji="1" lang="ja-JP" altLang="en-US" sz="1200" dirty="0"/>
              <a:t>度</a:t>
            </a:r>
            <a:r>
              <a:rPr lang="ja-JP" altLang="en-US" sz="1200" dirty="0"/>
              <a:t>（第</a:t>
            </a:r>
            <a:r>
              <a:rPr lang="en-US" altLang="ja-JP" sz="1200" dirty="0"/>
              <a:t>18</a:t>
            </a:r>
            <a:r>
              <a:rPr lang="ja-JP" altLang="en-US" sz="1200" dirty="0"/>
              <a:t>回）「国土</a:t>
            </a:r>
            <a:r>
              <a:rPr kumimoji="1" lang="ja-JP" altLang="en-US" sz="1200" dirty="0"/>
              <a:t>交通大臣賞（</a:t>
            </a:r>
            <a:r>
              <a:rPr lang="ja-JP" altLang="en-US" sz="1200" dirty="0"/>
              <a:t>循環のみち下水道賞）」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ＰＲポイント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応募事例名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応募団体名）●●●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功労者の顔写真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6897" y="302736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>
                <a:latin typeface="+mj-ea"/>
                <a:ea typeface="+mj-ea"/>
              </a:rPr>
              <a:t>事例の内容</a:t>
            </a:r>
            <a:endParaRPr kumimoji="1" lang="en-US" altLang="ja-JP" sz="1600" dirty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上下水道一体、ｲﾉﾍﾞｰｼｮﾝ、防災・減災、ｱｾｯﾄﾏﾈｼﾞﾒﾝﾄ、広報・教育のいずれかをご記載ください。</a:t>
            </a:r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応募事例のタイトル、応募者名を記載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簡潔にお願いします</a:t>
            </a:r>
            <a:endParaRPr lang="en-US" altLang="ja-JP" dirty="0"/>
          </a:p>
          <a:p>
            <a:r>
              <a:rPr lang="ja-JP" altLang="en-US" dirty="0"/>
              <a:t>　（記載例）・下水熱を利用した歩道融雪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・キャリア教育を意識した夏季連携講座「下水道マニア」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副題付記も可能ですが、受賞した際に表彰状への記載を省略する場合がございます。</a:t>
            </a:r>
            <a:endParaRPr lang="en-US" altLang="ja-JP" dirty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9101"/>
              <a:gd name="adj2" fmla="val -230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①応募事例の概要、理由</a:t>
            </a:r>
            <a:endParaRPr lang="en-US" altLang="ja-JP" dirty="0"/>
          </a:p>
          <a:p>
            <a:r>
              <a:rPr lang="ja-JP" altLang="en-US" dirty="0"/>
              <a:t>②応募事例の説明にあたり望ましい写真、図、表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写真、図、表の内容については、第三者の肖像権、プライバシー等を侵害することのないよう十分ご注意ください。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パンフレット・ホームページ等で使用する場合がございます。あらかじめご了承ください。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364288" y="6105128"/>
            <a:ext cx="5056484" cy="1512168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ＰＲポイント（具体的特徴及び特筆すべき点、相乗効果の発揮</a:t>
            </a:r>
            <a:r>
              <a:rPr lang="en-US" altLang="ja-JP" dirty="0"/>
              <a:t>(</a:t>
            </a:r>
            <a:r>
              <a:rPr lang="ja-JP" altLang="en-US" dirty="0"/>
              <a:t>上下水道一体</a:t>
            </a:r>
            <a:r>
              <a:rPr lang="en-US" altLang="ja-JP" dirty="0"/>
              <a:t>)</a:t>
            </a:r>
            <a:r>
              <a:rPr lang="ja-JP" altLang="en-US" dirty="0"/>
              <a:t>、革新性（ｲﾉﾍﾞｰｼｮﾝ）、災害被害の軽減度（防災・減災）、ヒト・モノ・カネの負担軽減度（ｱｾｯﾄﾏﾈｼﾞﾒﾝﾄ）、認知・評価の向上度（広報・教育）等）</a:t>
            </a:r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本事例に関して特筆すべき功労者、所属、役職をご記載ください。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複数名記載可能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可能な限り</a:t>
            </a:r>
            <a:r>
              <a:rPr lang="ja-JP" altLang="en-US" dirty="0" err="1"/>
              <a:t>ゆる</a:t>
            </a:r>
            <a:r>
              <a:rPr lang="ja-JP" altLang="en-US" dirty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取組みにおいて苦労した点等をご記載ください。</a:t>
            </a:r>
            <a:endParaRPr lang="en-US" altLang="ja-JP" dirty="0"/>
          </a:p>
          <a:p>
            <a:r>
              <a:rPr lang="ja-JP" altLang="en-US" dirty="0"/>
              <a:t>　（記載例）・立ち上げ段階の経緯・苦労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・取組みを行う上での障害となった事柄やその打開策</a:t>
            </a:r>
            <a:endParaRPr lang="en-US" altLang="ja-JP" dirty="0"/>
          </a:p>
          <a:p>
            <a:r>
              <a:rPr lang="ja-JP" altLang="en-US" dirty="0"/>
              <a:t>　　　　　　　・当初の目的以外の予期せぬ波及効果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196140" y="3404909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別紙４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7415063" y="3584848"/>
            <a:ext cx="5065230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枠の位置、サイズは変更しないでください。</a:t>
            </a:r>
            <a:br>
              <a:rPr kumimoji="1" lang="en-US" altLang="ja-JP" dirty="0"/>
            </a:br>
            <a:r>
              <a:rPr kumimoji="1" lang="ja-JP" altLang="en-US" dirty="0"/>
              <a:t>（</a:t>
            </a:r>
            <a:r>
              <a:rPr lang="ja-JP" altLang="en-US" dirty="0"/>
              <a:t>功労者を複数名記載する場合を除く）</a:t>
            </a:r>
            <a:br>
              <a:rPr kumimoji="1" lang="en-US" altLang="ja-JP" dirty="0"/>
            </a:br>
            <a:r>
              <a:rPr kumimoji="1" lang="ja-JP" altLang="en-US" dirty="0"/>
              <a:t>やむを得ない場合でも変更は最小限とし、全体で</a:t>
            </a:r>
            <a:r>
              <a:rPr kumimoji="1" lang="en-US" altLang="ja-JP" dirty="0"/>
              <a:t>A4</a:t>
            </a:r>
            <a:r>
              <a:rPr kumimoji="1" lang="ja-JP" altLang="en-US" dirty="0"/>
              <a:t>サイズ１枚としてください。</a:t>
            </a:r>
            <a:endParaRPr kumimoji="1" lang="en-US" altLang="ja-JP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A363644-A8DA-7E3B-4216-DCD9D2A2A86E}"/>
              </a:ext>
            </a:extLst>
          </p:cNvPr>
          <p:cNvSpPr/>
          <p:nvPr/>
        </p:nvSpPr>
        <p:spPr>
          <a:xfrm>
            <a:off x="0" y="1934109"/>
            <a:ext cx="6858000" cy="9866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応募事例の概要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○　</a:t>
            </a:r>
            <a:r>
              <a:rPr lang="ja-JP" altLang="en-US" sz="1800" dirty="0">
                <a:solidFill>
                  <a:schemeClr val="tx1"/>
                </a:solidFill>
                <a:latin typeface="+mj-ea"/>
              </a:rPr>
              <a:t> ●●●●●●</a:t>
            </a:r>
            <a:endParaRPr lang="en-US" altLang="ja-JP" sz="1800" dirty="0">
              <a:solidFill>
                <a:schemeClr val="tx1"/>
              </a:solidFill>
              <a:latin typeface="+mj-ea"/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○　</a:t>
            </a:r>
            <a:r>
              <a:rPr lang="ja-JP" altLang="en-US" sz="1800" dirty="0">
                <a:solidFill>
                  <a:schemeClr val="tx1"/>
                </a:solidFill>
                <a:latin typeface="+mj-ea"/>
              </a:rPr>
              <a:t> ●●●●●●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450</Words>
  <PresentationFormat>A4 210 x 297 mm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