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ms-powerpoint.authors+xml" PartName="/ppt/authors.xml"/>
  <Override ContentType="application/vnd.ms-powerpoint.changesinfo+xml" PartName="/ppt/changesInfos/changesInfo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ms-powerpoint.revisioninfo+xml" PartName="/ppt/revisionInfo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56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5CE3DE0-D7DB-E66F-A231-983ABF4AC2A5}" name="中津留 光紀" initials="中津留" userId="S::nakatsuru-k2nc@mlit.go.jp::9e5926dc-df22-42a7-a922-dc78d1e3dc56" providerId="AD"/>
  <p188:author id="{42BD90E3-B6E8-13F4-DA71-12FCB350A1D3}" name="川橋 美里" initials="美川" userId="S::kawahashi-m2zi@mlit.go.jp::17cf21eb-9509-4b82-98ad-c52ccb6afdcc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95737F0-43B8-4EEA-A772-7BA39D7AA5F1}" v="7" dt="2025-04-18T10:18:06.27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8387" autoAdjust="0"/>
  </p:normalViewPr>
  <p:slideViewPr>
    <p:cSldViewPr snapToGrid="0">
      <p:cViewPr>
        <p:scale>
          <a:sx n="150" d="100"/>
          <a:sy n="150" d="100"/>
        </p:scale>
        <p:origin x="4836" y="24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tableStyles.xml" Type="http://schemas.openxmlformats.org/officeDocument/2006/relationships/tableStyles"/><Relationship Id="rId11" Target="changesInfos/changesInfo1.xml" Type="http://schemas.microsoft.com/office/2016/11/relationships/changesInfo"/><Relationship Id="rId12" Target="revisionInfo.xml" Type="http://schemas.microsoft.com/office/2015/10/relationships/revisionInfo"/><Relationship Id="rId13" Target="authors.xml" Type="http://schemas.microsoft.com/office/2018/10/relationships/authors"/><Relationship Id="rId2" Target="slides/slide1.xml" Type="http://schemas.openxmlformats.org/officeDocument/2006/relationships/slide"/><Relationship Id="rId3" Target="slides/slide2.xml" Type="http://schemas.openxmlformats.org/officeDocument/2006/relationships/slide"/><Relationship Id="rId4" Target="slides/slide3.xml" Type="http://schemas.openxmlformats.org/officeDocument/2006/relationships/slide"/><Relationship Id="rId5" Target="slides/slide4.xml" Type="http://schemas.openxmlformats.org/officeDocument/2006/relationships/slide"/><Relationship Id="rId6" Target="slides/slide5.xml" Type="http://schemas.openxmlformats.org/officeDocument/2006/relationships/slide"/><Relationship Id="rId7" Target="presProps.xml" Type="http://schemas.openxmlformats.org/officeDocument/2006/relationships/presProps"/><Relationship Id="rId8" Target="viewProps.xml" Type="http://schemas.openxmlformats.org/officeDocument/2006/relationships/viewProps"/><Relationship Id="rId9" Target="theme/theme1.xml" Type="http://schemas.openxmlformats.org/officeDocument/2006/relationships/theme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中津留 光紀" userId="9e5926dc-df22-42a7-a922-dc78d1e3dc56" providerId="ADAL" clId="{395737F0-43B8-4EEA-A772-7BA39D7AA5F1}"/>
    <pc:docChg chg="modSld">
      <pc:chgData name="中津留 光紀" userId="9e5926dc-df22-42a7-a922-dc78d1e3dc56" providerId="ADAL" clId="{395737F0-43B8-4EEA-A772-7BA39D7AA5F1}" dt="2025-04-18T10:18:06.276" v="16"/>
      <pc:docMkLst>
        <pc:docMk/>
      </pc:docMkLst>
      <pc:sldChg chg="modSp mod">
        <pc:chgData name="中津留 光紀" userId="9e5926dc-df22-42a7-a922-dc78d1e3dc56" providerId="ADAL" clId="{395737F0-43B8-4EEA-A772-7BA39D7AA5F1}" dt="2025-04-18T10:18:06.276" v="16"/>
        <pc:sldMkLst>
          <pc:docMk/>
          <pc:sldMk cId="2112826164" sldId="256"/>
        </pc:sldMkLst>
        <pc:graphicFrameChg chg="mod">
          <ac:chgData name="中津留 光紀" userId="9e5926dc-df22-42a7-a922-dc78d1e3dc56" providerId="ADAL" clId="{395737F0-43B8-4EEA-A772-7BA39D7AA5F1}" dt="2025-04-18T10:18:03.139" v="13" actId="21"/>
          <ac:graphicFrameMkLst>
            <pc:docMk/>
            <pc:sldMk cId="2112826164" sldId="256"/>
            <ac:graphicFrameMk id="19" creationId="{AEB0DD79-4AD2-6383-A7F3-03FB26D47E5F}"/>
          </ac:graphicFrameMkLst>
        </pc:graphicFrameChg>
        <pc:graphicFrameChg chg="mod modGraphic">
          <ac:chgData name="中津留 光紀" userId="9e5926dc-df22-42a7-a922-dc78d1e3dc56" providerId="ADAL" clId="{395737F0-43B8-4EEA-A772-7BA39D7AA5F1}" dt="2025-04-18T10:18:06.276" v="16"/>
          <ac:graphicFrameMkLst>
            <pc:docMk/>
            <pc:sldMk cId="2112826164" sldId="256"/>
            <ac:graphicFrameMk id="20" creationId="{5784BA6B-A5A4-4567-53C6-F04F12107904}"/>
          </ac:graphicFrameMkLst>
        </pc:graphicFrameChg>
      </pc:sldChg>
      <pc:sldChg chg="modSp mod modCm">
        <pc:chgData name="中津留 光紀" userId="9e5926dc-df22-42a7-a922-dc78d1e3dc56" providerId="ADAL" clId="{395737F0-43B8-4EEA-A772-7BA39D7AA5F1}" dt="2025-04-18T09:00:08.657" v="12" actId="20577"/>
        <pc:sldMkLst>
          <pc:docMk/>
          <pc:sldMk cId="1207021960" sldId="258"/>
        </pc:sldMkLst>
        <pc:graphicFrameChg chg="mod modGraphic">
          <ac:chgData name="中津留 光紀" userId="9e5926dc-df22-42a7-a922-dc78d1e3dc56" providerId="ADAL" clId="{395737F0-43B8-4EEA-A772-7BA39D7AA5F1}" dt="2025-04-18T09:00:08.657" v="12" actId="20577"/>
          <ac:graphicFrameMkLst>
            <pc:docMk/>
            <pc:sldMk cId="1207021960" sldId="258"/>
            <ac:graphicFrameMk id="15" creationId="{E9ADC082-D579-A0F6-5490-123A4CF2DEBE}"/>
          </ac:graphicFrameMkLst>
        </pc:graphicFrameChg>
        <pc:extLst>
          <p:ext xmlns:p="http://schemas.openxmlformats.org/presentationml/2006/main" uri="{D6D511B9-2390-475A-947B-AFAB55BFBCF1}">
            <pc226:cmChg xmlns:pc226="http://schemas.microsoft.com/office/powerpoint/2022/06/main/command" chg="">
              <pc226:chgData name="中津留 光紀" userId="9e5926dc-df22-42a7-a922-dc78d1e3dc56" providerId="ADAL" clId="{395737F0-43B8-4EEA-A772-7BA39D7AA5F1}" dt="2025-04-18T09:00:03.440" v="0"/>
              <pc2:cmMkLst xmlns:pc2="http://schemas.microsoft.com/office/powerpoint/2019/9/main/command">
                <pc:docMk/>
                <pc:sldMk cId="1207021960" sldId="258"/>
                <pc2:cmMk id="{C5A2F9E9-0D6B-4B64-9F5F-A5CA462A1431}"/>
              </pc2:cmMkLst>
              <pc226:cmRplyChg chg="add">
                <pc226:chgData name="中津留 光紀" userId="9e5926dc-df22-42a7-a922-dc78d1e3dc56" providerId="ADAL" clId="{395737F0-43B8-4EEA-A772-7BA39D7AA5F1}" dt="2025-04-18T09:00:03.440" v="0"/>
                <pc2:cmRplyMkLst xmlns:pc2="http://schemas.microsoft.com/office/powerpoint/2019/9/main/command">
                  <pc:docMk/>
                  <pc:sldMk cId="1207021960" sldId="258"/>
                  <pc2:cmMk id="{C5A2F9E9-0D6B-4B64-9F5F-A5CA462A1431}"/>
                  <pc2:cmRplyMk id="{D85821EC-250A-4C62-990E-CE7FA31426F3}"/>
                </pc2:cmRplyMkLst>
              </pc226:cmRplyChg>
            </pc226:cmChg>
          </p:ext>
        </pc:extLst>
      </pc:sldChg>
    </pc:docChg>
  </pc:docChgLst>
</pc:chgInfo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2AD21-426A-4515-AB75-94BC6E65CDE9}" type="datetimeFigureOut">
              <a:rPr kumimoji="1" lang="ja-JP" altLang="en-US" smtClean="0"/>
              <a:t>2025/4/18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5F62E-965B-4D86-922B-C9279FE19B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5433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2AD21-426A-4515-AB75-94BC6E65CDE9}" type="datetimeFigureOut">
              <a:rPr kumimoji="1" lang="ja-JP" altLang="en-US" smtClean="0"/>
              <a:t>2025/4/18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5F62E-965B-4D86-922B-C9279FE19B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3554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2AD21-426A-4515-AB75-94BC6E65CDE9}" type="datetimeFigureOut">
              <a:rPr kumimoji="1" lang="ja-JP" altLang="en-US" smtClean="0"/>
              <a:t>2025/4/18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5F62E-965B-4D86-922B-C9279FE19B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8176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2AD21-426A-4515-AB75-94BC6E65CDE9}" type="datetimeFigureOut">
              <a:rPr kumimoji="1" lang="ja-JP" altLang="en-US" smtClean="0"/>
              <a:t>2025/4/18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5F62E-965B-4D86-922B-C9279FE19B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0287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2AD21-426A-4515-AB75-94BC6E65CDE9}" type="datetimeFigureOut">
              <a:rPr kumimoji="1" lang="ja-JP" altLang="en-US" smtClean="0"/>
              <a:t>2025/4/18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5F62E-965B-4D86-922B-C9279FE19B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4862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2AD21-426A-4515-AB75-94BC6E65CDE9}" type="datetimeFigureOut">
              <a:rPr kumimoji="1" lang="ja-JP" altLang="en-US" smtClean="0"/>
              <a:t>2025/4/18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5F62E-965B-4D86-922B-C9279FE19B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213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2AD21-426A-4515-AB75-94BC6E65CDE9}" type="datetimeFigureOut">
              <a:rPr kumimoji="1" lang="ja-JP" altLang="en-US" smtClean="0"/>
              <a:t>2025/4/18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5F62E-965B-4D86-922B-C9279FE19B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1074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2AD21-426A-4515-AB75-94BC6E65CDE9}" type="datetimeFigureOut">
              <a:rPr kumimoji="1" lang="ja-JP" altLang="en-US" smtClean="0"/>
              <a:t>2025/4/18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5F62E-965B-4D86-922B-C9279FE19B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5855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2AD21-426A-4515-AB75-94BC6E65CDE9}" type="datetimeFigureOut">
              <a:rPr kumimoji="1" lang="ja-JP" altLang="en-US" smtClean="0"/>
              <a:t>2025/4/18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5F62E-965B-4D86-922B-C9279FE19B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1614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2AD21-426A-4515-AB75-94BC6E65CDE9}" type="datetimeFigureOut">
              <a:rPr kumimoji="1" lang="ja-JP" altLang="en-US" smtClean="0"/>
              <a:t>2025/4/18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5F62E-965B-4D86-922B-C9279FE19B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9678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2AD21-426A-4515-AB75-94BC6E65CDE9}" type="datetimeFigureOut">
              <a:rPr kumimoji="1" lang="ja-JP" altLang="en-US" smtClean="0"/>
              <a:t>2025/4/18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5F62E-965B-4D86-922B-C9279FE19B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4412966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B42AD21-426A-4515-AB75-94BC6E65CDE9}" type="datetimeFigureOut">
              <a:rPr kumimoji="1" lang="ja-JP" altLang="en-US" smtClean="0"/>
              <a:t>2025/4/18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DE5F62E-965B-4D86-922B-C9279FE19B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0259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3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4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5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73B3678-48F8-8559-847B-E92A62D67CDA}"/>
              </a:ext>
            </a:extLst>
          </p:cNvPr>
          <p:cNvSpPr txBox="1"/>
          <p:nvPr/>
        </p:nvSpPr>
        <p:spPr>
          <a:xfrm>
            <a:off x="8229600" y="19050"/>
            <a:ext cx="88998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様式１－１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C0AFE17-86CD-5F1B-7AA8-8876C1DECBB3}"/>
              </a:ext>
            </a:extLst>
          </p:cNvPr>
          <p:cNvSpPr txBox="1"/>
          <p:nvPr/>
        </p:nvSpPr>
        <p:spPr>
          <a:xfrm>
            <a:off x="38100" y="28575"/>
            <a:ext cx="21526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＜概要＞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46EFB908-1AC7-D968-487D-6A890AE6A783}"/>
              </a:ext>
            </a:extLst>
          </p:cNvPr>
          <p:cNvSpPr/>
          <p:nvPr/>
        </p:nvSpPr>
        <p:spPr>
          <a:xfrm>
            <a:off x="47625" y="295275"/>
            <a:ext cx="9010650" cy="645795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0A69E37-5C2F-2C2E-B534-1A386434B95F}"/>
              </a:ext>
            </a:extLst>
          </p:cNvPr>
          <p:cNvSpPr txBox="1"/>
          <p:nvPr/>
        </p:nvSpPr>
        <p:spPr>
          <a:xfrm>
            <a:off x="28575" y="314325"/>
            <a:ext cx="874395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・全体で１頁以内とし、図面等を除き文字の大きさは</a:t>
            </a:r>
            <a:r>
              <a:rPr kumimoji="1" lang="en-US" altLang="ja-JP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kumimoji="1"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ポイント以上で作成ください。提案を分かりやすく記載するために、図やイラスト等による補足は可能です。</a:t>
            </a:r>
            <a:endParaRPr kumimoji="1" lang="en-US" altLang="ja-JP" sz="105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・以下の７項目について記載ください。</a:t>
            </a:r>
            <a:endParaRPr kumimoji="1" lang="en-US" altLang="ja-JP" sz="105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5" name="表 14">
            <a:extLst>
              <a:ext uri="{FF2B5EF4-FFF2-40B4-BE49-F238E27FC236}">
                <a16:creationId xmlns:a16="http://schemas.microsoft.com/office/drawing/2014/main" id="{E9ADC082-D579-A0F6-5490-123A4CF2DE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9654327"/>
              </p:ext>
            </p:extLst>
          </p:nvPr>
        </p:nvGraphicFramePr>
        <p:xfrm>
          <a:off x="171450" y="895350"/>
          <a:ext cx="8763000" cy="564451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66925">
                  <a:extLst>
                    <a:ext uri="{9D8B030D-6E8A-4147-A177-3AD203B41FA5}">
                      <a16:colId xmlns:a16="http://schemas.microsoft.com/office/drawing/2014/main" val="945419682"/>
                    </a:ext>
                  </a:extLst>
                </a:gridCol>
                <a:gridCol w="6696075">
                  <a:extLst>
                    <a:ext uri="{9D8B030D-6E8A-4147-A177-3AD203B41FA5}">
                      <a16:colId xmlns:a16="http://schemas.microsoft.com/office/drawing/2014/main" val="1042194895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官民連携プラットフォームが取り組む</a:t>
                      </a:r>
                      <a:endParaRPr kumimoji="1" lang="en-US" altLang="ja-JP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事業の名称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官民連携プラットフォームが取り組む事業の名称を記載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1453435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官民連携プラットフォームの名称、構成員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官民連携プラットフォームの名称、構成員を記載（様式１－３と齟齬がないように概略を記載ください）</a:t>
                      </a:r>
                      <a:endParaRPr kumimoji="1" lang="en-US" altLang="ja-JP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（例：○○○○○：○○市、○○市、○○県、○○（株）、○○（株）、○○（株））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4811254"/>
                  </a:ext>
                </a:extLst>
              </a:tr>
              <a:tr h="398145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取組実施地域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取組実施地域を記載</a:t>
                      </a:r>
                      <a:endParaRPr kumimoji="1" lang="en-US" altLang="ja-JP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（例：○○県○○市）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1213160"/>
                  </a:ext>
                </a:extLst>
              </a:tr>
              <a:tr h="672465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地域生活圏の３要素への該当性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□官民パートナーシップによる「主体の連携」</a:t>
                      </a:r>
                      <a:endParaRPr kumimoji="1" lang="en-US" altLang="ja-JP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□分野の垣根を越えた「事業の連携」　　　　　　　　　　　　　　　　</a:t>
                      </a:r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←　左記３項目のうち該当する項目に「■」でチェック</a:t>
                      </a:r>
                      <a:endParaRPr kumimoji="1" lang="en-US" altLang="ja-JP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□行政区域（市町村界）にとらわれない「地域の連携」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7971464"/>
                  </a:ext>
                </a:extLst>
              </a:tr>
              <a:tr h="714375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現状・課題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様式１－４、１－５と齟齬がないように概略を記載ください。</a:t>
                      </a:r>
                      <a:endParaRPr kumimoji="1" lang="en-US" altLang="ja-JP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3578301"/>
                  </a:ext>
                </a:extLst>
              </a:tr>
              <a:tr h="2482215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取組概要・スケジュール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様式１－２、１－４、１－５</a:t>
                      </a:r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と齟齬がないように概略を記載ください。</a:t>
                      </a:r>
                      <a:endParaRPr kumimoji="1" lang="en-US" altLang="ja-JP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7959502"/>
                  </a:ext>
                </a:extLst>
              </a:tr>
              <a:tr h="495300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事業実施見込み額</a:t>
                      </a:r>
                      <a:endParaRPr kumimoji="1" lang="en-US" altLang="ja-JP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（支援対象経費）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様式２ー２と齟齬がないように概略（項目ごとの概算金額）を記載ください。</a:t>
                      </a:r>
                      <a:endParaRPr kumimoji="1" lang="en-US" altLang="ja-JP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853778"/>
                  </a:ext>
                </a:extLst>
              </a:tr>
            </a:tbl>
          </a:graphicData>
        </a:graphic>
      </p:graphicFrame>
      <p:sp>
        <p:nvSpPr>
          <p:cNvPr id="2" name="四角形吹き出し 38">
            <a:extLst>
              <a:ext uri="{FF2B5EF4-FFF2-40B4-BE49-F238E27FC236}">
                <a16:creationId xmlns:a16="http://schemas.microsoft.com/office/drawing/2014/main" id="{CA4E296A-86F9-3676-0ADF-0681C1E92085}"/>
              </a:ext>
            </a:extLst>
          </p:cNvPr>
          <p:cNvSpPr/>
          <p:nvPr/>
        </p:nvSpPr>
        <p:spPr>
          <a:xfrm>
            <a:off x="9349228" y="217149"/>
            <a:ext cx="2734822" cy="856113"/>
          </a:xfrm>
          <a:prstGeom prst="wedgeRectCallout">
            <a:avLst>
              <a:gd name="adj1" fmla="val -55834"/>
              <a:gd name="adj2" fmla="val -1556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050" dirty="0">
                <a:solidFill>
                  <a:srgbClr val="FF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様式内の説明文（赤字）は、</a:t>
            </a:r>
            <a:r>
              <a:rPr kumimoji="1" lang="ja-JP" altLang="en-US" sz="1050" b="1" u="sng" dirty="0">
                <a:solidFill>
                  <a:srgbClr val="FF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記入に際し削除してください</a:t>
            </a:r>
            <a:r>
              <a:rPr lang="ja-JP" altLang="en-US" sz="1050" dirty="0">
                <a:solidFill>
                  <a:srgbClr val="FF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endParaRPr lang="en-US" altLang="ja-JP" sz="1050" dirty="0">
              <a:solidFill>
                <a:srgbClr val="FF0000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050" u="sng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書式やフォントサイズは変更せず、黒字で記入すること</a:t>
            </a:r>
            <a:r>
              <a:rPr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r>
              <a:rPr lang="ja-JP" altLang="en-US" sz="1050" dirty="0">
                <a:solidFill>
                  <a:srgbClr val="FF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（次スライド以降、同様）</a:t>
            </a:r>
            <a:endParaRPr lang="en-US" altLang="ja-JP" sz="1050" dirty="0">
              <a:solidFill>
                <a:srgbClr val="FF0000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070219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3FBC8E93-55E3-85B9-BE3E-A245CB493B78}"/>
              </a:ext>
            </a:extLst>
          </p:cNvPr>
          <p:cNvSpPr txBox="1"/>
          <p:nvPr/>
        </p:nvSpPr>
        <p:spPr>
          <a:xfrm>
            <a:off x="38100" y="28575"/>
            <a:ext cx="21526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＜取組スケジュール＞</a:t>
            </a: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952EDC8A-F6DD-617B-A4AB-B56D02CDB7E7}"/>
              </a:ext>
            </a:extLst>
          </p:cNvPr>
          <p:cNvSpPr/>
          <p:nvPr/>
        </p:nvSpPr>
        <p:spPr>
          <a:xfrm>
            <a:off x="47625" y="295275"/>
            <a:ext cx="9010650" cy="645795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21149775-DC3B-C16A-CEC4-ECA4A6B85AAE}"/>
              </a:ext>
            </a:extLst>
          </p:cNvPr>
          <p:cNvSpPr txBox="1"/>
          <p:nvPr/>
        </p:nvSpPr>
        <p:spPr>
          <a:xfrm>
            <a:off x="104775" y="361950"/>
            <a:ext cx="8743950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・取組スケジュールについて、実施主体や実施内容が分かるように、具体的に記載してください。</a:t>
            </a:r>
            <a:endParaRPr kumimoji="1" lang="en-US" altLang="ja-JP" sz="105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・スケジュールの図については、以下の例を参考に記載ください。</a:t>
            </a:r>
            <a:endParaRPr kumimoji="1" lang="en-US" altLang="ja-JP" sz="105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・全体で１頁以内とし、図面等を除き文字の大きさは</a:t>
            </a:r>
            <a:r>
              <a:rPr kumimoji="1" lang="en-US" altLang="ja-JP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kumimoji="1"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ポイント以上で作成ください。提案を分かりやすく記載するために、図やイラスト等による補足は可能です。</a:t>
            </a:r>
            <a:endParaRPr kumimoji="1" lang="en-US" altLang="ja-JP" sz="105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6" name="表 25">
            <a:extLst>
              <a:ext uri="{FF2B5EF4-FFF2-40B4-BE49-F238E27FC236}">
                <a16:creationId xmlns:a16="http://schemas.microsoft.com/office/drawing/2014/main" id="{1F730B00-9FCD-1C60-5097-F0EECA3050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4642321"/>
              </p:ext>
            </p:extLst>
          </p:nvPr>
        </p:nvGraphicFramePr>
        <p:xfrm>
          <a:off x="190500" y="3981451"/>
          <a:ext cx="8724901" cy="267843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19325">
                  <a:extLst>
                    <a:ext uri="{9D8B030D-6E8A-4147-A177-3AD203B41FA5}">
                      <a16:colId xmlns:a16="http://schemas.microsoft.com/office/drawing/2014/main" val="3865339644"/>
                    </a:ext>
                  </a:extLst>
                </a:gridCol>
                <a:gridCol w="813197">
                  <a:extLst>
                    <a:ext uri="{9D8B030D-6E8A-4147-A177-3AD203B41FA5}">
                      <a16:colId xmlns:a16="http://schemas.microsoft.com/office/drawing/2014/main" val="2826617921"/>
                    </a:ext>
                  </a:extLst>
                </a:gridCol>
                <a:gridCol w="813197">
                  <a:extLst>
                    <a:ext uri="{9D8B030D-6E8A-4147-A177-3AD203B41FA5}">
                      <a16:colId xmlns:a16="http://schemas.microsoft.com/office/drawing/2014/main" val="3807457481"/>
                    </a:ext>
                  </a:extLst>
                </a:gridCol>
                <a:gridCol w="813197">
                  <a:extLst>
                    <a:ext uri="{9D8B030D-6E8A-4147-A177-3AD203B41FA5}">
                      <a16:colId xmlns:a16="http://schemas.microsoft.com/office/drawing/2014/main" val="301480280"/>
                    </a:ext>
                  </a:extLst>
                </a:gridCol>
                <a:gridCol w="813197">
                  <a:extLst>
                    <a:ext uri="{9D8B030D-6E8A-4147-A177-3AD203B41FA5}">
                      <a16:colId xmlns:a16="http://schemas.microsoft.com/office/drawing/2014/main" val="540429001"/>
                    </a:ext>
                  </a:extLst>
                </a:gridCol>
                <a:gridCol w="813197">
                  <a:extLst>
                    <a:ext uri="{9D8B030D-6E8A-4147-A177-3AD203B41FA5}">
                      <a16:colId xmlns:a16="http://schemas.microsoft.com/office/drawing/2014/main" val="2208935831"/>
                    </a:ext>
                  </a:extLst>
                </a:gridCol>
                <a:gridCol w="813197">
                  <a:extLst>
                    <a:ext uri="{9D8B030D-6E8A-4147-A177-3AD203B41FA5}">
                      <a16:colId xmlns:a16="http://schemas.microsoft.com/office/drawing/2014/main" val="1991369139"/>
                    </a:ext>
                  </a:extLst>
                </a:gridCol>
                <a:gridCol w="813197">
                  <a:extLst>
                    <a:ext uri="{9D8B030D-6E8A-4147-A177-3AD203B41FA5}">
                      <a16:colId xmlns:a16="http://schemas.microsoft.com/office/drawing/2014/main" val="2214768727"/>
                    </a:ext>
                  </a:extLst>
                </a:gridCol>
                <a:gridCol w="813197">
                  <a:extLst>
                    <a:ext uri="{9D8B030D-6E8A-4147-A177-3AD203B41FA5}">
                      <a16:colId xmlns:a16="http://schemas.microsoft.com/office/drawing/2014/main" val="1755813633"/>
                    </a:ext>
                  </a:extLst>
                </a:gridCol>
              </a:tblGrid>
              <a:tr h="295274">
                <a:tc>
                  <a:txBody>
                    <a:bodyPr/>
                    <a:lstStyle/>
                    <a:p>
                      <a:pPr algn="ctr"/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</a:t>
                      </a:r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endParaRPr kumimoji="1" lang="en-US" altLang="ja-JP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3324751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ア　推進体制の構築・強化</a:t>
                      </a:r>
                    </a:p>
                  </a:txBody>
                  <a:tcPr anchor="ctr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389579290"/>
                  </a:ext>
                </a:extLst>
              </a:tr>
              <a:tr h="316234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有識者ヒアリング等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5336318"/>
                  </a:ext>
                </a:extLst>
              </a:tr>
              <a:tr h="316234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関係者の調整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505423"/>
                  </a:ext>
                </a:extLst>
              </a:tr>
              <a:tr h="211447">
                <a:tc gridSpan="9">
                  <a:txBody>
                    <a:bodyPr/>
                    <a:lstStyle/>
                    <a:p>
                      <a:pPr marL="85725" indent="-85725"/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イ　地域経営主体としてのサービス提供等に向けた調査・分析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523835076"/>
                  </a:ext>
                </a:extLst>
              </a:tr>
              <a:tr h="316234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実証調査計画の策定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8167294"/>
                  </a:ext>
                </a:extLst>
              </a:tr>
              <a:tr h="312514">
                <a:tc>
                  <a:txBody>
                    <a:bodyPr/>
                    <a:lstStyle/>
                    <a:p>
                      <a:pPr marL="85725" indent="-85725"/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実証調査の実施及び結果分析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0080983"/>
                  </a:ext>
                </a:extLst>
              </a:tr>
              <a:tr h="302789">
                <a:tc gridSpan="9">
                  <a:txBody>
                    <a:bodyPr/>
                    <a:lstStyle/>
                    <a:p>
                      <a:pPr marL="85725" indent="-85725"/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ウ　「地域生活圏」の形成に向けた事業の実施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088554270"/>
                  </a:ext>
                </a:extLst>
              </a:tr>
              <a:tr h="316234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実証調査を踏まえた人材育成研修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0610714"/>
                  </a:ext>
                </a:extLst>
              </a:tr>
            </a:tbl>
          </a:graphicData>
        </a:graphic>
      </p:graphicFrame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8BD92480-2823-D593-9534-EE7618EAEC59}"/>
              </a:ext>
            </a:extLst>
          </p:cNvPr>
          <p:cNvSpPr txBox="1"/>
          <p:nvPr/>
        </p:nvSpPr>
        <p:spPr>
          <a:xfrm>
            <a:off x="133350" y="3667125"/>
            <a:ext cx="1981200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■スケジュール（イメージ）</a:t>
            </a:r>
          </a:p>
        </p:txBody>
      </p:sp>
      <p:sp>
        <p:nvSpPr>
          <p:cNvPr id="28" name="矢印: 右 27">
            <a:extLst>
              <a:ext uri="{FF2B5EF4-FFF2-40B4-BE49-F238E27FC236}">
                <a16:creationId xmlns:a16="http://schemas.microsoft.com/office/drawing/2014/main" id="{54CDE471-F882-9543-EC7C-DEE79FCA9639}"/>
              </a:ext>
            </a:extLst>
          </p:cNvPr>
          <p:cNvSpPr/>
          <p:nvPr/>
        </p:nvSpPr>
        <p:spPr>
          <a:xfrm>
            <a:off x="2835275" y="4610100"/>
            <a:ext cx="742950" cy="136525"/>
          </a:xfrm>
          <a:prstGeom prst="rightArrow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矢印: 右 28">
            <a:extLst>
              <a:ext uri="{FF2B5EF4-FFF2-40B4-BE49-F238E27FC236}">
                <a16:creationId xmlns:a16="http://schemas.microsoft.com/office/drawing/2014/main" id="{E402A43C-8DD5-63FC-2833-F14B1B54B0A5}"/>
              </a:ext>
            </a:extLst>
          </p:cNvPr>
          <p:cNvSpPr/>
          <p:nvPr/>
        </p:nvSpPr>
        <p:spPr>
          <a:xfrm>
            <a:off x="2441574" y="4921250"/>
            <a:ext cx="1565275" cy="136525"/>
          </a:xfrm>
          <a:prstGeom prst="rightArrow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矢印: 右 29">
            <a:extLst>
              <a:ext uri="{FF2B5EF4-FFF2-40B4-BE49-F238E27FC236}">
                <a16:creationId xmlns:a16="http://schemas.microsoft.com/office/drawing/2014/main" id="{A44D6ECF-B3D3-5A6C-65E8-EE34FB2C5BB9}"/>
              </a:ext>
            </a:extLst>
          </p:cNvPr>
          <p:cNvSpPr/>
          <p:nvPr/>
        </p:nvSpPr>
        <p:spPr>
          <a:xfrm>
            <a:off x="3228974" y="5502275"/>
            <a:ext cx="1585914" cy="136525"/>
          </a:xfrm>
          <a:prstGeom prst="rightArrow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矢印: 右 30">
            <a:extLst>
              <a:ext uri="{FF2B5EF4-FFF2-40B4-BE49-F238E27FC236}">
                <a16:creationId xmlns:a16="http://schemas.microsoft.com/office/drawing/2014/main" id="{ADC9B2CB-8DBD-5167-2676-26A6E6EBB634}"/>
              </a:ext>
            </a:extLst>
          </p:cNvPr>
          <p:cNvSpPr/>
          <p:nvPr/>
        </p:nvSpPr>
        <p:spPr>
          <a:xfrm>
            <a:off x="4867273" y="5792787"/>
            <a:ext cx="3214689" cy="136525"/>
          </a:xfrm>
          <a:prstGeom prst="rightArrow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矢印: 右 31">
            <a:extLst>
              <a:ext uri="{FF2B5EF4-FFF2-40B4-BE49-F238E27FC236}">
                <a16:creationId xmlns:a16="http://schemas.microsoft.com/office/drawing/2014/main" id="{A94F76DA-A5E2-FC79-B157-853FE5695776}"/>
              </a:ext>
            </a:extLst>
          </p:cNvPr>
          <p:cNvSpPr/>
          <p:nvPr/>
        </p:nvSpPr>
        <p:spPr>
          <a:xfrm>
            <a:off x="8135937" y="6448425"/>
            <a:ext cx="742950" cy="136525"/>
          </a:xfrm>
          <a:prstGeom prst="rightArrow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A6202100-4436-95EC-B66B-6411FEBA5310}"/>
              </a:ext>
            </a:extLst>
          </p:cNvPr>
          <p:cNvSpPr txBox="1"/>
          <p:nvPr/>
        </p:nvSpPr>
        <p:spPr>
          <a:xfrm>
            <a:off x="8229600" y="19050"/>
            <a:ext cx="88998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様式１－２</a:t>
            </a:r>
          </a:p>
        </p:txBody>
      </p:sp>
    </p:spTree>
    <p:extLst>
      <p:ext uri="{BB962C8B-B14F-4D97-AF65-F5344CB8AC3E}">
        <p14:creationId xmlns:p14="http://schemas.microsoft.com/office/powerpoint/2010/main" val="28277543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5345691-A998-2255-9CDB-C2FEED8ECBC8}"/>
              </a:ext>
            </a:extLst>
          </p:cNvPr>
          <p:cNvSpPr/>
          <p:nvPr/>
        </p:nvSpPr>
        <p:spPr>
          <a:xfrm>
            <a:off x="47625" y="295275"/>
            <a:ext cx="9010650" cy="645795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67115FD2-0266-6418-BB24-DF9235C7BA60}"/>
              </a:ext>
            </a:extLst>
          </p:cNvPr>
          <p:cNvSpPr txBox="1"/>
          <p:nvPr/>
        </p:nvSpPr>
        <p:spPr>
          <a:xfrm>
            <a:off x="38100" y="28575"/>
            <a:ext cx="21526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＜事業実施体制＞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93DEF511-327F-539C-C791-5C97613F23AB}"/>
              </a:ext>
            </a:extLst>
          </p:cNvPr>
          <p:cNvSpPr txBox="1"/>
          <p:nvPr/>
        </p:nvSpPr>
        <p:spPr>
          <a:xfrm>
            <a:off x="104775" y="361950"/>
            <a:ext cx="8743950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・募集要領５．（２）②で定める内容審査「事業実施体制」の評価の観点を踏まえ、提案内容を記載ください。</a:t>
            </a:r>
            <a:endParaRPr kumimoji="1" lang="en-US" altLang="ja-JP" sz="105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・体制図については、以下の例を参考に図で記載ください。</a:t>
            </a:r>
            <a:endParaRPr kumimoji="1" lang="en-US" altLang="ja-JP" sz="105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・全体で１頁以内とし、図面等を除き文字の大きさは</a:t>
            </a:r>
            <a:r>
              <a:rPr kumimoji="1" lang="en-US" altLang="ja-JP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kumimoji="1"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ポイント以上で作成ください。提案を分かりやすく記載するために、図やイラスト等による補足は可能です。</a:t>
            </a:r>
            <a:endParaRPr kumimoji="1" lang="en-US" altLang="ja-JP" sz="105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B0CFF3B-AFE0-68DE-5103-0444610E1F64}"/>
              </a:ext>
            </a:extLst>
          </p:cNvPr>
          <p:cNvSpPr txBox="1"/>
          <p:nvPr/>
        </p:nvSpPr>
        <p:spPr>
          <a:xfrm>
            <a:off x="228600" y="3954780"/>
            <a:ext cx="1485900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■体制図</a:t>
            </a:r>
          </a:p>
        </p:txBody>
      </p:sp>
      <p:graphicFrame>
        <p:nvGraphicFramePr>
          <p:cNvPr id="17" name="表 16">
            <a:extLst>
              <a:ext uri="{FF2B5EF4-FFF2-40B4-BE49-F238E27FC236}">
                <a16:creationId xmlns:a16="http://schemas.microsoft.com/office/drawing/2014/main" id="{73BE2B3F-EF72-2004-79C0-ADCE9AD91C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2101728"/>
              </p:ext>
            </p:extLst>
          </p:nvPr>
        </p:nvGraphicFramePr>
        <p:xfrm>
          <a:off x="5869939" y="5124729"/>
          <a:ext cx="3113406" cy="56360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13406">
                  <a:extLst>
                    <a:ext uri="{9D8B030D-6E8A-4147-A177-3AD203B41FA5}">
                      <a16:colId xmlns:a16="http://schemas.microsoft.com/office/drawing/2014/main" val="2498390031"/>
                    </a:ext>
                  </a:extLst>
                </a:gridCol>
              </a:tblGrid>
              <a:tr h="26362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○○（株）</a:t>
                      </a:r>
                    </a:p>
                  </a:txBody>
                  <a:tcPr anchor="ctr"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8325220"/>
                  </a:ext>
                </a:extLst>
              </a:tr>
              <a:tr h="299975">
                <a:tc>
                  <a:txBody>
                    <a:bodyPr/>
                    <a:lstStyle/>
                    <a:p>
                      <a:pPr marL="92075" indent="-92075"/>
                      <a:r>
                        <a:rPr kumimoji="1" lang="ja-JP" altLang="en-US" sz="10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　官民連携プラットフォームでの役割・担務を記載ください。</a:t>
                      </a:r>
                      <a:endParaRPr kumimoji="1" lang="en-US" altLang="ja-JP" sz="100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9920262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31493BA0-7404-2A37-4E9E-180AE3A541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9735884"/>
              </p:ext>
            </p:extLst>
          </p:nvPr>
        </p:nvGraphicFramePr>
        <p:xfrm>
          <a:off x="5885814" y="5778780"/>
          <a:ext cx="3113406" cy="5448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13406">
                  <a:extLst>
                    <a:ext uri="{9D8B030D-6E8A-4147-A177-3AD203B41FA5}">
                      <a16:colId xmlns:a16="http://schemas.microsoft.com/office/drawing/2014/main" val="2498390031"/>
                    </a:ext>
                  </a:extLst>
                </a:gridCol>
              </a:tblGrid>
              <a:tr h="23403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○○（株）</a:t>
                      </a:r>
                    </a:p>
                  </a:txBody>
                  <a:tcPr anchor="ctr"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8325220"/>
                  </a:ext>
                </a:extLst>
              </a:tr>
              <a:tr h="300994">
                <a:tc>
                  <a:txBody>
                    <a:bodyPr/>
                    <a:lstStyle/>
                    <a:p>
                      <a:pPr marL="92075" indent="-92075"/>
                      <a:r>
                        <a:rPr kumimoji="1" lang="ja-JP" altLang="en-US" sz="10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　官民連携プラットフォームでの役割・担務を記載ください。</a:t>
                      </a:r>
                      <a:endParaRPr kumimoji="1" lang="en-US" altLang="ja-JP" sz="100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9920262"/>
                  </a:ext>
                </a:extLst>
              </a:tr>
            </a:tbl>
          </a:graphicData>
        </a:graphic>
      </p:graphicFrame>
      <p:graphicFrame>
        <p:nvGraphicFramePr>
          <p:cNvPr id="19" name="表 18">
            <a:extLst>
              <a:ext uri="{FF2B5EF4-FFF2-40B4-BE49-F238E27FC236}">
                <a16:creationId xmlns:a16="http://schemas.microsoft.com/office/drawing/2014/main" id="{AEB0DD79-4AD2-6383-A7F3-03FB26D47E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6848628"/>
              </p:ext>
            </p:extLst>
          </p:nvPr>
        </p:nvGraphicFramePr>
        <p:xfrm>
          <a:off x="349250" y="4326255"/>
          <a:ext cx="3108325" cy="73015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08325">
                  <a:extLst>
                    <a:ext uri="{9D8B030D-6E8A-4147-A177-3AD203B41FA5}">
                      <a16:colId xmlns:a16="http://schemas.microsoft.com/office/drawing/2014/main" val="2498390031"/>
                    </a:ext>
                  </a:extLst>
                </a:gridCol>
              </a:tblGrid>
              <a:tr h="20901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○○市</a:t>
                      </a:r>
                    </a:p>
                  </a:txBody>
                  <a:tcPr anchor="ctr"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8325220"/>
                  </a:ext>
                </a:extLst>
              </a:tr>
              <a:tr h="486313">
                <a:tc>
                  <a:txBody>
                    <a:bodyPr/>
                    <a:lstStyle/>
                    <a:p>
                      <a:pPr marL="92075" indent="-92075"/>
                      <a:r>
                        <a:rPr kumimoji="1" lang="ja-JP" altLang="en-US" sz="10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　官民連携プラットフォームでの役割・担務を記載ください。同プラットフォームの代表であれば、その旨を記載ください。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9920262"/>
                  </a:ext>
                </a:extLst>
              </a:tr>
            </a:tbl>
          </a:graphicData>
        </a:graphic>
      </p:graphicFrame>
      <p:graphicFrame>
        <p:nvGraphicFramePr>
          <p:cNvPr id="20" name="表 19">
            <a:extLst>
              <a:ext uri="{FF2B5EF4-FFF2-40B4-BE49-F238E27FC236}">
                <a16:creationId xmlns:a16="http://schemas.microsoft.com/office/drawing/2014/main" id="{5784BA6B-A5A4-4567-53C6-F04F121079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2498102"/>
              </p:ext>
            </p:extLst>
          </p:nvPr>
        </p:nvGraphicFramePr>
        <p:xfrm>
          <a:off x="5866764" y="4326255"/>
          <a:ext cx="3113406" cy="6013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13406">
                  <a:extLst>
                    <a:ext uri="{9D8B030D-6E8A-4147-A177-3AD203B41FA5}">
                      <a16:colId xmlns:a16="http://schemas.microsoft.com/office/drawing/2014/main" val="249839003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0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代表</a:t>
                      </a:r>
                      <a:r>
                        <a:rPr kumimoji="1" lang="en-US" altLang="ja-JP" sz="10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  <a:r>
                        <a:rPr kumimoji="1" lang="ja-JP" altLang="en-US" sz="10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○○（株）</a:t>
                      </a:r>
                    </a:p>
                  </a:txBody>
                  <a:tcPr anchor="ctr"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8325220"/>
                  </a:ext>
                </a:extLst>
              </a:tr>
              <a:tr h="357482">
                <a:tc>
                  <a:txBody>
                    <a:bodyPr/>
                    <a:lstStyle/>
                    <a:p>
                      <a:pPr marL="92075" indent="-92075"/>
                      <a:r>
                        <a:rPr kumimoji="1" lang="ja-JP" altLang="en-US" sz="10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　官民連携プラットフォームでの役割・担務を記載ください。</a:t>
                      </a:r>
                      <a:endParaRPr kumimoji="1" lang="en-US" altLang="ja-JP" sz="100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9920262"/>
                  </a:ext>
                </a:extLst>
              </a:tr>
            </a:tbl>
          </a:graphicData>
        </a:graphic>
      </p:graphicFrame>
      <p:graphicFrame>
        <p:nvGraphicFramePr>
          <p:cNvPr id="21" name="表 20">
            <a:extLst>
              <a:ext uri="{FF2B5EF4-FFF2-40B4-BE49-F238E27FC236}">
                <a16:creationId xmlns:a16="http://schemas.microsoft.com/office/drawing/2014/main" id="{0212D532-DE72-7355-DD97-D5D42313C0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9644004"/>
              </p:ext>
            </p:extLst>
          </p:nvPr>
        </p:nvGraphicFramePr>
        <p:xfrm>
          <a:off x="349250" y="5205730"/>
          <a:ext cx="3108325" cy="5448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08325">
                  <a:extLst>
                    <a:ext uri="{9D8B030D-6E8A-4147-A177-3AD203B41FA5}">
                      <a16:colId xmlns:a16="http://schemas.microsoft.com/office/drawing/2014/main" val="2498390031"/>
                    </a:ext>
                  </a:extLst>
                </a:gridCol>
              </a:tblGrid>
              <a:tr h="20901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○○市</a:t>
                      </a:r>
                    </a:p>
                  </a:txBody>
                  <a:tcPr anchor="ctr"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8325220"/>
                  </a:ext>
                </a:extLst>
              </a:tr>
              <a:tr h="300990">
                <a:tc>
                  <a:txBody>
                    <a:bodyPr/>
                    <a:lstStyle/>
                    <a:p>
                      <a:pPr marL="92075" indent="-92075"/>
                      <a:r>
                        <a:rPr kumimoji="1" lang="ja-JP" altLang="en-US" sz="10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　官民連携プラットフォームでの役割・担務を記載ください。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9920262"/>
                  </a:ext>
                </a:extLst>
              </a:tr>
            </a:tbl>
          </a:graphicData>
        </a:graphic>
      </p:graphicFrame>
      <p:graphicFrame>
        <p:nvGraphicFramePr>
          <p:cNvPr id="22" name="表 21">
            <a:extLst>
              <a:ext uri="{FF2B5EF4-FFF2-40B4-BE49-F238E27FC236}">
                <a16:creationId xmlns:a16="http://schemas.microsoft.com/office/drawing/2014/main" id="{8BC2A7A9-98D9-F0E9-4E52-27EBAACEC1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0292509"/>
              </p:ext>
            </p:extLst>
          </p:nvPr>
        </p:nvGraphicFramePr>
        <p:xfrm>
          <a:off x="349250" y="5843905"/>
          <a:ext cx="3108325" cy="5448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08325">
                  <a:extLst>
                    <a:ext uri="{9D8B030D-6E8A-4147-A177-3AD203B41FA5}">
                      <a16:colId xmlns:a16="http://schemas.microsoft.com/office/drawing/2014/main" val="2498390031"/>
                    </a:ext>
                  </a:extLst>
                </a:gridCol>
              </a:tblGrid>
              <a:tr h="20901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○○県</a:t>
                      </a:r>
                    </a:p>
                  </a:txBody>
                  <a:tcPr anchor="ctr"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8325220"/>
                  </a:ext>
                </a:extLst>
              </a:tr>
              <a:tr h="300990">
                <a:tc>
                  <a:txBody>
                    <a:bodyPr/>
                    <a:lstStyle/>
                    <a:p>
                      <a:pPr marL="92075" indent="-92075"/>
                      <a:r>
                        <a:rPr kumimoji="1" lang="ja-JP" altLang="en-US" sz="10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　官民連携プラットフォームでの役割・担務を記載ください。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9920262"/>
                  </a:ext>
                </a:extLst>
              </a:tr>
            </a:tbl>
          </a:graphicData>
        </a:graphic>
      </p:graphicFrame>
      <p:cxnSp>
        <p:nvCxnSpPr>
          <p:cNvPr id="24" name="直線コネクタ 23">
            <a:extLst>
              <a:ext uri="{FF2B5EF4-FFF2-40B4-BE49-F238E27FC236}">
                <a16:creationId xmlns:a16="http://schemas.microsoft.com/office/drawing/2014/main" id="{7B046950-1E85-E8D2-6F4A-C821D59AE2FB}"/>
              </a:ext>
            </a:extLst>
          </p:cNvPr>
          <p:cNvCxnSpPr>
            <a:cxnSpLocks/>
          </p:cNvCxnSpPr>
          <p:nvPr/>
        </p:nvCxnSpPr>
        <p:spPr>
          <a:xfrm>
            <a:off x="3457575" y="4450080"/>
            <a:ext cx="247650" cy="0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直線コネクタ 24">
            <a:extLst>
              <a:ext uri="{FF2B5EF4-FFF2-40B4-BE49-F238E27FC236}">
                <a16:creationId xmlns:a16="http://schemas.microsoft.com/office/drawing/2014/main" id="{930B3471-5E20-1B43-C2AB-E4E84D860F5D}"/>
              </a:ext>
            </a:extLst>
          </p:cNvPr>
          <p:cNvCxnSpPr>
            <a:cxnSpLocks/>
          </p:cNvCxnSpPr>
          <p:nvPr/>
        </p:nvCxnSpPr>
        <p:spPr>
          <a:xfrm flipV="1">
            <a:off x="3459956" y="4454843"/>
            <a:ext cx="235744" cy="755332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9" name="直線コネクタ 28">
            <a:extLst>
              <a:ext uri="{FF2B5EF4-FFF2-40B4-BE49-F238E27FC236}">
                <a16:creationId xmlns:a16="http://schemas.microsoft.com/office/drawing/2014/main" id="{7263417F-2A8D-9314-DEF6-255E18AAD7C1}"/>
              </a:ext>
            </a:extLst>
          </p:cNvPr>
          <p:cNvCxnSpPr>
            <a:cxnSpLocks/>
          </p:cNvCxnSpPr>
          <p:nvPr/>
        </p:nvCxnSpPr>
        <p:spPr>
          <a:xfrm flipV="1">
            <a:off x="3462338" y="4469130"/>
            <a:ext cx="238125" cy="1381601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CC0BECB4-D3F8-504A-4FEB-6428496764C9}"/>
              </a:ext>
            </a:extLst>
          </p:cNvPr>
          <p:cNvCxnSpPr>
            <a:cxnSpLocks/>
          </p:cNvCxnSpPr>
          <p:nvPr/>
        </p:nvCxnSpPr>
        <p:spPr>
          <a:xfrm>
            <a:off x="5610225" y="4454842"/>
            <a:ext cx="247650" cy="0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F7C9DAAC-6428-08EC-BDB2-09FE668A3A64}"/>
              </a:ext>
            </a:extLst>
          </p:cNvPr>
          <p:cNvCxnSpPr>
            <a:cxnSpLocks/>
          </p:cNvCxnSpPr>
          <p:nvPr/>
        </p:nvCxnSpPr>
        <p:spPr>
          <a:xfrm flipH="1" flipV="1">
            <a:off x="5629275" y="4460081"/>
            <a:ext cx="240506" cy="659607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4" name="直線コネクタ 33">
            <a:extLst>
              <a:ext uri="{FF2B5EF4-FFF2-40B4-BE49-F238E27FC236}">
                <a16:creationId xmlns:a16="http://schemas.microsoft.com/office/drawing/2014/main" id="{B863FCB9-83BE-C491-A5F8-2BF225F40334}"/>
              </a:ext>
            </a:extLst>
          </p:cNvPr>
          <p:cNvCxnSpPr>
            <a:cxnSpLocks/>
          </p:cNvCxnSpPr>
          <p:nvPr/>
        </p:nvCxnSpPr>
        <p:spPr>
          <a:xfrm flipH="1" flipV="1">
            <a:off x="5619750" y="4450081"/>
            <a:ext cx="261938" cy="1428749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0FD91076-6D00-F227-7413-0CF4222FB0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3875844"/>
              </p:ext>
            </p:extLst>
          </p:nvPr>
        </p:nvGraphicFramePr>
        <p:xfrm>
          <a:off x="3705225" y="4307205"/>
          <a:ext cx="1914525" cy="206400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14525">
                  <a:extLst>
                    <a:ext uri="{9D8B030D-6E8A-4147-A177-3AD203B41FA5}">
                      <a16:colId xmlns:a16="http://schemas.microsoft.com/office/drawing/2014/main" val="2498390031"/>
                    </a:ext>
                  </a:extLst>
                </a:gridCol>
              </a:tblGrid>
              <a:tr h="37629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官民連携プラットフォームの</a:t>
                      </a:r>
                      <a:endParaRPr kumimoji="1" lang="en-US" altLang="ja-JP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名称</a:t>
                      </a:r>
                    </a:p>
                  </a:txBody>
                  <a:tcPr anchor="ctr"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8325220"/>
                  </a:ext>
                </a:extLst>
              </a:tr>
              <a:tr h="1652526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官民連携プラットフォームの取組概要を記載ください。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9920262"/>
                  </a:ext>
                </a:extLst>
              </a:tr>
            </a:tbl>
          </a:graphicData>
        </a:graphic>
      </p:graphicFrame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FBDD8318-2C47-14D2-BD31-05482593E3F0}"/>
              </a:ext>
            </a:extLst>
          </p:cNvPr>
          <p:cNvSpPr txBox="1"/>
          <p:nvPr/>
        </p:nvSpPr>
        <p:spPr>
          <a:xfrm>
            <a:off x="8229600" y="19050"/>
            <a:ext cx="88998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様式１－３</a:t>
            </a:r>
          </a:p>
        </p:txBody>
      </p:sp>
    </p:spTree>
    <p:extLst>
      <p:ext uri="{BB962C8B-B14F-4D97-AF65-F5344CB8AC3E}">
        <p14:creationId xmlns:p14="http://schemas.microsoft.com/office/powerpoint/2010/main" val="21128261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5345691-A998-2255-9CDB-C2FEED8ECBC8}"/>
              </a:ext>
            </a:extLst>
          </p:cNvPr>
          <p:cNvSpPr/>
          <p:nvPr/>
        </p:nvSpPr>
        <p:spPr>
          <a:xfrm>
            <a:off x="47625" y="295275"/>
            <a:ext cx="9010650" cy="645795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67115FD2-0266-6418-BB24-DF9235C7BA60}"/>
              </a:ext>
            </a:extLst>
          </p:cNvPr>
          <p:cNvSpPr txBox="1"/>
          <p:nvPr/>
        </p:nvSpPr>
        <p:spPr>
          <a:xfrm>
            <a:off x="38100" y="28575"/>
            <a:ext cx="21526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＜事業内容＞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93DEF511-327F-539C-C791-5C97613F23AB}"/>
              </a:ext>
            </a:extLst>
          </p:cNvPr>
          <p:cNvSpPr txBox="1"/>
          <p:nvPr/>
        </p:nvSpPr>
        <p:spPr>
          <a:xfrm>
            <a:off x="104775" y="361950"/>
            <a:ext cx="874395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・募集要領５．（２）②で定める内容審査「事業内容」の評価の観点を踏まえ、提案内容を記載ください。</a:t>
            </a:r>
            <a:endParaRPr kumimoji="1" lang="en-US" altLang="ja-JP" sz="105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・全体で１頁以内とし、図面等を除き文字の大きさは</a:t>
            </a:r>
            <a:r>
              <a:rPr kumimoji="1" lang="en-US" altLang="ja-JP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kumimoji="1"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ポイント以上で作成ください。提案を分かりやすく記載するために、図やイラスト等による補足は可能です。</a:t>
            </a:r>
            <a:endParaRPr kumimoji="1" lang="en-US" altLang="ja-JP" sz="105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F8EA0F4-F327-BECF-96CC-777C9427B1B7}"/>
              </a:ext>
            </a:extLst>
          </p:cNvPr>
          <p:cNvSpPr txBox="1"/>
          <p:nvPr/>
        </p:nvSpPr>
        <p:spPr>
          <a:xfrm>
            <a:off x="8229600" y="19050"/>
            <a:ext cx="88998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様式１－４</a:t>
            </a:r>
          </a:p>
        </p:txBody>
      </p:sp>
    </p:spTree>
    <p:extLst>
      <p:ext uri="{BB962C8B-B14F-4D97-AF65-F5344CB8AC3E}">
        <p14:creationId xmlns:p14="http://schemas.microsoft.com/office/powerpoint/2010/main" val="34923509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69A9FAE0-3654-B7AC-4B9E-6B2B7AB0EC13}"/>
              </a:ext>
            </a:extLst>
          </p:cNvPr>
          <p:cNvSpPr/>
          <p:nvPr/>
        </p:nvSpPr>
        <p:spPr>
          <a:xfrm>
            <a:off x="47625" y="295275"/>
            <a:ext cx="9010650" cy="645795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63526536-7A4A-E3D3-F9F3-2F283D741EC2}"/>
              </a:ext>
            </a:extLst>
          </p:cNvPr>
          <p:cNvSpPr txBox="1"/>
          <p:nvPr/>
        </p:nvSpPr>
        <p:spPr>
          <a:xfrm>
            <a:off x="38100" y="28575"/>
            <a:ext cx="21526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＜持続可能性＞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CC35ADD-77B0-053E-404E-98B1CFE4DCCA}"/>
              </a:ext>
            </a:extLst>
          </p:cNvPr>
          <p:cNvSpPr txBox="1"/>
          <p:nvPr/>
        </p:nvSpPr>
        <p:spPr>
          <a:xfrm>
            <a:off x="104775" y="361950"/>
            <a:ext cx="874395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・募集要領５．（２）②で定める内容審査「持続可能性」の評価の観点を踏まえ、提案内容を記載ください。</a:t>
            </a:r>
            <a:endParaRPr kumimoji="1" lang="en-US" altLang="ja-JP" sz="105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・全体で１頁以内とし、図面等を除き文字の大きさは</a:t>
            </a:r>
            <a:r>
              <a:rPr kumimoji="1" lang="en-US" altLang="ja-JP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kumimoji="1"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ポイント以上で作成ください。提案を分かりやすく記載するために、図やイラスト等による補足は可能です。</a:t>
            </a:r>
            <a:endParaRPr kumimoji="1" lang="en-US" altLang="ja-JP" sz="105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662A4E5-C0F1-EAB4-5722-7016CFD592AF}"/>
              </a:ext>
            </a:extLst>
          </p:cNvPr>
          <p:cNvSpPr txBox="1"/>
          <p:nvPr/>
        </p:nvSpPr>
        <p:spPr>
          <a:xfrm>
            <a:off x="8229600" y="19050"/>
            <a:ext cx="88998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様式１－５</a:t>
            </a:r>
          </a:p>
        </p:txBody>
      </p:sp>
    </p:spTree>
    <p:extLst>
      <p:ext uri="{BB962C8B-B14F-4D97-AF65-F5344CB8AC3E}">
        <p14:creationId xmlns:p14="http://schemas.microsoft.com/office/powerpoint/2010/main" val="5906903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863</Words>
  <PresentationFormat>画面に合わせる (4:3)</PresentationFormat>
  <Paragraphs>77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0" baseType="lpstr">
      <vt:lpstr>Meiryo UI</vt:lpstr>
      <vt:lpstr>Aptos</vt:lpstr>
      <vt:lpstr>Aptos Display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