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28"/>
  </p:notesMasterIdLst>
  <p:handoutMasterIdLst>
    <p:handoutMasterId r:id="rId29"/>
  </p:handoutMasterIdLst>
  <p:sldIdLst>
    <p:sldId id="2147379386" r:id="rId3"/>
    <p:sldId id="2147379387" r:id="rId4"/>
    <p:sldId id="2147379388" r:id="rId5"/>
    <p:sldId id="2147379389" r:id="rId6"/>
    <p:sldId id="2147379390" r:id="rId7"/>
    <p:sldId id="2147379391" r:id="rId8"/>
    <p:sldId id="2147379392" r:id="rId9"/>
    <p:sldId id="2147379393" r:id="rId10"/>
    <p:sldId id="2147379394" r:id="rId11"/>
    <p:sldId id="2147379395" r:id="rId12"/>
    <p:sldId id="2147379396" r:id="rId13"/>
    <p:sldId id="2147379397" r:id="rId14"/>
    <p:sldId id="2147379398" r:id="rId15"/>
    <p:sldId id="2147379399" r:id="rId16"/>
    <p:sldId id="2147379400" r:id="rId17"/>
    <p:sldId id="2146847769" r:id="rId18"/>
    <p:sldId id="2146848283" r:id="rId19"/>
    <p:sldId id="2146847759" r:id="rId20"/>
    <p:sldId id="2146848271" r:id="rId21"/>
    <p:sldId id="2146848268" r:id="rId22"/>
    <p:sldId id="2146848277" r:id="rId23"/>
    <p:sldId id="2146847758" r:id="rId24"/>
    <p:sldId id="2146848275" r:id="rId25"/>
    <p:sldId id="2146848279" r:id="rId26"/>
    <p:sldId id="2146848280" r:id="rId27"/>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ACF1"/>
    <a:srgbClr val="BFCEF7"/>
    <a:srgbClr val="DDE5FB"/>
    <a:srgbClr val="FEE7C5"/>
    <a:srgbClr val="6699FF"/>
    <a:srgbClr val="6387EB"/>
    <a:srgbClr val="E6E6E6"/>
    <a:srgbClr val="0070C0"/>
    <a:srgbClr val="C2DEAF"/>
    <a:srgbClr val="A9D1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5C6EF1-C035-4338-8F16-98433925BD67}" v="4969" dt="2025-02-03T03:27:32.09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slides/slide15.xml" Type="http://schemas.openxmlformats.org/officeDocument/2006/relationships/slide"/><Relationship Id="rId18" Target="slides/slide16.xml" Type="http://schemas.openxmlformats.org/officeDocument/2006/relationships/slide"/><Relationship Id="rId19" Target="slides/slide17.xml" Type="http://schemas.openxmlformats.org/officeDocument/2006/relationships/slide"/><Relationship Id="rId2" Target="slideMasters/slideMaster2.xml" Type="http://schemas.openxmlformats.org/officeDocument/2006/relationships/slideMaster"/><Relationship Id="rId20" Target="slides/slide18.xml" Type="http://schemas.openxmlformats.org/officeDocument/2006/relationships/slide"/><Relationship Id="rId21" Target="slides/slide19.xml" Type="http://schemas.openxmlformats.org/officeDocument/2006/relationships/slide"/><Relationship Id="rId22" Target="slides/slide20.xml" Type="http://schemas.openxmlformats.org/officeDocument/2006/relationships/slide"/><Relationship Id="rId23" Target="slides/slide21.xml" Type="http://schemas.openxmlformats.org/officeDocument/2006/relationships/slide"/><Relationship Id="rId24" Target="slides/slide22.xml" Type="http://schemas.openxmlformats.org/officeDocument/2006/relationships/slide"/><Relationship Id="rId25" Target="slides/slide23.xml" Type="http://schemas.openxmlformats.org/officeDocument/2006/relationships/slide"/><Relationship Id="rId26" Target="slides/slide24.xml" Type="http://schemas.openxmlformats.org/officeDocument/2006/relationships/slide"/><Relationship Id="rId27" Target="slides/slide25.xml" Type="http://schemas.openxmlformats.org/officeDocument/2006/relationships/slide"/><Relationship Id="rId28" Target="notesMasters/notesMaster1.xml" Type="http://schemas.openxmlformats.org/officeDocument/2006/relationships/notesMaster"/><Relationship Id="rId29" Target="handoutMasters/handoutMaster1.xml" Type="http://schemas.openxmlformats.org/officeDocument/2006/relationships/handoutMaster"/><Relationship Id="rId3" Target="slides/slide1.xml" Type="http://schemas.openxmlformats.org/officeDocument/2006/relationships/slide"/><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revisionInfo.xml" Type="http://schemas.microsoft.com/office/2015/10/relationships/revisionInfo"/><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EA3044-264B-43B8-AE89-5D3FE0275F8C}" type="doc">
      <dgm:prSet loTypeId="urn:microsoft.com/office/officeart/2005/8/layout/hChevron3" loCatId="process" qsTypeId="urn:microsoft.com/office/officeart/2005/8/quickstyle/simple1" qsCatId="simple" csTypeId="urn:microsoft.com/office/officeart/2005/8/colors/accent1_2" csCatId="accent1" phldr="1"/>
      <dgm:spPr/>
    </dgm:pt>
    <dgm:pt modelId="{DBA8E877-6F03-4193-8DE4-373023366042}">
      <dgm:prSet phldrT="[テキスト]" custT="1"/>
      <dgm:spPr>
        <a:solidFill>
          <a:srgbClr val="DDE5FB"/>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具体的な計画・取組</a:t>
          </a:r>
        </a:p>
      </dgm:t>
    </dgm:pt>
    <dgm:pt modelId="{4967A3B9-8D6D-4667-B259-1B8FB1489ADF}" type="parTrans" cxnId="{BD96530E-1EF4-4B40-963D-4391A3575DB8}">
      <dgm:prSet/>
      <dgm:spPr/>
      <dgm:t>
        <a:bodyPr/>
        <a:lstStyle/>
        <a:p>
          <a:pPr algn="l"/>
          <a:endParaRPr kumimoji="1" lang="ja-JP" altLang="en-US" b="1"/>
        </a:p>
      </dgm:t>
    </dgm:pt>
    <dgm:pt modelId="{7A416DF9-DDA7-41A1-ABB1-9A7A2A52AA4B}" type="sibTrans" cxnId="{BD96530E-1EF4-4B40-963D-4391A3575DB8}">
      <dgm:prSet/>
      <dgm:spPr/>
      <dgm:t>
        <a:bodyPr/>
        <a:lstStyle/>
        <a:p>
          <a:pPr algn="l"/>
          <a:endParaRPr kumimoji="1" lang="ja-JP" altLang="en-US" b="1"/>
        </a:p>
      </dgm:t>
    </dgm:pt>
    <dgm:pt modelId="{E8096F9C-B562-4287-82D0-8438D409C8B6}">
      <dgm:prSet phldrT="[テキスト]" custT="1"/>
      <dgm:spPr>
        <a:solidFill>
          <a:srgbClr val="93ACF1"/>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都市ビジョン・</a:t>
          </a:r>
          <a:r>
            <a:rPr kumimoji="1" lang="en-US" altLang="ja-JP" sz="900" b="1">
              <a:solidFill>
                <a:schemeClr val="tx1"/>
              </a:solidFill>
              <a:latin typeface="Meiryo UI" panose="020B0604030504040204" pitchFamily="50" charset="-128"/>
              <a:ea typeface="Meiryo UI" panose="020B0604030504040204" pitchFamily="50" charset="-128"/>
            </a:rPr>
            <a:t>Well-being</a:t>
          </a:r>
          <a:r>
            <a:rPr kumimoji="1" lang="ja-JP" altLang="en-US" sz="900" b="1">
              <a:solidFill>
                <a:schemeClr val="tx1"/>
              </a:solidFill>
              <a:latin typeface="Meiryo UI" panose="020B0604030504040204" pitchFamily="50" charset="-128"/>
              <a:ea typeface="Meiryo UI" panose="020B0604030504040204" pitchFamily="50" charset="-128"/>
            </a:rPr>
            <a:t>の実現</a:t>
          </a:r>
        </a:p>
      </dgm:t>
    </dgm:pt>
    <dgm:pt modelId="{EC7E2230-22F6-4854-BB88-0982127EE654}" type="parTrans" cxnId="{55959297-9D9B-4ACD-92EB-3E8D0AE7DC9B}">
      <dgm:prSet/>
      <dgm:spPr/>
      <dgm:t>
        <a:bodyPr/>
        <a:lstStyle/>
        <a:p>
          <a:pPr algn="l"/>
          <a:endParaRPr kumimoji="1" lang="ja-JP" altLang="en-US" b="1"/>
        </a:p>
      </dgm:t>
    </dgm:pt>
    <dgm:pt modelId="{271BC32A-AB36-4216-8DC4-B76FF5460BCA}" type="sibTrans" cxnId="{55959297-9D9B-4ACD-92EB-3E8D0AE7DC9B}">
      <dgm:prSet/>
      <dgm:spPr/>
      <dgm:t>
        <a:bodyPr/>
        <a:lstStyle/>
        <a:p>
          <a:pPr algn="l"/>
          <a:endParaRPr kumimoji="1" lang="ja-JP" altLang="en-US" b="1"/>
        </a:p>
      </dgm:t>
    </dgm:pt>
    <dgm:pt modelId="{022F9B94-3BC3-43A0-821D-C7E5942279EA}">
      <dgm:prSet phldrT="[テキスト]" custT="1"/>
      <dgm:spPr>
        <a:solidFill>
          <a:srgbClr val="BFCEF7"/>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行動変容</a:t>
          </a:r>
        </a:p>
      </dgm:t>
    </dgm:pt>
    <dgm:pt modelId="{4B97F83A-D738-4D21-9FB9-A1C8EAAC914E}" type="parTrans" cxnId="{29FCA208-0C4A-4BC6-B637-5513C2679048}">
      <dgm:prSet/>
      <dgm:spPr/>
      <dgm:t>
        <a:bodyPr/>
        <a:lstStyle/>
        <a:p>
          <a:pPr algn="l"/>
          <a:endParaRPr kumimoji="1" lang="ja-JP" altLang="en-US" b="1"/>
        </a:p>
      </dgm:t>
    </dgm:pt>
    <dgm:pt modelId="{5E1DA956-84A8-4C38-9AE9-52B5FEF693CB}" type="sibTrans" cxnId="{29FCA208-0C4A-4BC6-B637-5513C2679048}">
      <dgm:prSet/>
      <dgm:spPr/>
      <dgm:t>
        <a:bodyPr/>
        <a:lstStyle/>
        <a:p>
          <a:pPr algn="l"/>
          <a:endParaRPr kumimoji="1" lang="ja-JP" altLang="en-US" b="1"/>
        </a:p>
      </dgm:t>
    </dgm:pt>
    <dgm:pt modelId="{E5B51A9E-E6B2-4D24-BE52-DD9F2A73241D}">
      <dgm:prSet phldrT="[テキスト]" custT="1"/>
      <dgm:spPr>
        <a:solidFill>
          <a:srgbClr val="BFCEF7"/>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導入効果</a:t>
          </a:r>
        </a:p>
      </dgm:t>
    </dgm:pt>
    <dgm:pt modelId="{A9677E50-F863-4191-81CC-CED75C3C8D47}" type="parTrans" cxnId="{62E99A2F-B422-4325-B59A-3BC50ACCA7DE}">
      <dgm:prSet/>
      <dgm:spPr/>
      <dgm:t>
        <a:bodyPr/>
        <a:lstStyle/>
        <a:p>
          <a:pPr algn="l"/>
          <a:endParaRPr kumimoji="1" lang="ja-JP" altLang="en-US" b="1"/>
        </a:p>
      </dgm:t>
    </dgm:pt>
    <dgm:pt modelId="{68956E1A-B043-45A9-8778-558E54F289F3}" type="sibTrans" cxnId="{62E99A2F-B422-4325-B59A-3BC50ACCA7DE}">
      <dgm:prSet/>
      <dgm:spPr/>
      <dgm:t>
        <a:bodyPr/>
        <a:lstStyle/>
        <a:p>
          <a:pPr algn="l"/>
          <a:endParaRPr kumimoji="1" lang="ja-JP" altLang="en-US" b="1"/>
        </a:p>
      </dgm:t>
    </dgm:pt>
    <dgm:pt modelId="{A2E99028-12AA-4D6A-953A-30D0C65BE66B}" type="pres">
      <dgm:prSet presAssocID="{8DEA3044-264B-43B8-AE89-5D3FE0275F8C}" presName="Name0" presStyleCnt="0">
        <dgm:presLayoutVars>
          <dgm:dir/>
          <dgm:resizeHandles val="exact"/>
        </dgm:presLayoutVars>
      </dgm:prSet>
      <dgm:spPr/>
    </dgm:pt>
    <dgm:pt modelId="{AFAFA012-8E34-4ECB-B536-713A806B399E}" type="pres">
      <dgm:prSet presAssocID="{DBA8E877-6F03-4193-8DE4-373023366042}" presName="parTxOnly" presStyleLbl="node1" presStyleIdx="0" presStyleCnt="4" custScaleX="88914" custScaleY="43971">
        <dgm:presLayoutVars>
          <dgm:bulletEnabled val="1"/>
        </dgm:presLayoutVars>
      </dgm:prSet>
      <dgm:spPr/>
    </dgm:pt>
    <dgm:pt modelId="{426F8565-7D48-487B-856E-146BA7871254}" type="pres">
      <dgm:prSet presAssocID="{7A416DF9-DDA7-41A1-ABB1-9A7A2A52AA4B}" presName="parSpace" presStyleCnt="0"/>
      <dgm:spPr/>
    </dgm:pt>
    <dgm:pt modelId="{99271036-9E9E-4CC0-9ECB-D08C3751E721}" type="pres">
      <dgm:prSet presAssocID="{022F9B94-3BC3-43A0-821D-C7E5942279EA}" presName="parTxOnly" presStyleLbl="node1" presStyleIdx="1" presStyleCnt="4" custScaleY="43971">
        <dgm:presLayoutVars>
          <dgm:bulletEnabled val="1"/>
        </dgm:presLayoutVars>
      </dgm:prSet>
      <dgm:spPr/>
    </dgm:pt>
    <dgm:pt modelId="{6289B3C5-C859-4B1E-82DE-6B40A3D527CB}" type="pres">
      <dgm:prSet presAssocID="{5E1DA956-84A8-4C38-9AE9-52B5FEF693CB}" presName="parSpace" presStyleCnt="0"/>
      <dgm:spPr/>
    </dgm:pt>
    <dgm:pt modelId="{860883F5-587C-4AA3-A2E7-C6E7A2E21F7E}" type="pres">
      <dgm:prSet presAssocID="{E5B51A9E-E6B2-4D24-BE52-DD9F2A73241D}" presName="parTxOnly" presStyleLbl="node1" presStyleIdx="2" presStyleCnt="4" custScaleY="43971">
        <dgm:presLayoutVars>
          <dgm:bulletEnabled val="1"/>
        </dgm:presLayoutVars>
      </dgm:prSet>
      <dgm:spPr/>
    </dgm:pt>
    <dgm:pt modelId="{9C7BC3A9-5B88-47A8-815B-D722EA855382}" type="pres">
      <dgm:prSet presAssocID="{68956E1A-B043-45A9-8778-558E54F289F3}" presName="parSpace" presStyleCnt="0"/>
      <dgm:spPr/>
    </dgm:pt>
    <dgm:pt modelId="{FF09C114-9143-4FF2-A669-F11850325E09}" type="pres">
      <dgm:prSet presAssocID="{E8096F9C-B562-4287-82D0-8438D409C8B6}" presName="parTxOnly" presStyleLbl="node1" presStyleIdx="3" presStyleCnt="4" custScaleY="43971" custLinFactNeighborY="-4113">
        <dgm:presLayoutVars>
          <dgm:bulletEnabled val="1"/>
        </dgm:presLayoutVars>
      </dgm:prSet>
      <dgm:spPr/>
    </dgm:pt>
  </dgm:ptLst>
  <dgm:cxnLst>
    <dgm:cxn modelId="{29FCA208-0C4A-4BC6-B637-5513C2679048}" srcId="{8DEA3044-264B-43B8-AE89-5D3FE0275F8C}" destId="{022F9B94-3BC3-43A0-821D-C7E5942279EA}" srcOrd="1" destOrd="0" parTransId="{4B97F83A-D738-4D21-9FB9-A1C8EAAC914E}" sibTransId="{5E1DA956-84A8-4C38-9AE9-52B5FEF693CB}"/>
    <dgm:cxn modelId="{BD96530E-1EF4-4B40-963D-4391A3575DB8}" srcId="{8DEA3044-264B-43B8-AE89-5D3FE0275F8C}" destId="{DBA8E877-6F03-4193-8DE4-373023366042}" srcOrd="0" destOrd="0" parTransId="{4967A3B9-8D6D-4667-B259-1B8FB1489ADF}" sibTransId="{7A416DF9-DDA7-41A1-ABB1-9A7A2A52AA4B}"/>
    <dgm:cxn modelId="{62E99A2F-B422-4325-B59A-3BC50ACCA7DE}" srcId="{8DEA3044-264B-43B8-AE89-5D3FE0275F8C}" destId="{E5B51A9E-E6B2-4D24-BE52-DD9F2A73241D}" srcOrd="2" destOrd="0" parTransId="{A9677E50-F863-4191-81CC-CED75C3C8D47}" sibTransId="{68956E1A-B043-45A9-8778-558E54F289F3}"/>
    <dgm:cxn modelId="{D056D636-638F-4C6C-ADE4-9AC2D908CD4A}" type="presOf" srcId="{022F9B94-3BC3-43A0-821D-C7E5942279EA}" destId="{99271036-9E9E-4CC0-9ECB-D08C3751E721}" srcOrd="0" destOrd="0" presId="urn:microsoft.com/office/officeart/2005/8/layout/hChevron3"/>
    <dgm:cxn modelId="{3A7D6D4E-A249-4D64-901B-70D619217451}" type="presOf" srcId="{8DEA3044-264B-43B8-AE89-5D3FE0275F8C}" destId="{A2E99028-12AA-4D6A-953A-30D0C65BE66B}" srcOrd="0" destOrd="0" presId="urn:microsoft.com/office/officeart/2005/8/layout/hChevron3"/>
    <dgm:cxn modelId="{55959297-9D9B-4ACD-92EB-3E8D0AE7DC9B}" srcId="{8DEA3044-264B-43B8-AE89-5D3FE0275F8C}" destId="{E8096F9C-B562-4287-82D0-8438D409C8B6}" srcOrd="3" destOrd="0" parTransId="{EC7E2230-22F6-4854-BB88-0982127EE654}" sibTransId="{271BC32A-AB36-4216-8DC4-B76FF5460BCA}"/>
    <dgm:cxn modelId="{24B5B69A-6F7E-4EDC-AE93-77430F05259B}" type="presOf" srcId="{E8096F9C-B562-4287-82D0-8438D409C8B6}" destId="{FF09C114-9143-4FF2-A669-F11850325E09}" srcOrd="0" destOrd="0" presId="urn:microsoft.com/office/officeart/2005/8/layout/hChevron3"/>
    <dgm:cxn modelId="{F9268DB8-DFCA-42AD-8F81-771E92446BC2}" type="presOf" srcId="{E5B51A9E-E6B2-4D24-BE52-DD9F2A73241D}" destId="{860883F5-587C-4AA3-A2E7-C6E7A2E21F7E}" srcOrd="0" destOrd="0" presId="urn:microsoft.com/office/officeart/2005/8/layout/hChevron3"/>
    <dgm:cxn modelId="{A5AA4FC4-BBFF-4E70-8606-7B389E2F6ECD}" type="presOf" srcId="{DBA8E877-6F03-4193-8DE4-373023366042}" destId="{AFAFA012-8E34-4ECB-B536-713A806B399E}" srcOrd="0" destOrd="0" presId="urn:microsoft.com/office/officeart/2005/8/layout/hChevron3"/>
    <dgm:cxn modelId="{A817B988-8F74-4650-A999-E823E83F28DC}" type="presParOf" srcId="{A2E99028-12AA-4D6A-953A-30D0C65BE66B}" destId="{AFAFA012-8E34-4ECB-B536-713A806B399E}" srcOrd="0" destOrd="0" presId="urn:microsoft.com/office/officeart/2005/8/layout/hChevron3"/>
    <dgm:cxn modelId="{062199F8-9B63-452E-8557-BB5F614F413A}" type="presParOf" srcId="{A2E99028-12AA-4D6A-953A-30D0C65BE66B}" destId="{426F8565-7D48-487B-856E-146BA7871254}" srcOrd="1" destOrd="0" presId="urn:microsoft.com/office/officeart/2005/8/layout/hChevron3"/>
    <dgm:cxn modelId="{DBBFECEF-3240-41D0-A89C-EB6419DD81F8}" type="presParOf" srcId="{A2E99028-12AA-4D6A-953A-30D0C65BE66B}" destId="{99271036-9E9E-4CC0-9ECB-D08C3751E721}" srcOrd="2" destOrd="0" presId="urn:microsoft.com/office/officeart/2005/8/layout/hChevron3"/>
    <dgm:cxn modelId="{A11294DB-4029-4EF7-A24C-6716DFE8577D}" type="presParOf" srcId="{A2E99028-12AA-4D6A-953A-30D0C65BE66B}" destId="{6289B3C5-C859-4B1E-82DE-6B40A3D527CB}" srcOrd="3" destOrd="0" presId="urn:microsoft.com/office/officeart/2005/8/layout/hChevron3"/>
    <dgm:cxn modelId="{845CE488-3756-4F7A-8267-33026BC5FB42}" type="presParOf" srcId="{A2E99028-12AA-4D6A-953A-30D0C65BE66B}" destId="{860883F5-587C-4AA3-A2E7-C6E7A2E21F7E}" srcOrd="4" destOrd="0" presId="urn:microsoft.com/office/officeart/2005/8/layout/hChevron3"/>
    <dgm:cxn modelId="{50EF13BD-418E-42DD-8783-099AD5E2290E}" type="presParOf" srcId="{A2E99028-12AA-4D6A-953A-30D0C65BE66B}" destId="{9C7BC3A9-5B88-47A8-815B-D722EA855382}" srcOrd="5" destOrd="0" presId="urn:microsoft.com/office/officeart/2005/8/layout/hChevron3"/>
    <dgm:cxn modelId="{CAC19BB4-64E1-4FA6-9542-F6C0E73E04E5}" type="presParOf" srcId="{A2E99028-12AA-4D6A-953A-30D0C65BE66B}" destId="{FF09C114-9143-4FF2-A669-F11850325E09}" srcOrd="6"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FA012-8E34-4ECB-B536-713A806B399E}">
      <dsp:nvSpPr>
        <dsp:cNvPr id="0" name=""/>
        <dsp:cNvSpPr/>
      </dsp:nvSpPr>
      <dsp:spPr>
        <a:xfrm>
          <a:off x="4015" y="0"/>
          <a:ext cx="2061186" cy="309587"/>
        </a:xfrm>
        <a:prstGeom prst="homePlate">
          <a:avLst/>
        </a:prstGeom>
        <a:solidFill>
          <a:srgbClr val="DDE5FB"/>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具体的な計画・取組</a:t>
          </a:r>
        </a:p>
      </dsp:txBody>
      <dsp:txXfrm>
        <a:off x="4015" y="0"/>
        <a:ext cx="1983789" cy="309587"/>
      </dsp:txXfrm>
    </dsp:sp>
    <dsp:sp modelId="{99271036-9E9E-4CC0-9ECB-D08C3751E721}">
      <dsp:nvSpPr>
        <dsp:cNvPr id="0" name=""/>
        <dsp:cNvSpPr/>
      </dsp:nvSpPr>
      <dsp:spPr>
        <a:xfrm>
          <a:off x="1601565"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行動変容</a:t>
          </a:r>
        </a:p>
      </dsp:txBody>
      <dsp:txXfrm>
        <a:off x="1756359" y="0"/>
        <a:ext cx="2008592" cy="309587"/>
      </dsp:txXfrm>
    </dsp:sp>
    <dsp:sp modelId="{860883F5-587C-4AA3-A2E7-C6E7A2E21F7E}">
      <dsp:nvSpPr>
        <dsp:cNvPr id="0" name=""/>
        <dsp:cNvSpPr/>
      </dsp:nvSpPr>
      <dsp:spPr>
        <a:xfrm>
          <a:off x="3456109" y="0"/>
          <a:ext cx="2318179"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導入効果</a:t>
          </a:r>
        </a:p>
      </dsp:txBody>
      <dsp:txXfrm>
        <a:off x="3610903" y="0"/>
        <a:ext cx="2008592" cy="309587"/>
      </dsp:txXfrm>
    </dsp:sp>
    <dsp:sp modelId="{FF09C114-9143-4FF2-A669-F11850325E09}">
      <dsp:nvSpPr>
        <dsp:cNvPr id="0" name=""/>
        <dsp:cNvSpPr/>
      </dsp:nvSpPr>
      <dsp:spPr>
        <a:xfrm>
          <a:off x="5310652" y="0"/>
          <a:ext cx="2318179" cy="309587"/>
        </a:xfrm>
        <a:prstGeom prst="chevron">
          <a:avLst/>
        </a:prstGeom>
        <a:solidFill>
          <a:srgbClr val="93ACF1"/>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都市ビジョン・</a:t>
          </a:r>
          <a:r>
            <a:rPr kumimoji="1" lang="en-US" altLang="ja-JP" sz="900" b="1" kern="1200">
              <a:solidFill>
                <a:schemeClr val="tx1"/>
              </a:solidFill>
              <a:latin typeface="Meiryo UI" panose="020B0604030504040204" pitchFamily="50" charset="-128"/>
              <a:ea typeface="Meiryo UI" panose="020B0604030504040204" pitchFamily="50" charset="-128"/>
            </a:rPr>
            <a:t>Well-being</a:t>
          </a:r>
          <a:r>
            <a:rPr kumimoji="1" lang="ja-JP" altLang="en-US" sz="900" b="1" kern="1200">
              <a:solidFill>
                <a:schemeClr val="tx1"/>
              </a:solidFill>
              <a:latin typeface="Meiryo UI" panose="020B0604030504040204" pitchFamily="50" charset="-128"/>
              <a:ea typeface="Meiryo UI" panose="020B0604030504040204" pitchFamily="50" charset="-128"/>
            </a:rPr>
            <a:t>の実現</a:t>
          </a:r>
        </a:p>
      </dsp:txBody>
      <dsp:txXfrm>
        <a:off x="5465446" y="0"/>
        <a:ext cx="2008592" cy="3095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2" y="2"/>
            <a:ext cx="2895734" cy="456993"/>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defTabSz="914256"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10177" y="2"/>
            <a:ext cx="2895733" cy="456993"/>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algn="r" defTabSz="914256"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2" y="9373078"/>
            <a:ext cx="2895734" cy="456993"/>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defTabSz="914256"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10177" y="9373078"/>
            <a:ext cx="2895733" cy="456993"/>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algn="r" defTabSz="914256"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1" y="1"/>
            <a:ext cx="2919302" cy="493237"/>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defTabSz="914256"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14891" y="1"/>
            <a:ext cx="2919302" cy="493237"/>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algn="r" defTabSz="914256"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01700" y="739775"/>
            <a:ext cx="4932363" cy="3700463"/>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2478" y="4686539"/>
            <a:ext cx="5390810" cy="4440708"/>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1" y="9371501"/>
            <a:ext cx="2919302" cy="493236"/>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defTabSz="914256"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14891" y="9371501"/>
            <a:ext cx="2919302" cy="493236"/>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algn="r" defTabSz="914256"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43778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15" name="Rectangle 2"/>
          <p:cNvSpPr>
            <a:spLocks noGrp="1" noRot="1" noChangeAspect="1" noChangeArrowheads="1" noTextEdit="1"/>
          </p:cNvSpPr>
          <p:nvPr>
            <p:ph type="sldImg"/>
          </p:nvPr>
        </p:nvSpPr>
        <p:spPr>
          <a:ln/>
        </p:spPr>
      </p:sp>
      <p:sp>
        <p:nvSpPr>
          <p:cNvPr id="131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68691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7"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28" name="Rectangle 2"/>
          <p:cNvSpPr>
            <a:spLocks noGrp="1" noRot="1" noChangeAspect="1" noChangeArrowheads="1" noTextEdit="1"/>
          </p:cNvSpPr>
          <p:nvPr>
            <p:ph type="sldImg"/>
          </p:nvPr>
        </p:nvSpPr>
        <p:spPr>
          <a:ln/>
        </p:spPr>
      </p:sp>
      <p:sp>
        <p:nvSpPr>
          <p:cNvPr id="132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059960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3"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44" name="Rectangle 2"/>
          <p:cNvSpPr>
            <a:spLocks noGrp="1" noRot="1" noChangeAspect="1" noChangeArrowheads="1" noTextEdit="1"/>
          </p:cNvSpPr>
          <p:nvPr>
            <p:ph type="sldImg"/>
          </p:nvPr>
        </p:nvSpPr>
        <p:spPr>
          <a:ln/>
        </p:spPr>
      </p:sp>
      <p:sp>
        <p:nvSpPr>
          <p:cNvPr id="1345"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76928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64211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5" name="Rectangle 2"/>
          <p:cNvSpPr>
            <a:spLocks noGrp="1" noRot="1" noChangeAspect="1" noChangeArrowheads="1" noTextEdit="1"/>
          </p:cNvSpPr>
          <p:nvPr>
            <p:ph type="sldImg"/>
          </p:nvPr>
        </p:nvSpPr>
        <p:spPr>
          <a:ln/>
        </p:spPr>
      </p:sp>
      <p:sp>
        <p:nvSpPr>
          <p:cNvPr id="139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374554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16</a:t>
            </a:fld>
            <a:endParaRPr lang="en-US" altLang="ja-JP">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988691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17</a:t>
            </a:fld>
            <a:endParaRPr lang="en-US" altLang="ja-JP">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90676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18</a:t>
            </a:fld>
            <a:endParaRPr lang="en-US" altLang="ja-JP">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201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19</a:t>
            </a:fld>
            <a:endParaRPr lang="en-US" altLang="ja-JP">
              <a:solidFill>
                <a:srgbClr val="000000"/>
              </a:solidFill>
              <a:ea typeface="ＭＳ Ｐゴシック" panose="020B0600070205080204" pitchFamily="50" charset="-128"/>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893912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20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827707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53" name="Rectangle 2"/>
          <p:cNvSpPr>
            <a:spLocks noGrp="1" noRot="1" noChangeAspect="1" noChangeArrowheads="1" noTextEdit="1"/>
          </p:cNvSpPr>
          <p:nvPr>
            <p:ph type="sldImg"/>
          </p:nvPr>
        </p:nvSpPr>
        <p:spPr>
          <a:ln/>
        </p:spPr>
      </p:sp>
      <p:sp>
        <p:nvSpPr>
          <p:cNvPr id="125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807343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21</a:t>
            </a:fld>
            <a:endParaRPr lang="en-US" altLang="ja-JP">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72214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22</a:t>
            </a:fld>
            <a:endParaRPr lang="en-US" altLang="ja-JP">
              <a:solidFill>
                <a:srgbClr val="000000"/>
              </a:solidFill>
              <a:ea typeface="ＭＳ Ｐゴシック" panose="020B0600070205080204" pitchFamily="50" charset="-128"/>
            </a:endParaRPr>
          </a:p>
        </p:txBody>
      </p:sp>
      <p:sp>
        <p:nvSpPr>
          <p:cNvPr id="1446" name="Rectangle 2"/>
          <p:cNvSpPr>
            <a:spLocks noGrp="1" noRot="1" noChangeAspect="1" noChangeArrowheads="1" noTextEdit="1"/>
          </p:cNvSpPr>
          <p:nvPr>
            <p:ph type="sldImg"/>
          </p:nvPr>
        </p:nvSpPr>
        <p:spPr>
          <a:ln/>
        </p:spPr>
      </p:sp>
      <p:sp>
        <p:nvSpPr>
          <p:cNvPr id="144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1542185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23</a:t>
            </a:fld>
            <a:endParaRPr lang="en-US" altLang="ja-JP">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216396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24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060985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749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0991" indent="-281150" defTabSz="90749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2460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74440"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24282" indent="-224921" defTabSz="90749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74121"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2396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73802"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23643" indent="-224921" defTabSz="90749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07491"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07491" rtl="0" eaLnBrk="1" fontAlgn="base" latinLnBrk="0" hangingPunct="1">
                <a:lnSpc>
                  <a:spcPct val="100000"/>
                </a:lnSpc>
                <a:spcBef>
                  <a:spcPct val="0"/>
                </a:spcBef>
                <a:spcAft>
                  <a:spcPct val="0"/>
                </a:spcAft>
                <a:buClrTx/>
                <a:buSzTx/>
                <a:buFontTx/>
                <a:buNone/>
                <a:tabLst/>
                <a:defRPr/>
              </a:pPr>
              <a:t>25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186022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489193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71329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06964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30302">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66" indent="-288218" defTabSz="930302">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2870"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4017"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5164" indent="-230574" defTabSz="930302">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6313"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7462"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58609"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19757" indent="-230574" defTabSz="930302"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30302"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30302" rtl="0" eaLnBrk="1" fontAlgn="base" latinLnBrk="0" hangingPunct="1">
                <a:lnSpc>
                  <a:spcPct val="100000"/>
                </a:lnSpc>
                <a:spcBef>
                  <a:spcPct val="0"/>
                </a:spcBef>
                <a:spcAft>
                  <a:spcPct val="0"/>
                </a:spcAft>
                <a:buClrTx/>
                <a:buSzTx/>
                <a:buFontTx/>
                <a:buNone/>
                <a:tabLst/>
                <a:defRPr/>
              </a:pPr>
              <a:t>7</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27924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70" name="Rectangle 2"/>
          <p:cNvSpPr>
            <a:spLocks noGrp="1" noRot="1" noChangeAspect="1" noChangeArrowheads="1" noTextEdit="1"/>
          </p:cNvSpPr>
          <p:nvPr>
            <p:ph type="sldImg"/>
          </p:nvPr>
        </p:nvSpPr>
        <p:spPr>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71275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4"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9</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85" name="Rectangle 2"/>
          <p:cNvSpPr>
            <a:spLocks noGrp="1" noRot="1" noChangeAspect="1" noChangeArrowheads="1" noTextEdit="1"/>
          </p:cNvSpPr>
          <p:nvPr>
            <p:ph type="sldImg"/>
          </p:nvPr>
        </p:nvSpPr>
        <p:spPr>
          <a:ln/>
        </p:spPr>
      </p:sp>
      <p:sp>
        <p:nvSpPr>
          <p:cNvPr id="1286"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81895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7" name="Rectangle 7"/>
          <p:cNvSpPr>
            <a:spLocks noGrp="1" noChangeArrowheads="1"/>
          </p:cNvSpPr>
          <p:nvPr>
            <p:ph type="sldNum" sz="quarter" idx="5"/>
          </p:nvPr>
        </p:nvSpPr>
        <p:spPr>
          <a:noFill/>
          <a:ln/>
        </p:spPr>
        <p:txBody>
          <a:bodyPr/>
          <a:lstStyle>
            <a:lvl1pPr defTabSz="9222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03" indent="-285732" defTabSz="9222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292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096"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267" indent="-228585" defTabSz="9222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438"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60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877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5949" indent="-228585" defTabSz="9222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22278" rtl="0" eaLnBrk="1" fontAlgn="base" latinLnBrk="0" hangingPunct="1">
              <a:lnSpc>
                <a:spcPct val="100000"/>
              </a:lnSpc>
              <a:spcBef>
                <a:spcPct val="0"/>
              </a:spcBef>
              <a:spcAft>
                <a:spcPct val="0"/>
              </a:spcAft>
              <a:buClrTx/>
              <a:buSzTx/>
              <a:buFontTx/>
              <a:buNone/>
              <a:tabLst/>
              <a:defRPr/>
            </a:pPr>
            <a:fld id="{2C1CD5F8-6ED2-4EDB-AE28-6812BB19CC1F}"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22278" rtl="0" eaLnBrk="1" fontAlgn="base" latinLnBrk="0" hangingPunct="1">
                <a:lnSpc>
                  <a:spcPct val="100000"/>
                </a:lnSpc>
                <a:spcBef>
                  <a:spcPct val="0"/>
                </a:spcBef>
                <a:spcAft>
                  <a:spcPct val="0"/>
                </a:spcAft>
                <a:buClrTx/>
                <a:buSzTx/>
                <a:buFontTx/>
                <a:buNone/>
                <a:tabLst/>
                <a:defRPr/>
              </a:pPr>
              <a:t>10</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98" name="Rectangle 2"/>
          <p:cNvSpPr>
            <a:spLocks noGrp="1" noRot="1" noChangeAspect="1" noChangeArrowheads="1" noTextEdit="1"/>
          </p:cNvSpPr>
          <p:nvPr>
            <p:ph type="sldImg"/>
          </p:nvPr>
        </p:nvSpPr>
        <p:spPr>
          <a:ln/>
        </p:spPr>
      </p:sp>
      <p:sp>
        <p:nvSpPr>
          <p:cNvPr id="1299"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3" name="表 3"/>
          <p:cNvGraphicFramePr>
            <a:graphicFrameLocks noGrp="1"/>
          </p:cNvGraphicFramePr>
          <p:nvPr/>
        </p:nvGraphicFramePr>
        <p:xfrm>
          <a:off x="257521" y="1609804"/>
          <a:ext cx="8349928" cy="3979196"/>
        </p:xfrm>
        <a:graphic>
          <a:graphicData uri="http://schemas.openxmlformats.org/drawingml/2006/table">
            <a:tbl>
              <a:tblPr>
                <a:tableStyleId>{073A0DAA-6AF3-43AB-8588-CEC1D06C72B9}</a:tableStyleId>
              </a:tblPr>
              <a:tblGrid>
                <a:gridCol w="800625">
                  <a:extLst>
                    <a:ext uri="{9D8B030D-6E8A-4147-A177-3AD203B41FA5}">
                      <a16:colId xmlns:a16="http://schemas.microsoft.com/office/drawing/2014/main" val="20000"/>
                    </a:ext>
                  </a:extLst>
                </a:gridCol>
                <a:gridCol w="3985627">
                  <a:extLst>
                    <a:ext uri="{9D8B030D-6E8A-4147-A177-3AD203B41FA5}">
                      <a16:colId xmlns:a16="http://schemas.microsoft.com/office/drawing/2014/main" val="20001"/>
                    </a:ext>
                  </a:extLst>
                </a:gridCol>
                <a:gridCol w="3563676">
                  <a:extLst>
                    <a:ext uri="{9D8B030D-6E8A-4147-A177-3AD203B41FA5}">
                      <a16:colId xmlns:a16="http://schemas.microsoft.com/office/drawing/2014/main" val="20002"/>
                    </a:ext>
                  </a:extLst>
                </a:gridCol>
              </a:tblGrid>
              <a:tr h="399887">
                <a:tc rowSpan="3">
                  <a:txBody>
                    <a:bodyPr/>
                    <a:lstStyle/>
                    <a:p>
                      <a:pPr algn="ctr">
                        <a:spcAft>
                          <a:spcPts val="0"/>
                        </a:spcAft>
                      </a:pPr>
                      <a:r>
                        <a:rPr kumimoji="1" lang="ja-JP" sz="1200" kern="1200">
                          <a:solidFill>
                            <a:schemeClr val="tx1"/>
                          </a:solidFill>
                          <a:latin typeface="+mn-ea"/>
                          <a:ea typeface="+mn-ea"/>
                          <a:cs typeface="+mn-cs"/>
                        </a:rPr>
                        <a:t>申請者</a:t>
                      </a:r>
                    </a:p>
                  </a:txBody>
                  <a:tcPr marL="54002" marR="54002" marT="0" marB="0" vert="eaVert" anchor="ctr"/>
                </a:tc>
                <a:tc>
                  <a:txBody>
                    <a:bodyPr/>
                    <a:lstStyle/>
                    <a:p>
                      <a:pPr algn="just">
                        <a:spcAft>
                          <a:spcPts val="0"/>
                        </a:spcAft>
                      </a:pPr>
                      <a:r>
                        <a:rPr kumimoji="1" lang="ja-JP" sz="1200" kern="1200">
                          <a:solidFill>
                            <a:schemeClr val="tx1"/>
                          </a:solidFill>
                          <a:latin typeface="+mn-ea"/>
                          <a:ea typeface="+mn-ea"/>
                          <a:cs typeface="+mn-cs"/>
                        </a:rPr>
                        <a:t>企業・団体名</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0"/>
                  </a:ext>
                </a:extLst>
              </a:tr>
              <a:tr h="505039">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代表者役職・氏名</a:t>
                      </a:r>
                    </a:p>
                  </a:txBody>
                  <a:tcPr marL="54002" marR="54002" marT="0" marB="0" anchor="ctr"/>
                </a:tc>
                <a:tc>
                  <a:txBody>
                    <a:bodyPr/>
                    <a:lstStyle/>
                    <a:p>
                      <a:pPr algn="just">
                        <a:spcAft>
                          <a:spcPts val="0"/>
                        </a:spcAft>
                      </a:pPr>
                      <a:r>
                        <a:rPr lang="en-US" sz="900" u="none" strike="noStrike"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1"/>
                  </a:ext>
                </a:extLst>
              </a:tr>
              <a:tr h="431065">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所在地</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2"/>
                  </a:ext>
                </a:extLst>
              </a:tr>
              <a:tr h="528641">
                <a:tc rowSpan="5">
                  <a:txBody>
                    <a:bodyPr/>
                    <a:lstStyle/>
                    <a:p>
                      <a:pPr algn="ctr">
                        <a:spcAft>
                          <a:spcPts val="0"/>
                        </a:spcAft>
                      </a:pPr>
                      <a:r>
                        <a:rPr kumimoji="1" lang="ja-JP" sz="1200" kern="1200">
                          <a:solidFill>
                            <a:schemeClr val="tx1"/>
                          </a:solidFill>
                          <a:latin typeface="+mn-ea"/>
                          <a:ea typeface="+mn-ea"/>
                          <a:cs typeface="+mn-cs"/>
                        </a:rPr>
                        <a:t>連絡担当窓口</a:t>
                      </a:r>
                    </a:p>
                  </a:txBody>
                  <a:tcPr marL="54002" marR="54002" marT="0" marB="0" vert="eaVert" anchor="ctr"/>
                </a:tc>
                <a:tc>
                  <a:txBody>
                    <a:bodyPr/>
                    <a:lstStyle/>
                    <a:p>
                      <a:pPr algn="just">
                        <a:spcAft>
                          <a:spcPts val="0"/>
                        </a:spcAft>
                      </a:pPr>
                      <a:r>
                        <a:rPr kumimoji="1" lang="ja-JP" sz="1200" kern="1200">
                          <a:solidFill>
                            <a:schemeClr val="tx1"/>
                          </a:solidFill>
                          <a:latin typeface="+mn-ea"/>
                          <a:ea typeface="+mn-ea"/>
                          <a:cs typeface="+mn-cs"/>
                        </a:rPr>
                        <a:t>氏名（ふりがな）</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3"/>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所属（部署名）</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4"/>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役職</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5"/>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電話番号</a:t>
                      </a:r>
                    </a:p>
                    <a:p>
                      <a:pPr algn="just">
                        <a:spcAft>
                          <a:spcPts val="0"/>
                        </a:spcAft>
                      </a:pPr>
                      <a:r>
                        <a:rPr kumimoji="1" lang="ja-JP" sz="1200" kern="1200">
                          <a:solidFill>
                            <a:schemeClr val="tx1"/>
                          </a:solidFill>
                          <a:latin typeface="+mn-ea"/>
                          <a:ea typeface="+mn-ea"/>
                          <a:cs typeface="+mn-cs"/>
                        </a:rPr>
                        <a:t>（代表・直通）</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6"/>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n-ea"/>
                          <a:ea typeface="+mn-ea"/>
                          <a:cs typeface="+mn-cs"/>
                        </a:rPr>
                        <a:t>Ｅ－ｍａｉｌ</a:t>
                      </a:r>
                    </a:p>
                  </a:txBody>
                  <a:tcPr marL="54002" marR="54002" marT="0" marB="0" anchor="ctr"/>
                </a:tc>
                <a:tc>
                  <a:txBody>
                    <a:bodyPr/>
                    <a:lstStyle/>
                    <a:p>
                      <a:pPr algn="just">
                        <a:spcAft>
                          <a:spcPts val="0"/>
                        </a:spcAft>
                      </a:pPr>
                      <a:r>
                        <a:rPr lang="en-US" sz="900" kern="100">
                          <a:effectLst/>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7"/>
                  </a:ext>
                </a:extLst>
              </a:tr>
            </a:tbl>
          </a:graphicData>
        </a:graphic>
      </p:graphicFrame>
      <p:sp>
        <p:nvSpPr>
          <p:cNvPr id="1224" name="Rectangle 67"/>
          <p:cNvSpPr>
            <a:spLocks noChangeArrowheads="1"/>
          </p:cNvSpPr>
          <p:nvPr/>
        </p:nvSpPr>
        <p:spPr>
          <a:xfrm>
            <a:off x="0" y="452899"/>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１．申請者情報　</a:t>
            </a:r>
          </a:p>
        </p:txBody>
      </p:sp>
      <p:sp>
        <p:nvSpPr>
          <p:cNvPr id="1226" name="テキスト 981"/>
          <p:cNvSpPr txBox="1"/>
          <p:nvPr/>
        </p:nvSpPr>
        <p:spPr>
          <a:xfrm>
            <a:off x="0" y="45357"/>
            <a:ext cx="7712364" cy="4001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別紙３ー１　令和７年度二次公募スマートシティ関連事業応募様式 </a:t>
            </a:r>
            <a:endParaRPr kumimoji="1" sz="20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27" name="正方形/長方形 1001"/>
          <p:cNvSpPr/>
          <p:nvPr/>
        </p:nvSpPr>
        <p:spPr>
          <a:xfrm>
            <a:off x="7452320" y="560723"/>
            <a:ext cx="1057206" cy="34827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2" name="正方形/長方形 1"/>
          <p:cNvSpPr/>
          <p:nvPr/>
        </p:nvSpPr>
        <p:spPr>
          <a:xfrm>
            <a:off x="8646013" y="548680"/>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52392E7D-201D-4775-BD8E-96CC5C3B8B7B}" type="slidenum">
              <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634749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89" name="Rectangle 67"/>
          <p:cNvSpPr>
            <a:spLocks noChangeArrowheads="1"/>
          </p:cNvSpPr>
          <p:nvPr/>
        </p:nvSpPr>
        <p:spPr>
          <a:xfrm>
            <a:off x="0" y="0"/>
            <a:ext cx="9144000" cy="573088"/>
          </a:xfrm>
          <a:prstGeom prst="rect">
            <a:avLst/>
          </a:prstGeom>
          <a:solidFill>
            <a:schemeClr val="tx1"/>
          </a:solidFill>
          <a:ln>
            <a:noFill/>
          </a:ln>
        </p:spPr>
        <p:txBody>
          <a:bodyPr lIns="91440" tIns="45720" rIns="91440" bIns="4572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７．都市マネジメント（ビジネスモデル）</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90" name="Text Box 4"/>
          <p:cNvSpPr txBox="1">
            <a:spLocks noChangeArrowheads="1"/>
          </p:cNvSpPr>
          <p:nvPr/>
        </p:nvSpPr>
        <p:spPr>
          <a:xfrm>
            <a:off x="0" y="580618"/>
            <a:ext cx="388424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ビジネスモデル（費用分担等）</a:t>
            </a:r>
          </a:p>
        </p:txBody>
      </p:sp>
      <p:sp>
        <p:nvSpPr>
          <p:cNvPr id="1291" name="正方形/長方形 18"/>
          <p:cNvSpPr/>
          <p:nvPr/>
        </p:nvSpPr>
        <p:spPr>
          <a:xfrm>
            <a:off x="56888" y="2807291"/>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92" name="正方形/長方形 22"/>
          <p:cNvSpPr/>
          <p:nvPr/>
        </p:nvSpPr>
        <p:spPr>
          <a:xfrm>
            <a:off x="150080" y="1019036"/>
            <a:ext cx="8712285" cy="9541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社会実装した際に、持続可能な取組とするために工夫する点や公民で役割分担していることをモデル化して説明</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ビジネスモデルの構築・実行や住民を巻き込んだ地域の運営・施策の提供（スマートシティビジネス）など、「スマートシティリファレンスアーキテクチャ」において「都市マネジメント」と整理されている事項について、ホワイトペーパー第５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94" name="正方形/長方形 674"/>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95"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B2B1164-1CCC-4BDC-B3EA-06B0DFE2D574}"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10</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21561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 name="Rectangle 66"/>
          <p:cNvSpPr>
            <a:spLocks noChangeArrowheads="1"/>
          </p:cNvSpPr>
          <p:nvPr/>
        </p:nvSpPr>
        <p:spPr>
          <a:xfrm>
            <a:off x="122626" y="929277"/>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0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８．スマートシティサービス・アセット</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03" name="Text Box 4"/>
          <p:cNvSpPr txBox="1">
            <a:spLocks noChangeArrowheads="1"/>
          </p:cNvSpPr>
          <p:nvPr/>
        </p:nvSpPr>
        <p:spPr>
          <a:xfrm>
            <a:off x="25927" y="502711"/>
            <a:ext cx="4291748"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スマートシティサービス</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304"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05" name="正方形/長方形 22"/>
          <p:cNvSpPr/>
          <p:nvPr/>
        </p:nvSpPr>
        <p:spPr>
          <a:xfrm>
            <a:off x="90767" y="908720"/>
            <a:ext cx="8884397"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で管理され利用者に提供されるアプリなど、「スマートシティリファレンスアーキテクチャ」において「スマートシティサービス」と整理されている事項について、ホワイトペーパー第６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06" name="Rectangle 66"/>
          <p:cNvSpPr>
            <a:spLocks noChangeArrowheads="1"/>
          </p:cNvSpPr>
          <p:nvPr/>
        </p:nvSpPr>
        <p:spPr>
          <a:xfrm>
            <a:off x="183958" y="3965113"/>
            <a:ext cx="8913870"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07" name="Text Box 4"/>
          <p:cNvSpPr txBox="1">
            <a:spLocks noChangeArrowheads="1"/>
          </p:cNvSpPr>
          <p:nvPr/>
        </p:nvSpPr>
        <p:spPr>
          <a:xfrm>
            <a:off x="87259" y="3538547"/>
            <a:ext cx="4291748"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スマートシティアセット</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308"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09" name="正方形/長方形 17"/>
          <p:cNvSpPr/>
          <p:nvPr/>
        </p:nvSpPr>
        <p:spPr>
          <a:xfrm>
            <a:off x="152099" y="3944556"/>
            <a:ext cx="8884397"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が取得し得るデジタルなデータを生成するアセットなど、</a:t>
            </a:r>
            <a:r>
              <a:rPr kumimoji="1" lang="ja-JP" altLang="en-US" sz="1400" b="0" i="1" u="none" strike="noStrike" kern="1200" cap="none" spc="0" normalizeH="0" baseline="0" noProof="0">
                <a:ln>
                  <a:noFill/>
                </a:ln>
                <a:solidFill>
                  <a:srgbClr val="333399"/>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スマートシティリファレンスアーキテクチャ」において「スマートシティアセット」と整理されている事項について、ホワイトペーパー第８章を参照し、記載すること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11" name="正方形/長方形 676"/>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12"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5" name="正方形/長方形 14"/>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903B1401-892A-4D2E-B233-6C5D35998DDD}"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11</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151276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1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９．都市ＯＳ</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20"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都市ＯＳ（機能（サービス）、データ、データ連携、共通機能）</a:t>
            </a:r>
          </a:p>
        </p:txBody>
      </p:sp>
      <p:sp>
        <p:nvSpPr>
          <p:cNvPr id="1321" name="正方形/長方形 18"/>
          <p:cNvSpPr/>
          <p:nvPr/>
        </p:nvSpPr>
        <p:spPr>
          <a:xfrm>
            <a:off x="56888" y="3487763"/>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22" name="正方形/長方形 22"/>
          <p:cNvSpPr/>
          <p:nvPr/>
        </p:nvSpPr>
        <p:spPr>
          <a:xfrm>
            <a:off x="150080" y="965627"/>
            <a:ext cx="8886416" cy="1446550"/>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①都市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上の各種サービスと連携する機能や</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API</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の提供、用途に応じた認証方法の提供、都市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と連携するサービスの管理や機能の組合せの提供（機能（サービス））、</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②分散されたデータの仲介や都市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上に保存・蓄積されたデータの管理（データ）、</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③都市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に接続するアセットの管理や制御の実行、インタフェースの管理（データ連携）、</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④都市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を防御するために必要なセキュリティ機能の提供、都市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の運用に必要な監視・バックアップ・障害対策等の機能の提供（共通機能）</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など、「スマートシティリファレンスアーキテクチャ」において「都市</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」と整理されている事項について、ホワイトペーパー第７章を参照し、記載すること</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（特に、３特徴（相互運用性、データ流通、拡張容易性（ビルディングブロック））を満たしていることを示すこと。）</a:t>
            </a:r>
            <a:endPar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24" name="正方形/長方形 678"/>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25" name="テキスト 679"/>
          <p:cNvSpPr txBox="1"/>
          <p:nvPr/>
        </p:nvSpPr>
        <p:spPr>
          <a:xfrm>
            <a:off x="2990356" y="6397674"/>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0FDDC5C6-F915-4EE4-B5F0-999877D9DF8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1" name="表 12">
            <a:extLst>
              <a:ext uri="{FF2B5EF4-FFF2-40B4-BE49-F238E27FC236}">
                <a16:creationId xmlns:a16="http://schemas.microsoft.com/office/drawing/2014/main" id="{5E7448FD-7B0B-4F52-B561-B2E0050CE363}"/>
              </a:ext>
            </a:extLst>
          </p:cNvPr>
          <p:cNvGraphicFramePr>
            <a:graphicFrameLocks noGrp="1"/>
          </p:cNvGraphicFramePr>
          <p:nvPr/>
        </p:nvGraphicFramePr>
        <p:xfrm>
          <a:off x="372086" y="5846400"/>
          <a:ext cx="8389024" cy="822960"/>
        </p:xfrm>
        <a:graphic>
          <a:graphicData uri="http://schemas.openxmlformats.org/drawingml/2006/table">
            <a:tbl>
              <a:tblPr firstRow="1" bandRow="1">
                <a:tableStyleId>{5940675A-B579-460E-94D1-54222C63F5DA}</a:tableStyleId>
              </a:tblPr>
              <a:tblGrid>
                <a:gridCol w="1895658">
                  <a:extLst>
                    <a:ext uri="{9D8B030D-6E8A-4147-A177-3AD203B41FA5}">
                      <a16:colId xmlns:a16="http://schemas.microsoft.com/office/drawing/2014/main" val="20000"/>
                    </a:ext>
                  </a:extLst>
                </a:gridCol>
                <a:gridCol w="6493366">
                  <a:extLst>
                    <a:ext uri="{9D8B030D-6E8A-4147-A177-3AD203B41FA5}">
                      <a16:colId xmlns:a16="http://schemas.microsoft.com/office/drawing/2014/main" val="20001"/>
                    </a:ext>
                  </a:extLst>
                </a:gridCol>
              </a:tblGrid>
              <a:tr h="238929">
                <a:tc>
                  <a:txBody>
                    <a:bodyPr/>
                    <a:lstStyle/>
                    <a:p>
                      <a:pPr algn="l"/>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1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r>
                        <a:rPr kumimoji="1" lang="ja-JP" altLang="en-US" sz="1200">
                          <a:solidFill>
                            <a:srgbClr val="FF0000"/>
                          </a:solidFill>
                          <a:latin typeface="Meiryo UI" panose="020B0604030504040204" pitchFamily="50" charset="-128"/>
                          <a:ea typeface="Meiryo UI" panose="020B0604030504040204" pitchFamily="50" charset="-128"/>
                        </a:rPr>
                        <a:t>製品名・スクラッチ開発など</a:t>
                      </a:r>
                    </a:p>
                  </a:txBody>
                  <a:tcPr>
                    <a:noFill/>
                  </a:tcPr>
                </a:tc>
                <a:extLst>
                  <a:ext uri="{0D108BD9-81ED-4DB2-BD59-A6C34878D82A}">
                    <a16:rowId xmlns:a16="http://schemas.microsoft.com/office/drawing/2014/main" val="10000"/>
                  </a:ext>
                </a:extLst>
              </a:tr>
              <a:tr h="238929">
                <a:tc>
                  <a:txBody>
                    <a:bodyPr/>
                    <a:lstStyle/>
                    <a:p>
                      <a:r>
                        <a:rPr kumimoji="1" lang="ja-JP" altLang="en-US"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構築（予定）年度</a:t>
                      </a:r>
                    </a:p>
                  </a:txBody>
                  <a:tcPr>
                    <a:solidFill>
                      <a:schemeClr val="bg1">
                        <a:lumMod val="85000"/>
                      </a:schemeClr>
                    </a:solid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94" name="正方形/長方形 85">
            <a:extLst>
              <a:ext uri="{FF2B5EF4-FFF2-40B4-BE49-F238E27FC236}">
                <a16:creationId xmlns:a16="http://schemas.microsoft.com/office/drawing/2014/main" id="{74AA03CB-1144-41AB-BC2C-DA092BECFF9E}"/>
              </a:ext>
            </a:extLst>
          </p:cNvPr>
          <p:cNvSpPr/>
          <p:nvPr/>
        </p:nvSpPr>
        <p:spPr>
          <a:xfrm>
            <a:off x="4808982" y="4397868"/>
            <a:ext cx="1927357" cy="1399665"/>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6" name="正方形/長方形 94">
            <a:extLst>
              <a:ext uri="{FF2B5EF4-FFF2-40B4-BE49-F238E27FC236}">
                <a16:creationId xmlns:a16="http://schemas.microsoft.com/office/drawing/2014/main" id="{FE1545C4-A604-45EC-AE09-C12EB75F32AC}"/>
              </a:ext>
            </a:extLst>
          </p:cNvPr>
          <p:cNvSpPr/>
          <p:nvPr/>
        </p:nvSpPr>
        <p:spPr>
          <a:xfrm>
            <a:off x="461907" y="3359685"/>
            <a:ext cx="481325" cy="1253843"/>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7" name="テキスト ボックス 95">
            <a:extLst>
              <a:ext uri="{FF2B5EF4-FFF2-40B4-BE49-F238E27FC236}">
                <a16:creationId xmlns:a16="http://schemas.microsoft.com/office/drawing/2014/main" id="{EEDBC133-E993-47A3-B849-9DF801502777}"/>
              </a:ext>
            </a:extLst>
          </p:cNvPr>
          <p:cNvSpPr txBox="1"/>
          <p:nvPr/>
        </p:nvSpPr>
        <p:spPr>
          <a:xfrm>
            <a:off x="499859" y="3365019"/>
            <a:ext cx="383503" cy="1248509"/>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データ連携基盤</a:t>
            </a:r>
          </a:p>
        </p:txBody>
      </p:sp>
      <p:sp>
        <p:nvSpPr>
          <p:cNvPr id="98" name="正方形/長方形 96">
            <a:extLst>
              <a:ext uri="{FF2B5EF4-FFF2-40B4-BE49-F238E27FC236}">
                <a16:creationId xmlns:a16="http://schemas.microsoft.com/office/drawing/2014/main" id="{4DF7DD31-F7E0-4519-9AFE-F6B447816728}"/>
              </a:ext>
            </a:extLst>
          </p:cNvPr>
          <p:cNvSpPr/>
          <p:nvPr/>
        </p:nvSpPr>
        <p:spPr>
          <a:xfrm>
            <a:off x="448995" y="2379534"/>
            <a:ext cx="481325" cy="907686"/>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9" name="テキスト ボックス 97">
            <a:extLst>
              <a:ext uri="{FF2B5EF4-FFF2-40B4-BE49-F238E27FC236}">
                <a16:creationId xmlns:a16="http://schemas.microsoft.com/office/drawing/2014/main" id="{CF133FE5-5909-42D5-A3ED-44E1459B6D85}"/>
              </a:ext>
            </a:extLst>
          </p:cNvPr>
          <p:cNvSpPr txBox="1"/>
          <p:nvPr/>
        </p:nvSpPr>
        <p:spPr>
          <a:xfrm>
            <a:off x="516089" y="2348880"/>
            <a:ext cx="383503" cy="857862"/>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サービス</a:t>
            </a:r>
            <a:endParaRPr kumimoji="1" lang="ja-JP" altLang="en-US" sz="1292"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100" name="正方形/長方形 98">
            <a:extLst>
              <a:ext uri="{FF2B5EF4-FFF2-40B4-BE49-F238E27FC236}">
                <a16:creationId xmlns:a16="http://schemas.microsoft.com/office/drawing/2014/main" id="{13EC4CF5-0CAD-4C3D-B57F-4011E799AE12}"/>
              </a:ext>
            </a:extLst>
          </p:cNvPr>
          <p:cNvSpPr/>
          <p:nvPr/>
        </p:nvSpPr>
        <p:spPr>
          <a:xfrm>
            <a:off x="463518" y="4676585"/>
            <a:ext cx="481325" cy="1028035"/>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1" name="テキスト ボックス 99">
            <a:extLst>
              <a:ext uri="{FF2B5EF4-FFF2-40B4-BE49-F238E27FC236}">
                <a16:creationId xmlns:a16="http://schemas.microsoft.com/office/drawing/2014/main" id="{9C172B36-5AD7-405C-AFB0-1F97D9B11359}"/>
              </a:ext>
            </a:extLst>
          </p:cNvPr>
          <p:cNvSpPr txBox="1"/>
          <p:nvPr/>
        </p:nvSpPr>
        <p:spPr>
          <a:xfrm>
            <a:off x="395536" y="4757544"/>
            <a:ext cx="582339" cy="828717"/>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データ・</a:t>
            </a:r>
            <a:endParaRPr kumimoji="1" lang="en-US" altLang="ja-JP"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アセット</a:t>
            </a:r>
          </a:p>
        </p:txBody>
      </p:sp>
      <p:sp>
        <p:nvSpPr>
          <p:cNvPr id="102" name="正方形/長方形 100">
            <a:extLst>
              <a:ext uri="{FF2B5EF4-FFF2-40B4-BE49-F238E27FC236}">
                <a16:creationId xmlns:a16="http://schemas.microsoft.com/office/drawing/2014/main" id="{57B6747D-3EB3-4D08-A9A3-766D0A3CEA76}"/>
              </a:ext>
            </a:extLst>
          </p:cNvPr>
          <p:cNvSpPr/>
          <p:nvPr/>
        </p:nvSpPr>
        <p:spPr>
          <a:xfrm>
            <a:off x="1300032" y="3701867"/>
            <a:ext cx="5441058" cy="713714"/>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5" name="円柱 103">
            <a:extLst>
              <a:ext uri="{FF2B5EF4-FFF2-40B4-BE49-F238E27FC236}">
                <a16:creationId xmlns:a16="http://schemas.microsoft.com/office/drawing/2014/main" id="{D02D0BAD-7320-41C8-A50C-D38D499F95F6}"/>
              </a:ext>
            </a:extLst>
          </p:cNvPr>
          <p:cNvSpPr/>
          <p:nvPr/>
        </p:nvSpPr>
        <p:spPr>
          <a:xfrm>
            <a:off x="1699972" y="4884016"/>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自治体河川</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監視システム</a:t>
            </a:r>
          </a:p>
        </p:txBody>
      </p:sp>
      <p:sp>
        <p:nvSpPr>
          <p:cNvPr id="112" name="正方形/長方形 110">
            <a:extLst>
              <a:ext uri="{FF2B5EF4-FFF2-40B4-BE49-F238E27FC236}">
                <a16:creationId xmlns:a16="http://schemas.microsoft.com/office/drawing/2014/main" id="{372F8D47-E863-48E0-922D-9CE2B347E272}"/>
              </a:ext>
            </a:extLst>
          </p:cNvPr>
          <p:cNvSpPr/>
          <p:nvPr/>
        </p:nvSpPr>
        <p:spPr>
          <a:xfrm>
            <a:off x="1933616" y="3823723"/>
            <a:ext cx="2057187" cy="340995"/>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データ仲介機能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（データ蓄積・データ分散・イベント処理）</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3" name="円柱 111">
            <a:extLst>
              <a:ext uri="{FF2B5EF4-FFF2-40B4-BE49-F238E27FC236}">
                <a16:creationId xmlns:a16="http://schemas.microsoft.com/office/drawing/2014/main" id="{A16F3E3E-9F0A-466A-9297-754A47229169}"/>
              </a:ext>
            </a:extLst>
          </p:cNvPr>
          <p:cNvSpPr/>
          <p:nvPr/>
        </p:nvSpPr>
        <p:spPr>
          <a:xfrm>
            <a:off x="2790909" y="4881733"/>
            <a:ext cx="802207" cy="572899"/>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人流データ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提供システム</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4" name="楕円 112">
            <a:extLst>
              <a:ext uri="{FF2B5EF4-FFF2-40B4-BE49-F238E27FC236}">
                <a16:creationId xmlns:a16="http://schemas.microsoft.com/office/drawing/2014/main" id="{79F11B95-47F8-4A5D-ACCF-34C5C82941C2}"/>
              </a:ext>
            </a:extLst>
          </p:cNvPr>
          <p:cNvSpPr/>
          <p:nvPr/>
        </p:nvSpPr>
        <p:spPr>
          <a:xfrm>
            <a:off x="2013180" y="4761385"/>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5" name="テキスト ボックス 113">
            <a:extLst>
              <a:ext uri="{FF2B5EF4-FFF2-40B4-BE49-F238E27FC236}">
                <a16:creationId xmlns:a16="http://schemas.microsoft.com/office/drawing/2014/main" id="{D7A0228D-FCBA-412D-9FCE-A9C36FB3B95C}"/>
              </a:ext>
            </a:extLst>
          </p:cNvPr>
          <p:cNvSpPr txBox="1"/>
          <p:nvPr/>
        </p:nvSpPr>
        <p:spPr>
          <a:xfrm>
            <a:off x="1612241" y="467658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6" name="テキスト ボックス 114">
            <a:extLst>
              <a:ext uri="{FF2B5EF4-FFF2-40B4-BE49-F238E27FC236}">
                <a16:creationId xmlns:a16="http://schemas.microsoft.com/office/drawing/2014/main" id="{EB56599F-C4B1-4548-9DE0-B8B66AA6828D}"/>
              </a:ext>
            </a:extLst>
          </p:cNvPr>
          <p:cNvSpPr txBox="1"/>
          <p:nvPr/>
        </p:nvSpPr>
        <p:spPr>
          <a:xfrm>
            <a:off x="954948" y="5239458"/>
            <a:ext cx="822921"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7" name="テキスト ボックス 115">
            <a:extLst>
              <a:ext uri="{FF2B5EF4-FFF2-40B4-BE49-F238E27FC236}">
                <a16:creationId xmlns:a16="http://schemas.microsoft.com/office/drawing/2014/main" id="{525F82DC-4F9A-4EF4-8EDE-6EBF4E857DF4}"/>
              </a:ext>
            </a:extLst>
          </p:cNvPr>
          <p:cNvSpPr txBox="1"/>
          <p:nvPr/>
        </p:nvSpPr>
        <p:spPr>
          <a:xfrm>
            <a:off x="2719396" y="5464345"/>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●●通信事業者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18" name="楕円 116">
            <a:extLst>
              <a:ext uri="{FF2B5EF4-FFF2-40B4-BE49-F238E27FC236}">
                <a16:creationId xmlns:a16="http://schemas.microsoft.com/office/drawing/2014/main" id="{18883187-FCDB-47AB-98B7-10B3B138CEE3}"/>
              </a:ext>
            </a:extLst>
          </p:cNvPr>
          <p:cNvSpPr/>
          <p:nvPr/>
        </p:nvSpPr>
        <p:spPr>
          <a:xfrm>
            <a:off x="1743035" y="356453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9" name="テキスト ボックス 117">
            <a:extLst>
              <a:ext uri="{FF2B5EF4-FFF2-40B4-BE49-F238E27FC236}">
                <a16:creationId xmlns:a16="http://schemas.microsoft.com/office/drawing/2014/main" id="{078C446D-79DF-4199-8054-2B81D8FF4011}"/>
              </a:ext>
            </a:extLst>
          </p:cNvPr>
          <p:cNvSpPr txBox="1"/>
          <p:nvPr/>
        </p:nvSpPr>
        <p:spPr>
          <a:xfrm>
            <a:off x="1410732" y="3462505"/>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0" name="楕円 118">
            <a:extLst>
              <a:ext uri="{FF2B5EF4-FFF2-40B4-BE49-F238E27FC236}">
                <a16:creationId xmlns:a16="http://schemas.microsoft.com/office/drawing/2014/main" id="{8CE1F2FC-B379-48E7-BB2D-E5E13A6A3054}"/>
              </a:ext>
            </a:extLst>
          </p:cNvPr>
          <p:cNvSpPr/>
          <p:nvPr/>
        </p:nvSpPr>
        <p:spPr>
          <a:xfrm>
            <a:off x="2808467" y="3563707"/>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1" name="テキスト ボックス 119">
            <a:extLst>
              <a:ext uri="{FF2B5EF4-FFF2-40B4-BE49-F238E27FC236}">
                <a16:creationId xmlns:a16="http://schemas.microsoft.com/office/drawing/2014/main" id="{DEB054C7-B790-4760-BFDC-2FCB6DB18F91}"/>
              </a:ext>
            </a:extLst>
          </p:cNvPr>
          <p:cNvSpPr txBox="1"/>
          <p:nvPr/>
        </p:nvSpPr>
        <p:spPr>
          <a:xfrm>
            <a:off x="2495590" y="3451964"/>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2" name="楕円 120">
            <a:extLst>
              <a:ext uri="{FF2B5EF4-FFF2-40B4-BE49-F238E27FC236}">
                <a16:creationId xmlns:a16="http://schemas.microsoft.com/office/drawing/2014/main" id="{700A648A-4DC1-4BB3-B4B6-A6F6B158B8A7}"/>
              </a:ext>
            </a:extLst>
          </p:cNvPr>
          <p:cNvSpPr/>
          <p:nvPr/>
        </p:nvSpPr>
        <p:spPr>
          <a:xfrm>
            <a:off x="3876584" y="356777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3" name="テキスト ボックス 121">
            <a:extLst>
              <a:ext uri="{FF2B5EF4-FFF2-40B4-BE49-F238E27FC236}">
                <a16:creationId xmlns:a16="http://schemas.microsoft.com/office/drawing/2014/main" id="{9C586B18-8E34-413C-9C00-7538B2A35480}"/>
              </a:ext>
            </a:extLst>
          </p:cNvPr>
          <p:cNvSpPr txBox="1"/>
          <p:nvPr/>
        </p:nvSpPr>
        <p:spPr>
          <a:xfrm>
            <a:off x="3563707" y="345602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4" name="テキスト ボックス 122">
            <a:extLst>
              <a:ext uri="{FF2B5EF4-FFF2-40B4-BE49-F238E27FC236}">
                <a16:creationId xmlns:a16="http://schemas.microsoft.com/office/drawing/2014/main" id="{2FFB4F90-E5D1-47DA-9C1B-C051E7FD19F0}"/>
              </a:ext>
            </a:extLst>
          </p:cNvPr>
          <p:cNvSpPr txBox="1"/>
          <p:nvPr/>
        </p:nvSpPr>
        <p:spPr>
          <a:xfrm>
            <a:off x="2288459" y="2395933"/>
            <a:ext cx="1186270"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5" name="テキスト ボックス 123">
            <a:extLst>
              <a:ext uri="{FF2B5EF4-FFF2-40B4-BE49-F238E27FC236}">
                <a16:creationId xmlns:a16="http://schemas.microsoft.com/office/drawing/2014/main" id="{1CA76BA3-EE33-4D01-834D-78BB3D51054D}"/>
              </a:ext>
            </a:extLst>
          </p:cNvPr>
          <p:cNvSpPr txBox="1"/>
          <p:nvPr/>
        </p:nvSpPr>
        <p:spPr>
          <a:xfrm>
            <a:off x="3504182"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小売事業者●●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6" name="テキスト ボックス 124">
            <a:extLst>
              <a:ext uri="{FF2B5EF4-FFF2-40B4-BE49-F238E27FC236}">
                <a16:creationId xmlns:a16="http://schemas.microsoft.com/office/drawing/2014/main" id="{0ED4A00B-A072-42DE-BEE7-C6FC177F285B}"/>
              </a:ext>
            </a:extLst>
          </p:cNvPr>
          <p:cNvSpPr txBox="1"/>
          <p:nvPr/>
        </p:nvSpPr>
        <p:spPr>
          <a:xfrm>
            <a:off x="4550914"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宅配事業者●●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7" name="テキスト ボックス 125">
            <a:extLst>
              <a:ext uri="{FF2B5EF4-FFF2-40B4-BE49-F238E27FC236}">
                <a16:creationId xmlns:a16="http://schemas.microsoft.com/office/drawing/2014/main" id="{99BCCA1C-4603-444C-B5B7-281C92E1EC31}"/>
              </a:ext>
            </a:extLst>
          </p:cNvPr>
          <p:cNvSpPr txBox="1"/>
          <p:nvPr/>
        </p:nvSpPr>
        <p:spPr>
          <a:xfrm>
            <a:off x="5562801" y="2395933"/>
            <a:ext cx="971786"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29" name="正方形/長方形 127">
            <a:extLst>
              <a:ext uri="{FF2B5EF4-FFF2-40B4-BE49-F238E27FC236}">
                <a16:creationId xmlns:a16="http://schemas.microsoft.com/office/drawing/2014/main" id="{27F8D6C0-350C-4DAA-9310-52165FCC5190}"/>
              </a:ext>
            </a:extLst>
          </p:cNvPr>
          <p:cNvSpPr/>
          <p:nvPr/>
        </p:nvSpPr>
        <p:spPr>
          <a:xfrm>
            <a:off x="7540011" y="3749432"/>
            <a:ext cx="1352469" cy="632957"/>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他都市（●市）の</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0" name="楕円 128">
            <a:extLst>
              <a:ext uri="{FF2B5EF4-FFF2-40B4-BE49-F238E27FC236}">
                <a16:creationId xmlns:a16="http://schemas.microsoft.com/office/drawing/2014/main" id="{8484359B-E7E6-4B42-9493-19294D21C5D3}"/>
              </a:ext>
            </a:extLst>
          </p:cNvPr>
          <p:cNvSpPr/>
          <p:nvPr/>
        </p:nvSpPr>
        <p:spPr>
          <a:xfrm>
            <a:off x="6655861" y="397044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1" name="テキスト ボックス 129">
            <a:extLst>
              <a:ext uri="{FF2B5EF4-FFF2-40B4-BE49-F238E27FC236}">
                <a16:creationId xmlns:a16="http://schemas.microsoft.com/office/drawing/2014/main" id="{16E26D53-3361-454D-BB75-25849FEFD2F1}"/>
              </a:ext>
            </a:extLst>
          </p:cNvPr>
          <p:cNvSpPr txBox="1"/>
          <p:nvPr/>
        </p:nvSpPr>
        <p:spPr>
          <a:xfrm>
            <a:off x="6716209" y="378661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2" name="楕円 130">
            <a:extLst>
              <a:ext uri="{FF2B5EF4-FFF2-40B4-BE49-F238E27FC236}">
                <a16:creationId xmlns:a16="http://schemas.microsoft.com/office/drawing/2014/main" id="{22E9A400-09C5-4F1A-883A-27966E88A6DA}"/>
              </a:ext>
            </a:extLst>
          </p:cNvPr>
          <p:cNvSpPr/>
          <p:nvPr/>
        </p:nvSpPr>
        <p:spPr>
          <a:xfrm>
            <a:off x="7445081" y="396878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3" name="テキスト ボックス 131">
            <a:extLst>
              <a:ext uri="{FF2B5EF4-FFF2-40B4-BE49-F238E27FC236}">
                <a16:creationId xmlns:a16="http://schemas.microsoft.com/office/drawing/2014/main" id="{0D826BCC-4BD3-4BED-B3C2-B84FE2F504E6}"/>
              </a:ext>
            </a:extLst>
          </p:cNvPr>
          <p:cNvSpPr txBox="1"/>
          <p:nvPr/>
        </p:nvSpPr>
        <p:spPr>
          <a:xfrm>
            <a:off x="7193164" y="3793936"/>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 name="円柱 134">
            <a:extLst>
              <a:ext uri="{FF2B5EF4-FFF2-40B4-BE49-F238E27FC236}">
                <a16:creationId xmlns:a16="http://schemas.microsoft.com/office/drawing/2014/main" id="{3ABC83CB-E981-4853-B4BD-2D477C6A1A5B}"/>
              </a:ext>
            </a:extLst>
          </p:cNvPr>
          <p:cNvSpPr/>
          <p:nvPr/>
        </p:nvSpPr>
        <p:spPr>
          <a:xfrm>
            <a:off x="4920659" y="4879063"/>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 name="テキスト ボックス 135">
            <a:extLst>
              <a:ext uri="{FF2B5EF4-FFF2-40B4-BE49-F238E27FC236}">
                <a16:creationId xmlns:a16="http://schemas.microsoft.com/office/drawing/2014/main" id="{FA521F2D-9CF1-4F54-AEE7-6992063509C3}"/>
              </a:ext>
            </a:extLst>
          </p:cNvPr>
          <p:cNvSpPr txBox="1"/>
          <p:nvPr/>
        </p:nvSpPr>
        <p:spPr>
          <a:xfrm>
            <a:off x="4845603" y="5484198"/>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●●団体</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38" name="正方形/長方形 136">
            <a:extLst>
              <a:ext uri="{FF2B5EF4-FFF2-40B4-BE49-F238E27FC236}">
                <a16:creationId xmlns:a16="http://schemas.microsoft.com/office/drawing/2014/main" id="{9CF157E8-F69B-4B46-A55B-33ECCE5A6057}"/>
              </a:ext>
            </a:extLst>
          </p:cNvPr>
          <p:cNvSpPr/>
          <p:nvPr/>
        </p:nvSpPr>
        <p:spPr>
          <a:xfrm>
            <a:off x="4069127" y="3821440"/>
            <a:ext cx="2057187" cy="342989"/>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データ処理機能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（データ変換・データ受付・データ取得）</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1" name="円柱 139">
            <a:extLst>
              <a:ext uri="{FF2B5EF4-FFF2-40B4-BE49-F238E27FC236}">
                <a16:creationId xmlns:a16="http://schemas.microsoft.com/office/drawing/2014/main" id="{2CDF5DD8-68E3-4C48-96A1-0BBC20E3E867}"/>
              </a:ext>
            </a:extLst>
          </p:cNvPr>
          <p:cNvSpPr/>
          <p:nvPr/>
        </p:nvSpPr>
        <p:spPr>
          <a:xfrm>
            <a:off x="3871807" y="4884016"/>
            <a:ext cx="802207" cy="572899"/>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バリアフリー</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関連データ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2" name="テキスト ボックス 140">
            <a:extLst>
              <a:ext uri="{FF2B5EF4-FFF2-40B4-BE49-F238E27FC236}">
                <a16:creationId xmlns:a16="http://schemas.microsoft.com/office/drawing/2014/main" id="{DB2D2F63-945B-4F99-905A-CDFA8BE8948F}"/>
              </a:ext>
            </a:extLst>
          </p:cNvPr>
          <p:cNvSpPr txBox="1"/>
          <p:nvPr/>
        </p:nvSpPr>
        <p:spPr>
          <a:xfrm>
            <a:off x="3796074" y="5449862"/>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一社●●</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144" name="直線コネクタ 142">
            <a:extLst>
              <a:ext uri="{FF2B5EF4-FFF2-40B4-BE49-F238E27FC236}">
                <a16:creationId xmlns:a16="http://schemas.microsoft.com/office/drawing/2014/main" id="{751E0408-7BD0-4E0F-8A5F-D072FA293237}"/>
              </a:ext>
            </a:extLst>
          </p:cNvPr>
          <p:cNvCxnSpPr>
            <a:stCxn id="130" idx="6"/>
            <a:endCxn id="132" idx="2"/>
          </p:cNvCxnSpPr>
          <p:nvPr/>
        </p:nvCxnSpPr>
        <p:spPr>
          <a:xfrm flipV="1">
            <a:off x="6842088" y="4060500"/>
            <a:ext cx="602993" cy="1663"/>
          </a:xfrm>
          <a:prstGeom prst="line">
            <a:avLst/>
          </a:prstGeom>
          <a:noFill/>
          <a:ln w="6350" cap="flat" cmpd="sng" algn="ctr">
            <a:solidFill>
              <a:srgbClr val="5B9BD5"/>
            </a:solidFill>
            <a:prstDash val="solid"/>
            <a:miter lim="800000"/>
          </a:ln>
          <a:effectLst/>
        </p:spPr>
      </p:cxnSp>
      <p:cxnSp>
        <p:nvCxnSpPr>
          <p:cNvPr id="145" name="直線コネクタ 144">
            <a:extLst>
              <a:ext uri="{FF2B5EF4-FFF2-40B4-BE49-F238E27FC236}">
                <a16:creationId xmlns:a16="http://schemas.microsoft.com/office/drawing/2014/main" id="{96F63DA5-C155-445C-ABBE-0D5B8B0DD5D6}"/>
              </a:ext>
            </a:extLst>
          </p:cNvPr>
          <p:cNvCxnSpPr>
            <a:stCxn id="114" idx="0"/>
          </p:cNvCxnSpPr>
          <p:nvPr/>
        </p:nvCxnSpPr>
        <p:spPr>
          <a:xfrm flipV="1">
            <a:off x="2106294" y="4401192"/>
            <a:ext cx="1" cy="360193"/>
          </a:xfrm>
          <a:prstGeom prst="line">
            <a:avLst/>
          </a:prstGeom>
          <a:noFill/>
          <a:ln w="6350" cap="flat" cmpd="sng" algn="ctr">
            <a:solidFill>
              <a:srgbClr val="5B9BD5"/>
            </a:solidFill>
            <a:prstDash val="solid"/>
            <a:miter lim="800000"/>
          </a:ln>
          <a:effectLst/>
        </p:spPr>
      </p:cxnSp>
      <p:cxnSp>
        <p:nvCxnSpPr>
          <p:cNvPr id="146" name="直線コネクタ 145">
            <a:extLst>
              <a:ext uri="{FF2B5EF4-FFF2-40B4-BE49-F238E27FC236}">
                <a16:creationId xmlns:a16="http://schemas.microsoft.com/office/drawing/2014/main" id="{C835F334-9028-4626-9ECF-783CBCF87BCE}"/>
              </a:ext>
            </a:extLst>
          </p:cNvPr>
          <p:cNvCxnSpPr>
            <a:stCxn id="113" idx="1"/>
          </p:cNvCxnSpPr>
          <p:nvPr/>
        </p:nvCxnSpPr>
        <p:spPr>
          <a:xfrm flipH="1" flipV="1">
            <a:off x="3185624" y="4412022"/>
            <a:ext cx="6389" cy="469710"/>
          </a:xfrm>
          <a:prstGeom prst="line">
            <a:avLst/>
          </a:prstGeom>
          <a:noFill/>
          <a:ln w="6350" cap="flat" cmpd="sng" algn="ctr">
            <a:solidFill>
              <a:srgbClr val="5B9BD5"/>
            </a:solidFill>
            <a:prstDash val="solid"/>
            <a:miter lim="800000"/>
          </a:ln>
          <a:effectLst/>
        </p:spPr>
      </p:cxnSp>
      <p:cxnSp>
        <p:nvCxnSpPr>
          <p:cNvPr id="147" name="直線コネクタ 146">
            <a:extLst>
              <a:ext uri="{FF2B5EF4-FFF2-40B4-BE49-F238E27FC236}">
                <a16:creationId xmlns:a16="http://schemas.microsoft.com/office/drawing/2014/main" id="{236B56E9-ABF7-4392-8A0A-530E6C364992}"/>
              </a:ext>
            </a:extLst>
          </p:cNvPr>
          <p:cNvCxnSpPr>
            <a:stCxn id="141" idx="1"/>
          </p:cNvCxnSpPr>
          <p:nvPr/>
        </p:nvCxnSpPr>
        <p:spPr>
          <a:xfrm flipH="1" flipV="1">
            <a:off x="4264885" y="4417837"/>
            <a:ext cx="8026" cy="466179"/>
          </a:xfrm>
          <a:prstGeom prst="line">
            <a:avLst/>
          </a:prstGeom>
          <a:noFill/>
          <a:ln w="6350" cap="flat" cmpd="sng" algn="ctr">
            <a:solidFill>
              <a:srgbClr val="5B9BD5"/>
            </a:solidFill>
            <a:prstDash val="solid"/>
            <a:miter lim="800000"/>
          </a:ln>
          <a:effectLst/>
        </p:spPr>
      </p:cxnSp>
      <p:cxnSp>
        <p:nvCxnSpPr>
          <p:cNvPr id="148" name="直線コネクタ 147">
            <a:extLst>
              <a:ext uri="{FF2B5EF4-FFF2-40B4-BE49-F238E27FC236}">
                <a16:creationId xmlns:a16="http://schemas.microsoft.com/office/drawing/2014/main" id="{4941C531-1204-4396-98BD-ADC822464FF2}"/>
              </a:ext>
            </a:extLst>
          </p:cNvPr>
          <p:cNvCxnSpPr>
            <a:stCxn id="118" idx="0"/>
          </p:cNvCxnSpPr>
          <p:nvPr/>
        </p:nvCxnSpPr>
        <p:spPr>
          <a:xfrm flipH="1" flipV="1">
            <a:off x="1829804" y="3186971"/>
            <a:ext cx="6346" cy="377562"/>
          </a:xfrm>
          <a:prstGeom prst="line">
            <a:avLst/>
          </a:prstGeom>
          <a:noFill/>
          <a:ln w="6350" cap="flat" cmpd="sng" algn="ctr">
            <a:solidFill>
              <a:srgbClr val="5B9BD5"/>
            </a:solidFill>
            <a:prstDash val="solid"/>
            <a:miter lim="800000"/>
          </a:ln>
          <a:effectLst/>
        </p:spPr>
      </p:cxnSp>
      <p:cxnSp>
        <p:nvCxnSpPr>
          <p:cNvPr id="149" name="直線コネクタ 148">
            <a:extLst>
              <a:ext uri="{FF2B5EF4-FFF2-40B4-BE49-F238E27FC236}">
                <a16:creationId xmlns:a16="http://schemas.microsoft.com/office/drawing/2014/main" id="{79D1B36B-6D54-4ABC-95D2-60640C4A4A53}"/>
              </a:ext>
            </a:extLst>
          </p:cNvPr>
          <p:cNvCxnSpPr>
            <a:stCxn id="120" idx="0"/>
          </p:cNvCxnSpPr>
          <p:nvPr/>
        </p:nvCxnSpPr>
        <p:spPr>
          <a:xfrm flipH="1" flipV="1">
            <a:off x="2899414" y="3186970"/>
            <a:ext cx="2167" cy="376736"/>
          </a:xfrm>
          <a:prstGeom prst="line">
            <a:avLst/>
          </a:prstGeom>
          <a:noFill/>
          <a:ln w="6350" cap="flat" cmpd="sng" algn="ctr">
            <a:solidFill>
              <a:srgbClr val="5B9BD5"/>
            </a:solidFill>
            <a:prstDash val="solid"/>
            <a:miter lim="800000"/>
          </a:ln>
          <a:effectLst/>
        </p:spPr>
      </p:cxnSp>
      <p:cxnSp>
        <p:nvCxnSpPr>
          <p:cNvPr id="152" name="直線コネクタ 152">
            <a:extLst>
              <a:ext uri="{FF2B5EF4-FFF2-40B4-BE49-F238E27FC236}">
                <a16:creationId xmlns:a16="http://schemas.microsoft.com/office/drawing/2014/main" id="{E1D57F1E-9B81-40CB-B6F6-5E9C67685280}"/>
              </a:ext>
            </a:extLst>
          </p:cNvPr>
          <p:cNvCxnSpPr>
            <a:stCxn id="122" idx="0"/>
          </p:cNvCxnSpPr>
          <p:nvPr/>
        </p:nvCxnSpPr>
        <p:spPr>
          <a:xfrm flipH="1" flipV="1">
            <a:off x="3969024" y="3186969"/>
            <a:ext cx="675" cy="380802"/>
          </a:xfrm>
          <a:prstGeom prst="line">
            <a:avLst/>
          </a:prstGeom>
          <a:noFill/>
          <a:ln w="6350" cap="flat" cmpd="sng" algn="ctr">
            <a:solidFill>
              <a:srgbClr val="5B9BD5"/>
            </a:solidFill>
            <a:prstDash val="solid"/>
            <a:miter lim="800000"/>
          </a:ln>
          <a:effectLst/>
        </p:spPr>
      </p:cxnSp>
      <p:sp>
        <p:nvSpPr>
          <p:cNvPr id="154" name="楕円 154">
            <a:extLst>
              <a:ext uri="{FF2B5EF4-FFF2-40B4-BE49-F238E27FC236}">
                <a16:creationId xmlns:a16="http://schemas.microsoft.com/office/drawing/2014/main" id="{47F284BE-74D4-456A-992F-4306A43FAD95}"/>
              </a:ext>
            </a:extLst>
          </p:cNvPr>
          <p:cNvSpPr/>
          <p:nvPr/>
        </p:nvSpPr>
        <p:spPr>
          <a:xfrm>
            <a:off x="4946745" y="3551800"/>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5" name="テキスト ボックス 155">
            <a:extLst>
              <a:ext uri="{FF2B5EF4-FFF2-40B4-BE49-F238E27FC236}">
                <a16:creationId xmlns:a16="http://schemas.microsoft.com/office/drawing/2014/main" id="{2D9B5E0F-BC04-4086-ACF7-5D1208ECA977}"/>
              </a:ext>
            </a:extLst>
          </p:cNvPr>
          <p:cNvSpPr txBox="1"/>
          <p:nvPr/>
        </p:nvSpPr>
        <p:spPr>
          <a:xfrm>
            <a:off x="4633867" y="3440058"/>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6" name="直線コネクタ 156">
            <a:extLst>
              <a:ext uri="{FF2B5EF4-FFF2-40B4-BE49-F238E27FC236}">
                <a16:creationId xmlns:a16="http://schemas.microsoft.com/office/drawing/2014/main" id="{0BEECF5A-7C91-4939-916F-2A4685E90C0E}"/>
              </a:ext>
            </a:extLst>
          </p:cNvPr>
          <p:cNvCxnSpPr>
            <a:stCxn id="154" idx="0"/>
          </p:cNvCxnSpPr>
          <p:nvPr/>
        </p:nvCxnSpPr>
        <p:spPr>
          <a:xfrm flipH="1" flipV="1">
            <a:off x="5038632" y="3186968"/>
            <a:ext cx="1226" cy="364832"/>
          </a:xfrm>
          <a:prstGeom prst="line">
            <a:avLst/>
          </a:prstGeom>
          <a:noFill/>
          <a:ln w="6350" cap="flat" cmpd="sng" algn="ctr">
            <a:solidFill>
              <a:srgbClr val="5B9BD5"/>
            </a:solidFill>
            <a:prstDash val="solid"/>
            <a:miter lim="800000"/>
          </a:ln>
          <a:effectLst/>
        </p:spPr>
      </p:cxnSp>
      <p:sp>
        <p:nvSpPr>
          <p:cNvPr id="157" name="楕円 157">
            <a:extLst>
              <a:ext uri="{FF2B5EF4-FFF2-40B4-BE49-F238E27FC236}">
                <a16:creationId xmlns:a16="http://schemas.microsoft.com/office/drawing/2014/main" id="{6FBE3E88-512B-4665-BD2D-B93154EE72A4}"/>
              </a:ext>
            </a:extLst>
          </p:cNvPr>
          <p:cNvSpPr/>
          <p:nvPr/>
        </p:nvSpPr>
        <p:spPr>
          <a:xfrm>
            <a:off x="5953837" y="3549454"/>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8">
            <a:extLst>
              <a:ext uri="{FF2B5EF4-FFF2-40B4-BE49-F238E27FC236}">
                <a16:creationId xmlns:a16="http://schemas.microsoft.com/office/drawing/2014/main" id="{A61CFF43-66CB-4160-B3E1-8D6819DF541F}"/>
              </a:ext>
            </a:extLst>
          </p:cNvPr>
          <p:cNvSpPr txBox="1"/>
          <p:nvPr/>
        </p:nvSpPr>
        <p:spPr>
          <a:xfrm>
            <a:off x="5640960" y="3437712"/>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9" name="直線コネクタ 159">
            <a:extLst>
              <a:ext uri="{FF2B5EF4-FFF2-40B4-BE49-F238E27FC236}">
                <a16:creationId xmlns:a16="http://schemas.microsoft.com/office/drawing/2014/main" id="{373F81BE-1925-4C3C-ACFF-E16A932EA8C2}"/>
              </a:ext>
            </a:extLst>
          </p:cNvPr>
          <p:cNvCxnSpPr>
            <a:stCxn id="157" idx="0"/>
          </p:cNvCxnSpPr>
          <p:nvPr/>
        </p:nvCxnSpPr>
        <p:spPr>
          <a:xfrm flipH="1" flipV="1">
            <a:off x="6032277" y="3186967"/>
            <a:ext cx="14674" cy="362487"/>
          </a:xfrm>
          <a:prstGeom prst="line">
            <a:avLst/>
          </a:prstGeom>
          <a:noFill/>
          <a:ln w="6350" cap="flat" cmpd="sng" algn="ctr">
            <a:solidFill>
              <a:srgbClr val="5B9BD5"/>
            </a:solidFill>
            <a:prstDash val="solid"/>
            <a:miter lim="800000"/>
          </a:ln>
          <a:effectLst/>
        </p:spPr>
      </p:cxnSp>
      <p:sp>
        <p:nvSpPr>
          <p:cNvPr id="160" name="正方形/長方形 160">
            <a:extLst>
              <a:ext uri="{FF2B5EF4-FFF2-40B4-BE49-F238E27FC236}">
                <a16:creationId xmlns:a16="http://schemas.microsoft.com/office/drawing/2014/main" id="{B7E08D18-4076-4D68-8E45-17AAC042C90E}"/>
              </a:ext>
            </a:extLst>
          </p:cNvPr>
          <p:cNvSpPr/>
          <p:nvPr/>
        </p:nvSpPr>
        <p:spPr>
          <a:xfrm>
            <a:off x="1343163" y="2700298"/>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MaaS</a:t>
            </a: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1" name="正方形/長方形 161">
            <a:extLst>
              <a:ext uri="{FF2B5EF4-FFF2-40B4-BE49-F238E27FC236}">
                <a16:creationId xmlns:a16="http://schemas.microsoft.com/office/drawing/2014/main" id="{B7D13D2C-9C3B-40C6-A1DF-8D0154BEFD1C}"/>
              </a:ext>
            </a:extLst>
          </p:cNvPr>
          <p:cNvSpPr/>
          <p:nvPr/>
        </p:nvSpPr>
        <p:spPr>
          <a:xfrm>
            <a:off x="2411647" y="2702456"/>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ヘルスケア情報</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2" name="正方形/長方形 162">
            <a:extLst>
              <a:ext uri="{FF2B5EF4-FFF2-40B4-BE49-F238E27FC236}">
                <a16:creationId xmlns:a16="http://schemas.microsoft.com/office/drawing/2014/main" id="{9714387C-BBFD-4151-86FF-CC868BCBD523}"/>
              </a:ext>
            </a:extLst>
          </p:cNvPr>
          <p:cNvSpPr/>
          <p:nvPr/>
        </p:nvSpPr>
        <p:spPr>
          <a:xfrm>
            <a:off x="3464056" y="2702877"/>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注文システム</a:t>
            </a:r>
          </a:p>
        </p:txBody>
      </p:sp>
      <p:sp>
        <p:nvSpPr>
          <p:cNvPr id="163" name="正方形/長方形 163">
            <a:extLst>
              <a:ext uri="{FF2B5EF4-FFF2-40B4-BE49-F238E27FC236}">
                <a16:creationId xmlns:a16="http://schemas.microsoft.com/office/drawing/2014/main" id="{768FBB81-426E-4591-B70C-322BE9470979}"/>
              </a:ext>
            </a:extLst>
          </p:cNvPr>
          <p:cNvSpPr/>
          <p:nvPr/>
        </p:nvSpPr>
        <p:spPr>
          <a:xfrm>
            <a:off x="4524366" y="270468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配送支援</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p>
        </p:txBody>
      </p:sp>
      <p:sp>
        <p:nvSpPr>
          <p:cNvPr id="164" name="正方形/長方形 164">
            <a:extLst>
              <a:ext uri="{FF2B5EF4-FFF2-40B4-BE49-F238E27FC236}">
                <a16:creationId xmlns:a16="http://schemas.microsoft.com/office/drawing/2014/main" id="{AC4D7AE6-EA0A-44D4-AA71-93EFB10994FA}"/>
              </a:ext>
            </a:extLst>
          </p:cNvPr>
          <p:cNvSpPr/>
          <p:nvPr/>
        </p:nvSpPr>
        <p:spPr>
          <a:xfrm>
            <a:off x="5569849" y="2705650"/>
            <a:ext cx="985971" cy="4980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アプリ</a:t>
            </a:r>
          </a:p>
        </p:txBody>
      </p:sp>
      <p:sp>
        <p:nvSpPr>
          <p:cNvPr id="165" name="楕円 165">
            <a:extLst>
              <a:ext uri="{FF2B5EF4-FFF2-40B4-BE49-F238E27FC236}">
                <a16:creationId xmlns:a16="http://schemas.microsoft.com/office/drawing/2014/main" id="{1A008B31-6AB6-4910-8335-DEC32D63797B}"/>
              </a:ext>
            </a:extLst>
          </p:cNvPr>
          <p:cNvSpPr/>
          <p:nvPr/>
        </p:nvSpPr>
        <p:spPr>
          <a:xfrm>
            <a:off x="3098898" y="4782461"/>
            <a:ext cx="186227" cy="18343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66" name="テキスト ボックス 166">
            <a:extLst>
              <a:ext uri="{FF2B5EF4-FFF2-40B4-BE49-F238E27FC236}">
                <a16:creationId xmlns:a16="http://schemas.microsoft.com/office/drawing/2014/main" id="{C1A605B2-0710-4E72-A579-0ACB0ADBEDCB}"/>
              </a:ext>
            </a:extLst>
          </p:cNvPr>
          <p:cNvSpPr txBox="1"/>
          <p:nvPr/>
        </p:nvSpPr>
        <p:spPr>
          <a:xfrm>
            <a:off x="2751423" y="4667839"/>
            <a:ext cx="41082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9" name="円柱 169">
            <a:extLst>
              <a:ext uri="{FF2B5EF4-FFF2-40B4-BE49-F238E27FC236}">
                <a16:creationId xmlns:a16="http://schemas.microsoft.com/office/drawing/2014/main" id="{07D632A8-B6D4-43AE-96E8-63919D6114C6}"/>
              </a:ext>
            </a:extLst>
          </p:cNvPr>
          <p:cNvSpPr/>
          <p:nvPr/>
        </p:nvSpPr>
        <p:spPr>
          <a:xfrm>
            <a:off x="5912087" y="4892536"/>
            <a:ext cx="802207" cy="572899"/>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0" name="テキスト ボックス 170">
            <a:extLst>
              <a:ext uri="{FF2B5EF4-FFF2-40B4-BE49-F238E27FC236}">
                <a16:creationId xmlns:a16="http://schemas.microsoft.com/office/drawing/2014/main" id="{A4693C0D-03D2-4F58-A2B6-07E5A9175322}"/>
              </a:ext>
            </a:extLst>
          </p:cNvPr>
          <p:cNvSpPr txBox="1"/>
          <p:nvPr/>
        </p:nvSpPr>
        <p:spPr>
          <a:xfrm>
            <a:off x="5828418" y="5506111"/>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●●（株）</a:t>
            </a:r>
            <a:r>
              <a:rPr kumimoji="1" lang="en-US" altLang="ja-JP" sz="738"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71" name="テキスト ボックス 172">
            <a:extLst>
              <a:ext uri="{FF2B5EF4-FFF2-40B4-BE49-F238E27FC236}">
                <a16:creationId xmlns:a16="http://schemas.microsoft.com/office/drawing/2014/main" id="{D26B3654-4DBC-48CC-887E-BCBA0CE14C40}"/>
              </a:ext>
            </a:extLst>
          </p:cNvPr>
          <p:cNvSpPr txBox="1"/>
          <p:nvPr/>
        </p:nvSpPr>
        <p:spPr>
          <a:xfrm>
            <a:off x="1346845" y="2395933"/>
            <a:ext cx="941615" cy="319446"/>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交通事業者●●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72" name="テキスト ボックス 86">
            <a:extLst>
              <a:ext uri="{FF2B5EF4-FFF2-40B4-BE49-F238E27FC236}">
                <a16:creationId xmlns:a16="http://schemas.microsoft.com/office/drawing/2014/main" id="{1FCC10B8-4BB4-45BC-A0B2-44B7D2D35B2B}"/>
              </a:ext>
            </a:extLst>
          </p:cNvPr>
          <p:cNvSpPr txBox="1"/>
          <p:nvPr/>
        </p:nvSpPr>
        <p:spPr>
          <a:xfrm>
            <a:off x="4013039" y="4541634"/>
            <a:ext cx="583203"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手入力</a:t>
            </a:r>
          </a:p>
        </p:txBody>
      </p:sp>
      <p:sp>
        <p:nvSpPr>
          <p:cNvPr id="173" name="テキスト ボックス 87">
            <a:extLst>
              <a:ext uri="{FF2B5EF4-FFF2-40B4-BE49-F238E27FC236}">
                <a16:creationId xmlns:a16="http://schemas.microsoft.com/office/drawing/2014/main" id="{EC81891E-FC35-4BE8-BB36-37BE1E9A5581}"/>
              </a:ext>
            </a:extLst>
          </p:cNvPr>
          <p:cNvSpPr txBox="1"/>
          <p:nvPr/>
        </p:nvSpPr>
        <p:spPr>
          <a:xfrm>
            <a:off x="4815411" y="4397504"/>
            <a:ext cx="747390" cy="24853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蓄積方式</a:t>
            </a:r>
          </a:p>
        </p:txBody>
      </p:sp>
      <p:sp>
        <p:nvSpPr>
          <p:cNvPr id="2" name="正方形/長方形 1">
            <a:extLst>
              <a:ext uri="{FF2B5EF4-FFF2-40B4-BE49-F238E27FC236}">
                <a16:creationId xmlns:a16="http://schemas.microsoft.com/office/drawing/2014/main" id="{F3C082F0-73BF-4249-AEA9-4BFDD6F612D3}"/>
              </a:ext>
            </a:extLst>
          </p:cNvPr>
          <p:cNvSpPr/>
          <p:nvPr/>
        </p:nvSpPr>
        <p:spPr>
          <a:xfrm>
            <a:off x="150080" y="2348880"/>
            <a:ext cx="8843840" cy="3448653"/>
          </a:xfrm>
          <a:prstGeom prst="rect">
            <a:avLst/>
          </a:prstGeom>
          <a:noFill/>
          <a:ln w="9525">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76" name="正方形/長方形 164">
            <a:extLst>
              <a:ext uri="{FF2B5EF4-FFF2-40B4-BE49-F238E27FC236}">
                <a16:creationId xmlns:a16="http://schemas.microsoft.com/office/drawing/2014/main" id="{DE88E11F-3B82-4D16-945F-45047ADC1881}"/>
              </a:ext>
            </a:extLst>
          </p:cNvPr>
          <p:cNvSpPr/>
          <p:nvPr/>
        </p:nvSpPr>
        <p:spPr>
          <a:xfrm>
            <a:off x="7603987" y="2368390"/>
            <a:ext cx="1394796" cy="346989"/>
          </a:xfrm>
          <a:prstGeom prst="rect">
            <a:avLst/>
          </a:prstGeom>
          <a:solidFill>
            <a:schemeClr val="bg1">
              <a:lumMod val="75000"/>
            </a:schemeClr>
          </a:solidFill>
          <a:ln>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システム構成図の例</a:t>
            </a:r>
            <a:endParaRPr kumimoji="1" lang="ja-JP" altLang="en-US"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185574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 name="Rectangle 66"/>
          <p:cNvSpPr>
            <a:spLocks noChangeArrowheads="1"/>
          </p:cNvSpPr>
          <p:nvPr/>
        </p:nvSpPr>
        <p:spPr>
          <a:xfrm>
            <a:off x="122626" y="929277"/>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32"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１０．その他</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33" name="Text Box 4"/>
          <p:cNvSpPr txBox="1">
            <a:spLocks noChangeArrowheads="1"/>
          </p:cNvSpPr>
          <p:nvPr/>
        </p:nvSpPr>
        <p:spPr>
          <a:xfrm>
            <a:off x="25926" y="502711"/>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関連法令、各地域でのルール・ガイドライン</a:t>
            </a:r>
          </a:p>
        </p:txBody>
      </p:sp>
      <p:sp>
        <p:nvSpPr>
          <p:cNvPr id="1334" name="正方形/長方形 18"/>
          <p:cNvSpPr/>
          <p:nvPr/>
        </p:nvSpPr>
        <p:spPr>
          <a:xfrm>
            <a:off x="66892" y="2539428"/>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335" name="正方形/長方形 22"/>
          <p:cNvSpPr/>
          <p:nvPr/>
        </p:nvSpPr>
        <p:spPr>
          <a:xfrm>
            <a:off x="90767" y="908720"/>
            <a:ext cx="8418759" cy="954107"/>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のうち、スマートシティの関連法令（法令・条例）への対応や各地域でのルール・ガイドラインの策定、施策効果最大化のための制度の活用など、「スマートシティリファレンスアーキテクチャ」において「スマートシティルール」と整理されている事項について、ホワイトペーパー第４章を参照し、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（特筆すべきものがあれば）</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37" name="Rectangle 66"/>
          <p:cNvSpPr>
            <a:spLocks noChangeArrowheads="1"/>
          </p:cNvSpPr>
          <p:nvPr/>
        </p:nvSpPr>
        <p:spPr>
          <a:xfrm>
            <a:off x="122626" y="3722903"/>
            <a:ext cx="8550951" cy="2709502"/>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38" name="Text Box 4"/>
          <p:cNvSpPr txBox="1">
            <a:spLocks noChangeArrowheads="1"/>
          </p:cNvSpPr>
          <p:nvPr/>
        </p:nvSpPr>
        <p:spPr>
          <a:xfrm>
            <a:off x="25926" y="3284984"/>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ＰＲポイント</a:t>
            </a:r>
          </a:p>
        </p:txBody>
      </p:sp>
      <p:sp>
        <p:nvSpPr>
          <p:cNvPr id="1339" name="正方形/長方形 10"/>
          <p:cNvSpPr/>
          <p:nvPr/>
        </p:nvSpPr>
        <p:spPr>
          <a:xfrm>
            <a:off x="122626" y="3769295"/>
            <a:ext cx="8418759" cy="307777"/>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ここまでの記載内容以外に、事業全体としてのＰＲポイントがあれば、記載すること。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340" name="正方形/長方形 68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341" name="テキスト 679"/>
          <p:cNvSpPr txBox="1"/>
          <p:nvPr/>
        </p:nvSpPr>
        <p:spPr>
          <a:xfrm>
            <a:off x="2990356" y="650649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 name="正方形/長方形 12"/>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1D08FF65-CCB3-433B-BD61-39E8B773BB37}"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4" name="Rectangle 66">
            <a:extLst>
              <a:ext uri="{FF2B5EF4-FFF2-40B4-BE49-F238E27FC236}">
                <a16:creationId xmlns:a16="http://schemas.microsoft.com/office/drawing/2014/main" id="{C6F29D5C-CEF6-4E01-8288-66FC7ED52D26}"/>
              </a:ext>
            </a:extLst>
          </p:cNvPr>
          <p:cNvSpPr>
            <a:spLocks noChangeArrowheads="1"/>
          </p:cNvSpPr>
          <p:nvPr/>
        </p:nvSpPr>
        <p:spPr>
          <a:xfrm>
            <a:off x="132196" y="2297429"/>
            <a:ext cx="8550951" cy="915547"/>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5" name="Text Box 4">
            <a:extLst>
              <a:ext uri="{FF2B5EF4-FFF2-40B4-BE49-F238E27FC236}">
                <a16:creationId xmlns:a16="http://schemas.microsoft.com/office/drawing/2014/main" id="{D9D7E4D2-1912-4930-83D3-1287BF36DD7E}"/>
              </a:ext>
            </a:extLst>
          </p:cNvPr>
          <p:cNvSpPr txBox="1">
            <a:spLocks noChangeArrowheads="1"/>
          </p:cNvSpPr>
          <p:nvPr/>
        </p:nvSpPr>
        <p:spPr>
          <a:xfrm>
            <a:off x="35496" y="1870863"/>
            <a:ext cx="5626193"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セキュリティ対策</a:t>
            </a:r>
          </a:p>
        </p:txBody>
      </p:sp>
      <p:sp>
        <p:nvSpPr>
          <p:cNvPr id="16" name="正方形/長方形 22">
            <a:extLst>
              <a:ext uri="{FF2B5EF4-FFF2-40B4-BE49-F238E27FC236}">
                <a16:creationId xmlns:a16="http://schemas.microsoft.com/office/drawing/2014/main" id="{1B738386-3AA9-4E3D-A783-61134EB48587}"/>
              </a:ext>
            </a:extLst>
          </p:cNvPr>
          <p:cNvSpPr/>
          <p:nvPr/>
        </p:nvSpPr>
        <p:spPr>
          <a:xfrm>
            <a:off x="100337" y="2276872"/>
            <a:ext cx="8418759" cy="738664"/>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スマートシティセキュリティガイドライン（第</a:t>
            </a:r>
            <a:r>
              <a:rPr kumimoji="1" lang="en-US" altLang="ja-JP"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2.0</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版）を参考に、</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セキュリティ対策の実施状況について記載。応募事業に関連する範囲で、</a:t>
            </a:r>
            <a:r>
              <a:rPr kumimoji="1" lang="ja-JP" altLang="en-US" sz="1400" b="0" i="1" u="none" strike="noStrike" kern="100" cap="none" spc="0" normalizeH="0" baseline="0" noProof="0">
                <a:ln>
                  <a:noFill/>
                </a:ln>
                <a:solidFill>
                  <a:srgbClr val="FF0000"/>
                </a:solidFill>
                <a:effectLst/>
                <a:uLnTx/>
                <a:uFillTx/>
                <a:latin typeface="Meiryo UI" panose="020B0604030504040204" pitchFamily="50" charset="-128"/>
                <a:ea typeface="ＭＳ ゴシック" panose="020B0609070205080204" pitchFamily="49" charset="-128"/>
                <a:cs typeface="Meiryo UI" panose="020B0604030504040204" pitchFamily="50" charset="-128"/>
              </a:rPr>
              <a:t>後出のスマートシティセキュリティガイドライン導入チェックシートにも記載すること。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589216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7" name="Rectangle 66"/>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１１．スケジュール</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49" name="Text Box 4"/>
          <p:cNvSpPr txBox="1">
            <a:spLocks noChangeArrowheads="1"/>
          </p:cNvSpPr>
          <p:nvPr/>
        </p:nvSpPr>
        <p:spPr>
          <a:xfrm>
            <a:off x="0" y="580618"/>
            <a:ext cx="7452320"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中長期スケジュール</a:t>
            </a:r>
          </a:p>
        </p:txBody>
      </p:sp>
      <p:sp>
        <p:nvSpPr>
          <p:cNvPr id="1350" name="正方形/長方形 22"/>
          <p:cNvSpPr/>
          <p:nvPr/>
        </p:nvSpPr>
        <p:spPr>
          <a:xfrm>
            <a:off x="108536" y="1084321"/>
            <a:ext cx="871228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提案事業が解決を目指す地域課題に対する取組全体の中長期（</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5</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年程度）のスケジュールを整理し、提案事業を明示して記入すること</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（例）</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graphicFrame>
        <p:nvGraphicFramePr>
          <p:cNvPr id="1353" name="表 79"/>
          <p:cNvGraphicFramePr>
            <a:graphicFrameLocks noGrp="1"/>
          </p:cNvGraphicFramePr>
          <p:nvPr/>
        </p:nvGraphicFramePr>
        <p:xfrm>
          <a:off x="240811" y="1916832"/>
          <a:ext cx="8676709" cy="4304196"/>
        </p:xfrm>
        <a:graphic>
          <a:graphicData uri="http://schemas.openxmlformats.org/drawingml/2006/table">
            <a:tbl>
              <a:tblPr firstRow="1" bandRow="1"/>
              <a:tblGrid>
                <a:gridCol w="855023">
                  <a:extLst>
                    <a:ext uri="{9D8B030D-6E8A-4147-A177-3AD203B41FA5}">
                      <a16:colId xmlns:a16="http://schemas.microsoft.com/office/drawing/2014/main" val="20000"/>
                    </a:ext>
                  </a:extLst>
                </a:gridCol>
                <a:gridCol w="1404289">
                  <a:extLst>
                    <a:ext uri="{9D8B030D-6E8A-4147-A177-3AD203B41FA5}">
                      <a16:colId xmlns:a16="http://schemas.microsoft.com/office/drawing/2014/main" val="20001"/>
                    </a:ext>
                  </a:extLst>
                </a:gridCol>
                <a:gridCol w="1600477">
                  <a:extLst>
                    <a:ext uri="{9D8B030D-6E8A-4147-A177-3AD203B41FA5}">
                      <a16:colId xmlns:a16="http://schemas.microsoft.com/office/drawing/2014/main" val="20002"/>
                    </a:ext>
                  </a:extLst>
                </a:gridCol>
                <a:gridCol w="1605640">
                  <a:extLst>
                    <a:ext uri="{9D8B030D-6E8A-4147-A177-3AD203B41FA5}">
                      <a16:colId xmlns:a16="http://schemas.microsoft.com/office/drawing/2014/main" val="20003"/>
                    </a:ext>
                  </a:extLst>
                </a:gridCol>
                <a:gridCol w="1605640">
                  <a:extLst>
                    <a:ext uri="{9D8B030D-6E8A-4147-A177-3AD203B41FA5}">
                      <a16:colId xmlns:a16="http://schemas.microsoft.com/office/drawing/2014/main" val="20004"/>
                    </a:ext>
                  </a:extLst>
                </a:gridCol>
                <a:gridCol w="1605640">
                  <a:extLst>
                    <a:ext uri="{9D8B030D-6E8A-4147-A177-3AD203B41FA5}">
                      <a16:colId xmlns:a16="http://schemas.microsoft.com/office/drawing/2014/main" val="20005"/>
                    </a:ext>
                  </a:extLst>
                </a:gridCol>
              </a:tblGrid>
              <a:tr h="26735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2025</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2026</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en-US" altLang="ja-JP" sz="1200">
                          <a:solidFill>
                            <a:schemeClr val="bg1"/>
                          </a:solidFill>
                          <a:latin typeface="Meiryo UI" panose="020B0604030504040204" pitchFamily="50" charset="-128"/>
                          <a:ea typeface="Meiryo UI" panose="020B0604030504040204" pitchFamily="50" charset="-128"/>
                        </a:rPr>
                        <a:t>2027</a:t>
                      </a:r>
                      <a:r>
                        <a:rPr kumimoji="1" lang="ja-JP" altLang="en-US" sz="1200">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2028</a:t>
                      </a:r>
                      <a:r>
                        <a:rPr kumimoji="1" lang="ja-JP" altLang="en-US" sz="12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solidFill>
                            <a:schemeClr val="bg1"/>
                          </a:solidFill>
                          <a:latin typeface="Meiryo UI" panose="020B0604030504040204" pitchFamily="50" charset="-128"/>
                          <a:ea typeface="Meiryo UI" panose="020B0604030504040204" pitchFamily="50" charset="-128"/>
                        </a:rPr>
                        <a:t>2029</a:t>
                      </a:r>
                      <a:r>
                        <a:rPr kumimoji="1" lang="ja-JP" altLang="en-US" sz="1200" b="1">
                          <a:solidFill>
                            <a:schemeClr val="bg1"/>
                          </a:solidFill>
                          <a:latin typeface="Meiryo UI" panose="020B0604030504040204" pitchFamily="50" charset="-128"/>
                          <a:ea typeface="Meiryo UI" panose="020B0604030504040204" pitchFamily="50" charset="-128"/>
                        </a:rPr>
                        <a:t>年度</a:t>
                      </a: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0000"/>
                  </a:ext>
                </a:extLst>
              </a:tr>
              <a:tr h="492933">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2"/>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23827">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latin typeface="Meiryo UI" panose="020B0604030504040204" pitchFamily="50" charset="-128"/>
                          <a:ea typeface="Meiryo UI" panose="020B0604030504040204" pitchFamily="50" charset="-128"/>
                        </a:rPr>
                        <a:t>〇〇〇〇</a:t>
                      </a:r>
                      <a:endParaRPr kumimoji="1" lang="en-US" altLang="ja-JP" sz="1200">
                        <a:latin typeface="Meiryo UI" panose="020B0604030504040204" pitchFamily="50" charset="-128"/>
                        <a:ea typeface="Meiryo UI" panose="020B0604030504040204" pitchFamily="50" charset="-128"/>
                      </a:endParaRPr>
                    </a:p>
                    <a:p>
                      <a:r>
                        <a:rPr kumimoji="1" lang="ja-JP" altLang="en-US" sz="1200">
                          <a:latin typeface="Meiryo UI" panose="020B0604030504040204" pitchFamily="50" charset="-128"/>
                          <a:ea typeface="Meiryo UI" panose="020B0604030504040204" pitchFamily="50" charset="-128"/>
                        </a:rPr>
                        <a:t>（先端的サービス）</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4"/>
                  </a:ext>
                </a:extLst>
              </a:tr>
              <a:tr h="43237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50704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6"/>
                  </a:ext>
                </a:extLst>
              </a:tr>
              <a:tr h="67728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lang="ja-JP" altLang="en-US" sz="1200">
                          <a:latin typeface="Meiryo UI" panose="020B0604030504040204" pitchFamily="50" charset="-128"/>
                          <a:ea typeface="Meiryo UI" panose="020B0604030504040204" pitchFamily="50" charset="-128"/>
                        </a:rPr>
                        <a:t>データ連携基盤</a:t>
                      </a: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kumimoji="1" lang="ja-JP" altLang="en-US" sz="1200">
                        <a:latin typeface="Meiryo UI" panose="020B0604030504040204" pitchFamily="50" charset="-128"/>
                        <a:ea typeface="Meiryo UI" panose="020B0604030504040204" pitchFamily="50" charset="-128"/>
                      </a:endParaRPr>
                    </a:p>
                  </a:txBody>
                  <a:tcPr>
                    <a:lnL w="3175" cap="flat" cmpd="sng" algn="ctr">
                      <a:solidFill>
                        <a:sysClr val="window" lastClr="FFFFFF">
                          <a:lumMod val="75000"/>
                        </a:sysClr>
                      </a:solidFill>
                      <a:prstDash val="sysDash"/>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1354" name="右矢印 80"/>
          <p:cNvSpPr/>
          <p:nvPr/>
        </p:nvSpPr>
        <p:spPr>
          <a:xfrm>
            <a:off x="1157837" y="3107755"/>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5" name="テキスト ボックス 81"/>
          <p:cNvSpPr txBox="1"/>
          <p:nvPr/>
        </p:nvSpPr>
        <p:spPr>
          <a:xfrm>
            <a:off x="1060979" y="2906599"/>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56" name="テキスト ボックス 82"/>
          <p:cNvSpPr txBox="1"/>
          <p:nvPr/>
        </p:nvSpPr>
        <p:spPr>
          <a:xfrm>
            <a:off x="2546104" y="2916844"/>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57" name="右矢印 83"/>
          <p:cNvSpPr/>
          <p:nvPr/>
        </p:nvSpPr>
        <p:spPr>
          <a:xfrm>
            <a:off x="2714073" y="3112409"/>
            <a:ext cx="6084000" cy="18925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8" name="右矢印 84"/>
          <p:cNvSpPr/>
          <p:nvPr/>
        </p:nvSpPr>
        <p:spPr>
          <a:xfrm>
            <a:off x="2516003" y="3770706"/>
            <a:ext cx="1540723" cy="175917"/>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59" name="テキスト ボックス 85"/>
          <p:cNvSpPr txBox="1"/>
          <p:nvPr/>
        </p:nvSpPr>
        <p:spPr>
          <a:xfrm>
            <a:off x="2392101" y="3523950"/>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60" name="テキスト ボックス 86"/>
          <p:cNvSpPr txBox="1"/>
          <p:nvPr/>
        </p:nvSpPr>
        <p:spPr>
          <a:xfrm>
            <a:off x="4220543" y="3596706"/>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61" name="右矢印 87"/>
          <p:cNvSpPr/>
          <p:nvPr/>
        </p:nvSpPr>
        <p:spPr>
          <a:xfrm>
            <a:off x="4280978" y="3775445"/>
            <a:ext cx="4464000" cy="171178"/>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62" name="テキスト ボックス 88"/>
          <p:cNvSpPr txBox="1"/>
          <p:nvPr/>
        </p:nvSpPr>
        <p:spPr>
          <a:xfrm>
            <a:off x="539552" y="4653136"/>
            <a:ext cx="342909" cy="86177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5" name="グループ化 4">
            <a:extLst>
              <a:ext uri="{FF2B5EF4-FFF2-40B4-BE49-F238E27FC236}">
                <a16:creationId xmlns:a16="http://schemas.microsoft.com/office/drawing/2014/main" id="{C045F559-38E8-3AC3-98E4-68CA692C8C4C}"/>
              </a:ext>
            </a:extLst>
          </p:cNvPr>
          <p:cNvGrpSpPr/>
          <p:nvPr/>
        </p:nvGrpSpPr>
        <p:grpSpPr>
          <a:xfrm>
            <a:off x="1067352" y="5661248"/>
            <a:ext cx="7274001" cy="414943"/>
            <a:chOff x="1067352" y="5949280"/>
            <a:chExt cx="7274001" cy="414943"/>
          </a:xfrm>
        </p:grpSpPr>
        <p:sp>
          <p:nvSpPr>
            <p:cNvPr id="1363" name="山形 89"/>
            <p:cNvSpPr/>
            <p:nvPr/>
          </p:nvSpPr>
          <p:spPr>
            <a:xfrm>
              <a:off x="796060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4" name="山形 90"/>
            <p:cNvSpPr/>
            <p:nvPr/>
          </p:nvSpPr>
          <p:spPr>
            <a:xfrm>
              <a:off x="1147992" y="6212472"/>
              <a:ext cx="972000" cy="111872"/>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5" name="山形 91"/>
            <p:cNvSpPr/>
            <p:nvPr/>
          </p:nvSpPr>
          <p:spPr>
            <a:xfrm>
              <a:off x="5850453" y="6215233"/>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6" name="山形 92"/>
            <p:cNvSpPr/>
            <p:nvPr/>
          </p:nvSpPr>
          <p:spPr>
            <a:xfrm>
              <a:off x="6278344"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7" name="山形 93"/>
            <p:cNvSpPr/>
            <p:nvPr/>
          </p:nvSpPr>
          <p:spPr>
            <a:xfrm>
              <a:off x="6699580"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8" name="山形 94"/>
            <p:cNvSpPr/>
            <p:nvPr/>
          </p:nvSpPr>
          <p:spPr>
            <a:xfrm>
              <a:off x="7127472"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69" name="山形 95"/>
            <p:cNvSpPr/>
            <p:nvPr/>
          </p:nvSpPr>
          <p:spPr>
            <a:xfrm>
              <a:off x="7555364"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0" name="テキスト ボックス 96"/>
            <p:cNvSpPr txBox="1"/>
            <p:nvPr/>
          </p:nvSpPr>
          <p:spPr>
            <a:xfrm>
              <a:off x="1067352" y="5949280"/>
              <a:ext cx="138827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システム開発</a:t>
              </a:r>
            </a:p>
          </p:txBody>
        </p:sp>
        <p:sp>
          <p:nvSpPr>
            <p:cNvPr id="1371" name="山形 97"/>
            <p:cNvSpPr/>
            <p:nvPr/>
          </p:nvSpPr>
          <p:spPr>
            <a:xfrm>
              <a:off x="2921823"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2" name="山形 98"/>
            <p:cNvSpPr/>
            <p:nvPr/>
          </p:nvSpPr>
          <p:spPr>
            <a:xfrm>
              <a:off x="3343059" y="6214806"/>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3" name="山形 99"/>
            <p:cNvSpPr/>
            <p:nvPr/>
          </p:nvSpPr>
          <p:spPr>
            <a:xfrm>
              <a:off x="3770951" y="621116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4" name="山形 100"/>
            <p:cNvSpPr/>
            <p:nvPr/>
          </p:nvSpPr>
          <p:spPr>
            <a:xfrm>
              <a:off x="4190051" y="6211594"/>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5" name="山形 101"/>
            <p:cNvSpPr/>
            <p:nvPr/>
          </p:nvSpPr>
          <p:spPr>
            <a:xfrm>
              <a:off x="4607015"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6" name="山形 102"/>
            <p:cNvSpPr/>
            <p:nvPr/>
          </p:nvSpPr>
          <p:spPr>
            <a:xfrm>
              <a:off x="5028251" y="6214380"/>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7" name="山形 103"/>
            <p:cNvSpPr/>
            <p:nvPr/>
          </p:nvSpPr>
          <p:spPr>
            <a:xfrm>
              <a:off x="5438559" y="6210742"/>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8" name="山形 104"/>
            <p:cNvSpPr/>
            <p:nvPr/>
          </p:nvSpPr>
          <p:spPr>
            <a:xfrm>
              <a:off x="2510783" y="6208528"/>
              <a:ext cx="380752" cy="142897"/>
            </a:xfrm>
            <a:prstGeom prst="chevron">
              <a:avLst/>
            </a:prstGeom>
            <a:solidFill>
              <a:srgbClr val="5B9BD5">
                <a:lumMod val="20000"/>
                <a:lumOff val="80000"/>
              </a:srgbClr>
            </a:solidFill>
            <a:ln w="12700" cap="flat" cmpd="sng" algn="ctr">
              <a:solidFill>
                <a:srgbClr val="4472C4"/>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79" name="テキスト ボックス 105"/>
            <p:cNvSpPr txBox="1"/>
            <p:nvPr/>
          </p:nvSpPr>
          <p:spPr>
            <a:xfrm>
              <a:off x="2014918" y="5953402"/>
              <a:ext cx="82889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運用開始</a:t>
              </a:r>
            </a:p>
          </p:txBody>
        </p:sp>
        <p:sp>
          <p:nvSpPr>
            <p:cNvPr id="1380" name="楕円 106"/>
            <p:cNvSpPr/>
            <p:nvPr/>
          </p:nvSpPr>
          <p:spPr>
            <a:xfrm>
              <a:off x="2222801" y="6203481"/>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1381" name="右矢印 107"/>
          <p:cNvSpPr/>
          <p:nvPr/>
        </p:nvSpPr>
        <p:spPr>
          <a:xfrm>
            <a:off x="2743632" y="4420196"/>
            <a:ext cx="1357106" cy="193906"/>
          </a:xfrm>
          <a:prstGeom prst="rightArrow">
            <a:avLst/>
          </a:prstGeom>
          <a:solidFill>
            <a:srgbClr val="FFC000">
              <a:lumMod val="20000"/>
              <a:lumOff val="8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2" name="右矢印 108"/>
          <p:cNvSpPr/>
          <p:nvPr/>
        </p:nvSpPr>
        <p:spPr>
          <a:xfrm>
            <a:off x="4346363" y="4399382"/>
            <a:ext cx="1390220" cy="185239"/>
          </a:xfrm>
          <a:prstGeom prst="rightArrow">
            <a:avLst/>
          </a:prstGeom>
          <a:solidFill>
            <a:srgbClr val="FFC000">
              <a:lumMod val="40000"/>
              <a:lumOff val="6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3" name="テキスト ボックス 109"/>
          <p:cNvSpPr txBox="1"/>
          <p:nvPr/>
        </p:nvSpPr>
        <p:spPr>
          <a:xfrm>
            <a:off x="2917276" y="4236528"/>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調査</a:t>
            </a:r>
          </a:p>
        </p:txBody>
      </p:sp>
      <p:sp>
        <p:nvSpPr>
          <p:cNvPr id="1384" name="テキスト ボックス 110"/>
          <p:cNvSpPr txBox="1"/>
          <p:nvPr/>
        </p:nvSpPr>
        <p:spPr>
          <a:xfrm>
            <a:off x="4275364" y="4242200"/>
            <a:ext cx="75206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実証</a:t>
            </a:r>
          </a:p>
        </p:txBody>
      </p:sp>
      <p:sp>
        <p:nvSpPr>
          <p:cNvPr id="1385" name="右矢印 111"/>
          <p:cNvSpPr/>
          <p:nvPr/>
        </p:nvSpPr>
        <p:spPr>
          <a:xfrm>
            <a:off x="6250474" y="4411091"/>
            <a:ext cx="2484000" cy="173531"/>
          </a:xfrm>
          <a:prstGeom prst="rightArrow">
            <a:avLst/>
          </a:prstGeom>
          <a:solidFill>
            <a:srgbClr val="FFC000">
              <a:lumMod val="60000"/>
              <a:lumOff val="40000"/>
            </a:srgbClr>
          </a:solidFill>
          <a:ln w="12700" cap="flat" cmpd="sng" algn="ctr">
            <a:solidFill>
              <a:srgbClr val="A5A5A5">
                <a:shade val="50000"/>
              </a:srgb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6" name="テキスト ボックス 112"/>
          <p:cNvSpPr txBox="1"/>
          <p:nvPr/>
        </p:nvSpPr>
        <p:spPr>
          <a:xfrm>
            <a:off x="6196282" y="4216536"/>
            <a:ext cx="885865"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実装</a:t>
            </a:r>
          </a:p>
        </p:txBody>
      </p:sp>
      <p:sp>
        <p:nvSpPr>
          <p:cNvPr id="1387" name="楕円 113"/>
          <p:cNvSpPr/>
          <p:nvPr/>
        </p:nvSpPr>
        <p:spPr>
          <a:xfrm>
            <a:off x="3537922" y="224656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88" name="テキスト ボックス 114"/>
          <p:cNvSpPr txBox="1"/>
          <p:nvPr/>
        </p:nvSpPr>
        <p:spPr>
          <a:xfrm>
            <a:off x="2423136" y="2454118"/>
            <a:ext cx="1855696"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月：〇〇事業完成</a:t>
            </a:r>
          </a:p>
        </p:txBody>
      </p:sp>
      <p:sp>
        <p:nvSpPr>
          <p:cNvPr id="1389" name="楕円 117"/>
          <p:cNvSpPr/>
          <p:nvPr/>
        </p:nvSpPr>
        <p:spPr>
          <a:xfrm>
            <a:off x="4258002" y="2250317"/>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0" name="テキスト ボックス 118"/>
          <p:cNvSpPr txBox="1"/>
          <p:nvPr/>
        </p:nvSpPr>
        <p:spPr>
          <a:xfrm>
            <a:off x="3920297" y="2457870"/>
            <a:ext cx="203249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５月：国際イベント開催</a:t>
            </a:r>
          </a:p>
        </p:txBody>
      </p:sp>
      <p:sp>
        <p:nvSpPr>
          <p:cNvPr id="1391" name="楕円 119"/>
          <p:cNvSpPr/>
          <p:nvPr/>
        </p:nvSpPr>
        <p:spPr>
          <a:xfrm>
            <a:off x="2097762" y="224392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92" name="テキスト ボックス 120"/>
          <p:cNvSpPr txBox="1"/>
          <p:nvPr/>
        </p:nvSpPr>
        <p:spPr>
          <a:xfrm>
            <a:off x="1060979" y="2451285"/>
            <a:ext cx="1855696"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月：市庁舎完成</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E357BC4E-2BA1-4FDD-9054-7E6C98651431}"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正方形/長方形 2">
            <a:extLst>
              <a:ext uri="{FF2B5EF4-FFF2-40B4-BE49-F238E27FC236}">
                <a16:creationId xmlns:a16="http://schemas.microsoft.com/office/drawing/2014/main" id="{15370D2F-DBD5-CEA8-A1FB-F5F76C31A572}"/>
              </a:ext>
            </a:extLst>
          </p:cNvPr>
          <p:cNvSpPr/>
          <p:nvPr/>
        </p:nvSpPr>
        <p:spPr>
          <a:xfrm>
            <a:off x="240811" y="2708920"/>
            <a:ext cx="8676709" cy="61887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4" name="吹き出し: 角を丸めた四角形 3">
            <a:extLst>
              <a:ext uri="{FF2B5EF4-FFF2-40B4-BE49-F238E27FC236}">
                <a16:creationId xmlns:a16="http://schemas.microsoft.com/office/drawing/2014/main" id="{90665569-4B09-75E6-E47D-B4F8EC632E43}"/>
              </a:ext>
            </a:extLst>
          </p:cNvPr>
          <p:cNvSpPr/>
          <p:nvPr/>
        </p:nvSpPr>
        <p:spPr>
          <a:xfrm>
            <a:off x="8083021" y="2266167"/>
            <a:ext cx="820168" cy="277000"/>
          </a:xfrm>
          <a:prstGeom prst="wedgeRoundRectCallout">
            <a:avLst>
              <a:gd name="adj1" fmla="val -33630"/>
              <a:gd name="adj2" fmla="val 107202"/>
              <a:gd name="adj3" fmla="val 16667"/>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Arial"/>
                <a:ea typeface="ＭＳ Ｐゴシック"/>
                <a:cs typeface="+mn-cs"/>
              </a:rPr>
              <a:t>提案事業</a:t>
            </a:r>
          </a:p>
        </p:txBody>
      </p:sp>
      <p:sp>
        <p:nvSpPr>
          <p:cNvPr id="2" name="正方形/長方形 22">
            <a:extLst>
              <a:ext uri="{FF2B5EF4-FFF2-40B4-BE49-F238E27FC236}">
                <a16:creationId xmlns:a16="http://schemas.microsoft.com/office/drawing/2014/main" id="{EFE50919-728D-A7C3-5EB3-11EDFD902BFC}"/>
              </a:ext>
            </a:extLst>
          </p:cNvPr>
          <p:cNvSpPr/>
          <p:nvPr/>
        </p:nvSpPr>
        <p:spPr>
          <a:xfrm>
            <a:off x="180195" y="6237312"/>
            <a:ext cx="8737325"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rPr>
              <a:t>　</a:t>
            </a:r>
            <a:r>
              <a:rPr kumimoji="1" lang="ja-JP" altLang="ja-JP" sz="1400" b="0" i="1" u="none" strike="noStrike" kern="1200" cap="none" spc="0" normalizeH="0" baseline="0" noProof="0">
                <a:ln>
                  <a:noFill/>
                </a:ln>
                <a:solidFill>
                  <a:srgbClr val="FF0000"/>
                </a:solidFill>
                <a:effectLst/>
                <a:uLnTx/>
                <a:uFillTx/>
                <a:latin typeface="ＭＳ Ｐゴシック"/>
                <a:ea typeface="ＭＳ Ｐゴシック"/>
                <a:cs typeface="ＭＳ Ｐゴシック" panose="020B0600070205080204" pitchFamily="50" charset="-128"/>
              </a:rPr>
              <a:t>未来技術社会実装事業に応募する団体については、</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ＭＳ Ｐゴシック" panose="020B0600070205080204" pitchFamily="50" charset="-128"/>
              </a:rPr>
              <a:t>支援期間は原則３年間とする。なお、支援期間満了後も地方公共団体が継続を希望する場合は、内閣府の認定を受けた場合に、追加で２年間の支援を受けることができる。</a:t>
            </a:r>
            <a:endPar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1761641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8"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１２．</a:t>
            </a:r>
            <a:r>
              <a:rPr kumimoji="1" lang="ja-JP" altLang="en-US" sz="2400" b="1" i="0" u="none" strike="noStrike" kern="1200" cap="none" spc="-15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スマートシティセキュリティガイドライン導入チェックシート</a:t>
            </a:r>
          </a:p>
        </p:txBody>
      </p:sp>
      <p:sp>
        <p:nvSpPr>
          <p:cNvPr id="1351" name="正方形/長方形 10"/>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48" name="正方形/長方形 47"/>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C5F9EFF0-FBE0-45DB-9E52-70A68EC07DD8}"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15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9" name="正方形/長方形 25"/>
          <p:cNvSpPr/>
          <p:nvPr/>
        </p:nvSpPr>
        <p:spPr>
          <a:xfrm>
            <a:off x="323528" y="698273"/>
            <a:ext cx="8496944"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該当する場合、別紙３－２の</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Excel</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シートに記載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184757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4">
            <a:extLst>
              <a:ext uri="{FF2B5EF4-FFF2-40B4-BE49-F238E27FC236}">
                <a16:creationId xmlns:a16="http://schemas.microsoft.com/office/drawing/2014/main" id="{E19C8867-8454-5F5C-2E52-B658A6B34259}"/>
              </a:ext>
            </a:extLst>
          </p:cNvPr>
          <p:cNvSpPr/>
          <p:nvPr/>
        </p:nvSpPr>
        <p:spPr>
          <a:xfrm>
            <a:off x="89345" y="659714"/>
            <a:ext cx="8920701" cy="1239987"/>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１－１．スマートシティ実行計画概要</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6" name="正方形/長方形 4">
            <a:extLst>
              <a:ext uri="{FF2B5EF4-FFF2-40B4-BE49-F238E27FC236}">
                <a16:creationId xmlns:a16="http://schemas.microsoft.com/office/drawing/2014/main" id="{3370B144-68EA-883B-8C0C-FAFEA513EBAC}"/>
              </a:ext>
            </a:extLst>
          </p:cNvPr>
          <p:cNvSpPr/>
          <p:nvPr/>
        </p:nvSpPr>
        <p:spPr>
          <a:xfrm>
            <a:off x="81192" y="2145697"/>
            <a:ext cx="8932180" cy="1420801"/>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14">
            <a:extLst>
              <a:ext uri="{FF2B5EF4-FFF2-40B4-BE49-F238E27FC236}">
                <a16:creationId xmlns:a16="http://schemas.microsoft.com/office/drawing/2014/main" id="{068BF4AC-62FA-24DC-653C-AC80965527C7}"/>
              </a:ext>
            </a:extLst>
          </p:cNvPr>
          <p:cNvSpPr/>
          <p:nvPr/>
        </p:nvSpPr>
        <p:spPr>
          <a:xfrm>
            <a:off x="88285" y="2153127"/>
            <a:ext cx="2746759" cy="41414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rPr>
              <a:t>都市の課題とスマートシティ導入による解決方法</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9" name="正方形/長方形 14">
            <a:extLst>
              <a:ext uri="{FF2B5EF4-FFF2-40B4-BE49-F238E27FC236}">
                <a16:creationId xmlns:a16="http://schemas.microsoft.com/office/drawing/2014/main" id="{8AC9F7A2-16F4-E453-6835-E5E22446F734}"/>
              </a:ext>
            </a:extLst>
          </p:cNvPr>
          <p:cNvSpPr/>
          <p:nvPr/>
        </p:nvSpPr>
        <p:spPr>
          <a:xfrm>
            <a:off x="88284" y="3807281"/>
            <a:ext cx="2683515" cy="26556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rPr>
              <a:t>具体的な計画・取組</a:t>
            </a:r>
          </a:p>
        </p:txBody>
      </p:sp>
      <p:sp>
        <p:nvSpPr>
          <p:cNvPr id="21" name="正方形/長方形 14">
            <a:extLst>
              <a:ext uri="{FF2B5EF4-FFF2-40B4-BE49-F238E27FC236}">
                <a16:creationId xmlns:a16="http://schemas.microsoft.com/office/drawing/2014/main" id="{D34CD21D-E71D-E044-27B5-D4F72557AE85}"/>
              </a:ext>
            </a:extLst>
          </p:cNvPr>
          <p:cNvSpPr/>
          <p:nvPr/>
        </p:nvSpPr>
        <p:spPr>
          <a:xfrm>
            <a:off x="95996" y="664920"/>
            <a:ext cx="2672956" cy="26556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400">
                <a:solidFill>
                  <a:schemeClr val="bg1"/>
                </a:solidFill>
                <a:latin typeface="BIZ UDPゴシック" panose="020B0400000000000000" pitchFamily="50" charset="-128"/>
                <a:ea typeface="BIZ UDPゴシック" panose="020B0400000000000000" pitchFamily="50" charset="-128"/>
              </a:rPr>
              <a:t>都市・まちづくり全体のビジョン</a:t>
            </a:r>
            <a:endPar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095C8903-C833-8DBB-4490-99BAFC4FF4EA}"/>
              </a:ext>
            </a:extLst>
          </p:cNvPr>
          <p:cNvSpPr txBox="1"/>
          <p:nvPr/>
        </p:nvSpPr>
        <p:spPr>
          <a:xfrm>
            <a:off x="831403" y="1061076"/>
            <a:ext cx="8307257" cy="246221"/>
          </a:xfrm>
          <a:prstGeom prst="rect">
            <a:avLst/>
          </a:prstGeom>
          <a:noFill/>
        </p:spPr>
        <p:txBody>
          <a:bodyPr wrap="square" rtlCol="0">
            <a:spAutoFit/>
          </a:bodyPr>
          <a:lstStyle/>
          <a:p>
            <a:pPr marL="88900" indent="-88900"/>
            <a:r>
              <a:rPr lang="ja-JP" altLang="en-US" sz="1000">
                <a:latin typeface="Meiryo UI" panose="020B0604030504040204" pitchFamily="50" charset="-128"/>
                <a:ea typeface="Meiryo UI" panose="020B0604030504040204" pitchFamily="50" charset="-128"/>
              </a:rPr>
              <a:t>○＊＊市では、県内最大の人口規模を持つ＊＊圏域有数の産業都市としてさらなる</a:t>
            </a:r>
            <a:r>
              <a:rPr lang="ja-JP" altLang="en-US" sz="1000" b="1" u="sng">
                <a:latin typeface="Meiryo UI" panose="020B0604030504040204" pitchFamily="50" charset="-128"/>
                <a:ea typeface="Meiryo UI" panose="020B0604030504040204" pitchFamily="50" charset="-128"/>
              </a:rPr>
              <a:t>中核的役割を果たし、圏域の活力を牽引し続けていく都市</a:t>
            </a:r>
            <a:r>
              <a:rPr lang="ja-JP" altLang="en-US" sz="1000">
                <a:latin typeface="Meiryo UI" panose="020B0604030504040204" pitchFamily="50" charset="-128"/>
                <a:ea typeface="Meiryo UI" panose="020B0604030504040204" pitchFamily="50" charset="-128"/>
              </a:rPr>
              <a:t>を目指している。</a:t>
            </a:r>
            <a:endParaRPr kumimoji="1" lang="en-US" altLang="ja-JP" sz="100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A175809-BA94-9783-CBE0-A7C77E8E726C}"/>
              </a:ext>
            </a:extLst>
          </p:cNvPr>
          <p:cNvSpPr txBox="1"/>
          <p:nvPr/>
        </p:nvSpPr>
        <p:spPr>
          <a:xfrm>
            <a:off x="831403" y="1423473"/>
            <a:ext cx="8112556" cy="400110"/>
          </a:xfrm>
          <a:prstGeom prst="rect">
            <a:avLst/>
          </a:prstGeom>
          <a:noFill/>
        </p:spPr>
        <p:txBody>
          <a:bodyPr wrap="square" rtlCol="0">
            <a:spAutoFit/>
          </a:bodyPr>
          <a:lstStyle/>
          <a:p>
            <a:pPr marL="88900" indent="-88900"/>
            <a:r>
              <a:rPr lang="ja-JP" altLang="en-US" sz="1000">
                <a:latin typeface="Meiryo UI" panose="020B0604030504040204" pitchFamily="50" charset="-128"/>
                <a:ea typeface="Meiryo UI" panose="020B0604030504040204" pitchFamily="50" charset="-128"/>
              </a:rPr>
              <a:t>○これらの再開発を契機に、駅前空間などの</a:t>
            </a:r>
            <a:r>
              <a:rPr lang="ja-JP" altLang="en-US" sz="1000" b="1" u="sng">
                <a:latin typeface="Meiryo UI" panose="020B0604030504040204" pitchFamily="50" charset="-128"/>
                <a:ea typeface="Meiryo UI" panose="020B0604030504040204" pitchFamily="50" charset="-128"/>
              </a:rPr>
              <a:t>中心市街地に人が集まり、賑わいを創出</a:t>
            </a:r>
            <a:r>
              <a:rPr lang="ja-JP" altLang="en-US" sz="1000">
                <a:latin typeface="Meiryo UI" panose="020B0604030504040204" pitchFamily="50" charset="-128"/>
                <a:ea typeface="Meiryo UI" panose="020B0604030504040204" pitchFamily="50" charset="-128"/>
              </a:rPr>
              <a:t>することで、都市の魅力・暮らしの質の向上、交流人口の増加、防災機能の向上等とともに、</a:t>
            </a:r>
            <a:r>
              <a:rPr lang="ja-JP" altLang="en-US" sz="1000" b="1" u="sng">
                <a:latin typeface="Meiryo UI" panose="020B0604030504040204" pitchFamily="50" charset="-128"/>
                <a:ea typeface="Meiryo UI" panose="020B0604030504040204" pitchFamily="50" charset="-128"/>
              </a:rPr>
              <a:t>企業の集積等</a:t>
            </a:r>
            <a:r>
              <a:rPr lang="ja-JP" altLang="en-US" sz="1000">
                <a:latin typeface="Meiryo UI" panose="020B0604030504040204" pitchFamily="50" charset="-128"/>
                <a:ea typeface="Meiryo UI" panose="020B0604030504040204" pitchFamily="50" charset="-128"/>
              </a:rPr>
              <a:t>を進めることで、圏域の活力を牽引し続ける都市を実現する。</a:t>
            </a:r>
            <a:endParaRPr kumimoji="1" lang="en-US" altLang="ja-JP" sz="10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725C65-E487-095C-6D8F-1AD00E364594}"/>
              </a:ext>
            </a:extLst>
          </p:cNvPr>
          <p:cNvSpPr txBox="1"/>
          <p:nvPr/>
        </p:nvSpPr>
        <p:spPr>
          <a:xfrm>
            <a:off x="844784" y="2535570"/>
            <a:ext cx="8102501" cy="400110"/>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①</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課題</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移動手段を自動車に頼りがちな状態から、人口減少・高齢化を踏まえた多様な移動手段が必要。</a:t>
            </a:r>
            <a:br>
              <a:rPr lang="en-US" altLang="ja-JP" sz="1000" dirty="0">
                <a:latin typeface="Meiryo UI" panose="020B0604030504040204" pitchFamily="50" charset="-128"/>
                <a:ea typeface="Meiryo UI" panose="020B0604030504040204" pitchFamily="50" charset="-128"/>
              </a:rPr>
            </a:b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解決方法</a:t>
            </a:r>
            <a:r>
              <a:rPr lang="en-US" altLang="ja-JP" sz="1000" dirty="0">
                <a:latin typeface="Meiryo UI" panose="020B0604030504040204" pitchFamily="50" charset="-128"/>
                <a:ea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rPr>
              <a:t>スマート技術を活用した手軽なモビリティの導入等</a:t>
            </a:r>
            <a:r>
              <a:rPr lang="ja-JP" altLang="en-US" sz="1000" dirty="0">
                <a:latin typeface="Meiryo UI" panose="020B0604030504040204" pitchFamily="50" charset="-128"/>
                <a:ea typeface="Meiryo UI" panose="020B0604030504040204" pitchFamily="50" charset="-128"/>
              </a:rPr>
              <a:t>により、</a:t>
            </a:r>
            <a:r>
              <a:rPr lang="ja-JP" altLang="en-US" sz="1000" b="1" u="sng" dirty="0">
                <a:latin typeface="Meiryo UI" panose="020B0604030504040204" pitchFamily="50" charset="-128"/>
                <a:ea typeface="Meiryo UI" panose="020B0604030504040204" pitchFamily="50" charset="-128"/>
              </a:rPr>
              <a:t>多様な移動ニーズに応じたサービスを提供</a:t>
            </a:r>
            <a:r>
              <a:rPr lang="ja-JP" altLang="en-US" sz="1000" dirty="0">
                <a:latin typeface="Meiryo UI" panose="020B0604030504040204" pitchFamily="50" charset="-128"/>
                <a:ea typeface="Meiryo UI" panose="020B0604030504040204" pitchFamily="50" charset="-128"/>
              </a:rPr>
              <a:t>する。</a:t>
            </a:r>
            <a:endParaRPr kumimoji="1" lang="en-US" altLang="ja-JP" sz="1000" dirty="0"/>
          </a:p>
        </p:txBody>
      </p:sp>
      <p:sp>
        <p:nvSpPr>
          <p:cNvPr id="2" name="テキスト ボックス 1">
            <a:extLst>
              <a:ext uri="{FF2B5EF4-FFF2-40B4-BE49-F238E27FC236}">
                <a16:creationId xmlns:a16="http://schemas.microsoft.com/office/drawing/2014/main" id="{BDFA0DE8-DA1B-AC33-74EF-AEF6BA3EA09B}"/>
              </a:ext>
            </a:extLst>
          </p:cNvPr>
          <p:cNvSpPr txBox="1"/>
          <p:nvPr/>
        </p:nvSpPr>
        <p:spPr>
          <a:xfrm>
            <a:off x="833417" y="1247519"/>
            <a:ext cx="8214587" cy="246221"/>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○これに相応しい駅前空間の実現に向けて、現在、「＊＊駅・＊＊駅周辺整備事業」や「国道＊号 ＊＊＊＊交通ターミナル整備事業」を推進する。</a:t>
            </a:r>
            <a:endParaRPr kumimoji="1" lang="en-US" altLang="ja-JP" sz="100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74B940BB-97D0-EC1D-9299-F4DF940C840B}"/>
              </a:ext>
            </a:extLst>
          </p:cNvPr>
          <p:cNvSpPr txBox="1"/>
          <p:nvPr/>
        </p:nvSpPr>
        <p:spPr>
          <a:xfrm>
            <a:off x="820419" y="2861809"/>
            <a:ext cx="8119705" cy="400110"/>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②</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課題</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郊外大規模商業施設等の増加により市外からの来街者が減少しているため、中心市街地への来街者増加が必要。</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解決方法</a:t>
            </a:r>
            <a:r>
              <a:rPr lang="en-US" altLang="ja-JP" sz="1000" dirty="0">
                <a:latin typeface="Meiryo UI" panose="020B0604030504040204" pitchFamily="50" charset="-128"/>
                <a:ea typeface="Meiryo UI" panose="020B0604030504040204" pitchFamily="50" charset="-128"/>
              </a:rPr>
              <a:t>】 </a:t>
            </a:r>
            <a:r>
              <a:rPr lang="ja-JP" altLang="en-US" sz="1000" b="1" u="sng" dirty="0">
                <a:latin typeface="Meiryo UI" panose="020B0604030504040204" pitchFamily="50" charset="-128"/>
                <a:ea typeface="Meiryo UI" panose="020B0604030504040204" pitchFamily="50" charset="-128"/>
              </a:rPr>
              <a:t>様々なデータの取得とその分析・活用により、来街者誘致に向けた効果的な働きかけを実現</a:t>
            </a:r>
            <a:r>
              <a:rPr lang="ja-JP" altLang="en-US" sz="1000" dirty="0">
                <a:latin typeface="Meiryo UI" panose="020B0604030504040204" pitchFamily="50" charset="-128"/>
                <a:ea typeface="Meiryo UI" panose="020B0604030504040204" pitchFamily="50" charset="-128"/>
              </a:rPr>
              <a:t>する。</a:t>
            </a:r>
            <a:endParaRPr kumimoji="1" lang="en-US" altLang="ja-JP" sz="1000" dirty="0"/>
          </a:p>
        </p:txBody>
      </p:sp>
      <p:sp>
        <p:nvSpPr>
          <p:cNvPr id="11" name="テキスト ボックス 10">
            <a:extLst>
              <a:ext uri="{FF2B5EF4-FFF2-40B4-BE49-F238E27FC236}">
                <a16:creationId xmlns:a16="http://schemas.microsoft.com/office/drawing/2014/main" id="{9CB5E547-E78D-9FE4-F706-669C54F7A66B}"/>
              </a:ext>
            </a:extLst>
          </p:cNvPr>
          <p:cNvSpPr txBox="1"/>
          <p:nvPr/>
        </p:nvSpPr>
        <p:spPr>
          <a:xfrm>
            <a:off x="2711913" y="3789040"/>
            <a:ext cx="6228211" cy="461665"/>
          </a:xfrm>
          <a:prstGeom prst="rect">
            <a:avLst/>
          </a:prstGeom>
          <a:noFill/>
        </p:spPr>
        <p:txBody>
          <a:bodyPr wrap="square" rtlCol="0">
            <a:spAutoFit/>
          </a:bodyPr>
          <a:lstStyle/>
          <a:p>
            <a:pPr marL="144000" indent="-144000"/>
            <a:r>
              <a:rPr lang="ja-JP" altLang="en-US" sz="1200" b="1">
                <a:solidFill>
                  <a:srgbClr val="FF0000"/>
                </a:solidFill>
                <a:latin typeface="Meiryo UI" panose="020B0604030504040204" pitchFamily="50" charset="-128"/>
                <a:ea typeface="Meiryo UI" panose="020B0604030504040204" pitchFamily="50" charset="-128"/>
              </a:rPr>
              <a:t>→課題解決に向けてどのような計画・取組を進めるのか、課題解決にどうつながるのか、等について具体的に記載する。</a:t>
            </a:r>
            <a:endParaRPr kumimoji="1" lang="en-US" altLang="ja-JP" sz="1200" b="1">
              <a:solidFill>
                <a:srgbClr val="FF0000"/>
              </a:solidFill>
            </a:endParaRPr>
          </a:p>
        </p:txBody>
      </p:sp>
      <p:sp>
        <p:nvSpPr>
          <p:cNvPr id="14" name="テキスト ボックス 13">
            <a:extLst>
              <a:ext uri="{FF2B5EF4-FFF2-40B4-BE49-F238E27FC236}">
                <a16:creationId xmlns:a16="http://schemas.microsoft.com/office/drawing/2014/main" id="{DDF44E8C-6F1D-E8EF-5E4A-9100C3722534}"/>
              </a:ext>
            </a:extLst>
          </p:cNvPr>
          <p:cNvSpPr txBox="1"/>
          <p:nvPr/>
        </p:nvSpPr>
        <p:spPr>
          <a:xfrm>
            <a:off x="2781919" y="2118895"/>
            <a:ext cx="6432087" cy="461665"/>
          </a:xfrm>
          <a:prstGeom prst="rect">
            <a:avLst/>
          </a:prstGeom>
          <a:noFill/>
        </p:spPr>
        <p:txBody>
          <a:bodyPr wrap="square" rtlCol="0">
            <a:spAutoFit/>
          </a:bodyPr>
          <a:lstStyle/>
          <a:p>
            <a:r>
              <a:rPr lang="ja-JP" altLang="en-US" sz="1200" b="1">
                <a:solidFill>
                  <a:srgbClr val="FF0000"/>
                </a:solidFill>
                <a:latin typeface="Meiryo UI" panose="020B0604030504040204" pitchFamily="50" charset="-128"/>
                <a:ea typeface="Meiryo UI" panose="020B0604030504040204" pitchFamily="50" charset="-128"/>
              </a:rPr>
              <a:t>→都市・まちづくりのビジョン実現に向けてどのような課題があり、スマートシティ導入によって</a:t>
            </a:r>
            <a:endParaRPr lang="en-US" altLang="ja-JP" sz="1200" b="1">
              <a:solidFill>
                <a:srgbClr val="FF0000"/>
              </a:solidFill>
              <a:latin typeface="Meiryo UI" panose="020B0604030504040204" pitchFamily="50" charset="-128"/>
              <a:ea typeface="Meiryo UI" panose="020B0604030504040204" pitchFamily="50" charset="-128"/>
            </a:endParaRPr>
          </a:p>
          <a:p>
            <a:r>
              <a:rPr lang="ja-JP" altLang="en-US" sz="1200" b="1">
                <a:solidFill>
                  <a:srgbClr val="FF0000"/>
                </a:solidFill>
                <a:latin typeface="Meiryo UI" panose="020B0604030504040204" pitchFamily="50" charset="-128"/>
                <a:ea typeface="Meiryo UI" panose="020B0604030504040204" pitchFamily="50" charset="-128"/>
              </a:rPr>
              <a:t>　どのように解決するかを具体的に記載する。</a:t>
            </a:r>
            <a:endParaRPr kumimoji="1" lang="en-US" altLang="ja-JP" sz="1200" b="1">
              <a:solidFill>
                <a:srgbClr val="FF0000"/>
              </a:solidFill>
            </a:endParaRPr>
          </a:p>
        </p:txBody>
      </p:sp>
      <p:sp>
        <p:nvSpPr>
          <p:cNvPr id="15" name="テキスト ボックス 14">
            <a:extLst>
              <a:ext uri="{FF2B5EF4-FFF2-40B4-BE49-F238E27FC236}">
                <a16:creationId xmlns:a16="http://schemas.microsoft.com/office/drawing/2014/main" id="{A4680564-A636-786C-CC35-91901152EE59}"/>
              </a:ext>
            </a:extLst>
          </p:cNvPr>
          <p:cNvSpPr txBox="1"/>
          <p:nvPr/>
        </p:nvSpPr>
        <p:spPr>
          <a:xfrm>
            <a:off x="2711912" y="675565"/>
            <a:ext cx="4533180" cy="276999"/>
          </a:xfrm>
          <a:prstGeom prst="rect">
            <a:avLst/>
          </a:prstGeom>
          <a:noFill/>
        </p:spPr>
        <p:txBody>
          <a:bodyPr wrap="square" rtlCol="0">
            <a:spAutoFit/>
          </a:bodyPr>
          <a:lstStyle/>
          <a:p>
            <a:r>
              <a:rPr lang="ja-JP" altLang="en-US" sz="1200" b="1">
                <a:solidFill>
                  <a:srgbClr val="FF0000"/>
                </a:solidFill>
                <a:latin typeface="Meiryo UI" panose="020B0604030504040204" pitchFamily="50" charset="-128"/>
                <a:ea typeface="Meiryo UI" panose="020B0604030504040204" pitchFamily="50" charset="-128"/>
              </a:rPr>
              <a:t>→どのような都市、まちづくりを目指しているのかを具体的に記載する。</a:t>
            </a:r>
            <a:endParaRPr kumimoji="1" lang="en-US" altLang="ja-JP" sz="1200" b="1">
              <a:solidFill>
                <a:srgbClr val="FF0000"/>
              </a:solidFill>
            </a:endParaRPr>
          </a:p>
        </p:txBody>
      </p:sp>
      <p:sp>
        <p:nvSpPr>
          <p:cNvPr id="18" name="テキスト ボックス 17">
            <a:extLst>
              <a:ext uri="{FF2B5EF4-FFF2-40B4-BE49-F238E27FC236}">
                <a16:creationId xmlns:a16="http://schemas.microsoft.com/office/drawing/2014/main" id="{A77BFC0E-1BCF-6859-63AC-645D8560B94D}"/>
              </a:ext>
            </a:extLst>
          </p:cNvPr>
          <p:cNvSpPr txBox="1"/>
          <p:nvPr/>
        </p:nvSpPr>
        <p:spPr>
          <a:xfrm>
            <a:off x="166004" y="2535570"/>
            <a:ext cx="926491" cy="246221"/>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19" name="テキスト ボックス 18">
            <a:extLst>
              <a:ext uri="{FF2B5EF4-FFF2-40B4-BE49-F238E27FC236}">
                <a16:creationId xmlns:a16="http://schemas.microsoft.com/office/drawing/2014/main" id="{79077842-54A3-9D80-1C63-91E3ACDBB227}"/>
              </a:ext>
            </a:extLst>
          </p:cNvPr>
          <p:cNvSpPr txBox="1"/>
          <p:nvPr/>
        </p:nvSpPr>
        <p:spPr>
          <a:xfrm>
            <a:off x="162678" y="1061076"/>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32" name="テキスト ボックス 31">
            <a:extLst>
              <a:ext uri="{FF2B5EF4-FFF2-40B4-BE49-F238E27FC236}">
                <a16:creationId xmlns:a16="http://schemas.microsoft.com/office/drawing/2014/main" id="{F7451A72-941C-B514-6CBC-EEDC424DF45D}"/>
              </a:ext>
            </a:extLst>
          </p:cNvPr>
          <p:cNvSpPr txBox="1"/>
          <p:nvPr/>
        </p:nvSpPr>
        <p:spPr>
          <a:xfrm>
            <a:off x="166002" y="4221088"/>
            <a:ext cx="926491" cy="253916"/>
          </a:xfrm>
          <a:prstGeom prst="rect">
            <a:avLst/>
          </a:prstGeom>
          <a:noFill/>
        </p:spPr>
        <p:txBody>
          <a:bodyPr wrap="square" rtlCol="0">
            <a:spAutoFit/>
          </a:bodyPr>
          <a:lstStyle/>
          <a:p>
            <a:r>
              <a:rPr lang="ja-JP" altLang="en-US" sz="1050">
                <a:latin typeface="Meiryo UI" panose="020B0604030504040204" pitchFamily="50" charset="-128"/>
                <a:ea typeface="Meiryo UI" panose="020B0604030504040204" pitchFamily="50" charset="-128"/>
              </a:rPr>
              <a:t>（記載例）</a:t>
            </a:r>
            <a:endParaRPr kumimoji="1" lang="en-US" altLang="ja-JP" sz="1050"/>
          </a:p>
        </p:txBody>
      </p:sp>
      <p:sp>
        <p:nvSpPr>
          <p:cNvPr id="27" name="正方形/長方形 26">
            <a:extLst>
              <a:ext uri="{FF2B5EF4-FFF2-40B4-BE49-F238E27FC236}">
                <a16:creationId xmlns:a16="http://schemas.microsoft.com/office/drawing/2014/main" id="{0CC55BC0-CCBE-C36B-E69E-675839FF85D6}"/>
              </a:ext>
            </a:extLst>
          </p:cNvPr>
          <p:cNvSpPr/>
          <p:nvPr/>
        </p:nvSpPr>
        <p:spPr>
          <a:xfrm>
            <a:off x="1043608" y="4685782"/>
            <a:ext cx="1598319" cy="2125651"/>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F9FA08E9-C235-C85F-80F1-C5D0BE3FFAD0}"/>
              </a:ext>
            </a:extLst>
          </p:cNvPr>
          <p:cNvSpPr/>
          <p:nvPr/>
        </p:nvSpPr>
        <p:spPr>
          <a:xfrm>
            <a:off x="2800952" y="4676223"/>
            <a:ext cx="1701409" cy="214976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02D22164-5743-F931-7011-7DAAC8873D32}"/>
              </a:ext>
            </a:extLst>
          </p:cNvPr>
          <p:cNvSpPr/>
          <p:nvPr/>
        </p:nvSpPr>
        <p:spPr>
          <a:xfrm>
            <a:off x="4629150" y="4685782"/>
            <a:ext cx="1724836" cy="2139986"/>
          </a:xfrm>
          <a:prstGeom prst="rect">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C0316D43-9967-F845-5CDD-65BB04938E89}"/>
              </a:ext>
            </a:extLst>
          </p:cNvPr>
          <p:cNvSpPr/>
          <p:nvPr/>
        </p:nvSpPr>
        <p:spPr>
          <a:xfrm>
            <a:off x="6479902" y="4695244"/>
            <a:ext cx="2070638" cy="2128889"/>
          </a:xfrm>
          <a:prstGeom prst="rect">
            <a:avLst/>
          </a:prstGeom>
          <a:solidFill>
            <a:srgbClr val="93AC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C3C034AD-DC19-B2E6-58D6-2D4FE144C9BC}"/>
              </a:ext>
            </a:extLst>
          </p:cNvPr>
          <p:cNvSpPr/>
          <p:nvPr/>
        </p:nvSpPr>
        <p:spPr>
          <a:xfrm>
            <a:off x="6490816" y="5207000"/>
            <a:ext cx="2034324" cy="1316955"/>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cs typeface="+mn-cs"/>
              </a:rPr>
              <a:t>中核的役割を果たし、圏域の活力を牽引し続けていく都市の実現</a:t>
            </a:r>
            <a:endParaRPr kumimoji="1" lang="en-US" altLang="ja-JP" sz="800" b="1" kern="1200">
              <a:solidFill>
                <a:schemeClr val="tx1"/>
              </a:solidFill>
              <a:latin typeface="Meiryo UI" panose="020B0604030504040204" pitchFamily="50" charset="-128"/>
              <a:ea typeface="Meiryo UI" panose="020B0604030504040204" pitchFamily="50" charset="-128"/>
              <a:cs typeface="+mn-cs"/>
            </a:endParaRPr>
          </a:p>
          <a:p>
            <a:pPr algn="ctr">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cs typeface="+mn-cs"/>
              </a:rPr>
              <a:t>＋</a:t>
            </a:r>
            <a:endParaRPr kumimoji="1" lang="en-US" altLang="ja-JP" sz="800" b="0" kern="1200">
              <a:solidFill>
                <a:schemeClr val="tx1"/>
              </a:solidFill>
              <a:latin typeface="Meiryo UI" panose="020B0604030504040204" pitchFamily="50" charset="-128"/>
              <a:ea typeface="Meiryo UI" panose="020B0604030504040204" pitchFamily="50" charset="-128"/>
              <a:cs typeface="+mn-cs"/>
            </a:endParaRPr>
          </a:p>
          <a:p>
            <a:pPr algn="ct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cs typeface="+mn-cs"/>
              </a:rPr>
              <a:t>市民の幸福感の向上</a:t>
            </a:r>
            <a:endParaRPr kumimoji="1" lang="en-US" altLang="ja-JP" sz="800" b="1" kern="1200">
              <a:solidFill>
                <a:schemeClr val="tx1"/>
              </a:solidFill>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40E59F90-E12A-9987-486D-3A21546DA4BA}"/>
              </a:ext>
            </a:extLst>
          </p:cNvPr>
          <p:cNvSpPr/>
          <p:nvPr/>
        </p:nvSpPr>
        <p:spPr>
          <a:xfrm>
            <a:off x="1045443" y="4837930"/>
            <a:ext cx="1572374" cy="445499"/>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①市街地における</a:t>
            </a:r>
            <a:r>
              <a:rPr kumimoji="1" lang="en-US" altLang="ja-JP" sz="800" b="1" kern="1200">
                <a:solidFill>
                  <a:schemeClr val="tx1"/>
                </a:solidFill>
                <a:latin typeface="Meiryo UI" panose="020B0604030504040204" pitchFamily="50" charset="-128"/>
                <a:ea typeface="Meiryo UI" panose="020B0604030504040204" pitchFamily="50" charset="-128"/>
              </a:rPr>
              <a:t>MaaS</a:t>
            </a:r>
            <a:r>
              <a:rPr kumimoji="1" lang="ja-JP" altLang="en-US" sz="800" b="1" kern="1200">
                <a:solidFill>
                  <a:schemeClr val="tx1"/>
                </a:solidFill>
                <a:latin typeface="Meiryo UI" panose="020B0604030504040204" pitchFamily="50" charset="-128"/>
                <a:ea typeface="Meiryo UI" panose="020B0604030504040204" pitchFamily="50" charset="-128"/>
              </a:rPr>
              <a:t>の整備</a:t>
            </a:r>
            <a:endParaRPr kumimoji="1" lang="en-US" altLang="ja-JP" sz="800" b="1" kern="1200">
              <a:solidFill>
                <a:schemeClr val="tx1"/>
              </a:solidFill>
              <a:latin typeface="Meiryo UI" panose="020B0604030504040204" pitchFamily="50" charset="-128"/>
              <a:ea typeface="Meiryo UI" panose="020B0604030504040204" pitchFamily="50" charset="-128"/>
            </a:endParaRPr>
          </a:p>
          <a:p>
            <a:pPr marL="177800" indent="-88900">
              <a:lnSpc>
                <a:spcPct val="100000"/>
              </a:lnSpc>
            </a:pPr>
            <a:r>
              <a:rPr kumimoji="1" lang="ja-JP" altLang="en-US" sz="600" b="0" kern="1200">
                <a:solidFill>
                  <a:schemeClr val="tx1"/>
                </a:solidFill>
                <a:latin typeface="Meiryo UI" panose="020B0604030504040204" pitchFamily="50" charset="-128"/>
                <a:ea typeface="Meiryo UI" panose="020B0604030504040204" pitchFamily="50" charset="-128"/>
              </a:rPr>
              <a:t>⇒自動運転バスや２輪型など誰もが手軽に利用できる新モビリティの導入と利用データの取得</a:t>
            </a:r>
            <a:endParaRPr kumimoji="1" lang="ja-JP" altLang="en-US" sz="600"/>
          </a:p>
        </p:txBody>
      </p:sp>
      <p:sp>
        <p:nvSpPr>
          <p:cNvPr id="54" name="正方形/長方形 53">
            <a:extLst>
              <a:ext uri="{FF2B5EF4-FFF2-40B4-BE49-F238E27FC236}">
                <a16:creationId xmlns:a16="http://schemas.microsoft.com/office/drawing/2014/main" id="{3929FF4B-D79C-2300-AAB7-0D2322C72D58}"/>
              </a:ext>
            </a:extLst>
          </p:cNvPr>
          <p:cNvSpPr/>
          <p:nvPr/>
        </p:nvSpPr>
        <p:spPr>
          <a:xfrm>
            <a:off x="2830296" y="4725144"/>
            <a:ext cx="1631134" cy="455639"/>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cs typeface="+mn-cs"/>
              </a:rPr>
              <a:t>当該エリアにおいて市民・来街者のスムーズな移動を実現する</a:t>
            </a:r>
            <a:endParaRPr kumimoji="1" lang="en-US" altLang="ja-JP" sz="800" b="0" kern="1200">
              <a:solidFill>
                <a:schemeClr val="tx1"/>
              </a:solidFill>
              <a:latin typeface="Meiryo UI" panose="020B0604030504040204" pitchFamily="50" charset="-128"/>
              <a:ea typeface="Meiryo UI" panose="020B0604030504040204" pitchFamily="50" charset="-128"/>
              <a:cs typeface="+mn-cs"/>
            </a:endParaRPr>
          </a:p>
        </p:txBody>
      </p:sp>
      <p:sp>
        <p:nvSpPr>
          <p:cNvPr id="3540" name="正方形/長方形 3539">
            <a:extLst>
              <a:ext uri="{FF2B5EF4-FFF2-40B4-BE49-F238E27FC236}">
                <a16:creationId xmlns:a16="http://schemas.microsoft.com/office/drawing/2014/main" id="{7300584E-FC9B-E654-113B-10BCFA782D09}"/>
              </a:ext>
            </a:extLst>
          </p:cNvPr>
          <p:cNvSpPr/>
          <p:nvPr/>
        </p:nvSpPr>
        <p:spPr>
          <a:xfrm>
            <a:off x="1052629" y="6350098"/>
            <a:ext cx="1565188" cy="429648"/>
          </a:xfrm>
          <a:prstGeom prst="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③地下インフラのデジタル管理</a:t>
            </a:r>
            <a:endParaRPr kumimoji="1" lang="en-US" altLang="ja-JP" sz="800" b="1" kern="1200">
              <a:solidFill>
                <a:schemeClr val="tx1"/>
              </a:solidFill>
              <a:latin typeface="Meiryo UI" panose="020B0604030504040204" pitchFamily="50" charset="-128"/>
              <a:ea typeface="Meiryo UI" panose="020B0604030504040204" pitchFamily="50" charset="-128"/>
            </a:endParaRPr>
          </a:p>
          <a:p>
            <a:pPr marL="177800" indent="-88900">
              <a:lnSpc>
                <a:spcPct val="100000"/>
              </a:lnSpc>
            </a:pPr>
            <a:r>
              <a:rPr kumimoji="1" lang="ja-JP" altLang="en-US" sz="600" b="0" kern="1200">
                <a:solidFill>
                  <a:schemeClr val="tx1"/>
                </a:solidFill>
                <a:latin typeface="Meiryo UI" panose="020B0604030504040204" pitchFamily="50" charset="-128"/>
                <a:ea typeface="Meiryo UI" panose="020B0604030504040204" pitchFamily="50" charset="-128"/>
              </a:rPr>
              <a:t>⇒電気や上下水など、地下埋設されたインフラをデータ化・可視化し管理するシステムを構築</a:t>
            </a:r>
            <a:endParaRPr kumimoji="1" lang="ja-JP" altLang="en-US" sz="600"/>
          </a:p>
        </p:txBody>
      </p:sp>
      <p:sp>
        <p:nvSpPr>
          <p:cNvPr id="3543" name="正方形/長方形 3542">
            <a:extLst>
              <a:ext uri="{FF2B5EF4-FFF2-40B4-BE49-F238E27FC236}">
                <a16:creationId xmlns:a16="http://schemas.microsoft.com/office/drawing/2014/main" id="{23105209-7A7A-5FE1-4519-B399AE289C66}"/>
              </a:ext>
            </a:extLst>
          </p:cNvPr>
          <p:cNvSpPr/>
          <p:nvPr/>
        </p:nvSpPr>
        <p:spPr>
          <a:xfrm>
            <a:off x="2837098" y="6237312"/>
            <a:ext cx="1624396" cy="305967"/>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rPr>
              <a:t>被災後の迅速な状況確認と機能回復が可能となる</a:t>
            </a:r>
            <a:endParaRPr kumimoji="1" lang="ja-JP" altLang="en-US" sz="1600"/>
          </a:p>
        </p:txBody>
      </p:sp>
      <p:sp>
        <p:nvSpPr>
          <p:cNvPr id="61" name="正方形/長方形 60">
            <a:extLst>
              <a:ext uri="{FF2B5EF4-FFF2-40B4-BE49-F238E27FC236}">
                <a16:creationId xmlns:a16="http://schemas.microsoft.com/office/drawing/2014/main" id="{9F72D68B-4F0C-51BD-68FE-63DCDF049EF2}"/>
              </a:ext>
            </a:extLst>
          </p:cNvPr>
          <p:cNvSpPr/>
          <p:nvPr/>
        </p:nvSpPr>
        <p:spPr>
          <a:xfrm>
            <a:off x="4663440" y="4736557"/>
            <a:ext cx="1638623"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誰もが移動に困らないエリアとしての魅力を創出</a:t>
            </a:r>
            <a:endParaRPr kumimoji="1" lang="ja-JP" altLang="en-US" sz="1600" b="1"/>
          </a:p>
        </p:txBody>
      </p:sp>
      <p:sp>
        <p:nvSpPr>
          <p:cNvPr id="63" name="正方形/長方形 62">
            <a:extLst>
              <a:ext uri="{FF2B5EF4-FFF2-40B4-BE49-F238E27FC236}">
                <a16:creationId xmlns:a16="http://schemas.microsoft.com/office/drawing/2014/main" id="{AB62A3FE-541B-193D-B1DA-0DD1E81D1A96}"/>
              </a:ext>
            </a:extLst>
          </p:cNvPr>
          <p:cNvSpPr/>
          <p:nvPr/>
        </p:nvSpPr>
        <p:spPr>
          <a:xfrm>
            <a:off x="4663402" y="6315481"/>
            <a:ext cx="1640707" cy="42964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周辺の被災地支援の結節点として圏域を支える</a:t>
            </a:r>
            <a:endParaRPr kumimoji="1" lang="ja-JP" altLang="en-US" sz="1600" b="1"/>
          </a:p>
        </p:txBody>
      </p:sp>
      <p:cxnSp>
        <p:nvCxnSpPr>
          <p:cNvPr id="3533" name="直線矢印コネクタ 3532">
            <a:extLst>
              <a:ext uri="{FF2B5EF4-FFF2-40B4-BE49-F238E27FC236}">
                <a16:creationId xmlns:a16="http://schemas.microsoft.com/office/drawing/2014/main" id="{36DC556C-5E42-0400-7F7A-62E21C2E09E1}"/>
              </a:ext>
            </a:extLst>
          </p:cNvPr>
          <p:cNvCxnSpPr>
            <a:cxnSpLocks/>
          </p:cNvCxnSpPr>
          <p:nvPr/>
        </p:nvCxnSpPr>
        <p:spPr>
          <a:xfrm>
            <a:off x="2617627" y="4956692"/>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67" name="直線矢印コネクタ 3566">
            <a:extLst>
              <a:ext uri="{FF2B5EF4-FFF2-40B4-BE49-F238E27FC236}">
                <a16:creationId xmlns:a16="http://schemas.microsoft.com/office/drawing/2014/main" id="{3650E7DB-1EC7-EF8F-DCEF-E4BBCC334615}"/>
              </a:ext>
            </a:extLst>
          </p:cNvPr>
          <p:cNvCxnSpPr>
            <a:cxnSpLocks/>
            <a:endCxn id="63" idx="1"/>
          </p:cNvCxnSpPr>
          <p:nvPr/>
        </p:nvCxnSpPr>
        <p:spPr>
          <a:xfrm>
            <a:off x="4461430" y="6391867"/>
            <a:ext cx="201972" cy="138438"/>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9E23214A-3426-02EF-C77D-EA55409A241E}"/>
              </a:ext>
            </a:extLst>
          </p:cNvPr>
          <p:cNvSpPr/>
          <p:nvPr/>
        </p:nvSpPr>
        <p:spPr>
          <a:xfrm>
            <a:off x="2837098" y="6597352"/>
            <a:ext cx="1624396" cy="183296"/>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rPr>
              <a:t>街区・街路整備等の工期短縮</a:t>
            </a:r>
            <a:endParaRPr kumimoji="1" lang="ja-JP" altLang="en-US" sz="1600"/>
          </a:p>
        </p:txBody>
      </p:sp>
      <p:cxnSp>
        <p:nvCxnSpPr>
          <p:cNvPr id="55" name="直線矢印コネクタ 54">
            <a:extLst>
              <a:ext uri="{FF2B5EF4-FFF2-40B4-BE49-F238E27FC236}">
                <a16:creationId xmlns:a16="http://schemas.microsoft.com/office/drawing/2014/main" id="{1A53E61F-BEE4-765C-EC90-DB8B4B0F3487}"/>
              </a:ext>
            </a:extLst>
          </p:cNvPr>
          <p:cNvCxnSpPr>
            <a:cxnSpLocks/>
          </p:cNvCxnSpPr>
          <p:nvPr/>
        </p:nvCxnSpPr>
        <p:spPr>
          <a:xfrm>
            <a:off x="2624776" y="6520188"/>
            <a:ext cx="210268" cy="18093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23" name="直線矢印コネクタ 3522">
            <a:extLst>
              <a:ext uri="{FF2B5EF4-FFF2-40B4-BE49-F238E27FC236}">
                <a16:creationId xmlns:a16="http://schemas.microsoft.com/office/drawing/2014/main" id="{7F50AD14-BBBE-C709-5AE1-EBD7C2FB2770}"/>
              </a:ext>
            </a:extLst>
          </p:cNvPr>
          <p:cNvCxnSpPr>
            <a:cxnSpLocks/>
          </p:cNvCxnSpPr>
          <p:nvPr/>
        </p:nvCxnSpPr>
        <p:spPr>
          <a:xfrm flipV="1">
            <a:off x="4476664" y="4988173"/>
            <a:ext cx="172252" cy="1679073"/>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30" name="直線矢印コネクタ 3529">
            <a:extLst>
              <a:ext uri="{FF2B5EF4-FFF2-40B4-BE49-F238E27FC236}">
                <a16:creationId xmlns:a16="http://schemas.microsoft.com/office/drawing/2014/main" id="{754FFDDE-6401-E733-F7FC-02C848C8E42F}"/>
              </a:ext>
            </a:extLst>
          </p:cNvPr>
          <p:cNvCxnSpPr>
            <a:cxnSpLocks/>
          </p:cNvCxnSpPr>
          <p:nvPr/>
        </p:nvCxnSpPr>
        <p:spPr>
          <a:xfrm>
            <a:off x="6311506" y="5769367"/>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32" name="直線矢印コネクタ 3531">
            <a:extLst>
              <a:ext uri="{FF2B5EF4-FFF2-40B4-BE49-F238E27FC236}">
                <a16:creationId xmlns:a16="http://schemas.microsoft.com/office/drawing/2014/main" id="{806A85AB-F792-908E-41FD-279D79A7F8A3}"/>
              </a:ext>
            </a:extLst>
          </p:cNvPr>
          <p:cNvCxnSpPr>
            <a:cxnSpLocks/>
          </p:cNvCxnSpPr>
          <p:nvPr/>
        </p:nvCxnSpPr>
        <p:spPr>
          <a:xfrm flipV="1">
            <a:off x="6302063" y="6306683"/>
            <a:ext cx="163353" cy="222054"/>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5" name="図表 4">
            <a:extLst>
              <a:ext uri="{FF2B5EF4-FFF2-40B4-BE49-F238E27FC236}">
                <a16:creationId xmlns:a16="http://schemas.microsoft.com/office/drawing/2014/main" id="{36C517AD-5D1D-DF75-58BC-4A1EB666588E}"/>
              </a:ext>
            </a:extLst>
          </p:cNvPr>
          <p:cNvGraphicFramePr/>
          <p:nvPr>
            <p:extLst>
              <p:ext uri="{D42A27DB-BD31-4B8C-83A1-F6EECF244321}">
                <p14:modId xmlns:p14="http://schemas.microsoft.com/office/powerpoint/2010/main" val="1093162830"/>
              </p:ext>
            </p:extLst>
          </p:nvPr>
        </p:nvGraphicFramePr>
        <p:xfrm>
          <a:off x="1043608" y="4293096"/>
          <a:ext cx="7632848" cy="309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6" name="正方形/長方形 35">
            <a:extLst>
              <a:ext uri="{FF2B5EF4-FFF2-40B4-BE49-F238E27FC236}">
                <a16:creationId xmlns:a16="http://schemas.microsoft.com/office/drawing/2014/main" id="{2C4D80BA-0113-97A6-F454-328AA8CEC85F}"/>
              </a:ext>
            </a:extLst>
          </p:cNvPr>
          <p:cNvSpPr/>
          <p:nvPr/>
        </p:nvSpPr>
        <p:spPr>
          <a:xfrm>
            <a:off x="1045723" y="5341986"/>
            <a:ext cx="1572374" cy="437851"/>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②データインフラの整備</a:t>
            </a:r>
            <a:endParaRPr kumimoji="1" lang="en-US" altLang="ja-JP" sz="800" b="1" kern="1200">
              <a:solidFill>
                <a:schemeClr val="tx1"/>
              </a:solidFill>
              <a:latin typeface="Meiryo UI" panose="020B0604030504040204" pitchFamily="50" charset="-128"/>
              <a:ea typeface="Meiryo UI" panose="020B0604030504040204" pitchFamily="50" charset="-128"/>
            </a:endParaRPr>
          </a:p>
          <a:p>
            <a:pPr marL="177800" indent="-177800">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rPr>
              <a:t>　</a:t>
            </a:r>
            <a:r>
              <a:rPr kumimoji="1" lang="ja-JP" altLang="en-US" sz="600" b="0" kern="1200">
                <a:solidFill>
                  <a:schemeClr val="tx1"/>
                </a:solidFill>
                <a:latin typeface="Meiryo UI" panose="020B0604030504040204" pitchFamily="50" charset="-128"/>
                <a:ea typeface="Meiryo UI" panose="020B0604030504040204" pitchFamily="50" charset="-128"/>
              </a:rPr>
              <a:t>⇒市街地再整備に併せて、センサ・</a:t>
            </a:r>
            <a:r>
              <a:rPr kumimoji="1" lang="en-US" altLang="ja-JP" sz="600" b="0" kern="1200">
                <a:solidFill>
                  <a:schemeClr val="tx1"/>
                </a:solidFill>
                <a:latin typeface="Meiryo UI" panose="020B0604030504040204" pitchFamily="50" charset="-128"/>
                <a:ea typeface="Meiryo UI" panose="020B0604030504040204" pitchFamily="50" charset="-128"/>
              </a:rPr>
              <a:t>AI</a:t>
            </a:r>
            <a:r>
              <a:rPr kumimoji="1" lang="ja-JP" altLang="en-US" sz="600" b="0" kern="1200">
                <a:solidFill>
                  <a:schemeClr val="tx1"/>
                </a:solidFill>
                <a:latin typeface="Meiryo UI" panose="020B0604030504040204" pitchFamily="50" charset="-128"/>
                <a:ea typeface="Meiryo UI" panose="020B0604030504040204" pitchFamily="50" charset="-128"/>
              </a:rPr>
              <a:t>カメラ等を設置し、人流データ取得</a:t>
            </a:r>
            <a:endParaRPr kumimoji="1" lang="ja-JP" altLang="en-US" sz="1600"/>
          </a:p>
        </p:txBody>
      </p:sp>
      <p:sp>
        <p:nvSpPr>
          <p:cNvPr id="42" name="正方形/長方形 41">
            <a:extLst>
              <a:ext uri="{FF2B5EF4-FFF2-40B4-BE49-F238E27FC236}">
                <a16:creationId xmlns:a16="http://schemas.microsoft.com/office/drawing/2014/main" id="{BE9B426D-D2AC-1559-C4D2-1B8A855FC451}"/>
              </a:ext>
            </a:extLst>
          </p:cNvPr>
          <p:cNvSpPr/>
          <p:nvPr/>
        </p:nvSpPr>
        <p:spPr>
          <a:xfrm>
            <a:off x="2832507" y="5359758"/>
            <a:ext cx="1622653" cy="373498"/>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cs typeface="+mn-cs"/>
              </a:rPr>
              <a:t>都市の賑わい創出に向けた効果的な施策の実施につながる</a:t>
            </a:r>
            <a:endParaRPr kumimoji="1" lang="en-US" altLang="ja-JP" sz="800" b="0" kern="1200">
              <a:solidFill>
                <a:schemeClr val="tx1"/>
              </a:solidFill>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06F96E82-4719-7E49-FE7A-22DD80471CC9}"/>
              </a:ext>
            </a:extLst>
          </p:cNvPr>
          <p:cNvSpPr/>
          <p:nvPr/>
        </p:nvSpPr>
        <p:spPr>
          <a:xfrm>
            <a:off x="2827076" y="5773568"/>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kern="1200">
                <a:solidFill>
                  <a:schemeClr val="tx1"/>
                </a:solidFill>
                <a:latin typeface="Meiryo UI" panose="020B0604030504040204" pitchFamily="50" charset="-128"/>
                <a:ea typeface="Meiryo UI" panose="020B0604030504040204" pitchFamily="50" charset="-128"/>
              </a:rPr>
              <a:t>都市計画や市民との合意形成の高度化につながる</a:t>
            </a:r>
            <a:endParaRPr kumimoji="1" lang="ja-JP" altLang="en-US" sz="1600"/>
          </a:p>
        </p:txBody>
      </p:sp>
      <p:cxnSp>
        <p:nvCxnSpPr>
          <p:cNvPr id="3531" name="直線矢印コネクタ 3530">
            <a:extLst>
              <a:ext uri="{FF2B5EF4-FFF2-40B4-BE49-F238E27FC236}">
                <a16:creationId xmlns:a16="http://schemas.microsoft.com/office/drawing/2014/main" id="{896E0E94-0664-1AED-3CD6-3BF5EEA8A724}"/>
              </a:ext>
            </a:extLst>
          </p:cNvPr>
          <p:cNvCxnSpPr>
            <a:cxnSpLocks/>
          </p:cNvCxnSpPr>
          <p:nvPr/>
        </p:nvCxnSpPr>
        <p:spPr>
          <a:xfrm>
            <a:off x="6302063" y="4964009"/>
            <a:ext cx="163353" cy="50518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A40261D2-F87B-1507-E982-09473C0CF0A2}"/>
              </a:ext>
            </a:extLst>
          </p:cNvPr>
          <p:cNvSpPr/>
          <p:nvPr/>
        </p:nvSpPr>
        <p:spPr>
          <a:xfrm>
            <a:off x="1045723" y="5818397"/>
            <a:ext cx="1572374" cy="477357"/>
          </a:xfrm>
          <a:prstGeom prst="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②情報提供手段の構築</a:t>
            </a:r>
            <a:endParaRPr kumimoji="1" lang="en-US" altLang="ja-JP" sz="800" b="1" kern="1200">
              <a:solidFill>
                <a:schemeClr val="tx1"/>
              </a:solidFill>
              <a:latin typeface="Meiryo UI" panose="020B0604030504040204" pitchFamily="50" charset="-128"/>
              <a:ea typeface="Meiryo UI" panose="020B0604030504040204" pitchFamily="50" charset="-128"/>
            </a:endParaRPr>
          </a:p>
          <a:p>
            <a:pPr marL="177800" indent="-177800">
              <a:lnSpc>
                <a:spcPct val="100000"/>
              </a:lnSpc>
            </a:pPr>
            <a:r>
              <a:rPr kumimoji="1" lang="ja-JP" altLang="en-US" sz="800" b="0" kern="1200">
                <a:solidFill>
                  <a:schemeClr val="tx1"/>
                </a:solidFill>
                <a:latin typeface="Meiryo UI" panose="020B0604030504040204" pitchFamily="50" charset="-128"/>
                <a:ea typeface="Meiryo UI" panose="020B0604030504040204" pitchFamily="50" charset="-128"/>
              </a:rPr>
              <a:t>　</a:t>
            </a:r>
            <a:r>
              <a:rPr kumimoji="1" lang="ja-JP" altLang="en-US" sz="600" b="0" kern="1200">
                <a:solidFill>
                  <a:schemeClr val="tx1"/>
                </a:solidFill>
                <a:latin typeface="Meiryo UI" panose="020B0604030504040204" pitchFamily="50" charset="-128"/>
                <a:ea typeface="Meiryo UI" panose="020B0604030504040204" pitchFamily="50" charset="-128"/>
              </a:rPr>
              <a:t>⇒取得したデータを分析・可視化し、市民・企業等に提供するサイネージやアプリ等を開発</a:t>
            </a:r>
            <a:endParaRPr kumimoji="1" lang="ja-JP" altLang="en-US" sz="1600"/>
          </a:p>
        </p:txBody>
      </p:sp>
      <p:cxnSp>
        <p:nvCxnSpPr>
          <p:cNvPr id="46" name="直線矢印コネクタ 45">
            <a:extLst>
              <a:ext uri="{FF2B5EF4-FFF2-40B4-BE49-F238E27FC236}">
                <a16:creationId xmlns:a16="http://schemas.microsoft.com/office/drawing/2014/main" id="{447E8762-5925-66CC-4065-D9659F60179A}"/>
              </a:ext>
            </a:extLst>
          </p:cNvPr>
          <p:cNvCxnSpPr>
            <a:cxnSpLocks/>
          </p:cNvCxnSpPr>
          <p:nvPr/>
        </p:nvCxnSpPr>
        <p:spPr>
          <a:xfrm flipV="1">
            <a:off x="2624232" y="5662865"/>
            <a:ext cx="182855" cy="1931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5A218B22-02F3-E0EB-2055-E6BAF43D6340}"/>
              </a:ext>
            </a:extLst>
          </p:cNvPr>
          <p:cNvCxnSpPr>
            <a:cxnSpLocks/>
          </p:cNvCxnSpPr>
          <p:nvPr/>
        </p:nvCxnSpPr>
        <p:spPr>
          <a:xfrm>
            <a:off x="4452925" y="497381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8EDF4DB9-23C4-6CF7-6BED-EE5E7A0FFF96}"/>
              </a:ext>
            </a:extLst>
          </p:cNvPr>
          <p:cNvCxnSpPr>
            <a:cxnSpLocks/>
          </p:cNvCxnSpPr>
          <p:nvPr/>
        </p:nvCxnSpPr>
        <p:spPr>
          <a:xfrm flipV="1">
            <a:off x="3755593" y="5193958"/>
            <a:ext cx="0" cy="1792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6EF89A6D-B93A-8DE8-6AA0-26F6F772C615}"/>
              </a:ext>
            </a:extLst>
          </p:cNvPr>
          <p:cNvCxnSpPr>
            <a:cxnSpLocks/>
          </p:cNvCxnSpPr>
          <p:nvPr/>
        </p:nvCxnSpPr>
        <p:spPr>
          <a:xfrm>
            <a:off x="3513023" y="5188942"/>
            <a:ext cx="0" cy="17081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20" name="直線矢印コネクタ 3519">
            <a:extLst>
              <a:ext uri="{FF2B5EF4-FFF2-40B4-BE49-F238E27FC236}">
                <a16:creationId xmlns:a16="http://schemas.microsoft.com/office/drawing/2014/main" id="{F23F94E3-57C9-D98C-562A-D1A1B137461E}"/>
              </a:ext>
            </a:extLst>
          </p:cNvPr>
          <p:cNvCxnSpPr>
            <a:cxnSpLocks/>
            <a:endCxn id="3538" idx="1"/>
          </p:cNvCxnSpPr>
          <p:nvPr/>
        </p:nvCxnSpPr>
        <p:spPr>
          <a:xfrm>
            <a:off x="4467986" y="5537336"/>
            <a:ext cx="195454" cy="22144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38" name="正方形/長方形 3537">
            <a:extLst>
              <a:ext uri="{FF2B5EF4-FFF2-40B4-BE49-F238E27FC236}">
                <a16:creationId xmlns:a16="http://schemas.microsoft.com/office/drawing/2014/main" id="{B51A7142-4436-064C-6534-1645BB20B0F2}"/>
              </a:ext>
            </a:extLst>
          </p:cNvPr>
          <p:cNvSpPr/>
          <p:nvPr/>
        </p:nvSpPr>
        <p:spPr>
          <a:xfrm>
            <a:off x="4663440" y="5589240"/>
            <a:ext cx="1638623" cy="339090"/>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市外からの来街者の増加</a:t>
            </a:r>
            <a:endParaRPr kumimoji="1" lang="en-US" altLang="ja-JP" sz="800" b="1" kern="120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800" b="1" kern="1200">
                <a:solidFill>
                  <a:schemeClr val="tx1"/>
                </a:solidFill>
                <a:latin typeface="Meiryo UI" panose="020B0604030504040204" pitchFamily="50" charset="-128"/>
                <a:ea typeface="Meiryo UI" panose="020B0604030504040204" pitchFamily="50" charset="-128"/>
              </a:rPr>
              <a:t>民間企業の集積</a:t>
            </a:r>
            <a:endParaRPr kumimoji="1" lang="ja-JP" altLang="en-US" sz="1600" b="1"/>
          </a:p>
        </p:txBody>
      </p:sp>
      <p:cxnSp>
        <p:nvCxnSpPr>
          <p:cNvPr id="3539" name="直線矢印コネクタ 3538">
            <a:extLst>
              <a:ext uri="{FF2B5EF4-FFF2-40B4-BE49-F238E27FC236}">
                <a16:creationId xmlns:a16="http://schemas.microsoft.com/office/drawing/2014/main" id="{106DA390-EFF7-687D-754E-433D665577E6}"/>
              </a:ext>
            </a:extLst>
          </p:cNvPr>
          <p:cNvCxnSpPr>
            <a:cxnSpLocks/>
          </p:cNvCxnSpPr>
          <p:nvPr/>
        </p:nvCxnSpPr>
        <p:spPr>
          <a:xfrm>
            <a:off x="2624700" y="5515379"/>
            <a:ext cx="193301" cy="4359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48" name="直線矢印コネクタ 3547">
            <a:extLst>
              <a:ext uri="{FF2B5EF4-FFF2-40B4-BE49-F238E27FC236}">
                <a16:creationId xmlns:a16="http://schemas.microsoft.com/office/drawing/2014/main" id="{22AA865D-1CBE-A9F5-B849-B513808179A9}"/>
              </a:ext>
            </a:extLst>
          </p:cNvPr>
          <p:cNvCxnSpPr>
            <a:cxnSpLocks/>
          </p:cNvCxnSpPr>
          <p:nvPr/>
        </p:nvCxnSpPr>
        <p:spPr>
          <a:xfrm>
            <a:off x="2617627" y="6417710"/>
            <a:ext cx="210458" cy="0"/>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52" name="左大かっこ 3551">
            <a:extLst>
              <a:ext uri="{FF2B5EF4-FFF2-40B4-BE49-F238E27FC236}">
                <a16:creationId xmlns:a16="http://schemas.microsoft.com/office/drawing/2014/main" id="{3A630F11-CEBF-0B1C-9CF7-B569A00899B7}"/>
              </a:ext>
            </a:extLst>
          </p:cNvPr>
          <p:cNvSpPr/>
          <p:nvPr/>
        </p:nvSpPr>
        <p:spPr>
          <a:xfrm>
            <a:off x="840368" y="4829028"/>
            <a:ext cx="45719" cy="1466726"/>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53" name="テキスト ボックス 3552">
            <a:extLst>
              <a:ext uri="{FF2B5EF4-FFF2-40B4-BE49-F238E27FC236}">
                <a16:creationId xmlns:a16="http://schemas.microsoft.com/office/drawing/2014/main" id="{C4D8BD4B-2709-F7DC-13E1-37EB387AA606}"/>
              </a:ext>
            </a:extLst>
          </p:cNvPr>
          <p:cNvSpPr txBox="1"/>
          <p:nvPr/>
        </p:nvSpPr>
        <p:spPr>
          <a:xfrm>
            <a:off x="407237" y="4812776"/>
            <a:ext cx="430887" cy="1631216"/>
          </a:xfrm>
          <a:prstGeom prst="rect">
            <a:avLst/>
          </a:prstGeom>
          <a:noFill/>
        </p:spPr>
        <p:txBody>
          <a:bodyPr vert="eaVert" wrap="none" rtlCol="0">
            <a:spAutoFit/>
          </a:bodyPr>
          <a:lstStyle/>
          <a:p>
            <a:r>
              <a:rPr kumimoji="1" lang="ja-JP" altLang="en-US" sz="800">
                <a:latin typeface="Meiryo UI" panose="020B0604030504040204" pitchFamily="50" charset="-128"/>
                <a:ea typeface="Meiryo UI" panose="020B0604030504040204" pitchFamily="50" charset="-128"/>
              </a:rPr>
              <a:t>今回提案する実証事業を踏まえて</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実現するサービス</a:t>
            </a:r>
          </a:p>
        </p:txBody>
      </p:sp>
      <p:sp>
        <p:nvSpPr>
          <p:cNvPr id="3554" name="正方形/長方形 4">
            <a:extLst>
              <a:ext uri="{FF2B5EF4-FFF2-40B4-BE49-F238E27FC236}">
                <a16:creationId xmlns:a16="http://schemas.microsoft.com/office/drawing/2014/main" id="{EF6E6B4D-CBDE-2512-8646-E020471861EB}"/>
              </a:ext>
            </a:extLst>
          </p:cNvPr>
          <p:cNvSpPr/>
          <p:nvPr/>
        </p:nvSpPr>
        <p:spPr>
          <a:xfrm>
            <a:off x="81192" y="3789040"/>
            <a:ext cx="8932180" cy="3044938"/>
          </a:xfrm>
          <a:prstGeom prst="rect">
            <a:avLst/>
          </a:prstGeom>
          <a:no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55" name="二等辺三角形 3554">
            <a:extLst>
              <a:ext uri="{FF2B5EF4-FFF2-40B4-BE49-F238E27FC236}">
                <a16:creationId xmlns:a16="http://schemas.microsoft.com/office/drawing/2014/main" id="{92B94FD1-8299-F5FF-65B1-3EB1DB598A5A}"/>
              </a:ext>
            </a:extLst>
          </p:cNvPr>
          <p:cNvSpPr/>
          <p:nvPr/>
        </p:nvSpPr>
        <p:spPr>
          <a:xfrm flipV="1">
            <a:off x="4217233" y="195427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6" name="二等辺三角形 3555">
            <a:extLst>
              <a:ext uri="{FF2B5EF4-FFF2-40B4-BE49-F238E27FC236}">
                <a16:creationId xmlns:a16="http://schemas.microsoft.com/office/drawing/2014/main" id="{FD619F96-C16F-1C9E-0526-7F7878014511}"/>
              </a:ext>
            </a:extLst>
          </p:cNvPr>
          <p:cNvSpPr/>
          <p:nvPr/>
        </p:nvSpPr>
        <p:spPr>
          <a:xfrm flipV="1">
            <a:off x="4220558" y="3605845"/>
            <a:ext cx="576064" cy="151445"/>
          </a:xfrm>
          <a:prstGeom prst="triangle">
            <a:avLst/>
          </a:prstGeom>
          <a:solidFill>
            <a:schemeClr val="bg1"/>
          </a:solid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72" name="直線矢印コネクタ 3571">
            <a:extLst>
              <a:ext uri="{FF2B5EF4-FFF2-40B4-BE49-F238E27FC236}">
                <a16:creationId xmlns:a16="http://schemas.microsoft.com/office/drawing/2014/main" id="{C378B8B3-24F3-30DF-7607-C2011CE6DB5A}"/>
              </a:ext>
            </a:extLst>
          </p:cNvPr>
          <p:cNvCxnSpPr>
            <a:cxnSpLocks/>
            <a:endCxn id="3538" idx="1"/>
          </p:cNvCxnSpPr>
          <p:nvPr/>
        </p:nvCxnSpPr>
        <p:spPr>
          <a:xfrm flipV="1">
            <a:off x="4467986" y="5758785"/>
            <a:ext cx="195454" cy="21664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77" name="直線矢印コネクタ 3576">
            <a:extLst>
              <a:ext uri="{FF2B5EF4-FFF2-40B4-BE49-F238E27FC236}">
                <a16:creationId xmlns:a16="http://schemas.microsoft.com/office/drawing/2014/main" id="{3029FDCF-351D-D22E-86CB-A142B6FA45F1}"/>
              </a:ext>
            </a:extLst>
          </p:cNvPr>
          <p:cNvCxnSpPr>
            <a:cxnSpLocks/>
          </p:cNvCxnSpPr>
          <p:nvPr/>
        </p:nvCxnSpPr>
        <p:spPr>
          <a:xfrm>
            <a:off x="2628401" y="5445224"/>
            <a:ext cx="2104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88" name="直線矢印コネクタ 3587">
            <a:extLst>
              <a:ext uri="{FF2B5EF4-FFF2-40B4-BE49-F238E27FC236}">
                <a16:creationId xmlns:a16="http://schemas.microsoft.com/office/drawing/2014/main" id="{D7143651-3CEC-FD7B-40BA-12C130CADC88}"/>
              </a:ext>
            </a:extLst>
          </p:cNvPr>
          <p:cNvCxnSpPr>
            <a:cxnSpLocks/>
          </p:cNvCxnSpPr>
          <p:nvPr/>
        </p:nvCxnSpPr>
        <p:spPr>
          <a:xfrm flipV="1">
            <a:off x="4480066" y="5818397"/>
            <a:ext cx="160168" cy="858849"/>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B67D2FC-54DF-7CC4-538A-C5AEAC7DEBEB}"/>
              </a:ext>
            </a:extLst>
          </p:cNvPr>
          <p:cNvSpPr txBox="1"/>
          <p:nvPr/>
        </p:nvSpPr>
        <p:spPr>
          <a:xfrm>
            <a:off x="800946" y="3185984"/>
            <a:ext cx="8119705" cy="400110"/>
          </a:xfrm>
          <a:prstGeom prst="rect">
            <a:avLst/>
          </a:prstGeom>
          <a:noFill/>
        </p:spPr>
        <p:txBody>
          <a:bodyPr wrap="square" rtlCol="0">
            <a:spAutoFit/>
          </a:bodyPr>
          <a:lstStyle/>
          <a:p>
            <a:pPr marL="126000" indent="-126000"/>
            <a:r>
              <a:rPr lang="ja-JP" altLang="en-US" sz="1000" dirty="0">
                <a:latin typeface="Meiryo UI" panose="020B0604030504040204" pitchFamily="50" charset="-128"/>
                <a:ea typeface="Meiryo UI" panose="020B0604030504040204" pitchFamily="50" charset="-128"/>
              </a:rPr>
              <a:t>③</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課題</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南海トラフ等の大地震を想定した際に、被災後にいち早く昨日を回復するため、インフラの管理が必要。</a:t>
            </a:r>
            <a:endParaRPr lang="en-US" altLang="ja-JP" sz="1000" dirty="0">
              <a:latin typeface="Meiryo UI" panose="020B0604030504040204" pitchFamily="50" charset="-128"/>
              <a:ea typeface="Meiryo UI" panose="020B0604030504040204" pitchFamily="50" charset="-128"/>
            </a:endParaRPr>
          </a:p>
          <a:p>
            <a:pPr marL="126000" indent="-126000"/>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解決方法</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都市の再整備にあわせて、</a:t>
            </a:r>
            <a:r>
              <a:rPr lang="ja-JP" altLang="en-US" sz="1000" b="1" u="sng" dirty="0">
                <a:latin typeface="Meiryo UI" panose="020B0604030504040204" pitchFamily="50" charset="-128"/>
                <a:ea typeface="Meiryo UI" panose="020B0604030504040204" pitchFamily="50" charset="-128"/>
              </a:rPr>
              <a:t>地下埋設されたインフラをデジタル管理するシステムおよび手法を整備</a:t>
            </a:r>
            <a:r>
              <a:rPr lang="ja-JP" altLang="en-US" sz="1000" dirty="0">
                <a:latin typeface="Meiryo UI" panose="020B0604030504040204" pitchFamily="50" charset="-128"/>
                <a:ea typeface="Meiryo UI" panose="020B0604030504040204" pitchFamily="50" charset="-128"/>
              </a:rPr>
              <a:t>する。</a:t>
            </a:r>
            <a:endParaRPr kumimoji="1" lang="en-US" altLang="ja-JP" sz="1000" dirty="0"/>
          </a:p>
        </p:txBody>
      </p:sp>
      <p:sp>
        <p:nvSpPr>
          <p:cNvPr id="20" name="正方形/長方形 9">
            <a:extLst>
              <a:ext uri="{FF2B5EF4-FFF2-40B4-BE49-F238E27FC236}">
                <a16:creationId xmlns:a16="http://schemas.microsoft.com/office/drawing/2014/main" id="{E636A209-704A-74A7-B730-1887E45188FB}"/>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25" name="表 24">
            <a:extLst>
              <a:ext uri="{FF2B5EF4-FFF2-40B4-BE49-F238E27FC236}">
                <a16:creationId xmlns:a16="http://schemas.microsoft.com/office/drawing/2014/main" id="{3415BBF2-D8EB-AF3B-BE6A-28BF6FF384F4}"/>
              </a:ext>
            </a:extLst>
          </p:cNvPr>
          <p:cNvGraphicFramePr>
            <a:graphicFrameLocks noGrp="1"/>
          </p:cNvGraphicFramePr>
          <p:nvPr>
            <p:extLst>
              <p:ext uri="{D42A27DB-BD31-4B8C-83A1-F6EECF244321}">
                <p14:modId xmlns:p14="http://schemas.microsoft.com/office/powerpoint/2010/main" val="2054087487"/>
              </p:ext>
            </p:extLst>
          </p:nvPr>
        </p:nvGraphicFramePr>
        <p:xfrm>
          <a:off x="5997962" y="114771"/>
          <a:ext cx="2088232"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都市サービス</a:t>
                      </a:r>
                      <a:endParaRPr kumimoji="1" lang="en-US" altLang="ja-JP" sz="1100" b="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28" name="正方形/長方形 5">
            <a:extLst>
              <a:ext uri="{FF2B5EF4-FFF2-40B4-BE49-F238E27FC236}">
                <a16:creationId xmlns:a16="http://schemas.microsoft.com/office/drawing/2014/main" id="{BDD911E4-9FEF-7870-AEC8-D54423EE7B12}"/>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dirty="0">
                <a:solidFill>
                  <a:srgbClr val="000000"/>
                </a:solidFill>
                <a:latin typeface="Arial"/>
                <a:ea typeface="ＭＳ Ｐゴシック"/>
              </a:rPr>
              <a:t>81</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813977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１－２．スマートシティ（サービス）の概要</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43C6D6EE-33DD-E889-CAB4-5A339A243210}"/>
              </a:ext>
            </a:extLst>
          </p:cNvPr>
          <p:cNvSpPr/>
          <p:nvPr/>
        </p:nvSpPr>
        <p:spPr>
          <a:xfrm>
            <a:off x="62487" y="802913"/>
            <a:ext cx="521913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A2DD978D-298C-1214-B9C8-A137D70E351A}"/>
              </a:ext>
            </a:extLst>
          </p:cNvPr>
          <p:cNvSpPr/>
          <p:nvPr/>
        </p:nvSpPr>
        <p:spPr>
          <a:xfrm>
            <a:off x="-3242137" y="3987392"/>
            <a:ext cx="4325924"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4" name="正方形/長方形 33">
            <a:extLst>
              <a:ext uri="{FF2B5EF4-FFF2-40B4-BE49-F238E27FC236}">
                <a16:creationId xmlns:a16="http://schemas.microsoft.com/office/drawing/2014/main" id="{394A0340-F30F-F6DE-BA38-13580362E346}"/>
              </a:ext>
            </a:extLst>
          </p:cNvPr>
          <p:cNvSpPr/>
          <p:nvPr/>
        </p:nvSpPr>
        <p:spPr bwMode="gray">
          <a:xfrm>
            <a:off x="36029" y="802913"/>
            <a:ext cx="4599713" cy="24738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■導入するサービスの概要　</a:t>
            </a:r>
            <a:r>
              <a:rPr kumimoji="1" lang="en-US" altLang="ja-JP" sz="11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100" b="0"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35" name="正方形/長方形 34">
            <a:extLst>
              <a:ext uri="{FF2B5EF4-FFF2-40B4-BE49-F238E27FC236}">
                <a16:creationId xmlns:a16="http://schemas.microsoft.com/office/drawing/2014/main" id="{5100AD23-F6A5-349B-0115-685FC89A0097}"/>
              </a:ext>
            </a:extLst>
          </p:cNvPr>
          <p:cNvSpPr/>
          <p:nvPr/>
        </p:nvSpPr>
        <p:spPr>
          <a:xfrm>
            <a:off x="5859054" y="1110212"/>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39">
            <a:extLst>
              <a:ext uri="{FF2B5EF4-FFF2-40B4-BE49-F238E27FC236}">
                <a16:creationId xmlns:a16="http://schemas.microsoft.com/office/drawing/2014/main" id="{8E7326C6-0BFD-D042-CB7D-A37437C9C0E0}"/>
              </a:ext>
            </a:extLst>
          </p:cNvPr>
          <p:cNvSpPr/>
          <p:nvPr/>
        </p:nvSpPr>
        <p:spPr>
          <a:xfrm>
            <a:off x="85017" y="2744481"/>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41" name="正方形/長方形 40">
            <a:extLst>
              <a:ext uri="{FF2B5EF4-FFF2-40B4-BE49-F238E27FC236}">
                <a16:creationId xmlns:a16="http://schemas.microsoft.com/office/drawing/2014/main" id="{96B4AD40-9DAD-5723-5FDF-44E5E99F8F28}"/>
              </a:ext>
            </a:extLst>
          </p:cNvPr>
          <p:cNvSpPr/>
          <p:nvPr/>
        </p:nvSpPr>
        <p:spPr bwMode="gray">
          <a:xfrm>
            <a:off x="147726" y="2751164"/>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■導入するサービスの詳細</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25">
            <a:extLst>
              <a:ext uri="{FF2B5EF4-FFF2-40B4-BE49-F238E27FC236}">
                <a16:creationId xmlns:a16="http://schemas.microsoft.com/office/drawing/2014/main" id="{426BE833-BD2C-F445-DA63-6A2F540739DF}"/>
              </a:ext>
            </a:extLst>
          </p:cNvPr>
          <p:cNvSpPr/>
          <p:nvPr/>
        </p:nvSpPr>
        <p:spPr>
          <a:xfrm>
            <a:off x="114061" y="1135418"/>
            <a:ext cx="882098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⇒実証実験を経て導入するサービスで何を実現したいか、導入により都市をどのように変化させていくかを記載。</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3" name="テキスト ボックス 52">
            <a:extLst>
              <a:ext uri="{FF2B5EF4-FFF2-40B4-BE49-F238E27FC236}">
                <a16:creationId xmlns:a16="http://schemas.microsoft.com/office/drawing/2014/main" id="{BF9C9044-3929-6453-DB4D-004A5135A815}"/>
              </a:ext>
            </a:extLst>
          </p:cNvPr>
          <p:cNvSpPr txBox="1"/>
          <p:nvPr/>
        </p:nvSpPr>
        <p:spPr>
          <a:xfrm>
            <a:off x="147726" y="3055680"/>
            <a:ext cx="6624203" cy="82330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⇒アーキテクチャ等で全体のサービスデザインを説明する。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⇒活用するデータや取得方法等を具体的に記載するとともに、特に利用者の手元でのデザインを具体的に説明する。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59" name="正方形/長方形 58">
            <a:extLst>
              <a:ext uri="{FF2B5EF4-FFF2-40B4-BE49-F238E27FC236}">
                <a16:creationId xmlns:a16="http://schemas.microsoft.com/office/drawing/2014/main" id="{2DB42AAD-BF19-B947-94ED-4060CDA52E0E}"/>
              </a:ext>
            </a:extLst>
          </p:cNvPr>
          <p:cNvSpPr/>
          <p:nvPr/>
        </p:nvSpPr>
        <p:spPr>
          <a:xfrm>
            <a:off x="47873" y="4947760"/>
            <a:ext cx="5219131"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584" name="正方形/長方形 3583">
            <a:extLst>
              <a:ext uri="{FF2B5EF4-FFF2-40B4-BE49-F238E27FC236}">
                <a16:creationId xmlns:a16="http://schemas.microsoft.com/office/drawing/2014/main" id="{8D6BFEDB-B514-902B-35F0-2879723C7230}"/>
              </a:ext>
            </a:extLst>
          </p:cNvPr>
          <p:cNvSpPr/>
          <p:nvPr/>
        </p:nvSpPr>
        <p:spPr bwMode="gray">
          <a:xfrm>
            <a:off x="110582" y="4954443"/>
            <a:ext cx="4934462" cy="240447"/>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a:spcBef>
                <a:spcPts val="0"/>
              </a:spcBef>
              <a:spcAft>
                <a:spcPts val="225"/>
              </a:spcAf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87" name="正方形/長方形 3586">
            <a:extLst>
              <a:ext uri="{FF2B5EF4-FFF2-40B4-BE49-F238E27FC236}">
                <a16:creationId xmlns:a16="http://schemas.microsoft.com/office/drawing/2014/main" id="{1DAE00FA-258B-FBE6-EDCE-4D52F4484EE9}"/>
              </a:ext>
            </a:extLst>
          </p:cNvPr>
          <p:cNvSpPr/>
          <p:nvPr/>
        </p:nvSpPr>
        <p:spPr>
          <a:xfrm>
            <a:off x="7551984" y="1105301"/>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89" name="テキスト ボックス 3588">
            <a:extLst>
              <a:ext uri="{FF2B5EF4-FFF2-40B4-BE49-F238E27FC236}">
                <a16:creationId xmlns:a16="http://schemas.microsoft.com/office/drawing/2014/main" id="{35D6504B-C117-C4B0-0A22-076A1D4CEA40}"/>
              </a:ext>
            </a:extLst>
          </p:cNvPr>
          <p:cNvSpPr txBox="1"/>
          <p:nvPr/>
        </p:nvSpPr>
        <p:spPr>
          <a:xfrm>
            <a:off x="151285" y="5212815"/>
            <a:ext cx="4893759" cy="24622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9">
            <a:extLst>
              <a:ext uri="{FF2B5EF4-FFF2-40B4-BE49-F238E27FC236}">
                <a16:creationId xmlns:a16="http://schemas.microsoft.com/office/drawing/2014/main" id="{CFEE1873-E14E-50BD-BA05-A60D93F453DA}"/>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5">
            <a:extLst>
              <a:ext uri="{FF2B5EF4-FFF2-40B4-BE49-F238E27FC236}">
                <a16:creationId xmlns:a16="http://schemas.microsoft.com/office/drawing/2014/main" id="{91954D2F-38D1-F914-4129-F09491ED4CA8}"/>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2875058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矢印: 五方向 20">
            <a:extLst>
              <a:ext uri="{FF2B5EF4-FFF2-40B4-BE49-F238E27FC236}">
                <a16:creationId xmlns:a16="http://schemas.microsoft.com/office/drawing/2014/main" id="{1D9C8459-2973-D5B8-7693-DA1A7272D46A}"/>
              </a:ext>
            </a:extLst>
          </p:cNvPr>
          <p:cNvSpPr/>
          <p:nvPr/>
        </p:nvSpPr>
        <p:spPr>
          <a:xfrm>
            <a:off x="6992141" y="2098585"/>
            <a:ext cx="2059200" cy="360040"/>
          </a:xfrm>
          <a:prstGeom prst="homePlate">
            <a:avLst/>
          </a:prstGeom>
          <a:solidFill>
            <a:srgbClr val="6387E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Meiryo UI" panose="020B0604030504040204" pitchFamily="50" charset="-128"/>
                <a:ea typeface="Meiryo UI" panose="020B0604030504040204" pitchFamily="50" charset="-128"/>
              </a:rPr>
              <a:t>サービスの展開フェーズ</a:t>
            </a:r>
          </a:p>
        </p:txBody>
      </p:sp>
      <p:sp>
        <p:nvSpPr>
          <p:cNvPr id="22" name="正方形/長方形 21">
            <a:extLst>
              <a:ext uri="{FF2B5EF4-FFF2-40B4-BE49-F238E27FC236}">
                <a16:creationId xmlns:a16="http://schemas.microsoft.com/office/drawing/2014/main" id="{F68D6519-110C-E276-E571-8C41B0906090}"/>
              </a:ext>
            </a:extLst>
          </p:cNvPr>
          <p:cNvSpPr/>
          <p:nvPr/>
        </p:nvSpPr>
        <p:spPr>
          <a:xfrm>
            <a:off x="7029178" y="2523365"/>
            <a:ext cx="1854541"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サービス実装後にサービス実施エリアの拡大を行う</a:t>
            </a:r>
            <a:br>
              <a:rPr lang="en-US" altLang="ja-JP" sz="1000" dirty="0">
                <a:solidFill>
                  <a:schemeClr val="tx1">
                    <a:lumMod val="75000"/>
                    <a:lumOff val="25000"/>
                  </a:schemeClr>
                </a:solidFill>
                <a:latin typeface="Meiryo UI" panose="020B0604030504040204" pitchFamily="50" charset="-128"/>
                <a:ea typeface="Meiryo UI" panose="020B0604030504040204" pitchFamily="50" charset="-128"/>
              </a:rPr>
            </a:br>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本サービスと連携した新たな</a:t>
            </a:r>
            <a:r>
              <a:rPr lang="en-US" altLang="ja-JP" sz="1000" dirty="0" err="1">
                <a:solidFill>
                  <a:schemeClr val="tx1">
                    <a:lumMod val="75000"/>
                    <a:lumOff val="25000"/>
                  </a:schemeClr>
                </a:solidFill>
                <a:latin typeface="Meiryo UI" panose="020B0604030504040204" pitchFamily="50" charset="-128"/>
                <a:ea typeface="Meiryo UI" panose="020B0604030504040204" pitchFamily="50" charset="-128"/>
              </a:rPr>
              <a:t>MaaS</a:t>
            </a:r>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サービスの実証を行う</a:t>
            </a:r>
            <a:endPar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矢印: 五方向 10">
            <a:extLst>
              <a:ext uri="{FF2B5EF4-FFF2-40B4-BE49-F238E27FC236}">
                <a16:creationId xmlns:a16="http://schemas.microsoft.com/office/drawing/2014/main" id="{38410DA0-9564-5567-262C-58678DA8F6B1}"/>
              </a:ext>
            </a:extLst>
          </p:cNvPr>
          <p:cNvSpPr/>
          <p:nvPr/>
        </p:nvSpPr>
        <p:spPr>
          <a:xfrm>
            <a:off x="4996075" y="2098585"/>
            <a:ext cx="2058089" cy="360040"/>
          </a:xfrm>
          <a:prstGeom prst="homePlate">
            <a:avLst/>
          </a:prstGeom>
          <a:solidFill>
            <a:srgbClr val="93ACF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Meiryo UI" panose="020B0604030504040204" pitchFamily="50" charset="-128"/>
                <a:ea typeface="Meiryo UI" panose="020B0604030504040204" pitchFamily="50" charset="-128"/>
              </a:rPr>
              <a:t>本格実装フェーズ</a:t>
            </a:r>
          </a:p>
        </p:txBody>
      </p:sp>
      <p:sp>
        <p:nvSpPr>
          <p:cNvPr id="19" name="正方形/長方形 18">
            <a:extLst>
              <a:ext uri="{FF2B5EF4-FFF2-40B4-BE49-F238E27FC236}">
                <a16:creationId xmlns:a16="http://schemas.microsoft.com/office/drawing/2014/main" id="{5F848884-F9C2-E94D-934B-45A8707A0D53}"/>
              </a:ext>
            </a:extLst>
          </p:cNvPr>
          <p:cNvSpPr/>
          <p:nvPr/>
        </p:nvSpPr>
        <p:spPr>
          <a:xfrm>
            <a:off x="4996075"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本格実装に向けての体制・ビジネスモデル・運用事業者との契約条件の検討などを行う</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R</a:t>
            </a:r>
            <a:r>
              <a:rPr lang="en-US" altLang="ja-JP" sz="1000" dirty="0">
                <a:solidFill>
                  <a:schemeClr val="tx1">
                    <a:lumMod val="75000"/>
                    <a:lumOff val="25000"/>
                  </a:schemeClr>
                </a:solidFill>
                <a:latin typeface="Meiryo UI" panose="020B0604030504040204" pitchFamily="50" charset="-128"/>
                <a:ea typeface="Meiryo UI" panose="020B0604030504040204" pitchFamily="50" charset="-128"/>
              </a:rPr>
              <a:t>8</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年度後半にはサービスの本格実装予定</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これまでに蓄積した実証データを活用した新たなサービスの検討を行う</a:t>
            </a:r>
            <a:endPar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矢印: 五方向 4">
            <a:extLst>
              <a:ext uri="{FF2B5EF4-FFF2-40B4-BE49-F238E27FC236}">
                <a16:creationId xmlns:a16="http://schemas.microsoft.com/office/drawing/2014/main" id="{1BDFD633-4A6C-36BD-185D-3B53DA210D92}"/>
              </a:ext>
            </a:extLst>
          </p:cNvPr>
          <p:cNvSpPr/>
          <p:nvPr/>
        </p:nvSpPr>
        <p:spPr>
          <a:xfrm>
            <a:off x="3000009" y="2098585"/>
            <a:ext cx="2058089" cy="360040"/>
          </a:xfrm>
          <a:prstGeom prst="homePlate">
            <a:avLst/>
          </a:prstGeom>
          <a:solidFill>
            <a:srgbClr val="BFCEF7"/>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75000"/>
                    <a:lumOff val="25000"/>
                  </a:schemeClr>
                </a:solidFill>
                <a:latin typeface="Meiryo UI" panose="020B0604030504040204" pitchFamily="50" charset="-128"/>
                <a:ea typeface="Meiryo UI" panose="020B0604030504040204" pitchFamily="50" charset="-128"/>
              </a:rPr>
              <a:t>サービスのブラッシュアップ</a:t>
            </a:r>
            <a:endParaRPr kumimoji="1" lang="en-US" altLang="ja-JP" sz="1200" b="1">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200" b="1">
                <a:solidFill>
                  <a:schemeClr val="tx1">
                    <a:lumMod val="75000"/>
                    <a:lumOff val="25000"/>
                  </a:schemeClr>
                </a:solidFill>
                <a:latin typeface="Meiryo UI" panose="020B0604030504040204" pitchFamily="50" charset="-128"/>
                <a:ea typeface="Meiryo UI" panose="020B0604030504040204" pitchFamily="50" charset="-128"/>
              </a:rPr>
              <a:t>フェーズ</a:t>
            </a:r>
          </a:p>
        </p:txBody>
      </p:sp>
      <p:sp>
        <p:nvSpPr>
          <p:cNvPr id="18" name="正方形/長方形 17">
            <a:extLst>
              <a:ext uri="{FF2B5EF4-FFF2-40B4-BE49-F238E27FC236}">
                <a16:creationId xmlns:a16="http://schemas.microsoft.com/office/drawing/2014/main" id="{2BA30536-9659-8ECB-AABC-BEF74FCD4661}"/>
              </a:ext>
            </a:extLst>
          </p:cNvPr>
          <p:cNvSpPr/>
          <p:nvPr/>
        </p:nvSpPr>
        <p:spPr>
          <a:xfrm>
            <a:off x="3000009"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第</a:t>
            </a:r>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1</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回実証を踏まえ、サービスや運用体制のブラッシュアップを図る</a:t>
            </a:r>
            <a:endPar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ブラッシュアップしたサービスにて第２回実証を行い、実装前の最終確認を行う</a:t>
            </a:r>
            <a:endParaRPr lang="en-US" altLang="ja-JP" sz="1000" dirty="0">
              <a:solidFill>
                <a:schemeClr val="tx1">
                  <a:lumMod val="75000"/>
                  <a:lumOff val="25000"/>
                </a:schemeClr>
              </a:solidFill>
              <a:latin typeface="Meiryo UI" panose="020B0604030504040204" pitchFamily="50" charset="-128"/>
              <a:ea typeface="Meiryo UI" panose="020B0604030504040204" pitchFamily="50" charset="-128"/>
            </a:endParaRPr>
          </a:p>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実証後に効果検証を行い、実装に向けたビジネスモデルを確定する</a:t>
            </a: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a:solidFill>
                  <a:srgbClr val="FFFFFF"/>
                </a:solidFill>
                <a:latin typeface="BIZ UDPゴシック" panose="020B0400000000000000" pitchFamily="50" charset="-128"/>
                <a:ea typeface="BIZ UDPゴシック" panose="020B0400000000000000" pitchFamily="50" charset="-128"/>
              </a:rPr>
              <a:t>１－３．実装までのスケジュール</a:t>
            </a:r>
          </a:p>
        </p:txBody>
      </p:sp>
      <p:sp>
        <p:nvSpPr>
          <p:cNvPr id="10" name="正方形/長方形 34">
            <a:extLst>
              <a:ext uri="{FF2B5EF4-FFF2-40B4-BE49-F238E27FC236}">
                <a16:creationId xmlns:a16="http://schemas.microsoft.com/office/drawing/2014/main" id="{AECF4109-67E2-817B-6F53-679B80B47626}"/>
              </a:ext>
            </a:extLst>
          </p:cNvPr>
          <p:cNvSpPr/>
          <p:nvPr/>
        </p:nvSpPr>
        <p:spPr>
          <a:xfrm>
            <a:off x="107504" y="814375"/>
            <a:ext cx="8928991" cy="83099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・今回提案する事業について、</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実証事業から実装までの具体的なスケジュールを記載</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200" dirty="0">
                <a:solidFill>
                  <a:srgbClr val="000000"/>
                </a:solidFill>
                <a:latin typeface="Meiryo UI" panose="020B0604030504040204" pitchFamily="50" charset="-128"/>
                <a:ea typeface="Meiryo UI" panose="020B0604030504040204" pitchFamily="50" charset="-128"/>
              </a:rPr>
              <a:t>・特に本事業の実施期間は、各年度ごとの目的・実施内容を明確に記載すること</a:t>
            </a:r>
            <a:endParaRPr lang="en-US" altLang="ja-JP" sz="1200" dirty="0">
              <a:solidFill>
                <a:srgbClr val="00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都市サービス実装タイプはスマートシティ実装計画（別紙）の初年度から３年以内（年度末まで）の実装を必須とする</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200" b="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四半期程度毎の事業スケジュールを記載</a:t>
            </a:r>
            <a:r>
              <a:rPr kumimoji="1" lang="ja-JP" altLang="en-US"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200" b="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矢印: 五方向 3">
            <a:extLst>
              <a:ext uri="{FF2B5EF4-FFF2-40B4-BE49-F238E27FC236}">
                <a16:creationId xmlns:a16="http://schemas.microsoft.com/office/drawing/2014/main" id="{613F6630-3EFB-14CE-321B-A2C205F22AA5}"/>
              </a:ext>
            </a:extLst>
          </p:cNvPr>
          <p:cNvSpPr/>
          <p:nvPr/>
        </p:nvSpPr>
        <p:spPr>
          <a:xfrm>
            <a:off x="1003943" y="2098585"/>
            <a:ext cx="2058089" cy="360040"/>
          </a:xfrm>
          <a:prstGeom prst="homePlate">
            <a:avLst/>
          </a:prstGeom>
          <a:solidFill>
            <a:srgbClr val="DDE5F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75000"/>
                    <a:lumOff val="25000"/>
                  </a:schemeClr>
                </a:solidFill>
                <a:latin typeface="Meiryo UI" panose="020B0604030504040204" pitchFamily="50" charset="-128"/>
                <a:ea typeface="Meiryo UI" panose="020B0604030504040204" pitchFamily="50" charset="-128"/>
              </a:rPr>
              <a:t>サービスのニーズ確認</a:t>
            </a:r>
            <a:endParaRPr kumimoji="1" lang="en-US" altLang="ja-JP" sz="1200" b="1">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200" b="1">
                <a:solidFill>
                  <a:schemeClr val="tx1">
                    <a:lumMod val="75000"/>
                    <a:lumOff val="25000"/>
                  </a:schemeClr>
                </a:solidFill>
                <a:latin typeface="Meiryo UI" panose="020B0604030504040204" pitchFamily="50" charset="-128"/>
                <a:ea typeface="Meiryo UI" panose="020B0604030504040204" pitchFamily="50" charset="-128"/>
              </a:rPr>
              <a:t>フェーズ</a:t>
            </a:r>
          </a:p>
        </p:txBody>
      </p:sp>
      <p:sp>
        <p:nvSpPr>
          <p:cNvPr id="17" name="正方形/長方形 16">
            <a:extLst>
              <a:ext uri="{FF2B5EF4-FFF2-40B4-BE49-F238E27FC236}">
                <a16:creationId xmlns:a16="http://schemas.microsoft.com/office/drawing/2014/main" id="{157B9AF4-2B1F-7261-19D0-AB801D9EEA59}"/>
              </a:ext>
            </a:extLst>
          </p:cNvPr>
          <p:cNvSpPr/>
          <p:nvPr/>
        </p:nvSpPr>
        <p:spPr>
          <a:xfrm>
            <a:off x="1003943" y="2523365"/>
            <a:ext cx="1950114" cy="1699235"/>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スマートシティサービスを導入するにあたってどのような住民ニーズがあるのか、安全性に問題がないか、システム環境や他サービスとのシステム上の連携を検証する</a:t>
            </a:r>
          </a:p>
        </p:txBody>
      </p:sp>
      <p:sp>
        <p:nvSpPr>
          <p:cNvPr id="23" name="正方形/長方形 22">
            <a:extLst>
              <a:ext uri="{FF2B5EF4-FFF2-40B4-BE49-F238E27FC236}">
                <a16:creationId xmlns:a16="http://schemas.microsoft.com/office/drawing/2014/main" id="{010C0370-51E1-E83A-E098-B1BF6F3B61AC}"/>
              </a:ext>
            </a:extLst>
          </p:cNvPr>
          <p:cNvSpPr/>
          <p:nvPr/>
        </p:nvSpPr>
        <p:spPr>
          <a:xfrm>
            <a:off x="-36216" y="2115228"/>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rgbClr val="6699FF"/>
                </a:solidFill>
                <a:latin typeface="Meiryo UI" panose="020B0604030504040204" pitchFamily="50" charset="-128"/>
                <a:ea typeface="Meiryo UI" panose="020B0604030504040204" pitchFamily="50" charset="-128"/>
              </a:rPr>
              <a:t>フェーズ</a:t>
            </a:r>
            <a:endParaRPr kumimoji="1" lang="ja-JP" altLang="en-US" sz="1200" b="1">
              <a:solidFill>
                <a:srgbClr val="6699FF"/>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41AE35E1-A949-21AF-D55D-19DC179BF1F2}"/>
              </a:ext>
            </a:extLst>
          </p:cNvPr>
          <p:cNvSpPr/>
          <p:nvPr/>
        </p:nvSpPr>
        <p:spPr>
          <a:xfrm>
            <a:off x="-67186" y="2518988"/>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rgbClr val="6699FF"/>
                </a:solidFill>
                <a:latin typeface="Meiryo UI" panose="020B0604030504040204" pitchFamily="50" charset="-128"/>
                <a:ea typeface="Meiryo UI" panose="020B0604030504040204" pitchFamily="50" charset="-128"/>
              </a:rPr>
              <a:t>概要・目的</a:t>
            </a:r>
            <a:endParaRPr kumimoji="1" lang="ja-JP" altLang="en-US" sz="1200" b="1">
              <a:solidFill>
                <a:srgbClr val="6699FF"/>
              </a:solidFill>
              <a:latin typeface="Meiryo UI" panose="020B0604030504040204" pitchFamily="50" charset="-128"/>
              <a:ea typeface="Meiryo UI" panose="020B0604030504040204" pitchFamily="50" charset="-128"/>
            </a:endParaRPr>
          </a:p>
        </p:txBody>
      </p:sp>
      <p:graphicFrame>
        <p:nvGraphicFramePr>
          <p:cNvPr id="25" name="表 25">
            <a:extLst>
              <a:ext uri="{FF2B5EF4-FFF2-40B4-BE49-F238E27FC236}">
                <a16:creationId xmlns:a16="http://schemas.microsoft.com/office/drawing/2014/main" id="{A09FFD3D-3A24-9B02-43E0-951ED2D5C626}"/>
              </a:ext>
            </a:extLst>
          </p:cNvPr>
          <p:cNvGraphicFramePr>
            <a:graphicFrameLocks noGrp="1"/>
          </p:cNvGraphicFramePr>
          <p:nvPr>
            <p:extLst>
              <p:ext uri="{D42A27DB-BD31-4B8C-83A1-F6EECF244321}">
                <p14:modId xmlns:p14="http://schemas.microsoft.com/office/powerpoint/2010/main" val="1281266625"/>
              </p:ext>
            </p:extLst>
          </p:nvPr>
        </p:nvGraphicFramePr>
        <p:xfrm>
          <a:off x="1003943" y="4323333"/>
          <a:ext cx="7842744" cy="1561337"/>
        </p:xfrm>
        <a:graphic>
          <a:graphicData uri="http://schemas.openxmlformats.org/drawingml/2006/table">
            <a:tbl>
              <a:tblPr firstRow="1" bandRow="1">
                <a:tableStyleId>{5C22544A-7EE6-4342-B048-85BDC9FD1C3A}</a:tableStyleId>
              </a:tblPr>
              <a:tblGrid>
                <a:gridCol w="560196">
                  <a:extLst>
                    <a:ext uri="{9D8B030D-6E8A-4147-A177-3AD203B41FA5}">
                      <a16:colId xmlns:a16="http://schemas.microsoft.com/office/drawing/2014/main" val="58720699"/>
                    </a:ext>
                  </a:extLst>
                </a:gridCol>
                <a:gridCol w="560196">
                  <a:extLst>
                    <a:ext uri="{9D8B030D-6E8A-4147-A177-3AD203B41FA5}">
                      <a16:colId xmlns:a16="http://schemas.microsoft.com/office/drawing/2014/main" val="1921286119"/>
                    </a:ext>
                  </a:extLst>
                </a:gridCol>
                <a:gridCol w="560196">
                  <a:extLst>
                    <a:ext uri="{9D8B030D-6E8A-4147-A177-3AD203B41FA5}">
                      <a16:colId xmlns:a16="http://schemas.microsoft.com/office/drawing/2014/main" val="4051492733"/>
                    </a:ext>
                  </a:extLst>
                </a:gridCol>
                <a:gridCol w="560196">
                  <a:extLst>
                    <a:ext uri="{9D8B030D-6E8A-4147-A177-3AD203B41FA5}">
                      <a16:colId xmlns:a16="http://schemas.microsoft.com/office/drawing/2014/main" val="3627388860"/>
                    </a:ext>
                  </a:extLst>
                </a:gridCol>
                <a:gridCol w="560196">
                  <a:extLst>
                    <a:ext uri="{9D8B030D-6E8A-4147-A177-3AD203B41FA5}">
                      <a16:colId xmlns:a16="http://schemas.microsoft.com/office/drawing/2014/main" val="3888247397"/>
                    </a:ext>
                  </a:extLst>
                </a:gridCol>
                <a:gridCol w="560196">
                  <a:extLst>
                    <a:ext uri="{9D8B030D-6E8A-4147-A177-3AD203B41FA5}">
                      <a16:colId xmlns:a16="http://schemas.microsoft.com/office/drawing/2014/main" val="951600740"/>
                    </a:ext>
                  </a:extLst>
                </a:gridCol>
                <a:gridCol w="560196">
                  <a:extLst>
                    <a:ext uri="{9D8B030D-6E8A-4147-A177-3AD203B41FA5}">
                      <a16:colId xmlns:a16="http://schemas.microsoft.com/office/drawing/2014/main" val="3289948725"/>
                    </a:ext>
                  </a:extLst>
                </a:gridCol>
                <a:gridCol w="560196">
                  <a:extLst>
                    <a:ext uri="{9D8B030D-6E8A-4147-A177-3AD203B41FA5}">
                      <a16:colId xmlns:a16="http://schemas.microsoft.com/office/drawing/2014/main" val="2477946490"/>
                    </a:ext>
                  </a:extLst>
                </a:gridCol>
                <a:gridCol w="560196">
                  <a:extLst>
                    <a:ext uri="{9D8B030D-6E8A-4147-A177-3AD203B41FA5}">
                      <a16:colId xmlns:a16="http://schemas.microsoft.com/office/drawing/2014/main" val="771913779"/>
                    </a:ext>
                  </a:extLst>
                </a:gridCol>
                <a:gridCol w="560196">
                  <a:extLst>
                    <a:ext uri="{9D8B030D-6E8A-4147-A177-3AD203B41FA5}">
                      <a16:colId xmlns:a16="http://schemas.microsoft.com/office/drawing/2014/main" val="1012570093"/>
                    </a:ext>
                  </a:extLst>
                </a:gridCol>
                <a:gridCol w="560196">
                  <a:extLst>
                    <a:ext uri="{9D8B030D-6E8A-4147-A177-3AD203B41FA5}">
                      <a16:colId xmlns:a16="http://schemas.microsoft.com/office/drawing/2014/main" val="1607148260"/>
                    </a:ext>
                  </a:extLst>
                </a:gridCol>
                <a:gridCol w="560196">
                  <a:extLst>
                    <a:ext uri="{9D8B030D-6E8A-4147-A177-3AD203B41FA5}">
                      <a16:colId xmlns:a16="http://schemas.microsoft.com/office/drawing/2014/main" val="1827744257"/>
                    </a:ext>
                  </a:extLst>
                </a:gridCol>
                <a:gridCol w="560196">
                  <a:extLst>
                    <a:ext uri="{9D8B030D-6E8A-4147-A177-3AD203B41FA5}">
                      <a16:colId xmlns:a16="http://schemas.microsoft.com/office/drawing/2014/main" val="3805505338"/>
                    </a:ext>
                  </a:extLst>
                </a:gridCol>
                <a:gridCol w="560196">
                  <a:extLst>
                    <a:ext uri="{9D8B030D-6E8A-4147-A177-3AD203B41FA5}">
                      <a16:colId xmlns:a16="http://schemas.microsoft.com/office/drawing/2014/main" val="20594624"/>
                    </a:ext>
                  </a:extLst>
                </a:gridCol>
              </a:tblGrid>
              <a:tr h="25805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R7</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93ACF1"/>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R8</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93ACF1"/>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R9</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93ACF1"/>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R10</a:t>
                      </a:r>
                      <a:r>
                        <a:rPr kumimoji="1" lang="ja-JP" altLang="en-US" sz="900" b="0" kern="1200" dirty="0">
                          <a:solidFill>
                            <a:schemeClr val="tx1">
                              <a:lumMod val="75000"/>
                              <a:lumOff val="25000"/>
                            </a:schemeClr>
                          </a:solidFill>
                          <a:latin typeface="Meiryo UI" panose="020B0604030504040204" pitchFamily="50" charset="-128"/>
                          <a:ea typeface="Meiryo UI" panose="020B0604030504040204" pitchFamily="50" charset="-128"/>
                          <a:cs typeface="+mn-cs"/>
                        </a:rPr>
                        <a:t>年度以降</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93ACF1"/>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extLst>
                  <a:ext uri="{0D108BD9-81ED-4DB2-BD59-A6C34878D82A}">
                    <a16:rowId xmlns:a16="http://schemas.microsoft.com/office/drawing/2014/main" val="1440271451"/>
                  </a:ext>
                </a:extLst>
              </a:tr>
              <a:tr h="434427">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434427">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434427">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26" name="矢印: 五方向 25">
            <a:extLst>
              <a:ext uri="{FF2B5EF4-FFF2-40B4-BE49-F238E27FC236}">
                <a16:creationId xmlns:a16="http://schemas.microsoft.com/office/drawing/2014/main" id="{46F5CB29-CE1A-2909-A146-2B0D508A611F}"/>
              </a:ext>
            </a:extLst>
          </p:cNvPr>
          <p:cNvSpPr/>
          <p:nvPr/>
        </p:nvSpPr>
        <p:spPr>
          <a:xfrm>
            <a:off x="1040975" y="4653397"/>
            <a:ext cx="41914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事前準備</a:t>
            </a:r>
          </a:p>
        </p:txBody>
      </p:sp>
      <p:sp>
        <p:nvSpPr>
          <p:cNvPr id="27" name="矢印: 五方向 26">
            <a:extLst>
              <a:ext uri="{FF2B5EF4-FFF2-40B4-BE49-F238E27FC236}">
                <a16:creationId xmlns:a16="http://schemas.microsoft.com/office/drawing/2014/main" id="{6317189F-73BE-F221-2B76-CED5EA001648}"/>
              </a:ext>
            </a:extLst>
          </p:cNvPr>
          <p:cNvSpPr/>
          <p:nvPr/>
        </p:nvSpPr>
        <p:spPr>
          <a:xfrm>
            <a:off x="1342723" y="5104001"/>
            <a:ext cx="41914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実証実施</a:t>
            </a:r>
          </a:p>
        </p:txBody>
      </p:sp>
      <p:sp>
        <p:nvSpPr>
          <p:cNvPr id="28" name="矢印: 五方向 27">
            <a:extLst>
              <a:ext uri="{FF2B5EF4-FFF2-40B4-BE49-F238E27FC236}">
                <a16:creationId xmlns:a16="http://schemas.microsoft.com/office/drawing/2014/main" id="{9BE7EAD9-9D8F-D165-D83E-4184F2E06217}"/>
              </a:ext>
            </a:extLst>
          </p:cNvPr>
          <p:cNvSpPr/>
          <p:nvPr/>
        </p:nvSpPr>
        <p:spPr>
          <a:xfrm>
            <a:off x="1719627" y="5541185"/>
            <a:ext cx="41914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効果検証</a:t>
            </a:r>
          </a:p>
        </p:txBody>
      </p:sp>
      <p:sp>
        <p:nvSpPr>
          <p:cNvPr id="29" name="矢印: 五方向 28">
            <a:extLst>
              <a:ext uri="{FF2B5EF4-FFF2-40B4-BE49-F238E27FC236}">
                <a16:creationId xmlns:a16="http://schemas.microsoft.com/office/drawing/2014/main" id="{A5E2EF5C-E4B2-95B9-A75B-AE22CF9EAF4F}"/>
              </a:ext>
            </a:extLst>
          </p:cNvPr>
          <p:cNvSpPr/>
          <p:nvPr/>
        </p:nvSpPr>
        <p:spPr>
          <a:xfrm>
            <a:off x="2138767" y="4689006"/>
            <a:ext cx="1696686"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サービスの改善</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検討</a:t>
            </a:r>
          </a:p>
        </p:txBody>
      </p:sp>
      <p:sp>
        <p:nvSpPr>
          <p:cNvPr id="30" name="矢印: 五方向 29">
            <a:extLst>
              <a:ext uri="{FF2B5EF4-FFF2-40B4-BE49-F238E27FC236}">
                <a16:creationId xmlns:a16="http://schemas.microsoft.com/office/drawing/2014/main" id="{3D278D0E-B102-C7FF-67E3-8083DF0171FC}"/>
              </a:ext>
            </a:extLst>
          </p:cNvPr>
          <p:cNvSpPr/>
          <p:nvPr/>
        </p:nvSpPr>
        <p:spPr>
          <a:xfrm>
            <a:off x="3838898" y="5076115"/>
            <a:ext cx="121920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実証実施</a:t>
            </a:r>
            <a:r>
              <a:rPr lang="en-US" altLang="ja-JP" sz="800">
                <a:solidFill>
                  <a:srgbClr val="000000"/>
                </a:solidFill>
                <a:latin typeface="BIZ UDPゴシック" panose="020B0400000000000000" pitchFamily="50" charset="-128"/>
                <a:ea typeface="BIZ UDPゴシック" panose="020B0400000000000000" pitchFamily="50" charset="-128"/>
                <a:cs typeface="Arial" charset="0"/>
              </a:rPr>
              <a:t>(2</a:t>
            </a: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回目</a:t>
            </a:r>
            <a:r>
              <a:rPr lang="en-US" altLang="ja-JP" sz="800">
                <a:solidFill>
                  <a:srgbClr val="000000"/>
                </a:solidFill>
                <a:latin typeface="BIZ UDPゴシック" panose="020B0400000000000000" pitchFamily="50" charset="-128"/>
                <a:ea typeface="BIZ UDPゴシック" panose="020B0400000000000000" pitchFamily="50" charset="-128"/>
                <a:cs typeface="Arial" charset="0"/>
              </a:rPr>
              <a:t>)</a:t>
            </a:r>
            <a:endParaRPr lang="ja-JP" altLang="en-US" sz="800">
              <a:solidFill>
                <a:srgbClr val="000000"/>
              </a:solidFill>
              <a:latin typeface="BIZ UDPゴシック" panose="020B0400000000000000" pitchFamily="50" charset="-128"/>
              <a:ea typeface="BIZ UDPゴシック" panose="020B0400000000000000" pitchFamily="50" charset="-128"/>
              <a:cs typeface="Arial" charset="0"/>
            </a:endParaRPr>
          </a:p>
        </p:txBody>
      </p:sp>
      <p:sp>
        <p:nvSpPr>
          <p:cNvPr id="31" name="矢印: 五方向 30">
            <a:extLst>
              <a:ext uri="{FF2B5EF4-FFF2-40B4-BE49-F238E27FC236}">
                <a16:creationId xmlns:a16="http://schemas.microsoft.com/office/drawing/2014/main" id="{A473B592-34E3-2BA7-FA5B-40113F597357}"/>
              </a:ext>
            </a:extLst>
          </p:cNvPr>
          <p:cNvSpPr/>
          <p:nvPr/>
        </p:nvSpPr>
        <p:spPr>
          <a:xfrm>
            <a:off x="6420705" y="5109289"/>
            <a:ext cx="2316852"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本格実装</a:t>
            </a:r>
          </a:p>
        </p:txBody>
      </p:sp>
      <p:sp>
        <p:nvSpPr>
          <p:cNvPr id="32" name="矢印: 五方向 31">
            <a:extLst>
              <a:ext uri="{FF2B5EF4-FFF2-40B4-BE49-F238E27FC236}">
                <a16:creationId xmlns:a16="http://schemas.microsoft.com/office/drawing/2014/main" id="{88E93D25-F25D-95CF-BF60-966D88A178B1}"/>
              </a:ext>
            </a:extLst>
          </p:cNvPr>
          <p:cNvSpPr/>
          <p:nvPr/>
        </p:nvSpPr>
        <p:spPr>
          <a:xfrm>
            <a:off x="5058098" y="5530726"/>
            <a:ext cx="1444301"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実装に向けた</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ビジネスモデルブラッシュアップ</a:t>
            </a:r>
          </a:p>
        </p:txBody>
      </p:sp>
      <p:sp>
        <p:nvSpPr>
          <p:cNvPr id="33" name="矢印: 五方向 32">
            <a:extLst>
              <a:ext uri="{FF2B5EF4-FFF2-40B4-BE49-F238E27FC236}">
                <a16:creationId xmlns:a16="http://schemas.microsoft.com/office/drawing/2014/main" id="{38BE6FAB-49D0-88C4-DB57-B41EE7DB6657}"/>
              </a:ext>
            </a:extLst>
          </p:cNvPr>
          <p:cNvSpPr/>
          <p:nvPr/>
        </p:nvSpPr>
        <p:spPr>
          <a:xfrm>
            <a:off x="5058099" y="4676811"/>
            <a:ext cx="135745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体制や・契約条件</a:t>
            </a:r>
            <a:br>
              <a:rPr lang="en-US" altLang="ja-JP" sz="800" dirty="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dirty="0">
                <a:solidFill>
                  <a:srgbClr val="000000"/>
                </a:solidFill>
                <a:latin typeface="BIZ UDPゴシック" panose="020B0400000000000000" pitchFamily="50" charset="-128"/>
                <a:ea typeface="BIZ UDPゴシック" panose="020B0400000000000000" pitchFamily="50" charset="-128"/>
                <a:cs typeface="Arial" charset="0"/>
              </a:rPr>
              <a:t>等の再検討</a:t>
            </a:r>
          </a:p>
        </p:txBody>
      </p:sp>
      <p:sp>
        <p:nvSpPr>
          <p:cNvPr id="34" name="矢印: 五方向 33">
            <a:extLst>
              <a:ext uri="{FF2B5EF4-FFF2-40B4-BE49-F238E27FC236}">
                <a16:creationId xmlns:a16="http://schemas.microsoft.com/office/drawing/2014/main" id="{2E1020C0-4103-D479-7A01-F4178EE74D6B}"/>
              </a:ext>
            </a:extLst>
          </p:cNvPr>
          <p:cNvSpPr/>
          <p:nvPr/>
        </p:nvSpPr>
        <p:spPr>
          <a:xfrm>
            <a:off x="7460076" y="5563976"/>
            <a:ext cx="1386607"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実装エリア拡大</a:t>
            </a:r>
          </a:p>
        </p:txBody>
      </p:sp>
      <p:sp>
        <p:nvSpPr>
          <p:cNvPr id="35" name="正方形/長方形 34">
            <a:extLst>
              <a:ext uri="{FF2B5EF4-FFF2-40B4-BE49-F238E27FC236}">
                <a16:creationId xmlns:a16="http://schemas.microsoft.com/office/drawing/2014/main" id="{629F59FA-E884-D5D4-05FC-17AEA655C05B}"/>
              </a:ext>
            </a:extLst>
          </p:cNvPr>
          <p:cNvSpPr/>
          <p:nvPr/>
        </p:nvSpPr>
        <p:spPr>
          <a:xfrm>
            <a:off x="-45233" y="4131793"/>
            <a:ext cx="1119158" cy="64807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rgbClr val="6699FF"/>
                </a:solidFill>
                <a:latin typeface="Meiryo UI" panose="020B0604030504040204" pitchFamily="50" charset="-128"/>
                <a:ea typeface="Meiryo UI" panose="020B0604030504040204" pitchFamily="50" charset="-128"/>
              </a:rPr>
              <a:t>スケジュール</a:t>
            </a:r>
            <a:endParaRPr kumimoji="1" lang="ja-JP" altLang="en-US" sz="1200" b="1">
              <a:solidFill>
                <a:srgbClr val="6699FF"/>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5677E060-D651-E96A-0ED7-B33E436A3022}"/>
              </a:ext>
            </a:extLst>
          </p:cNvPr>
          <p:cNvSpPr txBox="1"/>
          <p:nvPr/>
        </p:nvSpPr>
        <p:spPr>
          <a:xfrm>
            <a:off x="-67186" y="1848618"/>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9" name="正方形/長方形 5">
            <a:extLst>
              <a:ext uri="{FF2B5EF4-FFF2-40B4-BE49-F238E27FC236}">
                <a16:creationId xmlns:a16="http://schemas.microsoft.com/office/drawing/2014/main" id="{E96CEE36-2C0D-0E0A-53EE-E341702215F2}"/>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2" name="正方形/長方形 9">
            <a:extLst>
              <a:ext uri="{FF2B5EF4-FFF2-40B4-BE49-F238E27FC236}">
                <a16:creationId xmlns:a16="http://schemas.microsoft.com/office/drawing/2014/main" id="{96FFB573-5906-A1AB-0C6E-79B408B82E17}"/>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98374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a:solidFill>
                  <a:srgbClr val="FFFFFF"/>
                </a:solidFill>
                <a:latin typeface="BIZ UDPゴシック" panose="020B0400000000000000" pitchFamily="50" charset="-128"/>
                <a:ea typeface="BIZ UDPゴシック" panose="020B0400000000000000" pitchFamily="50" charset="-128"/>
              </a:rPr>
              <a:t>１－</a:t>
            </a:r>
            <a:r>
              <a:rPr lang="en-US" altLang="ja-JP" sz="1800" b="1">
                <a:solidFill>
                  <a:srgbClr val="FFFFFF"/>
                </a:solidFill>
                <a:latin typeface="BIZ UDPゴシック" panose="020B0400000000000000" pitchFamily="50" charset="-128"/>
                <a:ea typeface="BIZ UDPゴシック" panose="020B0400000000000000" pitchFamily="50" charset="-128"/>
              </a:rPr>
              <a:t>4</a:t>
            </a:r>
            <a:r>
              <a:rPr lang="ja-JP" altLang="en-US" sz="1800" b="1">
                <a:solidFill>
                  <a:srgbClr val="FFFFFF"/>
                </a:solidFill>
                <a:latin typeface="BIZ UDPゴシック" panose="020B0400000000000000" pitchFamily="50" charset="-128"/>
                <a:ea typeface="BIZ UDPゴシック" panose="020B0400000000000000" pitchFamily="50" charset="-128"/>
              </a:rPr>
              <a:t>．実行計画に関係する事業費</a:t>
            </a:r>
          </a:p>
        </p:txBody>
      </p:sp>
      <p:sp>
        <p:nvSpPr>
          <p:cNvPr id="3557" name="正方形/長方形 34"/>
          <p:cNvSpPr/>
          <p:nvPr/>
        </p:nvSpPr>
        <p:spPr>
          <a:xfrm>
            <a:off x="151616" y="5877272"/>
            <a:ext cx="9012228" cy="738664"/>
          </a:xfrm>
          <a:prstGeom prst="rect">
            <a:avLst/>
          </a:prstGeom>
        </p:spPr>
        <p:txBody>
          <a:bodyPr wrap="square" lIns="0" tIns="0" rIns="0" bIns="0">
            <a:spAutoFit/>
          </a:bodyPr>
          <a:lstStyle/>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１．実行計画に記載の事業について記入すること。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２．実証段階のものは実証実験にかかる費用を、導入済みのものはサービス維持に必要な運営費用を記載する。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３．（Ａ）に記載する金額は（Ｂ）に記載する金額を超えない額とすること。</a:t>
            </a:r>
          </a:p>
          <a:p>
            <a:pPr marL="180975" marR="0" lvl="0" indent="-180975"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４．適宜欄を追加して記載すること。</a:t>
            </a:r>
          </a:p>
        </p:txBody>
      </p:sp>
      <p:graphicFrame>
        <p:nvGraphicFramePr>
          <p:cNvPr id="3" name="表 2">
            <a:extLst>
              <a:ext uri="{FF2B5EF4-FFF2-40B4-BE49-F238E27FC236}">
                <a16:creationId xmlns:a16="http://schemas.microsoft.com/office/drawing/2014/main" id="{D8CD5FF5-6471-FEBF-8242-63E36D029915}"/>
              </a:ext>
            </a:extLst>
          </p:cNvPr>
          <p:cNvGraphicFramePr>
            <a:graphicFrameLocks noGrp="1"/>
          </p:cNvGraphicFramePr>
          <p:nvPr>
            <p:extLst>
              <p:ext uri="{D42A27DB-BD31-4B8C-83A1-F6EECF244321}">
                <p14:modId xmlns:p14="http://schemas.microsoft.com/office/powerpoint/2010/main" val="2511110997"/>
              </p:ext>
            </p:extLst>
          </p:nvPr>
        </p:nvGraphicFramePr>
        <p:xfrm>
          <a:off x="151616" y="1077568"/>
          <a:ext cx="8868201" cy="3791586"/>
        </p:xfrm>
        <a:graphic>
          <a:graphicData uri="http://schemas.openxmlformats.org/drawingml/2006/table">
            <a:tbl>
              <a:tblPr firstRow="1" bandRow="1">
                <a:tableStyleId>{5C22544A-7EE6-4342-B048-85BDC9FD1C3A}</a:tableStyleId>
              </a:tblPr>
              <a:tblGrid>
                <a:gridCol w="2456754">
                  <a:extLst>
                    <a:ext uri="{9D8B030D-6E8A-4147-A177-3AD203B41FA5}">
                      <a16:colId xmlns:a16="http://schemas.microsoft.com/office/drawing/2014/main" val="20000"/>
                    </a:ext>
                  </a:extLst>
                </a:gridCol>
                <a:gridCol w="915921">
                  <a:extLst>
                    <a:ext uri="{9D8B030D-6E8A-4147-A177-3AD203B41FA5}">
                      <a16:colId xmlns:a16="http://schemas.microsoft.com/office/drawing/2014/main" val="3209288977"/>
                    </a:ext>
                  </a:extLst>
                </a:gridCol>
                <a:gridCol w="915921">
                  <a:extLst>
                    <a:ext uri="{9D8B030D-6E8A-4147-A177-3AD203B41FA5}">
                      <a16:colId xmlns:a16="http://schemas.microsoft.com/office/drawing/2014/main" val="20001"/>
                    </a:ext>
                  </a:extLst>
                </a:gridCol>
                <a:gridCol w="915921">
                  <a:extLst>
                    <a:ext uri="{9D8B030D-6E8A-4147-A177-3AD203B41FA5}">
                      <a16:colId xmlns:a16="http://schemas.microsoft.com/office/drawing/2014/main" val="20002"/>
                    </a:ext>
                  </a:extLst>
                </a:gridCol>
                <a:gridCol w="915921">
                  <a:extLst>
                    <a:ext uri="{9D8B030D-6E8A-4147-A177-3AD203B41FA5}">
                      <a16:colId xmlns:a16="http://schemas.microsoft.com/office/drawing/2014/main" val="20003"/>
                    </a:ext>
                  </a:extLst>
                </a:gridCol>
                <a:gridCol w="915921">
                  <a:extLst>
                    <a:ext uri="{9D8B030D-6E8A-4147-A177-3AD203B41FA5}">
                      <a16:colId xmlns:a16="http://schemas.microsoft.com/office/drawing/2014/main" val="20004"/>
                    </a:ext>
                  </a:extLst>
                </a:gridCol>
                <a:gridCol w="915921">
                  <a:extLst>
                    <a:ext uri="{9D8B030D-6E8A-4147-A177-3AD203B41FA5}">
                      <a16:colId xmlns:a16="http://schemas.microsoft.com/office/drawing/2014/main" val="2200656833"/>
                    </a:ext>
                  </a:extLst>
                </a:gridCol>
                <a:gridCol w="915921">
                  <a:extLst>
                    <a:ext uri="{9D8B030D-6E8A-4147-A177-3AD203B41FA5}">
                      <a16:colId xmlns:a16="http://schemas.microsoft.com/office/drawing/2014/main" val="2656591396"/>
                    </a:ext>
                  </a:extLst>
                </a:gridCol>
              </a:tblGrid>
              <a:tr h="324000">
                <a:tc rowSpan="3">
                  <a:txBody>
                    <a:bodyPr/>
                    <a:lstStyle/>
                    <a:p>
                      <a:pPr marL="0" algn="ctr" defTabSz="1320726" rtl="0" eaLnBrk="1" latinLnBrk="0" hangingPunct="1"/>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gridSpan="7">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実行計画および実装計画に基づく事業に要する経費（単位：万円）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事業に要する経費（単位：万円）</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9199609"/>
                  </a:ext>
                </a:extLst>
              </a:tr>
              <a:tr h="324000">
                <a:tc vMerge="1">
                  <a:txBody>
                    <a:bodyPr/>
                    <a:lstStyle/>
                    <a:p>
                      <a:pPr marL="0" algn="ctr" defTabSz="1320726" rtl="0" eaLnBrk="1" latinLnBrk="0" hangingPunct="1"/>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（事業年度）</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marL="0" algn="ctr" defTabSz="1320726" rtl="0" eaLnBrk="1" latinLnBrk="0" hangingPunct="1"/>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R11</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rowSpan="2">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合計</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939402883"/>
                  </a:ext>
                </a:extLst>
              </a:tr>
              <a:tr h="324000">
                <a:tc vMerge="1">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　取組内容</a:t>
                      </a:r>
                      <a:endParaRPr kumimoji="1" lang="ja-JP" altLang="en-US" sz="800" b="0"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国庫補助金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algn="ctr" defTabSz="1320726" rtl="0" eaLnBrk="1" latinLnBrk="0" hangingPunct="1"/>
                      <a:r>
                        <a:rPr kumimoji="1" lang="ja-JP" altLang="en-US" sz="1050" b="1" kern="1200">
                          <a:solidFill>
                            <a:schemeClr val="tx1"/>
                          </a:solidFill>
                          <a:latin typeface="メイリオ" panose="020B0604030504040204" pitchFamily="50" charset="-128"/>
                          <a:ea typeface="メイリオ" panose="020B0604030504040204" pitchFamily="50" charset="-128"/>
                          <a:cs typeface="+mn-cs"/>
                        </a:rPr>
                        <a:t>コンソーシアム負担金</a:t>
                      </a: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kumimoji="1" lang="ja-JP" altLang="en-US"/>
                    </a:p>
                  </a:txBody>
                  <a:tcPr/>
                </a:tc>
                <a:extLst>
                  <a:ext uri="{0D108BD9-81ED-4DB2-BD59-A6C34878D82A}">
                    <a16:rowId xmlns:a16="http://schemas.microsoft.com/office/drawing/2014/main" val="10000"/>
                  </a:ext>
                </a:extLst>
              </a:tr>
              <a:tr h="464591">
                <a:tc>
                  <a:txBody>
                    <a:bodyPr/>
                    <a:lstStyle/>
                    <a:p>
                      <a:pPr marL="36000">
                        <a:lnSpc>
                          <a:spcPct val="100000"/>
                        </a:lnSpc>
                      </a:pPr>
                      <a:r>
                        <a:rPr kumimoji="1" lang="ja-JP" altLang="en-US" sz="1050" b="0" kern="1200">
                          <a:solidFill>
                            <a:schemeClr val="tx1"/>
                          </a:solidFill>
                          <a:latin typeface="Meiryo UI" panose="020B0604030504040204" pitchFamily="50" charset="-128"/>
                          <a:ea typeface="Meiryo UI" panose="020B0604030504040204" pitchFamily="50" charset="-128"/>
                          <a:cs typeface="+mn-cs"/>
                        </a:rPr>
                        <a:t>駅周辺交通（電車・バス・シェアサイクル等）の可視化　</a:t>
                      </a: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250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700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800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3,200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2"/>
                  </a:ext>
                </a:extLst>
              </a:tr>
              <a:tr h="464591">
                <a:tc>
                  <a:txBody>
                    <a:bodyPr/>
                    <a:lstStyle/>
                    <a:p>
                      <a:pPr marL="36000" marR="0" lvl="0" indent="0" algn="l" defTabSz="1320726"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電動シェアモビリティの試行導入</a:t>
                      </a:r>
                      <a:endParaRPr kumimoji="1" lang="en-US" altLang="ja-JP" sz="1050" b="0" kern="120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rgbClr val="FF000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1750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6,000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3"/>
                  </a:ext>
                </a:extLst>
              </a:tr>
              <a:tr h="464591">
                <a:tc>
                  <a:txBody>
                    <a:bodyPr/>
                    <a:lstStyle/>
                    <a:p>
                      <a:pPr marL="36000">
                        <a:lnSpc>
                          <a:spcPct val="100000"/>
                        </a:lnSpc>
                      </a:pPr>
                      <a:r>
                        <a:rPr kumimoji="1" lang="en-US" altLang="ja-JP" sz="1050" b="0" kern="1200">
                          <a:solidFill>
                            <a:schemeClr val="tx1"/>
                          </a:solidFill>
                          <a:latin typeface="Meiryo UI" panose="020B0604030504040204" pitchFamily="50" charset="-128"/>
                          <a:ea typeface="Meiryo UI" panose="020B0604030504040204" pitchFamily="50" charset="-128"/>
                          <a:cs typeface="+mn-cs"/>
                        </a:rPr>
                        <a:t>AI</a:t>
                      </a:r>
                      <a:r>
                        <a:rPr kumimoji="1" lang="ja-JP" altLang="en-US" sz="1050" b="0" kern="1200">
                          <a:solidFill>
                            <a:schemeClr val="tx1"/>
                          </a:solidFill>
                          <a:latin typeface="Meiryo UI" panose="020B0604030504040204" pitchFamily="50" charset="-128"/>
                          <a:ea typeface="Meiryo UI" panose="020B0604030504040204" pitchFamily="50" charset="-128"/>
                          <a:cs typeface="+mn-cs"/>
                        </a:rPr>
                        <a:t>水位予測システムの広域導入</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400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solidFill>
                            <a:schemeClr val="tx1"/>
                          </a:solidFill>
                          <a:latin typeface="Meiryo UI" panose="020B0604030504040204" pitchFamily="50" charset="-128"/>
                          <a:ea typeface="Meiryo UI" panose="020B0604030504040204" pitchFamily="50" charset="-128"/>
                        </a:rPr>
                        <a:t>エネルギー需給管理システムの構築</a:t>
                      </a:r>
                      <a:endParaRPr kumimoji="1" lang="ja-JP" altLang="en-US" sz="1050" b="0" kern="1200">
                        <a:solidFill>
                          <a:schemeClr val="tx1"/>
                        </a:solidFill>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7C5"/>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300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5,600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DE5FB"/>
                    </a:solidFill>
                  </a:tcPr>
                </a:tc>
                <a:extLst>
                  <a:ext uri="{0D108BD9-81ED-4DB2-BD59-A6C34878D82A}">
                    <a16:rowId xmlns:a16="http://schemas.microsoft.com/office/drawing/2014/main" val="10005"/>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en-US" altLang="ja-JP"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43900254"/>
                  </a:ext>
                </a:extLst>
              </a:tr>
              <a:tr h="464591">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a:solidFill>
                            <a:schemeClr val="tx1"/>
                          </a:solidFill>
                          <a:latin typeface="Meiryo UI" panose="020B0604030504040204" pitchFamily="50" charset="-128"/>
                          <a:ea typeface="Meiryo UI" panose="020B0604030504040204" pitchFamily="50" charset="-128"/>
                          <a:cs typeface="+mn-cs"/>
                        </a:rPr>
                        <a:t>合計</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a:solidFill>
                            <a:srgbClr val="FF0000"/>
                          </a:solidFill>
                          <a:latin typeface="Meiryo UI" panose="020B0604030504040204" pitchFamily="50" charset="-128"/>
                          <a:ea typeface="Meiryo UI" panose="020B0604030504040204" pitchFamily="50" charset="-128"/>
                        </a:rPr>
                        <a:t>（</a:t>
                      </a:r>
                      <a:r>
                        <a:rPr kumimoji="1" lang="en-US" altLang="ja-JP" sz="1050">
                          <a:solidFill>
                            <a:srgbClr val="FF0000"/>
                          </a:solidFill>
                          <a:latin typeface="Meiryo UI" panose="020B0604030504040204" pitchFamily="50" charset="-128"/>
                          <a:ea typeface="Meiryo UI" panose="020B0604030504040204" pitchFamily="50" charset="-128"/>
                        </a:rPr>
                        <a:t>A)</a:t>
                      </a:r>
                      <a:r>
                        <a:rPr kumimoji="1" lang="en-US" altLang="ja-JP" sz="1050">
                          <a:solidFill>
                            <a:schemeClr val="tx1"/>
                          </a:solidFill>
                          <a:latin typeface="Meiryo UI" panose="020B0604030504040204" pitchFamily="50" charset="-128"/>
                          <a:ea typeface="Meiryo UI" panose="020B0604030504040204" pitchFamily="50" charset="-128"/>
                        </a:rPr>
                        <a:t>2,000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ja-JP" altLang="en-US" sz="1050">
                          <a:solidFill>
                            <a:srgbClr val="FF0000"/>
                          </a:solidFill>
                          <a:latin typeface="Meiryo UI" panose="020B0604030504040204" pitchFamily="50" charset="-128"/>
                          <a:ea typeface="Meiryo UI" panose="020B0604030504040204" pitchFamily="50" charset="-128"/>
                        </a:rPr>
                        <a:t>（</a:t>
                      </a:r>
                      <a:r>
                        <a:rPr kumimoji="1" lang="en-US" altLang="ja-JP" sz="1050">
                          <a:solidFill>
                            <a:srgbClr val="FF0000"/>
                          </a:solidFill>
                          <a:latin typeface="Meiryo UI" panose="020B0604030504040204" pitchFamily="50" charset="-128"/>
                          <a:ea typeface="Meiryo UI" panose="020B0604030504040204" pitchFamily="50" charset="-128"/>
                        </a:rPr>
                        <a:t>B)</a:t>
                      </a:r>
                      <a:r>
                        <a:rPr kumimoji="1" lang="en-US" altLang="ja-JP" sz="1050">
                          <a:solidFill>
                            <a:schemeClr val="tx1"/>
                          </a:solidFill>
                          <a:latin typeface="Meiryo UI" panose="020B0604030504040204" pitchFamily="50" charset="-128"/>
                          <a:ea typeface="Meiryo UI" panose="020B0604030504040204" pitchFamily="50" charset="-128"/>
                        </a:rPr>
                        <a:t>4,500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2,600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4,500</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1,800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a:solidFill>
                            <a:schemeClr val="tx1"/>
                          </a:solidFill>
                          <a:latin typeface="Meiryo UI" panose="020B0604030504040204" pitchFamily="50" charset="-128"/>
                          <a:ea typeface="Meiryo UI" panose="020B0604030504040204" pitchFamily="50" charset="-128"/>
                        </a:rPr>
                        <a:t>1,900</a:t>
                      </a:r>
                      <a:endParaRPr kumimoji="1" lang="ja-JP" altLang="en-US" sz="105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pPr>
                      <a:r>
                        <a:rPr kumimoji="1" lang="en-US" altLang="ja-JP" sz="1050" dirty="0">
                          <a:solidFill>
                            <a:schemeClr val="tx1"/>
                          </a:solidFill>
                          <a:latin typeface="Meiryo UI" panose="020B0604030504040204" pitchFamily="50" charset="-128"/>
                          <a:ea typeface="Meiryo UI" panose="020B0604030504040204" pitchFamily="50" charset="-128"/>
                        </a:rPr>
                        <a:t>17,300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7115158"/>
                  </a:ext>
                </a:extLst>
              </a:tr>
            </a:tbl>
          </a:graphicData>
        </a:graphic>
      </p:graphicFrame>
      <p:sp>
        <p:nvSpPr>
          <p:cNvPr id="4" name="正方形/長方形 3">
            <a:extLst>
              <a:ext uri="{FF2B5EF4-FFF2-40B4-BE49-F238E27FC236}">
                <a16:creationId xmlns:a16="http://schemas.microsoft.com/office/drawing/2014/main" id="{5154B80A-A4C8-A2BF-51D9-81D7F3FF53A1}"/>
              </a:ext>
            </a:extLst>
          </p:cNvPr>
          <p:cNvSpPr/>
          <p:nvPr/>
        </p:nvSpPr>
        <p:spPr>
          <a:xfrm>
            <a:off x="3524630" y="5070460"/>
            <a:ext cx="565026" cy="253916"/>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A3C48C51-E0D7-6D93-F1A4-E12E129DF92C}"/>
              </a:ext>
            </a:extLst>
          </p:cNvPr>
          <p:cNvSpPr/>
          <p:nvPr/>
        </p:nvSpPr>
        <p:spPr>
          <a:xfrm>
            <a:off x="4067944" y="5070460"/>
            <a:ext cx="4529100"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他事業等によりで導入済み</a:t>
            </a:r>
          </a:p>
        </p:txBody>
      </p:sp>
      <p:sp>
        <p:nvSpPr>
          <p:cNvPr id="8" name="正方形/長方形 7">
            <a:extLst>
              <a:ext uri="{FF2B5EF4-FFF2-40B4-BE49-F238E27FC236}">
                <a16:creationId xmlns:a16="http://schemas.microsoft.com/office/drawing/2014/main" id="{E9C1E9BE-4749-0817-71FF-8AC5CD6AF090}"/>
              </a:ext>
            </a:extLst>
          </p:cNvPr>
          <p:cNvSpPr/>
          <p:nvPr/>
        </p:nvSpPr>
        <p:spPr>
          <a:xfrm>
            <a:off x="5879182" y="5070463"/>
            <a:ext cx="565026" cy="253916"/>
          </a:xfrm>
          <a:prstGeom prst="rect">
            <a:avLst/>
          </a:prstGeom>
          <a:solidFill>
            <a:srgbClr val="FEE7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39FA159F-4627-45E3-B73E-FF7BBB192F84}"/>
              </a:ext>
            </a:extLst>
          </p:cNvPr>
          <p:cNvSpPr/>
          <p:nvPr/>
        </p:nvSpPr>
        <p:spPr>
          <a:xfrm>
            <a:off x="6444208" y="5070462"/>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実証段階</a:t>
            </a:r>
          </a:p>
        </p:txBody>
      </p:sp>
      <p:sp>
        <p:nvSpPr>
          <p:cNvPr id="10" name="正方形/長方形 34">
            <a:extLst>
              <a:ext uri="{FF2B5EF4-FFF2-40B4-BE49-F238E27FC236}">
                <a16:creationId xmlns:a16="http://schemas.microsoft.com/office/drawing/2014/main" id="{5CF70E6F-326D-31C1-C4EA-94CBA3BB72E1}"/>
              </a:ext>
            </a:extLst>
          </p:cNvPr>
          <p:cNvSpPr/>
          <p:nvPr/>
        </p:nvSpPr>
        <p:spPr>
          <a:xfrm>
            <a:off x="-25287" y="5509457"/>
            <a:ext cx="9222020"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1400" b="1" i="1"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rPr>
              <a:t>本実証実験にかかる経費　：　○○万円　（うち、コンソーシアム負担金△△万円、国庫補助金□□万円）</a:t>
            </a:r>
            <a:endParaRPr kumimoji="1" lang="en-US" altLang="ja-JP" sz="1400" b="1" i="1"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endParaRPr>
          </a:p>
        </p:txBody>
      </p:sp>
      <p:sp>
        <p:nvSpPr>
          <p:cNvPr id="12" name="正方形/長方形 5">
            <a:extLst>
              <a:ext uri="{FF2B5EF4-FFF2-40B4-BE49-F238E27FC236}">
                <a16:creationId xmlns:a16="http://schemas.microsoft.com/office/drawing/2014/main" id="{80962388-8528-DA9E-14DD-BFB8441B3298}"/>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2">
            <a:extLst>
              <a:ext uri="{FF2B5EF4-FFF2-40B4-BE49-F238E27FC236}">
                <a16:creationId xmlns:a16="http://schemas.microsoft.com/office/drawing/2014/main" id="{FD1195CF-B93E-CB41-6DD6-AF0705736B67}"/>
              </a:ext>
            </a:extLst>
          </p:cNvPr>
          <p:cNvSpPr txBox="1"/>
          <p:nvPr/>
        </p:nvSpPr>
        <p:spPr>
          <a:xfrm>
            <a:off x="14495" y="805282"/>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15" name="正方形/長方形 14">
            <a:extLst>
              <a:ext uri="{FF2B5EF4-FFF2-40B4-BE49-F238E27FC236}">
                <a16:creationId xmlns:a16="http://schemas.microsoft.com/office/drawing/2014/main" id="{4033B00E-95CC-0DB7-1C50-42E461AA44A7}"/>
              </a:ext>
            </a:extLst>
          </p:cNvPr>
          <p:cNvSpPr/>
          <p:nvPr/>
        </p:nvSpPr>
        <p:spPr>
          <a:xfrm>
            <a:off x="7452320" y="5070460"/>
            <a:ext cx="565026" cy="2539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635EC8E-4932-5B14-FB2F-26D8AE5128E5}"/>
              </a:ext>
            </a:extLst>
          </p:cNvPr>
          <p:cNvSpPr/>
          <p:nvPr/>
        </p:nvSpPr>
        <p:spPr>
          <a:xfrm>
            <a:off x="8100392" y="5079258"/>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今回応募事業</a:t>
            </a:r>
          </a:p>
        </p:txBody>
      </p:sp>
      <p:sp>
        <p:nvSpPr>
          <p:cNvPr id="11" name="正方形/長方形 9">
            <a:extLst>
              <a:ext uri="{FF2B5EF4-FFF2-40B4-BE49-F238E27FC236}">
                <a16:creationId xmlns:a16="http://schemas.microsoft.com/office/drawing/2014/main" id="{42D2242C-BFFD-0101-BD6A-AE0D67D203FA}"/>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079013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２．スマートシティ関連事業への応募状況　</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32" name="テキスト ボックス 15"/>
          <p:cNvSpPr txBox="1"/>
          <p:nvPr/>
        </p:nvSpPr>
        <p:spPr>
          <a:xfrm>
            <a:off x="17247" y="2666257"/>
            <a:ext cx="5673838"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dirty="0">
                <a:ln>
                  <a:noFill/>
                </a:ln>
                <a:solidFill>
                  <a:srgbClr val="000000"/>
                </a:solidFill>
                <a:effectLst/>
                <a:uLnTx/>
                <a:uFillTx/>
                <a:latin typeface="ＭＳ Ｐゴシック"/>
                <a:ea typeface="ＭＳ Ｐゴシック"/>
                <a:cs typeface="+mn-cs"/>
              </a:rPr>
              <a:t>関連事業応募・採択状況</a:t>
            </a:r>
            <a:r>
              <a:rPr kumimoji="1" lang="en-US" altLang="ja-JP" sz="14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dirty="0">
                <a:ln>
                  <a:noFill/>
                </a:ln>
                <a:solidFill>
                  <a:srgbClr val="000000"/>
                </a:solidFill>
                <a:effectLst/>
                <a:uLnTx/>
                <a:uFillTx/>
                <a:latin typeface="ＭＳ Ｐゴシック"/>
                <a:ea typeface="ＭＳ Ｐゴシック"/>
                <a:cs typeface="+mn-cs"/>
              </a:rPr>
              <a:t>　</a:t>
            </a:r>
            <a:r>
              <a:rPr kumimoji="1" lang="ja-JP" altLang="en-US" sz="1400" b="0" i="1" u="none" strike="noStrike" kern="1200" cap="none" spc="0" normalizeH="0" baseline="0" noProof="0" dirty="0">
                <a:ln>
                  <a:noFill/>
                </a:ln>
                <a:solidFill>
                  <a:srgbClr val="FF0000"/>
                </a:solidFill>
                <a:effectLst/>
                <a:uLnTx/>
                <a:uFillTx/>
                <a:latin typeface="ＭＳ Ｐゴシック"/>
                <a:ea typeface="ＭＳ Ｐゴシック"/>
                <a:cs typeface="+mn-cs"/>
              </a:rPr>
              <a:t>該当する事業に○をつけること</a:t>
            </a:r>
          </a:p>
        </p:txBody>
      </p:sp>
      <p:sp>
        <p:nvSpPr>
          <p:cNvPr id="1234" name="テキスト ボックス 18"/>
          <p:cNvSpPr txBox="1"/>
          <p:nvPr/>
        </p:nvSpPr>
        <p:spPr>
          <a:xfrm>
            <a:off x="57870" y="548680"/>
            <a:ext cx="5234210"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応募事業</a:t>
            </a:r>
            <a:r>
              <a:rPr kumimoji="1" lang="en-US" altLang="ja-JP" sz="14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400" b="0" i="0" u="none" strike="noStrike" kern="1200" cap="none" spc="0" normalizeH="0" baseline="0" noProof="0">
                <a:ln>
                  <a:noFill/>
                </a:ln>
                <a:solidFill>
                  <a:srgbClr val="000000"/>
                </a:solidFill>
                <a:effectLst/>
                <a:uLnTx/>
                <a:uFillTx/>
                <a:latin typeface="ＭＳ Ｐゴシック"/>
                <a:ea typeface="ＭＳ Ｐゴシック"/>
                <a:cs typeface="+mn-cs"/>
              </a:rPr>
              <a:t>　　</a:t>
            </a:r>
            <a:r>
              <a:rPr kumimoji="1" lang="en-US" altLang="ja-JP" sz="1400" b="0" i="1" u="none" strike="noStrike" kern="1200" cap="none" spc="0" normalizeH="0" baseline="0" noProof="0">
                <a:ln>
                  <a:noFill/>
                </a:ln>
                <a:solidFill>
                  <a:srgbClr val="FF0000"/>
                </a:solidFill>
                <a:effectLst/>
                <a:uLnTx/>
                <a:uFillTx/>
                <a:latin typeface="ＭＳ Ｐゴシック"/>
                <a:ea typeface="ＭＳ Ｐゴシック"/>
                <a:cs typeface="+mn-cs"/>
              </a:rPr>
              <a:t>※</a:t>
            </a:r>
            <a:r>
              <a:rPr kumimoji="1" lang="ja-JP" altLang="en-US" sz="1400" b="0" i="1" u="none" strike="noStrike" kern="1200" cap="none" spc="0" normalizeH="0" baseline="0" noProof="0">
                <a:ln>
                  <a:noFill/>
                </a:ln>
                <a:solidFill>
                  <a:srgbClr val="FF0000"/>
                </a:solidFill>
                <a:effectLst/>
                <a:uLnTx/>
                <a:uFillTx/>
                <a:latin typeface="ＭＳ Ｐゴシック"/>
                <a:ea typeface="ＭＳ Ｐゴシック"/>
                <a:cs typeface="+mn-cs"/>
              </a:rPr>
              <a:t>応募しない事業の行は削除すること</a:t>
            </a:r>
          </a:p>
        </p:txBody>
      </p:sp>
      <p:sp>
        <p:nvSpPr>
          <p:cNvPr id="1236" name="テキスト ボックス 16"/>
          <p:cNvSpPr txBox="1"/>
          <p:nvPr/>
        </p:nvSpPr>
        <p:spPr>
          <a:xfrm>
            <a:off x="242046" y="4700233"/>
            <a:ext cx="8794450" cy="55399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１：施策名は、平成</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29</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年度～令和２年度「データ利活用型スマートシティ推進事業」、令和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年度「データ連携促進型スマートシティ推進事業」、</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年度～令和</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年度「地域課題解決のためのスマートシティ推進事業」</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※２：令和元～３年度「スマートシティモデルプロジェクト」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３：令和元年度の施策名は「新モビリティサービス推進事業」</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66AD1B6A-CF5E-4516-931F-C026AA17EAE4}" type="slidenum">
              <a:rPr kumimoji="1" lang="en-US" altLang="ja-JP" sz="1480" b="0" i="0" u="none" strike="noStrike" kern="1200" cap="none" spc="0" normalizeH="0" baseline="0" noProof="0" dirty="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2</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1233" name="表 4"/>
          <p:cNvGraphicFramePr>
            <a:graphicFrameLocks noGrp="1"/>
          </p:cNvGraphicFramePr>
          <p:nvPr>
            <p:extLst>
              <p:ext uri="{D42A27DB-BD31-4B8C-83A1-F6EECF244321}">
                <p14:modId xmlns:p14="http://schemas.microsoft.com/office/powerpoint/2010/main" val="471601219"/>
              </p:ext>
            </p:extLst>
          </p:nvPr>
        </p:nvGraphicFramePr>
        <p:xfrm>
          <a:off x="266314" y="873195"/>
          <a:ext cx="8770182" cy="1646844"/>
        </p:xfrm>
        <a:graphic>
          <a:graphicData uri="http://schemas.openxmlformats.org/drawingml/2006/table">
            <a:tbl>
              <a:tblPr firstRow="1" bandRow="1">
                <a:tableStyleId>{5940675A-B579-460E-94D1-54222C63F5DA}</a:tableStyleId>
              </a:tblPr>
              <a:tblGrid>
                <a:gridCol w="2145446">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5544616">
                  <a:extLst>
                    <a:ext uri="{9D8B030D-6E8A-4147-A177-3AD203B41FA5}">
                      <a16:colId xmlns:a16="http://schemas.microsoft.com/office/drawing/2014/main" val="20002"/>
                    </a:ext>
                  </a:extLst>
                </a:gridCol>
              </a:tblGrid>
              <a:tr h="823422">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n-ea"/>
                          <a:ea typeface="+mn-ea"/>
                        </a:rPr>
                        <a:t>国土交通省 「スマートシティ実装化支援事業」</a:t>
                      </a:r>
                    </a:p>
                  </a:txBody>
                  <a:tcPr/>
                </a:tc>
                <a:tc>
                  <a:txBody>
                    <a:bodyPr/>
                    <a:lstStyle/>
                    <a:p>
                      <a:r>
                        <a:rPr kumimoji="1" lang="ja-JP" altLang="en-US" sz="1100">
                          <a:solidFill>
                            <a:schemeClr val="tx1"/>
                          </a:solidFill>
                          <a:latin typeface="+mn-ea"/>
                          <a:ea typeface="+mn-ea"/>
                        </a:rPr>
                        <a:t>事業名</a:t>
                      </a:r>
                    </a:p>
                  </a:txBody>
                  <a:tcPr/>
                </a:tc>
                <a:tc>
                  <a:txBody>
                    <a:bodyPr/>
                    <a:lstStyle/>
                    <a:p>
                      <a:endParaRPr kumimoji="1" lang="ja-JP" altLang="en-US" sz="1100" i="1" dirty="0">
                        <a:solidFill>
                          <a:schemeClr val="tx1"/>
                        </a:solidFill>
                        <a:latin typeface="+mn-ea"/>
                        <a:ea typeface="+mn-ea"/>
                      </a:endParaRPr>
                    </a:p>
                  </a:txBody>
                  <a:tcPr/>
                </a:tc>
                <a:extLst>
                  <a:ext uri="{0D108BD9-81ED-4DB2-BD59-A6C34878D82A}">
                    <a16:rowId xmlns:a16="http://schemas.microsoft.com/office/drawing/2014/main" val="3127345282"/>
                  </a:ext>
                </a:extLst>
              </a:tr>
              <a:tr h="823422">
                <a:tc vMerge="1">
                  <a:txBody>
                    <a:bodyPr/>
                    <a:lstStyle/>
                    <a:p>
                      <a:endParaRPr kumimoji="1" lang="ja-JP" altLang="en-US"/>
                    </a:p>
                  </a:txBody>
                  <a:tcPr/>
                </a:tc>
                <a:tc>
                  <a:txBody>
                    <a:bodyPr/>
                    <a:lstStyle/>
                    <a:p>
                      <a:r>
                        <a:rPr kumimoji="1" lang="ja-JP" altLang="en-US" sz="1100">
                          <a:solidFill>
                            <a:schemeClr val="tx1"/>
                          </a:solidFill>
                          <a:latin typeface="+mn-ea"/>
                          <a:ea typeface="+mn-ea"/>
                        </a:rPr>
                        <a:t>団体名</a:t>
                      </a:r>
                    </a:p>
                  </a:txBody>
                  <a:tcPr/>
                </a:tc>
                <a:tc>
                  <a:txBody>
                    <a:bodyPr/>
                    <a:lstStyle/>
                    <a:p>
                      <a:endParaRPr kumimoji="1" lang="ja-JP" altLang="en-US" sz="1100" i="1" dirty="0">
                        <a:solidFill>
                          <a:schemeClr val="tx1"/>
                        </a:solidFill>
                        <a:latin typeface="+mn-ea"/>
                        <a:ea typeface="+mn-ea"/>
                      </a:endParaRPr>
                    </a:p>
                  </a:txBody>
                  <a:tcPr/>
                </a:tc>
                <a:extLst>
                  <a:ext uri="{0D108BD9-81ED-4DB2-BD59-A6C34878D82A}">
                    <a16:rowId xmlns:a16="http://schemas.microsoft.com/office/drawing/2014/main" val="2590993732"/>
                  </a:ext>
                </a:extLst>
              </a:tr>
            </a:tbl>
          </a:graphicData>
        </a:graphic>
      </p:graphicFrame>
      <p:graphicFrame>
        <p:nvGraphicFramePr>
          <p:cNvPr id="1231" name="表 12"/>
          <p:cNvGraphicFramePr>
            <a:graphicFrameLocks noGrp="1"/>
          </p:cNvGraphicFramePr>
          <p:nvPr>
            <p:extLst>
              <p:ext uri="{D42A27DB-BD31-4B8C-83A1-F6EECF244321}">
                <p14:modId xmlns:p14="http://schemas.microsoft.com/office/powerpoint/2010/main" val="1667697480"/>
              </p:ext>
            </p:extLst>
          </p:nvPr>
        </p:nvGraphicFramePr>
        <p:xfrm>
          <a:off x="293177" y="2949626"/>
          <a:ext cx="8685723" cy="1782360"/>
        </p:xfrm>
        <a:graphic>
          <a:graphicData uri="http://schemas.openxmlformats.org/drawingml/2006/table">
            <a:tbl>
              <a:tblPr firstRow="1" bandRow="1">
                <a:tableStyleId>{5940675A-B579-460E-94D1-54222C63F5DA}</a:tableStyleId>
              </a:tblPr>
              <a:tblGrid>
                <a:gridCol w="4374073">
                  <a:extLst>
                    <a:ext uri="{9D8B030D-6E8A-4147-A177-3AD203B41FA5}">
                      <a16:colId xmlns:a16="http://schemas.microsoft.com/office/drawing/2014/main" val="20000"/>
                    </a:ext>
                  </a:extLst>
                </a:gridCol>
                <a:gridCol w="628650">
                  <a:extLst>
                    <a:ext uri="{9D8B030D-6E8A-4147-A177-3AD203B41FA5}">
                      <a16:colId xmlns:a16="http://schemas.microsoft.com/office/drawing/2014/main" val="2326779085"/>
                    </a:ext>
                  </a:extLst>
                </a:gridCol>
                <a:gridCol w="469900">
                  <a:extLst>
                    <a:ext uri="{9D8B030D-6E8A-4147-A177-3AD203B41FA5}">
                      <a16:colId xmlns:a16="http://schemas.microsoft.com/office/drawing/2014/main" val="20001"/>
                    </a:ext>
                  </a:extLst>
                </a:gridCol>
                <a:gridCol w="438150">
                  <a:extLst>
                    <a:ext uri="{9D8B030D-6E8A-4147-A177-3AD203B41FA5}">
                      <a16:colId xmlns:a16="http://schemas.microsoft.com/office/drawing/2014/main" val="3061389270"/>
                    </a:ext>
                  </a:extLst>
                </a:gridCol>
                <a:gridCol w="450850">
                  <a:extLst>
                    <a:ext uri="{9D8B030D-6E8A-4147-A177-3AD203B41FA5}">
                      <a16:colId xmlns:a16="http://schemas.microsoft.com/office/drawing/2014/main" val="509676669"/>
                    </a:ext>
                  </a:extLst>
                </a:gridCol>
                <a:gridCol w="400050">
                  <a:extLst>
                    <a:ext uri="{9D8B030D-6E8A-4147-A177-3AD203B41FA5}">
                      <a16:colId xmlns:a16="http://schemas.microsoft.com/office/drawing/2014/main" val="3044282376"/>
                    </a:ext>
                  </a:extLst>
                </a:gridCol>
                <a:gridCol w="406400">
                  <a:extLst>
                    <a:ext uri="{9D8B030D-6E8A-4147-A177-3AD203B41FA5}">
                      <a16:colId xmlns:a16="http://schemas.microsoft.com/office/drawing/2014/main" val="20002"/>
                    </a:ext>
                  </a:extLst>
                </a:gridCol>
                <a:gridCol w="445963">
                  <a:extLst>
                    <a:ext uri="{9D8B030D-6E8A-4147-A177-3AD203B41FA5}">
                      <a16:colId xmlns:a16="http://schemas.microsoft.com/office/drawing/2014/main" val="20003"/>
                    </a:ext>
                  </a:extLst>
                </a:gridCol>
                <a:gridCol w="589087">
                  <a:extLst>
                    <a:ext uri="{9D8B030D-6E8A-4147-A177-3AD203B41FA5}">
                      <a16:colId xmlns:a16="http://schemas.microsoft.com/office/drawing/2014/main" val="20004"/>
                    </a:ext>
                  </a:extLst>
                </a:gridCol>
                <a:gridCol w="482600">
                  <a:extLst>
                    <a:ext uri="{9D8B030D-6E8A-4147-A177-3AD203B41FA5}">
                      <a16:colId xmlns:a16="http://schemas.microsoft.com/office/drawing/2014/main" val="20005"/>
                    </a:ext>
                  </a:extLst>
                </a:gridCol>
              </a:tblGrid>
              <a:tr h="238929">
                <a:tc grid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令和</a:t>
                      </a:r>
                      <a:r>
                        <a:rPr kumimoji="1" lang="en-US" altLang="ja-JP" sz="1050" dirty="0">
                          <a:solidFill>
                            <a:schemeClr val="tx1"/>
                          </a:solidFill>
                          <a:latin typeface="Meiryo UI" panose="020B0604030504040204" pitchFamily="50" charset="-128"/>
                          <a:ea typeface="Meiryo UI" panose="020B0604030504040204" pitchFamily="50" charset="-128"/>
                        </a:rPr>
                        <a:t>7</a:t>
                      </a:r>
                      <a:r>
                        <a:rPr kumimoji="1" lang="ja-JP" altLang="en-US" sz="1050" dirty="0">
                          <a:solidFill>
                            <a:schemeClr val="tx1"/>
                          </a:solidFill>
                          <a:latin typeface="Meiryo UI" panose="020B0604030504040204" pitchFamily="50" charset="-128"/>
                          <a:ea typeface="Meiryo UI" panose="020B0604030504040204" pitchFamily="50" charset="-128"/>
                        </a:rPr>
                        <a:t>年度に応募する事業</a:t>
                      </a: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kumimoji="1" lang="ja-JP" altLang="en-US"/>
                    </a:p>
                  </a:txBody>
                  <a:tcPr/>
                </a:tc>
                <a:tc gridSpan="8">
                  <a:txBody>
                    <a:bodyPr/>
                    <a:lstStyle/>
                    <a:p>
                      <a:pPr algn="ctr"/>
                      <a:r>
                        <a:rPr kumimoji="1" lang="ja-JP" altLang="en-US" sz="1050">
                          <a:solidFill>
                            <a:schemeClr val="tx1"/>
                          </a:solidFill>
                          <a:latin typeface="Meiryo UI" panose="020B0604030504040204" pitchFamily="50" charset="-128"/>
                          <a:ea typeface="Meiryo UI" panose="020B0604030504040204" pitchFamily="50" charset="-128"/>
                        </a:rPr>
                        <a:t>過去の採択事業</a:t>
                      </a: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238929">
                <a:tc>
                  <a:txBody>
                    <a:bodyPr/>
                    <a:lstStyle/>
                    <a:p>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R7</a:t>
                      </a:r>
                      <a:endParaRPr kumimoji="1" lang="ja-JP" altLang="en-US" sz="105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R6</a:t>
                      </a:r>
                      <a:endParaRPr kumimoji="1" lang="ja-JP" altLang="en-US" sz="105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R5</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R4</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solidFill>
                            <a:schemeClr val="tx1"/>
                          </a:solidFill>
                          <a:latin typeface="Meiryo UI" panose="020B0604030504040204" pitchFamily="50" charset="-128"/>
                          <a:ea typeface="Meiryo UI" panose="020B0604030504040204" pitchFamily="50" charset="-128"/>
                        </a:rPr>
                        <a:t>R3</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R2</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R1</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H30</a:t>
                      </a:r>
                    </a:p>
                  </a:txBody>
                  <a:tcPr>
                    <a:solidFill>
                      <a:schemeClr val="bg1">
                        <a:lumMod val="85000"/>
                      </a:schemeClr>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H29</a:t>
                      </a:r>
                      <a:endParaRPr kumimoji="1" lang="ja-JP" altLang="en-US" sz="105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10001"/>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内閣府 「未来技術社会実装事業」</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i="0" u="none">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2"/>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総務省 「地域社会</a:t>
                      </a:r>
                      <a:r>
                        <a:rPr kumimoji="1" lang="en-US" altLang="ja-JP" sz="1050">
                          <a:solidFill>
                            <a:schemeClr val="tx1"/>
                          </a:solidFill>
                          <a:latin typeface="Meiryo UI" panose="020B0604030504040204" pitchFamily="50" charset="-128"/>
                          <a:ea typeface="Meiryo UI" panose="020B0604030504040204" pitchFamily="50" charset="-128"/>
                        </a:rPr>
                        <a:t>DX</a:t>
                      </a:r>
                      <a:r>
                        <a:rPr kumimoji="1" lang="ja-JP" altLang="en-US" sz="1050">
                          <a:solidFill>
                            <a:schemeClr val="tx1"/>
                          </a:solidFill>
                          <a:latin typeface="Meiryo UI" panose="020B0604030504040204" pitchFamily="50" charset="-128"/>
                          <a:ea typeface="Meiryo UI" panose="020B0604030504040204" pitchFamily="50" charset="-128"/>
                        </a:rPr>
                        <a:t>推進パッケージ事業」（補助事業）</a:t>
                      </a: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１</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国土交通省 「スマートシティ実装化支援事業」</a:t>
                      </a: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２</a:t>
                      </a:r>
                    </a:p>
                  </a:txBody>
                  <a:tcPr/>
                </a:tc>
                <a:tc>
                  <a:txBody>
                    <a:bodyPr/>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3818094682"/>
                  </a:ext>
                </a:extLst>
              </a:tr>
              <a:tr h="273600">
                <a:tc>
                  <a:txBody>
                    <a:bodyPr/>
                    <a:lstStyle/>
                    <a:p>
                      <a:r>
                        <a:rPr kumimoji="1" lang="ja-JP" altLang="en-US" sz="1050">
                          <a:solidFill>
                            <a:schemeClr val="tx1"/>
                          </a:solidFill>
                          <a:latin typeface="Meiryo UI" panose="020B0604030504040204" pitchFamily="50" charset="-128"/>
                          <a:ea typeface="Meiryo UI" panose="020B0604030504040204" pitchFamily="50" charset="-128"/>
                        </a:rPr>
                        <a:t>経済産業省 「</a:t>
                      </a:r>
                      <a:r>
                        <a:rPr kumimoji="1" lang="zh-TW" altLang="en-US" sz="1050">
                          <a:solidFill>
                            <a:schemeClr val="tx1"/>
                          </a:solidFill>
                          <a:latin typeface="Meiryo UI" panose="020B0604030504040204" pitchFamily="50" charset="-128"/>
                          <a:ea typeface="Meiryo UI" panose="020B0604030504040204" pitchFamily="50" charset="-128"/>
                        </a:rPr>
                        <a:t>地域新</a:t>
                      </a:r>
                      <a:r>
                        <a:rPr kumimoji="1" lang="en-US" altLang="zh-TW" sz="1050" err="1">
                          <a:solidFill>
                            <a:schemeClr val="tx1"/>
                          </a:solidFill>
                          <a:latin typeface="Meiryo UI" panose="020B0604030504040204" pitchFamily="50" charset="-128"/>
                          <a:ea typeface="Meiryo UI" panose="020B0604030504040204" pitchFamily="50" charset="-128"/>
                        </a:rPr>
                        <a:t>MaaS</a:t>
                      </a:r>
                      <a:r>
                        <a:rPr kumimoji="1" lang="zh-TW" altLang="en-US" sz="1050">
                          <a:solidFill>
                            <a:schemeClr val="tx1"/>
                          </a:solidFill>
                          <a:latin typeface="Meiryo UI" panose="020B0604030504040204" pitchFamily="50" charset="-128"/>
                          <a:ea typeface="Meiryo UI" panose="020B0604030504040204" pitchFamily="50" charset="-128"/>
                        </a:rPr>
                        <a:t>創出推進事業</a:t>
                      </a:r>
                      <a:r>
                        <a:rPr kumimoji="1" lang="ja-JP" altLang="en-US" sz="1050">
                          <a:solidFill>
                            <a:schemeClr val="tx1"/>
                          </a:solidFill>
                          <a:latin typeface="Meiryo UI" panose="020B0604030504040204" pitchFamily="50" charset="-128"/>
                          <a:ea typeface="Meiryo UI" panose="020B0604030504040204" pitchFamily="50" charset="-128"/>
                        </a:rPr>
                        <a:t>」</a:t>
                      </a: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4"/>
                  </a:ext>
                </a:extLst>
              </a:tr>
              <a:tr h="238929">
                <a:tc>
                  <a:txBody>
                    <a:bodyPr/>
                    <a:lstStyle/>
                    <a:p>
                      <a:r>
                        <a:rPr kumimoji="1" lang="ja-JP" altLang="en-US" sz="1050">
                          <a:solidFill>
                            <a:schemeClr val="tx1"/>
                          </a:solidFill>
                          <a:latin typeface="Meiryo UI" panose="020B0604030504040204" pitchFamily="50" charset="-128"/>
                          <a:ea typeface="Meiryo UI" panose="020B0604030504040204" pitchFamily="50" charset="-128"/>
                        </a:rPr>
                        <a:t>国土交通省 「日本版</a:t>
                      </a:r>
                      <a:r>
                        <a:rPr kumimoji="1" lang="en-US" altLang="ja-JP" sz="1050" err="1">
                          <a:solidFill>
                            <a:schemeClr val="tx1"/>
                          </a:solidFill>
                          <a:latin typeface="Meiryo UI" panose="020B0604030504040204" pitchFamily="50" charset="-128"/>
                          <a:ea typeface="Meiryo UI" panose="020B0604030504040204" pitchFamily="50" charset="-128"/>
                        </a:rPr>
                        <a:t>MaaS</a:t>
                      </a:r>
                      <a:r>
                        <a:rPr kumimoji="1" lang="ja-JP" altLang="en-US" sz="1050">
                          <a:solidFill>
                            <a:schemeClr val="tx1"/>
                          </a:solidFill>
                          <a:latin typeface="Meiryo UI" panose="020B0604030504040204" pitchFamily="50" charset="-128"/>
                          <a:ea typeface="Meiryo UI" panose="020B0604030504040204" pitchFamily="50" charset="-128"/>
                        </a:rPr>
                        <a:t>推進・支援事業」※３</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tc>
                <a:tc>
                  <a:txBody>
                    <a:bodyPr/>
                    <a:lstStyle/>
                    <a:p>
                      <a:pPr algn="ctr"/>
                      <a:endParaRPr kumimoji="1" lang="ja-JP" altLang="en-US" sz="100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tc>
                  <a:txBody>
                    <a:bodyPr/>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82997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２－１．</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実証事業の取組概要（</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R7</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年度）</a:t>
            </a:r>
            <a:endPar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AD04CCCE-0AA2-C18A-4FF4-8083BC437039}"/>
              </a:ext>
            </a:extLst>
          </p:cNvPr>
          <p:cNvSpPr/>
          <p:nvPr/>
        </p:nvSpPr>
        <p:spPr>
          <a:xfrm>
            <a:off x="68230" y="125443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D72ECF31-32D3-4393-8A36-B9DD32EDE4C8}"/>
              </a:ext>
            </a:extLst>
          </p:cNvPr>
          <p:cNvSpPr/>
          <p:nvPr/>
        </p:nvSpPr>
        <p:spPr bwMode="gray">
          <a:xfrm>
            <a:off x="130938" y="1261114"/>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年度の実証の</a:t>
            </a:r>
            <a:r>
              <a:rPr lang="ja-JP" altLang="en-US" sz="1400">
                <a:solidFill>
                  <a:schemeClr val="bg1"/>
                </a:solidFill>
                <a:latin typeface="BIZ UDPゴシック" panose="020B0400000000000000" pitchFamily="50" charset="-128"/>
                <a:ea typeface="BIZ UDPゴシック" panose="020B0400000000000000" pitchFamily="50" charset="-128"/>
                <a:cs typeface="Arial" charset="0"/>
              </a:rPr>
              <a:t>内容</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9" name="表 6">
            <a:extLst>
              <a:ext uri="{FF2B5EF4-FFF2-40B4-BE49-F238E27FC236}">
                <a16:creationId xmlns:a16="http://schemas.microsoft.com/office/drawing/2014/main" id="{3B4CC7DC-4608-3553-E768-844E645DE6F3}"/>
              </a:ext>
            </a:extLst>
          </p:cNvPr>
          <p:cNvGraphicFramePr>
            <a:graphicFrameLocks noGrp="1"/>
          </p:cNvGraphicFramePr>
          <p:nvPr>
            <p:extLst>
              <p:ext uri="{D42A27DB-BD31-4B8C-83A1-F6EECF244321}">
                <p14:modId xmlns:p14="http://schemas.microsoft.com/office/powerpoint/2010/main" val="2685391165"/>
              </p:ext>
            </p:extLst>
          </p:nvPr>
        </p:nvGraphicFramePr>
        <p:xfrm>
          <a:off x="157175" y="1558959"/>
          <a:ext cx="8819348" cy="2781965"/>
        </p:xfrm>
        <a:graphic>
          <a:graphicData uri="http://schemas.openxmlformats.org/drawingml/2006/table">
            <a:tbl>
              <a:tblPr bandRow="1">
                <a:tableStyleId>{125E5076-3810-47DD-B79F-674D7AD40C01}</a:tableStyleId>
              </a:tblPr>
              <a:tblGrid>
                <a:gridCol w="2182577">
                  <a:extLst>
                    <a:ext uri="{9D8B030D-6E8A-4147-A177-3AD203B41FA5}">
                      <a16:colId xmlns:a16="http://schemas.microsoft.com/office/drawing/2014/main" val="3796627024"/>
                    </a:ext>
                  </a:extLst>
                </a:gridCol>
                <a:gridCol w="6636771">
                  <a:extLst>
                    <a:ext uri="{9D8B030D-6E8A-4147-A177-3AD203B41FA5}">
                      <a16:colId xmlns:a16="http://schemas.microsoft.com/office/drawing/2014/main" val="2188183779"/>
                    </a:ext>
                  </a:extLst>
                </a:gridCol>
              </a:tblGrid>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①目的</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⇒全体スケジュールを踏まえた、</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年度単年度の目的や、様式１－１に記載した都市・まちづくりのビジョンとの位置づけを記載する。</a:t>
                      </a:r>
                      <a:endParaRPr kumimoji="1" lang="en-US" altLang="ja-JP" sz="10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187383466"/>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②実証したい事項・実証事業の必要性</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年度単年度で具体的に実証実験で確認したい事項を記載する。（住民ニーズ・社会実装性・</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安全性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収益性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・運営体制・</a:t>
                      </a:r>
                      <a:r>
                        <a:rPr kumimoji="1" lang="zh-CN" altLang="en-US" sz="1000" kern="1200" noProof="0">
                          <a:solidFill>
                            <a:schemeClr val="tx1"/>
                          </a:solidFill>
                          <a:latin typeface="Meiryo UI" panose="020B0604030504040204" pitchFamily="50" charset="-128"/>
                          <a:ea typeface="Meiryo UI" panose="020B0604030504040204" pitchFamily="50" charset="-128"/>
                          <a:cs typeface="+mn-cs"/>
                        </a:rPr>
                        <a:t>将来性</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等）</a:t>
                      </a:r>
                      <a:endParaRPr kumimoji="1" lang="en-US" altLang="ja-JP" sz="10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③実証の概要</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a:t>
                      </a:r>
                      <a:r>
                        <a:rPr kumimoji="1" lang="en-US" altLang="ja-JP" sz="1000" kern="1200" noProof="0">
                          <a:solidFill>
                            <a:schemeClr val="tx1"/>
                          </a:solidFill>
                          <a:latin typeface="Meiryo UI" panose="020B0604030504040204" pitchFamily="50" charset="-128"/>
                          <a:ea typeface="Meiryo UI" panose="020B0604030504040204" pitchFamily="50" charset="-128"/>
                          <a:cs typeface="+mn-cs"/>
                        </a:rPr>
                        <a:t>R7</a:t>
                      </a:r>
                      <a:r>
                        <a:rPr kumimoji="1" lang="ja-JP" altLang="en-US" sz="1000" kern="1200" noProof="0">
                          <a:solidFill>
                            <a:schemeClr val="tx1"/>
                          </a:solidFill>
                          <a:latin typeface="Meiryo UI" panose="020B0604030504040204" pitchFamily="50" charset="-128"/>
                          <a:ea typeface="Meiryo UI" panose="020B0604030504040204" pitchFamily="50" charset="-128"/>
                          <a:cs typeface="+mn-cs"/>
                        </a:rPr>
                        <a:t>年度内に実施する事業内容を記載する。</a:t>
                      </a:r>
                      <a:endParaRPr kumimoji="1" lang="ja-JP" altLang="en-US"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④実証方法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⇒項目②を検証する具体的な方法を記載する。</a:t>
                      </a:r>
                      <a:endParaRPr kumimoji="1" lang="en-US" altLang="ja-JP" sz="100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　個人情報保護法等の法律・ガイドライン等を遵守した対応となるよう、十分に調査および対策がされていることを記載する。</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03729928"/>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⑤実証後の</a:t>
                      </a:r>
                      <a:endParaRPr kumimoji="1" lang="en-US" altLang="ja-JP" sz="1000">
                        <a:solidFill>
                          <a:schemeClr val="tx1"/>
                        </a:solidFill>
                        <a:latin typeface="Meiryo UI" panose="020B0604030504040204" pitchFamily="50" charset="-128"/>
                        <a:ea typeface="Meiryo UI" panose="020B0604030504040204" pitchFamily="50" charset="-128"/>
                      </a:endParaRPr>
                    </a:p>
                    <a:p>
                      <a:r>
                        <a:rPr kumimoji="1" lang="ja-JP" altLang="en-US" sz="1000">
                          <a:solidFill>
                            <a:schemeClr val="tx1"/>
                          </a:solidFill>
                          <a:latin typeface="Meiryo UI" panose="020B0604030504040204" pitchFamily="50" charset="-128"/>
                          <a:ea typeface="Meiryo UI" panose="020B0604030504040204" pitchFamily="50" charset="-128"/>
                        </a:rPr>
                        <a:t>　効果検証・報告事項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chemeClr val="tx1"/>
                          </a:solidFill>
                          <a:latin typeface="Meiryo UI" panose="020B0604030504040204" pitchFamily="50" charset="-128"/>
                          <a:ea typeface="Meiryo UI" panose="020B0604030504040204" pitchFamily="50" charset="-128"/>
                        </a:rPr>
                        <a:t>⇒実証実験の効果検証方法、サービス実装に向けての課題抽出方法、都市局への報告事項等について記載。</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14" name="正方形/長方形 13">
            <a:extLst>
              <a:ext uri="{FF2B5EF4-FFF2-40B4-BE49-F238E27FC236}">
                <a16:creationId xmlns:a16="http://schemas.microsoft.com/office/drawing/2014/main" id="{F5B56204-9147-CA72-4BE3-CE1EF2E8C95F}"/>
              </a:ext>
            </a:extLst>
          </p:cNvPr>
          <p:cNvSpPr/>
          <p:nvPr/>
        </p:nvSpPr>
        <p:spPr>
          <a:xfrm>
            <a:off x="68230" y="4421637"/>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47A78C45-6EE5-0148-FB54-1166F6E98AEE}"/>
              </a:ext>
            </a:extLst>
          </p:cNvPr>
          <p:cNvSpPr/>
          <p:nvPr/>
        </p:nvSpPr>
        <p:spPr bwMode="gray">
          <a:xfrm>
            <a:off x="130938" y="4428320"/>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■スケジュール（</a:t>
            </a:r>
            <a:r>
              <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16" name="表 25">
            <a:extLst>
              <a:ext uri="{FF2B5EF4-FFF2-40B4-BE49-F238E27FC236}">
                <a16:creationId xmlns:a16="http://schemas.microsoft.com/office/drawing/2014/main" id="{DB9BB96A-6525-9EB0-949D-D0448D6311A9}"/>
              </a:ext>
            </a:extLst>
          </p:cNvPr>
          <p:cNvGraphicFramePr>
            <a:graphicFrameLocks noGrp="1"/>
          </p:cNvGraphicFramePr>
          <p:nvPr>
            <p:extLst>
              <p:ext uri="{D42A27DB-BD31-4B8C-83A1-F6EECF244321}">
                <p14:modId xmlns:p14="http://schemas.microsoft.com/office/powerpoint/2010/main" val="1173917313"/>
              </p:ext>
            </p:extLst>
          </p:nvPr>
        </p:nvGraphicFramePr>
        <p:xfrm>
          <a:off x="130937" y="4869160"/>
          <a:ext cx="8819349" cy="1913655"/>
        </p:xfrm>
        <a:graphic>
          <a:graphicData uri="http://schemas.openxmlformats.org/drawingml/2006/table">
            <a:tbl>
              <a:tblPr firstRow="1" bandRow="1">
                <a:tableStyleId>{5C22544A-7EE6-4342-B048-85BDC9FD1C3A}</a:tableStyleId>
              </a:tblPr>
              <a:tblGrid>
                <a:gridCol w="1259907">
                  <a:extLst>
                    <a:ext uri="{9D8B030D-6E8A-4147-A177-3AD203B41FA5}">
                      <a16:colId xmlns:a16="http://schemas.microsoft.com/office/drawing/2014/main" val="3627388860"/>
                    </a:ext>
                  </a:extLst>
                </a:gridCol>
                <a:gridCol w="1259907">
                  <a:extLst>
                    <a:ext uri="{9D8B030D-6E8A-4147-A177-3AD203B41FA5}">
                      <a16:colId xmlns:a16="http://schemas.microsoft.com/office/drawing/2014/main" val="3888247397"/>
                    </a:ext>
                  </a:extLst>
                </a:gridCol>
                <a:gridCol w="1259907">
                  <a:extLst>
                    <a:ext uri="{9D8B030D-6E8A-4147-A177-3AD203B41FA5}">
                      <a16:colId xmlns:a16="http://schemas.microsoft.com/office/drawing/2014/main" val="951600740"/>
                    </a:ext>
                  </a:extLst>
                </a:gridCol>
                <a:gridCol w="1259907">
                  <a:extLst>
                    <a:ext uri="{9D8B030D-6E8A-4147-A177-3AD203B41FA5}">
                      <a16:colId xmlns:a16="http://schemas.microsoft.com/office/drawing/2014/main" val="3289948725"/>
                    </a:ext>
                  </a:extLst>
                </a:gridCol>
                <a:gridCol w="1259907">
                  <a:extLst>
                    <a:ext uri="{9D8B030D-6E8A-4147-A177-3AD203B41FA5}">
                      <a16:colId xmlns:a16="http://schemas.microsoft.com/office/drawing/2014/main" val="2477946490"/>
                    </a:ext>
                  </a:extLst>
                </a:gridCol>
                <a:gridCol w="1259907">
                  <a:extLst>
                    <a:ext uri="{9D8B030D-6E8A-4147-A177-3AD203B41FA5}">
                      <a16:colId xmlns:a16="http://schemas.microsoft.com/office/drawing/2014/main" val="771913779"/>
                    </a:ext>
                  </a:extLst>
                </a:gridCol>
                <a:gridCol w="1259907">
                  <a:extLst>
                    <a:ext uri="{9D8B030D-6E8A-4147-A177-3AD203B41FA5}">
                      <a16:colId xmlns:a16="http://schemas.microsoft.com/office/drawing/2014/main" val="1012570093"/>
                    </a:ext>
                  </a:extLst>
                </a:gridCol>
              </a:tblGrid>
              <a:tr h="325569">
                <a:tc>
                  <a:txBody>
                    <a:bodyPr/>
                    <a:lstStyle/>
                    <a:p>
                      <a:pPr algn="ctr"/>
                      <a:r>
                        <a:rPr kumimoji="1" lang="en-US" altLang="ja-JP" sz="1100">
                          <a:solidFill>
                            <a:schemeClr val="tx1">
                              <a:lumMod val="65000"/>
                              <a:lumOff val="35000"/>
                            </a:schemeClr>
                          </a:solidFill>
                        </a:rPr>
                        <a:t>9</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10</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3</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extLst>
                  <a:ext uri="{0D108BD9-81ED-4DB2-BD59-A6C34878D82A}">
                    <a16:rowId xmlns:a16="http://schemas.microsoft.com/office/drawing/2014/main" val="2030965173"/>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529362">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dirty="0"/>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17" name="矢印: 五方向 16">
            <a:extLst>
              <a:ext uri="{FF2B5EF4-FFF2-40B4-BE49-F238E27FC236}">
                <a16:creationId xmlns:a16="http://schemas.microsoft.com/office/drawing/2014/main" id="{25592D42-D52E-33E0-589E-8708CFC5D7B4}"/>
              </a:ext>
            </a:extLst>
          </p:cNvPr>
          <p:cNvSpPr/>
          <p:nvPr/>
        </p:nvSpPr>
        <p:spPr>
          <a:xfrm>
            <a:off x="157175" y="5328798"/>
            <a:ext cx="117446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実証準備</a:t>
            </a:r>
          </a:p>
        </p:txBody>
      </p:sp>
      <p:sp>
        <p:nvSpPr>
          <p:cNvPr id="18" name="矢印: 五方向 17">
            <a:extLst>
              <a:ext uri="{FF2B5EF4-FFF2-40B4-BE49-F238E27FC236}">
                <a16:creationId xmlns:a16="http://schemas.microsoft.com/office/drawing/2014/main" id="{091FDA82-5CD8-205E-E8D6-D8D4B8FF048E}"/>
              </a:ext>
            </a:extLst>
          </p:cNvPr>
          <p:cNvSpPr/>
          <p:nvPr/>
        </p:nvSpPr>
        <p:spPr>
          <a:xfrm>
            <a:off x="1331640" y="5828778"/>
            <a:ext cx="2519152" cy="253212"/>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実証実施</a:t>
            </a:r>
          </a:p>
        </p:txBody>
      </p:sp>
      <p:sp>
        <p:nvSpPr>
          <p:cNvPr id="31" name="矢印: 五方向 30">
            <a:extLst>
              <a:ext uri="{FF2B5EF4-FFF2-40B4-BE49-F238E27FC236}">
                <a16:creationId xmlns:a16="http://schemas.microsoft.com/office/drawing/2014/main" id="{72930F10-940E-1E0C-EC6E-46E4A24FFE48}"/>
              </a:ext>
            </a:extLst>
          </p:cNvPr>
          <p:cNvSpPr/>
          <p:nvPr/>
        </p:nvSpPr>
        <p:spPr>
          <a:xfrm>
            <a:off x="4574000" y="5464112"/>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効果検証</a:t>
            </a:r>
            <a:endParaRPr lang="en-US" altLang="ja-JP" sz="80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アンケート実施</a:t>
            </a:r>
          </a:p>
        </p:txBody>
      </p:sp>
      <p:sp>
        <p:nvSpPr>
          <p:cNvPr id="32" name="矢印: 五方向 31">
            <a:extLst>
              <a:ext uri="{FF2B5EF4-FFF2-40B4-BE49-F238E27FC236}">
                <a16:creationId xmlns:a16="http://schemas.microsoft.com/office/drawing/2014/main" id="{A97924EF-D99F-6260-1181-DDD2229B3102}"/>
              </a:ext>
            </a:extLst>
          </p:cNvPr>
          <p:cNvSpPr/>
          <p:nvPr/>
        </p:nvSpPr>
        <p:spPr>
          <a:xfrm>
            <a:off x="4571999" y="6351918"/>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実証事業の</a:t>
            </a:r>
            <a:endParaRPr lang="en-US" altLang="ja-JP" sz="80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振り返り</a:t>
            </a:r>
          </a:p>
        </p:txBody>
      </p:sp>
      <p:sp>
        <p:nvSpPr>
          <p:cNvPr id="33" name="矢印: 五方向 32">
            <a:extLst>
              <a:ext uri="{FF2B5EF4-FFF2-40B4-BE49-F238E27FC236}">
                <a16:creationId xmlns:a16="http://schemas.microsoft.com/office/drawing/2014/main" id="{25E74E3A-319F-A1C9-A985-AFD7BB9E847F}"/>
              </a:ext>
            </a:extLst>
          </p:cNvPr>
          <p:cNvSpPr/>
          <p:nvPr/>
        </p:nvSpPr>
        <p:spPr>
          <a:xfrm>
            <a:off x="3815488" y="5240337"/>
            <a:ext cx="71808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効果検証</a:t>
            </a:r>
            <a:endParaRPr lang="en-US" altLang="ja-JP" sz="800">
              <a:solidFill>
                <a:srgbClr val="000000"/>
              </a:solidFill>
              <a:latin typeface="BIZ UDPゴシック" panose="020B0400000000000000" pitchFamily="50" charset="-128"/>
              <a:ea typeface="BIZ UDPゴシック" panose="020B0400000000000000" pitchFamily="50" charset="-128"/>
              <a:cs typeface="Arial" charset="0"/>
            </a:endParaRPr>
          </a:p>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アンケート準備</a:t>
            </a:r>
          </a:p>
        </p:txBody>
      </p:sp>
      <p:sp>
        <p:nvSpPr>
          <p:cNvPr id="34" name="矢印: 五方向 33">
            <a:extLst>
              <a:ext uri="{FF2B5EF4-FFF2-40B4-BE49-F238E27FC236}">
                <a16:creationId xmlns:a16="http://schemas.microsoft.com/office/drawing/2014/main" id="{AD92B960-680B-88BC-599D-7B2250B2B636}"/>
              </a:ext>
            </a:extLst>
          </p:cNvPr>
          <p:cNvSpPr/>
          <p:nvPr/>
        </p:nvSpPr>
        <p:spPr>
          <a:xfrm>
            <a:off x="5270833" y="6351918"/>
            <a:ext cx="2867946"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次年度実証事業の</a:t>
            </a:r>
            <a:endParaRPr lang="en-US" altLang="ja-JP" sz="800">
              <a:solidFill>
                <a:srgbClr val="000000"/>
              </a:solidFill>
              <a:latin typeface="BIZ UDPゴシック" panose="020B0400000000000000" pitchFamily="50" charset="-128"/>
              <a:ea typeface="BIZ UDPゴシック" panose="020B0400000000000000" pitchFamily="50" charset="-128"/>
              <a:cs typeface="Arial" charset="0"/>
            </a:endParaRPr>
          </a:p>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具体的内容の検討</a:t>
            </a:r>
          </a:p>
        </p:txBody>
      </p:sp>
      <p:sp>
        <p:nvSpPr>
          <p:cNvPr id="36" name="正方形/長方形 25">
            <a:extLst>
              <a:ext uri="{FF2B5EF4-FFF2-40B4-BE49-F238E27FC236}">
                <a16:creationId xmlns:a16="http://schemas.microsoft.com/office/drawing/2014/main" id="{B9D2B385-30AB-2B98-E765-EF5C77063997}"/>
              </a:ext>
            </a:extLst>
          </p:cNvPr>
          <p:cNvSpPr/>
          <p:nvPr/>
        </p:nvSpPr>
        <p:spPr>
          <a:xfrm>
            <a:off x="2704287" y="6497606"/>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25">
            <a:extLst>
              <a:ext uri="{FF2B5EF4-FFF2-40B4-BE49-F238E27FC236}">
                <a16:creationId xmlns:a16="http://schemas.microsoft.com/office/drawing/2014/main" id="{EB0E65E2-04C1-7248-147C-6C947B39A736}"/>
              </a:ext>
            </a:extLst>
          </p:cNvPr>
          <p:cNvSpPr/>
          <p:nvPr/>
        </p:nvSpPr>
        <p:spPr>
          <a:xfrm>
            <a:off x="1512607" y="6483620"/>
            <a:ext cx="982126"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住民説明会</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2" name="矢印: 五方向 41">
            <a:extLst>
              <a:ext uri="{FF2B5EF4-FFF2-40B4-BE49-F238E27FC236}">
                <a16:creationId xmlns:a16="http://schemas.microsoft.com/office/drawing/2014/main" id="{2DA72015-A3A4-344E-9E72-03C172C07EA4}"/>
              </a:ext>
            </a:extLst>
          </p:cNvPr>
          <p:cNvSpPr/>
          <p:nvPr/>
        </p:nvSpPr>
        <p:spPr>
          <a:xfrm>
            <a:off x="5251673" y="5240337"/>
            <a:ext cx="155257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アンケート結果取りまとめ・分析</a:t>
            </a:r>
          </a:p>
        </p:txBody>
      </p:sp>
      <p:sp>
        <p:nvSpPr>
          <p:cNvPr id="43" name="矢印: 五方向 42">
            <a:extLst>
              <a:ext uri="{FF2B5EF4-FFF2-40B4-BE49-F238E27FC236}">
                <a16:creationId xmlns:a16="http://schemas.microsoft.com/office/drawing/2014/main" id="{9E54238F-1FC4-E75B-ECF8-BC92D536E1A8}"/>
              </a:ext>
            </a:extLst>
          </p:cNvPr>
          <p:cNvSpPr/>
          <p:nvPr/>
        </p:nvSpPr>
        <p:spPr>
          <a:xfrm>
            <a:off x="7092280" y="6019814"/>
            <a:ext cx="1858006" cy="20960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実施報告書作成</a:t>
            </a:r>
          </a:p>
        </p:txBody>
      </p:sp>
      <p:sp>
        <p:nvSpPr>
          <p:cNvPr id="44" name="正方形/長方形 25">
            <a:extLst>
              <a:ext uri="{FF2B5EF4-FFF2-40B4-BE49-F238E27FC236}">
                <a16:creationId xmlns:a16="http://schemas.microsoft.com/office/drawing/2014/main" id="{ACF11EBA-7081-058C-6FB1-BEA1EB02B9F9}"/>
              </a:ext>
            </a:extLst>
          </p:cNvPr>
          <p:cNvSpPr/>
          <p:nvPr/>
        </p:nvSpPr>
        <p:spPr>
          <a:xfrm>
            <a:off x="7139023" y="6548050"/>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000">
                <a:solidFill>
                  <a:srgbClr val="FF0000"/>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7" name="矢印: 五方向 46">
            <a:extLst>
              <a:ext uri="{FF2B5EF4-FFF2-40B4-BE49-F238E27FC236}">
                <a16:creationId xmlns:a16="http://schemas.microsoft.com/office/drawing/2014/main" id="{971466FF-E649-28CD-AEA1-07CB019B257A}"/>
              </a:ext>
            </a:extLst>
          </p:cNvPr>
          <p:cNvSpPr/>
          <p:nvPr/>
        </p:nvSpPr>
        <p:spPr>
          <a:xfrm>
            <a:off x="4587047" y="5766110"/>
            <a:ext cx="2962496" cy="236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実証事業で取得したデータの解析、具体的活用方法の検討</a:t>
            </a:r>
          </a:p>
        </p:txBody>
      </p:sp>
      <p:sp>
        <p:nvSpPr>
          <p:cNvPr id="8" name="正方形/長方形 7">
            <a:extLst>
              <a:ext uri="{FF2B5EF4-FFF2-40B4-BE49-F238E27FC236}">
                <a16:creationId xmlns:a16="http://schemas.microsoft.com/office/drawing/2014/main" id="{176639EF-6930-8DC9-D64B-3BADC6332196}"/>
              </a:ext>
            </a:extLst>
          </p:cNvPr>
          <p:cNvSpPr/>
          <p:nvPr/>
        </p:nvSpPr>
        <p:spPr>
          <a:xfrm>
            <a:off x="68229" y="628577"/>
            <a:ext cx="4575485" cy="26259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a:solidFill>
                  <a:schemeClr val="bg1"/>
                </a:solidFill>
                <a:latin typeface="BIZ UDPゴシック" panose="020B0400000000000000" pitchFamily="50" charset="-128"/>
                <a:ea typeface="BIZ UDPゴシック" panose="020B0400000000000000" pitchFamily="50" charset="-128"/>
                <a:cs typeface="Arial" charset="0"/>
              </a:rPr>
              <a:t> </a:t>
            </a: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年度実証事業名</a:t>
            </a:r>
            <a:endParaRPr kumimoji="1" lang="en-US" altLang="ja-JP" sz="14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2" name="テキスト ボックス 11">
            <a:extLst>
              <a:ext uri="{FF2B5EF4-FFF2-40B4-BE49-F238E27FC236}">
                <a16:creationId xmlns:a16="http://schemas.microsoft.com/office/drawing/2014/main" id="{5E86C470-C1A2-752B-A78C-67C1D0C69C52}"/>
              </a:ext>
            </a:extLst>
          </p:cNvPr>
          <p:cNvSpPr txBox="1"/>
          <p:nvPr/>
        </p:nvSpPr>
        <p:spPr>
          <a:xfrm>
            <a:off x="-34261" y="4637544"/>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2" name="テキスト ボックス 1">
            <a:extLst>
              <a:ext uri="{FF2B5EF4-FFF2-40B4-BE49-F238E27FC236}">
                <a16:creationId xmlns:a16="http://schemas.microsoft.com/office/drawing/2014/main" id="{3014342A-0301-9F69-66A9-B8AE8CEC4C2B}"/>
              </a:ext>
            </a:extLst>
          </p:cNvPr>
          <p:cNvSpPr txBox="1"/>
          <p:nvPr/>
        </p:nvSpPr>
        <p:spPr>
          <a:xfrm>
            <a:off x="338836" y="898772"/>
            <a:ext cx="4221027" cy="307777"/>
          </a:xfrm>
          <a:prstGeom prst="rect">
            <a:avLst/>
          </a:prstGeom>
          <a:noFill/>
        </p:spPr>
        <p:txBody>
          <a:bodyPr wrap="square" rtlCol="0">
            <a:spAutoFit/>
          </a:bodyPr>
          <a:lstStyle/>
          <a:p>
            <a:r>
              <a:rPr kumimoji="1" lang="ja-JP" altLang="en-US" sz="1400"/>
              <a:t>⇒</a:t>
            </a:r>
            <a:r>
              <a:rPr kumimoji="1" lang="en-US" altLang="ja-JP" sz="1400"/>
              <a:t>R7</a:t>
            </a:r>
            <a:r>
              <a:rPr kumimoji="1" lang="ja-JP" altLang="en-US" sz="1400"/>
              <a:t>年度内に実施する実証事業名を記載する</a:t>
            </a:r>
          </a:p>
        </p:txBody>
      </p:sp>
      <p:sp>
        <p:nvSpPr>
          <p:cNvPr id="13" name="正方形/長方形 5">
            <a:extLst>
              <a:ext uri="{FF2B5EF4-FFF2-40B4-BE49-F238E27FC236}">
                <a16:creationId xmlns:a16="http://schemas.microsoft.com/office/drawing/2014/main" id="{25B1E787-DA04-C4E9-8325-CFFAD18EBA01}"/>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7" name="正方形/長方形 9">
            <a:extLst>
              <a:ext uri="{FF2B5EF4-FFF2-40B4-BE49-F238E27FC236}">
                <a16:creationId xmlns:a16="http://schemas.microsoft.com/office/drawing/2014/main" id="{B0D219AE-84F8-CAA9-D12F-7EE97DAAD0E5}"/>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534802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rPr>
              <a:t>２－２．実証事業の実施体制</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
        <p:nvSpPr>
          <p:cNvPr id="17" name="スライド番号プレースホルダー 16">
            <a:extLst>
              <a:ext uri="{FF2B5EF4-FFF2-40B4-BE49-F238E27FC236}">
                <a16:creationId xmlns:a16="http://schemas.microsoft.com/office/drawing/2014/main" id="{26CB55BE-2516-4826-7DCE-946807C272E5}"/>
              </a:ext>
            </a:extLst>
          </p:cNvPr>
          <p:cNvSpPr>
            <a:spLocks noGrp="1"/>
          </p:cNvSpPr>
          <p:nvPr>
            <p:ph type="sldNum" sz="quarter" idx="12"/>
          </p:nvPr>
        </p:nvSpPr>
        <p:spPr>
          <a:xfrm>
            <a:off x="6935486" y="6577037"/>
            <a:ext cx="2133600" cy="476250"/>
          </a:xfrm>
        </p:spPr>
        <p:txBody>
          <a:bodyPr/>
          <a:lstStyle/>
          <a:p>
            <a:pPr>
              <a:defRPr/>
            </a:pPr>
            <a:fld id="{ED70751B-34C4-41F7-9A42-B8AF8614956A}" type="slidenum">
              <a:rPr lang="en-US" altLang="ja-JP" sz="1800" smtClean="0"/>
              <a:pPr>
                <a:defRPr/>
              </a:pPr>
              <a:t>21</a:t>
            </a:fld>
            <a:endParaRPr lang="en-US" altLang="ja-JP" sz="1800"/>
          </a:p>
        </p:txBody>
      </p:sp>
      <p:sp>
        <p:nvSpPr>
          <p:cNvPr id="12" name="正方形/長方形 25">
            <a:extLst>
              <a:ext uri="{FF2B5EF4-FFF2-40B4-BE49-F238E27FC236}">
                <a16:creationId xmlns:a16="http://schemas.microsoft.com/office/drawing/2014/main" id="{9D2A97F2-8824-7C3F-5DC5-B93DBBC97597}"/>
              </a:ext>
            </a:extLst>
          </p:cNvPr>
          <p:cNvSpPr/>
          <p:nvPr/>
        </p:nvSpPr>
        <p:spPr>
          <a:xfrm>
            <a:off x="85930" y="770319"/>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sng"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実証事業</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の体制を記載すること。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25">
            <a:extLst>
              <a:ext uri="{FF2B5EF4-FFF2-40B4-BE49-F238E27FC236}">
                <a16:creationId xmlns:a16="http://schemas.microsoft.com/office/drawing/2014/main" id="{A34D1060-DECC-5C25-1868-C2D7309FCE74}"/>
              </a:ext>
            </a:extLst>
          </p:cNvPr>
          <p:cNvSpPr/>
          <p:nvPr/>
        </p:nvSpPr>
        <p:spPr>
          <a:xfrm>
            <a:off x="74914" y="5365613"/>
            <a:ext cx="8820984" cy="1092607"/>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実証事業と実装後の役割・運営者に変更が見込まれる場合は、明確に記載すること。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自治体内の部署間の連携体制もわかりやすく記載すること。</a:t>
            </a:r>
            <a:endParaRPr lang="en-US" altLang="ja-JP" sz="12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連携する関連事業（特に</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PLATEAU/</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都市構造再編集中支援事業</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新しい地方経済・生活環境創生交付金等政府の支援を活用したものは、明記すること）</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記載フォーマットは問わない。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60A85806-C612-B0FC-DD66-2CD74AC3E464}"/>
              </a:ext>
            </a:extLst>
          </p:cNvPr>
          <p:cNvSpPr txBox="1"/>
          <p:nvPr/>
        </p:nvSpPr>
        <p:spPr>
          <a:xfrm>
            <a:off x="157403" y="1096046"/>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9" name="正方形/長方形 8">
            <a:extLst>
              <a:ext uri="{FF2B5EF4-FFF2-40B4-BE49-F238E27FC236}">
                <a16:creationId xmlns:a16="http://schemas.microsoft.com/office/drawing/2014/main" id="{53FEE36C-133C-2E20-6EE7-D7586056A9AF}"/>
              </a:ext>
            </a:extLst>
          </p:cNvPr>
          <p:cNvSpPr/>
          <p:nvPr/>
        </p:nvSpPr>
        <p:spPr>
          <a:xfrm>
            <a:off x="1469177" y="4984525"/>
            <a:ext cx="2893887" cy="216000"/>
          </a:xfrm>
          <a:prstGeom prst="rect">
            <a:avLst/>
          </a:prstGeom>
          <a:solidFill>
            <a:srgbClr val="FF66CC">
              <a:alpha val="30196"/>
            </a:srgbClr>
          </a:solidFill>
          <a:ln w="19050" algn="ctr">
            <a:solidFill>
              <a:srgbClr val="FF66C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住民</a:t>
            </a:r>
          </a:p>
        </p:txBody>
      </p:sp>
      <p:sp>
        <p:nvSpPr>
          <p:cNvPr id="14" name="正方形/長方形 13">
            <a:extLst>
              <a:ext uri="{FF2B5EF4-FFF2-40B4-BE49-F238E27FC236}">
                <a16:creationId xmlns:a16="http://schemas.microsoft.com/office/drawing/2014/main" id="{C104644D-7C64-7FAE-A2A3-FE5681D23F2D}"/>
              </a:ext>
            </a:extLst>
          </p:cNvPr>
          <p:cNvSpPr/>
          <p:nvPr/>
        </p:nvSpPr>
        <p:spPr>
          <a:xfrm>
            <a:off x="1456971" y="4553889"/>
            <a:ext cx="2893887"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prstClr val="black"/>
                </a:solidFill>
                <a:effectLst/>
                <a:uLnTx/>
                <a:uFillTx/>
                <a:latin typeface="Yu Gothic UI"/>
                <a:ea typeface="Yu Gothic UI"/>
                <a:cs typeface="Meiryo UI"/>
              </a:rPr>
              <a:t>X</a:t>
            </a: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社（サービス運営者）</a:t>
            </a:r>
          </a:p>
        </p:txBody>
      </p:sp>
      <p:sp>
        <p:nvSpPr>
          <p:cNvPr id="18" name="正方形/長方形 17">
            <a:extLst>
              <a:ext uri="{FF2B5EF4-FFF2-40B4-BE49-F238E27FC236}">
                <a16:creationId xmlns:a16="http://schemas.microsoft.com/office/drawing/2014/main" id="{C9B17FA3-D981-D14C-30FA-CE46A995900A}"/>
              </a:ext>
            </a:extLst>
          </p:cNvPr>
          <p:cNvSpPr/>
          <p:nvPr/>
        </p:nvSpPr>
        <p:spPr>
          <a:xfrm>
            <a:off x="1456973" y="2613385"/>
            <a:ext cx="2253706" cy="216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○○市</a:t>
            </a:r>
          </a:p>
        </p:txBody>
      </p:sp>
      <p:sp>
        <p:nvSpPr>
          <p:cNvPr id="22" name="正方形/長方形 21">
            <a:extLst>
              <a:ext uri="{FF2B5EF4-FFF2-40B4-BE49-F238E27FC236}">
                <a16:creationId xmlns:a16="http://schemas.microsoft.com/office/drawing/2014/main" id="{4FC92382-1B15-FA82-EBD8-62929768C5F6}"/>
              </a:ext>
            </a:extLst>
          </p:cNvPr>
          <p:cNvSpPr/>
          <p:nvPr/>
        </p:nvSpPr>
        <p:spPr>
          <a:xfrm flipH="1">
            <a:off x="1326064" y="2279248"/>
            <a:ext cx="3090277"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a:solidFill>
                  <a:prstClr val="black"/>
                </a:solidFill>
                <a:ea typeface="Yu Gothic UI"/>
                <a:cs typeface="Arial" charset="0"/>
              </a:rPr>
              <a:t>○○コンソーシアム</a:t>
            </a:r>
          </a:p>
        </p:txBody>
      </p:sp>
      <p:cxnSp>
        <p:nvCxnSpPr>
          <p:cNvPr id="23" name="直線矢印コネクタ 22">
            <a:extLst>
              <a:ext uri="{FF2B5EF4-FFF2-40B4-BE49-F238E27FC236}">
                <a16:creationId xmlns:a16="http://schemas.microsoft.com/office/drawing/2014/main" id="{8E58FFCD-1D1B-5CE0-3C0B-BA3B58348863}"/>
              </a:ext>
            </a:extLst>
          </p:cNvPr>
          <p:cNvCxnSpPr>
            <a:cxnSpLocks/>
          </p:cNvCxnSpPr>
          <p:nvPr/>
        </p:nvCxnSpPr>
        <p:spPr>
          <a:xfrm>
            <a:off x="2809893" y="4239716"/>
            <a:ext cx="0" cy="314173"/>
          </a:xfrm>
          <a:prstGeom prst="straightConnector1">
            <a:avLst/>
          </a:prstGeom>
          <a:noFill/>
          <a:ln w="12700" cap="flat" cmpd="sng" algn="ctr">
            <a:solidFill>
              <a:sysClr val="window" lastClr="FFFFFF">
                <a:lumMod val="50000"/>
              </a:sysClr>
            </a:solidFill>
            <a:prstDash val="solid"/>
            <a:tailEnd type="triangle"/>
          </a:ln>
          <a:effectLst/>
        </p:spPr>
      </p:cxnSp>
      <p:sp>
        <p:nvSpPr>
          <p:cNvPr id="24" name="正方形/長方形 23">
            <a:extLst>
              <a:ext uri="{FF2B5EF4-FFF2-40B4-BE49-F238E27FC236}">
                <a16:creationId xmlns:a16="http://schemas.microsoft.com/office/drawing/2014/main" id="{44D24C78-C499-07EC-1AC1-621593B6A8CF}"/>
              </a:ext>
            </a:extLst>
          </p:cNvPr>
          <p:cNvSpPr/>
          <p:nvPr/>
        </p:nvSpPr>
        <p:spPr>
          <a:xfrm>
            <a:off x="2935786" y="4245523"/>
            <a:ext cx="1289640"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スマートシティ基盤の提供</a:t>
            </a:r>
            <a:endParaRPr kumimoji="0" lang="en-US" altLang="ja-JP" sz="900" b="0" i="0" u="none" strike="noStrike" kern="0" cap="none" spc="0" normalizeH="0" baseline="0" noProof="0">
              <a:ln>
                <a:noFill/>
              </a:ln>
              <a:solidFill>
                <a:prstClr val="black"/>
              </a:solidFill>
              <a:effectLst/>
              <a:uLnTx/>
              <a:uFillTx/>
              <a:latin typeface="Yu Gothic UI"/>
              <a:ea typeface="Yu Gothic UI"/>
              <a:cs typeface="Meiryo UI"/>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kern="0">
                <a:solidFill>
                  <a:prstClr val="black"/>
                </a:solidFill>
                <a:latin typeface="Yu Gothic UI"/>
                <a:ea typeface="Yu Gothic UI"/>
                <a:cs typeface="Meiryo UI"/>
              </a:rPr>
              <a:t>事業の発注</a:t>
            </a:r>
            <a:endParaRPr kumimoji="0" lang="ja-JP" altLang="en-US" sz="900" b="0" i="0" u="none" strike="noStrike" kern="0" cap="none" spc="0" normalizeH="0" baseline="0" noProof="0">
              <a:ln>
                <a:noFill/>
              </a:ln>
              <a:solidFill>
                <a:prstClr val="black"/>
              </a:solidFill>
              <a:effectLst/>
              <a:uLnTx/>
              <a:uFillTx/>
              <a:latin typeface="Yu Gothic UI"/>
              <a:ea typeface="Yu Gothic UI"/>
              <a:cs typeface="Meiryo UI"/>
            </a:endParaRPr>
          </a:p>
        </p:txBody>
      </p:sp>
      <p:sp>
        <p:nvSpPr>
          <p:cNvPr id="26" name="正方形/長方形 25">
            <a:extLst>
              <a:ext uri="{FF2B5EF4-FFF2-40B4-BE49-F238E27FC236}">
                <a16:creationId xmlns:a16="http://schemas.microsoft.com/office/drawing/2014/main" id="{16FECC49-A386-BA97-E460-331C4E647193}"/>
              </a:ext>
            </a:extLst>
          </p:cNvPr>
          <p:cNvSpPr/>
          <p:nvPr/>
        </p:nvSpPr>
        <p:spPr>
          <a:xfrm>
            <a:off x="1325060" y="2279247"/>
            <a:ext cx="3093750" cy="1956961"/>
          </a:xfrm>
          <a:prstGeom prst="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endParaRPr kumimoji="0" lang="ja-JP" altLang="en-US" sz="1200" b="1" i="0" u="none" strike="noStrike" kern="0" cap="none" spc="0" normalizeH="0" baseline="0" noProof="0">
              <a:ln>
                <a:noFill/>
              </a:ln>
              <a:solidFill>
                <a:prstClr val="black"/>
              </a:solidFill>
              <a:effectLst/>
              <a:uLnTx/>
              <a:uFillTx/>
              <a:ea typeface="Yu Gothic UI"/>
              <a:cs typeface="Arial" charset="0"/>
            </a:endParaRPr>
          </a:p>
        </p:txBody>
      </p:sp>
      <p:cxnSp>
        <p:nvCxnSpPr>
          <p:cNvPr id="28" name="直線矢印コネクタ 27">
            <a:extLst>
              <a:ext uri="{FF2B5EF4-FFF2-40B4-BE49-F238E27FC236}">
                <a16:creationId xmlns:a16="http://schemas.microsoft.com/office/drawing/2014/main" id="{43635A19-C47F-53BA-3FD6-D09707548778}"/>
              </a:ext>
            </a:extLst>
          </p:cNvPr>
          <p:cNvCxnSpPr>
            <a:cxnSpLocks/>
          </p:cNvCxnSpPr>
          <p:nvPr/>
        </p:nvCxnSpPr>
        <p:spPr>
          <a:xfrm>
            <a:off x="825432" y="2909673"/>
            <a:ext cx="502096" cy="0"/>
          </a:xfrm>
          <a:prstGeom prst="straightConnector1">
            <a:avLst/>
          </a:prstGeom>
          <a:noFill/>
          <a:ln w="12700" cap="flat" cmpd="sng" algn="ctr">
            <a:solidFill>
              <a:sysClr val="window" lastClr="FFFFFF">
                <a:lumMod val="50000"/>
              </a:sysClr>
            </a:solidFill>
            <a:prstDash val="solid"/>
            <a:tailEnd type="triangle"/>
          </a:ln>
          <a:effectLst/>
        </p:spPr>
      </p:cxnSp>
      <p:sp>
        <p:nvSpPr>
          <p:cNvPr id="30" name="正方形/長方形 29">
            <a:extLst>
              <a:ext uri="{FF2B5EF4-FFF2-40B4-BE49-F238E27FC236}">
                <a16:creationId xmlns:a16="http://schemas.microsoft.com/office/drawing/2014/main" id="{52F624F6-2696-7D7F-B809-39179F3C08AE}"/>
              </a:ext>
            </a:extLst>
          </p:cNvPr>
          <p:cNvSpPr/>
          <p:nvPr/>
        </p:nvSpPr>
        <p:spPr>
          <a:xfrm>
            <a:off x="515832" y="2132799"/>
            <a:ext cx="309600" cy="1661603"/>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vert="eaVert"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○○大学</a:t>
            </a:r>
          </a:p>
        </p:txBody>
      </p:sp>
      <p:sp>
        <p:nvSpPr>
          <p:cNvPr id="32" name="正方形/長方形 31">
            <a:extLst>
              <a:ext uri="{FF2B5EF4-FFF2-40B4-BE49-F238E27FC236}">
                <a16:creationId xmlns:a16="http://schemas.microsoft.com/office/drawing/2014/main" id="{E65EBFC9-CD1C-43E3-77D8-CCDB9E0129DE}"/>
              </a:ext>
            </a:extLst>
          </p:cNvPr>
          <p:cNvSpPr/>
          <p:nvPr/>
        </p:nvSpPr>
        <p:spPr>
          <a:xfrm>
            <a:off x="828993" y="3015479"/>
            <a:ext cx="482778" cy="206831"/>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助言</a:t>
            </a:r>
          </a:p>
        </p:txBody>
      </p:sp>
      <p:cxnSp>
        <p:nvCxnSpPr>
          <p:cNvPr id="36" name="直線矢印コネクタ 35">
            <a:extLst>
              <a:ext uri="{FF2B5EF4-FFF2-40B4-BE49-F238E27FC236}">
                <a16:creationId xmlns:a16="http://schemas.microsoft.com/office/drawing/2014/main" id="{24258681-56FC-F24A-CE54-91B9B43EEB3F}"/>
              </a:ext>
            </a:extLst>
          </p:cNvPr>
          <p:cNvCxnSpPr>
            <a:cxnSpLocks/>
          </p:cNvCxnSpPr>
          <p:nvPr/>
        </p:nvCxnSpPr>
        <p:spPr>
          <a:xfrm>
            <a:off x="2809893" y="4773384"/>
            <a:ext cx="0" cy="218894"/>
          </a:xfrm>
          <a:prstGeom prst="straightConnector1">
            <a:avLst/>
          </a:prstGeom>
          <a:noFill/>
          <a:ln w="12700" cap="flat" cmpd="sng" algn="ctr">
            <a:solidFill>
              <a:schemeClr val="bg1">
                <a:lumMod val="50000"/>
              </a:schemeClr>
            </a:solidFill>
            <a:prstDash val="solid"/>
            <a:tailEnd type="triangle"/>
          </a:ln>
          <a:effectLst/>
        </p:spPr>
      </p:cxnSp>
      <p:sp>
        <p:nvSpPr>
          <p:cNvPr id="37" name="正方形/長方形 36">
            <a:extLst>
              <a:ext uri="{FF2B5EF4-FFF2-40B4-BE49-F238E27FC236}">
                <a16:creationId xmlns:a16="http://schemas.microsoft.com/office/drawing/2014/main" id="{903EF73B-CD9A-BE97-F91F-1ADDA697F6A1}"/>
              </a:ext>
            </a:extLst>
          </p:cNvPr>
          <p:cNvSpPr/>
          <p:nvPr/>
        </p:nvSpPr>
        <p:spPr>
          <a:xfrm>
            <a:off x="2851124" y="4787559"/>
            <a:ext cx="756383" cy="110728"/>
          </a:xfrm>
          <a:prstGeom prst="rect">
            <a:avLst/>
          </a:prstGeom>
          <a:solidFill>
            <a:schemeClr val="bg1"/>
          </a:solid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サービス</a:t>
            </a:r>
            <a:r>
              <a:rPr kumimoji="0" lang="ja-JP" altLang="en-US" sz="900" kern="0">
                <a:solidFill>
                  <a:prstClr val="black"/>
                </a:solidFill>
                <a:latin typeface="Yu Gothic UI"/>
                <a:ea typeface="Yu Gothic UI"/>
                <a:cs typeface="Meiryo UI"/>
              </a:rPr>
              <a:t>の提供</a:t>
            </a:r>
            <a:endParaRPr kumimoji="0" lang="ja-JP" altLang="en-US" sz="900" b="0" i="0" u="none" strike="noStrike" kern="0" cap="none" spc="0" normalizeH="0" baseline="0" noProof="0">
              <a:ln>
                <a:noFill/>
              </a:ln>
              <a:solidFill>
                <a:prstClr val="black"/>
              </a:solidFill>
              <a:effectLst/>
              <a:uLnTx/>
              <a:uFillTx/>
              <a:latin typeface="Yu Gothic UI"/>
              <a:ea typeface="Yu Gothic UI"/>
              <a:cs typeface="Meiryo UI"/>
            </a:endParaRPr>
          </a:p>
        </p:txBody>
      </p:sp>
      <p:sp>
        <p:nvSpPr>
          <p:cNvPr id="38" name="正方形/長方形 37">
            <a:extLst>
              <a:ext uri="{FF2B5EF4-FFF2-40B4-BE49-F238E27FC236}">
                <a16:creationId xmlns:a16="http://schemas.microsoft.com/office/drawing/2014/main" id="{4E7CBD28-D50A-3E88-1F51-68ADB5BAE86F}"/>
              </a:ext>
            </a:extLst>
          </p:cNvPr>
          <p:cNvSpPr/>
          <p:nvPr/>
        </p:nvSpPr>
        <p:spPr>
          <a:xfrm>
            <a:off x="1456971" y="2916700"/>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en-US" altLang="ja-JP" sz="1000" b="1">
                <a:solidFill>
                  <a:prstClr val="black"/>
                </a:solidFill>
                <a:ea typeface="Yu Gothic UI"/>
                <a:cs typeface="Arial" charset="0"/>
              </a:rPr>
              <a:t>A</a:t>
            </a:r>
            <a:r>
              <a:rPr lang="ja-JP" altLang="en-US" sz="1000" b="1">
                <a:solidFill>
                  <a:prstClr val="black"/>
                </a:solidFill>
                <a:ea typeface="Yu Gothic UI"/>
                <a:cs typeface="Arial" charset="0"/>
              </a:rPr>
              <a:t>社</a:t>
            </a:r>
          </a:p>
        </p:txBody>
      </p:sp>
      <p:cxnSp>
        <p:nvCxnSpPr>
          <p:cNvPr id="40" name="直線矢印コネクタ 39">
            <a:extLst>
              <a:ext uri="{FF2B5EF4-FFF2-40B4-BE49-F238E27FC236}">
                <a16:creationId xmlns:a16="http://schemas.microsoft.com/office/drawing/2014/main" id="{B9CD0B10-B0BA-6802-637F-EA709FC7B3AD}"/>
              </a:ext>
            </a:extLst>
          </p:cNvPr>
          <p:cNvCxnSpPr>
            <a:cxnSpLocks/>
            <a:stCxn id="18" idx="3"/>
          </p:cNvCxnSpPr>
          <p:nvPr/>
        </p:nvCxnSpPr>
        <p:spPr>
          <a:xfrm flipV="1">
            <a:off x="3710679" y="2702487"/>
            <a:ext cx="2690125" cy="18898"/>
          </a:xfrm>
          <a:prstGeom prst="straightConnector1">
            <a:avLst/>
          </a:prstGeom>
          <a:solidFill>
            <a:schemeClr val="bg1">
              <a:alpha val="30196"/>
            </a:schemeClr>
          </a:solidFill>
          <a:ln w="19050" algn="ctr">
            <a:solidFill>
              <a:srgbClr val="00A3E0"/>
            </a:solidFill>
            <a:miter lim="800000"/>
            <a:headEnd/>
            <a:tailEnd/>
          </a:ln>
        </p:spPr>
      </p:cxnSp>
      <p:sp>
        <p:nvSpPr>
          <p:cNvPr id="41" name="正方形/長方形 40">
            <a:extLst>
              <a:ext uri="{FF2B5EF4-FFF2-40B4-BE49-F238E27FC236}">
                <a16:creationId xmlns:a16="http://schemas.microsoft.com/office/drawing/2014/main" id="{A0F42F7C-139B-70E1-64CA-10BFBE3DA0F0}"/>
              </a:ext>
            </a:extLst>
          </p:cNvPr>
          <p:cNvSpPr/>
          <p:nvPr/>
        </p:nvSpPr>
        <p:spPr>
          <a:xfrm>
            <a:off x="1462159" y="3948333"/>
            <a:ext cx="2248518"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algn="ctr" fontAlgn="auto">
              <a:spcBef>
                <a:spcPts val="0"/>
              </a:spcBef>
              <a:spcAft>
                <a:spcPts val="0"/>
              </a:spcAft>
            </a:pPr>
            <a:r>
              <a:rPr kumimoji="0" lang="ja-JP" altLang="en-US" sz="1000" b="1" kern="0">
                <a:solidFill>
                  <a:prstClr val="black"/>
                </a:solidFill>
                <a:latin typeface="Yu Gothic UI"/>
                <a:ea typeface="Yu Gothic UI"/>
              </a:rPr>
              <a:t>サービス提供者（一部）</a:t>
            </a:r>
            <a:endParaRPr kumimoji="0" lang="ja-JP" altLang="en-US" sz="1000" b="1" strike="sngStrike" kern="0">
              <a:solidFill>
                <a:prstClr val="black"/>
              </a:solidFill>
              <a:latin typeface="Yu Gothic UI"/>
              <a:ea typeface="Yu Gothic UI"/>
            </a:endParaRPr>
          </a:p>
        </p:txBody>
      </p:sp>
      <p:sp>
        <p:nvSpPr>
          <p:cNvPr id="42" name="四角形: 角を丸くする 41">
            <a:extLst>
              <a:ext uri="{FF2B5EF4-FFF2-40B4-BE49-F238E27FC236}">
                <a16:creationId xmlns:a16="http://schemas.microsoft.com/office/drawing/2014/main" id="{EC09B1FB-CEE9-CBF8-B602-9D2759965E18}"/>
              </a:ext>
            </a:extLst>
          </p:cNvPr>
          <p:cNvSpPr/>
          <p:nvPr/>
        </p:nvSpPr>
        <p:spPr>
          <a:xfrm>
            <a:off x="6400804" y="2131774"/>
            <a:ext cx="2692906" cy="2198430"/>
          </a:xfrm>
          <a:prstGeom prst="roundRect">
            <a:avLst/>
          </a:prstGeom>
          <a:solidFill>
            <a:schemeClr val="bg1">
              <a:alpha val="30196"/>
            </a:scheme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endParaRPr lang="ja-JP" altLang="en-US" sz="1000" b="1">
              <a:solidFill>
                <a:prstClr val="black"/>
              </a:solidFill>
              <a:latin typeface="Arial" panose="020B0604020202020204" pitchFamily="34" charset="0"/>
              <a:ea typeface="Yu Gothic UI"/>
              <a:cs typeface="Arial" charset="0"/>
            </a:endParaRPr>
          </a:p>
        </p:txBody>
      </p:sp>
      <p:sp>
        <p:nvSpPr>
          <p:cNvPr id="43" name="正方形/長方形 42">
            <a:extLst>
              <a:ext uri="{FF2B5EF4-FFF2-40B4-BE49-F238E27FC236}">
                <a16:creationId xmlns:a16="http://schemas.microsoft.com/office/drawing/2014/main" id="{F06CB3BC-BE1B-6F00-77EA-189F1E335C03}"/>
              </a:ext>
            </a:extLst>
          </p:cNvPr>
          <p:cNvSpPr/>
          <p:nvPr/>
        </p:nvSpPr>
        <p:spPr>
          <a:xfrm>
            <a:off x="6960244" y="2154095"/>
            <a:ext cx="1543088"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行政内部の連携体制</a:t>
            </a:r>
          </a:p>
        </p:txBody>
      </p:sp>
      <p:sp>
        <p:nvSpPr>
          <p:cNvPr id="45" name="正方形/長方形 44">
            <a:extLst>
              <a:ext uri="{FF2B5EF4-FFF2-40B4-BE49-F238E27FC236}">
                <a16:creationId xmlns:a16="http://schemas.microsoft.com/office/drawing/2014/main" id="{770AAC38-35DE-3FEF-A843-26BD558468B2}"/>
              </a:ext>
            </a:extLst>
          </p:cNvPr>
          <p:cNvSpPr/>
          <p:nvPr/>
        </p:nvSpPr>
        <p:spPr>
          <a:xfrm>
            <a:off x="4958412" y="3676001"/>
            <a:ext cx="1327793" cy="272332"/>
          </a:xfrm>
          <a:prstGeom prst="rect">
            <a:avLst/>
          </a:prstGeom>
          <a:solidFill>
            <a:schemeClr val="accent6">
              <a:lumMod val="20000"/>
              <a:lumOff val="80000"/>
              <a:alpha val="30196"/>
            </a:schemeClr>
          </a:solidFill>
          <a:ln w="19050" algn="ctr">
            <a:solidFill>
              <a:schemeClr val="accent6"/>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○○市</a:t>
            </a:r>
            <a:r>
              <a:rPr lang="en-US" altLang="ja-JP" sz="1000" b="1">
                <a:solidFill>
                  <a:prstClr val="black"/>
                </a:solidFill>
                <a:ea typeface="Yu Gothic UI"/>
                <a:cs typeface="Arial" charset="0"/>
              </a:rPr>
              <a:t>3D</a:t>
            </a:r>
            <a:r>
              <a:rPr lang="ja-JP" altLang="en-US" sz="1000" b="1">
                <a:solidFill>
                  <a:prstClr val="black"/>
                </a:solidFill>
                <a:ea typeface="Yu Gothic UI"/>
                <a:cs typeface="Arial" charset="0"/>
              </a:rPr>
              <a:t>都市モデル</a:t>
            </a:r>
          </a:p>
        </p:txBody>
      </p:sp>
      <p:sp>
        <p:nvSpPr>
          <p:cNvPr id="46" name="正方形/長方形 45">
            <a:extLst>
              <a:ext uri="{FF2B5EF4-FFF2-40B4-BE49-F238E27FC236}">
                <a16:creationId xmlns:a16="http://schemas.microsoft.com/office/drawing/2014/main" id="{8B45E9EA-BD92-7AFD-2F48-39840F3EA5B3}"/>
              </a:ext>
            </a:extLst>
          </p:cNvPr>
          <p:cNvSpPr/>
          <p:nvPr/>
        </p:nvSpPr>
        <p:spPr>
          <a:xfrm flipH="1">
            <a:off x="5132976" y="1433976"/>
            <a:ext cx="1959303"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0" lang="ja-JP" altLang="en-US" sz="1000" b="1" kern="0">
                <a:solidFill>
                  <a:prstClr val="black"/>
                </a:solidFill>
                <a:ea typeface="Yu Gothic UI"/>
                <a:cs typeface="Arial" charset="0"/>
              </a:rPr>
              <a:t>○○まちづくり協議会</a:t>
            </a:r>
          </a:p>
        </p:txBody>
      </p:sp>
      <p:cxnSp>
        <p:nvCxnSpPr>
          <p:cNvPr id="48" name="直線矢印コネクタ 47">
            <a:extLst>
              <a:ext uri="{FF2B5EF4-FFF2-40B4-BE49-F238E27FC236}">
                <a16:creationId xmlns:a16="http://schemas.microsoft.com/office/drawing/2014/main" id="{336B64D3-A627-E30B-5245-1D6C6E9D9F99}"/>
              </a:ext>
            </a:extLst>
          </p:cNvPr>
          <p:cNvCxnSpPr>
            <a:cxnSpLocks/>
          </p:cNvCxnSpPr>
          <p:nvPr/>
        </p:nvCxnSpPr>
        <p:spPr>
          <a:xfrm>
            <a:off x="4416341" y="3783350"/>
            <a:ext cx="542071" cy="0"/>
          </a:xfrm>
          <a:prstGeom prst="straightConnector1">
            <a:avLst/>
          </a:prstGeom>
          <a:noFill/>
          <a:ln w="12700" cap="flat" cmpd="sng" algn="ctr">
            <a:solidFill>
              <a:sysClr val="window" lastClr="FFFFFF">
                <a:lumMod val="50000"/>
              </a:sysClr>
            </a:solidFill>
            <a:prstDash val="solid"/>
            <a:headEnd type="triangle"/>
            <a:tailEnd type="triangle"/>
          </a:ln>
          <a:effectLst/>
        </p:spPr>
      </p:cxnSp>
      <p:sp>
        <p:nvSpPr>
          <p:cNvPr id="49" name="正方形/長方形 48">
            <a:extLst>
              <a:ext uri="{FF2B5EF4-FFF2-40B4-BE49-F238E27FC236}">
                <a16:creationId xmlns:a16="http://schemas.microsoft.com/office/drawing/2014/main" id="{1164C93B-5D4B-357A-3E51-CDD3EF078278}"/>
              </a:ext>
            </a:extLst>
          </p:cNvPr>
          <p:cNvSpPr/>
          <p:nvPr/>
        </p:nvSpPr>
        <p:spPr>
          <a:xfrm>
            <a:off x="4686321" y="1831896"/>
            <a:ext cx="430678"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連携</a:t>
            </a:r>
          </a:p>
        </p:txBody>
      </p:sp>
      <p:cxnSp>
        <p:nvCxnSpPr>
          <p:cNvPr id="50" name="コネクタ: カギ線 49">
            <a:extLst>
              <a:ext uri="{FF2B5EF4-FFF2-40B4-BE49-F238E27FC236}">
                <a16:creationId xmlns:a16="http://schemas.microsoft.com/office/drawing/2014/main" id="{B6D21D5C-B9CD-B8CD-79DD-A57D1489731A}"/>
              </a:ext>
            </a:extLst>
          </p:cNvPr>
          <p:cNvCxnSpPr>
            <a:cxnSpLocks/>
            <a:stCxn id="22" idx="1"/>
            <a:endCxn id="46" idx="3"/>
          </p:cNvCxnSpPr>
          <p:nvPr/>
        </p:nvCxnSpPr>
        <p:spPr>
          <a:xfrm flipV="1">
            <a:off x="4416341" y="1559976"/>
            <a:ext cx="716635" cy="845272"/>
          </a:xfrm>
          <a:prstGeom prst="bentConnector3">
            <a:avLst>
              <a:gd name="adj1" fmla="val 50000"/>
            </a:avLst>
          </a:prstGeom>
          <a:noFill/>
          <a:ln w="12700" cap="flat" cmpd="sng" algn="ctr">
            <a:solidFill>
              <a:sysClr val="window" lastClr="FFFFFF">
                <a:lumMod val="50000"/>
              </a:sysClr>
            </a:solidFill>
            <a:prstDash val="solid"/>
            <a:headEnd type="triangle"/>
            <a:tailEnd type="triangle"/>
          </a:ln>
          <a:effectLst/>
        </p:spPr>
      </p:cxnSp>
      <p:sp>
        <p:nvSpPr>
          <p:cNvPr id="51" name="正方形/長方形 50">
            <a:extLst>
              <a:ext uri="{FF2B5EF4-FFF2-40B4-BE49-F238E27FC236}">
                <a16:creationId xmlns:a16="http://schemas.microsoft.com/office/drawing/2014/main" id="{CBA0ACB4-3B69-368E-91E2-99B62DE16AA1}"/>
              </a:ext>
            </a:extLst>
          </p:cNvPr>
          <p:cNvSpPr/>
          <p:nvPr/>
        </p:nvSpPr>
        <p:spPr>
          <a:xfrm>
            <a:off x="4473096" y="4010243"/>
            <a:ext cx="664657"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建物データを利用</a:t>
            </a:r>
          </a:p>
        </p:txBody>
      </p:sp>
      <p:sp>
        <p:nvSpPr>
          <p:cNvPr id="52" name="正方形/長方形 51">
            <a:extLst>
              <a:ext uri="{FF2B5EF4-FFF2-40B4-BE49-F238E27FC236}">
                <a16:creationId xmlns:a16="http://schemas.microsoft.com/office/drawing/2014/main" id="{4C6ED650-A16F-2DDC-8447-90B6D1719365}"/>
              </a:ext>
            </a:extLst>
          </p:cNvPr>
          <p:cNvSpPr/>
          <p:nvPr/>
        </p:nvSpPr>
        <p:spPr>
          <a:xfrm flipH="1">
            <a:off x="5132976" y="1775524"/>
            <a:ext cx="1959303" cy="252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○○市（近隣都市）</a:t>
            </a:r>
          </a:p>
        </p:txBody>
      </p:sp>
      <p:cxnSp>
        <p:nvCxnSpPr>
          <p:cNvPr id="53" name="コネクタ: カギ線 52">
            <a:extLst>
              <a:ext uri="{FF2B5EF4-FFF2-40B4-BE49-F238E27FC236}">
                <a16:creationId xmlns:a16="http://schemas.microsoft.com/office/drawing/2014/main" id="{5644149F-0B84-386B-6107-F2E100FE0B6E}"/>
              </a:ext>
            </a:extLst>
          </p:cNvPr>
          <p:cNvCxnSpPr>
            <a:cxnSpLocks/>
            <a:endCxn id="52" idx="3"/>
          </p:cNvCxnSpPr>
          <p:nvPr/>
        </p:nvCxnSpPr>
        <p:spPr>
          <a:xfrm flipV="1">
            <a:off x="4432099" y="1901524"/>
            <a:ext cx="700877" cy="643300"/>
          </a:xfrm>
          <a:prstGeom prst="bentConnector3">
            <a:avLst>
              <a:gd name="adj1" fmla="val 69693"/>
            </a:avLst>
          </a:prstGeom>
          <a:noFill/>
          <a:ln w="12700" cap="flat" cmpd="sng" algn="ctr">
            <a:solidFill>
              <a:sysClr val="window" lastClr="FFFFFF">
                <a:lumMod val="50000"/>
              </a:sysClr>
            </a:solidFill>
            <a:prstDash val="solid"/>
            <a:headEnd type="triangle"/>
            <a:tailEnd type="triangle"/>
          </a:ln>
          <a:effectLst/>
        </p:spPr>
      </p:cxnSp>
      <p:sp>
        <p:nvSpPr>
          <p:cNvPr id="55" name="正方形/長方形 54">
            <a:extLst>
              <a:ext uri="{FF2B5EF4-FFF2-40B4-BE49-F238E27FC236}">
                <a16:creationId xmlns:a16="http://schemas.microsoft.com/office/drawing/2014/main" id="{0F964C1C-5672-2F57-29A3-2CFB20ACFDFD}"/>
              </a:ext>
            </a:extLst>
          </p:cNvPr>
          <p:cNvSpPr/>
          <p:nvPr/>
        </p:nvSpPr>
        <p:spPr>
          <a:xfrm>
            <a:off x="6484957" y="2453005"/>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デジタル推進課</a:t>
            </a:r>
            <a:endParaRPr lang="en-US" altLang="ja-JP" sz="1000" b="1">
              <a:solidFill>
                <a:prstClr val="black"/>
              </a:solidFill>
              <a:ea typeface="Yu Gothic UI"/>
              <a:cs typeface="Arial" charset="0"/>
            </a:endParaRPr>
          </a:p>
          <a:p>
            <a:pPr algn="ctr" defTabSz="990564" fontAlgn="auto">
              <a:spcBef>
                <a:spcPts val="0"/>
              </a:spcBef>
              <a:spcAft>
                <a:spcPts val="0"/>
              </a:spcAft>
              <a:buSzPct val="100000"/>
            </a:pPr>
            <a:r>
              <a:rPr lang="ja-JP" altLang="en-US" sz="1000" b="1">
                <a:solidFill>
                  <a:prstClr val="black"/>
                </a:solidFill>
                <a:ea typeface="Yu Gothic UI"/>
                <a:cs typeface="Arial" charset="0"/>
              </a:rPr>
              <a:t>（全体統括）</a:t>
            </a:r>
          </a:p>
        </p:txBody>
      </p:sp>
      <p:sp>
        <p:nvSpPr>
          <p:cNvPr id="56" name="正方形/長方形 55">
            <a:extLst>
              <a:ext uri="{FF2B5EF4-FFF2-40B4-BE49-F238E27FC236}">
                <a16:creationId xmlns:a16="http://schemas.microsoft.com/office/drawing/2014/main" id="{20222BA8-C035-0850-E8B7-87F27FEC0295}"/>
              </a:ext>
            </a:extLst>
          </p:cNvPr>
          <p:cNvSpPr/>
          <p:nvPr/>
        </p:nvSpPr>
        <p:spPr>
          <a:xfrm>
            <a:off x="7475401" y="2931380"/>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企画課</a:t>
            </a:r>
            <a:endParaRPr lang="en-US" altLang="ja-JP" sz="1000" b="1">
              <a:solidFill>
                <a:prstClr val="black"/>
              </a:solidFill>
              <a:ea typeface="Yu Gothic UI"/>
              <a:cs typeface="Arial" charset="0"/>
            </a:endParaRPr>
          </a:p>
          <a:p>
            <a:pPr algn="ctr" defTabSz="990564" fontAlgn="auto">
              <a:spcBef>
                <a:spcPts val="0"/>
              </a:spcBef>
              <a:spcAft>
                <a:spcPts val="0"/>
              </a:spcAft>
              <a:buSzPct val="100000"/>
            </a:pPr>
            <a:r>
              <a:rPr lang="ja-JP" altLang="en-US" sz="1000" b="1">
                <a:solidFill>
                  <a:prstClr val="black"/>
                </a:solidFill>
                <a:ea typeface="Yu Gothic UI"/>
                <a:cs typeface="Arial" charset="0"/>
              </a:rPr>
              <a:t>（進捗管理）</a:t>
            </a:r>
          </a:p>
        </p:txBody>
      </p:sp>
      <p:sp>
        <p:nvSpPr>
          <p:cNvPr id="57" name="正方形/長方形 56">
            <a:extLst>
              <a:ext uri="{FF2B5EF4-FFF2-40B4-BE49-F238E27FC236}">
                <a16:creationId xmlns:a16="http://schemas.microsoft.com/office/drawing/2014/main" id="{10812218-14FE-9F3A-6112-A814B704EAFD}"/>
              </a:ext>
            </a:extLst>
          </p:cNvPr>
          <p:cNvSpPr/>
          <p:nvPr/>
        </p:nvSpPr>
        <p:spPr>
          <a:xfrm>
            <a:off x="7269666" y="3358991"/>
            <a:ext cx="1550806" cy="366357"/>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まちづくり推進課</a:t>
            </a:r>
            <a:endParaRPr lang="en-US" altLang="ja-JP" sz="1000" b="1">
              <a:solidFill>
                <a:prstClr val="black"/>
              </a:solidFill>
              <a:ea typeface="Yu Gothic UI"/>
              <a:cs typeface="Arial" charset="0"/>
            </a:endParaRPr>
          </a:p>
          <a:p>
            <a:pPr algn="ctr" defTabSz="990564" fontAlgn="auto">
              <a:spcBef>
                <a:spcPts val="0"/>
              </a:spcBef>
              <a:spcAft>
                <a:spcPts val="0"/>
              </a:spcAft>
              <a:buSzPct val="100000"/>
            </a:pPr>
            <a:r>
              <a:rPr lang="ja-JP" altLang="en-US" sz="1000" b="1">
                <a:solidFill>
                  <a:prstClr val="black"/>
                </a:solidFill>
                <a:ea typeface="Yu Gothic UI"/>
                <a:cs typeface="Arial" charset="0"/>
              </a:rPr>
              <a:t>（エリアビジョン管理）</a:t>
            </a:r>
          </a:p>
        </p:txBody>
      </p:sp>
      <p:sp>
        <p:nvSpPr>
          <p:cNvPr id="58" name="正方形/長方形 57">
            <a:extLst>
              <a:ext uri="{FF2B5EF4-FFF2-40B4-BE49-F238E27FC236}">
                <a16:creationId xmlns:a16="http://schemas.microsoft.com/office/drawing/2014/main" id="{263FCEAE-0FC8-510F-1FE0-3AD93A48054A}"/>
              </a:ext>
            </a:extLst>
          </p:cNvPr>
          <p:cNvSpPr/>
          <p:nvPr/>
        </p:nvSpPr>
        <p:spPr>
          <a:xfrm>
            <a:off x="7269666" y="3775110"/>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lang="ja-JP" altLang="en-US" sz="1000" b="1">
                <a:solidFill>
                  <a:prstClr val="black"/>
                </a:solidFill>
                <a:ea typeface="Yu Gothic UI"/>
                <a:cs typeface="Arial" charset="0"/>
              </a:rPr>
              <a:t>拠点整備課</a:t>
            </a:r>
            <a:endParaRPr lang="en-US" altLang="ja-JP" sz="1000" b="1">
              <a:solidFill>
                <a:prstClr val="black"/>
              </a:solidFill>
              <a:ea typeface="Yu Gothic UI"/>
              <a:cs typeface="Arial" charset="0"/>
            </a:endParaRPr>
          </a:p>
          <a:p>
            <a:pPr algn="ctr" defTabSz="990564" fontAlgn="auto">
              <a:spcBef>
                <a:spcPts val="0"/>
              </a:spcBef>
              <a:spcAft>
                <a:spcPts val="0"/>
              </a:spcAft>
              <a:buSzPct val="100000"/>
            </a:pPr>
            <a:r>
              <a:rPr lang="ja-JP" altLang="en-US" sz="1000" b="1">
                <a:solidFill>
                  <a:prstClr val="black"/>
                </a:solidFill>
                <a:ea typeface="Yu Gothic UI"/>
                <a:cs typeface="Arial" charset="0"/>
              </a:rPr>
              <a:t>（整備計画・施工）</a:t>
            </a:r>
          </a:p>
        </p:txBody>
      </p:sp>
      <p:cxnSp>
        <p:nvCxnSpPr>
          <p:cNvPr id="61" name="コネクタ: カギ線 60">
            <a:extLst>
              <a:ext uri="{FF2B5EF4-FFF2-40B4-BE49-F238E27FC236}">
                <a16:creationId xmlns:a16="http://schemas.microsoft.com/office/drawing/2014/main" id="{936361B5-A694-41A7-883D-E3E12F25F85F}"/>
              </a:ext>
            </a:extLst>
          </p:cNvPr>
          <p:cNvCxnSpPr>
            <a:cxnSpLocks/>
            <a:stCxn id="55" idx="2"/>
            <a:endCxn id="57" idx="1"/>
          </p:cNvCxnSpPr>
          <p:nvPr/>
        </p:nvCxnSpPr>
        <p:spPr>
          <a:xfrm rot="16200000" flipH="1">
            <a:off x="6765614" y="3038118"/>
            <a:ext cx="768406"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D6417954-28B1-EFD5-FAC9-16086D987D7A}"/>
              </a:ext>
            </a:extLst>
          </p:cNvPr>
          <p:cNvCxnSpPr>
            <a:cxnSpLocks/>
            <a:stCxn id="55" idx="2"/>
            <a:endCxn id="58" idx="1"/>
          </p:cNvCxnSpPr>
          <p:nvPr/>
        </p:nvCxnSpPr>
        <p:spPr>
          <a:xfrm rot="16200000" flipH="1">
            <a:off x="6558448" y="3245284"/>
            <a:ext cx="1182738"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88" name="コネクタ: カギ線 3587">
            <a:extLst>
              <a:ext uri="{FF2B5EF4-FFF2-40B4-BE49-F238E27FC236}">
                <a16:creationId xmlns:a16="http://schemas.microsoft.com/office/drawing/2014/main" id="{A9F919C5-6AA7-8523-6D1E-4D75258087C2}"/>
              </a:ext>
            </a:extLst>
          </p:cNvPr>
          <p:cNvCxnSpPr>
            <a:cxnSpLocks/>
            <a:stCxn id="55" idx="2"/>
            <a:endCxn id="56" idx="1"/>
          </p:cNvCxnSpPr>
          <p:nvPr/>
        </p:nvCxnSpPr>
        <p:spPr>
          <a:xfrm rot="16200000" flipH="1">
            <a:off x="7093687" y="2710046"/>
            <a:ext cx="317996" cy="445432"/>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正方形/長方形 5">
            <a:extLst>
              <a:ext uri="{FF2B5EF4-FFF2-40B4-BE49-F238E27FC236}">
                <a16:creationId xmlns:a16="http://schemas.microsoft.com/office/drawing/2014/main" id="{B1D6D215-07BB-3E1F-4ED3-A31198A0E87A}"/>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正方形/長方形 9">
            <a:extLst>
              <a:ext uri="{FF2B5EF4-FFF2-40B4-BE49-F238E27FC236}">
                <a16:creationId xmlns:a16="http://schemas.microsoft.com/office/drawing/2014/main" id="{5EBB0CE4-27D5-245C-7A6A-819F3B78248F}"/>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921784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6"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a:solidFill>
                  <a:srgbClr val="FFFFFF"/>
                </a:solidFill>
                <a:latin typeface="BIZ UDPゴシック" panose="020B0400000000000000" pitchFamily="50" charset="-128"/>
                <a:ea typeface="BIZ UDPゴシック" panose="020B0400000000000000" pitchFamily="50" charset="-128"/>
              </a:rPr>
              <a:t>２－３．</a:t>
            </a:r>
            <a:r>
              <a:rPr lang="en-US" altLang="ja-JP" sz="1800" b="1">
                <a:solidFill>
                  <a:srgbClr val="FFFFFF"/>
                </a:solidFill>
                <a:latin typeface="BIZ UDPゴシック" panose="020B0400000000000000" pitchFamily="50" charset="-128"/>
                <a:ea typeface="BIZ UDPゴシック" panose="020B0400000000000000" pitchFamily="50" charset="-128"/>
              </a:rPr>
              <a:t> </a:t>
            </a:r>
            <a:r>
              <a:rPr lang="ja-JP" altLang="en-US" sz="1800" b="1">
                <a:solidFill>
                  <a:srgbClr val="FFFFFF"/>
                </a:solidFill>
                <a:latin typeface="BIZ UDPゴシック" panose="020B0400000000000000" pitchFamily="50" charset="-128"/>
                <a:ea typeface="BIZ UDPゴシック" panose="020B0400000000000000" pitchFamily="50" charset="-128"/>
              </a:rPr>
              <a:t>実装に向けた費用分担等</a:t>
            </a:r>
          </a:p>
        </p:txBody>
      </p:sp>
      <p:graphicFrame>
        <p:nvGraphicFramePr>
          <p:cNvPr id="5" name="表 4">
            <a:extLst>
              <a:ext uri="{FF2B5EF4-FFF2-40B4-BE49-F238E27FC236}">
                <a16:creationId xmlns:a16="http://schemas.microsoft.com/office/drawing/2014/main" id="{3165B971-40F2-7C07-26AA-E13D62625537}"/>
              </a:ext>
            </a:extLst>
          </p:cNvPr>
          <p:cNvGraphicFramePr>
            <a:graphicFrameLocks noGrp="1"/>
          </p:cNvGraphicFramePr>
          <p:nvPr>
            <p:extLst>
              <p:ext uri="{D42A27DB-BD31-4B8C-83A1-F6EECF244321}">
                <p14:modId xmlns:p14="http://schemas.microsoft.com/office/powerpoint/2010/main" val="565648794"/>
              </p:ext>
            </p:extLst>
          </p:nvPr>
        </p:nvGraphicFramePr>
        <p:xfrm>
          <a:off x="5232239" y="5934585"/>
          <a:ext cx="3779855" cy="324000"/>
        </p:xfrm>
        <a:graphic>
          <a:graphicData uri="http://schemas.openxmlformats.org/drawingml/2006/table">
            <a:tbl>
              <a:tblPr firstRow="1" bandRow="1">
                <a:tableStyleId>{5C22544A-7EE6-4342-B048-85BDC9FD1C3A}</a:tableStyleId>
              </a:tblPr>
              <a:tblGrid>
                <a:gridCol w="755971">
                  <a:extLst>
                    <a:ext uri="{9D8B030D-6E8A-4147-A177-3AD203B41FA5}">
                      <a16:colId xmlns:a16="http://schemas.microsoft.com/office/drawing/2014/main" val="1362182685"/>
                    </a:ext>
                  </a:extLst>
                </a:gridCol>
                <a:gridCol w="755971">
                  <a:extLst>
                    <a:ext uri="{9D8B030D-6E8A-4147-A177-3AD203B41FA5}">
                      <a16:colId xmlns:a16="http://schemas.microsoft.com/office/drawing/2014/main" val="36215707"/>
                    </a:ext>
                  </a:extLst>
                </a:gridCol>
                <a:gridCol w="755971">
                  <a:extLst>
                    <a:ext uri="{9D8B030D-6E8A-4147-A177-3AD203B41FA5}">
                      <a16:colId xmlns:a16="http://schemas.microsoft.com/office/drawing/2014/main" val="2686241197"/>
                    </a:ext>
                  </a:extLst>
                </a:gridCol>
                <a:gridCol w="755971">
                  <a:extLst>
                    <a:ext uri="{9D8B030D-6E8A-4147-A177-3AD203B41FA5}">
                      <a16:colId xmlns:a16="http://schemas.microsoft.com/office/drawing/2014/main" val="1409175840"/>
                    </a:ext>
                  </a:extLst>
                </a:gridCol>
                <a:gridCol w="755971">
                  <a:extLst>
                    <a:ext uri="{9D8B030D-6E8A-4147-A177-3AD203B41FA5}">
                      <a16:colId xmlns:a16="http://schemas.microsoft.com/office/drawing/2014/main" val="1120310630"/>
                    </a:ext>
                  </a:extLst>
                </a:gridCol>
              </a:tblGrid>
              <a:tr h="324000">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R7</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R8</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R9</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1320726" rtl="0" eaLnBrk="1" latinLnBrk="0" hangingPunct="1"/>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R10</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320726" rtl="0" eaLnBrk="1" fontAlgn="auto" latinLnBrk="0" hangingPunct="1">
                        <a:lnSpc>
                          <a:spcPct val="100000"/>
                        </a:lnSpc>
                        <a:spcBef>
                          <a:spcPts val="0"/>
                        </a:spcBef>
                        <a:spcAft>
                          <a:spcPts val="0"/>
                        </a:spcAft>
                        <a:buClrTx/>
                        <a:buSzTx/>
                        <a:buFontTx/>
                        <a:buNone/>
                        <a:tabLst/>
                        <a:defRPr/>
                      </a:pPr>
                      <a:r>
                        <a:rPr kumimoji="1" lang="en-US" altLang="ja-JP" sz="1050" b="1" kern="1200">
                          <a:solidFill>
                            <a:schemeClr val="tx1"/>
                          </a:solidFill>
                          <a:latin typeface="メイリオ" panose="020B0604030504040204" pitchFamily="50" charset="-128"/>
                          <a:ea typeface="メイリオ" panose="020B0604030504040204" pitchFamily="50" charset="-128"/>
                          <a:cs typeface="+mn-cs"/>
                        </a:rPr>
                        <a:t>R11</a:t>
                      </a:r>
                      <a:endParaRPr kumimoji="1" lang="ja-JP" altLang="en-US" sz="1050" b="1" kern="1200">
                        <a:solidFill>
                          <a:schemeClr val="tx1"/>
                        </a:solidFill>
                        <a:latin typeface="メイリオ" panose="020B0604030504040204" pitchFamily="50" charset="-128"/>
                        <a:ea typeface="メイリオ" panose="020B0604030504040204" pitchFamily="50" charset="-128"/>
                        <a:cs typeface="+mn-cs"/>
                      </a:endParaRPr>
                    </a:p>
                  </a:txBody>
                  <a:tcPr marL="18000" marR="18000" marT="18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5550185"/>
                  </a:ext>
                </a:extLst>
              </a:tr>
            </a:tbl>
          </a:graphicData>
        </a:graphic>
      </p:graphicFrame>
      <p:cxnSp>
        <p:nvCxnSpPr>
          <p:cNvPr id="13" name="直線コネクタ 12">
            <a:extLst>
              <a:ext uri="{FF2B5EF4-FFF2-40B4-BE49-F238E27FC236}">
                <a16:creationId xmlns:a16="http://schemas.microsoft.com/office/drawing/2014/main" id="{41B3EB7F-7F8E-24AD-CE6C-2249F88DACE1}"/>
              </a:ext>
            </a:extLst>
          </p:cNvPr>
          <p:cNvCxnSpPr>
            <a:cxnSpLocks/>
          </p:cNvCxnSpPr>
          <p:nvPr/>
        </p:nvCxnSpPr>
        <p:spPr>
          <a:xfrm>
            <a:off x="5312020" y="5934585"/>
            <a:ext cx="37000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25438653-3CFE-BED5-2CE2-E9702C75EA75}"/>
              </a:ext>
            </a:extLst>
          </p:cNvPr>
          <p:cNvCxnSpPr>
            <a:cxnSpLocks/>
          </p:cNvCxnSpPr>
          <p:nvPr/>
        </p:nvCxnSpPr>
        <p:spPr>
          <a:xfrm flipV="1">
            <a:off x="5315121" y="2254959"/>
            <a:ext cx="0" cy="3680792"/>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BC990FAF-C591-A379-FA1C-BE8BE14BE21E}"/>
              </a:ext>
            </a:extLst>
          </p:cNvPr>
          <p:cNvSpPr txBox="1"/>
          <p:nvPr/>
        </p:nvSpPr>
        <p:spPr>
          <a:xfrm>
            <a:off x="4809110" y="5175373"/>
            <a:ext cx="439544" cy="276999"/>
          </a:xfrm>
          <a:prstGeom prst="rect">
            <a:avLst/>
          </a:prstGeom>
          <a:noFill/>
        </p:spPr>
        <p:txBody>
          <a:bodyPr wrap="none" rtlCol="0">
            <a:spAutoFit/>
          </a:bodyPr>
          <a:lstStyle/>
          <a:p>
            <a:r>
              <a:rPr kumimoji="1" lang="en-US" altLang="ja-JP" sz="1200"/>
              <a:t>500</a:t>
            </a:r>
            <a:endParaRPr kumimoji="1" lang="ja-JP" altLang="en-US" sz="1200"/>
          </a:p>
        </p:txBody>
      </p:sp>
      <p:sp>
        <p:nvSpPr>
          <p:cNvPr id="23" name="テキスト ボックス 22">
            <a:extLst>
              <a:ext uri="{FF2B5EF4-FFF2-40B4-BE49-F238E27FC236}">
                <a16:creationId xmlns:a16="http://schemas.microsoft.com/office/drawing/2014/main" id="{742CF6EB-B6C4-FEEC-E867-43276F487D5A}"/>
              </a:ext>
            </a:extLst>
          </p:cNvPr>
          <p:cNvSpPr txBox="1"/>
          <p:nvPr/>
        </p:nvSpPr>
        <p:spPr>
          <a:xfrm>
            <a:off x="4724151" y="4715978"/>
            <a:ext cx="567784" cy="276999"/>
          </a:xfrm>
          <a:prstGeom prst="rect">
            <a:avLst/>
          </a:prstGeom>
          <a:noFill/>
        </p:spPr>
        <p:txBody>
          <a:bodyPr wrap="none" rtlCol="0">
            <a:spAutoFit/>
          </a:bodyPr>
          <a:lstStyle/>
          <a:p>
            <a:r>
              <a:rPr kumimoji="1" lang="en-US" altLang="ja-JP" sz="1200"/>
              <a:t>1,000</a:t>
            </a:r>
            <a:endParaRPr kumimoji="1" lang="ja-JP" altLang="en-US" sz="1200"/>
          </a:p>
        </p:txBody>
      </p:sp>
      <p:sp>
        <p:nvSpPr>
          <p:cNvPr id="24" name="テキスト ボックス 23">
            <a:extLst>
              <a:ext uri="{FF2B5EF4-FFF2-40B4-BE49-F238E27FC236}">
                <a16:creationId xmlns:a16="http://schemas.microsoft.com/office/drawing/2014/main" id="{207CF423-C543-9567-B425-7075820C5251}"/>
              </a:ext>
            </a:extLst>
          </p:cNvPr>
          <p:cNvSpPr txBox="1"/>
          <p:nvPr/>
        </p:nvSpPr>
        <p:spPr>
          <a:xfrm>
            <a:off x="4724151" y="4256582"/>
            <a:ext cx="567784" cy="276999"/>
          </a:xfrm>
          <a:prstGeom prst="rect">
            <a:avLst/>
          </a:prstGeom>
          <a:noFill/>
        </p:spPr>
        <p:txBody>
          <a:bodyPr wrap="none" rtlCol="0">
            <a:spAutoFit/>
          </a:bodyPr>
          <a:lstStyle/>
          <a:p>
            <a:r>
              <a:rPr kumimoji="1" lang="en-US" altLang="ja-JP" sz="1200"/>
              <a:t>1,500</a:t>
            </a:r>
            <a:endParaRPr kumimoji="1" lang="ja-JP" altLang="en-US" sz="1200"/>
          </a:p>
        </p:txBody>
      </p:sp>
      <p:sp>
        <p:nvSpPr>
          <p:cNvPr id="25" name="テキスト ボックス 24">
            <a:extLst>
              <a:ext uri="{FF2B5EF4-FFF2-40B4-BE49-F238E27FC236}">
                <a16:creationId xmlns:a16="http://schemas.microsoft.com/office/drawing/2014/main" id="{96604FCD-1756-902F-9FCF-C7BCF471E50A}"/>
              </a:ext>
            </a:extLst>
          </p:cNvPr>
          <p:cNvSpPr txBox="1"/>
          <p:nvPr/>
        </p:nvSpPr>
        <p:spPr>
          <a:xfrm>
            <a:off x="4732468" y="3797186"/>
            <a:ext cx="567784" cy="276999"/>
          </a:xfrm>
          <a:prstGeom prst="rect">
            <a:avLst/>
          </a:prstGeom>
          <a:noFill/>
        </p:spPr>
        <p:txBody>
          <a:bodyPr wrap="none" rtlCol="0">
            <a:spAutoFit/>
          </a:bodyPr>
          <a:lstStyle/>
          <a:p>
            <a:r>
              <a:rPr lang="en-US" altLang="ja-JP" sz="1200"/>
              <a:t>2</a:t>
            </a:r>
            <a:r>
              <a:rPr kumimoji="1" lang="en-US" altLang="ja-JP" sz="1200"/>
              <a:t>,000</a:t>
            </a:r>
            <a:endParaRPr kumimoji="1" lang="ja-JP" altLang="en-US" sz="1200"/>
          </a:p>
        </p:txBody>
      </p:sp>
      <p:sp>
        <p:nvSpPr>
          <p:cNvPr id="26" name="テキスト ボックス 25">
            <a:extLst>
              <a:ext uri="{FF2B5EF4-FFF2-40B4-BE49-F238E27FC236}">
                <a16:creationId xmlns:a16="http://schemas.microsoft.com/office/drawing/2014/main" id="{B4DCBE1F-67E4-27EE-82F3-8CF957E6CE60}"/>
              </a:ext>
            </a:extLst>
          </p:cNvPr>
          <p:cNvSpPr txBox="1"/>
          <p:nvPr/>
        </p:nvSpPr>
        <p:spPr>
          <a:xfrm>
            <a:off x="4724151" y="3337790"/>
            <a:ext cx="567784" cy="276999"/>
          </a:xfrm>
          <a:prstGeom prst="rect">
            <a:avLst/>
          </a:prstGeom>
          <a:noFill/>
        </p:spPr>
        <p:txBody>
          <a:bodyPr wrap="none" rtlCol="0">
            <a:spAutoFit/>
          </a:bodyPr>
          <a:lstStyle/>
          <a:p>
            <a:r>
              <a:rPr lang="en-US" altLang="ja-JP" sz="1200"/>
              <a:t>2</a:t>
            </a:r>
            <a:r>
              <a:rPr kumimoji="1" lang="en-US" altLang="ja-JP" sz="1200"/>
              <a:t>,500</a:t>
            </a:r>
            <a:endParaRPr kumimoji="1" lang="ja-JP" altLang="en-US" sz="1200"/>
          </a:p>
        </p:txBody>
      </p:sp>
      <p:sp>
        <p:nvSpPr>
          <p:cNvPr id="28" name="テキスト ボックス 27">
            <a:extLst>
              <a:ext uri="{FF2B5EF4-FFF2-40B4-BE49-F238E27FC236}">
                <a16:creationId xmlns:a16="http://schemas.microsoft.com/office/drawing/2014/main" id="{6BB9ED37-23D9-9E23-9EE1-741718EF608D}"/>
              </a:ext>
            </a:extLst>
          </p:cNvPr>
          <p:cNvSpPr txBox="1"/>
          <p:nvPr/>
        </p:nvSpPr>
        <p:spPr>
          <a:xfrm>
            <a:off x="4744990" y="2878394"/>
            <a:ext cx="567784" cy="276999"/>
          </a:xfrm>
          <a:prstGeom prst="rect">
            <a:avLst/>
          </a:prstGeom>
          <a:noFill/>
        </p:spPr>
        <p:txBody>
          <a:bodyPr wrap="none" rtlCol="0">
            <a:spAutoFit/>
          </a:bodyPr>
          <a:lstStyle/>
          <a:p>
            <a:r>
              <a:rPr kumimoji="1" lang="en-US" altLang="ja-JP" sz="1200"/>
              <a:t>3,000</a:t>
            </a:r>
            <a:endParaRPr kumimoji="1" lang="ja-JP" altLang="en-US" sz="1200"/>
          </a:p>
        </p:txBody>
      </p:sp>
      <p:sp>
        <p:nvSpPr>
          <p:cNvPr id="29" name="テキスト ボックス 28">
            <a:extLst>
              <a:ext uri="{FF2B5EF4-FFF2-40B4-BE49-F238E27FC236}">
                <a16:creationId xmlns:a16="http://schemas.microsoft.com/office/drawing/2014/main" id="{37AEAFDA-14DA-54A2-5C23-D3D54BEEAAC2}"/>
              </a:ext>
            </a:extLst>
          </p:cNvPr>
          <p:cNvSpPr txBox="1"/>
          <p:nvPr/>
        </p:nvSpPr>
        <p:spPr>
          <a:xfrm>
            <a:off x="4744990" y="2418998"/>
            <a:ext cx="567784" cy="276999"/>
          </a:xfrm>
          <a:prstGeom prst="rect">
            <a:avLst/>
          </a:prstGeom>
          <a:noFill/>
        </p:spPr>
        <p:txBody>
          <a:bodyPr wrap="none" rtlCol="0">
            <a:spAutoFit/>
          </a:bodyPr>
          <a:lstStyle/>
          <a:p>
            <a:r>
              <a:rPr kumimoji="1" lang="en-US" altLang="ja-JP" sz="1200"/>
              <a:t>3,500</a:t>
            </a:r>
            <a:endParaRPr kumimoji="1" lang="ja-JP" altLang="en-US" sz="1200"/>
          </a:p>
        </p:txBody>
      </p:sp>
      <p:sp>
        <p:nvSpPr>
          <p:cNvPr id="30" name="テキスト ボックス 29">
            <a:extLst>
              <a:ext uri="{FF2B5EF4-FFF2-40B4-BE49-F238E27FC236}">
                <a16:creationId xmlns:a16="http://schemas.microsoft.com/office/drawing/2014/main" id="{5174C48B-77AF-5E66-9571-B4A607C30B25}"/>
              </a:ext>
            </a:extLst>
          </p:cNvPr>
          <p:cNvSpPr txBox="1"/>
          <p:nvPr/>
        </p:nvSpPr>
        <p:spPr>
          <a:xfrm>
            <a:off x="4732468" y="1959602"/>
            <a:ext cx="567784" cy="276999"/>
          </a:xfrm>
          <a:prstGeom prst="rect">
            <a:avLst/>
          </a:prstGeom>
          <a:noFill/>
        </p:spPr>
        <p:txBody>
          <a:bodyPr wrap="none" rtlCol="0">
            <a:spAutoFit/>
          </a:bodyPr>
          <a:lstStyle/>
          <a:p>
            <a:r>
              <a:rPr lang="en-US" altLang="ja-JP" sz="1200"/>
              <a:t>4,0</a:t>
            </a:r>
            <a:r>
              <a:rPr kumimoji="1" lang="en-US" altLang="ja-JP" sz="1200"/>
              <a:t>00</a:t>
            </a:r>
            <a:endParaRPr kumimoji="1" lang="ja-JP" altLang="en-US" sz="1200"/>
          </a:p>
        </p:txBody>
      </p:sp>
      <p:sp>
        <p:nvSpPr>
          <p:cNvPr id="31" name="正方形/長方形 30">
            <a:extLst>
              <a:ext uri="{FF2B5EF4-FFF2-40B4-BE49-F238E27FC236}">
                <a16:creationId xmlns:a16="http://schemas.microsoft.com/office/drawing/2014/main" id="{29178B0D-DC1B-9ED4-611B-E90B3C54DF7E}"/>
              </a:ext>
            </a:extLst>
          </p:cNvPr>
          <p:cNvSpPr/>
          <p:nvPr/>
        </p:nvSpPr>
        <p:spPr>
          <a:xfrm>
            <a:off x="5503280" y="2088845"/>
            <a:ext cx="288029" cy="2165128"/>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a:solidFill>
                  <a:schemeClr val="tx1"/>
                </a:solidFill>
              </a:rPr>
              <a:t>2000</a:t>
            </a:r>
            <a:endParaRPr kumimoji="1" lang="ja-JP" altLang="en-US" sz="1100">
              <a:solidFill>
                <a:schemeClr val="tx1"/>
              </a:solidFill>
            </a:endParaRPr>
          </a:p>
        </p:txBody>
      </p:sp>
      <p:sp>
        <p:nvSpPr>
          <p:cNvPr id="33" name="正方形/長方形 32">
            <a:extLst>
              <a:ext uri="{FF2B5EF4-FFF2-40B4-BE49-F238E27FC236}">
                <a16:creationId xmlns:a16="http://schemas.microsoft.com/office/drawing/2014/main" id="{4E8000ED-13A0-2470-FF5F-21BC30F9B5C8}"/>
              </a:ext>
            </a:extLst>
          </p:cNvPr>
          <p:cNvSpPr/>
          <p:nvPr/>
        </p:nvSpPr>
        <p:spPr>
          <a:xfrm>
            <a:off x="5503281" y="4010967"/>
            <a:ext cx="288016" cy="121097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800</a:t>
            </a:r>
            <a:endParaRPr kumimoji="1" lang="ja-JP" altLang="en-US" sz="1050">
              <a:solidFill>
                <a:schemeClr val="tx1"/>
              </a:solidFill>
            </a:endParaRPr>
          </a:p>
        </p:txBody>
      </p:sp>
      <p:sp>
        <p:nvSpPr>
          <p:cNvPr id="34" name="正方形/長方形 33">
            <a:extLst>
              <a:ext uri="{FF2B5EF4-FFF2-40B4-BE49-F238E27FC236}">
                <a16:creationId xmlns:a16="http://schemas.microsoft.com/office/drawing/2014/main" id="{4BB01BF9-65A6-498A-3541-90CF78707B91}"/>
              </a:ext>
            </a:extLst>
          </p:cNvPr>
          <p:cNvSpPr/>
          <p:nvPr/>
        </p:nvSpPr>
        <p:spPr>
          <a:xfrm>
            <a:off x="5087094" y="6258587"/>
            <a:ext cx="565026" cy="25391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4180C633-2033-E190-56EA-F646CF057FD0}"/>
              </a:ext>
            </a:extLst>
          </p:cNvPr>
          <p:cNvSpPr/>
          <p:nvPr/>
        </p:nvSpPr>
        <p:spPr>
          <a:xfrm>
            <a:off x="5652120" y="625858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自治体</a:t>
            </a:r>
          </a:p>
        </p:txBody>
      </p:sp>
      <p:sp>
        <p:nvSpPr>
          <p:cNvPr id="36" name="正方形/長方形 35">
            <a:extLst>
              <a:ext uri="{FF2B5EF4-FFF2-40B4-BE49-F238E27FC236}">
                <a16:creationId xmlns:a16="http://schemas.microsoft.com/office/drawing/2014/main" id="{34E38850-BBF8-ED06-C920-089DBA77F2F8}"/>
              </a:ext>
            </a:extLst>
          </p:cNvPr>
          <p:cNvSpPr/>
          <p:nvPr/>
        </p:nvSpPr>
        <p:spPr>
          <a:xfrm>
            <a:off x="6394276" y="6258587"/>
            <a:ext cx="565026" cy="25391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2DA2E1AE-BF85-C0B1-8643-2032402DE777}"/>
              </a:ext>
            </a:extLst>
          </p:cNvPr>
          <p:cNvSpPr/>
          <p:nvPr/>
        </p:nvSpPr>
        <p:spPr>
          <a:xfrm>
            <a:off x="7811287" y="6258587"/>
            <a:ext cx="565026" cy="253916"/>
          </a:xfrm>
          <a:prstGeom prst="rect">
            <a:avLst/>
          </a:prstGeom>
          <a:solidFill>
            <a:srgbClr val="BAD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EEB6CD81-5FAE-7C71-05AA-65A2DD35CB67}"/>
              </a:ext>
            </a:extLst>
          </p:cNvPr>
          <p:cNvCxnSpPr/>
          <p:nvPr/>
        </p:nvCxnSpPr>
        <p:spPr>
          <a:xfrm>
            <a:off x="5048390" y="6669360"/>
            <a:ext cx="56502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0254BF17-7A8A-2E95-B263-980174E15484}"/>
              </a:ext>
            </a:extLst>
          </p:cNvPr>
          <p:cNvSpPr/>
          <p:nvPr/>
        </p:nvSpPr>
        <p:spPr>
          <a:xfrm>
            <a:off x="5649441" y="6564406"/>
            <a:ext cx="3964074"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有償化に伴うサービス収入</a:t>
            </a:r>
          </a:p>
        </p:txBody>
      </p:sp>
      <p:sp>
        <p:nvSpPr>
          <p:cNvPr id="32" name="正方形/長方形 31">
            <a:extLst>
              <a:ext uri="{FF2B5EF4-FFF2-40B4-BE49-F238E27FC236}">
                <a16:creationId xmlns:a16="http://schemas.microsoft.com/office/drawing/2014/main" id="{EB518243-4B33-0C4A-37D6-2805C76F6291}"/>
              </a:ext>
            </a:extLst>
          </p:cNvPr>
          <p:cNvSpPr/>
          <p:nvPr/>
        </p:nvSpPr>
        <p:spPr>
          <a:xfrm>
            <a:off x="5503281" y="5021682"/>
            <a:ext cx="288029" cy="91439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800</a:t>
            </a:r>
            <a:endParaRPr kumimoji="1" lang="ja-JP" altLang="en-US" sz="1050">
              <a:solidFill>
                <a:schemeClr val="tx1"/>
              </a:solidFill>
            </a:endParaRPr>
          </a:p>
        </p:txBody>
      </p:sp>
      <p:graphicFrame>
        <p:nvGraphicFramePr>
          <p:cNvPr id="46" name="表 45">
            <a:extLst>
              <a:ext uri="{FF2B5EF4-FFF2-40B4-BE49-F238E27FC236}">
                <a16:creationId xmlns:a16="http://schemas.microsoft.com/office/drawing/2014/main" id="{1F69385E-8BF7-5AC5-A0DE-7C57D5404B36}"/>
              </a:ext>
            </a:extLst>
          </p:cNvPr>
          <p:cNvGraphicFramePr>
            <a:graphicFrameLocks noGrp="1"/>
          </p:cNvGraphicFramePr>
          <p:nvPr>
            <p:extLst>
              <p:ext uri="{D42A27DB-BD31-4B8C-83A1-F6EECF244321}">
                <p14:modId xmlns:p14="http://schemas.microsoft.com/office/powerpoint/2010/main" val="2814513774"/>
              </p:ext>
            </p:extLst>
          </p:nvPr>
        </p:nvGraphicFramePr>
        <p:xfrm>
          <a:off x="110012" y="1638634"/>
          <a:ext cx="4384471" cy="4677839"/>
        </p:xfrm>
        <a:graphic>
          <a:graphicData uri="http://schemas.openxmlformats.org/drawingml/2006/table">
            <a:tbl>
              <a:tblPr firstRow="1" bandRow="1">
                <a:tableStyleId>{5C22544A-7EE6-4342-B048-85BDC9FD1C3A}</a:tableStyleId>
              </a:tblPr>
              <a:tblGrid>
                <a:gridCol w="370158">
                  <a:extLst>
                    <a:ext uri="{9D8B030D-6E8A-4147-A177-3AD203B41FA5}">
                      <a16:colId xmlns:a16="http://schemas.microsoft.com/office/drawing/2014/main" val="2009316548"/>
                    </a:ext>
                  </a:extLst>
                </a:gridCol>
                <a:gridCol w="1864857">
                  <a:extLst>
                    <a:ext uri="{9D8B030D-6E8A-4147-A177-3AD203B41FA5}">
                      <a16:colId xmlns:a16="http://schemas.microsoft.com/office/drawing/2014/main" val="24632751"/>
                    </a:ext>
                  </a:extLst>
                </a:gridCol>
                <a:gridCol w="815751">
                  <a:extLst>
                    <a:ext uri="{9D8B030D-6E8A-4147-A177-3AD203B41FA5}">
                      <a16:colId xmlns:a16="http://schemas.microsoft.com/office/drawing/2014/main" val="1401440790"/>
                    </a:ext>
                  </a:extLst>
                </a:gridCol>
                <a:gridCol w="1333705">
                  <a:extLst>
                    <a:ext uri="{9D8B030D-6E8A-4147-A177-3AD203B41FA5}">
                      <a16:colId xmlns:a16="http://schemas.microsoft.com/office/drawing/2014/main" val="1509772562"/>
                    </a:ext>
                  </a:extLst>
                </a:gridCol>
              </a:tblGrid>
              <a:tr h="489599">
                <a:tc>
                  <a:txBody>
                    <a:bodyPr/>
                    <a:lstStyle/>
                    <a:p>
                      <a:pPr algn="ctr"/>
                      <a:endParaRPr kumimoji="1" lang="ja-JP" altLang="en-US"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a:t>
                      </a:r>
                      <a:br>
                        <a:rPr kumimoji="1" lang="en-US" altLang="ja-JP" sz="1050" b="1">
                          <a:solidFill>
                            <a:schemeClr val="tx1"/>
                          </a:solidFill>
                          <a:latin typeface="Meiryo UI" panose="020B0604030504040204" pitchFamily="50" charset="-128"/>
                          <a:ea typeface="Meiryo UI" panose="020B0604030504040204" pitchFamily="50" charset="-128"/>
                        </a:rPr>
                      </a:br>
                      <a:r>
                        <a:rPr kumimoji="1" lang="ja-JP" altLang="en-US" sz="1050" b="1">
                          <a:solidFill>
                            <a:schemeClr val="tx1"/>
                          </a:solidFill>
                          <a:latin typeface="Meiryo UI" panose="020B0604030504040204" pitchFamily="50" charset="-128"/>
                          <a:ea typeface="Meiryo UI" panose="020B0604030504040204" pitchFamily="50" charset="-128"/>
                        </a:rPr>
                        <a:t>負担者</a:t>
                      </a:r>
                      <a:endParaRPr kumimoji="1" lang="en-US" altLang="ja-JP"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費用</a:t>
                      </a:r>
                      <a:endParaRPr kumimoji="1" lang="en-US" altLang="ja-JP" sz="105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（概算額で可）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523530">
                <a:tc rowSpan="4">
                  <a:txBody>
                    <a:bodyPr/>
                    <a:lstStyle/>
                    <a:p>
                      <a:r>
                        <a:rPr kumimoji="1" lang="ja-JP" altLang="en-US" sz="1050" b="0">
                          <a:solidFill>
                            <a:schemeClr val="tx1"/>
                          </a:solidFill>
                          <a:latin typeface="Meiryo UI" panose="020B0604030504040204" pitchFamily="50" charset="-128"/>
                          <a:ea typeface="Meiryo UI" panose="020B0604030504040204" pitchFamily="50" charset="-128"/>
                        </a:rPr>
                        <a:t>実証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○○（設備投資等）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○○（システム運営費用等）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a:solidFill>
                            <a:schemeClr val="tx1"/>
                          </a:solidFill>
                          <a:latin typeface="Meiryo UI" panose="020B0604030504040204" pitchFamily="50" charset="-128"/>
                          <a:ea typeface="Meiryo UI" panose="020B0604030504040204" pitchFamily="50" charset="-128"/>
                        </a:rPr>
                        <a:t>年間</a:t>
                      </a:r>
                      <a:r>
                        <a:rPr kumimoji="1" lang="en-US" altLang="ja-JP" sz="1050" b="0">
                          <a:solidFill>
                            <a:schemeClr val="tx1"/>
                          </a:solidFill>
                          <a:latin typeface="Meiryo UI" panose="020B0604030504040204" pitchFamily="50" charset="-128"/>
                          <a:ea typeface="Meiryo UI" panose="020B0604030504040204" pitchFamily="50" charset="-128"/>
                        </a:rPr>
                        <a:t>5,000,000</a:t>
                      </a:r>
                      <a:r>
                        <a:rPr kumimoji="1" lang="ja-JP" altLang="en-US" sz="1050" b="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5235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523530">
                <a:tc rowSpan="4">
                  <a:txBody>
                    <a:bodyPr/>
                    <a:lstStyle/>
                    <a:p>
                      <a:r>
                        <a:rPr kumimoji="1" lang="ja-JP" altLang="en-US" sz="1050" b="0">
                          <a:solidFill>
                            <a:schemeClr val="tx1"/>
                          </a:solidFill>
                          <a:latin typeface="Meiryo UI" panose="020B0604030504040204" pitchFamily="50" charset="-128"/>
                          <a:ea typeface="Meiryo UI" panose="020B0604030504040204" pitchFamily="50" charset="-128"/>
                        </a:rPr>
                        <a:t>実装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r h="523530">
                <a:tc vMerge="1">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0407264"/>
                  </a:ext>
                </a:extLst>
              </a:tr>
            </a:tbl>
          </a:graphicData>
        </a:graphic>
      </p:graphicFrame>
      <p:sp>
        <p:nvSpPr>
          <p:cNvPr id="50" name="正方形/長方形 49">
            <a:extLst>
              <a:ext uri="{FF2B5EF4-FFF2-40B4-BE49-F238E27FC236}">
                <a16:creationId xmlns:a16="http://schemas.microsoft.com/office/drawing/2014/main" id="{A97B55F2-E99D-CC9F-68A1-9678AE0FC820}"/>
              </a:ext>
            </a:extLst>
          </p:cNvPr>
          <p:cNvSpPr/>
          <p:nvPr/>
        </p:nvSpPr>
        <p:spPr>
          <a:xfrm>
            <a:off x="6207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600</a:t>
            </a:r>
            <a:endParaRPr kumimoji="1" lang="ja-JP" altLang="en-US" sz="1050">
              <a:solidFill>
                <a:schemeClr val="tx1"/>
              </a:solidFill>
            </a:endParaRPr>
          </a:p>
        </p:txBody>
      </p:sp>
      <p:sp>
        <p:nvSpPr>
          <p:cNvPr id="51" name="正方形/長方形 50">
            <a:extLst>
              <a:ext uri="{FF2B5EF4-FFF2-40B4-BE49-F238E27FC236}">
                <a16:creationId xmlns:a16="http://schemas.microsoft.com/office/drawing/2014/main" id="{86810ADB-7993-74A9-13BF-53936C37CC77}"/>
              </a:ext>
            </a:extLst>
          </p:cNvPr>
          <p:cNvSpPr/>
          <p:nvPr/>
        </p:nvSpPr>
        <p:spPr>
          <a:xfrm>
            <a:off x="6207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600</a:t>
            </a:r>
            <a:endParaRPr kumimoji="1" lang="ja-JP" altLang="en-US" sz="1050">
              <a:solidFill>
                <a:schemeClr val="tx1"/>
              </a:solidFill>
            </a:endParaRPr>
          </a:p>
        </p:txBody>
      </p:sp>
      <p:sp>
        <p:nvSpPr>
          <p:cNvPr id="52" name="正方形/長方形 51">
            <a:extLst>
              <a:ext uri="{FF2B5EF4-FFF2-40B4-BE49-F238E27FC236}">
                <a16:creationId xmlns:a16="http://schemas.microsoft.com/office/drawing/2014/main" id="{2D9803C4-8F9E-49AA-F936-312FDAC35471}"/>
              </a:ext>
            </a:extLst>
          </p:cNvPr>
          <p:cNvSpPr/>
          <p:nvPr/>
        </p:nvSpPr>
        <p:spPr>
          <a:xfrm>
            <a:off x="6969162" y="5231467"/>
            <a:ext cx="288029" cy="71413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600</a:t>
            </a:r>
            <a:endParaRPr kumimoji="1" lang="ja-JP" altLang="en-US" sz="1050">
              <a:solidFill>
                <a:schemeClr val="tx1"/>
              </a:solidFill>
            </a:endParaRPr>
          </a:p>
        </p:txBody>
      </p:sp>
      <p:sp>
        <p:nvSpPr>
          <p:cNvPr id="53" name="正方形/長方形 52">
            <a:extLst>
              <a:ext uri="{FF2B5EF4-FFF2-40B4-BE49-F238E27FC236}">
                <a16:creationId xmlns:a16="http://schemas.microsoft.com/office/drawing/2014/main" id="{C5134056-32BC-4E4D-FDF5-145EEF1225C3}"/>
              </a:ext>
            </a:extLst>
          </p:cNvPr>
          <p:cNvSpPr/>
          <p:nvPr/>
        </p:nvSpPr>
        <p:spPr>
          <a:xfrm>
            <a:off x="6969162" y="4517328"/>
            <a:ext cx="288016" cy="71413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600</a:t>
            </a:r>
            <a:endParaRPr kumimoji="1" lang="ja-JP" altLang="en-US" sz="1050">
              <a:solidFill>
                <a:schemeClr val="tx1"/>
              </a:solidFill>
            </a:endParaRPr>
          </a:p>
        </p:txBody>
      </p:sp>
      <p:sp>
        <p:nvSpPr>
          <p:cNvPr id="54" name="正方形/長方形 53">
            <a:extLst>
              <a:ext uri="{FF2B5EF4-FFF2-40B4-BE49-F238E27FC236}">
                <a16:creationId xmlns:a16="http://schemas.microsoft.com/office/drawing/2014/main" id="{7DCA3AF9-451E-D1B1-B2F0-2FF358353CF8}"/>
              </a:ext>
            </a:extLst>
          </p:cNvPr>
          <p:cNvSpPr/>
          <p:nvPr/>
        </p:nvSpPr>
        <p:spPr>
          <a:xfrm>
            <a:off x="7725086" y="5386479"/>
            <a:ext cx="288029" cy="54810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a:solidFill>
                  <a:schemeClr val="tx1"/>
                </a:solidFill>
              </a:rPr>
              <a:t>500</a:t>
            </a:r>
            <a:endParaRPr kumimoji="1" lang="ja-JP" altLang="en-US" sz="1050">
              <a:solidFill>
                <a:schemeClr val="tx1"/>
              </a:solidFill>
            </a:endParaRPr>
          </a:p>
        </p:txBody>
      </p:sp>
      <p:sp>
        <p:nvSpPr>
          <p:cNvPr id="55" name="正方形/長方形 54">
            <a:extLst>
              <a:ext uri="{FF2B5EF4-FFF2-40B4-BE49-F238E27FC236}">
                <a16:creationId xmlns:a16="http://schemas.microsoft.com/office/drawing/2014/main" id="{2E726DF9-D9D8-467D-0F18-E8E96E1AC9A7}"/>
              </a:ext>
            </a:extLst>
          </p:cNvPr>
          <p:cNvSpPr/>
          <p:nvPr/>
        </p:nvSpPr>
        <p:spPr>
          <a:xfrm>
            <a:off x="7725073" y="4839430"/>
            <a:ext cx="288016" cy="54810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500</a:t>
            </a:r>
            <a:endParaRPr kumimoji="1" lang="ja-JP" altLang="en-US" sz="1050">
              <a:solidFill>
                <a:schemeClr val="tx1"/>
              </a:solidFill>
            </a:endParaRPr>
          </a:p>
        </p:txBody>
      </p:sp>
      <p:sp>
        <p:nvSpPr>
          <p:cNvPr id="57" name="正方形/長方形 56">
            <a:extLst>
              <a:ext uri="{FF2B5EF4-FFF2-40B4-BE49-F238E27FC236}">
                <a16:creationId xmlns:a16="http://schemas.microsoft.com/office/drawing/2014/main" id="{EFD4E939-F01A-24D5-5324-02D03448929B}"/>
              </a:ext>
            </a:extLst>
          </p:cNvPr>
          <p:cNvSpPr/>
          <p:nvPr/>
        </p:nvSpPr>
        <p:spPr>
          <a:xfrm>
            <a:off x="8480971" y="5031206"/>
            <a:ext cx="288016" cy="9144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a:solidFill>
                  <a:schemeClr val="tx1"/>
                </a:solidFill>
              </a:rPr>
              <a:t>800</a:t>
            </a:r>
            <a:endParaRPr kumimoji="1" lang="ja-JP" altLang="en-US" sz="1050">
              <a:solidFill>
                <a:schemeClr val="tx1"/>
              </a:solidFill>
            </a:endParaRPr>
          </a:p>
        </p:txBody>
      </p:sp>
      <p:cxnSp>
        <p:nvCxnSpPr>
          <p:cNvPr id="58" name="直線コネクタ 57">
            <a:extLst>
              <a:ext uri="{FF2B5EF4-FFF2-40B4-BE49-F238E27FC236}">
                <a16:creationId xmlns:a16="http://schemas.microsoft.com/office/drawing/2014/main" id="{2AD3DE8C-A072-6B51-27C3-E72D67510791}"/>
              </a:ext>
            </a:extLst>
          </p:cNvPr>
          <p:cNvCxnSpPr>
            <a:cxnSpLocks/>
          </p:cNvCxnSpPr>
          <p:nvPr/>
        </p:nvCxnSpPr>
        <p:spPr>
          <a:xfrm flipV="1">
            <a:off x="6300192" y="5636839"/>
            <a:ext cx="821974" cy="24043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70AFFFE6-8280-9F25-5252-2F5D9E6CB166}"/>
              </a:ext>
            </a:extLst>
          </p:cNvPr>
          <p:cNvCxnSpPr>
            <a:cxnSpLocks/>
          </p:cNvCxnSpPr>
          <p:nvPr/>
        </p:nvCxnSpPr>
        <p:spPr>
          <a:xfrm flipV="1">
            <a:off x="7113170" y="4987718"/>
            <a:ext cx="755924" cy="63148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64D6197E-D55D-6915-7317-2951789FAA24}"/>
              </a:ext>
            </a:extLst>
          </p:cNvPr>
          <p:cNvCxnSpPr>
            <a:cxnSpLocks/>
          </p:cNvCxnSpPr>
          <p:nvPr/>
        </p:nvCxnSpPr>
        <p:spPr>
          <a:xfrm flipV="1">
            <a:off x="7875170" y="4161906"/>
            <a:ext cx="780162" cy="8424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7895A1FC-9A48-BD24-D027-5774D33DBB84}"/>
              </a:ext>
            </a:extLst>
          </p:cNvPr>
          <p:cNvSpPr/>
          <p:nvPr/>
        </p:nvSpPr>
        <p:spPr>
          <a:xfrm>
            <a:off x="8349109"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国庫補助金</a:t>
            </a:r>
          </a:p>
        </p:txBody>
      </p:sp>
      <p:sp>
        <p:nvSpPr>
          <p:cNvPr id="37" name="正方形/長方形 36">
            <a:extLst>
              <a:ext uri="{FF2B5EF4-FFF2-40B4-BE49-F238E27FC236}">
                <a16:creationId xmlns:a16="http://schemas.microsoft.com/office/drawing/2014/main" id="{357BD6F1-B3EC-933B-1AB5-84132FE17392}"/>
              </a:ext>
            </a:extLst>
          </p:cNvPr>
          <p:cNvSpPr/>
          <p:nvPr/>
        </p:nvSpPr>
        <p:spPr>
          <a:xfrm>
            <a:off x="6959302" y="6258586"/>
            <a:ext cx="851985"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民間企業等</a:t>
            </a:r>
          </a:p>
        </p:txBody>
      </p:sp>
      <p:sp>
        <p:nvSpPr>
          <p:cNvPr id="2" name="正方形/長方形 4">
            <a:extLst>
              <a:ext uri="{FF2B5EF4-FFF2-40B4-BE49-F238E27FC236}">
                <a16:creationId xmlns:a16="http://schemas.microsoft.com/office/drawing/2014/main" id="{19492F02-B026-0F88-AAA0-9A6F62894192}"/>
              </a:ext>
            </a:extLst>
          </p:cNvPr>
          <p:cNvSpPr/>
          <p:nvPr/>
        </p:nvSpPr>
        <p:spPr>
          <a:xfrm>
            <a:off x="89345" y="885040"/>
            <a:ext cx="8920701" cy="645860"/>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14">
            <a:extLst>
              <a:ext uri="{FF2B5EF4-FFF2-40B4-BE49-F238E27FC236}">
                <a16:creationId xmlns:a16="http://schemas.microsoft.com/office/drawing/2014/main" id="{395BCBEE-A23D-BB71-4C12-4F1B0413E692}"/>
              </a:ext>
            </a:extLst>
          </p:cNvPr>
          <p:cNvSpPr/>
          <p:nvPr/>
        </p:nvSpPr>
        <p:spPr>
          <a:xfrm>
            <a:off x="95996" y="890245"/>
            <a:ext cx="2609573" cy="27645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lang="ja-JP" altLang="en-US" sz="1400">
                <a:solidFill>
                  <a:schemeClr val="bg1"/>
                </a:solidFill>
                <a:latin typeface="BIZ UDPゴシック" panose="020B0400000000000000" pitchFamily="50" charset="-128"/>
                <a:ea typeface="BIZ UDPゴシック" panose="020B0400000000000000" pitchFamily="50" charset="-128"/>
              </a:rPr>
              <a:t>サービス運営に関する考え方</a:t>
            </a:r>
          </a:p>
        </p:txBody>
      </p:sp>
      <p:sp>
        <p:nvSpPr>
          <p:cNvPr id="6" name="テキスト ボックス 5">
            <a:extLst>
              <a:ext uri="{FF2B5EF4-FFF2-40B4-BE49-F238E27FC236}">
                <a16:creationId xmlns:a16="http://schemas.microsoft.com/office/drawing/2014/main" id="{B8E69788-40FE-06F1-6B5F-FE0C23708455}"/>
              </a:ext>
            </a:extLst>
          </p:cNvPr>
          <p:cNvSpPr txBox="1"/>
          <p:nvPr/>
        </p:nvSpPr>
        <p:spPr>
          <a:xfrm>
            <a:off x="88687" y="1061076"/>
            <a:ext cx="8307257"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altLang="ja-JP" sz="1000" b="1">
              <a:solidFill>
                <a:srgbClr val="00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～～～～に関する費用は市が負担、運営費のうち○○○に関する費用は民間企業を誘致し負担するとともに、有償サービスと提供することで採算性を高めていく</a:t>
            </a:r>
            <a:endParaRPr kumimoji="1" lang="en-US" altLang="ja-JP" sz="10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 name="テキスト ボックス 10">
            <a:extLst>
              <a:ext uri="{FF2B5EF4-FFF2-40B4-BE49-F238E27FC236}">
                <a16:creationId xmlns:a16="http://schemas.microsoft.com/office/drawing/2014/main" id="{541BBA3C-F807-B342-3784-76233D493548}"/>
              </a:ext>
            </a:extLst>
          </p:cNvPr>
          <p:cNvSpPr txBox="1"/>
          <p:nvPr/>
        </p:nvSpPr>
        <p:spPr>
          <a:xfrm>
            <a:off x="-12908" y="629712"/>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12" name="正方形/長方形 25">
            <a:extLst>
              <a:ext uri="{FF2B5EF4-FFF2-40B4-BE49-F238E27FC236}">
                <a16:creationId xmlns:a16="http://schemas.microsoft.com/office/drawing/2014/main" id="{DD222813-868D-688E-A2D3-1C93E9C0D005}"/>
              </a:ext>
            </a:extLst>
          </p:cNvPr>
          <p:cNvSpPr/>
          <p:nvPr/>
        </p:nvSpPr>
        <p:spPr>
          <a:xfrm>
            <a:off x="88687" y="6459921"/>
            <a:ext cx="8820984" cy="276999"/>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それぞれ確約を求めるものではなく、想定を記載すること。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97E0ECEB-0ECF-35E5-34D1-26A4DC7A0EB9}"/>
              </a:ext>
            </a:extLst>
          </p:cNvPr>
          <p:cNvSpPr txBox="1"/>
          <p:nvPr/>
        </p:nvSpPr>
        <p:spPr>
          <a:xfrm>
            <a:off x="4772516" y="1757559"/>
            <a:ext cx="671863" cy="261610"/>
          </a:xfrm>
          <a:prstGeom prst="rect">
            <a:avLst/>
          </a:prstGeom>
          <a:noFill/>
        </p:spPr>
        <p:txBody>
          <a:bodyPr wrap="square" rtlCol="0">
            <a:spAutoFit/>
          </a:bodyPr>
          <a:lstStyle/>
          <a:p>
            <a:r>
              <a:rPr lang="en-US" altLang="ja-JP" sz="1100"/>
              <a:t>(</a:t>
            </a:r>
            <a:r>
              <a:rPr lang="ja-JP" altLang="en-US" sz="1100"/>
              <a:t>万円</a:t>
            </a:r>
            <a:r>
              <a:rPr lang="en-US" altLang="ja-JP" sz="1100"/>
              <a:t>)</a:t>
            </a:r>
            <a:endParaRPr kumimoji="1" lang="ja-JP" altLang="en-US" sz="1100"/>
          </a:p>
        </p:txBody>
      </p:sp>
      <p:sp>
        <p:nvSpPr>
          <p:cNvPr id="16" name="正方形/長方形 5">
            <a:extLst>
              <a:ext uri="{FF2B5EF4-FFF2-40B4-BE49-F238E27FC236}">
                <a16:creationId xmlns:a16="http://schemas.microsoft.com/office/drawing/2014/main" id="{E89D7AA5-5F87-0AC0-48A9-B522E9803BAD}"/>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8" name="正方形/長方形 9">
            <a:extLst>
              <a:ext uri="{FF2B5EF4-FFF2-40B4-BE49-F238E27FC236}">
                <a16:creationId xmlns:a16="http://schemas.microsoft.com/office/drawing/2014/main" id="{60309D01-0C6B-51E1-02EA-AC8018C20A8D}"/>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239176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4">
            <a:extLst>
              <a:ext uri="{FF2B5EF4-FFF2-40B4-BE49-F238E27FC236}">
                <a16:creationId xmlns:a16="http://schemas.microsoft.com/office/drawing/2014/main" id="{9E8D43C3-513E-C4BB-0117-CC615C7531B2}"/>
              </a:ext>
            </a:extLst>
          </p:cNvPr>
          <p:cNvSpPr/>
          <p:nvPr/>
        </p:nvSpPr>
        <p:spPr>
          <a:xfrm>
            <a:off x="86824" y="6012461"/>
            <a:ext cx="9032907" cy="728908"/>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buNone/>
            </a:pPr>
            <a:r>
              <a:rPr lang="ja-JP" altLang="en-US" sz="1800" b="1">
                <a:solidFill>
                  <a:srgbClr val="FFFFFF"/>
                </a:solidFill>
                <a:latin typeface="BIZ UDPゴシック" panose="020B0400000000000000" pitchFamily="50" charset="-128"/>
                <a:ea typeface="BIZ UDPゴシック" panose="020B0400000000000000" pitchFamily="50" charset="-128"/>
              </a:rPr>
              <a:t>２－４．</a:t>
            </a:r>
            <a:r>
              <a:rPr lang="en-US" altLang="ja-JP" sz="1800" b="1">
                <a:solidFill>
                  <a:srgbClr val="FFFFFF"/>
                </a:solidFill>
                <a:latin typeface="BIZ UDPゴシック" panose="020B0400000000000000" pitchFamily="50" charset="-128"/>
                <a:ea typeface="BIZ UDPゴシック" panose="020B0400000000000000" pitchFamily="50" charset="-128"/>
              </a:rPr>
              <a:t> </a:t>
            </a:r>
            <a:r>
              <a:rPr lang="ja-JP" altLang="en-US" sz="1800" b="1">
                <a:solidFill>
                  <a:srgbClr val="FFFFFF"/>
                </a:solidFill>
                <a:latin typeface="BIZ UDPゴシック" panose="020B0400000000000000" pitchFamily="50" charset="-128"/>
                <a:ea typeface="BIZ UDPゴシック" panose="020B0400000000000000" pitchFamily="50" charset="-128"/>
              </a:rPr>
              <a:t>効果検証に係る計画</a:t>
            </a:r>
          </a:p>
        </p:txBody>
      </p:sp>
      <p:sp>
        <p:nvSpPr>
          <p:cNvPr id="3547" name="正方形/長方形 25"/>
          <p:cNvSpPr/>
          <p:nvPr/>
        </p:nvSpPr>
        <p:spPr>
          <a:xfrm>
            <a:off x="4436" y="563331"/>
            <a:ext cx="8820984"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※R7</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年度に取り組む実証事業および実装後の効果検証手法に関して記載する。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本支援に採択された事業は、実証事業および実装後の効果検証の結果を事務局へ報告する。</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また、スマートシティ官民連携プラットフォームへの活動に積極的に関与し、事務局による調査等に協力すること。</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4">
            <a:extLst>
              <a:ext uri="{FF2B5EF4-FFF2-40B4-BE49-F238E27FC236}">
                <a16:creationId xmlns:a16="http://schemas.microsoft.com/office/drawing/2014/main" id="{0A0CFE26-5734-0798-781B-3F5F9CD436D7}"/>
              </a:ext>
            </a:extLst>
          </p:cNvPr>
          <p:cNvSpPr/>
          <p:nvPr/>
        </p:nvSpPr>
        <p:spPr>
          <a:xfrm>
            <a:off x="107950"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14">
            <a:extLst>
              <a:ext uri="{FF2B5EF4-FFF2-40B4-BE49-F238E27FC236}">
                <a16:creationId xmlns:a16="http://schemas.microsoft.com/office/drawing/2014/main" id="{D5E051FD-F745-61E0-04F9-C6D43F9AE4EE}"/>
              </a:ext>
            </a:extLst>
          </p:cNvPr>
          <p:cNvSpPr/>
          <p:nvPr/>
        </p:nvSpPr>
        <p:spPr>
          <a:xfrm>
            <a:off x="122073"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実証実験に関する効果検証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4">
            <a:extLst>
              <a:ext uri="{FF2B5EF4-FFF2-40B4-BE49-F238E27FC236}">
                <a16:creationId xmlns:a16="http://schemas.microsoft.com/office/drawing/2014/main" id="{CE53674E-093A-9A39-2F2F-28369220AE42}"/>
              </a:ext>
            </a:extLst>
          </p:cNvPr>
          <p:cNvSpPr/>
          <p:nvPr/>
        </p:nvSpPr>
        <p:spPr>
          <a:xfrm>
            <a:off x="4655682" y="1588327"/>
            <a:ext cx="4464050" cy="428894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4">
            <a:extLst>
              <a:ext uri="{FF2B5EF4-FFF2-40B4-BE49-F238E27FC236}">
                <a16:creationId xmlns:a16="http://schemas.microsoft.com/office/drawing/2014/main" id="{90A8BFFC-A580-91C5-7F7D-C31D8BE6978F}"/>
              </a:ext>
            </a:extLst>
          </p:cNvPr>
          <p:cNvSpPr/>
          <p:nvPr/>
        </p:nvSpPr>
        <p:spPr>
          <a:xfrm>
            <a:off x="4669805" y="159738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実装後の効果検証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7C0D05E6-255E-510F-C3F0-51F368F5C057}"/>
              </a:ext>
            </a:extLst>
          </p:cNvPr>
          <p:cNvGraphicFramePr>
            <a:graphicFrameLocks noGrp="1"/>
          </p:cNvGraphicFramePr>
          <p:nvPr>
            <p:extLst>
              <p:ext uri="{D42A27DB-BD31-4B8C-83A1-F6EECF244321}">
                <p14:modId xmlns:p14="http://schemas.microsoft.com/office/powerpoint/2010/main" val="4158709300"/>
              </p:ext>
            </p:extLst>
          </p:nvPr>
        </p:nvGraphicFramePr>
        <p:xfrm>
          <a:off x="212757" y="2009410"/>
          <a:ext cx="4290144" cy="3567726"/>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54390">
                  <a:extLst>
                    <a:ext uri="{9D8B030D-6E8A-4147-A177-3AD203B41FA5}">
                      <a16:colId xmlns:a16="http://schemas.microsoft.com/office/drawing/2014/main" val="1401440790"/>
                    </a:ext>
                  </a:extLst>
                </a:gridCol>
                <a:gridCol w="552693">
                  <a:extLst>
                    <a:ext uri="{9D8B030D-6E8A-4147-A177-3AD203B41FA5}">
                      <a16:colId xmlns:a16="http://schemas.microsoft.com/office/drawing/2014/main" val="2904205040"/>
                    </a:ext>
                  </a:extLst>
                </a:gridCol>
                <a:gridCol w="1587085">
                  <a:extLst>
                    <a:ext uri="{9D8B030D-6E8A-4147-A177-3AD203B41FA5}">
                      <a16:colId xmlns:a16="http://schemas.microsoft.com/office/drawing/2014/main" val="1509772562"/>
                    </a:ext>
                  </a:extLst>
                </a:gridCol>
              </a:tblGrid>
              <a:tr h="410400">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検証項目（</a:t>
                      </a:r>
                      <a:r>
                        <a:rPr kumimoji="1" lang="en-US" altLang="ja-JP" sz="1000" b="1">
                          <a:solidFill>
                            <a:schemeClr val="tx1"/>
                          </a:solidFill>
                          <a:latin typeface="Meiryo UI" panose="020B0604030504040204" pitchFamily="50" charset="-128"/>
                          <a:ea typeface="Meiryo UI" panose="020B0604030504040204" pitchFamily="50" charset="-128"/>
                        </a:rPr>
                        <a:t>KPI</a:t>
                      </a:r>
                      <a:r>
                        <a:rPr kumimoji="1" lang="ja-JP" altLang="en-US" sz="1000" b="1">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方法</a:t>
                      </a:r>
                      <a:endParaRPr kumimoji="1" lang="en-US" altLang="ja-JP" sz="10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Meiryo UI" panose="020B0604030504040204" pitchFamily="50" charset="-128"/>
                          <a:ea typeface="Meiryo UI" panose="020B0604030504040204" pitchFamily="50" charset="-128"/>
                        </a:rPr>
                        <a:t>導入するモビリティの利用者数</a:t>
                      </a:r>
                      <a:endParaRPr lang="en-US" altLang="ja-JP" sz="100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a:solidFill>
                            <a:schemeClr val="tx1"/>
                          </a:solidFill>
                          <a:latin typeface="Meiryo UI" panose="020B0604030504040204" pitchFamily="50" charset="-128"/>
                          <a:ea typeface="Meiryo UI" panose="020B0604030504040204" pitchFamily="50" charset="-128"/>
                        </a:rPr>
                        <a:t>WEB</a:t>
                      </a:r>
                    </a:p>
                    <a:p>
                      <a:pPr algn="ctr"/>
                      <a:r>
                        <a:rPr kumimoji="1" lang="ja-JP" altLang="en-US" sz="1000" b="0">
                          <a:solidFill>
                            <a:schemeClr val="tx1"/>
                          </a:solidFill>
                          <a:latin typeface="Meiryo UI" panose="020B0604030504040204" pitchFamily="50" charset="-128"/>
                          <a:ea typeface="Meiryo UI" panose="020B0604030504040204" pitchFamily="50" charset="-128"/>
                        </a:rPr>
                        <a:t>アプリ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○年○月～○年○月までの乗車完了者数をカウント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r>
                        <a:rPr kumimoji="1" lang="ja-JP" altLang="en-US" sz="1000" b="0">
                          <a:solidFill>
                            <a:schemeClr val="tx1"/>
                          </a:solidFill>
                          <a:latin typeface="Meiryo UI" panose="020B0604030504040204" pitchFamily="50" charset="-128"/>
                          <a:ea typeface="Meiryo UI" panose="020B0604030504040204" pitchFamily="50" charset="-128"/>
                        </a:rPr>
                        <a:t>デジタルサイネージ・アプリの利用者数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b="0">
                          <a:solidFill>
                            <a:schemeClr val="tx1"/>
                          </a:solidFill>
                          <a:latin typeface="Meiryo UI" panose="020B0604030504040204" pitchFamily="50" charset="-128"/>
                          <a:ea typeface="Meiryo UI" panose="020B0604030504040204" pitchFamily="50" charset="-128"/>
                        </a:rPr>
                        <a:t>WEB</a:t>
                      </a:r>
                      <a:r>
                        <a:rPr kumimoji="1" lang="ja-JP" altLang="en-US" sz="1000" b="0">
                          <a:solidFill>
                            <a:schemeClr val="tx1"/>
                          </a:solidFill>
                          <a:latin typeface="Meiryo UI" panose="020B0604030504040204" pitchFamily="50" charset="-128"/>
                          <a:ea typeface="Meiryo UI" panose="020B0604030504040204" pitchFamily="50" charset="-128"/>
                        </a:rPr>
                        <a:t>アプリ・カメラ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000" b="0">
                          <a:solidFill>
                            <a:schemeClr val="tx1"/>
                          </a:solidFill>
                          <a:latin typeface="Meiryo UI" panose="020B0604030504040204" pitchFamily="50" charset="-128"/>
                          <a:ea typeface="Meiryo UI" panose="020B0604030504040204" pitchFamily="50" charset="-128"/>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○年○月～○年○月までの利用者数をカウント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r>
                        <a:rPr kumimoji="1" lang="ja-JP" altLang="en-US" sz="1000" b="0">
                          <a:solidFill>
                            <a:schemeClr val="tx1"/>
                          </a:solidFill>
                          <a:latin typeface="Meiryo UI" panose="020B0604030504040204" pitchFamily="50" charset="-128"/>
                          <a:ea typeface="Meiryo UI" panose="020B0604030504040204" pitchFamily="50" charset="-128"/>
                        </a:rPr>
                        <a:t>利</a:t>
                      </a:r>
                      <a:r>
                        <a:rPr lang="ja-JP" altLang="en-US" sz="1000">
                          <a:solidFill>
                            <a:schemeClr val="tx1"/>
                          </a:solidFill>
                          <a:latin typeface="Meiryo UI" panose="020B0604030504040204" pitchFamily="50" charset="-128"/>
                          <a:ea typeface="Meiryo UI" panose="020B0604030504040204" pitchFamily="50" charset="-128"/>
                        </a:rPr>
                        <a:t>導入するモビリティの利用</a:t>
                      </a:r>
                      <a:r>
                        <a:rPr kumimoji="1" lang="ja-JP" altLang="en-US" sz="1000" b="0">
                          <a:solidFill>
                            <a:schemeClr val="tx1"/>
                          </a:solidFill>
                          <a:latin typeface="Meiryo UI" panose="020B0604030504040204" pitchFamily="50" charset="-128"/>
                          <a:ea typeface="Meiryo UI" panose="020B0604030504040204" pitchFamily="50" charset="-128"/>
                        </a:rPr>
                        <a:t>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○％→○％（△ポイント増）</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○％→○％（△ポイント増）</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r h="483482">
                <a:tc>
                  <a:txBody>
                    <a:bodyPr/>
                    <a:lstStyle/>
                    <a:p>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7295372"/>
                  </a:ext>
                </a:extLst>
              </a:tr>
            </a:tbl>
          </a:graphicData>
        </a:graphic>
      </p:graphicFrame>
      <p:graphicFrame>
        <p:nvGraphicFramePr>
          <p:cNvPr id="15" name="表 14">
            <a:extLst>
              <a:ext uri="{FF2B5EF4-FFF2-40B4-BE49-F238E27FC236}">
                <a16:creationId xmlns:a16="http://schemas.microsoft.com/office/drawing/2014/main" id="{CAF68F32-3BBF-FA86-88B3-BF11FCD8065B}"/>
              </a:ext>
            </a:extLst>
          </p:cNvPr>
          <p:cNvGraphicFramePr>
            <a:graphicFrameLocks noGrp="1"/>
          </p:cNvGraphicFramePr>
          <p:nvPr>
            <p:extLst>
              <p:ext uri="{D42A27DB-BD31-4B8C-83A1-F6EECF244321}">
                <p14:modId xmlns:p14="http://schemas.microsoft.com/office/powerpoint/2010/main" val="3787642893"/>
              </p:ext>
            </p:extLst>
          </p:nvPr>
        </p:nvGraphicFramePr>
        <p:xfrm>
          <a:off x="4763760" y="2009410"/>
          <a:ext cx="4290144" cy="3795854"/>
        </p:xfrm>
        <a:graphic>
          <a:graphicData uri="http://schemas.openxmlformats.org/drawingml/2006/table">
            <a:tbl>
              <a:tblPr firstRow="1" bandRow="1">
                <a:tableStyleId>{5C22544A-7EE6-4342-B048-85BDC9FD1C3A}</a:tableStyleId>
              </a:tblPr>
              <a:tblGrid>
                <a:gridCol w="1495976">
                  <a:extLst>
                    <a:ext uri="{9D8B030D-6E8A-4147-A177-3AD203B41FA5}">
                      <a16:colId xmlns:a16="http://schemas.microsoft.com/office/drawing/2014/main" val="24632751"/>
                    </a:ext>
                  </a:extLst>
                </a:gridCol>
                <a:gridCol w="616520">
                  <a:extLst>
                    <a:ext uri="{9D8B030D-6E8A-4147-A177-3AD203B41FA5}">
                      <a16:colId xmlns:a16="http://schemas.microsoft.com/office/drawing/2014/main" val="1401440790"/>
                    </a:ext>
                  </a:extLst>
                </a:gridCol>
                <a:gridCol w="504056">
                  <a:extLst>
                    <a:ext uri="{9D8B030D-6E8A-4147-A177-3AD203B41FA5}">
                      <a16:colId xmlns:a16="http://schemas.microsoft.com/office/drawing/2014/main" val="1129112696"/>
                    </a:ext>
                  </a:extLst>
                </a:gridCol>
                <a:gridCol w="1673592">
                  <a:extLst>
                    <a:ext uri="{9D8B030D-6E8A-4147-A177-3AD203B41FA5}">
                      <a16:colId xmlns:a16="http://schemas.microsoft.com/office/drawing/2014/main" val="1509772562"/>
                    </a:ext>
                  </a:extLst>
                </a:gridCol>
              </a:tblGrid>
              <a:tr h="396000">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検証項目（</a:t>
                      </a:r>
                      <a:r>
                        <a:rPr kumimoji="1" lang="en-US" altLang="ja-JP" sz="1050" b="1">
                          <a:solidFill>
                            <a:schemeClr val="tx1"/>
                          </a:solidFill>
                          <a:latin typeface="Meiryo UI" panose="020B0604030504040204" pitchFamily="50" charset="-128"/>
                          <a:ea typeface="Meiryo UI" panose="020B0604030504040204" pitchFamily="50" charset="-128"/>
                        </a:rPr>
                        <a:t>KPI</a:t>
                      </a:r>
                      <a:r>
                        <a:rPr kumimoji="1" lang="ja-JP" altLang="en-US" sz="1050" b="1">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検証</a:t>
                      </a:r>
                      <a:endParaRPr kumimoji="1" lang="en-US" altLang="ja-JP" sz="105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方法</a:t>
                      </a:r>
                      <a:endParaRPr kumimoji="1" lang="en-US" altLang="ja-JP" sz="105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1050" b="1">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823617374"/>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利用者の満足度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7261141"/>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サービスの社会受容性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a:solidFill>
                            <a:schemeClr val="tx1"/>
                          </a:solidFill>
                          <a:latin typeface="Meiryo UI" panose="020B0604030504040204" pitchFamily="50" charset="-128"/>
                          <a:ea typeface="Meiryo UI" panose="020B0604030504040204" pitchFamily="50" charset="-128"/>
                        </a:rPr>
                        <a:t>アンケート・面談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9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9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0854127"/>
                  </a:ext>
                </a:extLst>
              </a:tr>
              <a:tr h="4834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solidFill>
                            <a:schemeClr val="tx1"/>
                          </a:solidFill>
                          <a:latin typeface="Meiryo UI" panose="020B0604030504040204" pitchFamily="50" charset="-128"/>
                          <a:ea typeface="Meiryo UI" panose="020B0604030504040204" pitchFamily="50" charset="-128"/>
                        </a:rPr>
                        <a:t>サービス利用者数</a:t>
                      </a:r>
                      <a:endParaRPr lang="en-US" altLang="ja-JP" sz="105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0">
                          <a:solidFill>
                            <a:schemeClr val="tx1"/>
                          </a:solidFill>
                          <a:latin typeface="Meiryo UI" panose="020B0604030504040204" pitchFamily="50" charset="-128"/>
                          <a:ea typeface="Meiryo UI" panose="020B0604030504040204" pitchFamily="50" charset="-128"/>
                        </a:rPr>
                        <a:t>WEB</a:t>
                      </a:r>
                      <a:r>
                        <a:rPr kumimoji="1" lang="ja-JP" altLang="en-US" sz="1050" b="0">
                          <a:solidFill>
                            <a:schemeClr val="tx1"/>
                          </a:solidFill>
                          <a:latin typeface="Meiryo UI" panose="020B0604030504040204" pitchFamily="50" charset="-128"/>
                          <a:ea typeface="Meiryo UI" panose="020B0604030504040204" pitchFamily="50" charset="-128"/>
                        </a:rPr>
                        <a:t>アプリ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4097468"/>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サービス導入による経済効果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692653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民間企業誘致件数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199676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エリア価値向上（地価）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357273"/>
                  </a:ext>
                </a:extLst>
              </a:tr>
              <a:tr h="483482">
                <a:tc>
                  <a:txBody>
                    <a:bodyPr/>
                    <a:lstStyle/>
                    <a:p>
                      <a:r>
                        <a:rPr kumimoji="1" lang="ja-JP" altLang="en-US" sz="1050" b="0">
                          <a:solidFill>
                            <a:schemeClr val="tx1"/>
                          </a:solidFill>
                          <a:latin typeface="Meiryo UI" panose="020B0604030504040204" pitchFamily="50" charset="-128"/>
                          <a:ea typeface="Meiryo UI" panose="020B0604030504040204" pitchFamily="50" charset="-128"/>
                        </a:rPr>
                        <a:t>来街者数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05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390829"/>
                  </a:ext>
                </a:extLst>
              </a:tr>
            </a:tbl>
          </a:graphicData>
        </a:graphic>
      </p:graphicFrame>
      <p:sp>
        <p:nvSpPr>
          <p:cNvPr id="18" name="正方形/長方形 14">
            <a:extLst>
              <a:ext uri="{FF2B5EF4-FFF2-40B4-BE49-F238E27FC236}">
                <a16:creationId xmlns:a16="http://schemas.microsoft.com/office/drawing/2014/main" id="{DD47E430-FE83-CCB6-ED7D-39C863FC760C}"/>
              </a:ext>
            </a:extLst>
          </p:cNvPr>
          <p:cNvSpPr/>
          <p:nvPr/>
        </p:nvSpPr>
        <p:spPr>
          <a:xfrm>
            <a:off x="86824" y="6012460"/>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効果検証に関する窓口</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25">
            <a:extLst>
              <a:ext uri="{FF2B5EF4-FFF2-40B4-BE49-F238E27FC236}">
                <a16:creationId xmlns:a16="http://schemas.microsoft.com/office/drawing/2014/main" id="{051045AD-091C-D531-D8C4-891062C4665E}"/>
              </a:ext>
            </a:extLst>
          </p:cNvPr>
          <p:cNvSpPr/>
          <p:nvPr/>
        </p:nvSpPr>
        <p:spPr>
          <a:xfrm>
            <a:off x="232920" y="6366405"/>
            <a:ext cx="8820984"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○○市役所　総合政策課　担当：○○○○○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TEL</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Mail</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E74F03A8-7CA5-C508-0872-83C96B964DAF}"/>
              </a:ext>
            </a:extLst>
          </p:cNvPr>
          <p:cNvSpPr txBox="1"/>
          <p:nvPr/>
        </p:nvSpPr>
        <p:spPr>
          <a:xfrm>
            <a:off x="0" y="1319121"/>
            <a:ext cx="912979" cy="253916"/>
          </a:xfrm>
          <a:prstGeom prst="rect">
            <a:avLst/>
          </a:prstGeom>
          <a:noFill/>
        </p:spPr>
        <p:txBody>
          <a:bodyPr wrap="square" rtlCol="0">
            <a:spAutoFit/>
          </a:bodyPr>
          <a:lstStyle/>
          <a:p>
            <a:r>
              <a:rPr lang="ja-JP" altLang="en-US" sz="1000">
                <a:latin typeface="Meiryo UI" panose="020B0604030504040204" pitchFamily="50" charset="-128"/>
                <a:ea typeface="Meiryo UI" panose="020B0604030504040204" pitchFamily="50" charset="-128"/>
              </a:rPr>
              <a:t>（記載例）</a:t>
            </a:r>
            <a:endParaRPr kumimoji="1" lang="en-US" altLang="ja-JP" sz="1000"/>
          </a:p>
        </p:txBody>
      </p:sp>
      <p:sp>
        <p:nvSpPr>
          <p:cNvPr id="8" name="正方形/長方形 5">
            <a:extLst>
              <a:ext uri="{FF2B5EF4-FFF2-40B4-BE49-F238E27FC236}">
                <a16:creationId xmlns:a16="http://schemas.microsoft.com/office/drawing/2014/main" id="{DBFC1ED7-029B-9837-CE6C-5D5D80DF70EF}"/>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正方形/長方形 9">
            <a:extLst>
              <a:ext uri="{FF2B5EF4-FFF2-40B4-BE49-F238E27FC236}">
                <a16:creationId xmlns:a16="http://schemas.microsoft.com/office/drawing/2014/main" id="{F3380D15-A46B-83F8-5851-973172ABB023}"/>
              </a:ext>
            </a:extLst>
          </p:cNvPr>
          <p:cNvSpPr/>
          <p:nvPr/>
        </p:nvSpPr>
        <p:spPr>
          <a:xfrm>
            <a:off x="7405516" y="34772"/>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4248386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F0D36290-2AFB-D760-A18B-2F4EA20952BA}"/>
              </a:ext>
            </a:extLst>
          </p:cNvPr>
          <p:cNvSpPr/>
          <p:nvPr/>
        </p:nvSpPr>
        <p:spPr>
          <a:xfrm>
            <a:off x="84531" y="1069290"/>
            <a:ext cx="6896452"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57" name="正方形/長方形 56">
            <a:extLst>
              <a:ext uri="{FF2B5EF4-FFF2-40B4-BE49-F238E27FC236}">
                <a16:creationId xmlns:a16="http://schemas.microsoft.com/office/drawing/2014/main" id="{3CDAB48D-CFBD-D3FB-5461-DFF2D4BBFE7B}"/>
              </a:ext>
            </a:extLst>
          </p:cNvPr>
          <p:cNvSpPr/>
          <p:nvPr/>
        </p:nvSpPr>
        <p:spPr>
          <a:xfrm>
            <a:off x="84407" y="2042836"/>
            <a:ext cx="6880936"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3" name="正方形/長方形 3462">
            <a:extLst>
              <a:ext uri="{FF2B5EF4-FFF2-40B4-BE49-F238E27FC236}">
                <a16:creationId xmlns:a16="http://schemas.microsoft.com/office/drawing/2014/main" id="{235F8AFA-EAAE-CD82-8C34-3AB1AC86CB14}"/>
              </a:ext>
            </a:extLst>
          </p:cNvPr>
          <p:cNvSpPr/>
          <p:nvPr/>
        </p:nvSpPr>
        <p:spPr>
          <a:xfrm>
            <a:off x="70815" y="2763287"/>
            <a:ext cx="4373929" cy="24299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4" name="正方形/長方形 3463">
            <a:extLst>
              <a:ext uri="{FF2B5EF4-FFF2-40B4-BE49-F238E27FC236}">
                <a16:creationId xmlns:a16="http://schemas.microsoft.com/office/drawing/2014/main" id="{5326CF6D-6B98-FA3D-9FD7-6E79641460A8}"/>
              </a:ext>
            </a:extLst>
          </p:cNvPr>
          <p:cNvSpPr/>
          <p:nvPr/>
        </p:nvSpPr>
        <p:spPr>
          <a:xfrm>
            <a:off x="4538468" y="2759918"/>
            <a:ext cx="4541362"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5" name="正方形/長方形 3464">
            <a:extLst>
              <a:ext uri="{FF2B5EF4-FFF2-40B4-BE49-F238E27FC236}">
                <a16:creationId xmlns:a16="http://schemas.microsoft.com/office/drawing/2014/main" id="{BA172AF9-973E-CEF0-540B-C8A67961B6AE}"/>
              </a:ext>
            </a:extLst>
          </p:cNvPr>
          <p:cNvSpPr/>
          <p:nvPr/>
        </p:nvSpPr>
        <p:spPr>
          <a:xfrm>
            <a:off x="53137" y="4750325"/>
            <a:ext cx="2147852"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6" name="正方形/長方形 3465">
            <a:extLst>
              <a:ext uri="{FF2B5EF4-FFF2-40B4-BE49-F238E27FC236}">
                <a16:creationId xmlns:a16="http://schemas.microsoft.com/office/drawing/2014/main" id="{91DA5DE3-68A6-98A1-634C-FA685C58F344}"/>
              </a:ext>
            </a:extLst>
          </p:cNvPr>
          <p:cNvSpPr/>
          <p:nvPr/>
        </p:nvSpPr>
        <p:spPr>
          <a:xfrm>
            <a:off x="2296351" y="4750964"/>
            <a:ext cx="2148394"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7" name="正方形/長方形 3466">
            <a:extLst>
              <a:ext uri="{FF2B5EF4-FFF2-40B4-BE49-F238E27FC236}">
                <a16:creationId xmlns:a16="http://schemas.microsoft.com/office/drawing/2014/main" id="{588B4631-9D57-694F-C905-454C60D72D87}"/>
              </a:ext>
            </a:extLst>
          </p:cNvPr>
          <p:cNvSpPr/>
          <p:nvPr/>
        </p:nvSpPr>
        <p:spPr>
          <a:xfrm>
            <a:off x="4541240" y="4758856"/>
            <a:ext cx="4538590" cy="22955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8" name="正方形/長方形 3467">
            <a:extLst>
              <a:ext uri="{FF2B5EF4-FFF2-40B4-BE49-F238E27FC236}">
                <a16:creationId xmlns:a16="http://schemas.microsoft.com/office/drawing/2014/main" id="{52F73211-7740-059A-5D31-A8B9B15A6AE0}"/>
              </a:ext>
            </a:extLst>
          </p:cNvPr>
          <p:cNvSpPr/>
          <p:nvPr/>
        </p:nvSpPr>
        <p:spPr>
          <a:xfrm>
            <a:off x="2291783" y="5918160"/>
            <a:ext cx="2152840"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69" name="正方形/長方形 3468">
            <a:extLst>
              <a:ext uri="{FF2B5EF4-FFF2-40B4-BE49-F238E27FC236}">
                <a16:creationId xmlns:a16="http://schemas.microsoft.com/office/drawing/2014/main" id="{914A4BB3-888D-DB8A-D81B-CACE9579BE56}"/>
              </a:ext>
            </a:extLst>
          </p:cNvPr>
          <p:cNvSpPr/>
          <p:nvPr/>
        </p:nvSpPr>
        <p:spPr>
          <a:xfrm>
            <a:off x="4541240" y="5910650"/>
            <a:ext cx="4556105" cy="2455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52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３－１．提案事業概要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［実現するサービス］</a:t>
            </a:r>
          </a:p>
        </p:txBody>
      </p:sp>
      <p:sp>
        <p:nvSpPr>
          <p:cNvPr id="35" name="正方形/長方形 34">
            <a:extLst>
              <a:ext uri="{FF2B5EF4-FFF2-40B4-BE49-F238E27FC236}">
                <a16:creationId xmlns:a16="http://schemas.microsoft.com/office/drawing/2014/main" id="{1DC61E64-B56A-3641-8731-A6991CED013C}"/>
              </a:ext>
            </a:extLst>
          </p:cNvPr>
          <p:cNvSpPr/>
          <p:nvPr/>
        </p:nvSpPr>
        <p:spPr>
          <a:xfrm>
            <a:off x="140220" y="2923102"/>
            <a:ext cx="4325924"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36" name="表 6">
            <a:extLst>
              <a:ext uri="{FF2B5EF4-FFF2-40B4-BE49-F238E27FC236}">
                <a16:creationId xmlns:a16="http://schemas.microsoft.com/office/drawing/2014/main" id="{D87D386E-E321-9BE9-D127-263CBF9104A7}"/>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dirty="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graphicFrame>
        <p:nvGraphicFramePr>
          <p:cNvPr id="40" name="表 39">
            <a:extLst>
              <a:ext uri="{FF2B5EF4-FFF2-40B4-BE49-F238E27FC236}">
                <a16:creationId xmlns:a16="http://schemas.microsoft.com/office/drawing/2014/main" id="{5FCE04C5-B674-9141-B4AD-A285FF650C00}"/>
              </a:ext>
            </a:extLst>
          </p:cNvPr>
          <p:cNvGraphicFramePr>
            <a:graphicFrameLocks noGrp="1"/>
          </p:cNvGraphicFramePr>
          <p:nvPr/>
        </p:nvGraphicFramePr>
        <p:xfrm>
          <a:off x="2590526" y="6203553"/>
          <a:ext cx="1549735" cy="640080"/>
        </p:xfrm>
        <a:graphic>
          <a:graphicData uri="http://schemas.openxmlformats.org/drawingml/2006/table">
            <a:tbl>
              <a:tblPr firstRow="1" bandRow="1">
                <a:tableStyleId>{073A0DAA-6AF3-43AB-8588-CEC1D06C72B9}</a:tableStyleId>
              </a:tblPr>
              <a:tblGrid>
                <a:gridCol w="1549735">
                  <a:extLst>
                    <a:ext uri="{9D8B030D-6E8A-4147-A177-3AD203B41FA5}">
                      <a16:colId xmlns:a16="http://schemas.microsoft.com/office/drawing/2014/main" val="2350066102"/>
                    </a:ext>
                  </a:extLst>
                </a:gridCol>
              </a:tblGrid>
              <a:tr h="115301">
                <a:tc>
                  <a:txBody>
                    <a:bodyPr/>
                    <a:lstStyle/>
                    <a:p>
                      <a:pPr>
                        <a:lnSpc>
                          <a:spcPct val="100000"/>
                        </a:lnSpc>
                      </a:pPr>
                      <a:r>
                        <a:rPr kumimoji="1" lang="ja-JP" altLang="en-US" sz="600" b="0">
                          <a:solidFill>
                            <a:schemeClr val="tx1"/>
                          </a:solidFill>
                        </a:rPr>
                        <a:t>●●市役所●●部●●課　</a:t>
                      </a:r>
                      <a:endParaRPr kumimoji="1" lang="ja-JP" altLang="en-US" sz="600" b="0">
                        <a:ln>
                          <a:noFill/>
                        </a:ln>
                        <a:solidFill>
                          <a:schemeClr val="tx2"/>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2938844999"/>
                  </a:ext>
                </a:extLst>
              </a:tr>
              <a:tr h="115301">
                <a:tc>
                  <a:txBody>
                    <a:bodyPr/>
                    <a:lstStyle/>
                    <a:p>
                      <a:pPr>
                        <a:lnSpc>
                          <a:spcPct val="100000"/>
                        </a:lnSpc>
                      </a:pPr>
                      <a:r>
                        <a:rPr kumimoji="1" lang="ja-JP" altLang="en-US" sz="600">
                          <a:solidFill>
                            <a:schemeClr val="tx1"/>
                          </a:solidFill>
                        </a:rPr>
                        <a:t>担当者：●●　●●</a:t>
                      </a:r>
                      <a:endParaRPr kumimoji="1" lang="ja-JP" altLang="en-US" sz="600">
                        <a:solidFill>
                          <a:schemeClr val="tx1"/>
                        </a:solidFill>
                        <a:highlight>
                          <a:srgbClr val="FFFF00"/>
                        </a:highlight>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505661527"/>
                  </a:ext>
                </a:extLst>
              </a:tr>
              <a:tr h="11530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600">
                          <a:solidFill>
                            <a:schemeClr val="tx1"/>
                          </a:solidFill>
                        </a:rPr>
                        <a:t>Tel:</a:t>
                      </a:r>
                      <a:r>
                        <a:rPr kumimoji="1" lang="ja-JP" altLang="en-US" sz="600">
                          <a:solidFill>
                            <a:schemeClr val="tx1"/>
                          </a:solidFill>
                        </a:rPr>
                        <a:t>　</a:t>
                      </a:r>
                      <a:r>
                        <a:rPr kumimoji="1" lang="en-US" altLang="ja-JP" sz="600">
                          <a:solidFill>
                            <a:schemeClr val="tx1"/>
                          </a:solidFill>
                        </a:rPr>
                        <a:t>000-000-0000</a:t>
                      </a:r>
                      <a:endParaRPr kumimoji="1" lang="en-US" altLang="ja-JP" sz="600">
                        <a:solidFill>
                          <a:schemeClr val="tx1"/>
                        </a:solidFill>
                        <a:latin typeface="Meiryo UI" panose="020B0604030504040204" pitchFamily="50" charset="-128"/>
                        <a:ea typeface="Meiryo UI" panose="020B0604030504040204" pitchFamily="50" charset="-128"/>
                      </a:endParaRPr>
                    </a:p>
                  </a:txBody>
                  <a:tcPr marL="68580" marR="68580" marT="34290" marB="34290" anchor="ctr"/>
                </a:tc>
                <a:extLst>
                  <a:ext uri="{0D108BD9-81ED-4DB2-BD59-A6C34878D82A}">
                    <a16:rowId xmlns:a16="http://schemas.microsoft.com/office/drawing/2014/main" val="3129454335"/>
                  </a:ext>
                </a:extLst>
              </a:tr>
              <a:tr h="115301">
                <a:tc>
                  <a:txBody>
                    <a:bodyPr/>
                    <a:lstStyle/>
                    <a:p>
                      <a:pPr>
                        <a:lnSpc>
                          <a:spcPct val="100000"/>
                        </a:lnSpc>
                      </a:pPr>
                      <a:r>
                        <a:rPr kumimoji="1" lang="en-US" altLang="ja-JP" sz="600">
                          <a:solidFill>
                            <a:schemeClr val="tx1"/>
                          </a:solidFill>
                          <a:latin typeface="Meiryo UI" panose="020B0604030504040204" pitchFamily="50" charset="-128"/>
                          <a:ea typeface="Meiryo UI" panose="020B0604030504040204" pitchFamily="50" charset="-128"/>
                        </a:rPr>
                        <a:t>Mail:</a:t>
                      </a:r>
                    </a:p>
                  </a:txBody>
                  <a:tcPr marL="68580" marR="68580" marT="34290" marB="34290" anchor="ctr"/>
                </a:tc>
                <a:extLst>
                  <a:ext uri="{0D108BD9-81ED-4DB2-BD59-A6C34878D82A}">
                    <a16:rowId xmlns:a16="http://schemas.microsoft.com/office/drawing/2014/main" val="711212466"/>
                  </a:ext>
                </a:extLst>
              </a:tr>
            </a:tbl>
          </a:graphicData>
        </a:graphic>
      </p:graphicFrame>
      <p:sp>
        <p:nvSpPr>
          <p:cNvPr id="43" name="正方形/長方形 42">
            <a:extLst>
              <a:ext uri="{FF2B5EF4-FFF2-40B4-BE49-F238E27FC236}">
                <a16:creationId xmlns:a16="http://schemas.microsoft.com/office/drawing/2014/main" id="{1775EFC8-7A90-7509-7B38-1D6F0A538653}"/>
              </a:ext>
            </a:extLst>
          </p:cNvPr>
          <p:cNvSpPr/>
          <p:nvPr/>
        </p:nvSpPr>
        <p:spPr>
          <a:xfrm>
            <a:off x="4574474" y="2783811"/>
            <a:ext cx="4467303" cy="175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44" name="正方形/長方形 43">
            <a:extLst>
              <a:ext uri="{FF2B5EF4-FFF2-40B4-BE49-F238E27FC236}">
                <a16:creationId xmlns:a16="http://schemas.microsoft.com/office/drawing/2014/main" id="{B0DF7A54-01F4-4DAE-513C-617DCA86E631}"/>
              </a:ext>
            </a:extLst>
          </p:cNvPr>
          <p:cNvSpPr/>
          <p:nvPr/>
        </p:nvSpPr>
        <p:spPr bwMode="gray">
          <a:xfrm>
            <a:off x="42149" y="2040706"/>
            <a:ext cx="1463556"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■都市の課題とスマートシティ導入による解決方法</a:t>
            </a:r>
          </a:p>
        </p:txBody>
      </p:sp>
      <p:sp>
        <p:nvSpPr>
          <p:cNvPr id="45" name="正方形/長方形 44">
            <a:extLst>
              <a:ext uri="{FF2B5EF4-FFF2-40B4-BE49-F238E27FC236}">
                <a16:creationId xmlns:a16="http://schemas.microsoft.com/office/drawing/2014/main" id="{75573BEB-AD12-4831-51E3-5583755FDBFA}"/>
              </a:ext>
            </a:extLst>
          </p:cNvPr>
          <p:cNvSpPr/>
          <p:nvPr/>
        </p:nvSpPr>
        <p:spPr bwMode="gray">
          <a:xfrm>
            <a:off x="4550558" y="2778832"/>
            <a:ext cx="4467303" cy="176852"/>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■導入するサービスのデザイン</a:t>
            </a:r>
          </a:p>
        </p:txBody>
      </p:sp>
      <p:sp>
        <p:nvSpPr>
          <p:cNvPr id="46" name="正方形/長方形 45">
            <a:extLst>
              <a:ext uri="{FF2B5EF4-FFF2-40B4-BE49-F238E27FC236}">
                <a16:creationId xmlns:a16="http://schemas.microsoft.com/office/drawing/2014/main" id="{15F4A6AA-5DDA-9D4D-CF1C-E36E1915E232}"/>
              </a:ext>
            </a:extLst>
          </p:cNvPr>
          <p:cNvSpPr/>
          <p:nvPr/>
        </p:nvSpPr>
        <p:spPr bwMode="gray">
          <a:xfrm>
            <a:off x="42149" y="2758898"/>
            <a:ext cx="4176464" cy="21937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■導入するサービスの概要　</a:t>
            </a:r>
            <a:r>
              <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47" name="正方形/長方形 46">
            <a:extLst>
              <a:ext uri="{FF2B5EF4-FFF2-40B4-BE49-F238E27FC236}">
                <a16:creationId xmlns:a16="http://schemas.microsoft.com/office/drawing/2014/main" id="{41DC04AA-199B-8C95-8BE1-707550E663AB}"/>
              </a:ext>
            </a:extLst>
          </p:cNvPr>
          <p:cNvSpPr/>
          <p:nvPr/>
        </p:nvSpPr>
        <p:spPr bwMode="gray">
          <a:xfrm>
            <a:off x="102167" y="4714288"/>
            <a:ext cx="2057403" cy="230832"/>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■事業実施体制</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48" name="正方形/長方形 47">
            <a:extLst>
              <a:ext uri="{FF2B5EF4-FFF2-40B4-BE49-F238E27FC236}">
                <a16:creationId xmlns:a16="http://schemas.microsoft.com/office/drawing/2014/main" id="{41C3B1BC-3F2B-11A5-E195-BEC00E8D428F}"/>
              </a:ext>
            </a:extLst>
          </p:cNvPr>
          <p:cNvSpPr/>
          <p:nvPr/>
        </p:nvSpPr>
        <p:spPr bwMode="gray">
          <a:xfrm>
            <a:off x="2355513" y="5914874"/>
            <a:ext cx="2182955"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■自治体窓口</a:t>
            </a:r>
            <a:endParaRPr kumimoji="1" lang="en-US" altLang="ja-JP" sz="80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0" name="正方形/長方形 49">
            <a:extLst>
              <a:ext uri="{FF2B5EF4-FFF2-40B4-BE49-F238E27FC236}">
                <a16:creationId xmlns:a16="http://schemas.microsoft.com/office/drawing/2014/main" id="{56FF30A8-2A66-802C-E459-24F7A595D38B}"/>
              </a:ext>
            </a:extLst>
          </p:cNvPr>
          <p:cNvSpPr/>
          <p:nvPr/>
        </p:nvSpPr>
        <p:spPr bwMode="gray">
          <a:xfrm>
            <a:off x="2358723" y="4737956"/>
            <a:ext cx="2213277" cy="242005"/>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■費用負担の考え方</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51" name="正方形/長方形 50">
            <a:extLst>
              <a:ext uri="{FF2B5EF4-FFF2-40B4-BE49-F238E27FC236}">
                <a16:creationId xmlns:a16="http://schemas.microsoft.com/office/drawing/2014/main" id="{E1792266-2387-485A-0BC8-7C73519053F8}"/>
              </a:ext>
            </a:extLst>
          </p:cNvPr>
          <p:cNvSpPr/>
          <p:nvPr/>
        </p:nvSpPr>
        <p:spPr>
          <a:xfrm>
            <a:off x="7265288" y="1089406"/>
            <a:ext cx="1546463" cy="1628078"/>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位置図</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733A2717-B1F3-FD66-11A6-E96D0D062D19}"/>
              </a:ext>
            </a:extLst>
          </p:cNvPr>
          <p:cNvSpPr/>
          <p:nvPr/>
        </p:nvSpPr>
        <p:spPr>
          <a:xfrm>
            <a:off x="2771800" y="3027857"/>
            <a:ext cx="1546462"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5" name="テキスト ボックス 54">
            <a:extLst>
              <a:ext uri="{FF2B5EF4-FFF2-40B4-BE49-F238E27FC236}">
                <a16:creationId xmlns:a16="http://schemas.microsoft.com/office/drawing/2014/main" id="{F0DC3272-14CD-5473-0105-084FF5AB58EE}"/>
              </a:ext>
            </a:extLst>
          </p:cNvPr>
          <p:cNvSpPr txBox="1"/>
          <p:nvPr/>
        </p:nvSpPr>
        <p:spPr>
          <a:xfrm>
            <a:off x="74215" y="5053706"/>
            <a:ext cx="2222135" cy="1677822"/>
          </a:xfrm>
          <a:prstGeom prst="rect">
            <a:avLst/>
          </a:prstGeom>
          <a:no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●●市スマートシティ推進コンソーシアム</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56" name="表 6">
            <a:extLst>
              <a:ext uri="{FF2B5EF4-FFF2-40B4-BE49-F238E27FC236}">
                <a16:creationId xmlns:a16="http://schemas.microsoft.com/office/drawing/2014/main" id="{27444976-E443-3CBA-A5C3-761684BBA02D}"/>
              </a:ext>
            </a:extLst>
          </p:cNvPr>
          <p:cNvGraphicFramePr>
            <a:graphicFrameLocks noGrp="1"/>
          </p:cNvGraphicFramePr>
          <p:nvPr/>
        </p:nvGraphicFramePr>
        <p:xfrm>
          <a:off x="185217" y="5291348"/>
          <a:ext cx="1997000" cy="1440180"/>
        </p:xfrm>
        <a:graphic>
          <a:graphicData uri="http://schemas.openxmlformats.org/drawingml/2006/table">
            <a:tbl>
              <a:tblPr bandRow="1">
                <a:tableStyleId>{125E5076-3810-47DD-B79F-674D7AD40C01}</a:tableStyleId>
              </a:tblPr>
              <a:tblGrid>
                <a:gridCol w="195284">
                  <a:extLst>
                    <a:ext uri="{9D8B030D-6E8A-4147-A177-3AD203B41FA5}">
                      <a16:colId xmlns:a16="http://schemas.microsoft.com/office/drawing/2014/main" val="2188183779"/>
                    </a:ext>
                  </a:extLst>
                </a:gridCol>
                <a:gridCol w="1801716">
                  <a:extLst>
                    <a:ext uri="{9D8B030D-6E8A-4147-A177-3AD203B41FA5}">
                      <a16:colId xmlns:a16="http://schemas.microsoft.com/office/drawing/2014/main" val="2766679572"/>
                    </a:ext>
                  </a:extLst>
                </a:gridCol>
              </a:tblGrid>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endParaRPr kumimoji="1" lang="en-US" altLang="ja-JP"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○○市役所○○部○○課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913221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04137905"/>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074559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○○県庁○○部○○課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989246386"/>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（一社）○○○（都市再生推進法人）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78564447"/>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566836309"/>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（医）○○</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582258053"/>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506937644"/>
                  </a:ext>
                </a:extLst>
              </a:tr>
            </a:tbl>
          </a:graphicData>
        </a:graphic>
      </p:graphicFrame>
      <p:graphicFrame>
        <p:nvGraphicFramePr>
          <p:cNvPr id="58" name="表 6">
            <a:extLst>
              <a:ext uri="{FF2B5EF4-FFF2-40B4-BE49-F238E27FC236}">
                <a16:creationId xmlns:a16="http://schemas.microsoft.com/office/drawing/2014/main" id="{BB38453F-0CD9-4D3E-6FC7-B4DCD21B6993}"/>
              </a:ext>
            </a:extLst>
          </p:cNvPr>
          <p:cNvGraphicFramePr>
            <a:graphicFrameLocks noGrp="1"/>
          </p:cNvGraphicFramePr>
          <p:nvPr>
            <p:extLst>
              <p:ext uri="{D42A27DB-BD31-4B8C-83A1-F6EECF244321}">
                <p14:modId xmlns:p14="http://schemas.microsoft.com/office/powerpoint/2010/main" val="608866270"/>
              </p:ext>
            </p:extLst>
          </p:nvPr>
        </p:nvGraphicFramePr>
        <p:xfrm>
          <a:off x="92533" y="3076554"/>
          <a:ext cx="2531385" cy="388879"/>
        </p:xfrm>
        <a:graphic>
          <a:graphicData uri="http://schemas.openxmlformats.org/drawingml/2006/table">
            <a:tbl>
              <a:tblPr bandRow="1">
                <a:tableStyleId>{125E5076-3810-47DD-B79F-674D7AD40C01}</a:tableStyleId>
              </a:tblPr>
              <a:tblGrid>
                <a:gridCol w="631360">
                  <a:extLst>
                    <a:ext uri="{9D8B030D-6E8A-4147-A177-3AD203B41FA5}">
                      <a16:colId xmlns:a16="http://schemas.microsoft.com/office/drawing/2014/main" val="2188183779"/>
                    </a:ext>
                  </a:extLst>
                </a:gridCol>
                <a:gridCol w="1900025">
                  <a:extLst>
                    <a:ext uri="{9D8B030D-6E8A-4147-A177-3AD203B41FA5}">
                      <a16:colId xmlns:a16="http://schemas.microsoft.com/office/drawing/2014/main" val="2766679572"/>
                    </a:ext>
                  </a:extLst>
                </a:gridCol>
              </a:tblGrid>
              <a:tr h="388879">
                <a:tc>
                  <a:txBody>
                    <a:bodyPr/>
                    <a:lstStyle/>
                    <a:p>
                      <a:pPr algn="ctr"/>
                      <a:r>
                        <a:rPr kumimoji="1" lang="ja-JP" altLang="en-US" sz="900">
                          <a:solidFill>
                            <a:schemeClr val="tx1"/>
                          </a:solidFill>
                          <a:latin typeface="Meiryo UI" panose="020B0604030504040204" pitchFamily="50" charset="-128"/>
                          <a:ea typeface="Meiryo UI" panose="020B0604030504040204" pitchFamily="50" charset="-128"/>
                        </a:rPr>
                        <a:t>キー</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コンセプト</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88900" marR="0" lvl="0" indent="-88900" algn="l" defTabSz="742950" rtl="0" eaLnBrk="1" fontAlgn="auto" latinLnBrk="0" hangingPunct="1">
                        <a:lnSpc>
                          <a:spcPct val="100000"/>
                        </a:lnSpc>
                        <a:spcBef>
                          <a:spcPts val="0"/>
                        </a:spcBef>
                        <a:spcAft>
                          <a:spcPts val="0"/>
                        </a:spcAft>
                        <a:buClrTx/>
                        <a:buSzTx/>
                        <a:buFontTx/>
                        <a:buNone/>
                        <a:tabLst/>
                        <a:defRPr/>
                      </a:pPr>
                      <a:r>
                        <a:rPr kumimoji="1" lang="ja-JP" altLang="en-US" sz="900">
                          <a:solidFill>
                            <a:schemeClr val="tx1"/>
                          </a:solidFill>
                          <a:latin typeface="Meiryo UI" panose="020B0604030504040204" pitchFamily="50" charset="-128"/>
                          <a:ea typeface="Meiryo UI" panose="020B0604030504040204" pitchFamily="50" charset="-128"/>
                        </a:rPr>
                        <a:t>⇒導入するサービスで実現したいことを端的に記載する。</a:t>
                      </a: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bl>
          </a:graphicData>
        </a:graphic>
      </p:graphicFrame>
      <p:sp>
        <p:nvSpPr>
          <p:cNvPr id="3457" name="正方形/長方形 3456">
            <a:extLst>
              <a:ext uri="{FF2B5EF4-FFF2-40B4-BE49-F238E27FC236}">
                <a16:creationId xmlns:a16="http://schemas.microsoft.com/office/drawing/2014/main" id="{356FD2E0-F8FA-C54D-54D5-C4F0DD85443D}"/>
              </a:ext>
            </a:extLst>
          </p:cNvPr>
          <p:cNvSpPr/>
          <p:nvPr/>
        </p:nvSpPr>
        <p:spPr bwMode="gray">
          <a:xfrm>
            <a:off x="4550558" y="4758856"/>
            <a:ext cx="4479446" cy="2053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■想定する利用者とそのニーズ</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58" name="テキスト ボックス 3457">
            <a:extLst>
              <a:ext uri="{FF2B5EF4-FFF2-40B4-BE49-F238E27FC236}">
                <a16:creationId xmlns:a16="http://schemas.microsoft.com/office/drawing/2014/main" id="{6932D478-E826-C2DB-DA05-F075910ABD75}"/>
              </a:ext>
            </a:extLst>
          </p:cNvPr>
          <p:cNvSpPr txBox="1"/>
          <p:nvPr/>
        </p:nvSpPr>
        <p:spPr>
          <a:xfrm>
            <a:off x="4574473" y="4982077"/>
            <a:ext cx="4490533" cy="43858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59" name="正方形/長方形 3458">
            <a:extLst>
              <a:ext uri="{FF2B5EF4-FFF2-40B4-BE49-F238E27FC236}">
                <a16:creationId xmlns:a16="http://schemas.microsoft.com/office/drawing/2014/main" id="{DFA05ADB-EF35-9322-290D-03B7F01B3AF4}"/>
              </a:ext>
            </a:extLst>
          </p:cNvPr>
          <p:cNvSpPr/>
          <p:nvPr/>
        </p:nvSpPr>
        <p:spPr bwMode="gray">
          <a:xfrm>
            <a:off x="4550558" y="5892881"/>
            <a:ext cx="4483057" cy="272424"/>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■本格導入後の効果検証</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 name="正方形/長方形 1">
            <a:extLst>
              <a:ext uri="{FF2B5EF4-FFF2-40B4-BE49-F238E27FC236}">
                <a16:creationId xmlns:a16="http://schemas.microsoft.com/office/drawing/2014/main" id="{6E0BFA96-AFAD-9416-C91C-4404EDA6E454}"/>
              </a:ext>
            </a:extLst>
          </p:cNvPr>
          <p:cNvSpPr/>
          <p:nvPr/>
        </p:nvSpPr>
        <p:spPr bwMode="gray">
          <a:xfrm>
            <a:off x="42149" y="1059260"/>
            <a:ext cx="1355011" cy="2070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■都市・まちづくり全体のビジョン</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470" name="テキスト ボックス 3469">
            <a:extLst>
              <a:ext uri="{FF2B5EF4-FFF2-40B4-BE49-F238E27FC236}">
                <a16:creationId xmlns:a16="http://schemas.microsoft.com/office/drawing/2014/main" id="{3838214D-D374-627C-E1EA-D551138D5611}"/>
              </a:ext>
            </a:extLst>
          </p:cNvPr>
          <p:cNvSpPr txBox="1"/>
          <p:nvPr/>
        </p:nvSpPr>
        <p:spPr>
          <a:xfrm>
            <a:off x="4532150" y="3055558"/>
            <a:ext cx="4497854" cy="977191"/>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⇒データやインフラ等を具体的に記載するとともに、特に利用者の手元でのデザインを説明する。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⇒近隣地域との連携があれば連携内容を記載する。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1" name="テキスト ボックス 3470">
            <a:extLst>
              <a:ext uri="{FF2B5EF4-FFF2-40B4-BE49-F238E27FC236}">
                <a16:creationId xmlns:a16="http://schemas.microsoft.com/office/drawing/2014/main" id="{8272C1D8-28E4-D6B8-8027-1A4102DF11C2}"/>
              </a:ext>
            </a:extLst>
          </p:cNvPr>
          <p:cNvSpPr txBox="1"/>
          <p:nvPr/>
        </p:nvSpPr>
        <p:spPr>
          <a:xfrm>
            <a:off x="2279836" y="4997809"/>
            <a:ext cx="2164909" cy="553998"/>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⇒費用負担や短期・長期のマネタイズの考え方等を様式２－３から要約して説明する。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2" name="テキスト ボックス 3471">
            <a:extLst>
              <a:ext uri="{FF2B5EF4-FFF2-40B4-BE49-F238E27FC236}">
                <a16:creationId xmlns:a16="http://schemas.microsoft.com/office/drawing/2014/main" id="{7EB8CAA2-4923-BE8C-1EF3-063D6AF42248}"/>
              </a:ext>
            </a:extLst>
          </p:cNvPr>
          <p:cNvSpPr txBox="1"/>
          <p:nvPr/>
        </p:nvSpPr>
        <p:spPr>
          <a:xfrm>
            <a:off x="56792" y="3486200"/>
            <a:ext cx="2715008" cy="400110"/>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⇒導入するサービスの目的や内容を様式１－２から要約して説明する。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3" name="テキスト ボックス 3472">
            <a:extLst>
              <a:ext uri="{FF2B5EF4-FFF2-40B4-BE49-F238E27FC236}">
                <a16:creationId xmlns:a16="http://schemas.microsoft.com/office/drawing/2014/main" id="{9DE96FFB-A983-EE27-9570-DF88CEAA9447}"/>
              </a:ext>
            </a:extLst>
          </p:cNvPr>
          <p:cNvSpPr txBox="1"/>
          <p:nvPr/>
        </p:nvSpPr>
        <p:spPr>
          <a:xfrm>
            <a:off x="4574473" y="6165304"/>
            <a:ext cx="4490533" cy="554489"/>
          </a:xfrm>
          <a:prstGeom prst="rect">
            <a:avLst/>
          </a:prstGeom>
          <a:noFill/>
        </p:spPr>
        <p:txBody>
          <a:bodyPr wrap="square" rtlCol="0">
            <a:no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⇒効果検証の時期や方法、目標値について、様式２－４から要約して説明する。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75" name="テキスト ボックス 3474">
            <a:extLst>
              <a:ext uri="{FF2B5EF4-FFF2-40B4-BE49-F238E27FC236}">
                <a16:creationId xmlns:a16="http://schemas.microsoft.com/office/drawing/2014/main" id="{1A87BEEA-8756-7AD2-EC06-34CF4AD9FBC4}"/>
              </a:ext>
            </a:extLst>
          </p:cNvPr>
          <p:cNvSpPr txBox="1"/>
          <p:nvPr/>
        </p:nvSpPr>
        <p:spPr>
          <a:xfrm>
            <a:off x="49634" y="1377096"/>
            <a:ext cx="5458470"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⇒どのような都市、まちづくりを目指しているのかを、様式１－１から要約して説明する。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6" name="テキスト ボックス 3475">
            <a:extLst>
              <a:ext uri="{FF2B5EF4-FFF2-40B4-BE49-F238E27FC236}">
                <a16:creationId xmlns:a16="http://schemas.microsoft.com/office/drawing/2014/main" id="{A3A25D49-376B-3538-E54A-89D7DA5E01F0}"/>
              </a:ext>
            </a:extLst>
          </p:cNvPr>
          <p:cNvSpPr txBox="1"/>
          <p:nvPr/>
        </p:nvSpPr>
        <p:spPr>
          <a:xfrm>
            <a:off x="56225" y="2362543"/>
            <a:ext cx="674781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⇒都市・まちづくりのビジョン実現に向けてどのような課題・解決方法があるのかを様式１－１から要約して説明する。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78" name="正方形/長方形 3477">
            <a:extLst>
              <a:ext uri="{FF2B5EF4-FFF2-40B4-BE49-F238E27FC236}">
                <a16:creationId xmlns:a16="http://schemas.microsoft.com/office/drawing/2014/main" id="{BEC14B38-0585-142E-9938-8FC2A0A4AEAB}"/>
              </a:ext>
            </a:extLst>
          </p:cNvPr>
          <p:cNvSpPr/>
          <p:nvPr/>
        </p:nvSpPr>
        <p:spPr bwMode="gray">
          <a:xfrm>
            <a:off x="29761" y="598507"/>
            <a:ext cx="4110500" cy="238205"/>
          </a:xfrm>
          <a:prstGeom prst="rect">
            <a:avLst/>
          </a:prstGeom>
          <a:noFill/>
          <a:ln w="6350">
            <a:noFill/>
            <a:miter lim="800000"/>
            <a:headEnd/>
            <a:tailEnd/>
          </a:ln>
          <a:effectLst/>
        </p:spPr>
        <p:txBody>
          <a:bodyPr vert="horz" wrap="none" lIns="54000" tIns="54000" rIns="54000" bIns="54000" numCol="1" rtlCol="0" anchor="t"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(2-1</a:t>
            </a:r>
            <a:r>
              <a:rPr kumimoji="1"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に記載の実証事業名を記載</a:t>
            </a:r>
            <a:r>
              <a:rPr kumimoji="1" lang="en-US" altLang="ja-JP"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p>
        </p:txBody>
      </p:sp>
      <p:sp>
        <p:nvSpPr>
          <p:cNvPr id="8" name="正方形/長方形 9">
            <a:extLst>
              <a:ext uri="{FF2B5EF4-FFF2-40B4-BE49-F238E27FC236}">
                <a16:creationId xmlns:a16="http://schemas.microsoft.com/office/drawing/2014/main" id="{74DAFE9F-F4A6-7C70-A1D4-3A538AF78104}"/>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graphicFrame>
        <p:nvGraphicFramePr>
          <p:cNvPr id="9" name="表 8">
            <a:extLst>
              <a:ext uri="{FF2B5EF4-FFF2-40B4-BE49-F238E27FC236}">
                <a16:creationId xmlns:a16="http://schemas.microsoft.com/office/drawing/2014/main" id="{ACA9B6A8-0D29-D63F-CB14-074E7A381880}"/>
              </a:ext>
            </a:extLst>
          </p:cNvPr>
          <p:cNvGraphicFramePr>
            <a:graphicFrameLocks noGrp="1"/>
          </p:cNvGraphicFramePr>
          <p:nvPr>
            <p:extLst>
              <p:ext uri="{D42A27DB-BD31-4B8C-83A1-F6EECF244321}">
                <p14:modId xmlns:p14="http://schemas.microsoft.com/office/powerpoint/2010/main" val="723503531"/>
              </p:ext>
            </p:extLst>
          </p:nvPr>
        </p:nvGraphicFramePr>
        <p:xfrm>
          <a:off x="6065404" y="114771"/>
          <a:ext cx="2088232"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Ｐゴシック 本文"/>
                        </a:rPr>
                        <a:t>都市サービス</a:t>
                      </a:r>
                      <a:endParaRPr kumimoji="1" lang="en-US" altLang="ja-JP" sz="1100" b="0" dirty="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10" name="正方形/長方形 5">
            <a:extLst>
              <a:ext uri="{FF2B5EF4-FFF2-40B4-BE49-F238E27FC236}">
                <a16:creationId xmlns:a16="http://schemas.microsoft.com/office/drawing/2014/main" id="{BA222D97-E5DB-E2D0-EBF2-E87DEB7AE7C3}"/>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dirty="0">
                <a:solidFill>
                  <a:srgbClr val="000000"/>
                </a:solidFill>
                <a:latin typeface="Arial"/>
                <a:ea typeface="ＭＳ Ｐゴシック"/>
              </a:rPr>
              <a:t>81</a:t>
            </a:r>
            <a:endParaRPr kumimoji="1" lang="ja-JP" altLang="en-US" sz="1800" b="0" i="0" u="none" strike="noStrike" kern="120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990800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18FFD185-B274-0483-242E-1E2A21293319}"/>
              </a:ext>
            </a:extLst>
          </p:cNvPr>
          <p:cNvGraphicFramePr>
            <a:graphicFrameLocks noGrp="1"/>
          </p:cNvGraphicFramePr>
          <p:nvPr>
            <p:extLst>
              <p:ext uri="{D42A27DB-BD31-4B8C-83A1-F6EECF244321}">
                <p14:modId xmlns:p14="http://schemas.microsoft.com/office/powerpoint/2010/main" val="698400490"/>
              </p:ext>
            </p:extLst>
          </p:nvPr>
        </p:nvGraphicFramePr>
        <p:xfrm>
          <a:off x="4885148" y="5006506"/>
          <a:ext cx="4151347" cy="609221"/>
        </p:xfrm>
        <a:graphic>
          <a:graphicData uri="http://schemas.openxmlformats.org/drawingml/2006/table">
            <a:tbl>
              <a:tblPr bandRow="1">
                <a:tableStyleId>{5C22544A-7EE6-4342-B048-85BDC9FD1C3A}</a:tableStyleId>
              </a:tblPr>
              <a:tblGrid>
                <a:gridCol w="444294">
                  <a:extLst>
                    <a:ext uri="{9D8B030D-6E8A-4147-A177-3AD203B41FA5}">
                      <a16:colId xmlns:a16="http://schemas.microsoft.com/office/drawing/2014/main" val="2255384548"/>
                    </a:ext>
                  </a:extLst>
                </a:gridCol>
                <a:gridCol w="444294">
                  <a:extLst>
                    <a:ext uri="{9D8B030D-6E8A-4147-A177-3AD203B41FA5}">
                      <a16:colId xmlns:a16="http://schemas.microsoft.com/office/drawing/2014/main" val="1264176380"/>
                    </a:ext>
                  </a:extLst>
                </a:gridCol>
                <a:gridCol w="444294">
                  <a:extLst>
                    <a:ext uri="{9D8B030D-6E8A-4147-A177-3AD203B41FA5}">
                      <a16:colId xmlns:a16="http://schemas.microsoft.com/office/drawing/2014/main" val="3437507560"/>
                    </a:ext>
                  </a:extLst>
                </a:gridCol>
                <a:gridCol w="444294">
                  <a:extLst>
                    <a:ext uri="{9D8B030D-6E8A-4147-A177-3AD203B41FA5}">
                      <a16:colId xmlns:a16="http://schemas.microsoft.com/office/drawing/2014/main" val="2952666085"/>
                    </a:ext>
                  </a:extLst>
                </a:gridCol>
                <a:gridCol w="444294">
                  <a:extLst>
                    <a:ext uri="{9D8B030D-6E8A-4147-A177-3AD203B41FA5}">
                      <a16:colId xmlns:a16="http://schemas.microsoft.com/office/drawing/2014/main" val="328223615"/>
                    </a:ext>
                  </a:extLst>
                </a:gridCol>
                <a:gridCol w="444294">
                  <a:extLst>
                    <a:ext uri="{9D8B030D-6E8A-4147-A177-3AD203B41FA5}">
                      <a16:colId xmlns:a16="http://schemas.microsoft.com/office/drawing/2014/main" val="1508165311"/>
                    </a:ext>
                  </a:extLst>
                </a:gridCol>
                <a:gridCol w="1485583">
                  <a:extLst>
                    <a:ext uri="{9D8B030D-6E8A-4147-A177-3AD203B41FA5}">
                      <a16:colId xmlns:a16="http://schemas.microsoft.com/office/drawing/2014/main" val="972461568"/>
                    </a:ext>
                  </a:extLst>
                </a:gridCol>
              </a:tblGrid>
              <a:tr h="15641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R8</a:t>
                      </a:r>
                      <a:r>
                        <a:rPr kumimoji="1" lang="ja-JP" altLang="en-US" sz="800" dirty="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R9</a:t>
                      </a:r>
                      <a:r>
                        <a:rPr kumimoji="1" lang="ja-JP" altLang="en-US" sz="800" dirty="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R10</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rowSpan="2">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中長期的な展望</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1849839767"/>
                  </a:ext>
                </a:extLst>
              </a:tr>
              <a:tr h="156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vMerge="1">
                  <a:txBody>
                    <a:bodyPr/>
                    <a:lstStyle/>
                    <a:p>
                      <a:endParaRPr lang="ja-JP" altLang="en-US"/>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36" name="正方形/長方形 35">
            <a:extLst>
              <a:ext uri="{FF2B5EF4-FFF2-40B4-BE49-F238E27FC236}">
                <a16:creationId xmlns:a16="http://schemas.microsoft.com/office/drawing/2014/main" id="{E0A30ED9-E535-03E2-6B9C-BF5D60C36AAA}"/>
              </a:ext>
            </a:extLst>
          </p:cNvPr>
          <p:cNvSpPr/>
          <p:nvPr/>
        </p:nvSpPr>
        <p:spPr>
          <a:xfrm>
            <a:off x="4709022" y="5669195"/>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DDE77ED2-6BDC-C1FE-4130-3165F7EDFE7E}"/>
              </a:ext>
            </a:extLst>
          </p:cNvPr>
          <p:cNvSpPr/>
          <p:nvPr/>
        </p:nvSpPr>
        <p:spPr>
          <a:xfrm>
            <a:off x="4709022" y="4365104"/>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2" name="正方形/長方形 31">
            <a:extLst>
              <a:ext uri="{FF2B5EF4-FFF2-40B4-BE49-F238E27FC236}">
                <a16:creationId xmlns:a16="http://schemas.microsoft.com/office/drawing/2014/main" id="{D06CC793-C53B-FB81-D77D-5213765C7D7B}"/>
              </a:ext>
            </a:extLst>
          </p:cNvPr>
          <p:cNvSpPr/>
          <p:nvPr/>
        </p:nvSpPr>
        <p:spPr>
          <a:xfrm>
            <a:off x="4709022" y="321297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0" name="正方形/長方形 29">
            <a:extLst>
              <a:ext uri="{FF2B5EF4-FFF2-40B4-BE49-F238E27FC236}">
                <a16:creationId xmlns:a16="http://schemas.microsoft.com/office/drawing/2014/main" id="{C7D9C014-EB84-B81A-A7B3-1CEFCCFEFB7B}"/>
              </a:ext>
            </a:extLst>
          </p:cNvPr>
          <p:cNvSpPr/>
          <p:nvPr/>
        </p:nvSpPr>
        <p:spPr>
          <a:xfrm>
            <a:off x="47029" y="94152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DF1939B7-08BC-2A05-33C0-7B8DDC947286}"/>
              </a:ext>
            </a:extLst>
          </p:cNvPr>
          <p:cNvSpPr/>
          <p:nvPr/>
        </p:nvSpPr>
        <p:spPr>
          <a:xfrm>
            <a:off x="4707093" y="941619"/>
            <a:ext cx="4399482"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3528" name="Rectangle 67"/>
          <p:cNvSpPr>
            <a:spLocks noChangeArrowheads="1"/>
          </p:cNvSpPr>
          <p:nvPr/>
        </p:nvSpPr>
        <p:spPr>
          <a:xfrm>
            <a:off x="0" y="0"/>
            <a:ext cx="925252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３－２．提案事業概要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R7</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年度実証の内容］</a:t>
            </a:r>
          </a:p>
        </p:txBody>
      </p:sp>
      <p:sp>
        <p:nvSpPr>
          <p:cNvPr id="3537" name="正方形/長方形 3536">
            <a:extLst>
              <a:ext uri="{FF2B5EF4-FFF2-40B4-BE49-F238E27FC236}">
                <a16:creationId xmlns:a16="http://schemas.microsoft.com/office/drawing/2014/main" id="{F616379A-79C3-F4D7-0569-377B81A58ED5}"/>
              </a:ext>
            </a:extLst>
          </p:cNvPr>
          <p:cNvSpPr/>
          <p:nvPr/>
        </p:nvSpPr>
        <p:spPr>
          <a:xfrm>
            <a:off x="242549" y="1749366"/>
            <a:ext cx="4325925" cy="3741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41" name="正方形/長方形 3540">
            <a:extLst>
              <a:ext uri="{FF2B5EF4-FFF2-40B4-BE49-F238E27FC236}">
                <a16:creationId xmlns:a16="http://schemas.microsoft.com/office/drawing/2014/main" id="{50483D53-C7EA-3F10-E94D-75D800AA8B35}"/>
              </a:ext>
            </a:extLst>
          </p:cNvPr>
          <p:cNvSpPr/>
          <p:nvPr/>
        </p:nvSpPr>
        <p:spPr bwMode="gray">
          <a:xfrm>
            <a:off x="70816" y="948204"/>
            <a:ext cx="4364845" cy="194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■実証の概要</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2" name="正方形/長方形 3541">
            <a:extLst>
              <a:ext uri="{FF2B5EF4-FFF2-40B4-BE49-F238E27FC236}">
                <a16:creationId xmlns:a16="http://schemas.microsoft.com/office/drawing/2014/main" id="{1225A5D7-CC78-B2BB-A3C7-660F58B0B0A5}"/>
              </a:ext>
            </a:extLst>
          </p:cNvPr>
          <p:cNvSpPr/>
          <p:nvPr/>
        </p:nvSpPr>
        <p:spPr bwMode="gray">
          <a:xfrm>
            <a:off x="4713012" y="939134"/>
            <a:ext cx="2164181" cy="214498"/>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■実証内容の必要性・妥当性</a:t>
            </a:r>
          </a:p>
        </p:txBody>
      </p:sp>
      <p:graphicFrame>
        <p:nvGraphicFramePr>
          <p:cNvPr id="3544" name="表 6">
            <a:extLst>
              <a:ext uri="{FF2B5EF4-FFF2-40B4-BE49-F238E27FC236}">
                <a16:creationId xmlns:a16="http://schemas.microsoft.com/office/drawing/2014/main" id="{9C91000A-0175-02D3-C089-86678469A543}"/>
              </a:ext>
            </a:extLst>
          </p:cNvPr>
          <p:cNvGraphicFramePr>
            <a:graphicFrameLocks noGrp="1"/>
          </p:cNvGraphicFramePr>
          <p:nvPr>
            <p:extLst>
              <p:ext uri="{D42A27DB-BD31-4B8C-83A1-F6EECF244321}">
                <p14:modId xmlns:p14="http://schemas.microsoft.com/office/powerpoint/2010/main" val="3504695630"/>
              </p:ext>
            </p:extLst>
          </p:nvPr>
        </p:nvGraphicFramePr>
        <p:xfrm>
          <a:off x="135974" y="1315040"/>
          <a:ext cx="4397595" cy="2675578"/>
        </p:xfrm>
        <a:graphic>
          <a:graphicData uri="http://schemas.openxmlformats.org/drawingml/2006/table">
            <a:tbl>
              <a:tblPr bandRow="1">
                <a:tableStyleId>{125E5076-3810-47DD-B79F-674D7AD40C01}</a:tableStyleId>
              </a:tblPr>
              <a:tblGrid>
                <a:gridCol w="1040853">
                  <a:extLst>
                    <a:ext uri="{9D8B030D-6E8A-4147-A177-3AD203B41FA5}">
                      <a16:colId xmlns:a16="http://schemas.microsoft.com/office/drawing/2014/main" val="3796627024"/>
                    </a:ext>
                  </a:extLst>
                </a:gridCol>
                <a:gridCol w="3356742">
                  <a:extLst>
                    <a:ext uri="{9D8B030D-6E8A-4147-A177-3AD203B41FA5}">
                      <a16:colId xmlns:a16="http://schemas.microsoft.com/office/drawing/2014/main" val="2188183779"/>
                    </a:ext>
                  </a:extLst>
                </a:gridCol>
              </a:tblGrid>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実証したい事項</a:t>
                      </a: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⇒実証実験で確認したい事項を様式２－１から要約して記載する。（住民ニーズ・社会実装性・</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安全性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収益性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・運営体制・</a:t>
                      </a:r>
                      <a:r>
                        <a:rPr kumimoji="1" lang="zh-CN" altLang="en-US" sz="900" kern="1200" noProof="0">
                          <a:solidFill>
                            <a:schemeClr val="tx1"/>
                          </a:solidFill>
                          <a:latin typeface="Meiryo UI" panose="020B0604030504040204" pitchFamily="50" charset="-128"/>
                          <a:ea typeface="Meiryo UI" panose="020B0604030504040204" pitchFamily="50" charset="-128"/>
                          <a:cs typeface="+mn-cs"/>
                        </a:rPr>
                        <a:t>将来性</a:t>
                      </a:r>
                      <a:r>
                        <a:rPr kumimoji="1" lang="ja-JP" altLang="en-US" sz="900" kern="1200" noProof="0">
                          <a:solidFill>
                            <a:schemeClr val="tx1"/>
                          </a:solidFill>
                          <a:latin typeface="Meiryo UI" panose="020B0604030504040204" pitchFamily="50" charset="-128"/>
                          <a:ea typeface="Meiryo UI" panose="020B0604030504040204" pitchFamily="50" charset="-128"/>
                          <a:cs typeface="+mn-cs"/>
                        </a:rPr>
                        <a:t>等）</a:t>
                      </a:r>
                      <a:endParaRPr kumimoji="1" lang="en-US" altLang="ja-JP" sz="900" kern="1200" noProof="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1883578">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実証後の</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a:solidFill>
                            <a:schemeClr val="tx1"/>
                          </a:solidFill>
                          <a:latin typeface="Meiryo UI" panose="020B0604030504040204" pitchFamily="50" charset="-128"/>
                          <a:ea typeface="Meiryo UI" panose="020B0604030504040204" pitchFamily="50" charset="-128"/>
                        </a:rPr>
                        <a:t>　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3547" name="正方形/長方形 3546">
            <a:extLst>
              <a:ext uri="{FF2B5EF4-FFF2-40B4-BE49-F238E27FC236}">
                <a16:creationId xmlns:a16="http://schemas.microsoft.com/office/drawing/2014/main" id="{7686E6E6-DDDE-0667-8981-1F1FC3C4FCC0}"/>
              </a:ext>
            </a:extLst>
          </p:cNvPr>
          <p:cNvSpPr/>
          <p:nvPr/>
        </p:nvSpPr>
        <p:spPr bwMode="gray">
          <a:xfrm>
            <a:off x="4707093" y="5661248"/>
            <a:ext cx="4473419"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a:t>
            </a: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７年度実証に必要な経費</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549" name="正方形/長方形 3548">
            <a:extLst>
              <a:ext uri="{FF2B5EF4-FFF2-40B4-BE49-F238E27FC236}">
                <a16:creationId xmlns:a16="http://schemas.microsoft.com/office/drawing/2014/main" id="{6F79BD78-D79A-780D-EE72-45B068AFD1E3}"/>
              </a:ext>
            </a:extLst>
          </p:cNvPr>
          <p:cNvSpPr/>
          <p:nvPr/>
        </p:nvSpPr>
        <p:spPr>
          <a:xfrm>
            <a:off x="312978" y="4173757"/>
            <a:ext cx="2069177" cy="1287069"/>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550" name="正方形/長方形 3549">
            <a:extLst>
              <a:ext uri="{FF2B5EF4-FFF2-40B4-BE49-F238E27FC236}">
                <a16:creationId xmlns:a16="http://schemas.microsoft.com/office/drawing/2014/main" id="{31391621-CE56-DF00-31D8-BEF91B84BB8E}"/>
              </a:ext>
            </a:extLst>
          </p:cNvPr>
          <p:cNvSpPr/>
          <p:nvPr/>
        </p:nvSpPr>
        <p:spPr>
          <a:xfrm>
            <a:off x="2434032" y="4173755"/>
            <a:ext cx="2018588" cy="128707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54DB2E6D-6F35-C9C9-7938-EDE7E80FA736}"/>
              </a:ext>
            </a:extLst>
          </p:cNvPr>
          <p:cNvSpPr/>
          <p:nvPr/>
        </p:nvSpPr>
        <p:spPr bwMode="gray">
          <a:xfrm>
            <a:off x="4709022" y="3216901"/>
            <a:ext cx="4399482" cy="21210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a:t>
            </a:r>
            <a:r>
              <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R7</a:t>
            </a: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年度実証事業のスケジュール</a:t>
            </a:r>
          </a:p>
        </p:txBody>
      </p:sp>
      <p:sp>
        <p:nvSpPr>
          <p:cNvPr id="16" name="テキスト ボックス 15">
            <a:extLst>
              <a:ext uri="{FF2B5EF4-FFF2-40B4-BE49-F238E27FC236}">
                <a16:creationId xmlns:a16="http://schemas.microsoft.com/office/drawing/2014/main" id="{5101C349-264C-AC4D-8E71-35A6E302FDAA}"/>
              </a:ext>
            </a:extLst>
          </p:cNvPr>
          <p:cNvSpPr txBox="1"/>
          <p:nvPr/>
        </p:nvSpPr>
        <p:spPr>
          <a:xfrm>
            <a:off x="4744703" y="1242273"/>
            <a:ext cx="4291793" cy="1015663"/>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⇒次の事項を中心に、様式２－１から要約して説明する。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・サービス導入に向けて、この実証が必要である理由。</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・これまでの取組・得られた知見との整合やデータの再利用が図られていること。</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・官民連携</a:t>
            </a: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PF</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の活用など、必要な事前調査・準備を行っていること。</a:t>
            </a:r>
          </a:p>
        </p:txBody>
      </p:sp>
      <p:sp>
        <p:nvSpPr>
          <p:cNvPr id="19" name="テキスト ボックス 18">
            <a:extLst>
              <a:ext uri="{FF2B5EF4-FFF2-40B4-BE49-F238E27FC236}">
                <a16:creationId xmlns:a16="http://schemas.microsoft.com/office/drawing/2014/main" id="{3A6FE233-156A-562C-005B-B0E57366C18C}"/>
              </a:ext>
            </a:extLst>
          </p:cNvPr>
          <p:cNvSpPr txBox="1"/>
          <p:nvPr/>
        </p:nvSpPr>
        <p:spPr>
          <a:xfrm>
            <a:off x="4744703" y="5921898"/>
            <a:ext cx="3615092" cy="438582"/>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⇒実証事業全体の経費と費用分担を様式２－１からに説明する。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⇒実証事業実施に必要な補助額とその根拠を説明する。</a:t>
            </a:r>
          </a:p>
        </p:txBody>
      </p:sp>
      <p:sp>
        <p:nvSpPr>
          <p:cNvPr id="3" name="正方形/長方形 2">
            <a:extLst>
              <a:ext uri="{FF2B5EF4-FFF2-40B4-BE49-F238E27FC236}">
                <a16:creationId xmlns:a16="http://schemas.microsoft.com/office/drawing/2014/main" id="{33E28A25-1BC9-6132-C3FD-C652B18BF2CC}"/>
              </a:ext>
            </a:extLst>
          </p:cNvPr>
          <p:cNvSpPr/>
          <p:nvPr/>
        </p:nvSpPr>
        <p:spPr bwMode="gray">
          <a:xfrm>
            <a:off x="4709022" y="4369637"/>
            <a:ext cx="4399482" cy="209450"/>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■本格導入までのスケジュールおよび中長期的な展望</a:t>
            </a:r>
          </a:p>
        </p:txBody>
      </p:sp>
      <p:sp>
        <p:nvSpPr>
          <p:cNvPr id="33" name="テキスト ボックス 32">
            <a:extLst>
              <a:ext uri="{FF2B5EF4-FFF2-40B4-BE49-F238E27FC236}">
                <a16:creationId xmlns:a16="http://schemas.microsoft.com/office/drawing/2014/main" id="{05E00E6C-6077-B73D-6772-AA15F673E2BF}"/>
              </a:ext>
            </a:extLst>
          </p:cNvPr>
          <p:cNvSpPr txBox="1"/>
          <p:nvPr/>
        </p:nvSpPr>
        <p:spPr>
          <a:xfrm>
            <a:off x="4744703" y="3444605"/>
            <a:ext cx="429179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⇒以下のフローチャートで説明する。</a:t>
            </a:r>
          </a:p>
        </p:txBody>
      </p:sp>
      <p:sp>
        <p:nvSpPr>
          <p:cNvPr id="35" name="テキスト ボックス 34">
            <a:extLst>
              <a:ext uri="{FF2B5EF4-FFF2-40B4-BE49-F238E27FC236}">
                <a16:creationId xmlns:a16="http://schemas.microsoft.com/office/drawing/2014/main" id="{39AA77A5-318C-7999-E390-6A0FB5B8A279}"/>
              </a:ext>
            </a:extLst>
          </p:cNvPr>
          <p:cNvSpPr txBox="1"/>
          <p:nvPr/>
        </p:nvSpPr>
        <p:spPr>
          <a:xfrm>
            <a:off x="4782579" y="4613532"/>
            <a:ext cx="4325925"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⇒以下のフローチャートで、事業開始年度から３年度以内に実装する計画を記載する。</a:t>
            </a:r>
          </a:p>
        </p:txBody>
      </p:sp>
      <p:sp>
        <p:nvSpPr>
          <p:cNvPr id="41" name="正方形/長方形 40">
            <a:extLst>
              <a:ext uri="{FF2B5EF4-FFF2-40B4-BE49-F238E27FC236}">
                <a16:creationId xmlns:a16="http://schemas.microsoft.com/office/drawing/2014/main" id="{ABE2ABE4-5180-7461-5AC7-A9C2AEA6102C}"/>
              </a:ext>
            </a:extLst>
          </p:cNvPr>
          <p:cNvSpPr/>
          <p:nvPr/>
        </p:nvSpPr>
        <p:spPr bwMode="gray">
          <a:xfrm>
            <a:off x="29761" y="617767"/>
            <a:ext cx="3526159" cy="238205"/>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今回の事業名</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endPar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55" name="表 54">
            <a:extLst>
              <a:ext uri="{FF2B5EF4-FFF2-40B4-BE49-F238E27FC236}">
                <a16:creationId xmlns:a16="http://schemas.microsoft.com/office/drawing/2014/main" id="{814B1742-BA8A-EAF1-AAD0-7F2D0174C7D2}"/>
              </a:ext>
            </a:extLst>
          </p:cNvPr>
          <p:cNvGraphicFramePr>
            <a:graphicFrameLocks noGrp="1"/>
          </p:cNvGraphicFramePr>
          <p:nvPr>
            <p:extLst>
              <p:ext uri="{D42A27DB-BD31-4B8C-83A1-F6EECF244321}">
                <p14:modId xmlns:p14="http://schemas.microsoft.com/office/powerpoint/2010/main" val="2505822013"/>
              </p:ext>
            </p:extLst>
          </p:nvPr>
        </p:nvGraphicFramePr>
        <p:xfrm>
          <a:off x="4860962" y="3668612"/>
          <a:ext cx="4175535" cy="609221"/>
        </p:xfrm>
        <a:graphic>
          <a:graphicData uri="http://schemas.openxmlformats.org/drawingml/2006/table">
            <a:tbl>
              <a:tblPr bandRow="1">
                <a:tableStyleId>{5C22544A-7EE6-4342-B048-85BDC9FD1C3A}</a:tableStyleId>
              </a:tblPr>
              <a:tblGrid>
                <a:gridCol w="596505">
                  <a:extLst>
                    <a:ext uri="{9D8B030D-6E8A-4147-A177-3AD203B41FA5}">
                      <a16:colId xmlns:a16="http://schemas.microsoft.com/office/drawing/2014/main" val="1264176380"/>
                    </a:ext>
                  </a:extLst>
                </a:gridCol>
                <a:gridCol w="596505">
                  <a:extLst>
                    <a:ext uri="{9D8B030D-6E8A-4147-A177-3AD203B41FA5}">
                      <a16:colId xmlns:a16="http://schemas.microsoft.com/office/drawing/2014/main" val="3437507560"/>
                    </a:ext>
                  </a:extLst>
                </a:gridCol>
                <a:gridCol w="596505">
                  <a:extLst>
                    <a:ext uri="{9D8B030D-6E8A-4147-A177-3AD203B41FA5}">
                      <a16:colId xmlns:a16="http://schemas.microsoft.com/office/drawing/2014/main" val="2952666085"/>
                    </a:ext>
                  </a:extLst>
                </a:gridCol>
                <a:gridCol w="596505">
                  <a:extLst>
                    <a:ext uri="{9D8B030D-6E8A-4147-A177-3AD203B41FA5}">
                      <a16:colId xmlns:a16="http://schemas.microsoft.com/office/drawing/2014/main" val="328223615"/>
                    </a:ext>
                  </a:extLst>
                </a:gridCol>
                <a:gridCol w="596505">
                  <a:extLst>
                    <a:ext uri="{9D8B030D-6E8A-4147-A177-3AD203B41FA5}">
                      <a16:colId xmlns:a16="http://schemas.microsoft.com/office/drawing/2014/main" val="1508165311"/>
                    </a:ext>
                  </a:extLst>
                </a:gridCol>
                <a:gridCol w="596505">
                  <a:extLst>
                    <a:ext uri="{9D8B030D-6E8A-4147-A177-3AD203B41FA5}">
                      <a16:colId xmlns:a16="http://schemas.microsoft.com/office/drawing/2014/main" val="3923068202"/>
                    </a:ext>
                  </a:extLst>
                </a:gridCol>
                <a:gridCol w="596505">
                  <a:extLst>
                    <a:ext uri="{9D8B030D-6E8A-4147-A177-3AD203B41FA5}">
                      <a16:colId xmlns:a16="http://schemas.microsoft.com/office/drawing/2014/main" val="3808412248"/>
                    </a:ext>
                  </a:extLst>
                </a:gridCol>
              </a:tblGrid>
              <a:tr h="156413">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R7</a:t>
                      </a:r>
                      <a:r>
                        <a:rPr kumimoji="1" lang="ja-JP" altLang="en-US" sz="800" dirty="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401682965"/>
                  </a:ext>
                </a:extLst>
              </a:tr>
              <a:tr h="156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9</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3</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57" name="矢印: 五方向 56">
            <a:extLst>
              <a:ext uri="{FF2B5EF4-FFF2-40B4-BE49-F238E27FC236}">
                <a16:creationId xmlns:a16="http://schemas.microsoft.com/office/drawing/2014/main" id="{009A2FA0-FF27-0C12-7890-6A269A1C2F5C}"/>
              </a:ext>
            </a:extLst>
          </p:cNvPr>
          <p:cNvSpPr/>
          <p:nvPr/>
        </p:nvSpPr>
        <p:spPr>
          <a:xfrm>
            <a:off x="4885149" y="4032405"/>
            <a:ext cx="563682"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実証準備</a:t>
            </a:r>
          </a:p>
        </p:txBody>
      </p:sp>
      <p:sp>
        <p:nvSpPr>
          <p:cNvPr id="59" name="矢印: 五方向 58">
            <a:extLst>
              <a:ext uri="{FF2B5EF4-FFF2-40B4-BE49-F238E27FC236}">
                <a16:creationId xmlns:a16="http://schemas.microsoft.com/office/drawing/2014/main" id="{431F6371-A01C-400A-57F3-0FCEA1ED0A7B}"/>
              </a:ext>
            </a:extLst>
          </p:cNvPr>
          <p:cNvSpPr/>
          <p:nvPr/>
        </p:nvSpPr>
        <p:spPr>
          <a:xfrm>
            <a:off x="5470788" y="4028047"/>
            <a:ext cx="1117436" cy="224865"/>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a:t>
            </a:r>
          </a:p>
        </p:txBody>
      </p:sp>
      <p:sp>
        <p:nvSpPr>
          <p:cNvPr id="60" name="矢印: 五方向 59">
            <a:extLst>
              <a:ext uri="{FF2B5EF4-FFF2-40B4-BE49-F238E27FC236}">
                <a16:creationId xmlns:a16="http://schemas.microsoft.com/office/drawing/2014/main" id="{48875798-12D9-DF53-DDA2-4C71706A86D7}"/>
              </a:ext>
            </a:extLst>
          </p:cNvPr>
          <p:cNvSpPr/>
          <p:nvPr/>
        </p:nvSpPr>
        <p:spPr>
          <a:xfrm>
            <a:off x="6660232" y="4027965"/>
            <a:ext cx="1464913" cy="225028"/>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実証実験効果検証等</a:t>
            </a:r>
          </a:p>
        </p:txBody>
      </p:sp>
      <p:sp>
        <p:nvSpPr>
          <p:cNvPr id="3596" name="矢印: 五方向 3595">
            <a:extLst>
              <a:ext uri="{FF2B5EF4-FFF2-40B4-BE49-F238E27FC236}">
                <a16:creationId xmlns:a16="http://schemas.microsoft.com/office/drawing/2014/main" id="{56144065-0B0C-3824-4973-3781FAEAA498}"/>
              </a:ext>
            </a:extLst>
          </p:cNvPr>
          <p:cNvSpPr/>
          <p:nvPr/>
        </p:nvSpPr>
        <p:spPr>
          <a:xfrm>
            <a:off x="4919951" y="5339296"/>
            <a:ext cx="863146"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実装課題</a:t>
            </a:r>
            <a:br>
              <a:rPr lang="en-US" altLang="ja-JP" sz="800">
                <a:solidFill>
                  <a:srgbClr val="000000"/>
                </a:solidFill>
                <a:latin typeface="BIZ UDPゴシック" panose="020B0400000000000000" pitchFamily="50" charset="-128"/>
                <a:ea typeface="BIZ UDPゴシック" panose="020B0400000000000000" pitchFamily="50" charset="-128"/>
                <a:cs typeface="Arial" charset="0"/>
              </a:rPr>
            </a:b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対応</a:t>
            </a:r>
          </a:p>
        </p:txBody>
      </p:sp>
      <p:sp>
        <p:nvSpPr>
          <p:cNvPr id="3597" name="矢印: 五方向 3596">
            <a:extLst>
              <a:ext uri="{FF2B5EF4-FFF2-40B4-BE49-F238E27FC236}">
                <a16:creationId xmlns:a16="http://schemas.microsoft.com/office/drawing/2014/main" id="{AA2E6CF2-1F62-8C98-D4A9-46D26A6F4E3D}"/>
              </a:ext>
            </a:extLst>
          </p:cNvPr>
          <p:cNvSpPr/>
          <p:nvPr/>
        </p:nvSpPr>
        <p:spPr>
          <a:xfrm>
            <a:off x="5783097" y="5351741"/>
            <a:ext cx="733119"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試行展開</a:t>
            </a:r>
          </a:p>
        </p:txBody>
      </p:sp>
      <p:sp>
        <p:nvSpPr>
          <p:cNvPr id="3598" name="矢印: 五方向 3597">
            <a:extLst>
              <a:ext uri="{FF2B5EF4-FFF2-40B4-BE49-F238E27FC236}">
                <a16:creationId xmlns:a16="http://schemas.microsoft.com/office/drawing/2014/main" id="{49AFD7F0-ABA8-8E3F-082C-7574D811F1F3}"/>
              </a:ext>
            </a:extLst>
          </p:cNvPr>
          <p:cNvSpPr/>
          <p:nvPr/>
        </p:nvSpPr>
        <p:spPr>
          <a:xfrm>
            <a:off x="6516216" y="5351741"/>
            <a:ext cx="1053695"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本格実装</a:t>
            </a:r>
          </a:p>
        </p:txBody>
      </p:sp>
      <p:sp>
        <p:nvSpPr>
          <p:cNvPr id="3599" name="矢印: 五方向 3598">
            <a:extLst>
              <a:ext uri="{FF2B5EF4-FFF2-40B4-BE49-F238E27FC236}">
                <a16:creationId xmlns:a16="http://schemas.microsoft.com/office/drawing/2014/main" id="{A643F316-785E-728B-102E-CEAA8F510E64}"/>
              </a:ext>
            </a:extLst>
          </p:cNvPr>
          <p:cNvSpPr/>
          <p:nvPr/>
        </p:nvSpPr>
        <p:spPr>
          <a:xfrm>
            <a:off x="7569911" y="5344832"/>
            <a:ext cx="1466584"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近隣自治体への展開</a:t>
            </a:r>
          </a:p>
        </p:txBody>
      </p:sp>
      <p:graphicFrame>
        <p:nvGraphicFramePr>
          <p:cNvPr id="7" name="表 6">
            <a:extLst>
              <a:ext uri="{FF2B5EF4-FFF2-40B4-BE49-F238E27FC236}">
                <a16:creationId xmlns:a16="http://schemas.microsoft.com/office/drawing/2014/main" id="{83559747-5153-2142-FF6F-89177A29D608}"/>
              </a:ext>
            </a:extLst>
          </p:cNvPr>
          <p:cNvGraphicFramePr>
            <a:graphicFrameLocks noGrp="1"/>
          </p:cNvGraphicFramePr>
          <p:nvPr/>
        </p:nvGraphicFramePr>
        <p:xfrm>
          <a:off x="6300192" y="629712"/>
          <a:ext cx="2808312" cy="207000"/>
        </p:xfrm>
        <a:graphic>
          <a:graphicData uri="http://schemas.openxmlformats.org/drawingml/2006/table">
            <a:tbl>
              <a:tblPr bandRow="1">
                <a:tableStyleId>{125E5076-3810-47DD-B79F-674D7AD40C01}</a:tableStyleId>
              </a:tblPr>
              <a:tblGrid>
                <a:gridCol w="1153806">
                  <a:extLst>
                    <a:ext uri="{9D8B030D-6E8A-4147-A177-3AD203B41FA5}">
                      <a16:colId xmlns:a16="http://schemas.microsoft.com/office/drawing/2014/main" val="3796627024"/>
                    </a:ext>
                  </a:extLst>
                </a:gridCol>
                <a:gridCol w="1654506">
                  <a:extLst>
                    <a:ext uri="{9D8B030D-6E8A-4147-A177-3AD203B41FA5}">
                      <a16:colId xmlns:a16="http://schemas.microsoft.com/office/drawing/2014/main" val="2188183779"/>
                    </a:ext>
                  </a:extLst>
                </a:gridCol>
              </a:tblGrid>
              <a:tr h="207000">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14" name="正方形/長方形 13">
            <a:extLst>
              <a:ext uri="{FF2B5EF4-FFF2-40B4-BE49-F238E27FC236}">
                <a16:creationId xmlns:a16="http://schemas.microsoft.com/office/drawing/2014/main" id="{47D1520E-1987-F47C-063F-2F01A90E60C8}"/>
              </a:ext>
            </a:extLst>
          </p:cNvPr>
          <p:cNvSpPr/>
          <p:nvPr/>
        </p:nvSpPr>
        <p:spPr>
          <a:xfrm>
            <a:off x="70816" y="552841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B9F58381-3070-E3A3-E52C-979158DE2883}"/>
              </a:ext>
            </a:extLst>
          </p:cNvPr>
          <p:cNvSpPr/>
          <p:nvPr/>
        </p:nvSpPr>
        <p:spPr bwMode="gray">
          <a:xfrm>
            <a:off x="135974" y="5520469"/>
            <a:ext cx="4467303" cy="228623"/>
          </a:xfrm>
          <a:prstGeom prst="rect">
            <a:avLst/>
          </a:prstGeom>
          <a:noFill/>
          <a:ln w="6350">
            <a:noFill/>
            <a:miter lim="800000"/>
            <a:headEnd/>
            <a:tailEnd/>
          </a:ln>
          <a:effectLst/>
        </p:spPr>
        <p:txBody>
          <a:bodyPr vert="horz" wrap="none" lIns="0" tIns="0" rIns="0" bIns="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rPr>
              <a:t>■実証事業で取得・活用するデータ</a:t>
            </a:r>
            <a:endParaRPr kumimoji="1" lang="en-US" altLang="ja-JP" sz="1050" b="0"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7" name="テキスト ボックス 16">
            <a:extLst>
              <a:ext uri="{FF2B5EF4-FFF2-40B4-BE49-F238E27FC236}">
                <a16:creationId xmlns:a16="http://schemas.microsoft.com/office/drawing/2014/main" id="{A86845D9-196D-87F3-A984-67D0556D4845}"/>
              </a:ext>
            </a:extLst>
          </p:cNvPr>
          <p:cNvSpPr txBox="1"/>
          <p:nvPr/>
        </p:nvSpPr>
        <p:spPr>
          <a:xfrm>
            <a:off x="158361" y="5752670"/>
            <a:ext cx="2569934" cy="246221"/>
          </a:xfrm>
          <a:prstGeom prst="rect">
            <a:avLst/>
          </a:prstGeom>
          <a:noFill/>
        </p:spPr>
        <p:txBody>
          <a:bodyPr wrap="non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⇒実証事業で取得・活用するデータを記載する</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31CDA91E-6B19-4896-2570-54C6CB07C254}"/>
              </a:ext>
            </a:extLst>
          </p:cNvPr>
          <p:cNvGraphicFramePr>
            <a:graphicFrameLocks noGrp="1"/>
          </p:cNvGraphicFramePr>
          <p:nvPr>
            <p:extLst>
              <p:ext uri="{D42A27DB-BD31-4B8C-83A1-F6EECF244321}">
                <p14:modId xmlns:p14="http://schemas.microsoft.com/office/powerpoint/2010/main" val="134744923"/>
              </p:ext>
            </p:extLst>
          </p:nvPr>
        </p:nvGraphicFramePr>
        <p:xfrm>
          <a:off x="132081" y="5996621"/>
          <a:ext cx="4397552" cy="749203"/>
        </p:xfrm>
        <a:graphic>
          <a:graphicData uri="http://schemas.openxmlformats.org/drawingml/2006/table">
            <a:tbl>
              <a:tblPr bandRow="1">
                <a:tableStyleId>{5C22544A-7EE6-4342-B048-85BDC9FD1C3A}</a:tableStyleId>
              </a:tblPr>
              <a:tblGrid>
                <a:gridCol w="693216">
                  <a:extLst>
                    <a:ext uri="{9D8B030D-6E8A-4147-A177-3AD203B41FA5}">
                      <a16:colId xmlns:a16="http://schemas.microsoft.com/office/drawing/2014/main" val="1508165311"/>
                    </a:ext>
                  </a:extLst>
                </a:gridCol>
                <a:gridCol w="693216">
                  <a:extLst>
                    <a:ext uri="{9D8B030D-6E8A-4147-A177-3AD203B41FA5}">
                      <a16:colId xmlns:a16="http://schemas.microsoft.com/office/drawing/2014/main" val="3923068202"/>
                    </a:ext>
                  </a:extLst>
                </a:gridCol>
                <a:gridCol w="1505560">
                  <a:extLst>
                    <a:ext uri="{9D8B030D-6E8A-4147-A177-3AD203B41FA5}">
                      <a16:colId xmlns:a16="http://schemas.microsoft.com/office/drawing/2014/main" val="3808412248"/>
                    </a:ext>
                  </a:extLst>
                </a:gridCol>
                <a:gridCol w="1505560">
                  <a:extLst>
                    <a:ext uri="{9D8B030D-6E8A-4147-A177-3AD203B41FA5}">
                      <a16:colId xmlns:a16="http://schemas.microsoft.com/office/drawing/2014/main" val="972461568"/>
                    </a:ext>
                  </a:extLst>
                </a:gridCol>
              </a:tblGrid>
              <a:tr h="156413">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データ</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取得方法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取得・活用の概要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事業終了後の活用想定</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人流データ</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本事業で導入する</a:t>
                      </a:r>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カメラにより取得</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実装されたサービスで恒常的に活用する</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r h="296395">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5647052"/>
                  </a:ext>
                </a:extLst>
              </a:tr>
            </a:tbl>
          </a:graphicData>
        </a:graphic>
      </p:graphicFrame>
      <p:sp>
        <p:nvSpPr>
          <p:cNvPr id="5" name="矢印: 五方向 4">
            <a:extLst>
              <a:ext uri="{FF2B5EF4-FFF2-40B4-BE49-F238E27FC236}">
                <a16:creationId xmlns:a16="http://schemas.microsoft.com/office/drawing/2014/main" id="{9B5D43B6-4C57-C407-3DA5-3DB067235C48}"/>
              </a:ext>
            </a:extLst>
          </p:cNvPr>
          <p:cNvSpPr/>
          <p:nvPr/>
        </p:nvSpPr>
        <p:spPr>
          <a:xfrm>
            <a:off x="8130639" y="4032405"/>
            <a:ext cx="929136"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eaLnBrk="0" hangingPunct="0">
              <a:spcBef>
                <a:spcPts val="0"/>
              </a:spcBef>
              <a:spcAft>
                <a:spcPts val="225"/>
              </a:spcAft>
              <a:defRPr/>
            </a:pPr>
            <a:r>
              <a:rPr lang="ja-JP" altLang="en-US" sz="800">
                <a:solidFill>
                  <a:srgbClr val="000000"/>
                </a:solidFill>
                <a:latin typeface="BIZ UDPゴシック" panose="020B0400000000000000" pitchFamily="50" charset="-128"/>
                <a:ea typeface="BIZ UDPゴシック" panose="020B0400000000000000" pitchFamily="50" charset="-128"/>
                <a:cs typeface="Arial" charset="0"/>
              </a:rPr>
              <a:t>実施報告書作成</a:t>
            </a:r>
          </a:p>
        </p:txBody>
      </p:sp>
      <p:graphicFrame>
        <p:nvGraphicFramePr>
          <p:cNvPr id="20" name="表 19">
            <a:extLst>
              <a:ext uri="{FF2B5EF4-FFF2-40B4-BE49-F238E27FC236}">
                <a16:creationId xmlns:a16="http://schemas.microsoft.com/office/drawing/2014/main" id="{C6081AB2-7D92-FE5C-DB3D-41A63F2857E9}"/>
              </a:ext>
            </a:extLst>
          </p:cNvPr>
          <p:cNvGraphicFramePr>
            <a:graphicFrameLocks noGrp="1"/>
          </p:cNvGraphicFramePr>
          <p:nvPr>
            <p:extLst>
              <p:ext uri="{D42A27DB-BD31-4B8C-83A1-F6EECF244321}">
                <p14:modId xmlns:p14="http://schemas.microsoft.com/office/powerpoint/2010/main" val="3303190784"/>
              </p:ext>
            </p:extLst>
          </p:nvPr>
        </p:nvGraphicFramePr>
        <p:xfrm>
          <a:off x="6348572" y="114771"/>
          <a:ext cx="2088232" cy="335280"/>
        </p:xfrm>
        <a:graphic>
          <a:graphicData uri="http://schemas.openxmlformats.org/drawingml/2006/table">
            <a:tbl>
              <a:tblPr firstRow="1" bandRow="1">
                <a:tableStyleId>{5C22544A-7EE6-4342-B048-85BDC9FD1C3A}</a:tableStyleId>
              </a:tblPr>
              <a:tblGrid>
                <a:gridCol w="536936">
                  <a:extLst>
                    <a:ext uri="{9D8B030D-6E8A-4147-A177-3AD203B41FA5}">
                      <a16:colId xmlns:a16="http://schemas.microsoft.com/office/drawing/2014/main" val="24632751"/>
                    </a:ext>
                  </a:extLst>
                </a:gridCol>
                <a:gridCol w="306821">
                  <a:extLst>
                    <a:ext uri="{9D8B030D-6E8A-4147-A177-3AD203B41FA5}">
                      <a16:colId xmlns:a16="http://schemas.microsoft.com/office/drawing/2014/main" val="1509772562"/>
                    </a:ext>
                  </a:extLst>
                </a:gridCol>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tblGrid>
              <a:tr h="239270">
                <a:tc>
                  <a:txBody>
                    <a:bodyPr/>
                    <a:lstStyle/>
                    <a:p>
                      <a:pPr algn="ctr"/>
                      <a:r>
                        <a:rPr kumimoji="1" lang="ja-JP" altLang="en-US" sz="1050" b="0">
                          <a:solidFill>
                            <a:schemeClr val="tx1"/>
                          </a:solidFill>
                          <a:latin typeface="ＭＳ Ｐゴシック 本文"/>
                        </a:rPr>
                        <a:t>通常</a:t>
                      </a:r>
                      <a:endParaRPr kumimoji="1" lang="en-US" altLang="ja-JP" sz="1050" b="0">
                        <a:solidFill>
                          <a:schemeClr val="tx1"/>
                        </a:solidFill>
                        <a:latin typeface="ＭＳ Ｐゴシック 本文"/>
                      </a:endParaRPr>
                    </a:p>
                    <a:p>
                      <a:pPr algn="ctr"/>
                      <a:r>
                        <a:rPr kumimoji="1" lang="ja-JP" altLang="en-US" sz="1050" b="0">
                          <a:solidFill>
                            <a:schemeClr val="tx1"/>
                          </a:solidFill>
                          <a:latin typeface="ＭＳ Ｐゴシック 本文"/>
                        </a:rPr>
                        <a:t>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都市サービス</a:t>
                      </a:r>
                      <a:endParaRPr kumimoji="1" lang="en-US" altLang="ja-JP" sz="1100" b="0">
                        <a:solidFill>
                          <a:schemeClr val="tx1"/>
                        </a:solidFill>
                        <a:latin typeface="ＭＳ Ｐゴシック 本文"/>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ＭＳ Ｐゴシック 本文"/>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dirty="0">
                        <a:solidFill>
                          <a:schemeClr val="tx1"/>
                        </a:solidFill>
                        <a:latin typeface="ＭＳ Ｐゴシック 本文"/>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21" name="正方形/長方形 5">
            <a:extLst>
              <a:ext uri="{FF2B5EF4-FFF2-40B4-BE49-F238E27FC236}">
                <a16:creationId xmlns:a16="http://schemas.microsoft.com/office/drawing/2014/main" id="{3F4E7A6D-221B-F30C-2A02-73DDAEB282EE}"/>
              </a:ext>
            </a:extLst>
          </p:cNvPr>
          <p:cNvSpPr/>
          <p:nvPr/>
        </p:nvSpPr>
        <p:spPr>
          <a:xfrm>
            <a:off x="8572096"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ja-JP">
                <a:solidFill>
                  <a:srgbClr val="000000"/>
                </a:solidFill>
                <a:latin typeface="Arial"/>
                <a:ea typeface="ＭＳ Ｐゴシック"/>
              </a:rPr>
              <a:t>81</a:t>
            </a: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9" name="正方形/長方形 9">
            <a:extLst>
              <a:ext uri="{FF2B5EF4-FFF2-40B4-BE49-F238E27FC236}">
                <a16:creationId xmlns:a16="http://schemas.microsoft.com/office/drawing/2014/main" id="{B8DB42DE-6366-6493-E9BE-18E6C881D690}"/>
              </a:ext>
            </a:extLst>
          </p:cNvPr>
          <p:cNvSpPr/>
          <p:nvPr/>
        </p:nvSpPr>
        <p:spPr>
          <a:xfrm>
            <a:off x="3923928" y="31351"/>
            <a:ext cx="948722" cy="50212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国土交通省</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Arial"/>
                <a:ea typeface="ＭＳ Ｐゴシック"/>
                <a:cs typeface="+mn-cs"/>
              </a:rPr>
              <a:t>都市局</a:t>
            </a:r>
            <a:endParaRPr kumimoji="1" lang="en-US" altLang="ja-JP" sz="1200" b="0" i="0" u="none" strike="noStrike" kern="1200" cap="none" spc="0"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349425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 name="Text Box 4"/>
          <p:cNvSpPr txBox="1">
            <a:spLocks noChangeArrowheads="1"/>
          </p:cNvSpPr>
          <p:nvPr/>
        </p:nvSpPr>
        <p:spPr>
          <a:xfrm>
            <a:off x="119980" y="1760349"/>
            <a:ext cx="2375818" cy="2135969"/>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■対象区域の概要</a:t>
            </a:r>
            <a:endParaRPr kumimoji="1" lang="en-US" altLang="ja-JP"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（名称、面積、人口等）</a:t>
            </a:r>
            <a:endParaRPr kumimoji="1" lang="en-US" altLang="ja-JP"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対象区域のビジョン</a:t>
            </a: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rPr>
              <a:t>（目指すべき地域の姿）</a:t>
            </a:r>
            <a:endParaRPr kumimoji="1" lang="en-US" altLang="ja-JP" sz="1600" b="0" i="1" u="none" strike="noStrike" kern="1200" cap="none" spc="0" normalizeH="0" baseline="0" noProof="0">
              <a:ln>
                <a:noFill/>
              </a:ln>
              <a:solidFill>
                <a:srgbClr val="FF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5000"/>
              </a:spcBef>
              <a:spcAft>
                <a:spcPct val="0"/>
              </a:spcAft>
              <a:buClrTx/>
              <a:buSzTx/>
              <a:buFontTx/>
              <a:buNone/>
              <a:tabLst/>
              <a:defRPr/>
            </a:pPr>
            <a:endParaRPr kumimoji="1" lang="en-US" altLang="ja-JP"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243" name="Rectangle 66"/>
          <p:cNvSpPr>
            <a:spLocks noChangeArrowheads="1"/>
          </p:cNvSpPr>
          <p:nvPr/>
        </p:nvSpPr>
        <p:spPr>
          <a:xfrm>
            <a:off x="107950" y="1700808"/>
            <a:ext cx="2375818" cy="4980809"/>
          </a:xfrm>
          <a:prstGeom prst="rect">
            <a:avLst/>
          </a:prstGeom>
          <a:noFill/>
          <a:ln>
            <a:solidFill>
              <a:schemeClr val="tx1"/>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050" b="0" i="0" u="sng"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44"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３．概要　</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45" name="正方形/長方形 2"/>
          <p:cNvSpPr/>
          <p:nvPr/>
        </p:nvSpPr>
        <p:spPr>
          <a:xfrm>
            <a:off x="107950" y="656948"/>
            <a:ext cx="8978900" cy="91440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ＭＳ Ｐゴシック"/>
                <a:ea typeface="ＭＳ Ｐゴシック"/>
                <a:cs typeface="+mn-cs"/>
              </a:rPr>
              <a:t>■ 事業のセールスポイント</a:t>
            </a:r>
            <a:endParaRPr kumimoji="1" lang="en-US" altLang="ja-JP" sz="16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ＭＳ Ｐゴシック"/>
                <a:ea typeface="ＭＳ Ｐゴシック"/>
                <a:cs typeface="+mn-cs"/>
              </a:rPr>
              <a:t>　</a:t>
            </a:r>
            <a:r>
              <a:rPr kumimoji="1" lang="ja-JP" altLang="en-US" sz="1600" b="0" i="1" u="none" strike="noStrike" kern="1200" cap="none" spc="0" normalizeH="0" baseline="0" noProof="0">
                <a:ln>
                  <a:noFill/>
                </a:ln>
                <a:solidFill>
                  <a:srgbClr val="FF0000"/>
                </a:solidFill>
                <a:effectLst/>
                <a:uLnTx/>
                <a:uFillTx/>
                <a:latin typeface="ＭＳ Ｐゴシック"/>
                <a:ea typeface="ＭＳ Ｐゴシック"/>
                <a:cs typeface="+mn-cs"/>
              </a:rPr>
              <a:t>（提案の中で特に優れている点、それにより地域にどのような変化をもたらすかを簡潔に記載）　</a:t>
            </a:r>
            <a:endParaRPr kumimoji="1" lang="en-US" altLang="ja-JP" sz="1800" b="0" i="1" u="none" strike="noStrike" kern="1200" cap="none" spc="-20" normalizeH="0" baseline="0" noProof="0">
              <a:ln>
                <a:noFill/>
              </a:ln>
              <a:solidFill>
                <a:srgbClr val="FF0000"/>
              </a:solidFill>
              <a:effectLst/>
              <a:uLnTx/>
              <a:uFillTx/>
              <a:latin typeface="ＭＳ Ｐゴシック"/>
              <a:ea typeface="ＭＳ Ｐゴシック"/>
              <a:cs typeface="+mn-cs"/>
            </a:endParaRPr>
          </a:p>
        </p:txBody>
      </p:sp>
      <p:sp>
        <p:nvSpPr>
          <p:cNvPr id="1246" name="テキスト ボックス 11"/>
          <p:cNvSpPr txBox="1"/>
          <p:nvPr/>
        </p:nvSpPr>
        <p:spPr>
          <a:xfrm>
            <a:off x="2516390" y="1700808"/>
            <a:ext cx="6603341" cy="33855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■関連事業全体の概要</a:t>
            </a:r>
            <a:endParaRPr kumimoji="1" lang="en-US" altLang="ja-JP" sz="16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49"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1" name="正方形/長方形 10"/>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B3AA141A-6340-41B9-A997-C61DC5FC9FCF}"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3</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 name="テキスト ボックス 2">
            <a:extLst>
              <a:ext uri="{FF2B5EF4-FFF2-40B4-BE49-F238E27FC236}">
                <a16:creationId xmlns:a16="http://schemas.microsoft.com/office/drawing/2014/main" id="{01C8A092-A0BA-6DB3-9555-2D7AAB60F8C5}"/>
              </a:ext>
            </a:extLst>
          </p:cNvPr>
          <p:cNvSpPr txBox="1"/>
          <p:nvPr/>
        </p:nvSpPr>
        <p:spPr>
          <a:xfrm>
            <a:off x="2447255" y="1984156"/>
            <a:ext cx="6440277" cy="58477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（提案事業とそれに関連する事業を含めた取組の全体概要を図表を用いてわかりやすく記載）</a:t>
            </a:r>
          </a:p>
        </p:txBody>
      </p:sp>
    </p:spTree>
    <p:extLst>
      <p:ext uri="{BB962C8B-B14F-4D97-AF65-F5344CB8AC3E}">
        <p14:creationId xmlns:p14="http://schemas.microsoft.com/office/powerpoint/2010/main" val="1401609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4</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80528" y="608682"/>
            <a:ext cx="8496944" cy="600164"/>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（１）合同審査評価ポイントへの該当性</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事業毎の評価基準のほか、合同審査会では以下のポイントを評価する。</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該当する項目に〇をつけること</a:t>
            </a:r>
          </a:p>
        </p:txBody>
      </p:sp>
      <p:graphicFrame>
        <p:nvGraphicFramePr>
          <p:cNvPr id="14" name="表 12"/>
          <p:cNvGraphicFramePr>
            <a:graphicFrameLocks noGrp="1"/>
          </p:cNvGraphicFramePr>
          <p:nvPr/>
        </p:nvGraphicFramePr>
        <p:xfrm>
          <a:off x="214138" y="1208846"/>
          <a:ext cx="8775590" cy="1828800"/>
        </p:xfrm>
        <a:graphic>
          <a:graphicData uri="http://schemas.openxmlformats.org/drawingml/2006/table">
            <a:tbl>
              <a:tblPr firstRow="1" bandRow="1">
                <a:tableStyleId>{5940675A-B579-460E-94D1-54222C63F5DA}</a:tableStyleId>
              </a:tblPr>
              <a:tblGrid>
                <a:gridCol w="8270406">
                  <a:extLst>
                    <a:ext uri="{9D8B030D-6E8A-4147-A177-3AD203B41FA5}">
                      <a16:colId xmlns:a16="http://schemas.microsoft.com/office/drawing/2014/main" val="20000"/>
                    </a:ext>
                  </a:extLst>
                </a:gridCol>
                <a:gridCol w="505184">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合同審査評価ポイント</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3"/>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63819935"/>
                  </a:ext>
                </a:extLst>
              </a:tr>
              <a:tr h="273600">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④データ連携基盤（都市</a:t>
                      </a:r>
                      <a:r>
                        <a:rPr kumimoji="1" lang="en-US" altLang="ja-JP" sz="1200">
                          <a:solidFill>
                            <a:schemeClr val="tx1"/>
                          </a:solidFill>
                          <a:latin typeface="Meiryo UI" panose="020B0604030504040204" pitchFamily="50" charset="-128"/>
                          <a:ea typeface="Meiryo UI" panose="020B0604030504040204" pitchFamily="50" charset="-128"/>
                        </a:rPr>
                        <a:t>OS</a:t>
                      </a:r>
                      <a:r>
                        <a:rPr kumimoji="1" lang="ja-JP" altLang="en-US" sz="1200">
                          <a:solidFill>
                            <a:schemeClr val="tx1"/>
                          </a:solidFill>
                          <a:latin typeface="Meiryo UI" panose="020B0604030504040204" pitchFamily="50" charset="-128"/>
                          <a:ea typeface="Meiryo UI" panose="020B0604030504040204" pitchFamily="50" charset="-128"/>
                        </a:rPr>
                        <a:t>等）を構築している案件、又は構築予定の案件</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4"/>
                  </a:ext>
                </a:extLst>
              </a:tr>
              <a:tr h="238929">
                <a:tc>
                  <a:txBody>
                    <a:bodyPr/>
                    <a:lstStyle/>
                    <a:p>
                      <a:r>
                        <a:rPr kumimoji="1" lang="ja-JP" altLang="en-US" sz="1200">
                          <a:solidFill>
                            <a:schemeClr val="tx1"/>
                          </a:solidFill>
                          <a:latin typeface="Meiryo UI"/>
                          <a:ea typeface="Meiryo UI"/>
                        </a:rPr>
                        <a:t>⑤作成する</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を公開又は公開予定の案件（応募者が</a:t>
                      </a:r>
                      <a:r>
                        <a:rPr kumimoji="1" lang="en-US" altLang="ja-JP" sz="1200">
                          <a:solidFill>
                            <a:schemeClr val="tx1"/>
                          </a:solidFill>
                          <a:latin typeface="Meiryo UI"/>
                          <a:ea typeface="Meiryo UI"/>
                        </a:rPr>
                        <a:t>HP</a:t>
                      </a:r>
                      <a:r>
                        <a:rPr kumimoji="1" lang="ja-JP" altLang="en-US" sz="1200">
                          <a:solidFill>
                            <a:schemeClr val="tx1"/>
                          </a:solidFill>
                          <a:latin typeface="Meiryo UI"/>
                          <a:ea typeface="Meiryo UI"/>
                        </a:rPr>
                        <a:t>に</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を公開すると供に、スマートシティ官民連携プラットフォームサイト上にその</a:t>
                      </a:r>
                      <a:r>
                        <a:rPr kumimoji="1" lang="en-US" altLang="ja-JP" sz="1200">
                          <a:solidFill>
                            <a:schemeClr val="tx1"/>
                          </a:solidFill>
                          <a:latin typeface="Meiryo UI"/>
                          <a:ea typeface="Meiryo UI"/>
                        </a:rPr>
                        <a:t>URL</a:t>
                      </a:r>
                      <a:r>
                        <a:rPr kumimoji="1" lang="ja-JP" altLang="en-US" sz="1200">
                          <a:solidFill>
                            <a:schemeClr val="tx1"/>
                          </a:solidFill>
                          <a:latin typeface="Meiryo UI"/>
                          <a:ea typeface="Meiryo UI"/>
                        </a:rPr>
                        <a:t>を公開すること）</a:t>
                      </a:r>
                    </a:p>
                  </a:txBody>
                  <a:tcP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6"/>
                  </a:ext>
                </a:extLst>
              </a:tr>
            </a:tbl>
          </a:graphicData>
        </a:graphic>
      </p:graphicFrame>
      <p:sp>
        <p:nvSpPr>
          <p:cNvPr id="2" name="テキスト ボックス 1">
            <a:extLst>
              <a:ext uri="{FF2B5EF4-FFF2-40B4-BE49-F238E27FC236}">
                <a16:creationId xmlns:a16="http://schemas.microsoft.com/office/drawing/2014/main" id="{EFB42B09-46F3-C1BD-DDA9-2CA72E47795B}"/>
              </a:ext>
            </a:extLst>
          </p:cNvPr>
          <p:cNvSpPr txBox="1"/>
          <p:nvPr/>
        </p:nvSpPr>
        <p:spPr>
          <a:xfrm>
            <a:off x="-119324" y="3157878"/>
            <a:ext cx="8939796"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（２）</a:t>
            </a: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関連する国の支援事業の採択実績　</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該当する国の支援事業がない場合は記入不要</a:t>
            </a:r>
            <a:endParaRPr kumimoji="1" lang="en-US" altLang="ja-JP"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4" name="表 12">
            <a:extLst>
              <a:ext uri="{FF2B5EF4-FFF2-40B4-BE49-F238E27FC236}">
                <a16:creationId xmlns:a16="http://schemas.microsoft.com/office/drawing/2014/main" id="{E29CFFC7-A244-3C06-2BA3-9B3747F77F90}"/>
              </a:ext>
            </a:extLst>
          </p:cNvPr>
          <p:cNvGraphicFramePr>
            <a:graphicFrameLocks noGrp="1"/>
          </p:cNvGraphicFramePr>
          <p:nvPr/>
        </p:nvGraphicFramePr>
        <p:xfrm>
          <a:off x="214138" y="3585887"/>
          <a:ext cx="8775590" cy="1097280"/>
        </p:xfrm>
        <a:graphic>
          <a:graphicData uri="http://schemas.openxmlformats.org/drawingml/2006/table">
            <a:tbl>
              <a:tblPr firstRow="1" bandRow="1">
                <a:tableStyleId>{5940675A-B579-460E-94D1-54222C63F5DA}</a:tableStyleId>
              </a:tblPr>
              <a:tblGrid>
                <a:gridCol w="3421758">
                  <a:extLst>
                    <a:ext uri="{9D8B030D-6E8A-4147-A177-3AD203B41FA5}">
                      <a16:colId xmlns:a16="http://schemas.microsoft.com/office/drawing/2014/main" val="20000"/>
                    </a:ext>
                  </a:extLst>
                </a:gridCol>
                <a:gridCol w="2118165">
                  <a:extLst>
                    <a:ext uri="{9D8B030D-6E8A-4147-A177-3AD203B41FA5}">
                      <a16:colId xmlns:a16="http://schemas.microsoft.com/office/drawing/2014/main" val="2909948701"/>
                    </a:ext>
                  </a:extLst>
                </a:gridCol>
                <a:gridCol w="1008112">
                  <a:extLst>
                    <a:ext uri="{9D8B030D-6E8A-4147-A177-3AD203B41FA5}">
                      <a16:colId xmlns:a16="http://schemas.microsoft.com/office/drawing/2014/main" val="149445225"/>
                    </a:ext>
                  </a:extLst>
                </a:gridCol>
                <a:gridCol w="2227555">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国の支援事業の名称</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所管省庁等</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申請者</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採択年度</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067295386"/>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3" name="テキスト ボックス 2">
            <a:extLst>
              <a:ext uri="{FF2B5EF4-FFF2-40B4-BE49-F238E27FC236}">
                <a16:creationId xmlns:a16="http://schemas.microsoft.com/office/drawing/2014/main" id="{D481B9F8-4D28-F9FE-085B-63343B16A20B}"/>
              </a:ext>
            </a:extLst>
          </p:cNvPr>
          <p:cNvSpPr txBox="1"/>
          <p:nvPr/>
        </p:nvSpPr>
        <p:spPr>
          <a:xfrm>
            <a:off x="132035" y="4683167"/>
            <a:ext cx="8939796"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（以下の記載要領は申請時に削除可）</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評価ポイント②（施策間連携）及び③（地域間連携）に該当し、かつ、国の支援事業と連携を図る場合に、当該支援事業について記載する（加点の際の参考情報として活用する）。「国の支援事業」とは、様式「２．スマートシティ関連事業への応募状況」における５事業以外の事業とし、国の交付金、補助金、委託費等によるものとする（本事業の申請者以外の者が申請したものを含む）。　</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併せて、次ページ「（３）合同審査評価ポイントを満たしている理由」に、これらの国の支援事業がどのように施策間連携や地域間連携に関わっているのかを記載する。</a:t>
            </a:r>
            <a:endParaRPr kumimoji="1" lang="en-US" altLang="ja-JP" sz="14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264588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5</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80528" y="608682"/>
            <a:ext cx="8496944"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（３）合同審査評価ポイントを満たしている理由</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 name="Rectangle 66"/>
          <p:cNvSpPr>
            <a:spLocks noChangeArrowheads="1"/>
          </p:cNvSpPr>
          <p:nvPr/>
        </p:nvSpPr>
        <p:spPr>
          <a:xfrm>
            <a:off x="102102" y="977551"/>
            <a:ext cx="8939796" cy="5520442"/>
          </a:xfrm>
          <a:prstGeom prst="rect">
            <a:avLst/>
          </a:prstGeom>
          <a:noFill/>
          <a:ln w="28575">
            <a:solidFill>
              <a:schemeClr val="tx1"/>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合同審査評価ポイントを満たしている理由を簡潔に記載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記載欄が不足する場合はスライドを複写して最大２頁まで記載可、①～⑤の項目に対応して記載し、該当のない項目については記載不要</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①どのような点に新規性、先進性があり、また、横展開や本格普及にふさわしい事業であると考える理由を記載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②連携する施策（分野）とともに、連携した取組により、例えば早期の目的の達成、コスト削減、職員の効率的な配置が可能となるなどの効果を記載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③ 市町村を超えた地域間において連携している場合にその内容を記載（受益対象地域が複数市町村にまたがる場合や、他市町村のデータを活用する場合等を想定）</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④都市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に該当する場合は、３特徴（相互運用性、データ流通、拡張容易性（ビルディングブロック））を満たしていることを示すこと。また、</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p</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９の「都市</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」の様式を必ず埋めること。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⑤既にＡＰＩを公開している場合は、</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を公開していることが確認できるウェブページの</a:t>
            </a: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URL</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を記載、今後予定している場合は、公開時期を併せて記載</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242491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6</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139072" y="966291"/>
            <a:ext cx="8496944" cy="600164"/>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（１）合同審査評価ポイントへの該当性</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事業毎の評価基準のほか、合同審査会では以下のポイントを評価する。</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該当する項目に〇をつけること。</a:t>
            </a:r>
          </a:p>
        </p:txBody>
      </p:sp>
      <p:graphicFrame>
        <p:nvGraphicFramePr>
          <p:cNvPr id="14" name="表 12"/>
          <p:cNvGraphicFramePr>
            <a:graphicFrameLocks noGrp="1"/>
          </p:cNvGraphicFramePr>
          <p:nvPr/>
        </p:nvGraphicFramePr>
        <p:xfrm>
          <a:off x="214138" y="1610863"/>
          <a:ext cx="8775590" cy="1828800"/>
        </p:xfrm>
        <a:graphic>
          <a:graphicData uri="http://schemas.openxmlformats.org/drawingml/2006/table">
            <a:tbl>
              <a:tblPr firstRow="1" bandRow="1">
                <a:tableStyleId>{5940675A-B579-460E-94D1-54222C63F5DA}</a:tableStyleId>
              </a:tblPr>
              <a:tblGrid>
                <a:gridCol w="8270406">
                  <a:extLst>
                    <a:ext uri="{9D8B030D-6E8A-4147-A177-3AD203B41FA5}">
                      <a16:colId xmlns:a16="http://schemas.microsoft.com/office/drawing/2014/main" val="20000"/>
                    </a:ext>
                  </a:extLst>
                </a:gridCol>
                <a:gridCol w="505184">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合同審査評価ポイント</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3"/>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063819935"/>
                  </a:ext>
                </a:extLst>
              </a:tr>
              <a:tr h="273600">
                <a:tc>
                  <a:txBody>
                    <a:bodyPr/>
                    <a:lstStyle/>
                    <a:p>
                      <a:r>
                        <a:rPr kumimoji="1" lang="ja-JP" altLang="en-US" sz="1200">
                          <a:solidFill>
                            <a:schemeClr val="tx1"/>
                          </a:solidFill>
                          <a:latin typeface="Meiryo UI"/>
                          <a:ea typeface="Meiryo UI"/>
                        </a:rPr>
                        <a:t>④データ連携基盤（都市</a:t>
                      </a:r>
                      <a:r>
                        <a:rPr kumimoji="1" lang="en-US" altLang="ja-JP" sz="1200">
                          <a:solidFill>
                            <a:schemeClr val="tx1"/>
                          </a:solidFill>
                          <a:latin typeface="Meiryo UI"/>
                          <a:ea typeface="Meiryo UI"/>
                        </a:rPr>
                        <a:t>OS</a:t>
                      </a:r>
                      <a:r>
                        <a:rPr kumimoji="1" lang="ja-JP" altLang="en-US" sz="1200">
                          <a:solidFill>
                            <a:schemeClr val="tx1"/>
                          </a:solidFill>
                          <a:latin typeface="Meiryo UI"/>
                          <a:ea typeface="Meiryo UI"/>
                        </a:rPr>
                        <a:t>等）を構築している案件、又は構築予定の案件</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4"/>
                  </a:ext>
                </a:extLst>
              </a:tr>
              <a:tr h="238929">
                <a:tc>
                  <a:txBody>
                    <a:bodyPr/>
                    <a:lstStyle/>
                    <a:p>
                      <a:r>
                        <a:rPr kumimoji="1" lang="ja-JP" altLang="en-US" sz="1200">
                          <a:solidFill>
                            <a:schemeClr val="tx1"/>
                          </a:solidFill>
                          <a:latin typeface="Meiryo UI"/>
                          <a:ea typeface="Meiryo UI"/>
                        </a:rPr>
                        <a:t>⑤作成する</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を公開又は公開予定の案件（応募者が</a:t>
                      </a:r>
                      <a:r>
                        <a:rPr kumimoji="1" lang="en-US" altLang="ja-JP" sz="1200">
                          <a:solidFill>
                            <a:schemeClr val="tx1"/>
                          </a:solidFill>
                          <a:latin typeface="Meiryo UI"/>
                          <a:ea typeface="Meiryo UI"/>
                        </a:rPr>
                        <a:t>HP</a:t>
                      </a:r>
                      <a:r>
                        <a:rPr kumimoji="1" lang="ja-JP" altLang="en-US" sz="1200">
                          <a:solidFill>
                            <a:schemeClr val="tx1"/>
                          </a:solidFill>
                          <a:latin typeface="Meiryo UI"/>
                          <a:ea typeface="Meiryo UI"/>
                        </a:rPr>
                        <a:t>に</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を公開すると供に、スマートシティ官民連携プラットフォームサイト上にその</a:t>
                      </a:r>
                      <a:r>
                        <a:rPr kumimoji="1" lang="en-US" altLang="ja-JP" sz="1200">
                          <a:solidFill>
                            <a:schemeClr val="tx1"/>
                          </a:solidFill>
                          <a:latin typeface="Meiryo UI"/>
                          <a:ea typeface="Meiryo UI"/>
                        </a:rPr>
                        <a:t>URL</a:t>
                      </a:r>
                      <a:r>
                        <a:rPr kumimoji="1" lang="ja-JP" altLang="en-US" sz="1200">
                          <a:solidFill>
                            <a:schemeClr val="tx1"/>
                          </a:solidFill>
                          <a:latin typeface="Meiryo UI"/>
                          <a:ea typeface="Meiryo UI"/>
                        </a:rPr>
                        <a:t>を公開すること）</a:t>
                      </a:r>
                    </a:p>
                  </a:txBody>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006"/>
                  </a:ext>
                </a:extLst>
              </a:tr>
            </a:tbl>
          </a:graphicData>
        </a:graphic>
      </p:graphicFrame>
      <p:sp>
        <p:nvSpPr>
          <p:cNvPr id="2" name="テキスト ボックス 1">
            <a:extLst>
              <a:ext uri="{FF2B5EF4-FFF2-40B4-BE49-F238E27FC236}">
                <a16:creationId xmlns:a16="http://schemas.microsoft.com/office/drawing/2014/main" id="{EFB42B09-46F3-C1BD-DDA9-2CA72E47795B}"/>
              </a:ext>
            </a:extLst>
          </p:cNvPr>
          <p:cNvSpPr txBox="1"/>
          <p:nvPr/>
        </p:nvSpPr>
        <p:spPr>
          <a:xfrm>
            <a:off x="-119324" y="3559895"/>
            <a:ext cx="8939796"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（２）関連する国の支援事業の採択実績　</a:t>
            </a:r>
            <a:r>
              <a:rPr kumimoji="1" lang="ja-JP" altLang="en-US"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該当する国の支援事業がない場合は記入不要</a:t>
            </a:r>
            <a:endParaRPr kumimoji="1" lang="en-US" altLang="ja-JP" sz="1400" b="1"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4" name="表 12">
            <a:extLst>
              <a:ext uri="{FF2B5EF4-FFF2-40B4-BE49-F238E27FC236}">
                <a16:creationId xmlns:a16="http://schemas.microsoft.com/office/drawing/2014/main" id="{E29CFFC7-A244-3C06-2BA3-9B3747F77F90}"/>
              </a:ext>
            </a:extLst>
          </p:cNvPr>
          <p:cNvGraphicFramePr>
            <a:graphicFrameLocks noGrp="1"/>
          </p:cNvGraphicFramePr>
          <p:nvPr/>
        </p:nvGraphicFramePr>
        <p:xfrm>
          <a:off x="214138" y="3987904"/>
          <a:ext cx="8775590" cy="1463040"/>
        </p:xfrm>
        <a:graphic>
          <a:graphicData uri="http://schemas.openxmlformats.org/drawingml/2006/table">
            <a:tbl>
              <a:tblPr firstRow="1" bandRow="1">
                <a:tableStyleId>{5940675A-B579-460E-94D1-54222C63F5DA}</a:tableStyleId>
              </a:tblPr>
              <a:tblGrid>
                <a:gridCol w="3637782">
                  <a:extLst>
                    <a:ext uri="{9D8B030D-6E8A-4147-A177-3AD203B41FA5}">
                      <a16:colId xmlns:a16="http://schemas.microsoft.com/office/drawing/2014/main" val="20000"/>
                    </a:ext>
                  </a:extLst>
                </a:gridCol>
                <a:gridCol w="1902141">
                  <a:extLst>
                    <a:ext uri="{9D8B030D-6E8A-4147-A177-3AD203B41FA5}">
                      <a16:colId xmlns:a16="http://schemas.microsoft.com/office/drawing/2014/main" val="2909948701"/>
                    </a:ext>
                  </a:extLst>
                </a:gridCol>
                <a:gridCol w="1008112">
                  <a:extLst>
                    <a:ext uri="{9D8B030D-6E8A-4147-A177-3AD203B41FA5}">
                      <a16:colId xmlns:a16="http://schemas.microsoft.com/office/drawing/2014/main" val="946953878"/>
                    </a:ext>
                  </a:extLst>
                </a:gridCol>
                <a:gridCol w="2227555">
                  <a:extLst>
                    <a:ext uri="{9D8B030D-6E8A-4147-A177-3AD203B41FA5}">
                      <a16:colId xmlns:a16="http://schemas.microsoft.com/office/drawing/2014/main" val="20001"/>
                    </a:ext>
                  </a:extLst>
                </a:gridCol>
              </a:tblGrid>
              <a:tr h="238929">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国の支援事業の名称</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所管省庁等</a:t>
                      </a:r>
                    </a:p>
                  </a:txBody>
                  <a:tcPr>
                    <a:solidFill>
                      <a:schemeClr val="bg1">
                        <a:lumMod val="85000"/>
                      </a:schemeClr>
                    </a:solidFill>
                  </a:tcPr>
                </a:tc>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申請者</a:t>
                      </a:r>
                    </a:p>
                  </a:txBody>
                  <a:tcP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採択年度</a:t>
                      </a:r>
                    </a:p>
                  </a:txBody>
                  <a:tcPr>
                    <a:solidFill>
                      <a:schemeClr val="bg1">
                        <a:lumMod val="85000"/>
                      </a:schemeClr>
                    </a:solidFill>
                  </a:tcPr>
                </a:tc>
                <a:extLst>
                  <a:ext uri="{0D108BD9-81ED-4DB2-BD59-A6C34878D82A}">
                    <a16:rowId xmlns:a16="http://schemas.microsoft.com/office/drawing/2014/main" val="10000"/>
                  </a:ext>
                </a:extLst>
              </a:tr>
              <a:tr h="238929">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デジタル田園都市国家構想交付金</a:t>
                      </a:r>
                      <a:r>
                        <a:rPr kumimoji="1" lang="en-US" altLang="ja-JP" sz="1200" i="1">
                          <a:solidFill>
                            <a:schemeClr val="tx1"/>
                          </a:solidFill>
                          <a:latin typeface="ＭＳ ゴシック" panose="020B0609070205080204" pitchFamily="49" charset="-128"/>
                          <a:ea typeface="ＭＳ ゴシック" panose="020B0609070205080204" pitchFamily="49" charset="-128"/>
                        </a:rPr>
                        <a:t>Type</a:t>
                      </a:r>
                      <a:r>
                        <a:rPr kumimoji="1" lang="ja-JP" altLang="en-US" sz="1200" i="1">
                          <a:solidFill>
                            <a:schemeClr val="tx1"/>
                          </a:solidFill>
                          <a:latin typeface="ＭＳ ゴシック" panose="020B0609070205080204" pitchFamily="49" charset="-128"/>
                          <a:ea typeface="ＭＳ ゴシック" panose="020B0609070205080204" pitchFamily="49" charset="-128"/>
                        </a:rPr>
                        <a:t>２</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内閣官房</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本市</a:t>
                      </a:r>
                    </a:p>
                  </a:txBody>
                  <a:tcPr/>
                </a:tc>
                <a:tc>
                  <a:txBody>
                    <a:bodyPr/>
                    <a:lstStyle/>
                    <a:p>
                      <a:pPr algn="l"/>
                      <a:r>
                        <a:rPr kumimoji="1" lang="ja-JP" altLang="en-US" sz="1200" i="1">
                          <a:solidFill>
                            <a:schemeClr val="tx1"/>
                          </a:solidFill>
                          <a:latin typeface="ＭＳ ゴシック" panose="020B0609070205080204" pitchFamily="49" charset="-128"/>
                          <a:ea typeface="ＭＳ ゴシック" panose="020B0609070205080204" pitchFamily="49" charset="-128"/>
                        </a:rPr>
                        <a:t>令和５年度</a:t>
                      </a:r>
                    </a:p>
                  </a:txBody>
                  <a:tcPr/>
                </a:tc>
                <a:extLst>
                  <a:ext uri="{0D108BD9-81ED-4DB2-BD59-A6C34878D82A}">
                    <a16:rowId xmlns:a16="http://schemas.microsoft.com/office/drawing/2014/main" val="10002"/>
                  </a:ext>
                </a:extLst>
              </a:tr>
              <a:tr h="238929">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共創の場形成支援プログラム（</a:t>
                      </a:r>
                      <a:r>
                        <a:rPr kumimoji="1" lang="en-US" altLang="ja-JP" sz="1200" i="1">
                          <a:solidFill>
                            <a:schemeClr val="tx1"/>
                          </a:solidFill>
                          <a:latin typeface="ＭＳ ゴシック" panose="020B0609070205080204" pitchFamily="49" charset="-128"/>
                          <a:ea typeface="ＭＳ ゴシック" panose="020B0609070205080204" pitchFamily="49" charset="-128"/>
                        </a:rPr>
                        <a:t>COI-NEXT)</a:t>
                      </a:r>
                      <a:endParaRPr kumimoji="1" lang="ja-JP" altLang="en-US" sz="1200" i="1">
                        <a:solidFill>
                          <a:schemeClr val="tx1"/>
                        </a:solidFill>
                        <a:latin typeface="ＭＳ ゴシック" panose="020B0609070205080204" pitchFamily="49" charset="-128"/>
                        <a:ea typeface="ＭＳ ゴシック" panose="020B0609070205080204" pitchFamily="49" charset="-128"/>
                      </a:endParaRP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文部科学省</a:t>
                      </a:r>
                      <a:endParaRPr kumimoji="1" lang="en-US" altLang="ja-JP" sz="1200" i="1">
                        <a:solidFill>
                          <a:schemeClr val="tx1"/>
                        </a:solidFill>
                        <a:latin typeface="ＭＳ ゴシック" panose="020B0609070205080204" pitchFamily="49" charset="-128"/>
                        <a:ea typeface="ＭＳ ゴシック" panose="020B0609070205080204" pitchFamily="49" charset="-128"/>
                      </a:endParaRPr>
                    </a:p>
                    <a:p>
                      <a:r>
                        <a:rPr kumimoji="1" lang="ja-JP" altLang="en-US" sz="1200" i="1">
                          <a:solidFill>
                            <a:schemeClr val="tx1"/>
                          </a:solidFill>
                          <a:latin typeface="ＭＳ ゴシック" panose="020B0609070205080204" pitchFamily="49" charset="-128"/>
                          <a:ea typeface="ＭＳ ゴシック" panose="020B0609070205080204" pitchFamily="49" charset="-128"/>
                        </a:rPr>
                        <a:t>（国立研究開発法人科学技術振興機構（</a:t>
                      </a:r>
                      <a:r>
                        <a:rPr kumimoji="1" lang="en-US" altLang="ja-JP" sz="1200" i="1">
                          <a:solidFill>
                            <a:schemeClr val="tx1"/>
                          </a:solidFill>
                          <a:latin typeface="ＭＳ ゴシック" panose="020B0609070205080204" pitchFamily="49" charset="-128"/>
                          <a:ea typeface="ＭＳ ゴシック" panose="020B0609070205080204" pitchFamily="49" charset="-128"/>
                        </a:rPr>
                        <a:t>JST</a:t>
                      </a:r>
                      <a:r>
                        <a:rPr kumimoji="1" lang="ja-JP" altLang="en-US" sz="1200" i="1">
                          <a:solidFill>
                            <a:schemeClr val="tx1"/>
                          </a:solidFill>
                          <a:latin typeface="ＭＳ ゴシック" panose="020B0609070205080204" pitchFamily="49" charset="-128"/>
                          <a:ea typeface="ＭＳ ゴシック" panose="020B0609070205080204" pitchFamily="49" charset="-128"/>
                        </a:rPr>
                        <a:t>））</a:t>
                      </a:r>
                    </a:p>
                  </a:txBody>
                  <a:tcPr/>
                </a:tc>
                <a:tc>
                  <a:txBody>
                    <a:bodyPr/>
                    <a:lstStyle/>
                    <a:p>
                      <a:r>
                        <a:rPr kumimoji="1" lang="ja-JP" altLang="en-US" sz="1200" i="1">
                          <a:solidFill>
                            <a:schemeClr val="tx1"/>
                          </a:solidFill>
                          <a:latin typeface="ＭＳ ゴシック" panose="020B0609070205080204" pitchFamily="49" charset="-128"/>
                          <a:ea typeface="ＭＳ ゴシック" panose="020B0609070205080204" pitchFamily="49" charset="-128"/>
                        </a:rPr>
                        <a:t>●●大学</a:t>
                      </a:r>
                    </a:p>
                  </a:txBody>
                  <a:tcPr/>
                </a:tc>
                <a:tc>
                  <a:txBody>
                    <a:bodyPr/>
                    <a:lstStyle/>
                    <a:p>
                      <a:pPr algn="l"/>
                      <a:r>
                        <a:rPr kumimoji="1" lang="ja-JP" altLang="en-US" sz="1200" i="1">
                          <a:solidFill>
                            <a:schemeClr val="tx1"/>
                          </a:solidFill>
                          <a:latin typeface="ＭＳ ゴシック" panose="020B0609070205080204" pitchFamily="49" charset="-128"/>
                          <a:ea typeface="ＭＳ ゴシック" panose="020B0609070205080204" pitchFamily="49" charset="-128"/>
                        </a:rPr>
                        <a:t>令和４年度</a:t>
                      </a:r>
                    </a:p>
                  </a:txBody>
                  <a:tcPr/>
                </a:tc>
                <a:extLst>
                  <a:ext uri="{0D108BD9-81ED-4DB2-BD59-A6C34878D82A}">
                    <a16:rowId xmlns:a16="http://schemas.microsoft.com/office/drawing/2014/main" val="4067295386"/>
                  </a:ext>
                </a:extLst>
              </a:tr>
              <a:tr h="238929">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1492F229-1D69-FDBB-098F-3CE9F36FE613}"/>
              </a:ext>
            </a:extLst>
          </p:cNvPr>
          <p:cNvSpPr txBox="1"/>
          <p:nvPr/>
        </p:nvSpPr>
        <p:spPr>
          <a:xfrm>
            <a:off x="6613464" y="651700"/>
            <a:ext cx="2376264" cy="584775"/>
          </a:xfrm>
          <a:prstGeom prst="rect">
            <a:avLst/>
          </a:prstGeom>
          <a:solidFill>
            <a:schemeClr val="bg1">
              <a:lumMod val="85000"/>
            </a:schemeClr>
          </a:solidFill>
          <a:ln>
            <a:solidFill>
              <a:schemeClr val="tx1"/>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記載例</a:t>
            </a:r>
            <a:endParaRPr kumimoji="1" lang="en-US" altLang="ja-JP"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申請時にこのスライドは削除する</a:t>
            </a:r>
            <a:endPar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189681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４．合同審査評価ポイントへの該当性　</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r>
              <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rPr>
              <a:t>申請者名</a:t>
            </a:r>
            <a:r>
              <a:rPr kumimoji="1" lang="en-US" altLang="ja-JP" sz="2400" b="1" i="0" u="none" strike="noStrike" kern="1200" cap="none" spc="0" normalizeH="0" baseline="0" noProof="0">
                <a:ln>
                  <a:noFill/>
                </a:ln>
                <a:solidFill>
                  <a:srgbClr val="FFFFFF"/>
                </a:solidFill>
                <a:effectLst/>
                <a:uLnTx/>
                <a:uFillTx/>
                <a:latin typeface="ＭＳ Ｐゴシック"/>
                <a:ea typeface="ＭＳ Ｐゴシック"/>
                <a:cs typeface="+mn-cs"/>
              </a:rPr>
              <a:t>】</a:t>
            </a:r>
            <a:endParaRPr kumimoji="1" lang="ja-JP" altLang="en-US" sz="2400" b="1" i="0" u="none" strike="noStrike" kern="1200" cap="none" spc="0" normalizeH="0" baseline="0" noProof="0">
              <a:ln>
                <a:noFill/>
              </a:ln>
              <a:solidFill>
                <a:srgbClr val="FFFFFF"/>
              </a:solidFill>
              <a:effectLst/>
              <a:uLnTx/>
              <a:uFillTx/>
              <a:latin typeface="ＭＳ Ｐゴシック"/>
              <a:ea typeface="ＭＳ Ｐゴシック"/>
              <a:cs typeface="+mn-cs"/>
            </a:endParaRPr>
          </a:p>
        </p:txBody>
      </p:sp>
      <p:sp>
        <p:nvSpPr>
          <p:cNvPr id="1230"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0" name="正方形/長方形 9"/>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A1264516-8899-442B-8DBF-9D5455FF797E}"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7</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3" name="テキスト ボックス 1"/>
          <p:cNvSpPr txBox="1"/>
          <p:nvPr/>
        </p:nvSpPr>
        <p:spPr>
          <a:xfrm>
            <a:off x="-32423" y="613276"/>
            <a:ext cx="4032448" cy="307777"/>
          </a:xfrm>
          <a:prstGeom prst="rect">
            <a:avLst/>
          </a:prstGeom>
          <a:noFill/>
        </p:spPr>
        <p:txBody>
          <a:bodyPr wrap="square" rtlCol="0">
            <a:spAutoFit/>
          </a:bodyPr>
          <a:lstStyle/>
          <a:p>
            <a:pPr marL="176213" marR="0" lvl="0" indent="0" algn="l" defTabSz="4572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（３）合同審査評価ポイントを満たしている理由</a:t>
            </a:r>
            <a:endParaRPr kumimoji="1" lang="en-US" altLang="ja-JP" sz="1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 name="Rectangle 66"/>
          <p:cNvSpPr>
            <a:spLocks noChangeArrowheads="1"/>
          </p:cNvSpPr>
          <p:nvPr/>
        </p:nvSpPr>
        <p:spPr>
          <a:xfrm>
            <a:off x="102102" y="1340768"/>
            <a:ext cx="8939796" cy="5342114"/>
          </a:xfrm>
          <a:prstGeom prst="rect">
            <a:avLst/>
          </a:prstGeom>
          <a:noFill/>
          <a:ln w="28575">
            <a:solidFill>
              <a:schemeClr val="tx1"/>
            </a:solidFill>
            <a:miter lim="800000"/>
            <a:headEnd/>
            <a:tailEnd/>
          </a:ln>
        </p:spPr>
        <p:txBody>
          <a:bodyPr wrap="square"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①本事業は●●という点で前例がなく、新たなサービスの開発につながるものである。また、本事業において解決を目指す■■という課題は全国の地方都市で生じている共通の課題であることから、本事業で▲▲の点を確認し、その知見とともに事業の成果を横展開、本格普及させていく意義は大きい。</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②本事業は、本市における●●分野の■■データを活用して▲▲分野における●●という課題の解決を目指すものである。これにより、従来個々に進めていた施策を一体で行うことになるため、全体の作業期間の短縮や、■■の外部委託費用を一部削減することが可能となる。加えて、関係課による連携が強化され、緊急時においては▲▲の点で円滑な初動も可能となる。</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③ </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例１</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本事業は、令和５年度に本市が「デジタル田園都市国家構想交付金（デジタル実装</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Type</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２）」により整備したデータ連携基盤を活用し、隣接する●●町と共同で運用するものである。なお、将来的には、県下全市町村の▲▲データを活用しつつ、更に他地域への展開、連携を図る計画としている。</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例２</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本事業は、●●大学が平成４年度から継続中の「地域の場形成支援プログラム（</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COI-NEXT)</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による事業と役割分担を行いつつ進めるものであり、両事業の連携により■■の効果を高めるため、同プログラムにより構築されたプラットフォームにおいて本事業の計画を検討してきたところである。本事業の実施後は、プラットフォームにおいて、●●大学から技術的助言を得るとともに、民間企業、まちづくり支援団体、商店街組合等の意見を聞きながら事業の進捗管理を行う予定（詳細は「６．都市マネジメント（運営体制）参照）。</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④内閣府のスマートシティ・リファレンスアーキテクチャに準拠した都市</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FIWARE</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）を使用する予定であり、３特徴（相互運用性、データ流通、拡張容易性（ビルディングブロック））を満たしている（「９．都市</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OS</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」参照）。</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⑤本事業で活用する</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は本市の市民ポータルサイトで公開している。なお、●●に関する一部の</a:t>
            </a:r>
            <a:r>
              <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API</a:t>
            </a:r>
            <a:r>
              <a:rPr kumimoji="1" lang="ja-JP" altLang="en-US"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については、事業終了後、関係機関と調整の上、令和■年度を目途にスマートシティ官民連携プラットフォームでも公開する予定。</a:t>
            </a:r>
            <a:endParaRPr kumimoji="1" lang="en-US" altLang="ja-JP" sz="140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47DB23EC-E6A5-DB9C-CACB-5058A5F35C82}"/>
              </a:ext>
            </a:extLst>
          </p:cNvPr>
          <p:cNvSpPr txBox="1"/>
          <p:nvPr/>
        </p:nvSpPr>
        <p:spPr>
          <a:xfrm>
            <a:off x="6612041" y="649648"/>
            <a:ext cx="2376264" cy="584775"/>
          </a:xfrm>
          <a:prstGeom prst="rect">
            <a:avLst/>
          </a:prstGeom>
          <a:solidFill>
            <a:schemeClr val="bg1">
              <a:lumMod val="85000"/>
            </a:schemeClr>
          </a:solidFill>
          <a:ln>
            <a:solidFill>
              <a:schemeClr val="tx1"/>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記載例</a:t>
            </a:r>
            <a:endParaRPr kumimoji="1" lang="en-US" altLang="ja-JP" sz="2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申請時にこのスライドは削除する</a:t>
            </a:r>
            <a:endParaRPr kumimoji="1" lang="en-US" altLang="ja-JP" sz="12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995728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 name="Rectangle 66"/>
          <p:cNvSpPr>
            <a:spLocks noChangeArrowheads="1"/>
          </p:cNvSpPr>
          <p:nvPr/>
        </p:nvSpPr>
        <p:spPr>
          <a:xfrm>
            <a:off x="107504" y="929277"/>
            <a:ext cx="8930607" cy="2113853"/>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57"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５．スマートシティ戦略における位置づけ</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58" name="Text Box 4"/>
          <p:cNvSpPr txBox="1">
            <a:spLocks noChangeArrowheads="1"/>
          </p:cNvSpPr>
          <p:nvPr/>
        </p:nvSpPr>
        <p:spPr>
          <a:xfrm>
            <a:off x="107504" y="502711"/>
            <a:ext cx="807446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地域の課題</a:t>
            </a:r>
            <a:endPar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1259" name="正方形/長方形 18"/>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60" name="正方形/長方形 22"/>
          <p:cNvSpPr/>
          <p:nvPr/>
        </p:nvSpPr>
        <p:spPr>
          <a:xfrm>
            <a:off x="90767" y="908720"/>
            <a:ext cx="8418759" cy="52322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提案内容を通じて解決を目指す地域の課題について記載すること</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61" name="正方形/長方形 1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62" name="Rectangle 66"/>
          <p:cNvSpPr>
            <a:spLocks noChangeArrowheads="1"/>
          </p:cNvSpPr>
          <p:nvPr/>
        </p:nvSpPr>
        <p:spPr>
          <a:xfrm>
            <a:off x="107504" y="3481538"/>
            <a:ext cx="8930607" cy="325983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63" name="Text Box 4"/>
          <p:cNvSpPr txBox="1">
            <a:spLocks noChangeArrowheads="1"/>
          </p:cNvSpPr>
          <p:nvPr/>
        </p:nvSpPr>
        <p:spPr>
          <a:xfrm>
            <a:off x="107504" y="3081427"/>
            <a:ext cx="8627825" cy="400110"/>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提案事業が達成に寄与するスマートシティの</a:t>
            </a: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目標</a:t>
            </a:r>
            <a:r>
              <a:rPr kumimoji="1" lang="en-US" altLang="ja-JP" sz="2000" b="1" i="0" u="none" strike="noStrike" kern="1200" cap="none" spc="0" normalizeH="0" baseline="0" noProof="0">
                <a:ln>
                  <a:noFill/>
                </a:ln>
                <a:solidFill>
                  <a:srgbClr val="000000"/>
                </a:solidFill>
                <a:effectLst/>
                <a:uLnTx/>
                <a:uFillTx/>
                <a:latin typeface="ＭＳ Ｐゴシック"/>
                <a:ea typeface="ＭＳ Ｐゴシック"/>
                <a:cs typeface="+mn-cs"/>
              </a:rPr>
              <a:t>(KPI)</a:t>
            </a:r>
            <a:r>
              <a:rPr kumimoji="1" lang="ja-JP" altLang="en-US" sz="2000" b="1" i="0" u="none" strike="noStrike" kern="1200" cap="none" spc="0" normalizeH="0" baseline="0" noProof="0">
                <a:ln>
                  <a:noFill/>
                </a:ln>
                <a:solidFill>
                  <a:srgbClr val="000000"/>
                </a:solidFill>
                <a:effectLst/>
                <a:uLnTx/>
                <a:uFillTx/>
                <a:latin typeface="ＭＳ Ｐゴシック"/>
                <a:ea typeface="ＭＳ Ｐゴシック"/>
                <a:cs typeface="+mn-cs"/>
              </a:rPr>
              <a:t>とロジックモデル</a:t>
            </a:r>
          </a:p>
        </p:txBody>
      </p:sp>
      <p:sp>
        <p:nvSpPr>
          <p:cNvPr id="1264" name="正方形/長方形 16"/>
          <p:cNvSpPr/>
          <p:nvPr/>
        </p:nvSpPr>
        <p:spPr>
          <a:xfrm>
            <a:off x="128224" y="5549225"/>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Arial"/>
              <a:ea typeface="ＭＳ Ｐゴシック"/>
              <a:cs typeface="+mn-cs"/>
            </a:endParaRPr>
          </a:p>
        </p:txBody>
      </p:sp>
      <p:sp>
        <p:nvSpPr>
          <p:cNvPr id="1265" name="正方形/長方形 17"/>
          <p:cNvSpPr/>
          <p:nvPr/>
        </p:nvSpPr>
        <p:spPr>
          <a:xfrm>
            <a:off x="72522" y="3496368"/>
            <a:ext cx="8930606" cy="1046440"/>
          </a:xfrm>
          <a:prstGeom prst="rect">
            <a:avLst/>
          </a:prstGeom>
        </p:spPr>
        <p:txBody>
          <a:bodyPr wrap="square">
            <a:spAutoFit/>
          </a:bodyPr>
          <a:lstStyle/>
          <a:p>
            <a:pPr marL="182563" marR="0" lvl="0" indent="-182563"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本事業を通じてどのように前項の「地域の課題」を解決し、それにより地域社会がどのように変化するのかを、ロジックモデルを用いて説明し、事業の成果を評価（確認）するための指標（</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）を記載すること</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の設定及び見直しにあたっては「スマートシティ施策の</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KPI</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設定指針Ｖｅｒ２</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０</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を参照すること</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r>
              <a:rPr kumimoji="1" lang="en-GB"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https://www8.cao.go.jp/cstp/society5_0/smartcity/kpi.html</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a:t>
            </a:r>
            <a:endParaRPr kumimoji="1" lang="en-US" altLang="ja-JP" sz="12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　「顔認証の実用化による公共交通の利便性向上と高齢者の外出促進」施策の例（設定指針 </a:t>
            </a:r>
            <a:r>
              <a:rPr kumimoji="1" lang="en-US" altLang="ja-JP"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P.2</a:t>
            </a:r>
            <a:r>
              <a:rPr kumimoji="1" lang="ja-JP" altLang="en-US" sz="11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endParaRPr kumimoji="1" lang="en-US" altLang="ja-JP" sz="140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267" name="テキスト 673"/>
          <p:cNvSpPr txBox="1"/>
          <p:nvPr/>
        </p:nvSpPr>
        <p:spPr>
          <a:xfrm>
            <a:off x="2483768" y="572972"/>
            <a:ext cx="6662429" cy="307777"/>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1" i="0" u="sng"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※各事業の応募書類にて必須でない場合も可能な限り作成をお願いします。</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4" name="正方形/長方形 13"/>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72BEF263-E7F8-482B-8354-8C33DF007FD7}" type="slidenum">
              <a:rPr kumimoji="1" lang="en-US" altLang="ja-JP" sz="1480" b="0" i="0" u="none" strike="noStrike" kern="1200" cap="none" spc="0" normalizeH="0" baseline="0" noProof="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8</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pic>
        <p:nvPicPr>
          <p:cNvPr id="4" name="図 3">
            <a:extLst>
              <a:ext uri="{FF2B5EF4-FFF2-40B4-BE49-F238E27FC236}">
                <a16:creationId xmlns:a16="http://schemas.microsoft.com/office/drawing/2014/main" id="{937010CF-9493-C77B-8D2E-28759F61499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45861" y="4489153"/>
            <a:ext cx="5652278" cy="2219010"/>
          </a:xfrm>
          <a:prstGeom prst="rect">
            <a:avLst/>
          </a:prstGeom>
          <a:noFill/>
          <a:ln>
            <a:noFill/>
          </a:ln>
        </p:spPr>
      </p:pic>
    </p:spTree>
    <p:extLst>
      <p:ext uri="{BB962C8B-B14F-4D97-AF65-F5344CB8AC3E}">
        <p14:creationId xmlns:p14="http://schemas.microsoft.com/office/powerpoint/2010/main" val="3566915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3" name="Rectangle 67"/>
          <p:cNvSpPr>
            <a:spLocks noChangeArrowheads="1"/>
          </p:cNvSpPr>
          <p:nvPr/>
        </p:nvSpPr>
        <p:spPr>
          <a:xfrm>
            <a:off x="0" y="0"/>
            <a:ext cx="9144000" cy="573088"/>
          </a:xfrm>
          <a:prstGeom prst="rect">
            <a:avLst/>
          </a:prstGeom>
          <a:solidFill>
            <a:schemeClr val="tx1"/>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６．都市マネジメント（運営体制）</a:t>
            </a:r>
            <a:endParaRPr kumimoji="1" lang="ja-JP" altLang="en-US" sz="1800" b="1" i="0" u="none" strike="noStrike" kern="1200" cap="none" spc="0" normalizeH="0" baseline="0" noProof="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74" name="正方形/長方形 672"/>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共通※</a:t>
            </a:r>
          </a:p>
        </p:txBody>
      </p:sp>
      <p:sp>
        <p:nvSpPr>
          <p:cNvPr id="1275" name="Text Box 4"/>
          <p:cNvSpPr txBox="1">
            <a:spLocks noChangeArrowheads="1"/>
          </p:cNvSpPr>
          <p:nvPr/>
        </p:nvSpPr>
        <p:spPr>
          <a:xfrm>
            <a:off x="107504" y="502711"/>
            <a:ext cx="3884240" cy="621709"/>
          </a:xfrm>
          <a:prstGeom prst="rect">
            <a:avLst/>
          </a:prstGeom>
          <a:noFill/>
          <a:ln w="9525">
            <a:noFill/>
            <a:miter lim="800000"/>
            <a:headEnd/>
            <a:tailEnd/>
          </a:ln>
          <a:effectLst/>
        </p:spPr>
        <p:txBody>
          <a:bodyPr wrap="square">
            <a:spAutoFit/>
          </a:bodyPr>
          <a:lstStyle/>
          <a:p>
            <a:pPr marL="238125" marR="0" lvl="0" indent="-238125" algn="l" defTabSz="914400" rtl="0" eaLnBrk="1" fontAlgn="base" latinLnBrk="0" hangingPunct="1">
              <a:lnSpc>
                <a:spcPct val="100000"/>
              </a:lnSpc>
              <a:spcBef>
                <a:spcPct val="5000"/>
              </a:spcBef>
              <a:spcAft>
                <a:spcPct val="0"/>
              </a:spcAft>
              <a:buClrTx/>
              <a:buSzTx/>
              <a:buFont typeface="Wingdings" pitchFamily="2" charset="2"/>
              <a:buChar char="n"/>
              <a:tabLst/>
              <a:defRPr/>
            </a:pPr>
            <a:r>
              <a:rPr kumimoji="1" lang="ja-JP" altLang="en-US" sz="2000" b="1"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運営体制</a:t>
            </a:r>
          </a:p>
          <a:p>
            <a:pPr marL="238125" marR="0" lvl="0" indent="-238125" algn="l" defTabSz="914400" rtl="0" eaLnBrk="1" fontAlgn="base" latinLnBrk="0" hangingPunct="1">
              <a:lnSpc>
                <a:spcPct val="90000"/>
              </a:lnSpc>
              <a:spcBef>
                <a:spcPct val="0"/>
              </a:spcBef>
              <a:spcAft>
                <a:spcPct val="0"/>
              </a:spcAft>
              <a:buClrTx/>
              <a:buSzTx/>
              <a:buFont typeface="Wingdings" pitchFamily="2" charset="2"/>
              <a:buNone/>
              <a:tabLst/>
              <a:defRPr/>
            </a:pPr>
            <a:endParaRPr kumimoji="1" lang="ja-JP" altLang="en-US" sz="16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sp>
        <p:nvSpPr>
          <p:cNvPr id="1276" name="Rectangle 66"/>
          <p:cNvSpPr>
            <a:spLocks noChangeArrowheads="1"/>
          </p:cNvSpPr>
          <p:nvPr/>
        </p:nvSpPr>
        <p:spPr>
          <a:xfrm>
            <a:off x="223794" y="929277"/>
            <a:ext cx="8740694" cy="2931771"/>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1277" name="表 3"/>
          <p:cNvGraphicFramePr>
            <a:graphicFrameLocks noGrp="1"/>
          </p:cNvGraphicFramePr>
          <p:nvPr/>
        </p:nvGraphicFramePr>
        <p:xfrm>
          <a:off x="221469" y="4359968"/>
          <a:ext cx="4278523" cy="1927276"/>
        </p:xfrm>
        <a:graphic>
          <a:graphicData uri="http://schemas.openxmlformats.org/drawingml/2006/table">
            <a:tbl>
              <a:tblPr/>
              <a:tblGrid>
                <a:gridCol w="246075">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tblGrid>
              <a:tr h="365176">
                <a:tc>
                  <a:txBody>
                    <a:bodyPr/>
                    <a:lstStyle/>
                    <a:p>
                      <a:pPr marR="44450" indent="127000" algn="ctr">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vert="ea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en-US" altLang="ja-JP" sz="1000" kern="100">
                        <a:effectLst/>
                        <a:latin typeface="Meiryo UI" panose="020B0604030504040204" pitchFamily="50" charset="-128"/>
                        <a:ea typeface="ＭＳ ゴシック" panose="020B0609070205080204" pitchFamily="49" charset="-128"/>
                        <a:cs typeface="Meiryo UI" panose="020B0604030504040204" pitchFamily="50" charset="-128"/>
                      </a:endParaRPr>
                    </a:p>
                    <a:p>
                      <a:pPr marR="44450" indent="127000">
                        <a:spcAft>
                          <a:spcPts val="0"/>
                        </a:spcAft>
                        <a:tabLst>
                          <a:tab pos="2700020" algn="ctr"/>
                          <a:tab pos="5400040" algn="r"/>
                        </a:tabLst>
                      </a:pPr>
                      <a:r>
                        <a:rPr lang="ja-JP" sz="800" i="1" kern="100">
                          <a:solidFill>
                            <a:srgbClr val="FF0000"/>
                          </a:solidFill>
                          <a:effectLst/>
                          <a:latin typeface="Meiryo UI" panose="020B0604030504040204" pitchFamily="50" charset="-128"/>
                          <a:ea typeface="ＭＳ ゴシック" panose="020B0609070205080204" pitchFamily="49" charset="-128"/>
                          <a:cs typeface="Meiryo UI" panose="020B0604030504040204" pitchFamily="50" charset="-128"/>
                        </a:rPr>
                        <a:t>※　体制図に対応した主体別に役割を明確に記入すること</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576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1</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△△市</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・事業計画の立案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・報告書の作成をはじめとする事業全般の管理・統括業務</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2</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××大学</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pPr>
                      <a:r>
                        <a:rPr lang="ja-JP" sz="1000" kern="0">
                          <a:effectLst/>
                          <a:latin typeface="Meiryo UI" panose="020B0604030504040204" pitchFamily="50" charset="-128"/>
                          <a:ea typeface="ＭＳ ゴシック" panose="020B0609070205080204" pitchFamily="49" charset="-128"/>
                          <a:cs typeface="ＭＳ明朝-WinCharSetFFFF-H"/>
                        </a:rPr>
                        <a:t>・事業実施に係るノウハウの提供</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3</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××株式会社</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・システム設計</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R="44450" indent="127000">
                        <a:spcAft>
                          <a:spcPts val="0"/>
                        </a:spcAft>
                        <a:tabLst>
                          <a:tab pos="2700020" algn="ctr"/>
                          <a:tab pos="5400040" algn="r"/>
                        </a:tabLst>
                      </a:pPr>
                      <a:r>
                        <a:rPr lang="en-US" sz="1000" kern="100">
                          <a:effectLst/>
                          <a:latin typeface="ＭＳ ゴシック"/>
                          <a:ea typeface="Meiryo UI"/>
                          <a:cs typeface="Meiryo UI" panose="020B0604030504040204" pitchFamily="50" charset="-128"/>
                        </a:rPr>
                        <a:t>4</a:t>
                      </a:r>
                      <a:endParaRPr lang="ja-JP" sz="1000" kern="100">
                        <a:effectLst/>
                        <a:latin typeface="ＭＳ ゴシック"/>
                        <a:ea typeface="Meiryo UI"/>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a:ea typeface="ＭＳ ゴシック"/>
                          <a:cs typeface="Meiryo UI" panose="020B0604030504040204" pitchFamily="50" charset="-128"/>
                        </a:rPr>
                        <a:t>株式会社</a:t>
                      </a:r>
                      <a:r>
                        <a:rPr lang="en-US" sz="1000" kern="100">
                          <a:effectLst/>
                          <a:latin typeface="Meiryo UI"/>
                          <a:ea typeface="ＭＳ ゴシック"/>
                          <a:cs typeface="Meiryo UI" panose="020B0604030504040204" pitchFamily="50" charset="-128"/>
                        </a:rPr>
                        <a:t>××</a:t>
                      </a:r>
                      <a:endParaRPr lang="ja-JP" sz="1000" kern="100">
                        <a:effectLst/>
                        <a:latin typeface="Meiryo UI"/>
                        <a:ea typeface="ＭＳ ゴシック"/>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・協議会への参加</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p>
                      <a:pPr marR="44450" indent="127000">
                        <a:spcAft>
                          <a:spcPts val="0"/>
                        </a:spcAft>
                        <a:tabLst>
                          <a:tab pos="2700020" algn="ctr"/>
                          <a:tab pos="5400040" algn="r"/>
                        </a:tabLst>
                      </a:pPr>
                      <a:r>
                        <a:rPr lang="ja-JP" sz="1000" kern="0">
                          <a:effectLst/>
                          <a:latin typeface="Meiryo UI" panose="020B0604030504040204" pitchFamily="50" charset="-128"/>
                          <a:ea typeface="ＭＳ ゴシック" panose="020B0609070205080204" pitchFamily="49" charset="-128"/>
                          <a:cs typeface="ＭＳ明朝-WinCharSetFFFF-H"/>
                        </a:rPr>
                        <a:t>・データ提供</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78" name="Text Box 4"/>
          <p:cNvSpPr txBox="1">
            <a:spLocks noChangeArrowheads="1"/>
          </p:cNvSpPr>
          <p:nvPr/>
        </p:nvSpPr>
        <p:spPr>
          <a:xfrm>
            <a:off x="221469" y="4078737"/>
            <a:ext cx="3884240" cy="276999"/>
          </a:xfrm>
          <a:prstGeom prst="rect">
            <a:avLst/>
          </a:prstGeom>
          <a:noFill/>
          <a:ln w="9525">
            <a:noFill/>
            <a:miter lim="800000"/>
            <a:headEnd/>
            <a:tailEnd/>
          </a:ln>
          <a:effectLst/>
        </p:spPr>
        <p:txBody>
          <a:bodyPr wrap="square">
            <a:spAutoFit/>
          </a:bodyPr>
          <a:lstStyle/>
          <a:p>
            <a:pPr marL="0" marR="0" lvl="0" indent="0" algn="l" defTabSz="914400" rtl="0" eaLnBrk="1" fontAlgn="base" latinLnBrk="0" hangingPunct="1">
              <a:lnSpc>
                <a:spcPct val="100000"/>
              </a:lnSpc>
              <a:spcBef>
                <a:spcPct val="500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各主体の役割</a:t>
            </a:r>
            <a:r>
              <a:rPr kumimoji="1" lang="en-US" altLang="ja-JP" sz="120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rPr>
              <a:t>】</a:t>
            </a:r>
            <a:endParaRPr kumimoji="1" lang="ja-JP" altLang="en-US" sz="1050" b="0" i="0" u="none" strike="noStrike" kern="1200" cap="none" spc="0" normalizeH="0" baseline="0" noProof="0">
              <a:ln>
                <a:noFill/>
              </a:ln>
              <a:solidFill>
                <a:srgbClr val="000000"/>
              </a:solidFill>
              <a:effectLst/>
              <a:uLnTx/>
              <a:uFillTx/>
              <a:latin typeface="Tahoma" pitchFamily="34" charset="0"/>
              <a:ea typeface="ＭＳ Ｐゴシック" panose="020B0600070205080204" pitchFamily="50" charset="-128"/>
              <a:cs typeface="+mn-cs"/>
            </a:endParaRPr>
          </a:p>
        </p:txBody>
      </p:sp>
      <p:graphicFrame>
        <p:nvGraphicFramePr>
          <p:cNvPr id="1279" name="表 16"/>
          <p:cNvGraphicFramePr>
            <a:graphicFrameLocks noGrp="1"/>
          </p:cNvGraphicFramePr>
          <p:nvPr/>
        </p:nvGraphicFramePr>
        <p:xfrm>
          <a:off x="4644007" y="4359968"/>
          <a:ext cx="4339573" cy="1908142"/>
        </p:xfrm>
        <a:graphic>
          <a:graphicData uri="http://schemas.openxmlformats.org/drawingml/2006/table">
            <a:tbl>
              <a:tblPr/>
              <a:tblGrid>
                <a:gridCol w="341842">
                  <a:extLst>
                    <a:ext uri="{9D8B030D-6E8A-4147-A177-3AD203B41FA5}">
                      <a16:colId xmlns:a16="http://schemas.microsoft.com/office/drawing/2014/main" val="20000"/>
                    </a:ext>
                  </a:extLst>
                </a:gridCol>
                <a:gridCol w="1032481">
                  <a:extLst>
                    <a:ext uri="{9D8B030D-6E8A-4147-A177-3AD203B41FA5}">
                      <a16:colId xmlns:a16="http://schemas.microsoft.com/office/drawing/2014/main" val="20001"/>
                    </a:ext>
                  </a:extLst>
                </a:gridCol>
                <a:gridCol w="2965250">
                  <a:extLst>
                    <a:ext uri="{9D8B030D-6E8A-4147-A177-3AD203B41FA5}">
                      <a16:colId xmlns:a16="http://schemas.microsoft.com/office/drawing/2014/main" val="20002"/>
                    </a:ext>
                  </a:extLst>
                </a:gridCol>
              </a:tblGrid>
              <a:tr h="350370">
                <a:tc>
                  <a:txBody>
                    <a:bodyPr/>
                    <a:lstStyle/>
                    <a:p>
                      <a:pPr marR="44450" indent="127000" algn="ctr">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名称</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r>
                        <a:rPr lang="ja-JP" sz="1000" kern="100">
                          <a:effectLst/>
                          <a:latin typeface="Meiryo UI" panose="020B0604030504040204" pitchFamily="50" charset="-128"/>
                          <a:ea typeface="ＭＳ ゴシック" panose="020B0609070205080204" pitchFamily="49" charset="-128"/>
                          <a:cs typeface="Meiryo UI" panose="020B0604030504040204" pitchFamily="50" charset="-128"/>
                        </a:rPr>
                        <a:t>役割及び責任</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4942">
                <a:tc>
                  <a:txBody>
                    <a:bodyPr/>
                    <a:lstStyle/>
                    <a:p>
                      <a:pPr marR="44450" indent="127000">
                        <a:spcAft>
                          <a:spcPts val="0"/>
                        </a:spcAft>
                        <a:tabLst>
                          <a:tab pos="2700020" algn="ctr"/>
                          <a:tab pos="5400040" algn="r"/>
                        </a:tabLst>
                      </a:pPr>
                      <a:r>
                        <a:rPr lang="en-US" altLang="ja-JP" sz="1000" kern="100">
                          <a:effectLst/>
                          <a:latin typeface="Meiryo UI" panose="020B0604030504040204" pitchFamily="50" charset="-128"/>
                          <a:ea typeface="Meiryo UI" panose="020B0604030504040204" pitchFamily="50" charset="-128"/>
                          <a:cs typeface="Meiryo UI" panose="020B0604030504040204" pitchFamily="50" charset="-128"/>
                        </a:rPr>
                        <a:t>5</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6</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7</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0370">
                <a:tc>
                  <a:txBody>
                    <a:bodyPr/>
                    <a:lstStyle/>
                    <a:p>
                      <a:pPr marR="44450" indent="127000">
                        <a:spcAft>
                          <a:spcPts val="0"/>
                        </a:spcAft>
                        <a:tabLst>
                          <a:tab pos="2700020" algn="ctr"/>
                          <a:tab pos="5400040" algn="r"/>
                        </a:tabLst>
                      </a:pPr>
                      <a:r>
                        <a:rPr lang="en-US" altLang="ja-JP" sz="1000" kern="100">
                          <a:effectLst/>
                          <a:latin typeface="ＭＳ ゴシック" panose="020B0609070205080204" pitchFamily="49" charset="-128"/>
                          <a:ea typeface="Meiryo UI" panose="020B0604030504040204" pitchFamily="50" charset="-128"/>
                          <a:cs typeface="Meiryo UI" panose="020B0604030504040204" pitchFamily="50" charset="-128"/>
                        </a:rPr>
                        <a:t>8</a:t>
                      </a: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195" marR="36195" marT="107950" marB="1079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44450" indent="127000">
                        <a:spcAft>
                          <a:spcPts val="0"/>
                        </a:spcAft>
                        <a:tabLst>
                          <a:tab pos="2700020" algn="ctr"/>
                          <a:tab pos="5400040" algn="r"/>
                        </a:tabLst>
                      </a:pPr>
                      <a:endParaRPr 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80" name="正方形/長方形 4"/>
          <p:cNvSpPr/>
          <p:nvPr/>
        </p:nvSpPr>
        <p:spPr>
          <a:xfrm>
            <a:off x="127818" y="977847"/>
            <a:ext cx="8692654" cy="1169551"/>
          </a:xfrm>
          <a:prstGeom prst="rect">
            <a:avLst/>
          </a:prstGeom>
        </p:spPr>
        <p:txBody>
          <a:bodyPr wrap="square">
            <a:spAutoFit/>
          </a:bodyPr>
          <a:lstStyle/>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ja-JP"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提案者のみならず、補助</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等</a:t>
            </a:r>
            <a:r>
              <a:rPr kumimoji="1" lang="ja-JP"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事業の実施に関わる者については本様式に役割、責任を明記すること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協議会等の参画組織・団体も記入すること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a:p>
            <a:pPr marL="254000" marR="143510" lvl="0" indent="-127000" algn="l" defTabSz="914400" rtl="0" eaLnBrk="0" fontAlgn="base" latinLnBrk="0" hangingPunct="0">
              <a:lnSpc>
                <a:spcPct val="100000"/>
              </a:lnSpc>
              <a:spcBef>
                <a:spcPct val="0"/>
              </a:spcBef>
              <a:spcAft>
                <a:spcPts val="0"/>
              </a:spcAft>
              <a:buClrTx/>
              <a:buSzTx/>
              <a:buFontTx/>
              <a:buNone/>
              <a:tabLst/>
              <a:defRPr/>
            </a:pPr>
            <a:r>
              <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a:t>
            </a:r>
            <a:r>
              <a:rPr kumimoji="1" lang="ja-JP" altLang="en-US"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rPr>
              <a:t>　提案内容のうち、地域の持続的な推進・運営のために必要となる機能・役割の抽出やプレーヤーの選定、ステークホルダーの管理（スマートシティ推進組織）について「スマートシティリファレンスアーキテクチャ」において「都市マネジメント」と整理されている事項について、ホワイトペーパー第５章を参照し、記載すること</a:t>
            </a:r>
            <a:endParaRPr kumimoji="1" lang="en-US" altLang="ja-JP" sz="1400" b="0" i="1" u="none" strike="noStrike" kern="100" cap="none" spc="0" normalizeH="0" baseline="0" noProof="0">
              <a:ln>
                <a:noFill/>
              </a:ln>
              <a:solidFill>
                <a:srgbClr val="FF0000"/>
              </a:solidFill>
              <a:effectLst/>
              <a:uLnTx/>
              <a:uFillTx/>
              <a:latin typeface="ＭＳ Ｐゴシック"/>
              <a:ea typeface="ＭＳ Ｐゴシック"/>
              <a:cs typeface="Meiryo UI" panose="020B0604030504040204" pitchFamily="50" charset="-128"/>
            </a:endParaRPr>
          </a:p>
        </p:txBody>
      </p:sp>
      <p:sp>
        <p:nvSpPr>
          <p:cNvPr id="1282" name="テキスト 673"/>
          <p:cNvSpPr txBox="1"/>
          <p:nvPr/>
        </p:nvSpPr>
        <p:spPr>
          <a:xfrm>
            <a:off x="2990356" y="572972"/>
            <a:ext cx="6155841" cy="306884"/>
          </a:xfrm>
          <a:prstGeom prst="rect">
            <a:avLst/>
          </a:prstGeom>
        </p:spPr>
        <p:txBody>
          <a:bodyPr wrap="square">
            <a:spAutoFit/>
          </a:bodyPr>
          <a:lstStyle/>
          <a:p>
            <a:pPr marL="0" marR="0" lvl="0" indent="0" algn="r"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rPr>
              <a:t>※応募事業に関連のない場合は記載しなくても良い（詳細は別紙２参照）</a:t>
            </a:r>
            <a:endParaRPr kumimoji="1" lang="ja-JP" altLang="en-US" sz="1800" b="0" i="0" u="none" strike="noStrike" kern="1200" cap="none" spc="0" normalizeH="0" baseline="0" noProof="0">
              <a:ln>
                <a:noFill/>
              </a:ln>
              <a:solidFill>
                <a:srgbClr val="0070C0"/>
              </a:solidFill>
              <a:effectLst/>
              <a:uLnTx/>
              <a:uFillTx/>
              <a:latin typeface="Arial" panose="020B0604020202020204" pitchFamily="34" charset="0"/>
              <a:ea typeface="ＭＳ Ｐゴシック" panose="020B0600070205080204" pitchFamily="50" charset="-128"/>
              <a:cs typeface="+mn-cs"/>
            </a:endParaRPr>
          </a:p>
        </p:txBody>
      </p:sp>
      <p:sp>
        <p:nvSpPr>
          <p:cNvPr id="12" name="正方形/長方形 11"/>
          <p:cNvSpPr/>
          <p:nvPr/>
        </p:nvSpPr>
        <p:spPr>
          <a:xfrm>
            <a:off x="8655332" y="116632"/>
            <a:ext cx="464400" cy="3384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fld id="{D3B5BBDD-723F-451E-B75D-888B4059EF89}" type="slidenum">
              <a:rPr kumimoji="1" lang="en-US" altLang="ja-JP" sz="1480" b="0" i="0" u="none" strike="noStrike" kern="1200" cap="none" spc="0" normalizeH="0" baseline="0" noProof="0" smtClean="0">
                <a:ln>
                  <a:noFill/>
                </a:ln>
                <a:solidFill>
                  <a:srgbClr val="000000"/>
                </a:solidFill>
                <a:effectLst/>
                <a:uLnTx/>
                <a:uFillTx/>
                <a:latin typeface="Arial"/>
                <a:ea typeface="ＭＳ Ｐゴシック"/>
                <a:cs typeface="+mn-cs"/>
              </a:rPr>
              <a:pPr marL="0" marR="0" lvl="0" indent="0" algn="ctr" defTabSz="914400" rtl="0" eaLnBrk="0" fontAlgn="base" latinLnBrk="0" hangingPunct="0">
                <a:lnSpc>
                  <a:spcPct val="100000"/>
                </a:lnSpc>
                <a:spcBef>
                  <a:spcPct val="0"/>
                </a:spcBef>
                <a:spcAft>
                  <a:spcPct val="0"/>
                </a:spcAft>
                <a:buClrTx/>
                <a:buSzTx/>
                <a:buFontTx/>
                <a:buNone/>
                <a:tabLst/>
                <a:defRPr/>
              </a:pPr>
              <a:t>9</a:t>
            </a:fld>
            <a:endParaRPr kumimoji="1" lang="ja-JP" altLang="en-US" sz="1480" b="0" i="0" u="none" strike="noStrike" kern="1200" cap="none" spc="0" normalizeH="0" baseline="0" noProof="0">
              <a:ln>
                <a:noFill/>
              </a:ln>
              <a:solidFill>
                <a:srgbClr val="000000"/>
              </a:solidFill>
              <a:effectLst/>
              <a:uLnTx/>
              <a:uFillTx/>
              <a:latin typeface="Arial"/>
              <a:ea typeface="ＭＳ Ｐゴシック"/>
              <a:cs typeface="+mn-cs"/>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6395</Words>
  <PresentationFormat>画面に合わせる (4:3)</PresentationFormat>
  <Paragraphs>834</Paragraphs>
  <Slides>25</Slides>
  <Notes>24</Notes>
  <HiddenSlides>0</HiddenSlides>
  <MMClips>0</MMClips>
  <ScaleCrop>false</ScaleCrop>
  <HeadingPairs>
    <vt:vector size="6" baseType="variant">
      <vt:variant>
        <vt:lpstr>使用されているフォント</vt:lpstr>
      </vt:variant>
      <vt:variant>
        <vt:i4>13</vt:i4>
      </vt:variant>
      <vt:variant>
        <vt:lpstr>テーマ</vt:lpstr>
      </vt:variant>
      <vt:variant>
        <vt:i4>2</vt:i4>
      </vt:variant>
      <vt:variant>
        <vt:lpstr>スライド タイトル</vt:lpstr>
      </vt:variant>
      <vt:variant>
        <vt:i4>25</vt:i4>
      </vt:variant>
    </vt:vector>
  </HeadingPairs>
  <TitlesOfParts>
    <vt:vector size="40" baseType="lpstr">
      <vt:lpstr>BIZ UDPゴシック</vt:lpstr>
      <vt:lpstr>Meiryo UI</vt:lpstr>
      <vt:lpstr>ＭＳ Ｐゴシック</vt:lpstr>
      <vt:lpstr>ＭＳ Ｐゴシック 本文</vt:lpstr>
      <vt:lpstr>ＭＳ ゴシック</vt:lpstr>
      <vt:lpstr>Yu Gothic UI</vt:lpstr>
      <vt:lpstr>メイリオ</vt:lpstr>
      <vt:lpstr>游ゴシック</vt:lpstr>
      <vt:lpstr>Arial</vt:lpstr>
      <vt:lpstr>Calibri</vt:lpstr>
      <vt:lpstr>Century</vt:lpstr>
      <vt:lpstr>Tahoma</vt:lpstr>
      <vt:lpstr>Wingdings</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2024-02-15T08:18:12Z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ae62eaa2-15dd-47ae-ac43-7eedb3cb0fdf</vt:lpwstr>
  </property>
  <property fmtid="{D5CDD505-2E9C-101B-9397-08002B2CF9AE}" pid="8" name="MSIP_Label_ea60d57e-af5b-4752-ac57-3e4f28ca11dc_ContentBits">
    <vt:lpwstr>0</vt:lpwstr>
  </property>
</Properties>
</file>