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6" r:id="rId4"/>
    <p:sldId id="260" r:id="rId5"/>
    <p:sldId id="261" r:id="rId6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CE3DE0-D7DB-E66F-A231-983ABF4AC2A5}" name="中津留 光紀" initials="中津留" userId="S::nakatsuru-k2nc@mlit.go.jp::9e5926dc-df22-42a7-a922-dc78d1e3dc56" providerId="AD"/>
  <p188:author id="{42BD90E3-B6E8-13F4-DA71-12FCB350A1D3}" name="川橋 美里" initials="美川" userId="S::kawahashi-m2zi@mlit.go.jp::17cf21eb-9509-4b82-98ad-c52ccb6afd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737F0-43B8-4EEA-A772-7BA39D7AA5F1}" v="7" dt="2025-04-18T10:18:06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387" autoAdjust="0"/>
  </p:normalViewPr>
  <p:slideViewPr>
    <p:cSldViewPr snapToGrid="0">
      <p:cViewPr varScale="1">
        <p:scale>
          <a:sx n="107" d="100"/>
          <a:sy n="107" d="100"/>
        </p:scale>
        <p:origin x="16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12" Target="authors.xml" Type="http://schemas.microsoft.com/office/2018/10/relationships/author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5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17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21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12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2AD21-426A-4515-AB75-94BC6E65CDE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2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3B3678-48F8-8559-847B-E92A62D67CDA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0AFE17-86CD-5F1B-7AA8-8876C1DECBB3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＜概要＞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EFB908-1AC7-D968-487D-6A890AE6A78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A69E37-5C2F-2C2E-B534-1A386434B95F}"/>
              </a:ext>
            </a:extLst>
          </p:cNvPr>
          <p:cNvSpPr txBox="1"/>
          <p:nvPr/>
        </p:nvSpPr>
        <p:spPr>
          <a:xfrm>
            <a:off x="28575" y="314325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・以下の７項目について記載ください。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9ADC082-D579-A0F6-5490-123A4CF2D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95135"/>
              </p:ext>
            </p:extLst>
          </p:nvPr>
        </p:nvGraphicFramePr>
        <p:xfrm>
          <a:off x="171450" y="895350"/>
          <a:ext cx="8763000" cy="5644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945419682"/>
                    </a:ext>
                  </a:extLst>
                </a:gridCol>
                <a:gridCol w="6696075">
                  <a:extLst>
                    <a:ext uri="{9D8B030D-6E8A-4147-A177-3AD203B41FA5}">
                      <a16:colId xmlns:a16="http://schemas.microsoft.com/office/drawing/2014/main" val="104219489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事業の名称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官民連携プラットフォームが取り組む事業の名称を記載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5343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官民連携プラットフォームの名称、構成員を記載（様式１－３と齟齬がないように概略を記載ください）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（例：○○○○○：○○市、○○市、○○県、○○（株）、○○（株）、○○（株））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11254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取組実施地域を記載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（例：○○県○○市）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1316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地域生活圏の３要素への該当性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□官民パートナーシップによる「主体の連携」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□分野の垣根を越えた「事業の連携」　　　　　　　　　　　　　　　　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←　左記３項目のうち該当する項目に「■」でチェック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□行政区域（市町村界）にとらわれない「地域の連携」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46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現状・課題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様式１－４、１－５と齟齬がないように概略を記載ください。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8301"/>
                  </a:ext>
                </a:extLst>
              </a:tr>
              <a:tr h="248221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取組概要・スケジュール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様式１－２、１－４、１－５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9595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事業実施見込額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（支援対象見込額を括弧書き）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様式２ー２と齟齬がないように概略（項目ごとの概算金額）を記載ください。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3778"/>
                  </a:ext>
                </a:extLst>
              </a:tr>
            </a:tbl>
          </a:graphicData>
        </a:graphic>
      </p:graphicFrame>
      <p:sp>
        <p:nvSpPr>
          <p:cNvPr id="2" name="四角形吹き出し 38">
            <a:extLst>
              <a:ext uri="{FF2B5EF4-FFF2-40B4-BE49-F238E27FC236}">
                <a16:creationId xmlns:a16="http://schemas.microsoft.com/office/drawing/2014/main" id="{CA4E296A-86F9-3676-0ADF-0681C1E92085}"/>
              </a:ext>
            </a:extLst>
          </p:cNvPr>
          <p:cNvSpPr/>
          <p:nvPr/>
        </p:nvSpPr>
        <p:spPr>
          <a:xfrm>
            <a:off x="9349228" y="217149"/>
            <a:ext cx="2734822" cy="856113"/>
          </a:xfrm>
          <a:prstGeom prst="wedgeRectCallout">
            <a:avLst>
              <a:gd name="adj1" fmla="val -55834"/>
              <a:gd name="adj2" fmla="val -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様式内の説明文（赤字）は、</a:t>
            </a:r>
            <a:r>
              <a:rPr kumimoji="1" lang="ja-JP" altLang="en-US" sz="1050" b="1" u="sng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記入に際し削除してください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書式やフォントサイズは変更せず、黒字で記入すること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（次スライド以降、同様）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02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BC8E93-55E3-85B9-BE3E-A245CB493B78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＜取組スケジュール＞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2EDC8A-F6DD-617B-A4AB-B56D02CDB7E7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149775-DC3B-C16A-CEC4-ECA4A6B85AAE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・取組スケジュールについて、実施主体や実施内容が分かるように、具体的に記載してください。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・スケジュールの図については、以下の例を参考に記載ください。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F730B00-9FCD-1C60-5097-F0EECA305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24397"/>
              </p:ext>
            </p:extLst>
          </p:nvPr>
        </p:nvGraphicFramePr>
        <p:xfrm>
          <a:off x="190499" y="3981451"/>
          <a:ext cx="8658225" cy="2678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7195">
                  <a:extLst>
                    <a:ext uri="{9D8B030D-6E8A-4147-A177-3AD203B41FA5}">
                      <a16:colId xmlns:a16="http://schemas.microsoft.com/office/drawing/2014/main" val="3865339644"/>
                    </a:ext>
                  </a:extLst>
                </a:gridCol>
                <a:gridCol w="560103">
                  <a:extLst>
                    <a:ext uri="{9D8B030D-6E8A-4147-A177-3AD203B41FA5}">
                      <a16:colId xmlns:a16="http://schemas.microsoft.com/office/drawing/2014/main" val="301480280"/>
                    </a:ext>
                  </a:extLst>
                </a:gridCol>
                <a:gridCol w="560103">
                  <a:extLst>
                    <a:ext uri="{9D8B030D-6E8A-4147-A177-3AD203B41FA5}">
                      <a16:colId xmlns:a16="http://schemas.microsoft.com/office/drawing/2014/main" val="1881072951"/>
                    </a:ext>
                  </a:extLst>
                </a:gridCol>
                <a:gridCol w="1120206">
                  <a:extLst>
                    <a:ext uri="{9D8B030D-6E8A-4147-A177-3AD203B41FA5}">
                      <a16:colId xmlns:a16="http://schemas.microsoft.com/office/drawing/2014/main" val="540429001"/>
                    </a:ext>
                  </a:extLst>
                </a:gridCol>
                <a:gridCol w="1120206">
                  <a:extLst>
                    <a:ext uri="{9D8B030D-6E8A-4147-A177-3AD203B41FA5}">
                      <a16:colId xmlns:a16="http://schemas.microsoft.com/office/drawing/2014/main" val="2208935831"/>
                    </a:ext>
                  </a:extLst>
                </a:gridCol>
                <a:gridCol w="1120206">
                  <a:extLst>
                    <a:ext uri="{9D8B030D-6E8A-4147-A177-3AD203B41FA5}">
                      <a16:colId xmlns:a16="http://schemas.microsoft.com/office/drawing/2014/main" val="1991369139"/>
                    </a:ext>
                  </a:extLst>
                </a:gridCol>
                <a:gridCol w="1120206">
                  <a:extLst>
                    <a:ext uri="{9D8B030D-6E8A-4147-A177-3AD203B41FA5}">
                      <a16:colId xmlns:a16="http://schemas.microsoft.com/office/drawing/2014/main" val="2214768727"/>
                    </a:ext>
                  </a:extLst>
                </a:gridCol>
              </a:tblGrid>
              <a:tr h="295274"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324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　推進体制の構築・強化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957929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有識者ヒアリング等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6318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関係者の調整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05423"/>
                  </a:ext>
                </a:extLst>
              </a:tr>
              <a:tr h="211447">
                <a:tc gridSpan="7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　地域経営主体としてのサービス提供等に向けた調査・分析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23835076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実証調査計画の策定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7294"/>
                  </a:ext>
                </a:extLst>
              </a:tr>
              <a:tr h="312514">
                <a:tc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実証調査の実施及び結果分析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080983"/>
                  </a:ext>
                </a:extLst>
              </a:tr>
              <a:tr h="302789">
                <a:tc gridSpan="7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ウ　「地域生活圏」の形成に向けた事業の実施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8855427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実証調査を踏まえた人材育成研修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610714"/>
                  </a:ext>
                </a:extLst>
              </a:tr>
            </a:tbl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BD92480-2823-D593-9534-EE7618EAEC59}"/>
              </a:ext>
            </a:extLst>
          </p:cNvPr>
          <p:cNvSpPr txBox="1"/>
          <p:nvPr/>
        </p:nvSpPr>
        <p:spPr>
          <a:xfrm>
            <a:off x="133350" y="3667125"/>
            <a:ext cx="19812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■スケジュール（イメージ）</a:t>
            </a: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54CDE471-F882-9543-EC7C-DEE79FCA9639}"/>
              </a:ext>
            </a:extLst>
          </p:cNvPr>
          <p:cNvSpPr/>
          <p:nvPr/>
        </p:nvSpPr>
        <p:spPr>
          <a:xfrm>
            <a:off x="4105275" y="4638558"/>
            <a:ext cx="7429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E402A43C-8DD5-63FC-2833-F14B1B54B0A5}"/>
              </a:ext>
            </a:extLst>
          </p:cNvPr>
          <p:cNvSpPr/>
          <p:nvPr/>
        </p:nvSpPr>
        <p:spPr>
          <a:xfrm>
            <a:off x="3825775" y="4935537"/>
            <a:ext cx="1642695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A44D6ECF-B3D3-5A6C-65E8-EE34FB2C5BB9}"/>
              </a:ext>
            </a:extLst>
          </p:cNvPr>
          <p:cNvSpPr/>
          <p:nvPr/>
        </p:nvSpPr>
        <p:spPr>
          <a:xfrm>
            <a:off x="3825775" y="5495808"/>
            <a:ext cx="1642695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ADC9B2CB-8DBD-5167-2676-26A6E6EBB634}"/>
              </a:ext>
            </a:extLst>
          </p:cNvPr>
          <p:cNvSpPr/>
          <p:nvPr/>
        </p:nvSpPr>
        <p:spPr>
          <a:xfrm>
            <a:off x="4848225" y="5823323"/>
            <a:ext cx="2404222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矢印: 右 31">
            <a:extLst>
              <a:ext uri="{FF2B5EF4-FFF2-40B4-BE49-F238E27FC236}">
                <a16:creationId xmlns:a16="http://schemas.microsoft.com/office/drawing/2014/main" id="{A94F76DA-A5E2-FC79-B157-853FE5695776}"/>
              </a:ext>
            </a:extLst>
          </p:cNvPr>
          <p:cNvSpPr/>
          <p:nvPr/>
        </p:nvSpPr>
        <p:spPr>
          <a:xfrm>
            <a:off x="7252446" y="6426200"/>
            <a:ext cx="1156447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202100-4436-95EC-B66B-6411FEBA531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</a:p>
        </p:txBody>
      </p:sp>
    </p:spTree>
    <p:extLst>
      <p:ext uri="{BB962C8B-B14F-4D97-AF65-F5344CB8AC3E}">
        <p14:creationId xmlns:p14="http://schemas.microsoft.com/office/powerpoint/2010/main" val="282775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＜事業実施体制＞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・募集要領５．（２）②で定める内容審査「事業実施体制」の評価の観点を踏まえ、提案内容を記載ください。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・体制図については、以下の例を参考に図で記載ください。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B0CFF3B-AFE0-68DE-5103-0444610E1F64}"/>
              </a:ext>
            </a:extLst>
          </p:cNvPr>
          <p:cNvSpPr txBox="1"/>
          <p:nvPr/>
        </p:nvSpPr>
        <p:spPr>
          <a:xfrm>
            <a:off x="228600" y="3954780"/>
            <a:ext cx="14859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■体制図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3BE2B3F-EF72-2004-79C0-ADCE9AD9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01728"/>
              </p:ext>
            </p:extLst>
          </p:nvPr>
        </p:nvGraphicFramePr>
        <p:xfrm>
          <a:off x="5869939" y="5124729"/>
          <a:ext cx="3113406" cy="563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636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299975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31493BA0-7404-2A37-4E9E-180AE3A54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35884"/>
              </p:ext>
            </p:extLst>
          </p:nvPr>
        </p:nvGraphicFramePr>
        <p:xfrm>
          <a:off x="5885814" y="5778780"/>
          <a:ext cx="3113406" cy="544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34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4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AEB0DD79-4AD2-6383-A7F3-03FB26D47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48628"/>
              </p:ext>
            </p:extLst>
          </p:nvPr>
        </p:nvGraphicFramePr>
        <p:xfrm>
          <a:off x="349250" y="4326255"/>
          <a:ext cx="3108325" cy="73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486313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官民連携プラットフォームでの役割・担務を記載ください。同プラットフォームの代表であれば、その旨を記載ください。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5784BA6B-A5A4-4567-53C6-F04F12107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498102"/>
              </p:ext>
            </p:extLst>
          </p:nvPr>
        </p:nvGraphicFramePr>
        <p:xfrm>
          <a:off x="5866764" y="4326255"/>
          <a:ext cx="3113406" cy="601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</a:t>
                      </a:r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57482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0212D532-DE72-7355-DD97-D5D42313C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644004"/>
              </p:ext>
            </p:extLst>
          </p:nvPr>
        </p:nvGraphicFramePr>
        <p:xfrm>
          <a:off x="349250" y="5205730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8BC2A7A9-98D9-F0E9-4E52-27EBAACEC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292509"/>
              </p:ext>
            </p:extLst>
          </p:nvPr>
        </p:nvGraphicFramePr>
        <p:xfrm>
          <a:off x="349250" y="5843905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B046950-1E85-E8D2-6F4A-C821D59AE2FB}"/>
              </a:ext>
            </a:extLst>
          </p:cNvPr>
          <p:cNvCxnSpPr>
            <a:cxnSpLocks/>
          </p:cNvCxnSpPr>
          <p:nvPr/>
        </p:nvCxnSpPr>
        <p:spPr>
          <a:xfrm>
            <a:off x="3457575" y="4450080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30B3471-5E20-1B43-C2AB-E4E84D860F5D}"/>
              </a:ext>
            </a:extLst>
          </p:cNvPr>
          <p:cNvCxnSpPr>
            <a:cxnSpLocks/>
          </p:cNvCxnSpPr>
          <p:nvPr/>
        </p:nvCxnSpPr>
        <p:spPr>
          <a:xfrm flipV="1">
            <a:off x="3459956" y="4454843"/>
            <a:ext cx="235744" cy="75533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7263417F-2A8D-9314-DEF6-255E18AAD7C1}"/>
              </a:ext>
            </a:extLst>
          </p:cNvPr>
          <p:cNvCxnSpPr>
            <a:cxnSpLocks/>
          </p:cNvCxnSpPr>
          <p:nvPr/>
        </p:nvCxnSpPr>
        <p:spPr>
          <a:xfrm flipV="1">
            <a:off x="3462338" y="4469130"/>
            <a:ext cx="238125" cy="138160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C0BECB4-D3F8-504A-4FEB-6428496764C9}"/>
              </a:ext>
            </a:extLst>
          </p:cNvPr>
          <p:cNvCxnSpPr>
            <a:cxnSpLocks/>
          </p:cNvCxnSpPr>
          <p:nvPr/>
        </p:nvCxnSpPr>
        <p:spPr>
          <a:xfrm>
            <a:off x="5610225" y="4454842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7C9DAAC-6428-08EC-BDB2-09FE668A3A64}"/>
              </a:ext>
            </a:extLst>
          </p:cNvPr>
          <p:cNvCxnSpPr>
            <a:cxnSpLocks/>
          </p:cNvCxnSpPr>
          <p:nvPr/>
        </p:nvCxnSpPr>
        <p:spPr>
          <a:xfrm flipH="1" flipV="1">
            <a:off x="5629275" y="4460081"/>
            <a:ext cx="240506" cy="65960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863FCB9-83BE-C491-A5F8-2BF225F40334}"/>
              </a:ext>
            </a:extLst>
          </p:cNvPr>
          <p:cNvCxnSpPr>
            <a:cxnSpLocks/>
          </p:cNvCxnSpPr>
          <p:nvPr/>
        </p:nvCxnSpPr>
        <p:spPr>
          <a:xfrm flipH="1" flipV="1">
            <a:off x="5619750" y="4450081"/>
            <a:ext cx="261938" cy="142874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FD91076-6D00-F227-7413-0CF4222FB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875844"/>
              </p:ext>
            </p:extLst>
          </p:nvPr>
        </p:nvGraphicFramePr>
        <p:xfrm>
          <a:off x="3705225" y="4307205"/>
          <a:ext cx="1914525" cy="2064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45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3762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1652526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官民連携プラットフォームの取組概要を記載ください。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BDD8318-2C47-14D2-BD31-05482593E3F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様式１－３</a:t>
            </a:r>
          </a:p>
        </p:txBody>
      </p:sp>
    </p:spTree>
    <p:extLst>
      <p:ext uri="{BB962C8B-B14F-4D97-AF65-F5344CB8AC3E}">
        <p14:creationId xmlns:p14="http://schemas.microsoft.com/office/powerpoint/2010/main" val="211282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＜事業内容＞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・募集要領５．（２）②で定める内容審査「事業内容」の評価の観点を踏まえ、提案内容を記載ください。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8EA0F4-F327-BECF-96CC-777C9427B1B7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様式１－４</a:t>
            </a:r>
          </a:p>
        </p:txBody>
      </p:sp>
    </p:spTree>
    <p:extLst>
      <p:ext uri="{BB962C8B-B14F-4D97-AF65-F5344CB8AC3E}">
        <p14:creationId xmlns:p14="http://schemas.microsoft.com/office/powerpoint/2010/main" val="349235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A9FAE0-3654-B7AC-4B9E-6B2B7AB0EC1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526536-7A4A-E3D3-F9F3-2F283D741EC2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＜持続可能性＞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C35ADD-77B0-053E-404E-98B1CFE4DCCA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・募集要領５．（２）②で定める内容審査「持続可能性」の評価の観点を踏まえ、提案内容を記載ください。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2A4E5-C0F1-EAB4-5722-7016CFD592AF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様式１－５</a:t>
            </a:r>
          </a:p>
        </p:txBody>
      </p:sp>
    </p:spTree>
    <p:extLst>
      <p:ext uri="{BB962C8B-B14F-4D97-AF65-F5344CB8AC3E}">
        <p14:creationId xmlns:p14="http://schemas.microsoft.com/office/powerpoint/2010/main" val="59069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858</Words>
  <PresentationFormat>画面に合わせる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