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4"/>
  </p:sldMasterIdLst>
  <p:notesMasterIdLst>
    <p:notesMasterId r:id="rId10"/>
  </p:notesMasterIdLst>
  <p:handoutMasterIdLst>
    <p:handoutMasterId r:id="rId11"/>
  </p:handoutMasterIdLst>
  <p:sldIdLst>
    <p:sldId id="285" r:id="rId5"/>
    <p:sldId id="281" r:id="rId6"/>
    <p:sldId id="298" r:id="rId7"/>
    <p:sldId id="297" r:id="rId8"/>
    <p:sldId id="295" r:id="rId9"/>
  </p:sldIdLst>
  <p:sldSz cx="9144000" cy="6858000" type="screen4x3"/>
  <p:notesSz cx="7104063" cy="102346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CC66"/>
    <a:srgbClr val="D6F2D9"/>
    <a:srgbClr val="DDFFDD"/>
    <a:srgbClr val="CCFFCC"/>
    <a:srgbClr val="D0E9F0"/>
    <a:srgbClr val="FCEEF8"/>
    <a:srgbClr val="FEFECA"/>
    <a:srgbClr val="008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338" autoAdjust="0"/>
    <p:restoredTop sz="96242" autoAdjust="0"/>
  </p:normalViewPr>
  <p:slideViewPr>
    <p:cSldViewPr snapToGrid="0">
      <p:cViewPr varScale="1">
        <p:scale>
          <a:sx n="110" d="100"/>
          <a:sy n="110" d="100"/>
        </p:scale>
        <p:origin x="1482"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notesMasters/notesMaster1.xml" Type="http://schemas.openxmlformats.org/officeDocument/2006/relationships/notesMaster"/><Relationship Id="rId11" Target="handoutMasters/handoutMaster1.xml" Type="http://schemas.openxmlformats.org/officeDocument/2006/relationships/handoutMaster"/><Relationship Id="rId12" Target="presProps.xml" Type="http://schemas.openxmlformats.org/officeDocument/2006/relationships/presProps"/><Relationship Id="rId13" Target="viewProps.xml" Type="http://schemas.openxmlformats.org/officeDocument/2006/relationships/viewProps"/><Relationship Id="rId14" Target="theme/theme1.xml" Type="http://schemas.openxmlformats.org/officeDocument/2006/relationships/theme"/><Relationship Id="rId15"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9042" cy="513789"/>
          </a:xfrm>
          <a:prstGeom prst="rect">
            <a:avLst/>
          </a:prstGeom>
        </p:spPr>
        <p:txBody>
          <a:bodyPr vert="horz" lIns="95491" tIns="47745" rIns="95491" bIns="47745"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4023348" y="0"/>
            <a:ext cx="3079040" cy="513789"/>
          </a:xfrm>
          <a:prstGeom prst="rect">
            <a:avLst/>
          </a:prstGeom>
        </p:spPr>
        <p:txBody>
          <a:bodyPr vert="horz" lIns="95491" tIns="47745" rIns="95491" bIns="47745" rtlCol="0"/>
          <a:lstStyle>
            <a:lvl1pPr algn="r">
              <a:defRPr sz="1300"/>
            </a:lvl1pPr>
          </a:lstStyle>
          <a:p>
            <a:fld id="{8A4FAE83-6876-449D-BCCE-496EC707688A}" type="datetimeFigureOut">
              <a:rPr kumimoji="1" lang="ja-JP" altLang="en-US" smtClean="0"/>
              <a:t>2026/4/17</a:t>
            </a:fld>
            <a:endParaRPr kumimoji="1" lang="ja-JP" altLang="en-US"/>
          </a:p>
        </p:txBody>
      </p:sp>
      <p:sp>
        <p:nvSpPr>
          <p:cNvPr id="4" name="フッター プレースホルダー 3"/>
          <p:cNvSpPr>
            <a:spLocks noGrp="1"/>
          </p:cNvSpPr>
          <p:nvPr>
            <p:ph type="ftr" sz="quarter" idx="2"/>
          </p:nvPr>
        </p:nvSpPr>
        <p:spPr>
          <a:xfrm>
            <a:off x="0" y="9720824"/>
            <a:ext cx="3079042" cy="513789"/>
          </a:xfrm>
          <a:prstGeom prst="rect">
            <a:avLst/>
          </a:prstGeom>
        </p:spPr>
        <p:txBody>
          <a:bodyPr vert="horz" lIns="95491" tIns="47745" rIns="95491" bIns="47745"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4023348" y="9720824"/>
            <a:ext cx="3079040" cy="513789"/>
          </a:xfrm>
          <a:prstGeom prst="rect">
            <a:avLst/>
          </a:prstGeom>
        </p:spPr>
        <p:txBody>
          <a:bodyPr vert="horz" lIns="95491" tIns="47745" rIns="95491" bIns="47745" rtlCol="0" anchor="b"/>
          <a:lstStyle>
            <a:lvl1pPr algn="r">
              <a:defRPr sz="13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9042" cy="513789"/>
          </a:xfrm>
          <a:prstGeom prst="rect">
            <a:avLst/>
          </a:prstGeom>
        </p:spPr>
        <p:txBody>
          <a:bodyPr vert="horz" lIns="95491" tIns="47745" rIns="95491" bIns="47745"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348" y="0"/>
            <a:ext cx="3079040" cy="513789"/>
          </a:xfrm>
          <a:prstGeom prst="rect">
            <a:avLst/>
          </a:prstGeom>
        </p:spPr>
        <p:txBody>
          <a:bodyPr vert="horz" lIns="95491" tIns="47745" rIns="95491" bIns="47745" rtlCol="0"/>
          <a:lstStyle>
            <a:lvl1pPr algn="r">
              <a:defRPr sz="1300"/>
            </a:lvl1pPr>
          </a:lstStyle>
          <a:p>
            <a:fld id="{0AC30D34-39EC-4333-89A4-48E429B38CE2}" type="datetimeFigureOut">
              <a:rPr kumimoji="1" lang="ja-JP" altLang="en-US" smtClean="0"/>
              <a:t>2026/4/17</a:t>
            </a:fld>
            <a:endParaRPr kumimoji="1" lang="ja-JP" altLang="en-US"/>
          </a:p>
        </p:txBody>
      </p:sp>
      <p:sp>
        <p:nvSpPr>
          <p:cNvPr id="4" name="スライド イメージ プレースホルダー 3"/>
          <p:cNvSpPr>
            <a:spLocks noGrp="1" noRot="1" noChangeAspect="1"/>
          </p:cNvSpPr>
          <p:nvPr>
            <p:ph type="sldImg" idx="2"/>
          </p:nvPr>
        </p:nvSpPr>
        <p:spPr>
          <a:xfrm>
            <a:off x="1249363" y="1279525"/>
            <a:ext cx="4605337" cy="3452813"/>
          </a:xfrm>
          <a:prstGeom prst="rect">
            <a:avLst/>
          </a:prstGeom>
          <a:noFill/>
          <a:ln w="12700">
            <a:solidFill>
              <a:prstClr val="black"/>
            </a:solidFill>
          </a:ln>
        </p:spPr>
        <p:txBody>
          <a:bodyPr vert="horz" lIns="95491" tIns="47745" rIns="95491" bIns="47745" rtlCol="0" anchor="ctr"/>
          <a:lstStyle/>
          <a:p>
            <a:endParaRPr lang="ja-JP" altLang="en-US"/>
          </a:p>
        </p:txBody>
      </p:sp>
      <p:sp>
        <p:nvSpPr>
          <p:cNvPr id="5" name="ノート プレースホルダー 4"/>
          <p:cNvSpPr>
            <a:spLocks noGrp="1"/>
          </p:cNvSpPr>
          <p:nvPr>
            <p:ph type="body" sz="quarter" idx="3"/>
          </p:nvPr>
        </p:nvSpPr>
        <p:spPr>
          <a:xfrm>
            <a:off x="709905" y="4925459"/>
            <a:ext cx="5684255" cy="4029621"/>
          </a:xfrm>
          <a:prstGeom prst="rect">
            <a:avLst/>
          </a:prstGeom>
        </p:spPr>
        <p:txBody>
          <a:bodyPr vert="horz" lIns="95491" tIns="47745" rIns="95491" bIns="477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0824"/>
            <a:ext cx="3079042" cy="513789"/>
          </a:xfrm>
          <a:prstGeom prst="rect">
            <a:avLst/>
          </a:prstGeom>
        </p:spPr>
        <p:txBody>
          <a:bodyPr vert="horz" lIns="95491" tIns="47745" rIns="95491" bIns="47745"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348" y="9720824"/>
            <a:ext cx="3079040" cy="513789"/>
          </a:xfrm>
          <a:prstGeom prst="rect">
            <a:avLst/>
          </a:prstGeom>
        </p:spPr>
        <p:txBody>
          <a:bodyPr vert="horz" lIns="95491" tIns="47745" rIns="95491" bIns="47745" rtlCol="0" anchor="b"/>
          <a:lstStyle>
            <a:lvl1pPr algn="r">
              <a:defRPr sz="13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1" name=""/>
        <p:cNvGrpSpPr/>
        <p:nvPr/>
      </p:nvGrpSpPr>
      <p:grpSpPr>
        <a:xfrm>
          <a:off x="0" y="0"/>
          <a:ext cx="0" cy="0"/>
          <a:chOff x="0" y="0"/>
          <a:chExt cx="0" cy="0"/>
        </a:xfrm>
      </p:grpSpPr>
      <p:sp>
        <p:nvSpPr>
          <p:cNvPr id="1195"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196"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618FB2CC-1EC5-49AE-911A-E909E5DBF0C7}" type="datetime1">
              <a:rPr lang="ja-JP" altLang="en-US" smtClean="0"/>
              <a:pPr>
                <a:defRPr/>
              </a:pPr>
              <a:t>2026/4/17</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C3327C14-B4FA-4FE7-81C9-7E1C466D1E2D}" type="slidenum">
              <a:rPr lang="ja-JP" altLang="en-US"/>
              <a:pPr>
                <a:defRPr/>
              </a:pPr>
              <a:t>‹#›</a:t>
            </a:fld>
            <a:endParaRPr lang="ja-JP" altLang="en-US"/>
          </a:p>
        </p:txBody>
      </p:sp>
    </p:spTree>
    <p:extLst>
      <p:ext uri="{BB962C8B-B14F-4D97-AF65-F5344CB8AC3E}">
        <p14:creationId xmlns:p14="http://schemas.microsoft.com/office/powerpoint/2010/main" val="331479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bg>
      <p:bgPr>
        <a:solidFill>
          <a:schemeClr val="bg1"/>
        </a:solidFill>
        <a:effectLst/>
      </p:bgPr>
    </p:bg>
    <p:spTree>
      <p:nvGrpSpPr>
        <p:cNvPr id="1" name=""/>
        <p:cNvGrpSpPr/>
        <p:nvPr/>
      </p:nvGrpSpPr>
      <p:grpSpPr>
        <a:xfrm>
          <a:off x="0" y="0"/>
          <a:ext cx="0" cy="0"/>
          <a:chOff x="0" y="0"/>
          <a:chExt cx="0" cy="0"/>
        </a:xfrm>
      </p:grpSpPr>
      <p:sp>
        <p:nvSpPr>
          <p:cNvPr id="1168" name="タイトル 1"/>
          <p:cNvSpPr>
            <a:spLocks noGrp="1"/>
          </p:cNvSpPr>
          <p:nvPr>
            <p:ph type="title"/>
          </p:nvPr>
        </p:nvSpPr>
        <p:spPr/>
        <p:txBody>
          <a:bodyPr/>
          <a:lstStyle/>
          <a:p>
            <a:r>
              <a:rPr lang="ja-JP" altLang="en-US"/>
              <a:t>マスタ タイトルの書式設定</a:t>
            </a:r>
          </a:p>
        </p:txBody>
      </p:sp>
      <p:sp>
        <p:nvSpPr>
          <p:cNvPr id="116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D426A66D-DA8A-49D5-BA71-B783CDE364BB}" type="datetime1">
              <a:rPr lang="ja-JP" altLang="en-US" smtClean="0"/>
              <a:pPr>
                <a:defRPr/>
              </a:pPr>
              <a:t>2026/4/17</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854402B4-FEF8-49C6-9BFF-46D3F48EA9BE}" type="slidenum">
              <a:rPr lang="ja-JP" altLang="en-US"/>
              <a:pPr>
                <a:defRPr/>
              </a:pPr>
              <a:t>‹#›</a:t>
            </a:fld>
            <a:endParaRPr lang="ja-JP" altLang="en-US"/>
          </a:p>
        </p:txBody>
      </p:sp>
    </p:spTree>
    <p:extLst>
      <p:ext uri="{BB962C8B-B14F-4D97-AF65-F5344CB8AC3E}">
        <p14:creationId xmlns:p14="http://schemas.microsoft.com/office/powerpoint/2010/main" val="1997673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bg>
      <p:bgPr>
        <a:solidFill>
          <a:schemeClr val="bg1"/>
        </a:solidFill>
        <a:effectLst/>
      </p:bgPr>
    </p:bg>
    <p:spTree>
      <p:nvGrpSpPr>
        <p:cNvPr id="1" name=""/>
        <p:cNvGrpSpPr/>
        <p:nvPr/>
      </p:nvGrpSpPr>
      <p:grpSpPr>
        <a:xfrm>
          <a:off x="0" y="0"/>
          <a:ext cx="0" cy="0"/>
          <a:chOff x="0" y="0"/>
          <a:chExt cx="0" cy="0"/>
        </a:xfrm>
      </p:grpSpPr>
      <p:sp>
        <p:nvSpPr>
          <p:cNvPr id="1165"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166"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FDFF7D73-10DD-4AD0-8EB6-B6FFBD2DA77B}" type="datetime1">
              <a:rPr lang="ja-JP" altLang="en-US" smtClean="0"/>
              <a:pPr>
                <a:defRPr/>
              </a:pPr>
              <a:t>2026/4/17</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A7D9143C-B702-40E6-A22A-50B916C2DE78}" type="slidenum">
              <a:rPr lang="ja-JP" altLang="en-US"/>
              <a:pPr>
                <a:defRPr/>
              </a:pPr>
              <a:t>‹#›</a:t>
            </a:fld>
            <a:endParaRPr lang="ja-JP" altLang="en-US"/>
          </a:p>
        </p:txBody>
      </p:sp>
    </p:spTree>
    <p:extLst>
      <p:ext uri="{BB962C8B-B14F-4D97-AF65-F5344CB8AC3E}">
        <p14:creationId xmlns:p14="http://schemas.microsoft.com/office/powerpoint/2010/main" val="599149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98" name="タイトル 1"/>
          <p:cNvSpPr>
            <a:spLocks noGrp="1"/>
          </p:cNvSpPr>
          <p:nvPr>
            <p:ph type="title"/>
          </p:nvPr>
        </p:nvSpPr>
        <p:spPr/>
        <p:txBody>
          <a:bodyPr/>
          <a:lstStyle/>
          <a:p>
            <a:r>
              <a:rPr lang="ja-JP" altLang="en-US"/>
              <a:t>マスタ タイトルの書式設定</a:t>
            </a:r>
          </a:p>
        </p:txBody>
      </p:sp>
      <p:sp>
        <p:nvSpPr>
          <p:cNvPr id="1199"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a:ln/>
        </p:spPr>
        <p:txBody>
          <a:bodyPr/>
          <a:lstStyle>
            <a:lvl1pPr>
              <a:defRPr/>
            </a:lvl1pPr>
          </a:lstStyle>
          <a:p>
            <a:pPr>
              <a:defRPr/>
            </a:pPr>
            <a:fld id="{DD9DFD30-18B8-4BE9-AA12-BDF9FEC5AE5C}" type="datetime1">
              <a:rPr lang="ja-JP" altLang="en-US" smtClean="0"/>
              <a:pPr>
                <a:defRPr/>
              </a:pPr>
              <a:t>2026/4/17</a:t>
            </a:fld>
            <a:endParaRPr lang="ja-JP" altLang="en-US"/>
          </a:p>
        </p:txBody>
      </p:sp>
      <p:sp>
        <p:nvSpPr>
          <p:cNvPr id="5" name="フッター プレースホルダ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 5"/>
          <p:cNvSpPr>
            <a:spLocks noGrp="1" noChangeArrowheads="1"/>
          </p:cNvSpPr>
          <p:nvPr>
            <p:ph type="sldNum" sz="quarter" idx="12"/>
          </p:nvPr>
        </p:nvSpPr>
        <p:spPr>
          <a:ln/>
        </p:spPr>
        <p:txBody>
          <a:bodyPr/>
          <a:lstStyle>
            <a:lvl1pPr>
              <a:defRPr/>
            </a:lvl1pPr>
          </a:lstStyle>
          <a:p>
            <a:pPr>
              <a:defRPr/>
            </a:pPr>
            <a:fld id="{BC48C096-E029-4171-9F94-7518C268C79A}" type="slidenum">
              <a:rPr lang="ja-JP" altLang="en-US"/>
              <a:pPr>
                <a:defRPr/>
              </a:pPr>
              <a:t>‹#›</a:t>
            </a:fld>
            <a:endParaRPr lang="ja-JP" altLang="en-US"/>
          </a:p>
        </p:txBody>
      </p:sp>
    </p:spTree>
    <p:extLst>
      <p:ext uri="{BB962C8B-B14F-4D97-AF65-F5344CB8AC3E}">
        <p14:creationId xmlns:p14="http://schemas.microsoft.com/office/powerpoint/2010/main" val="254396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119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19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A1D4BFEC-72C1-4781-9CB0-8ABD9F909EA8}" type="datetime1">
              <a:rPr lang="ja-JP" altLang="en-US" smtClean="0"/>
              <a:pPr>
                <a:defRPr/>
              </a:pPr>
              <a:t>2026/4/17</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6800E00A-362B-44ED-B261-E1F9DA6918C7}" type="slidenum">
              <a:rPr lang="ja-JP" altLang="en-US"/>
              <a:pPr>
                <a:defRPr/>
              </a:pPr>
              <a:t>‹#›</a:t>
            </a:fld>
            <a:endParaRPr lang="ja-JP" altLang="en-US"/>
          </a:p>
        </p:txBody>
      </p:sp>
    </p:spTree>
    <p:extLst>
      <p:ext uri="{BB962C8B-B14F-4D97-AF65-F5344CB8AC3E}">
        <p14:creationId xmlns:p14="http://schemas.microsoft.com/office/powerpoint/2010/main" val="2002351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solidFill>
          <a:schemeClr val="bg1"/>
        </a:solidFill>
        <a:effectLst/>
      </p:bgPr>
    </p:bg>
    <p:spTree>
      <p:nvGrpSpPr>
        <p:cNvPr id="1" name=""/>
        <p:cNvGrpSpPr/>
        <p:nvPr/>
      </p:nvGrpSpPr>
      <p:grpSpPr>
        <a:xfrm>
          <a:off x="0" y="0"/>
          <a:ext cx="0" cy="0"/>
          <a:chOff x="0" y="0"/>
          <a:chExt cx="0" cy="0"/>
        </a:xfrm>
      </p:grpSpPr>
      <p:sp>
        <p:nvSpPr>
          <p:cNvPr id="1188" name="タイトル 1"/>
          <p:cNvSpPr>
            <a:spLocks noGrp="1"/>
          </p:cNvSpPr>
          <p:nvPr>
            <p:ph type="title"/>
          </p:nvPr>
        </p:nvSpPr>
        <p:spPr/>
        <p:txBody>
          <a:bodyPr/>
          <a:lstStyle/>
          <a:p>
            <a:r>
              <a:rPr lang="ja-JP" altLang="en-US"/>
              <a:t>マスタ タイトルの書式設定</a:t>
            </a:r>
          </a:p>
        </p:txBody>
      </p:sp>
      <p:sp>
        <p:nvSpPr>
          <p:cNvPr id="1189"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90"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D17B7E9E-9D61-46FA-8593-FB4FAB0DCA6A}" type="datetime1">
              <a:rPr lang="ja-JP" altLang="en-US" smtClean="0"/>
              <a:pPr>
                <a:defRPr/>
              </a:pPr>
              <a:t>2026/4/17</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8F343965-4B26-4CD2-9DC4-6E5688BEF554}" type="slidenum">
              <a:rPr lang="ja-JP" altLang="en-US"/>
              <a:pPr>
                <a:defRPr/>
              </a:pPr>
              <a:t>‹#›</a:t>
            </a:fld>
            <a:endParaRPr lang="ja-JP" altLang="en-US"/>
          </a:p>
        </p:txBody>
      </p:sp>
    </p:spTree>
    <p:extLst>
      <p:ext uri="{BB962C8B-B14F-4D97-AF65-F5344CB8AC3E}">
        <p14:creationId xmlns:p14="http://schemas.microsoft.com/office/powerpoint/2010/main" val="2214332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bg>
      <p:bgPr>
        <a:solidFill>
          <a:schemeClr val="bg1"/>
        </a:solidFill>
        <a:effectLst/>
      </p:bgPr>
    </p:bg>
    <p:spTree>
      <p:nvGrpSpPr>
        <p:cNvPr id="1" name=""/>
        <p:cNvGrpSpPr/>
        <p:nvPr/>
      </p:nvGrpSpPr>
      <p:grpSpPr>
        <a:xfrm>
          <a:off x="0" y="0"/>
          <a:ext cx="0" cy="0"/>
          <a:chOff x="0" y="0"/>
          <a:chExt cx="0" cy="0"/>
        </a:xfrm>
      </p:grpSpPr>
      <p:sp>
        <p:nvSpPr>
          <p:cNvPr id="1182" name="タイトル 1"/>
          <p:cNvSpPr>
            <a:spLocks noGrp="1"/>
          </p:cNvSpPr>
          <p:nvPr>
            <p:ph type="title"/>
          </p:nvPr>
        </p:nvSpPr>
        <p:spPr/>
        <p:txBody>
          <a:bodyPr/>
          <a:lstStyle>
            <a:lvl1pPr>
              <a:defRPr/>
            </a:lvl1pPr>
          </a:lstStyle>
          <a:p>
            <a:r>
              <a:rPr lang="ja-JP" altLang="en-US"/>
              <a:t>マスタ タイトルの書式設定</a:t>
            </a:r>
          </a:p>
        </p:txBody>
      </p:sp>
      <p:sp>
        <p:nvSpPr>
          <p:cNvPr id="118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noChangeArrowheads="1"/>
          </p:cNvSpPr>
          <p:nvPr>
            <p:ph type="dt" sz="half" idx="10"/>
          </p:nvPr>
        </p:nvSpPr>
        <p:spPr/>
        <p:txBody>
          <a:bodyPr/>
          <a:lstStyle>
            <a:lvl1pPr>
              <a:defRPr smtClean="0"/>
            </a:lvl1pPr>
          </a:lstStyle>
          <a:p>
            <a:pPr>
              <a:defRPr/>
            </a:pPr>
            <a:fld id="{61247E34-5088-4170-B5E2-1E0048463962}" type="datetime1">
              <a:rPr lang="ja-JP" altLang="en-US" smtClean="0"/>
              <a:pPr>
                <a:defRPr/>
              </a:pPr>
              <a:t>2026/4/17</a:t>
            </a:fld>
            <a:endParaRPr lang="ja-JP" altLang="en-US"/>
          </a:p>
        </p:txBody>
      </p:sp>
      <p:sp>
        <p:nvSpPr>
          <p:cNvPr id="8"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9" name="スライド番号プレースホルダ 5"/>
          <p:cNvSpPr>
            <a:spLocks noGrp="1" noChangeArrowheads="1"/>
          </p:cNvSpPr>
          <p:nvPr>
            <p:ph type="sldNum" sz="quarter" idx="12"/>
          </p:nvPr>
        </p:nvSpPr>
        <p:spPr/>
        <p:txBody>
          <a:bodyPr/>
          <a:lstStyle>
            <a:lvl1pPr>
              <a:defRPr smtClean="0"/>
            </a:lvl1pPr>
          </a:lstStyle>
          <a:p>
            <a:pPr>
              <a:defRPr/>
            </a:pPr>
            <a:fld id="{DEBA9344-1DCE-48A5-8864-6AD40267E422}" type="slidenum">
              <a:rPr lang="ja-JP" altLang="en-US"/>
              <a:pPr>
                <a:defRPr/>
              </a:pPr>
              <a:t>‹#›</a:t>
            </a:fld>
            <a:endParaRPr lang="ja-JP" altLang="en-US"/>
          </a:p>
        </p:txBody>
      </p:sp>
    </p:spTree>
    <p:extLst>
      <p:ext uri="{BB962C8B-B14F-4D97-AF65-F5344CB8AC3E}">
        <p14:creationId xmlns:p14="http://schemas.microsoft.com/office/powerpoint/2010/main" val="4159029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solidFill>
          <a:schemeClr val="bg1"/>
        </a:solidFill>
        <a:effectLst/>
      </p:bgPr>
    </p:bg>
    <p:spTree>
      <p:nvGrpSpPr>
        <p:cNvPr id="1" name=""/>
        <p:cNvGrpSpPr/>
        <p:nvPr/>
      </p:nvGrpSpPr>
      <p:grpSpPr>
        <a:xfrm>
          <a:off x="0" y="0"/>
          <a:ext cx="0" cy="0"/>
          <a:chOff x="0" y="0"/>
          <a:chExt cx="0" cy="0"/>
        </a:xfrm>
      </p:grpSpPr>
      <p:sp>
        <p:nvSpPr>
          <p:cNvPr id="1180"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noChangeArrowheads="1"/>
          </p:cNvSpPr>
          <p:nvPr>
            <p:ph type="dt" sz="half" idx="10"/>
          </p:nvPr>
        </p:nvSpPr>
        <p:spPr/>
        <p:txBody>
          <a:bodyPr/>
          <a:lstStyle>
            <a:lvl1pPr>
              <a:defRPr smtClean="0"/>
            </a:lvl1pPr>
          </a:lstStyle>
          <a:p>
            <a:pPr>
              <a:defRPr/>
            </a:pPr>
            <a:fld id="{9504C0E9-C23A-4F2D-A32E-1AFC6D0240DA}" type="datetime1">
              <a:rPr lang="ja-JP" altLang="en-US" smtClean="0"/>
              <a:pPr>
                <a:defRPr/>
              </a:pPr>
              <a:t>2026/4/17</a:t>
            </a:fld>
            <a:endParaRPr lang="ja-JP" altLang="en-US"/>
          </a:p>
        </p:txBody>
      </p:sp>
      <p:sp>
        <p:nvSpPr>
          <p:cNvPr id="4"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5" name="スライド番号プレースホルダ 5"/>
          <p:cNvSpPr>
            <a:spLocks noGrp="1" noChangeArrowheads="1"/>
          </p:cNvSpPr>
          <p:nvPr>
            <p:ph type="sldNum" sz="quarter" idx="12"/>
          </p:nvPr>
        </p:nvSpPr>
        <p:spPr/>
        <p:txBody>
          <a:bodyPr/>
          <a:lstStyle>
            <a:lvl1pPr>
              <a:defRPr smtClean="0"/>
            </a:lvl1pPr>
          </a:lstStyle>
          <a:p>
            <a:pPr>
              <a:defRPr/>
            </a:pPr>
            <a:fld id="{1CFEC446-A6D2-4108-90A9-996CB4245A9D}" type="slidenum">
              <a:rPr lang="ja-JP" altLang="en-US"/>
              <a:pPr>
                <a:defRPr/>
              </a:pPr>
              <a:t>‹#›</a:t>
            </a:fld>
            <a:endParaRPr lang="ja-JP" altLang="en-US"/>
          </a:p>
        </p:txBody>
      </p:sp>
    </p:spTree>
    <p:extLst>
      <p:ext uri="{BB962C8B-B14F-4D97-AF65-F5344CB8AC3E}">
        <p14:creationId xmlns:p14="http://schemas.microsoft.com/office/powerpoint/2010/main" val="71096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bg>
      <p:bgPr>
        <a:solidFill>
          <a:schemeClr val="bg1"/>
        </a:solidFill>
        <a:effectLst/>
      </p:bgPr>
    </p:bg>
    <p:spTree>
      <p:nvGrpSpPr>
        <p:cNvPr id="1" name=""/>
        <p:cNvGrpSpPr/>
        <p:nvPr/>
      </p:nvGrpSpPr>
      <p:grpSpPr>
        <a:xfrm>
          <a:off x="0" y="0"/>
          <a:ext cx="0" cy="0"/>
          <a:chOff x="0" y="0"/>
          <a:chExt cx="0" cy="0"/>
        </a:xfrm>
      </p:grpSpPr>
      <p:sp>
        <p:nvSpPr>
          <p:cNvPr id="2" name="日付プレースホルダ 3"/>
          <p:cNvSpPr>
            <a:spLocks noGrp="1" noChangeArrowheads="1"/>
          </p:cNvSpPr>
          <p:nvPr>
            <p:ph type="dt" sz="half" idx="10"/>
          </p:nvPr>
        </p:nvSpPr>
        <p:spPr/>
        <p:txBody>
          <a:bodyPr/>
          <a:lstStyle>
            <a:lvl1pPr>
              <a:defRPr smtClean="0"/>
            </a:lvl1pPr>
          </a:lstStyle>
          <a:p>
            <a:pPr>
              <a:defRPr/>
            </a:pPr>
            <a:fld id="{41FCF8F7-97F1-4AD8-8453-2B61B8881058}" type="datetime1">
              <a:rPr lang="ja-JP" altLang="en-US" smtClean="0"/>
              <a:pPr>
                <a:defRPr/>
              </a:pPr>
              <a:t>2026/4/17</a:t>
            </a:fld>
            <a:endParaRPr lang="ja-JP" altLang="en-US"/>
          </a:p>
        </p:txBody>
      </p:sp>
      <p:sp>
        <p:nvSpPr>
          <p:cNvPr id="3"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4" name="スライド番号プレースホルダ 5"/>
          <p:cNvSpPr>
            <a:spLocks noGrp="1" noChangeArrowheads="1"/>
          </p:cNvSpPr>
          <p:nvPr>
            <p:ph type="sldNum" sz="quarter" idx="12"/>
          </p:nvPr>
        </p:nvSpPr>
        <p:spPr/>
        <p:txBody>
          <a:bodyPr/>
          <a:lstStyle>
            <a:lvl1pPr>
              <a:defRPr smtClean="0"/>
            </a:lvl1pPr>
          </a:lstStyle>
          <a:p>
            <a:pPr>
              <a:defRPr/>
            </a:pPr>
            <a:fld id="{7C9DC5F7-F3A1-4820-951A-D57AA160D5FB}" type="slidenum">
              <a:rPr lang="ja-JP" altLang="en-US"/>
              <a:pPr>
                <a:defRPr/>
              </a:pPr>
              <a:t>‹#›</a:t>
            </a:fld>
            <a:endParaRPr lang="ja-JP" altLang="en-US"/>
          </a:p>
        </p:txBody>
      </p:sp>
    </p:spTree>
    <p:extLst>
      <p:ext uri="{BB962C8B-B14F-4D97-AF65-F5344CB8AC3E}">
        <p14:creationId xmlns:p14="http://schemas.microsoft.com/office/powerpoint/2010/main" val="202661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bg>
      <p:bgPr>
        <a:solidFill>
          <a:schemeClr val="bg1"/>
        </a:solidFill>
        <a:effectLst/>
      </p:bgPr>
    </p:bg>
    <p:spTree>
      <p:nvGrpSpPr>
        <p:cNvPr id="1" name=""/>
        <p:cNvGrpSpPr/>
        <p:nvPr/>
      </p:nvGrpSpPr>
      <p:grpSpPr>
        <a:xfrm>
          <a:off x="0" y="0"/>
          <a:ext cx="0" cy="0"/>
          <a:chOff x="0" y="0"/>
          <a:chExt cx="0" cy="0"/>
        </a:xfrm>
      </p:grpSpPr>
      <p:sp>
        <p:nvSpPr>
          <p:cNvPr id="1175"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176"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7"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96BBE89B-80A0-4763-A6AD-3545A8796DC0}" type="datetime1">
              <a:rPr lang="ja-JP" altLang="en-US" smtClean="0"/>
              <a:pPr>
                <a:defRPr/>
              </a:pPr>
              <a:t>2026/4/17</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FF905035-7725-4AEA-8776-D210E0948A1B}" type="slidenum">
              <a:rPr lang="ja-JP" altLang="en-US"/>
              <a:pPr>
                <a:defRPr/>
              </a:pPr>
              <a:t>‹#›</a:t>
            </a:fld>
            <a:endParaRPr lang="ja-JP" altLang="en-US"/>
          </a:p>
        </p:txBody>
      </p:sp>
    </p:spTree>
    <p:extLst>
      <p:ext uri="{BB962C8B-B14F-4D97-AF65-F5344CB8AC3E}">
        <p14:creationId xmlns:p14="http://schemas.microsoft.com/office/powerpoint/2010/main" val="1215597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bg1"/>
        </a:solidFill>
        <a:effectLst/>
      </p:bgPr>
    </p:bg>
    <p:spTree>
      <p:nvGrpSpPr>
        <p:cNvPr id="1" name=""/>
        <p:cNvGrpSpPr/>
        <p:nvPr/>
      </p:nvGrpSpPr>
      <p:grpSpPr>
        <a:xfrm>
          <a:off x="0" y="0"/>
          <a:ext cx="0" cy="0"/>
          <a:chOff x="0" y="0"/>
          <a:chExt cx="0" cy="0"/>
        </a:xfrm>
      </p:grpSpPr>
      <p:sp>
        <p:nvSpPr>
          <p:cNvPr id="117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17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17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E82B3F03-FDF9-45B6-A791-06E41374461E}" type="datetime1">
              <a:rPr lang="ja-JP" altLang="en-US" smtClean="0"/>
              <a:pPr>
                <a:defRPr/>
              </a:pPr>
              <a:t>2026/4/17</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E208D858-C95B-4723-A0CA-270D05DFCE6E}" type="slidenum">
              <a:rPr lang="ja-JP" altLang="en-US"/>
              <a:pPr>
                <a:defRPr/>
              </a:pPr>
              <a:t>‹#›</a:t>
            </a:fld>
            <a:endParaRPr lang="ja-JP" altLang="en-US"/>
          </a:p>
        </p:txBody>
      </p:sp>
    </p:spTree>
    <p:extLst>
      <p:ext uri="{BB962C8B-B14F-4D97-AF65-F5344CB8AC3E}">
        <p14:creationId xmlns:p14="http://schemas.microsoft.com/office/powerpoint/2010/main" val="359986437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タイトル プレースホルダ 1"/>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日付プレースホルダ 3"/>
          <p:cNvSpPr>
            <a:spLocks noGrp="1" noChangeArrowheads="1"/>
          </p:cNvSpPr>
          <p:nvPr>
            <p:ph type="dt" sz="half" idx="2"/>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defRPr sz="1200" smtClean="0">
                <a:latin typeface="Calibri" panose="020F0502020204030204" pitchFamily="34" charset="0"/>
              </a:defRPr>
            </a:lvl1pPr>
          </a:lstStyle>
          <a:p>
            <a:pPr>
              <a:defRPr/>
            </a:pPr>
            <a:fld id="{09B5D667-61C1-4119-8629-28F20EA9E122}" type="datetime1">
              <a:rPr lang="ja-JP" altLang="en-US" smtClean="0"/>
              <a:pPr>
                <a:defRPr/>
              </a:pPr>
              <a:t>2026/4/17</a:t>
            </a:fld>
            <a:endParaRPr lang="ja-JP" altLang="en-US"/>
          </a:p>
        </p:txBody>
      </p:sp>
      <p:sp>
        <p:nvSpPr>
          <p:cNvPr id="1029" name="フッター プレースホルダ 4"/>
          <p:cNvSpPr>
            <a:spLocks noGrp="1" noChangeArrowheads="1"/>
          </p:cNvSpPr>
          <p:nvPr>
            <p:ph type="ftr" sz="quarter" idx="3"/>
          </p:nvPr>
        </p:nvSpPr>
        <p:spPr bwMode="auto">
          <a:xfrm>
            <a:off x="3124200" y="6356350"/>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defRPr sz="1200" smtClean="0">
                <a:latin typeface="Calibri" panose="020F0502020204030204" pitchFamily="34" charset="0"/>
              </a:defRPr>
            </a:lvl1pPr>
          </a:lstStyle>
          <a:p>
            <a:pPr>
              <a:defRPr/>
            </a:pPr>
            <a:endParaRPr lang="ja-JP" altLang="ja-JP"/>
          </a:p>
        </p:txBody>
      </p:sp>
      <p:sp>
        <p:nvSpPr>
          <p:cNvPr id="1030" name="スライド番号プレースホルダ 5"/>
          <p:cNvSpPr>
            <a:spLocks noGrp="1" noChangeArrowheads="1"/>
          </p:cNvSpPr>
          <p:nvPr>
            <p:ph type="sldNum" sz="quarter" idx="4"/>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C55D0DFF-4A97-484D-9A14-EA2E8A692FA5}" type="slidenum">
              <a:rPr lang="ja-JP" altLang="en-US"/>
              <a:pPr>
                <a:defRPr/>
              </a:pPr>
              <a:t>‹#›</a:t>
            </a:fld>
            <a:endParaRPr lang="ja-JP" altLang="en-US"/>
          </a:p>
        </p:txBody>
      </p:sp>
    </p:spTree>
    <p:extLst>
      <p:ext uri="{BB962C8B-B14F-4D97-AF65-F5344CB8AC3E}">
        <p14:creationId xmlns:p14="http://schemas.microsoft.com/office/powerpoint/2010/main" val="6917969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j-lt"/>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Calibri" pitchFamily="39" charset="0"/>
          <a:ea typeface="ＭＳ Ｐゴシック" pitchFamily="55" charset="-128"/>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Calibri" pitchFamily="39" charset="0"/>
          <a:ea typeface="ＭＳ Ｐゴシック" pitchFamily="55" charset="-128"/>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5pPr>
      <a:lvl6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6pPr>
      <a:lvl7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7pPr>
      <a:lvl8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8pPr>
      <a:lvl9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9pPr>
    </p:bodyStyle>
    <p:otherStyle>
      <a:lvl1pPr marL="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1pPr>
      <a:lvl2pPr marL="4572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2pPr>
      <a:lvl3pPr marL="9144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3pPr>
      <a:lvl4pPr marL="13716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4pPr>
      <a:lvl5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5pPr>
      <a:lvl6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6pPr>
      <a:lvl7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7pPr>
      <a:lvl8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8pPr>
      <a:lvl9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3B3C93-40C6-BA46-0DD2-5F7CDA9B9738}"/>
              </a:ext>
            </a:extLst>
          </p:cNvPr>
          <p:cNvSpPr txBox="1">
            <a:spLocks noChangeArrowheads="1"/>
          </p:cNvSpPr>
          <p:nvPr/>
        </p:nvSpPr>
        <p:spPr bwMode="auto">
          <a:xfrm>
            <a:off x="5400258" y="87938"/>
            <a:ext cx="5436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対象施設</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道路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橋梁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公園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上下水道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河川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港湾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遊休施設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4" name="タイトル 1">
            <a:extLst>
              <a:ext uri="{FF2B5EF4-FFF2-40B4-BE49-F238E27FC236}">
                <a16:creationId xmlns:a16="http://schemas.microsoft.com/office/drawing/2014/main" id="{C6C3E173-C984-B96E-F9D4-6002F3B64D41}"/>
              </a:ext>
            </a:extLst>
          </p:cNvPr>
          <p:cNvSpPr txBox="1">
            <a:spLocks noChangeArrowheads="1"/>
          </p:cNvSpPr>
          <p:nvPr/>
        </p:nvSpPr>
        <p:spPr bwMode="auto">
          <a:xfrm>
            <a:off x="3406561" y="58810"/>
            <a:ext cx="206501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分野</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p>
        </p:txBody>
      </p:sp>
      <p:sp>
        <p:nvSpPr>
          <p:cNvPr id="6" name="タイトル 1">
            <a:extLst>
              <a:ext uri="{FF2B5EF4-FFF2-40B4-BE49-F238E27FC236}">
                <a16:creationId xmlns:a16="http://schemas.microsoft.com/office/drawing/2014/main" id="{61999204-8425-F43A-FDCA-561D10D5A1DA}"/>
              </a:ext>
            </a:extLst>
          </p:cNvPr>
          <p:cNvSpPr txBox="1">
            <a:spLocks noChangeArrowheads="1"/>
          </p:cNvSpPr>
          <p:nvPr/>
        </p:nvSpPr>
        <p:spPr bwMode="auto">
          <a:xfrm>
            <a:off x="96637" y="536791"/>
            <a:ext cx="7164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タイトル</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r>
              <a:rPr lang="zh-TW" altLang="en-US" sz="1200" b="1" dirty="0">
                <a:latin typeface="Meiryo UI" panose="020B0604030504040204" pitchFamily="50" charset="-128"/>
                <a:ea typeface="Meiryo UI"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rPr>
              <a:t>モデル構築地方公共団体</a:t>
            </a:r>
            <a:r>
              <a:rPr lang="zh-TW" altLang="en-US" sz="1200" b="1" dirty="0">
                <a:latin typeface="Meiryo UI" panose="020B0604030504040204" pitchFamily="50" charset="-128"/>
                <a:ea typeface="Meiryo UI" panose="020B0604030504040204" pitchFamily="50" charset="-128"/>
              </a:rPr>
              <a:t>：○○○○○○）</a:t>
            </a:r>
            <a:endParaRPr lang="ja-JP" altLang="en-US" sz="1200" b="1" dirty="0">
              <a:latin typeface="Meiryo UI" panose="020B0604030504040204" pitchFamily="50" charset="-128"/>
              <a:ea typeface="Meiryo UI" panose="020B0604030504040204" pitchFamily="50" charset="-128"/>
            </a:endParaRPr>
          </a:p>
        </p:txBody>
      </p:sp>
      <p:sp>
        <p:nvSpPr>
          <p:cNvPr id="11" name="タイトル 1">
            <a:extLst>
              <a:ext uri="{FF2B5EF4-FFF2-40B4-BE49-F238E27FC236}">
                <a16:creationId xmlns:a16="http://schemas.microsoft.com/office/drawing/2014/main" id="{93EF3B6F-4BCE-C073-0E7B-7E74CC051E72}"/>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応募団体名称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p>
        </p:txBody>
      </p:sp>
      <p:sp>
        <p:nvSpPr>
          <p:cNvPr id="13316" name="正方形/長方形 19"/>
          <p:cNvSpPr>
            <a:spLocks noChangeArrowheads="1"/>
          </p:cNvSpPr>
          <p:nvPr/>
        </p:nvSpPr>
        <p:spPr bwMode="auto">
          <a:xfrm>
            <a:off x="101598" y="25400"/>
            <a:ext cx="3312000"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令和８年度　民間提案型官民連携モデリング事業　提案書</a:t>
            </a:r>
            <a:endParaRPr lang="en-US" altLang="ja-JP" sz="1000" b="1" dirty="0">
              <a:solidFill>
                <a:prstClr val="black"/>
              </a:solidFill>
              <a:latin typeface="Meiryo UI" panose="020B0604030504040204" pitchFamily="50" charset="-128"/>
              <a:ea typeface="Meiryo UI" panose="020B0604030504040204" pitchFamily="50" charset="-128"/>
            </a:endParaRPr>
          </a:p>
        </p:txBody>
      </p:sp>
      <p:cxnSp>
        <p:nvCxnSpPr>
          <p:cNvPr id="22" name="直線コネクタ 3"/>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9" name="正方形/長方形 30">
            <a:extLst>
              <a:ext uri="{FF2B5EF4-FFF2-40B4-BE49-F238E27FC236}">
                <a16:creationId xmlns:a16="http://schemas.microsoft.com/office/drawing/2014/main" id="{6700581B-EB14-1D54-0A84-7628B6A8E3F3}"/>
              </a:ext>
            </a:extLst>
          </p:cNvPr>
          <p:cNvSpPr>
            <a:spLocks noChangeArrowheads="1"/>
          </p:cNvSpPr>
          <p:nvPr/>
        </p:nvSpPr>
        <p:spPr bwMode="auto">
          <a:xfrm>
            <a:off x="96637" y="1358018"/>
            <a:ext cx="4428000" cy="3204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4" name="正方形/長方形 31">
            <a:extLst>
              <a:ext uri="{FF2B5EF4-FFF2-40B4-BE49-F238E27FC236}">
                <a16:creationId xmlns:a16="http://schemas.microsoft.com/office/drawing/2014/main" id="{60D2EAFF-D422-5BF6-B8FF-D74819D529D0}"/>
              </a:ext>
            </a:extLst>
          </p:cNvPr>
          <p:cNvSpPr/>
          <p:nvPr/>
        </p:nvSpPr>
        <p:spPr>
          <a:xfrm>
            <a:off x="96637" y="1358018"/>
            <a:ext cx="1080000" cy="216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dirty="0">
                <a:solidFill>
                  <a:prstClr val="black"/>
                </a:solidFill>
                <a:latin typeface="Meiryo UI" panose="020B0604030504040204" pitchFamily="50" charset="-128"/>
                <a:ea typeface="Meiryo UI" panose="020B0604030504040204" pitchFamily="50" charset="-128"/>
              </a:rPr>
              <a:t>実施方針</a:t>
            </a:r>
            <a:endParaRPr kumimoji="1" lang="ja-JP" altLang="ja-JP" sz="11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41" name="正方形/長方形 30">
            <a:extLst>
              <a:ext uri="{FF2B5EF4-FFF2-40B4-BE49-F238E27FC236}">
                <a16:creationId xmlns:a16="http://schemas.microsoft.com/office/drawing/2014/main" id="{1205D8D6-A226-DDBD-B4E3-121479DDFB2A}"/>
              </a:ext>
            </a:extLst>
          </p:cNvPr>
          <p:cNvSpPr>
            <a:spLocks noChangeArrowheads="1"/>
          </p:cNvSpPr>
          <p:nvPr/>
        </p:nvSpPr>
        <p:spPr bwMode="auto">
          <a:xfrm>
            <a:off x="54000" y="811571"/>
            <a:ext cx="9036000" cy="475896"/>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提案の概要</a:t>
            </a:r>
            <a:r>
              <a:rPr lang="en-US" altLang="ja-JP" sz="1200" dirty="0">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7" name="正方形/長方形 30">
            <a:extLst>
              <a:ext uri="{FF2B5EF4-FFF2-40B4-BE49-F238E27FC236}">
                <a16:creationId xmlns:a16="http://schemas.microsoft.com/office/drawing/2014/main" id="{96E00734-B135-6D14-378A-7C4487AE8B2E}"/>
              </a:ext>
            </a:extLst>
          </p:cNvPr>
          <p:cNvSpPr>
            <a:spLocks noChangeArrowheads="1"/>
          </p:cNvSpPr>
          <p:nvPr/>
        </p:nvSpPr>
        <p:spPr bwMode="auto">
          <a:xfrm>
            <a:off x="4613207" y="1358018"/>
            <a:ext cx="4428000" cy="3204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8" name="正方形/長方形 31">
            <a:extLst>
              <a:ext uri="{FF2B5EF4-FFF2-40B4-BE49-F238E27FC236}">
                <a16:creationId xmlns:a16="http://schemas.microsoft.com/office/drawing/2014/main" id="{D765DA74-6386-34CD-BBFA-5164BC1544A1}"/>
              </a:ext>
            </a:extLst>
          </p:cNvPr>
          <p:cNvSpPr/>
          <p:nvPr/>
        </p:nvSpPr>
        <p:spPr>
          <a:xfrm>
            <a:off x="4613207" y="1358018"/>
            <a:ext cx="1080000" cy="216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実施フロー</a:t>
            </a:r>
            <a:endParaRPr kumimoji="1" lang="ja-JP" altLang="ja-JP" sz="11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3" name="正方形/長方形 30">
            <a:extLst>
              <a:ext uri="{FF2B5EF4-FFF2-40B4-BE49-F238E27FC236}">
                <a16:creationId xmlns:a16="http://schemas.microsoft.com/office/drawing/2014/main" id="{DE46CFD2-1E7C-290F-2749-0A15B6A4706C}"/>
              </a:ext>
            </a:extLst>
          </p:cNvPr>
          <p:cNvSpPr>
            <a:spLocks noChangeArrowheads="1"/>
          </p:cNvSpPr>
          <p:nvPr/>
        </p:nvSpPr>
        <p:spPr bwMode="auto">
          <a:xfrm>
            <a:off x="96635" y="4638727"/>
            <a:ext cx="8944571" cy="2160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2" name="正方形/長方形 31">
            <a:extLst>
              <a:ext uri="{FF2B5EF4-FFF2-40B4-BE49-F238E27FC236}">
                <a16:creationId xmlns:a16="http://schemas.microsoft.com/office/drawing/2014/main" id="{1ABF4B58-8F78-4A46-F4A6-ECE272A662BB}"/>
              </a:ext>
            </a:extLst>
          </p:cNvPr>
          <p:cNvSpPr/>
          <p:nvPr/>
        </p:nvSpPr>
        <p:spPr>
          <a:xfrm>
            <a:off x="96635" y="4638727"/>
            <a:ext cx="1080000" cy="216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工程計画</a:t>
            </a:r>
            <a:endParaRPr kumimoji="1" lang="ja-JP" altLang="ja-JP" sz="11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15" name="表 14">
            <a:extLst>
              <a:ext uri="{FF2B5EF4-FFF2-40B4-BE49-F238E27FC236}">
                <a16:creationId xmlns:a16="http://schemas.microsoft.com/office/drawing/2014/main" id="{5A417508-2060-0E0D-7920-A00CC5889A6C}"/>
              </a:ext>
            </a:extLst>
          </p:cNvPr>
          <p:cNvGraphicFramePr>
            <a:graphicFrameLocks noGrp="1"/>
          </p:cNvGraphicFramePr>
          <p:nvPr>
            <p:extLst>
              <p:ext uri="{D42A27DB-BD31-4B8C-83A1-F6EECF244321}">
                <p14:modId xmlns:p14="http://schemas.microsoft.com/office/powerpoint/2010/main" val="607619668"/>
              </p:ext>
            </p:extLst>
          </p:nvPr>
        </p:nvGraphicFramePr>
        <p:xfrm>
          <a:off x="457202" y="5624485"/>
          <a:ext cx="8229596" cy="1136270"/>
        </p:xfrm>
        <a:graphic>
          <a:graphicData uri="http://schemas.openxmlformats.org/drawingml/2006/table">
            <a:tbl>
              <a:tblPr/>
              <a:tblGrid>
                <a:gridCol w="1248356">
                  <a:extLst>
                    <a:ext uri="{9D8B030D-6E8A-4147-A177-3AD203B41FA5}">
                      <a16:colId xmlns:a16="http://schemas.microsoft.com/office/drawing/2014/main" val="2319314963"/>
                    </a:ext>
                  </a:extLst>
                </a:gridCol>
                <a:gridCol w="780634">
                  <a:extLst>
                    <a:ext uri="{9D8B030D-6E8A-4147-A177-3AD203B41FA5}">
                      <a16:colId xmlns:a16="http://schemas.microsoft.com/office/drawing/2014/main" val="828881121"/>
                    </a:ext>
                  </a:extLst>
                </a:gridCol>
                <a:gridCol w="780634">
                  <a:extLst>
                    <a:ext uri="{9D8B030D-6E8A-4147-A177-3AD203B41FA5}">
                      <a16:colId xmlns:a16="http://schemas.microsoft.com/office/drawing/2014/main" val="1165306163"/>
                    </a:ext>
                  </a:extLst>
                </a:gridCol>
                <a:gridCol w="780634">
                  <a:extLst>
                    <a:ext uri="{9D8B030D-6E8A-4147-A177-3AD203B41FA5}">
                      <a16:colId xmlns:a16="http://schemas.microsoft.com/office/drawing/2014/main" val="2401137791"/>
                    </a:ext>
                  </a:extLst>
                </a:gridCol>
                <a:gridCol w="780634">
                  <a:extLst>
                    <a:ext uri="{9D8B030D-6E8A-4147-A177-3AD203B41FA5}">
                      <a16:colId xmlns:a16="http://schemas.microsoft.com/office/drawing/2014/main" val="3019569668"/>
                    </a:ext>
                  </a:extLst>
                </a:gridCol>
                <a:gridCol w="780634">
                  <a:extLst>
                    <a:ext uri="{9D8B030D-6E8A-4147-A177-3AD203B41FA5}">
                      <a16:colId xmlns:a16="http://schemas.microsoft.com/office/drawing/2014/main" val="2577403875"/>
                    </a:ext>
                  </a:extLst>
                </a:gridCol>
                <a:gridCol w="780634">
                  <a:extLst>
                    <a:ext uri="{9D8B030D-6E8A-4147-A177-3AD203B41FA5}">
                      <a16:colId xmlns:a16="http://schemas.microsoft.com/office/drawing/2014/main" val="2829779177"/>
                    </a:ext>
                  </a:extLst>
                </a:gridCol>
                <a:gridCol w="780634">
                  <a:extLst>
                    <a:ext uri="{9D8B030D-6E8A-4147-A177-3AD203B41FA5}">
                      <a16:colId xmlns:a16="http://schemas.microsoft.com/office/drawing/2014/main" val="4072718476"/>
                    </a:ext>
                  </a:extLst>
                </a:gridCol>
                <a:gridCol w="780634">
                  <a:extLst>
                    <a:ext uri="{9D8B030D-6E8A-4147-A177-3AD203B41FA5}">
                      <a16:colId xmlns:a16="http://schemas.microsoft.com/office/drawing/2014/main" val="478918499"/>
                    </a:ext>
                  </a:extLst>
                </a:gridCol>
                <a:gridCol w="736168">
                  <a:extLst>
                    <a:ext uri="{9D8B030D-6E8A-4147-A177-3AD203B41FA5}">
                      <a16:colId xmlns:a16="http://schemas.microsoft.com/office/drawing/2014/main" val="2688124181"/>
                    </a:ext>
                  </a:extLst>
                </a:gridCol>
              </a:tblGrid>
              <a:tr h="0">
                <a:tc rowSpan="2">
                  <a:txBody>
                    <a:bodyPr/>
                    <a:lstStyle/>
                    <a:p>
                      <a:pPr algn="ctr">
                        <a:lnSpc>
                          <a:spcPts val="1670"/>
                        </a:lnSpc>
                      </a:pPr>
                      <a:r>
                        <a:rPr lang="ja-JP" sz="1000" dirty="0">
                          <a:solidFill>
                            <a:schemeClr val="bg1">
                              <a:lumMod val="50000"/>
                            </a:schemeClr>
                          </a:solidFill>
                          <a:effectLst/>
                          <a:latin typeface="+mn-ea"/>
                          <a:ea typeface="+mn-ea"/>
                          <a:cs typeface="Times New Roman" panose="02020603050405020304" pitchFamily="18" charset="0"/>
                        </a:rPr>
                        <a:t>検討項目</a:t>
                      </a:r>
                    </a:p>
                    <a:p>
                      <a:pPr algn="l"/>
                      <a:r>
                        <a:rPr lang="en-US" sz="1000" dirty="0">
                          <a:solidFill>
                            <a:schemeClr val="bg1">
                              <a:lumMod val="50000"/>
                            </a:schemeClr>
                          </a:solidFill>
                          <a:effectLst/>
                          <a:latin typeface="+mn-ea"/>
                          <a:ea typeface="+mn-ea"/>
                          <a:cs typeface="Times New Roman" panose="02020603050405020304" pitchFamily="18" charset="0"/>
                        </a:rPr>
                        <a:t> </a:t>
                      </a:r>
                      <a:endParaRPr lang="ja-JP" sz="1000" dirty="0">
                        <a:solidFill>
                          <a:schemeClr val="bg1">
                            <a:lumMod val="50000"/>
                          </a:schemeClr>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lgn="ctr">
                        <a:lnSpc>
                          <a:spcPts val="1670"/>
                        </a:lnSpc>
                      </a:pPr>
                      <a:r>
                        <a:rPr lang="ja-JP" sz="1000">
                          <a:solidFill>
                            <a:schemeClr val="bg1">
                              <a:lumMod val="50000"/>
                            </a:schemeClr>
                          </a:solidFill>
                          <a:effectLst/>
                          <a:latin typeface="+mn-ea"/>
                          <a:ea typeface="+mn-ea"/>
                          <a:cs typeface="Times New Roman" panose="02020603050405020304" pitchFamily="18" charset="0"/>
                        </a:rPr>
                        <a:t>業務工程</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ts val="1670"/>
                        </a:lnSpc>
                      </a:pPr>
                      <a:r>
                        <a:rPr lang="ja-JP" sz="1000">
                          <a:solidFill>
                            <a:schemeClr val="bg1">
                              <a:lumMod val="50000"/>
                            </a:schemeClr>
                          </a:solidFill>
                          <a:effectLst/>
                          <a:latin typeface="+mn-ea"/>
                          <a:ea typeface="+mn-ea"/>
                          <a:cs typeface="Times New Roman" panose="02020603050405020304" pitchFamily="18" charset="0"/>
                        </a:rPr>
                        <a:t>備考</a:t>
                      </a:r>
                    </a:p>
                    <a:p>
                      <a:pPr algn="l"/>
                      <a:r>
                        <a:rPr lang="en-US" sz="1000">
                          <a:solidFill>
                            <a:schemeClr val="bg1">
                              <a:lumMod val="50000"/>
                            </a:schemeClr>
                          </a:solidFill>
                          <a:effectLst/>
                          <a:latin typeface="+mn-ea"/>
                          <a:ea typeface="+mn-ea"/>
                          <a:cs typeface="Times New Roman" panose="02020603050405020304" pitchFamily="18" charset="0"/>
                        </a:rPr>
                        <a:t> </a:t>
                      </a:r>
                      <a:endParaRPr lang="ja-JP" sz="1000">
                        <a:solidFill>
                          <a:schemeClr val="bg1">
                            <a:lumMod val="50000"/>
                          </a:schemeClr>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8803789"/>
                  </a:ext>
                </a:extLst>
              </a:tr>
              <a:tr h="0">
                <a:tc vMerge="1">
                  <a:txBody>
                    <a:bodyPr/>
                    <a:lstStyle/>
                    <a:p>
                      <a:endParaRPr kumimoji="1" lang="ja-JP" altLang="en-US"/>
                    </a:p>
                  </a:txBody>
                  <a:tcPr/>
                </a:tc>
                <a:tc>
                  <a:txBody>
                    <a:bodyPr/>
                    <a:lstStyle/>
                    <a:p>
                      <a:pPr algn="ctr">
                        <a:lnSpc>
                          <a:spcPts val="1670"/>
                        </a:lnSpc>
                      </a:pPr>
                      <a:r>
                        <a:rPr lang="ja-JP" altLang="en-US" sz="1000" dirty="0">
                          <a:solidFill>
                            <a:schemeClr val="bg1">
                              <a:lumMod val="50000"/>
                            </a:schemeClr>
                          </a:solidFill>
                          <a:effectLst/>
                          <a:latin typeface="+mn-ea"/>
                          <a:ea typeface="+mn-ea"/>
                          <a:cs typeface="Times New Roman" panose="02020603050405020304" pitchFamily="18" charset="0"/>
                        </a:rPr>
                        <a:t>７</a:t>
                      </a:r>
                      <a:r>
                        <a:rPr lang="ja-JP" sz="1000" dirty="0">
                          <a:solidFill>
                            <a:schemeClr val="bg1">
                              <a:lumMod val="50000"/>
                            </a:schemeClr>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altLang="en-US" sz="1000" dirty="0">
                          <a:solidFill>
                            <a:schemeClr val="bg1">
                              <a:lumMod val="50000"/>
                            </a:schemeClr>
                          </a:solidFill>
                          <a:effectLst/>
                          <a:latin typeface="+mn-ea"/>
                          <a:ea typeface="+mn-ea"/>
                          <a:cs typeface="Times New Roman" panose="02020603050405020304" pitchFamily="18" charset="0"/>
                        </a:rPr>
                        <a:t>８</a:t>
                      </a:r>
                      <a:r>
                        <a:rPr lang="ja-JP" sz="1000" dirty="0">
                          <a:solidFill>
                            <a:schemeClr val="bg1">
                              <a:lumMod val="50000"/>
                            </a:schemeClr>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altLang="en-US" sz="1000" dirty="0">
                          <a:solidFill>
                            <a:schemeClr val="bg1">
                              <a:lumMod val="50000"/>
                            </a:schemeClr>
                          </a:solidFill>
                          <a:effectLst/>
                          <a:latin typeface="+mn-ea"/>
                          <a:ea typeface="+mn-ea"/>
                          <a:cs typeface="Times New Roman" panose="02020603050405020304" pitchFamily="18" charset="0"/>
                        </a:rPr>
                        <a:t>９</a:t>
                      </a:r>
                      <a:r>
                        <a:rPr lang="ja-JP" sz="1000" dirty="0">
                          <a:solidFill>
                            <a:schemeClr val="bg1">
                              <a:lumMod val="50000"/>
                            </a:schemeClr>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altLang="en-US" sz="1000" dirty="0">
                          <a:solidFill>
                            <a:schemeClr val="bg1">
                              <a:lumMod val="50000"/>
                            </a:schemeClr>
                          </a:solidFill>
                          <a:effectLst/>
                          <a:latin typeface="+mn-ea"/>
                          <a:ea typeface="+mn-ea"/>
                          <a:cs typeface="Times New Roman" panose="02020603050405020304" pitchFamily="18" charset="0"/>
                        </a:rPr>
                        <a:t>１０</a:t>
                      </a:r>
                      <a:r>
                        <a:rPr lang="ja-JP" sz="1000" dirty="0">
                          <a:solidFill>
                            <a:schemeClr val="bg1">
                              <a:lumMod val="50000"/>
                            </a:schemeClr>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altLang="en-US" sz="1000" dirty="0">
                          <a:solidFill>
                            <a:schemeClr val="bg1">
                              <a:lumMod val="50000"/>
                            </a:schemeClr>
                          </a:solidFill>
                          <a:effectLst/>
                          <a:latin typeface="+mn-ea"/>
                          <a:ea typeface="+mn-ea"/>
                          <a:cs typeface="Times New Roman" panose="02020603050405020304" pitchFamily="18" charset="0"/>
                        </a:rPr>
                        <a:t>１１</a:t>
                      </a:r>
                      <a:r>
                        <a:rPr lang="ja-JP" sz="1000" dirty="0">
                          <a:solidFill>
                            <a:schemeClr val="bg1">
                              <a:lumMod val="50000"/>
                            </a:schemeClr>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altLang="en-US" sz="1000" dirty="0">
                          <a:solidFill>
                            <a:schemeClr val="bg1">
                              <a:lumMod val="50000"/>
                            </a:schemeClr>
                          </a:solidFill>
                          <a:effectLst/>
                          <a:latin typeface="+mn-ea"/>
                          <a:ea typeface="+mn-ea"/>
                          <a:cs typeface="Times New Roman" panose="02020603050405020304" pitchFamily="18" charset="0"/>
                        </a:rPr>
                        <a:t>１２</a:t>
                      </a:r>
                      <a:r>
                        <a:rPr lang="ja-JP" sz="1000" dirty="0">
                          <a:solidFill>
                            <a:schemeClr val="bg1">
                              <a:lumMod val="50000"/>
                            </a:schemeClr>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altLang="en-US" sz="1000" dirty="0">
                          <a:solidFill>
                            <a:schemeClr val="bg1">
                              <a:lumMod val="50000"/>
                            </a:schemeClr>
                          </a:solidFill>
                          <a:effectLst/>
                          <a:latin typeface="+mn-ea"/>
                          <a:ea typeface="+mn-ea"/>
                          <a:cs typeface="Times New Roman" panose="02020603050405020304" pitchFamily="18" charset="0"/>
                        </a:rPr>
                        <a:t>１</a:t>
                      </a:r>
                      <a:r>
                        <a:rPr lang="ja-JP" sz="1000" dirty="0">
                          <a:solidFill>
                            <a:schemeClr val="bg1">
                              <a:lumMod val="50000"/>
                            </a:schemeClr>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altLang="en-US" sz="1000" dirty="0">
                          <a:solidFill>
                            <a:schemeClr val="bg1">
                              <a:lumMod val="50000"/>
                            </a:schemeClr>
                          </a:solidFill>
                          <a:effectLst/>
                          <a:latin typeface="+mn-ea"/>
                          <a:ea typeface="+mn-ea"/>
                          <a:cs typeface="Times New Roman" panose="02020603050405020304" pitchFamily="18" charset="0"/>
                        </a:rPr>
                        <a:t>２</a:t>
                      </a:r>
                      <a:r>
                        <a:rPr lang="ja-JP" sz="1000" dirty="0">
                          <a:solidFill>
                            <a:schemeClr val="bg1">
                              <a:lumMod val="50000"/>
                            </a:schemeClr>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223672273"/>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3587726142"/>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3939151250"/>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1719514521"/>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1959883769"/>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dirty="0">
                          <a:solidFill>
                            <a:srgbClr val="FF0000"/>
                          </a:solidFill>
                          <a:effectLst/>
                          <a:latin typeface="+mn-ea"/>
                          <a:ea typeface="+mn-ea"/>
                          <a:cs typeface="Times New Roman" panose="02020603050405020304" pitchFamily="18" charset="0"/>
                        </a:rPr>
                        <a:t> </a:t>
                      </a:r>
                      <a:endParaRPr lang="ja-JP" sz="1000" dirty="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0859248"/>
                  </a:ext>
                </a:extLst>
              </a:tr>
            </a:tbl>
          </a:graphicData>
        </a:graphic>
      </p:graphicFrame>
      <p:sp>
        <p:nvSpPr>
          <p:cNvPr id="28" name="正方形/長方形 39">
            <a:extLst>
              <a:ext uri="{FF2B5EF4-FFF2-40B4-BE49-F238E27FC236}">
                <a16:creationId xmlns:a16="http://schemas.microsoft.com/office/drawing/2014/main" id="{3CEB4C2B-F2C8-DA10-46B6-D68DDD5D4352}"/>
              </a:ext>
            </a:extLst>
          </p:cNvPr>
          <p:cNvSpPr>
            <a:spLocks noChangeArrowheads="1"/>
          </p:cNvSpPr>
          <p:nvPr/>
        </p:nvSpPr>
        <p:spPr bwMode="auto">
          <a:xfrm>
            <a:off x="194332" y="1622811"/>
            <a:ext cx="4232609" cy="634618"/>
          </a:xfrm>
          <a:prstGeom prst="rect">
            <a:avLst/>
          </a:prstGeom>
          <a:solidFill>
            <a:srgbClr val="FFFFFF"/>
          </a:solidFill>
          <a:ln w="3175">
            <a:solidFill>
              <a:schemeClr val="bg1">
                <a:lumMod val="50000"/>
              </a:schemeClr>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nSpc>
                <a:spcPts val="1100"/>
              </a:lnSpc>
              <a:spcBef>
                <a:spcPts val="400"/>
              </a:spcBef>
            </a:pP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・業務の実施方針について簡潔に記載してください。</a:t>
            </a:r>
            <a:endParaRPr kumimoji="1" lang="en-US" altLang="ja-JP" sz="1050" i="0" u="none" strike="noStrike" kern="1200" cap="none" spc="0" normalizeH="0" baseline="0" noProof="0" dirty="0">
              <a:ln>
                <a:noFill/>
              </a:ln>
              <a:solidFill>
                <a:schemeClr val="bg1">
                  <a:lumMod val="50000"/>
                </a:schemeClr>
              </a:solidFill>
              <a:effectLst/>
              <a:uLnTx/>
              <a:uFillTx/>
              <a:latin typeface="+mn-ea"/>
              <a:ea typeface="+mn-ea"/>
            </a:endParaRPr>
          </a:p>
          <a:p>
            <a:pPr lvl="0">
              <a:lnSpc>
                <a:spcPts val="1100"/>
              </a:lnSpc>
              <a:spcBef>
                <a:spcPts val="400"/>
              </a:spcBef>
            </a:pP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・今回調査・検討する事項とその調査・検討において想定される課題・留意点を含めた方針を具体的に記載してください。</a:t>
            </a:r>
          </a:p>
        </p:txBody>
      </p:sp>
      <p:sp>
        <p:nvSpPr>
          <p:cNvPr id="42" name="正方形/長方形 41">
            <a:extLst>
              <a:ext uri="{FF2B5EF4-FFF2-40B4-BE49-F238E27FC236}">
                <a16:creationId xmlns:a16="http://schemas.microsoft.com/office/drawing/2014/main" id="{27C0B940-B57B-B334-090B-D5286DF4841F}"/>
              </a:ext>
            </a:extLst>
          </p:cNvPr>
          <p:cNvSpPr>
            <a:spLocks noChangeArrowheads="1"/>
          </p:cNvSpPr>
          <p:nvPr/>
        </p:nvSpPr>
        <p:spPr bwMode="auto">
          <a:xfrm>
            <a:off x="1162750" y="851951"/>
            <a:ext cx="7848000" cy="402837"/>
          </a:xfrm>
          <a:prstGeom prst="rect">
            <a:avLst/>
          </a:prstGeom>
          <a:solidFill>
            <a:srgbClr val="FFFFFF"/>
          </a:solidFill>
          <a:ln w="3175">
            <a:solidFill>
              <a:schemeClr val="bg1">
                <a:lumMod val="50000"/>
              </a:schemeClr>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ts val="1100"/>
              </a:lnSpc>
              <a:spcBef>
                <a:spcPts val="400"/>
              </a:spcBef>
            </a:pPr>
            <a:r>
              <a:rPr lang="ja-JP" altLang="en-US" sz="1050" dirty="0">
                <a:solidFill>
                  <a:schemeClr val="bg1">
                    <a:lumMod val="50000"/>
                  </a:schemeClr>
                </a:solidFill>
                <a:latin typeface="+mn-ea"/>
                <a:ea typeface="+mn-ea"/>
              </a:rPr>
              <a:t>・企画提案の概要を</a:t>
            </a:r>
            <a:r>
              <a:rPr lang="en-US" altLang="ja-JP" sz="1050" dirty="0">
                <a:solidFill>
                  <a:schemeClr val="bg1">
                    <a:lumMod val="50000"/>
                  </a:schemeClr>
                </a:solidFill>
                <a:latin typeface="+mn-ea"/>
                <a:ea typeface="+mn-ea"/>
              </a:rPr>
              <a:t>150</a:t>
            </a:r>
            <a:r>
              <a:rPr lang="ja-JP" altLang="en-US" sz="1050" dirty="0">
                <a:solidFill>
                  <a:schemeClr val="bg1">
                    <a:lumMod val="50000"/>
                  </a:schemeClr>
                </a:solidFill>
                <a:latin typeface="+mn-ea"/>
                <a:ea typeface="+mn-ea"/>
              </a:rPr>
              <a:t>字程度でまとめてください。</a:t>
            </a:r>
            <a:endParaRPr lang="en-US" altLang="ja-JP" sz="1050" dirty="0">
              <a:solidFill>
                <a:schemeClr val="bg1">
                  <a:lumMod val="50000"/>
                </a:schemeClr>
              </a:solidFill>
              <a:latin typeface="+mn-ea"/>
              <a:ea typeface="+mn-ea"/>
            </a:endParaRPr>
          </a:p>
          <a:p>
            <a:pPr>
              <a:lnSpc>
                <a:spcPts val="1100"/>
              </a:lnSpc>
              <a:spcBef>
                <a:spcPts val="400"/>
              </a:spcBef>
            </a:pPr>
            <a:r>
              <a:rPr lang="ja-JP" altLang="en-US" sz="1050" dirty="0">
                <a:solidFill>
                  <a:schemeClr val="bg1">
                    <a:lumMod val="50000"/>
                  </a:schemeClr>
                </a:solidFill>
                <a:latin typeface="+mn-ea"/>
                <a:ea typeface="+mn-ea"/>
              </a:rPr>
              <a:t>（提案する事業スキームの対象施設、手法を必ず含めてください）。</a:t>
            </a:r>
            <a:endParaRPr kumimoji="1" lang="ja-JP" altLang="en-US" sz="1050" i="0" u="none" strike="noStrike" kern="1200" cap="none" spc="0" normalizeH="0" baseline="0" noProof="0" dirty="0">
              <a:ln>
                <a:noFill/>
              </a:ln>
              <a:solidFill>
                <a:schemeClr val="bg1">
                  <a:lumMod val="50000"/>
                </a:schemeClr>
              </a:solidFill>
              <a:effectLst/>
              <a:uLnTx/>
              <a:uFillTx/>
              <a:latin typeface="+mn-ea"/>
              <a:ea typeface="+mn-ea"/>
            </a:endParaRPr>
          </a:p>
        </p:txBody>
      </p:sp>
      <p:sp>
        <p:nvSpPr>
          <p:cNvPr id="44" name="正方形/長方形 39">
            <a:extLst>
              <a:ext uri="{FF2B5EF4-FFF2-40B4-BE49-F238E27FC236}">
                <a16:creationId xmlns:a16="http://schemas.microsoft.com/office/drawing/2014/main" id="{826F88C5-CE56-A11F-7393-1C0780E1EB3B}"/>
              </a:ext>
            </a:extLst>
          </p:cNvPr>
          <p:cNvSpPr>
            <a:spLocks noChangeArrowheads="1"/>
          </p:cNvSpPr>
          <p:nvPr/>
        </p:nvSpPr>
        <p:spPr bwMode="auto">
          <a:xfrm>
            <a:off x="4731691" y="1606932"/>
            <a:ext cx="5196079" cy="1933478"/>
          </a:xfrm>
          <a:prstGeom prst="wedgeRectCallout">
            <a:avLst>
              <a:gd name="adj1" fmla="val -28905"/>
              <a:gd name="adj2" fmla="val -100634"/>
            </a:avLst>
          </a:prstGeom>
          <a:solidFill>
            <a:srgbClr val="FFFFFF"/>
          </a:solidFill>
          <a:ln w="3175">
            <a:solidFill>
              <a:schemeClr val="bg1">
                <a:lumMod val="50000"/>
              </a:schemeClr>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lang="ja-JP" altLang="en-US" sz="1050" dirty="0">
                <a:solidFill>
                  <a:schemeClr val="bg1">
                    <a:lumMod val="50000"/>
                  </a:schemeClr>
                </a:solidFill>
                <a:latin typeface="+mn-ea"/>
                <a:ea typeface="+mn-ea"/>
              </a:rPr>
              <a:t>・</a:t>
            </a:r>
            <a:r>
              <a:rPr lang="en-US" altLang="ja-JP" sz="1050" dirty="0">
                <a:solidFill>
                  <a:schemeClr val="bg1">
                    <a:lumMod val="50000"/>
                  </a:schemeClr>
                </a:solidFill>
                <a:latin typeface="+mn-ea"/>
                <a:ea typeface="+mn-ea"/>
              </a:rPr>
              <a:t>【</a:t>
            </a:r>
            <a:r>
              <a:rPr lang="ja-JP" altLang="en-US" sz="1050" dirty="0">
                <a:solidFill>
                  <a:schemeClr val="bg1">
                    <a:lumMod val="50000"/>
                  </a:schemeClr>
                </a:solidFill>
                <a:latin typeface="+mn-ea"/>
                <a:ea typeface="+mn-ea"/>
              </a:rPr>
              <a:t>分野</a:t>
            </a:r>
            <a:r>
              <a:rPr lang="en-US" altLang="ja-JP" sz="1050" dirty="0">
                <a:solidFill>
                  <a:schemeClr val="bg1">
                    <a:lumMod val="50000"/>
                  </a:schemeClr>
                </a:solidFill>
                <a:latin typeface="+mn-ea"/>
                <a:ea typeface="+mn-ea"/>
              </a:rPr>
              <a:t>】</a:t>
            </a:r>
            <a:r>
              <a:rPr lang="ja-JP" altLang="en-US" sz="1050" dirty="0">
                <a:solidFill>
                  <a:schemeClr val="bg1">
                    <a:lumMod val="50000"/>
                  </a:schemeClr>
                </a:solidFill>
                <a:latin typeface="+mn-ea"/>
                <a:ea typeface="+mn-ea"/>
              </a:rPr>
              <a:t>には、募集要領</a:t>
            </a:r>
            <a:r>
              <a:rPr lang="en-US" altLang="ja-JP" sz="1050" dirty="0">
                <a:solidFill>
                  <a:schemeClr val="bg1">
                    <a:lumMod val="50000"/>
                  </a:schemeClr>
                </a:solidFill>
                <a:latin typeface="+mn-ea"/>
                <a:ea typeface="+mn-ea"/>
              </a:rPr>
              <a:t>Ⅱ</a:t>
            </a:r>
            <a:r>
              <a:rPr lang="ja-JP" altLang="en-US" sz="1050" dirty="0">
                <a:solidFill>
                  <a:schemeClr val="bg1">
                    <a:lumMod val="50000"/>
                  </a:schemeClr>
                </a:solidFill>
                <a:latin typeface="+mn-ea"/>
                <a:ea typeface="+mn-ea"/>
              </a:rPr>
              <a:t>．２． ＜募集する調査業務＞に示す調査分野を記載してください。</a:t>
            </a:r>
            <a:endParaRPr lang="en-US" altLang="ja-JP" sz="1050" dirty="0">
              <a:solidFill>
                <a:schemeClr val="bg1">
                  <a:lumMod val="50000"/>
                </a:schemeClr>
              </a:solidFill>
              <a:latin typeface="+mn-ea"/>
              <a:ea typeface="+mn-ea"/>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1050" dirty="0">
                <a:solidFill>
                  <a:schemeClr val="bg1">
                    <a:lumMod val="50000"/>
                  </a:schemeClr>
                </a:solidFill>
                <a:latin typeface="+mn-ea"/>
                <a:ea typeface="+mn-ea"/>
              </a:rPr>
              <a:t>　</a:t>
            </a:r>
            <a:r>
              <a:rPr lang="en-US" altLang="ja-JP" sz="1050" dirty="0">
                <a:solidFill>
                  <a:schemeClr val="bg1">
                    <a:lumMod val="50000"/>
                  </a:schemeClr>
                </a:solidFill>
                <a:latin typeface="+mn-ea"/>
                <a:ea typeface="+mn-ea"/>
              </a:rPr>
              <a:t>※</a:t>
            </a:r>
            <a:r>
              <a:rPr lang="ja-JP" altLang="en-US" sz="1050" dirty="0">
                <a:solidFill>
                  <a:schemeClr val="bg1">
                    <a:lumMod val="50000"/>
                  </a:schemeClr>
                </a:solidFill>
                <a:latin typeface="+mn-ea"/>
                <a:ea typeface="+mn-ea"/>
              </a:rPr>
              <a:t>１．「持続可能なインフラマネジメントの実現」、２．「スモールコンセッションの推進」、３．は「グリーン社会の実現」になります。</a:t>
            </a:r>
            <a:endParaRPr lang="en-US" altLang="ja-JP" sz="1050" dirty="0">
              <a:solidFill>
                <a:schemeClr val="bg1">
                  <a:lumMod val="50000"/>
                </a:schemeClr>
              </a:solidFill>
              <a:latin typeface="+mn-ea"/>
              <a:ea typeface="+mn-ea"/>
            </a:endParaRPr>
          </a:p>
          <a:p>
            <a:pPr>
              <a:spcBef>
                <a:spcPts val="400"/>
              </a:spcBef>
              <a:defRPr/>
            </a:pPr>
            <a:r>
              <a:rPr lang="ja-JP" altLang="en-US" sz="1050" dirty="0">
                <a:solidFill>
                  <a:schemeClr val="bg1">
                    <a:lumMod val="50000"/>
                  </a:schemeClr>
                </a:solidFill>
                <a:latin typeface="+mn-ea"/>
                <a:ea typeface="+mn-ea"/>
              </a:rPr>
              <a:t>・</a:t>
            </a:r>
            <a:r>
              <a:rPr lang="en-US" altLang="ja-JP" sz="1050" dirty="0">
                <a:solidFill>
                  <a:schemeClr val="bg1">
                    <a:lumMod val="50000"/>
                  </a:schemeClr>
                </a:solidFill>
                <a:latin typeface="+mn-ea"/>
                <a:ea typeface="+mn-ea"/>
              </a:rPr>
              <a:t>【</a:t>
            </a:r>
            <a:r>
              <a:rPr lang="ja-JP" altLang="en-US" sz="1050" dirty="0">
                <a:solidFill>
                  <a:schemeClr val="bg1">
                    <a:lumMod val="50000"/>
                  </a:schemeClr>
                </a:solidFill>
                <a:latin typeface="+mn-ea"/>
                <a:ea typeface="+mn-ea"/>
              </a:rPr>
              <a:t>調査テーマ</a:t>
            </a:r>
            <a:r>
              <a:rPr lang="en-US" altLang="ja-JP" sz="1050" dirty="0">
                <a:solidFill>
                  <a:schemeClr val="bg1">
                    <a:lumMod val="50000"/>
                  </a:schemeClr>
                </a:solidFill>
                <a:latin typeface="+mn-ea"/>
                <a:ea typeface="+mn-ea"/>
              </a:rPr>
              <a:t>】</a:t>
            </a:r>
            <a:r>
              <a:rPr lang="ja-JP" altLang="en-US" sz="1050" dirty="0">
                <a:solidFill>
                  <a:schemeClr val="bg1">
                    <a:lumMod val="50000"/>
                  </a:schemeClr>
                </a:solidFill>
                <a:latin typeface="+mn-ea"/>
                <a:ea typeface="+mn-ea"/>
              </a:rPr>
              <a:t>には、募集要領</a:t>
            </a:r>
            <a:r>
              <a:rPr lang="en-US" altLang="ja-JP" sz="1050" dirty="0">
                <a:solidFill>
                  <a:schemeClr val="bg1">
                    <a:lumMod val="50000"/>
                  </a:schemeClr>
                </a:solidFill>
                <a:latin typeface="+mn-ea"/>
                <a:ea typeface="+mn-ea"/>
              </a:rPr>
              <a:t>Ⅱ</a:t>
            </a:r>
            <a:r>
              <a:rPr lang="ja-JP" altLang="en-US" sz="1050" dirty="0">
                <a:solidFill>
                  <a:schemeClr val="bg1">
                    <a:lumMod val="50000"/>
                  </a:schemeClr>
                </a:solidFill>
                <a:latin typeface="+mn-ea"/>
                <a:ea typeface="+mn-ea"/>
              </a:rPr>
              <a:t>．２．＜調査テーマ＞に示す調査テーマ番号を記載してください。</a:t>
            </a:r>
            <a:r>
              <a:rPr lang="ja-JP" altLang="en-US" sz="1050" dirty="0">
                <a:solidFill>
                  <a:srgbClr val="FF0000"/>
                </a:solidFill>
                <a:latin typeface="+mn-ea"/>
                <a:ea typeface="+mn-ea"/>
              </a:rPr>
              <a:t>複数該当する場合も、</a:t>
            </a:r>
            <a:r>
              <a:rPr lang="en-US" altLang="ja-JP" sz="1050" dirty="0">
                <a:solidFill>
                  <a:srgbClr val="FF0000"/>
                </a:solidFill>
                <a:latin typeface="+mn-ea"/>
                <a:ea typeface="+mn-ea"/>
              </a:rPr>
              <a:t>1</a:t>
            </a:r>
            <a:r>
              <a:rPr lang="ja-JP" altLang="en-US" sz="1050" dirty="0">
                <a:solidFill>
                  <a:srgbClr val="FF0000"/>
                </a:solidFill>
                <a:latin typeface="+mn-ea"/>
                <a:ea typeface="+mn-ea"/>
              </a:rPr>
              <a:t>つのテーマ番号に絞って記載してください。</a:t>
            </a:r>
            <a:endParaRPr lang="en-US" altLang="ja-JP" sz="1050" dirty="0">
              <a:solidFill>
                <a:srgbClr val="FF0000"/>
              </a:solidFill>
              <a:latin typeface="+mn-ea"/>
              <a:ea typeface="+mn-ea"/>
            </a:endParaRPr>
          </a:p>
          <a:p>
            <a:pPr>
              <a:spcBef>
                <a:spcPts val="400"/>
              </a:spcBef>
              <a:defRPr/>
            </a:pPr>
            <a:r>
              <a:rPr lang="ja-JP" altLang="en-US" sz="1050" dirty="0">
                <a:solidFill>
                  <a:schemeClr val="bg1">
                    <a:lumMod val="50000"/>
                  </a:schemeClr>
                </a:solidFill>
                <a:latin typeface="+mn-ea"/>
                <a:ea typeface="+mn-ea"/>
              </a:rPr>
              <a:t>・</a:t>
            </a:r>
            <a:r>
              <a:rPr lang="en-US" altLang="ja-JP" sz="1050" dirty="0">
                <a:solidFill>
                  <a:schemeClr val="bg1">
                    <a:lumMod val="50000"/>
                  </a:schemeClr>
                </a:solidFill>
                <a:latin typeface="+mn-ea"/>
                <a:ea typeface="+mn-ea"/>
              </a:rPr>
              <a:t>【</a:t>
            </a:r>
            <a:r>
              <a:rPr lang="ja-JP" altLang="en-US" sz="1050" dirty="0">
                <a:solidFill>
                  <a:schemeClr val="bg1">
                    <a:lumMod val="50000"/>
                  </a:schemeClr>
                </a:solidFill>
                <a:latin typeface="+mn-ea"/>
                <a:ea typeface="+mn-ea"/>
              </a:rPr>
              <a:t>応募団体名称</a:t>
            </a:r>
            <a:r>
              <a:rPr lang="en-US" altLang="ja-JP" sz="1050" dirty="0">
                <a:solidFill>
                  <a:schemeClr val="bg1">
                    <a:lumMod val="50000"/>
                  </a:schemeClr>
                </a:solidFill>
                <a:latin typeface="+mn-ea"/>
                <a:ea typeface="+mn-ea"/>
              </a:rPr>
              <a:t>】</a:t>
            </a:r>
            <a:r>
              <a:rPr lang="ja-JP" altLang="en-US" sz="1050" dirty="0">
                <a:solidFill>
                  <a:schemeClr val="bg1">
                    <a:lumMod val="50000"/>
                  </a:schemeClr>
                </a:solidFill>
                <a:latin typeface="+mn-ea"/>
                <a:ea typeface="+mn-ea"/>
              </a:rPr>
              <a:t>及び（</a:t>
            </a:r>
            <a:r>
              <a:rPr lang="ja-JP" altLang="en-US" sz="1050" dirty="0">
                <a:solidFill>
                  <a:srgbClr val="FF0000"/>
                </a:solidFill>
                <a:latin typeface="+mn-ea"/>
                <a:ea typeface="+mn-ea"/>
              </a:rPr>
              <a:t>モデル構築地方公共団体</a:t>
            </a:r>
            <a:r>
              <a:rPr lang="ja-JP" altLang="en-US" sz="1050" dirty="0">
                <a:solidFill>
                  <a:schemeClr val="bg1">
                    <a:lumMod val="50000"/>
                  </a:schemeClr>
                </a:solidFill>
                <a:latin typeface="+mn-ea"/>
                <a:ea typeface="+mn-ea"/>
              </a:rPr>
              <a:t>）には、応募団体の団体名（共同提案の場合は共同提案体の団体名）と</a:t>
            </a:r>
            <a:r>
              <a:rPr lang="ja-JP" altLang="en-US" sz="1050" dirty="0">
                <a:solidFill>
                  <a:srgbClr val="FF0000"/>
                </a:solidFill>
                <a:latin typeface="+mn-ea"/>
                <a:ea typeface="+mn-ea"/>
              </a:rPr>
              <a:t>モデル構築先の地方公共団体</a:t>
            </a:r>
            <a:r>
              <a:rPr lang="ja-JP" altLang="en-US" sz="1050" dirty="0">
                <a:solidFill>
                  <a:schemeClr val="bg1">
                    <a:lumMod val="50000"/>
                  </a:schemeClr>
                </a:solidFill>
                <a:latin typeface="+mn-ea"/>
                <a:ea typeface="+mn-ea"/>
              </a:rPr>
              <a:t>を記載してください。</a:t>
            </a:r>
            <a:endParaRPr lang="en-US" altLang="ja-JP" sz="1050" dirty="0">
              <a:solidFill>
                <a:schemeClr val="bg1">
                  <a:lumMod val="50000"/>
                </a:schemeClr>
              </a:solidFill>
              <a:latin typeface="+mn-ea"/>
              <a:ea typeface="+mn-ea"/>
            </a:endParaRPr>
          </a:p>
          <a:p>
            <a:pPr>
              <a:spcBef>
                <a:spcPts val="400"/>
              </a:spcBef>
              <a:defRPr/>
            </a:pPr>
            <a:r>
              <a:rPr lang="ja-JP" altLang="en-US" sz="1050" dirty="0">
                <a:solidFill>
                  <a:schemeClr val="bg1">
                    <a:lumMod val="50000"/>
                  </a:schemeClr>
                </a:solidFill>
                <a:latin typeface="+mn-ea"/>
                <a:ea typeface="+mn-ea"/>
              </a:rPr>
              <a:t>・</a:t>
            </a:r>
            <a:r>
              <a:rPr lang="en-US" altLang="ja-JP" sz="1050" dirty="0">
                <a:solidFill>
                  <a:schemeClr val="bg1">
                    <a:lumMod val="50000"/>
                  </a:schemeClr>
                </a:solidFill>
                <a:latin typeface="+mn-ea"/>
                <a:ea typeface="+mn-ea"/>
              </a:rPr>
              <a:t>【</a:t>
            </a:r>
            <a:r>
              <a:rPr lang="ja-JP" altLang="en-US" sz="1050" dirty="0">
                <a:solidFill>
                  <a:schemeClr val="bg1">
                    <a:lumMod val="50000"/>
                  </a:schemeClr>
                </a:solidFill>
                <a:latin typeface="+mn-ea"/>
                <a:ea typeface="+mn-ea"/>
              </a:rPr>
              <a:t>タイトル</a:t>
            </a:r>
            <a:r>
              <a:rPr lang="en-US" altLang="ja-JP" sz="1050" dirty="0">
                <a:solidFill>
                  <a:schemeClr val="bg1">
                    <a:lumMod val="50000"/>
                  </a:schemeClr>
                </a:solidFill>
                <a:latin typeface="+mn-ea"/>
                <a:ea typeface="+mn-ea"/>
              </a:rPr>
              <a:t>】</a:t>
            </a:r>
            <a:r>
              <a:rPr lang="ja-JP" altLang="en-US" sz="1050" dirty="0">
                <a:solidFill>
                  <a:schemeClr val="bg1">
                    <a:lumMod val="50000"/>
                  </a:schemeClr>
                </a:solidFill>
                <a:latin typeface="+mn-ea"/>
                <a:ea typeface="+mn-ea"/>
              </a:rPr>
              <a:t>は、調査テーマに対する応募団体の調査の特徴が伝わる提案タイトルを作成し、記載してください。</a:t>
            </a:r>
            <a:endParaRPr lang="en-US" altLang="ja-JP" sz="1050" dirty="0">
              <a:solidFill>
                <a:schemeClr val="bg1">
                  <a:lumMod val="50000"/>
                </a:schemeClr>
              </a:solidFill>
              <a:latin typeface="+mn-ea"/>
              <a:ea typeface="+mn-ea"/>
            </a:endParaRPr>
          </a:p>
        </p:txBody>
      </p:sp>
      <p:sp>
        <p:nvSpPr>
          <p:cNvPr id="5" name="正方形/長方形 39">
            <a:extLst>
              <a:ext uri="{FF2B5EF4-FFF2-40B4-BE49-F238E27FC236}">
                <a16:creationId xmlns:a16="http://schemas.microsoft.com/office/drawing/2014/main" id="{3D7F0BA7-687B-5540-A45D-C0029ECE317E}"/>
              </a:ext>
            </a:extLst>
          </p:cNvPr>
          <p:cNvSpPr>
            <a:spLocks noChangeArrowheads="1"/>
          </p:cNvSpPr>
          <p:nvPr/>
        </p:nvSpPr>
        <p:spPr bwMode="auto">
          <a:xfrm>
            <a:off x="4731692" y="3609563"/>
            <a:ext cx="4152426" cy="883301"/>
          </a:xfrm>
          <a:prstGeom prst="rect">
            <a:avLst/>
          </a:prstGeom>
          <a:solidFill>
            <a:srgbClr val="FFFFFF"/>
          </a:solidFill>
          <a:ln w="3175">
            <a:solidFill>
              <a:schemeClr val="bg1">
                <a:lumMod val="50000"/>
              </a:schemeClr>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ts val="1100"/>
              </a:lnSpc>
              <a:spcBef>
                <a:spcPts val="400"/>
              </a:spcBef>
            </a:pP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・調査業務の実施フローについて、図や表等を用いて簡潔に記載してください。</a:t>
            </a:r>
            <a:endParaRPr lang="en-US" altLang="ja-JP" sz="1050" dirty="0">
              <a:solidFill>
                <a:schemeClr val="bg1">
                  <a:lumMod val="50000"/>
                </a:schemeClr>
              </a:solidFill>
              <a:latin typeface="+mn-ea"/>
              <a:ea typeface="+mn-ea"/>
            </a:endParaRPr>
          </a:p>
          <a:p>
            <a:pPr>
              <a:lnSpc>
                <a:spcPts val="1100"/>
              </a:lnSpc>
              <a:spcBef>
                <a:spcPts val="400"/>
              </a:spcBef>
            </a:pP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a:t>
            </a:r>
            <a:r>
              <a:rPr kumimoji="1" lang="ja-JP" altLang="en-US" sz="1050" i="0" u="none" strike="noStrike" kern="1200" cap="none" spc="0" normalizeH="0" baseline="0" noProof="0" dirty="0">
                <a:ln>
                  <a:noFill/>
                </a:ln>
                <a:solidFill>
                  <a:srgbClr val="FF0000"/>
                </a:solidFill>
                <a:effectLst/>
                <a:uLnTx/>
                <a:uFillTx/>
                <a:latin typeface="+mn-ea"/>
                <a:ea typeface="+mn-ea"/>
              </a:rPr>
              <a:t>モデル構築地方公共団体</a:t>
            </a: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が複数で、フローが異なる場合はそれぞれお示しください。</a:t>
            </a:r>
          </a:p>
          <a:p>
            <a:pPr>
              <a:lnSpc>
                <a:spcPts val="1100"/>
              </a:lnSpc>
              <a:spcBef>
                <a:spcPts val="400"/>
              </a:spcBef>
            </a:pPr>
            <a:r>
              <a:rPr lang="ja-JP" altLang="en-US" sz="1050" dirty="0">
                <a:solidFill>
                  <a:schemeClr val="bg1">
                    <a:lumMod val="50000"/>
                  </a:schemeClr>
                </a:solidFill>
                <a:latin typeface="+mn-ea"/>
                <a:ea typeface="+mn-ea"/>
              </a:rPr>
              <a:t>・</a:t>
            </a: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記載にあたっては、想定される令和８年度以降の取組予定についても記載してください。</a:t>
            </a:r>
          </a:p>
        </p:txBody>
      </p:sp>
      <p:sp>
        <p:nvSpPr>
          <p:cNvPr id="13" name="正方形/長方形 31">
            <a:extLst>
              <a:ext uri="{FF2B5EF4-FFF2-40B4-BE49-F238E27FC236}">
                <a16:creationId xmlns:a16="http://schemas.microsoft.com/office/drawing/2014/main" id="{46612E8C-F080-5D94-2494-B77B5ECED20A}"/>
              </a:ext>
            </a:extLst>
          </p:cNvPr>
          <p:cNvSpPr>
            <a:spLocks noChangeArrowheads="1"/>
          </p:cNvSpPr>
          <p:nvPr/>
        </p:nvSpPr>
        <p:spPr bwMode="auto">
          <a:xfrm>
            <a:off x="194332" y="2272855"/>
            <a:ext cx="4232609" cy="2220011"/>
          </a:xfrm>
          <a:prstGeom prst="rect">
            <a:avLst/>
          </a:prstGeom>
          <a:solidFill>
            <a:srgbClr val="FFFFFF"/>
          </a:solidFill>
          <a:ln w="3175">
            <a:solidFill>
              <a:schemeClr val="bg1">
                <a:lumMod val="50000"/>
              </a:schemeClr>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050" dirty="0">
                <a:solidFill>
                  <a:schemeClr val="bg1">
                    <a:lumMod val="50000"/>
                  </a:schemeClr>
                </a:solidFill>
                <a:latin typeface="+mn-ea"/>
                <a:ea typeface="+mn-ea"/>
              </a:rPr>
              <a:t>＜以下、全項目共通＞</a:t>
            </a:r>
            <a:endParaRPr lang="en-US" altLang="ja-JP" sz="1050" dirty="0">
              <a:solidFill>
                <a:schemeClr val="bg1">
                  <a:lumMod val="50000"/>
                </a:schemeClr>
              </a:solidFill>
              <a:latin typeface="+mn-ea"/>
              <a:ea typeface="+mn-ea"/>
            </a:endParaRPr>
          </a:p>
          <a:p>
            <a:pPr eaLnBrk="1" hangingPunct="1">
              <a:spcBef>
                <a:spcPts val="600"/>
              </a:spcBef>
              <a:buFontTx/>
              <a:buNone/>
            </a:pPr>
            <a:r>
              <a:rPr lang="ja-JP" altLang="en-US" sz="1050" dirty="0">
                <a:solidFill>
                  <a:schemeClr val="bg1">
                    <a:lumMod val="50000"/>
                  </a:schemeClr>
                </a:solidFill>
                <a:latin typeface="+mn-ea"/>
                <a:ea typeface="+mn-ea"/>
              </a:rPr>
              <a:t>・文字のサイズは</a:t>
            </a:r>
            <a:r>
              <a:rPr lang="en-US" altLang="ja-JP" sz="1050" dirty="0">
                <a:solidFill>
                  <a:schemeClr val="bg1">
                    <a:lumMod val="50000"/>
                  </a:schemeClr>
                </a:solidFill>
                <a:latin typeface="+mn-ea"/>
                <a:ea typeface="+mn-ea"/>
              </a:rPr>
              <a:t>10</a:t>
            </a:r>
            <a:r>
              <a:rPr lang="ja-JP" altLang="en-US" sz="1050" dirty="0">
                <a:solidFill>
                  <a:schemeClr val="bg1">
                    <a:lumMod val="50000"/>
                  </a:schemeClr>
                </a:solidFill>
                <a:latin typeface="+mn-ea"/>
                <a:ea typeface="+mn-ea"/>
              </a:rPr>
              <a:t>ポイント以上で記載してください。</a:t>
            </a:r>
            <a:endParaRPr lang="en-US" altLang="ja-JP" sz="1050" dirty="0">
              <a:solidFill>
                <a:schemeClr val="bg1">
                  <a:lumMod val="50000"/>
                </a:schemeClr>
              </a:solidFill>
              <a:latin typeface="+mn-ea"/>
              <a:ea typeface="+mn-ea"/>
            </a:endParaRPr>
          </a:p>
          <a:p>
            <a:pPr>
              <a:spcBef>
                <a:spcPts val="600"/>
              </a:spcBef>
              <a:buNone/>
            </a:pPr>
            <a:r>
              <a:rPr lang="ja-JP" altLang="en-US" sz="1050" dirty="0">
                <a:solidFill>
                  <a:schemeClr val="bg1">
                    <a:lumMod val="50000"/>
                  </a:schemeClr>
                </a:solidFill>
                <a:latin typeface="+mn-ea"/>
                <a:ea typeface="+mn-ea"/>
              </a:rPr>
              <a:t>・フロー図や箇条書き等を用いて、簡潔にわかりやすい資料としてください。</a:t>
            </a:r>
            <a:endParaRPr lang="en-US" altLang="ja-JP" sz="1050" dirty="0">
              <a:solidFill>
                <a:schemeClr val="bg1">
                  <a:lumMod val="50000"/>
                </a:schemeClr>
              </a:solidFill>
              <a:latin typeface="+mn-ea"/>
              <a:ea typeface="+mn-ea"/>
            </a:endParaRPr>
          </a:p>
          <a:p>
            <a:pPr eaLnBrk="1" hangingPunct="1">
              <a:spcBef>
                <a:spcPts val="600"/>
              </a:spcBef>
              <a:buFontTx/>
              <a:buNone/>
            </a:pPr>
            <a:r>
              <a:rPr lang="ja-JP" altLang="en-US" sz="1050" dirty="0">
                <a:solidFill>
                  <a:schemeClr val="bg1">
                    <a:lumMod val="50000"/>
                  </a:schemeClr>
                </a:solidFill>
                <a:latin typeface="+mn-ea"/>
                <a:ea typeface="+mn-ea"/>
              </a:rPr>
              <a:t>・ページ内において、それぞれの枠の大きさ・レイアウトは変更していただいても問題ございませんが、黒太字見出しの名称は変更しないでください。</a:t>
            </a:r>
            <a:endParaRPr lang="en-US" altLang="ja-JP" sz="1050" dirty="0">
              <a:solidFill>
                <a:schemeClr val="bg1">
                  <a:lumMod val="50000"/>
                </a:schemeClr>
              </a:solidFill>
              <a:latin typeface="+mn-ea"/>
              <a:ea typeface="+mn-ea"/>
            </a:endParaRPr>
          </a:p>
          <a:p>
            <a:pPr eaLnBrk="1" hangingPunct="1">
              <a:spcBef>
                <a:spcPts val="600"/>
              </a:spcBef>
              <a:buFontTx/>
              <a:buNone/>
            </a:pPr>
            <a:r>
              <a:rPr lang="ja-JP" altLang="en-US" sz="1050" dirty="0">
                <a:solidFill>
                  <a:schemeClr val="bg1">
                    <a:lumMod val="50000"/>
                  </a:schemeClr>
                </a:solidFill>
                <a:latin typeface="+mn-ea"/>
                <a:ea typeface="+mn-ea"/>
              </a:rPr>
              <a:t>・</a:t>
            </a:r>
            <a:r>
              <a:rPr lang="en-US" altLang="ja-JP" sz="1050" dirty="0">
                <a:solidFill>
                  <a:schemeClr val="bg1">
                    <a:lumMod val="50000"/>
                  </a:schemeClr>
                </a:solidFill>
                <a:latin typeface="+mn-ea"/>
                <a:ea typeface="+mn-ea"/>
              </a:rPr>
              <a:t>P.1</a:t>
            </a:r>
            <a:r>
              <a:rPr lang="ja-JP" altLang="en-US" sz="1050" dirty="0">
                <a:solidFill>
                  <a:schemeClr val="bg1">
                    <a:lumMod val="50000"/>
                  </a:schemeClr>
                </a:solidFill>
                <a:latin typeface="+mn-ea"/>
                <a:ea typeface="+mn-ea"/>
              </a:rPr>
              <a:t>に「提案の概要」、「実施方針」、「実施フロー」、 「工程計画」を記載してください。（１枚におさめてください）</a:t>
            </a:r>
            <a:endParaRPr lang="en-US" altLang="ja-JP" sz="1050" dirty="0">
              <a:solidFill>
                <a:schemeClr val="bg1">
                  <a:lumMod val="50000"/>
                </a:schemeClr>
              </a:solidFill>
              <a:latin typeface="+mn-ea"/>
              <a:ea typeface="+mn-ea"/>
            </a:endParaRPr>
          </a:p>
          <a:p>
            <a:pPr eaLnBrk="1" hangingPunct="1">
              <a:spcBef>
                <a:spcPts val="600"/>
              </a:spcBef>
              <a:buFontTx/>
              <a:buNone/>
            </a:pPr>
            <a:r>
              <a:rPr lang="ja-JP" altLang="en-US" sz="1050" dirty="0">
                <a:solidFill>
                  <a:schemeClr val="bg1">
                    <a:lumMod val="50000"/>
                  </a:schemeClr>
                </a:solidFill>
                <a:latin typeface="+mn-ea"/>
                <a:ea typeface="+mn-ea"/>
              </a:rPr>
              <a:t>・</a:t>
            </a:r>
            <a:r>
              <a:rPr lang="en-US" altLang="ja-JP" sz="1050" dirty="0">
                <a:solidFill>
                  <a:schemeClr val="bg1">
                    <a:lumMod val="50000"/>
                  </a:schemeClr>
                </a:solidFill>
                <a:latin typeface="+mn-ea"/>
                <a:ea typeface="+mn-ea"/>
              </a:rPr>
              <a:t>P.2</a:t>
            </a:r>
            <a:r>
              <a:rPr lang="ja-JP" altLang="en-US" sz="1050" dirty="0">
                <a:solidFill>
                  <a:schemeClr val="bg1">
                    <a:lumMod val="50000"/>
                  </a:schemeClr>
                </a:solidFill>
                <a:latin typeface="+mn-ea"/>
                <a:ea typeface="+mn-ea"/>
              </a:rPr>
              <a:t>に「調査テーマに対する提案内容」について、</a:t>
            </a:r>
            <a:r>
              <a:rPr lang="en-US" altLang="ja-JP" sz="1050" dirty="0">
                <a:solidFill>
                  <a:schemeClr val="bg1">
                    <a:lumMod val="50000"/>
                  </a:schemeClr>
                </a:solidFill>
                <a:latin typeface="+mn-ea"/>
                <a:ea typeface="+mn-ea"/>
              </a:rPr>
              <a:t> P.3</a:t>
            </a:r>
            <a:r>
              <a:rPr lang="ja-JP" altLang="en-US" sz="1050" dirty="0">
                <a:solidFill>
                  <a:schemeClr val="bg1">
                    <a:lumMod val="50000"/>
                  </a:schemeClr>
                </a:solidFill>
                <a:latin typeface="+mn-ea"/>
                <a:ea typeface="+mn-ea"/>
              </a:rPr>
              <a:t>に「先進性」、「汎用性」、 「具体性」、 「有効性」を記載してください。（「調査テーマに対する提案内容」が</a:t>
            </a:r>
            <a:r>
              <a:rPr lang="en-US" altLang="ja-JP" sz="1050" dirty="0">
                <a:solidFill>
                  <a:schemeClr val="bg1">
                    <a:lumMod val="50000"/>
                  </a:schemeClr>
                </a:solidFill>
                <a:latin typeface="+mn-ea"/>
                <a:ea typeface="+mn-ea"/>
              </a:rPr>
              <a:t>2</a:t>
            </a:r>
            <a:r>
              <a:rPr lang="ja-JP" altLang="en-US" sz="1050" dirty="0">
                <a:solidFill>
                  <a:schemeClr val="bg1">
                    <a:lumMod val="50000"/>
                  </a:schemeClr>
                </a:solidFill>
                <a:latin typeface="+mn-ea"/>
                <a:ea typeface="+mn-ea"/>
              </a:rPr>
              <a:t>枚に渡る場合は、</a:t>
            </a:r>
            <a:r>
              <a:rPr lang="en-US" altLang="ja-JP" sz="1050" dirty="0">
                <a:solidFill>
                  <a:schemeClr val="bg1">
                    <a:lumMod val="50000"/>
                  </a:schemeClr>
                </a:solidFill>
                <a:latin typeface="+mn-ea"/>
                <a:ea typeface="+mn-ea"/>
              </a:rPr>
              <a:t>P.4</a:t>
            </a:r>
            <a:r>
              <a:rPr lang="ja-JP" altLang="en-US" sz="1050" dirty="0">
                <a:solidFill>
                  <a:schemeClr val="bg1">
                    <a:lumMod val="50000"/>
                  </a:schemeClr>
                </a:solidFill>
                <a:latin typeface="+mn-ea"/>
                <a:ea typeface="+mn-ea"/>
              </a:rPr>
              <a:t>に「先進性」、「汎用性」、 「具体性」 、「有効性」を記載してください。</a:t>
            </a:r>
            <a:endParaRPr lang="en-US" altLang="ja-JP" sz="1050" dirty="0">
              <a:solidFill>
                <a:schemeClr val="bg1">
                  <a:lumMod val="50000"/>
                </a:schemeClr>
              </a:solidFill>
              <a:latin typeface="+mn-ea"/>
              <a:ea typeface="+mn-ea"/>
            </a:endParaRPr>
          </a:p>
        </p:txBody>
      </p:sp>
      <p:sp>
        <p:nvSpPr>
          <p:cNvPr id="14" name="正方形/長方形 39">
            <a:extLst>
              <a:ext uri="{FF2B5EF4-FFF2-40B4-BE49-F238E27FC236}">
                <a16:creationId xmlns:a16="http://schemas.microsoft.com/office/drawing/2014/main" id="{1C38B372-27F7-9623-2273-994DFEE9208C}"/>
              </a:ext>
            </a:extLst>
          </p:cNvPr>
          <p:cNvSpPr>
            <a:spLocks noChangeArrowheads="1"/>
          </p:cNvSpPr>
          <p:nvPr/>
        </p:nvSpPr>
        <p:spPr bwMode="auto">
          <a:xfrm>
            <a:off x="194332" y="4906570"/>
            <a:ext cx="8689786" cy="685002"/>
          </a:xfrm>
          <a:prstGeom prst="rect">
            <a:avLst/>
          </a:prstGeom>
          <a:solidFill>
            <a:srgbClr val="FFFFFF"/>
          </a:solidFill>
          <a:ln w="3175">
            <a:solidFill>
              <a:schemeClr val="bg1">
                <a:lumMod val="50000"/>
              </a:schemeClr>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ts val="1100"/>
              </a:lnSpc>
              <a:spcBef>
                <a:spcPts val="400"/>
              </a:spcBef>
            </a:pP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・本調査業務の工程計画ついて、図や表等を用いて簡潔に記載してください。</a:t>
            </a:r>
            <a:r>
              <a:rPr lang="ja-JP" altLang="en-US" sz="1050" dirty="0">
                <a:solidFill>
                  <a:schemeClr val="bg1">
                    <a:lumMod val="50000"/>
                  </a:schemeClr>
                </a:solidFill>
                <a:latin typeface="+mn-ea"/>
                <a:ea typeface="+mn-ea"/>
              </a:rPr>
              <a:t>（下記表はイメージです。）</a:t>
            </a:r>
            <a:endParaRPr kumimoji="1" lang="en-US" altLang="ja-JP" sz="1050" i="0" u="none" strike="noStrike" kern="1200" cap="none" spc="0" normalizeH="0" baseline="0" noProof="0" dirty="0">
              <a:ln>
                <a:noFill/>
              </a:ln>
              <a:solidFill>
                <a:schemeClr val="bg1">
                  <a:lumMod val="50000"/>
                </a:schemeClr>
              </a:solidFill>
              <a:effectLst/>
              <a:uLnTx/>
              <a:uFillTx/>
              <a:latin typeface="+mn-ea"/>
              <a:ea typeface="+mn-ea"/>
            </a:endParaRPr>
          </a:p>
          <a:p>
            <a:pPr>
              <a:lnSpc>
                <a:spcPts val="1100"/>
              </a:lnSpc>
              <a:spcBef>
                <a:spcPts val="400"/>
              </a:spcBef>
            </a:pPr>
            <a:r>
              <a:rPr lang="ja-JP" altLang="en-US" sz="1050" dirty="0">
                <a:solidFill>
                  <a:schemeClr val="bg1">
                    <a:lumMod val="50000"/>
                  </a:schemeClr>
                </a:solidFill>
                <a:latin typeface="+mn-ea"/>
                <a:ea typeface="+mn-ea"/>
              </a:rPr>
              <a:t>・</a:t>
            </a:r>
            <a:r>
              <a:rPr lang="ja-JP" altLang="en-US" sz="1050" dirty="0">
                <a:solidFill>
                  <a:srgbClr val="FF0000"/>
                </a:solidFill>
                <a:latin typeface="+mn-ea"/>
                <a:ea typeface="+mn-ea"/>
              </a:rPr>
              <a:t>モデル構築地方公共団体名</a:t>
            </a:r>
            <a:r>
              <a:rPr lang="ja-JP" altLang="en-US" sz="1050" dirty="0">
                <a:solidFill>
                  <a:schemeClr val="bg1">
                    <a:lumMod val="50000"/>
                  </a:schemeClr>
                </a:solidFill>
                <a:latin typeface="+mn-ea"/>
                <a:ea typeface="+mn-ea"/>
              </a:rPr>
              <a:t>を明記し、具体的に記載してください。</a:t>
            </a:r>
            <a:r>
              <a:rPr lang="ja-JP" altLang="en-US" sz="1050" dirty="0">
                <a:solidFill>
                  <a:srgbClr val="FF0000"/>
                </a:solidFill>
                <a:latin typeface="+mn-ea"/>
                <a:ea typeface="+mn-ea"/>
              </a:rPr>
              <a:t>モデル構築地方公共団体</a:t>
            </a:r>
            <a:r>
              <a:rPr lang="ja-JP" altLang="en-US" sz="1050" dirty="0">
                <a:solidFill>
                  <a:schemeClr val="bg1">
                    <a:lumMod val="50000"/>
                  </a:schemeClr>
                </a:solidFill>
                <a:latin typeface="+mn-ea"/>
                <a:ea typeface="+mn-ea"/>
              </a:rPr>
              <a:t>が複数で、工程計画が異なる場合はそれぞれお示しください。</a:t>
            </a:r>
            <a:endParaRPr kumimoji="1" lang="en-US" altLang="ja-JP" sz="1050" i="0" u="none" strike="noStrike" kern="1200" cap="none" spc="0" normalizeH="0" baseline="0" noProof="0" dirty="0">
              <a:ln>
                <a:noFill/>
              </a:ln>
              <a:solidFill>
                <a:schemeClr val="bg1">
                  <a:lumMod val="50000"/>
                </a:schemeClr>
              </a:solidFill>
              <a:effectLst/>
              <a:uLnTx/>
              <a:uFillTx/>
              <a:latin typeface="+mn-ea"/>
              <a:ea typeface="+mn-ea"/>
            </a:endParaRPr>
          </a:p>
        </p:txBody>
      </p:sp>
      <p:sp>
        <p:nvSpPr>
          <p:cNvPr id="32" name="正方形/長方形 31">
            <a:extLst>
              <a:ext uri="{FF2B5EF4-FFF2-40B4-BE49-F238E27FC236}">
                <a16:creationId xmlns:a16="http://schemas.microsoft.com/office/drawing/2014/main" id="{410CBB4D-D44E-3761-5B60-AB58FC1B826C}"/>
              </a:ext>
            </a:extLst>
          </p:cNvPr>
          <p:cNvSpPr/>
          <p:nvPr/>
        </p:nvSpPr>
        <p:spPr>
          <a:xfrm>
            <a:off x="8026774" y="486783"/>
            <a:ext cx="1152000" cy="252000"/>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a:t>（様式２）</a:t>
            </a:r>
            <a:r>
              <a:rPr lang="en-US" altLang="ja-JP" sz="1000" b="1" dirty="0"/>
              <a:t> P.1</a:t>
            </a:r>
            <a:endParaRPr kumimoji="1" lang="en-US" altLang="ja-JP" sz="1000" b="1" dirty="0"/>
          </a:p>
        </p:txBody>
      </p:sp>
      <p:sp>
        <p:nvSpPr>
          <p:cNvPr id="33" name="タイトル 1">
            <a:extLst>
              <a:ext uri="{FF2B5EF4-FFF2-40B4-BE49-F238E27FC236}">
                <a16:creationId xmlns:a16="http://schemas.microsoft.com/office/drawing/2014/main" id="{9EA68296-0A0F-1EE5-5727-5E33926EA455}"/>
              </a:ext>
            </a:extLst>
          </p:cNvPr>
          <p:cNvSpPr txBox="1">
            <a:spLocks noChangeArrowheads="1"/>
          </p:cNvSpPr>
          <p:nvPr/>
        </p:nvSpPr>
        <p:spPr bwMode="auto">
          <a:xfrm>
            <a:off x="3406561" y="283244"/>
            <a:ext cx="158400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調査テーマ番号</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p>
        </p:txBody>
      </p:sp>
      <p:sp>
        <p:nvSpPr>
          <p:cNvPr id="10" name="タイトル 1">
            <a:extLst>
              <a:ext uri="{FF2B5EF4-FFF2-40B4-BE49-F238E27FC236}">
                <a16:creationId xmlns:a16="http://schemas.microsoft.com/office/drawing/2014/main" id="{377EDB61-7DFA-5769-C2A7-607762020461}"/>
              </a:ext>
            </a:extLst>
          </p:cNvPr>
          <p:cNvSpPr txBox="1">
            <a:spLocks noChangeArrowheads="1"/>
          </p:cNvSpPr>
          <p:nvPr/>
        </p:nvSpPr>
        <p:spPr bwMode="auto">
          <a:xfrm>
            <a:off x="5400258" y="229781"/>
            <a:ext cx="5436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事業方式</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コンセッション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その他の</a:t>
            </a:r>
            <a:r>
              <a:rPr lang="en-US" altLang="ja-JP" sz="700" dirty="0">
                <a:latin typeface="Meiryo UI" panose="020B0604030504040204" pitchFamily="50" charset="-128"/>
                <a:ea typeface="Meiryo UI" panose="020B0604030504040204" pitchFamily="50" charset="-128"/>
              </a:rPr>
              <a:t>PFI</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 / </a:t>
            </a:r>
            <a:r>
              <a:rPr lang="ja-JP" altLang="en-US" sz="700" dirty="0">
                <a:latin typeface="Meiryo UI" panose="020B0604030504040204" pitchFamily="50" charset="-128"/>
                <a:ea typeface="Meiryo UI" panose="020B0604030504040204" pitchFamily="50" charset="-128"/>
              </a:rPr>
              <a:t>包括的民間委託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17" name="正方形/長方形 39">
            <a:extLst>
              <a:ext uri="{FF2B5EF4-FFF2-40B4-BE49-F238E27FC236}">
                <a16:creationId xmlns:a16="http://schemas.microsoft.com/office/drawing/2014/main" id="{963809A8-4A6B-F5F7-6F1C-34D40A7C09E9}"/>
              </a:ext>
            </a:extLst>
          </p:cNvPr>
          <p:cNvSpPr>
            <a:spLocks noChangeArrowheads="1"/>
          </p:cNvSpPr>
          <p:nvPr/>
        </p:nvSpPr>
        <p:spPr bwMode="auto">
          <a:xfrm>
            <a:off x="9315274" y="170171"/>
            <a:ext cx="3041968" cy="374662"/>
          </a:xfrm>
          <a:prstGeom prst="wedgeRectCallout">
            <a:avLst>
              <a:gd name="adj1" fmla="val -60005"/>
              <a:gd name="adj2" fmla="val -20951"/>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rgbClr val="366092"/>
                </a:solidFill>
                <a:latin typeface="Meiryo UI" panose="020B0604030504040204" pitchFamily="50" charset="-128"/>
                <a:ea typeface="Meiryo UI" panose="020B0604030504040204" pitchFamily="50" charset="-128"/>
              </a:rPr>
              <a:t>・対象施設・事業手法を赤枠で囲んでください。その他の場合は（　）内に記載してください。複数選択も可能です。</a:t>
            </a:r>
            <a:endParaRPr lang="en-US" altLang="ja-JP" sz="800" dirty="0">
              <a:solidFill>
                <a:srgbClr val="366092"/>
              </a:solidFill>
              <a:latin typeface="Meiryo UI" panose="020B0604030504040204" pitchFamily="50" charset="-128"/>
              <a:ea typeface="Meiryo UI" panose="020B0604030504040204" pitchFamily="50" charset="-128"/>
            </a:endParaRPr>
          </a:p>
        </p:txBody>
      </p:sp>
      <p:sp>
        <p:nvSpPr>
          <p:cNvPr id="18" name="四角形: 角を丸くする 17">
            <a:extLst>
              <a:ext uri="{FF2B5EF4-FFF2-40B4-BE49-F238E27FC236}">
                <a16:creationId xmlns:a16="http://schemas.microsoft.com/office/drawing/2014/main" id="{F53AFD1E-5C8D-C277-954A-6578F3776ACD}"/>
              </a:ext>
            </a:extLst>
          </p:cNvPr>
          <p:cNvSpPr/>
          <p:nvPr/>
        </p:nvSpPr>
        <p:spPr>
          <a:xfrm>
            <a:off x="5951923" y="102771"/>
            <a:ext cx="288032"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20" name="四角形: 角を丸くする 19">
            <a:extLst>
              <a:ext uri="{FF2B5EF4-FFF2-40B4-BE49-F238E27FC236}">
                <a16:creationId xmlns:a16="http://schemas.microsoft.com/office/drawing/2014/main" id="{1DB3454E-7ADA-ADF8-11DF-AAF22C96B6CC}"/>
              </a:ext>
            </a:extLst>
          </p:cNvPr>
          <p:cNvSpPr/>
          <p:nvPr/>
        </p:nvSpPr>
        <p:spPr>
          <a:xfrm>
            <a:off x="5957128" y="266860"/>
            <a:ext cx="504056"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41725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6">
            <a:extLst>
              <a:ext uri="{FF2B5EF4-FFF2-40B4-BE49-F238E27FC236}">
                <a16:creationId xmlns:a16="http://schemas.microsoft.com/office/drawing/2014/main" id="{58B23761-B6A0-A8F5-F10F-2CF69EC1862B}"/>
              </a:ext>
            </a:extLst>
          </p:cNvPr>
          <p:cNvSpPr>
            <a:spLocks noChangeArrowheads="1"/>
          </p:cNvSpPr>
          <p:nvPr/>
        </p:nvSpPr>
        <p:spPr bwMode="auto">
          <a:xfrm>
            <a:off x="117687" y="951193"/>
            <a:ext cx="8964613" cy="5799385"/>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4" name="正方形/長方形 31">
            <a:extLst>
              <a:ext uri="{FF2B5EF4-FFF2-40B4-BE49-F238E27FC236}">
                <a16:creationId xmlns:a16="http://schemas.microsoft.com/office/drawing/2014/main" id="{D8EAD18D-772B-CED6-BE52-E505B8493328}"/>
              </a:ext>
            </a:extLst>
          </p:cNvPr>
          <p:cNvSpPr/>
          <p:nvPr/>
        </p:nvSpPr>
        <p:spPr>
          <a:xfrm>
            <a:off x="54000" y="851136"/>
            <a:ext cx="9036000"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dirty="0">
                <a:solidFill>
                  <a:prstClr val="black"/>
                </a:solidFill>
                <a:latin typeface="Meiryo UI" panose="020B0604030504040204" pitchFamily="50" charset="-128"/>
                <a:ea typeface="Meiryo UI" panose="020B0604030504040204" pitchFamily="50" charset="-128"/>
              </a:rPr>
              <a:t>モデル構築地方公共団体が抱えている課題・検討状況・</a:t>
            </a:r>
            <a:r>
              <a:rPr kumimoji="1" lang="ja-JP" altLang="en-US" sz="1100" b="1" i="0" u="none" strike="noStrike" kern="1200" cap="none" spc="0" normalizeH="0" baseline="0" noProof="0" dirty="0">
                <a:ln>
                  <a:noFill/>
                </a:ln>
                <a:effectLst/>
                <a:uLnTx/>
                <a:uFillTx/>
                <a:latin typeface="+mn-ea"/>
                <a:ea typeface="+mn-ea"/>
              </a:rPr>
              <a:t>調整状況</a:t>
            </a:r>
            <a:endParaRPr lang="ja-JP" altLang="en-US" sz="1100" b="1" dirty="0">
              <a:latin typeface="Meiryo UI" panose="020B0604030504040204" pitchFamily="50" charset="-128"/>
              <a:ea typeface="Meiryo UI" panose="020B0604030504040204" pitchFamily="50" charset="-128"/>
            </a:endParaRPr>
          </a:p>
        </p:txBody>
      </p:sp>
      <p:sp>
        <p:nvSpPr>
          <p:cNvPr id="25" name="正方形/長方形 39">
            <a:extLst>
              <a:ext uri="{FF2B5EF4-FFF2-40B4-BE49-F238E27FC236}">
                <a16:creationId xmlns:a16="http://schemas.microsoft.com/office/drawing/2014/main" id="{F60AA8C1-32F6-2927-684B-0F3D9A38A806}"/>
              </a:ext>
            </a:extLst>
          </p:cNvPr>
          <p:cNvSpPr>
            <a:spLocks noChangeArrowheads="1"/>
          </p:cNvSpPr>
          <p:nvPr/>
        </p:nvSpPr>
        <p:spPr bwMode="auto">
          <a:xfrm>
            <a:off x="162000" y="2338056"/>
            <a:ext cx="8820000" cy="4412522"/>
          </a:xfrm>
          <a:prstGeom prst="rect">
            <a:avLst/>
          </a:prstGeom>
          <a:solidFill>
            <a:srgbClr val="FFFFFF"/>
          </a:solidFill>
          <a:ln w="3175">
            <a:solidFill>
              <a:schemeClr val="bg1">
                <a:lumMod val="50000"/>
              </a:schemeClr>
            </a:solidFill>
            <a:prstDash val="dash"/>
            <a:miter lim="800000"/>
            <a:headEnd/>
            <a:tailEnd/>
          </a:ln>
        </p:spPr>
        <p:txBody>
          <a:bodyPr anchor="ctr" anchorCtr="0"/>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・募集要領の</a:t>
            </a:r>
            <a:r>
              <a:rPr kumimoji="1" lang="en-US" altLang="ja-JP" sz="1050" i="0" u="none" strike="noStrike" kern="1200" cap="none" spc="0" normalizeH="0" baseline="0" noProof="0" dirty="0">
                <a:ln>
                  <a:noFill/>
                </a:ln>
                <a:solidFill>
                  <a:schemeClr val="bg1">
                    <a:lumMod val="50000"/>
                  </a:schemeClr>
                </a:solidFill>
                <a:effectLst/>
                <a:uLnTx/>
                <a:uFillTx/>
                <a:latin typeface="+mn-ea"/>
                <a:ea typeface="+mn-ea"/>
              </a:rPr>
              <a:t>Ⅱ</a:t>
            </a: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．２．に示す調査テーマに対する取組み内容（具体的な事業スキームや取組み方法）について、</a:t>
            </a:r>
            <a:r>
              <a:rPr lang="ja-JP" altLang="en-US" sz="1050" dirty="0">
                <a:solidFill>
                  <a:schemeClr val="bg1">
                    <a:lumMod val="50000"/>
                  </a:schemeClr>
                </a:solidFill>
                <a:latin typeface="+mn-ea"/>
                <a:ea typeface="+mn-ea"/>
              </a:rPr>
              <a:t>１～２枚で</a:t>
            </a: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具体的に記載してください。</a:t>
            </a:r>
          </a:p>
          <a:p>
            <a:pPr>
              <a:spcBef>
                <a:spcPts val="400"/>
              </a:spcBef>
              <a:defRPr/>
            </a:pP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a:t>
            </a:r>
            <a:r>
              <a:rPr kumimoji="1" lang="ja-JP" altLang="en-US" sz="1050" b="1" i="0" u="sng" strike="noStrike" kern="1200" cap="none" spc="0" normalizeH="0" baseline="0" noProof="0" dirty="0">
                <a:ln>
                  <a:noFill/>
                </a:ln>
                <a:solidFill>
                  <a:schemeClr val="bg1">
                    <a:lumMod val="50000"/>
                  </a:schemeClr>
                </a:solidFill>
                <a:effectLst/>
                <a:uLnTx/>
                <a:uFillTx/>
                <a:latin typeface="+mn-ea"/>
                <a:ea typeface="+mn-ea"/>
              </a:rPr>
              <a:t>記載にあたっては、図、表や写真等も用いながら分かりやすく記載して</a:t>
            </a:r>
            <a:r>
              <a:rPr lang="ja-JP" altLang="en-US" sz="1050" b="1" u="sng" dirty="0">
                <a:solidFill>
                  <a:schemeClr val="bg1">
                    <a:lumMod val="50000"/>
                  </a:schemeClr>
                </a:solidFill>
                <a:latin typeface="+mn-ea"/>
                <a:ea typeface="+mn-ea"/>
              </a:rPr>
              <a:t>ください</a:t>
            </a:r>
            <a:r>
              <a:rPr lang="ja-JP" altLang="en-US" sz="1050" dirty="0">
                <a:solidFill>
                  <a:schemeClr val="bg1">
                    <a:lumMod val="50000"/>
                  </a:schemeClr>
                </a:solidFill>
                <a:latin typeface="+mn-ea"/>
                <a:ea typeface="+mn-ea"/>
              </a:rPr>
              <a:t>。</a:t>
            </a:r>
            <a:endParaRPr lang="en-US" altLang="ja-JP" sz="1050" dirty="0">
              <a:solidFill>
                <a:schemeClr val="bg1">
                  <a:lumMod val="50000"/>
                </a:schemeClr>
              </a:solidFill>
              <a:latin typeface="+mn-ea"/>
              <a:ea typeface="+mn-ea"/>
            </a:endParaRPr>
          </a:p>
          <a:p>
            <a:pPr>
              <a:spcBef>
                <a:spcPts val="400"/>
              </a:spcBef>
              <a:defRPr/>
            </a:pPr>
            <a:r>
              <a:rPr lang="ja-JP" altLang="en-US" sz="1050" dirty="0">
                <a:solidFill>
                  <a:schemeClr val="bg1">
                    <a:lumMod val="50000"/>
                  </a:schemeClr>
                </a:solidFill>
                <a:latin typeface="+mn-ea"/>
                <a:ea typeface="+mn-ea"/>
              </a:rPr>
              <a:t>・</a:t>
            </a: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事業スキームについては、</a:t>
            </a:r>
            <a:r>
              <a:rPr kumimoji="1" lang="ja-JP" altLang="en-US" sz="1050" b="1" i="0" u="sng" strike="noStrike" kern="1200" cap="none" spc="0" normalizeH="0" baseline="0" noProof="0" dirty="0">
                <a:ln>
                  <a:noFill/>
                </a:ln>
                <a:solidFill>
                  <a:schemeClr val="bg1">
                    <a:lumMod val="50000"/>
                  </a:schemeClr>
                </a:solidFill>
                <a:effectLst/>
                <a:uLnTx/>
                <a:uFillTx/>
                <a:latin typeface="+mn-ea"/>
                <a:ea typeface="+mn-ea"/>
              </a:rPr>
              <a:t>当該事業スキーム内での応募</a:t>
            </a:r>
            <a:r>
              <a:rPr lang="ja-JP" altLang="en-US" sz="1050" b="1" u="sng" dirty="0">
                <a:solidFill>
                  <a:schemeClr val="bg1">
                    <a:lumMod val="50000"/>
                  </a:schemeClr>
                </a:solidFill>
                <a:latin typeface="+mn-ea"/>
                <a:ea typeface="+mn-ea"/>
              </a:rPr>
              <a:t>団体</a:t>
            </a:r>
            <a:r>
              <a:rPr kumimoji="1" lang="ja-JP" altLang="en-US" sz="1050" b="1" i="0" u="sng" strike="noStrike" kern="1200" cap="none" spc="0" normalizeH="0" baseline="0" noProof="0" dirty="0">
                <a:ln>
                  <a:noFill/>
                </a:ln>
                <a:solidFill>
                  <a:schemeClr val="bg1">
                    <a:lumMod val="50000"/>
                  </a:schemeClr>
                </a:solidFill>
                <a:effectLst/>
                <a:uLnTx/>
                <a:uFillTx/>
                <a:latin typeface="+mn-ea"/>
                <a:ea typeface="+mn-ea"/>
              </a:rPr>
              <a:t>の立場・関わり方が分かるように記載ください</a:t>
            </a: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a:t>
            </a:r>
            <a:endParaRPr kumimoji="1" lang="en-US" altLang="ja-JP" sz="1050" i="0" u="none" strike="noStrike" kern="1200" cap="none" spc="0" normalizeH="0" baseline="0" noProof="0" dirty="0">
              <a:ln>
                <a:noFill/>
              </a:ln>
              <a:solidFill>
                <a:schemeClr val="bg1">
                  <a:lumMod val="50000"/>
                </a:schemeClr>
              </a:solidFill>
              <a:effectLst/>
              <a:uLnTx/>
              <a:uFillTx/>
              <a:latin typeface="+mn-ea"/>
              <a:ea typeface="+mn-ea"/>
            </a:endParaRPr>
          </a:p>
          <a:p>
            <a:pPr lvl="0">
              <a:spcBef>
                <a:spcPts val="400"/>
              </a:spcBef>
              <a:defRPr/>
            </a:pPr>
            <a:r>
              <a:rPr lang="ja-JP" altLang="en-US" sz="1050" dirty="0">
                <a:solidFill>
                  <a:schemeClr val="bg1">
                    <a:lumMod val="50000"/>
                  </a:schemeClr>
                </a:solidFill>
                <a:latin typeface="+mn-ea"/>
                <a:ea typeface="+mn-ea"/>
              </a:rPr>
              <a:t>・</a:t>
            </a:r>
            <a:r>
              <a:rPr lang="ja-JP" altLang="en-US" sz="1050" b="1" u="sng" dirty="0">
                <a:solidFill>
                  <a:schemeClr val="bg1">
                    <a:lumMod val="50000"/>
                  </a:schemeClr>
                </a:solidFill>
                <a:latin typeface="+mn-ea"/>
                <a:ea typeface="+mn-ea"/>
              </a:rPr>
              <a:t>提案内容の導入条件（期間、コストなど）や</a:t>
            </a:r>
            <a:r>
              <a:rPr lang="ja-JP" altLang="ja-JP" sz="1050" b="1" u="sng" kern="100" dirty="0">
                <a:solidFill>
                  <a:schemeClr val="bg1">
                    <a:lumMod val="50000"/>
                  </a:schemeClr>
                </a:solidFill>
                <a:effectLst/>
                <a:latin typeface="+mn-ea"/>
                <a:ea typeface="+mn-ea"/>
                <a:cs typeface="Times New Roman" panose="02020603050405020304" pitchFamily="18" charset="0"/>
              </a:rPr>
              <a:t>導入までのプロセス</a:t>
            </a:r>
            <a:r>
              <a:rPr lang="ja-JP" altLang="en-US" sz="1050" dirty="0">
                <a:solidFill>
                  <a:schemeClr val="bg1">
                    <a:lumMod val="50000"/>
                  </a:schemeClr>
                </a:solidFill>
                <a:latin typeface="+mn-ea"/>
                <a:ea typeface="+mn-ea"/>
              </a:rPr>
              <a:t>を記載してください。</a:t>
            </a:r>
            <a:endParaRPr lang="en-US" altLang="ja-JP" sz="1050" dirty="0">
              <a:solidFill>
                <a:schemeClr val="bg1">
                  <a:lumMod val="50000"/>
                </a:schemeClr>
              </a:solidFill>
              <a:latin typeface="+mn-ea"/>
              <a:ea typeface="+mn-ea"/>
            </a:endParaRPr>
          </a:p>
          <a:p>
            <a:pPr>
              <a:spcBef>
                <a:spcPts val="400"/>
              </a:spcBef>
            </a:pPr>
            <a:r>
              <a:rPr lang="ja-JP" altLang="en-US" sz="1050" dirty="0">
                <a:solidFill>
                  <a:schemeClr val="bg1">
                    <a:lumMod val="50000"/>
                  </a:schemeClr>
                </a:solidFill>
                <a:latin typeface="+mn-ea"/>
                <a:ea typeface="+mn-ea"/>
              </a:rPr>
              <a:t>・</a:t>
            </a:r>
            <a:r>
              <a:rPr lang="en-US" altLang="ja-JP" sz="1050" dirty="0">
                <a:solidFill>
                  <a:schemeClr val="bg1">
                    <a:lumMod val="50000"/>
                  </a:schemeClr>
                </a:solidFill>
                <a:latin typeface="+mn-ea"/>
                <a:ea typeface="+mn-ea"/>
              </a:rPr>
              <a:t>P.3</a:t>
            </a:r>
            <a:r>
              <a:rPr lang="ja-JP" altLang="en-US" sz="1050" dirty="0">
                <a:solidFill>
                  <a:schemeClr val="bg1">
                    <a:lumMod val="50000"/>
                  </a:schemeClr>
                </a:solidFill>
                <a:latin typeface="+mn-ea"/>
                <a:ea typeface="+mn-ea"/>
              </a:rPr>
              <a:t>に「先進性」、「汎用性」、 「具体性」 、「有効性」を記載してください。（「調査テーマに対する提案内容」が</a:t>
            </a:r>
            <a:r>
              <a:rPr lang="en-US" altLang="ja-JP" sz="1050" dirty="0">
                <a:solidFill>
                  <a:schemeClr val="bg1">
                    <a:lumMod val="50000"/>
                  </a:schemeClr>
                </a:solidFill>
                <a:latin typeface="+mn-ea"/>
                <a:ea typeface="+mn-ea"/>
              </a:rPr>
              <a:t>2</a:t>
            </a:r>
            <a:r>
              <a:rPr lang="ja-JP" altLang="en-US" sz="1050" dirty="0">
                <a:solidFill>
                  <a:schemeClr val="bg1">
                    <a:lumMod val="50000"/>
                  </a:schemeClr>
                </a:solidFill>
                <a:latin typeface="+mn-ea"/>
                <a:ea typeface="+mn-ea"/>
              </a:rPr>
              <a:t>枚に渡る場合は、</a:t>
            </a:r>
            <a:r>
              <a:rPr lang="en-US" altLang="ja-JP" sz="1050" dirty="0">
                <a:solidFill>
                  <a:schemeClr val="bg1">
                    <a:lumMod val="50000"/>
                  </a:schemeClr>
                </a:solidFill>
                <a:latin typeface="+mn-ea"/>
                <a:ea typeface="+mn-ea"/>
              </a:rPr>
              <a:t>P.4</a:t>
            </a:r>
            <a:r>
              <a:rPr lang="ja-JP" altLang="en-US" sz="1050" dirty="0">
                <a:solidFill>
                  <a:schemeClr val="bg1">
                    <a:lumMod val="50000"/>
                  </a:schemeClr>
                </a:solidFill>
                <a:latin typeface="+mn-ea"/>
                <a:ea typeface="+mn-ea"/>
              </a:rPr>
              <a:t>に「先進性」、「汎用性」 、 「具体性」 、「有効性」を記載してください。</a:t>
            </a:r>
            <a:endParaRPr lang="en-US" altLang="ja-JP" sz="1050" dirty="0">
              <a:solidFill>
                <a:schemeClr val="bg1">
                  <a:lumMod val="50000"/>
                </a:schemeClr>
              </a:solidFill>
              <a:latin typeface="+mn-ea"/>
              <a:ea typeface="+mn-ea"/>
            </a:endParaRPr>
          </a:p>
        </p:txBody>
      </p:sp>
      <p:cxnSp>
        <p:nvCxnSpPr>
          <p:cNvPr id="23" name="直線コネクタ 3">
            <a:extLst>
              <a:ext uri="{FF2B5EF4-FFF2-40B4-BE49-F238E27FC236}">
                <a16:creationId xmlns:a16="http://schemas.microsoft.com/office/drawing/2014/main" id="{1230C713-113B-0062-F52D-C544592928AF}"/>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2" name="正方形/長方形 31">
            <a:extLst>
              <a:ext uri="{FF2B5EF4-FFF2-40B4-BE49-F238E27FC236}">
                <a16:creationId xmlns:a16="http://schemas.microsoft.com/office/drawing/2014/main" id="{3E35946A-EBFF-6CA9-CD92-B2D66AA0F509}"/>
              </a:ext>
            </a:extLst>
          </p:cNvPr>
          <p:cNvSpPr/>
          <p:nvPr/>
        </p:nvSpPr>
        <p:spPr>
          <a:xfrm>
            <a:off x="61700" y="2071625"/>
            <a:ext cx="9036000"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dirty="0">
                <a:solidFill>
                  <a:prstClr val="black"/>
                </a:solidFill>
                <a:latin typeface="Meiryo UI" panose="020B0604030504040204" pitchFamily="50" charset="-128"/>
                <a:ea typeface="Meiryo UI" panose="020B0604030504040204" pitchFamily="50" charset="-128"/>
              </a:rPr>
              <a:t>調査テーマに対する提案内容</a:t>
            </a:r>
            <a:endParaRPr kumimoji="1" lang="ja-JP"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5" name="正方形/長方形 30">
            <a:extLst>
              <a:ext uri="{FF2B5EF4-FFF2-40B4-BE49-F238E27FC236}">
                <a16:creationId xmlns:a16="http://schemas.microsoft.com/office/drawing/2014/main" id="{EBD1D842-F5E9-99C6-EED8-6726B04669B7}"/>
              </a:ext>
            </a:extLst>
          </p:cNvPr>
          <p:cNvSpPr>
            <a:spLocks noChangeArrowheads="1"/>
          </p:cNvSpPr>
          <p:nvPr/>
        </p:nvSpPr>
        <p:spPr bwMode="auto">
          <a:xfrm>
            <a:off x="44474" y="863151"/>
            <a:ext cx="9053225" cy="109337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8" name="正方形/長方形 39">
            <a:extLst>
              <a:ext uri="{FF2B5EF4-FFF2-40B4-BE49-F238E27FC236}">
                <a16:creationId xmlns:a16="http://schemas.microsoft.com/office/drawing/2014/main" id="{1ED7852A-91E2-5580-5B75-1CE60665F387}"/>
              </a:ext>
            </a:extLst>
          </p:cNvPr>
          <p:cNvSpPr>
            <a:spLocks noChangeArrowheads="1"/>
          </p:cNvSpPr>
          <p:nvPr/>
        </p:nvSpPr>
        <p:spPr bwMode="auto">
          <a:xfrm>
            <a:off x="264730" y="1149044"/>
            <a:ext cx="8698819" cy="648000"/>
          </a:xfrm>
          <a:prstGeom prst="rect">
            <a:avLst/>
          </a:prstGeom>
          <a:solidFill>
            <a:srgbClr val="FFFFFF"/>
          </a:solidFill>
          <a:ln w="3175">
            <a:solidFill>
              <a:schemeClr val="bg1">
                <a:lumMod val="50000"/>
              </a:schemeClr>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lang="ja-JP" altLang="en-US" sz="1050" dirty="0">
                <a:solidFill>
                  <a:schemeClr val="bg1">
                    <a:lumMod val="50000"/>
                  </a:schemeClr>
                </a:solidFill>
                <a:latin typeface="+mn-ea"/>
                <a:ea typeface="+mn-ea"/>
              </a:rPr>
              <a:t>・</a:t>
            </a:r>
            <a:r>
              <a:rPr lang="ja-JP" altLang="en-US" sz="1050" dirty="0">
                <a:solidFill>
                  <a:srgbClr val="FF0000"/>
                </a:solidFill>
                <a:latin typeface="+mn-ea"/>
                <a:ea typeface="+mn-ea"/>
              </a:rPr>
              <a:t>モデル構築地方公共団体</a:t>
            </a:r>
            <a:r>
              <a:rPr lang="ja-JP" altLang="en-US" sz="1050" dirty="0">
                <a:solidFill>
                  <a:schemeClr val="bg1">
                    <a:lumMod val="50000"/>
                  </a:schemeClr>
                </a:solidFill>
                <a:latin typeface="+mn-ea"/>
                <a:ea typeface="+mn-ea"/>
              </a:rPr>
              <a:t>が抱えている課題や検討状況を記載してください。</a:t>
            </a:r>
            <a:endParaRPr lang="en-US" altLang="ja-JP" sz="1050" dirty="0">
              <a:solidFill>
                <a:schemeClr val="bg1">
                  <a:lumMod val="50000"/>
                </a:schemeClr>
              </a:solidFill>
              <a:latin typeface="+mn-ea"/>
              <a:ea typeface="+mn-ea"/>
            </a:endParaRPr>
          </a:p>
          <a:p>
            <a:pPr marL="88900" indent="-88900">
              <a:spcBef>
                <a:spcPts val="400"/>
              </a:spcBef>
            </a:pPr>
            <a:r>
              <a:rPr lang="ja-JP" altLang="en-US" sz="1050" dirty="0">
                <a:solidFill>
                  <a:schemeClr val="bg1">
                    <a:lumMod val="50000"/>
                  </a:schemeClr>
                </a:solidFill>
                <a:latin typeface="+mn-ea"/>
                <a:ea typeface="+mn-ea"/>
              </a:rPr>
              <a:t>・</a:t>
            </a:r>
            <a:r>
              <a:rPr lang="ja-JP" altLang="en-US" sz="1050" dirty="0">
                <a:solidFill>
                  <a:srgbClr val="FF0000"/>
                </a:solidFill>
                <a:latin typeface="+mn-ea"/>
                <a:ea typeface="+mn-ea"/>
              </a:rPr>
              <a:t>モデル構築先</a:t>
            </a:r>
            <a:r>
              <a:rPr lang="ja-JP" altLang="en-US" sz="1050" dirty="0">
                <a:solidFill>
                  <a:schemeClr val="bg1">
                    <a:lumMod val="50000"/>
                  </a:schemeClr>
                </a:solidFill>
                <a:latin typeface="+mn-ea"/>
                <a:ea typeface="+mn-ea"/>
              </a:rPr>
              <a:t>となる</a:t>
            </a:r>
            <a:r>
              <a:rPr lang="ja-JP" altLang="en-US" sz="1050" dirty="0">
                <a:solidFill>
                  <a:srgbClr val="FF0000"/>
                </a:solidFill>
                <a:latin typeface="+mn-ea"/>
                <a:ea typeface="+mn-ea"/>
              </a:rPr>
              <a:t>地方公共団体</a:t>
            </a:r>
            <a:r>
              <a:rPr lang="ja-JP" altLang="en-US" sz="1050" dirty="0">
                <a:solidFill>
                  <a:schemeClr val="bg1">
                    <a:lumMod val="50000"/>
                  </a:schemeClr>
                </a:solidFill>
                <a:latin typeface="+mn-ea"/>
                <a:ea typeface="+mn-ea"/>
              </a:rPr>
              <a:t>との調整状況（調整開始時期・具体な検討状況等）について、記載してください。</a:t>
            </a:r>
            <a:endParaRPr lang="en-US" altLang="ja-JP" sz="1050" dirty="0">
              <a:solidFill>
                <a:schemeClr val="bg1">
                  <a:lumMod val="50000"/>
                </a:schemeClr>
              </a:solidFill>
              <a:latin typeface="+mn-ea"/>
              <a:ea typeface="+mn-ea"/>
            </a:endParaRPr>
          </a:p>
        </p:txBody>
      </p:sp>
      <p:sp>
        <p:nvSpPr>
          <p:cNvPr id="10" name="タイトル 1">
            <a:extLst>
              <a:ext uri="{FF2B5EF4-FFF2-40B4-BE49-F238E27FC236}">
                <a16:creationId xmlns:a16="http://schemas.microsoft.com/office/drawing/2014/main" id="{EDA1CCA3-4880-F8CB-A38F-1A2B53988D01}"/>
              </a:ext>
            </a:extLst>
          </p:cNvPr>
          <p:cNvSpPr txBox="1">
            <a:spLocks noChangeArrowheads="1"/>
          </p:cNvSpPr>
          <p:nvPr/>
        </p:nvSpPr>
        <p:spPr bwMode="auto">
          <a:xfrm>
            <a:off x="3406561" y="42518"/>
            <a:ext cx="161317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分野</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endParaRPr lang="en-US" altLang="ja-JP" sz="1000" b="1" dirty="0">
              <a:latin typeface="Meiryo UI" panose="020B0604030504040204" pitchFamily="50" charset="-128"/>
              <a:ea typeface="Meiryo UI" panose="020B0604030504040204" pitchFamily="50" charset="-128"/>
            </a:endParaRPr>
          </a:p>
          <a:p>
            <a:pPr algn="l" eaLnBrk="1" hangingPunct="1"/>
            <a:r>
              <a:rPr lang="ja-JP" altLang="en-US" sz="1000" b="1" dirty="0">
                <a:latin typeface="Meiryo UI" panose="020B0604030504040204" pitchFamily="50" charset="-128"/>
                <a:ea typeface="Meiryo UI" panose="020B0604030504040204" pitchFamily="50" charset="-128"/>
              </a:rPr>
              <a:t>　　　　 ○○○○○○</a:t>
            </a:r>
          </a:p>
        </p:txBody>
      </p:sp>
      <p:sp>
        <p:nvSpPr>
          <p:cNvPr id="12" name="タイトル 1">
            <a:extLst>
              <a:ext uri="{FF2B5EF4-FFF2-40B4-BE49-F238E27FC236}">
                <a16:creationId xmlns:a16="http://schemas.microsoft.com/office/drawing/2014/main" id="{F253AD07-B70D-A92A-3A47-F374DF85903D}"/>
              </a:ext>
            </a:extLst>
          </p:cNvPr>
          <p:cNvSpPr txBox="1">
            <a:spLocks noChangeArrowheads="1"/>
          </p:cNvSpPr>
          <p:nvPr/>
        </p:nvSpPr>
        <p:spPr bwMode="auto">
          <a:xfrm>
            <a:off x="96637" y="536791"/>
            <a:ext cx="7164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タイトル</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r>
              <a:rPr lang="zh-TW" altLang="en-US" sz="1200" b="1" dirty="0">
                <a:latin typeface="Meiryo UI" panose="020B0604030504040204" pitchFamily="50" charset="-128"/>
                <a:ea typeface="Meiryo UI"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rPr>
              <a:t>モデル構築地方公共団体</a:t>
            </a:r>
            <a:r>
              <a:rPr lang="zh-TW" altLang="en-US" sz="1200" b="1" dirty="0">
                <a:latin typeface="Meiryo UI" panose="020B0604030504040204" pitchFamily="50" charset="-128"/>
                <a:ea typeface="Meiryo UI" panose="020B0604030504040204" pitchFamily="50" charset="-128"/>
              </a:rPr>
              <a:t>：○○○○○○）</a:t>
            </a:r>
            <a:endParaRPr lang="ja-JP" altLang="en-US" sz="1200" b="1" dirty="0">
              <a:latin typeface="Meiryo UI" panose="020B0604030504040204" pitchFamily="50" charset="-128"/>
              <a:ea typeface="Meiryo UI" panose="020B0604030504040204" pitchFamily="50" charset="-128"/>
            </a:endParaRPr>
          </a:p>
        </p:txBody>
      </p:sp>
      <p:sp>
        <p:nvSpPr>
          <p:cNvPr id="14" name="タイトル 1">
            <a:extLst>
              <a:ext uri="{FF2B5EF4-FFF2-40B4-BE49-F238E27FC236}">
                <a16:creationId xmlns:a16="http://schemas.microsoft.com/office/drawing/2014/main" id="{3882B2D4-8721-B7B6-42B4-75867F73233F}"/>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応募団体名称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p>
        </p:txBody>
      </p:sp>
      <p:sp>
        <p:nvSpPr>
          <p:cNvPr id="15" name="正方形/長方形 19">
            <a:extLst>
              <a:ext uri="{FF2B5EF4-FFF2-40B4-BE49-F238E27FC236}">
                <a16:creationId xmlns:a16="http://schemas.microsoft.com/office/drawing/2014/main" id="{C59868B8-FEAF-38B2-79E3-60EE980E7CF1}"/>
              </a:ext>
            </a:extLst>
          </p:cNvPr>
          <p:cNvSpPr>
            <a:spLocks noChangeArrowheads="1"/>
          </p:cNvSpPr>
          <p:nvPr/>
        </p:nvSpPr>
        <p:spPr bwMode="auto">
          <a:xfrm>
            <a:off x="101598" y="25400"/>
            <a:ext cx="3312000"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令和８年度　民間提案型官民連携モデリング事業　提案書</a:t>
            </a:r>
            <a:endParaRPr lang="en-US" altLang="ja-JP" sz="1000" b="1" dirty="0">
              <a:solidFill>
                <a:prstClr val="black"/>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56EF32FB-B317-A73A-70C1-48B8DF1E10A4}"/>
              </a:ext>
            </a:extLst>
          </p:cNvPr>
          <p:cNvSpPr/>
          <p:nvPr/>
        </p:nvSpPr>
        <p:spPr>
          <a:xfrm>
            <a:off x="7987004" y="25400"/>
            <a:ext cx="1152000" cy="252000"/>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a:t>（様式２）</a:t>
            </a:r>
            <a:r>
              <a:rPr lang="en-US" altLang="ja-JP" sz="1000" b="1" dirty="0"/>
              <a:t> P.2</a:t>
            </a:r>
            <a:endParaRPr kumimoji="1" lang="en-US" altLang="ja-JP" sz="1000" b="1" dirty="0"/>
          </a:p>
        </p:txBody>
      </p:sp>
      <p:sp>
        <p:nvSpPr>
          <p:cNvPr id="11" name="タイトル 1">
            <a:extLst>
              <a:ext uri="{FF2B5EF4-FFF2-40B4-BE49-F238E27FC236}">
                <a16:creationId xmlns:a16="http://schemas.microsoft.com/office/drawing/2014/main" id="{C7F73DEF-B670-8A4D-4A8F-DDA7D3CC4859}"/>
              </a:ext>
            </a:extLst>
          </p:cNvPr>
          <p:cNvSpPr>
            <a:spLocks noGrp="1" noChangeArrowheads="1"/>
          </p:cNvSpPr>
          <p:nvPr>
            <p:ph type="title"/>
          </p:nvPr>
        </p:nvSpPr>
        <p:spPr>
          <a:xfrm>
            <a:off x="6877610" y="74456"/>
            <a:ext cx="1584000" cy="153888"/>
          </a:xfrm>
        </p:spPr>
        <p:txBody>
          <a:bodyPr wrap="square" tIns="0" bIns="0">
            <a:spAutoFit/>
          </a:body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調査テーマ番号</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1245650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6">
            <a:extLst>
              <a:ext uri="{FF2B5EF4-FFF2-40B4-BE49-F238E27FC236}">
                <a16:creationId xmlns:a16="http://schemas.microsoft.com/office/drawing/2014/main" id="{58B23761-B6A0-A8F5-F10F-2CF69EC1862B}"/>
              </a:ext>
            </a:extLst>
          </p:cNvPr>
          <p:cNvSpPr>
            <a:spLocks noChangeArrowheads="1"/>
          </p:cNvSpPr>
          <p:nvPr/>
        </p:nvSpPr>
        <p:spPr bwMode="auto">
          <a:xfrm>
            <a:off x="117687" y="951193"/>
            <a:ext cx="8964613" cy="5799385"/>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4" name="正方形/長方形 31">
            <a:extLst>
              <a:ext uri="{FF2B5EF4-FFF2-40B4-BE49-F238E27FC236}">
                <a16:creationId xmlns:a16="http://schemas.microsoft.com/office/drawing/2014/main" id="{D8EAD18D-772B-CED6-BE52-E505B8493328}"/>
              </a:ext>
            </a:extLst>
          </p:cNvPr>
          <p:cNvSpPr/>
          <p:nvPr/>
        </p:nvSpPr>
        <p:spPr>
          <a:xfrm>
            <a:off x="54000" y="851136"/>
            <a:ext cx="9036000"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dirty="0">
                <a:solidFill>
                  <a:prstClr val="black"/>
                </a:solidFill>
                <a:latin typeface="Meiryo UI" panose="020B0604030504040204" pitchFamily="50" charset="-128"/>
                <a:ea typeface="Meiryo UI" panose="020B0604030504040204" pitchFamily="50" charset="-128"/>
              </a:rPr>
              <a:t>調査テーマに対する提案内容（２枚目）</a:t>
            </a:r>
            <a:endParaRPr kumimoji="1" lang="ja-JP"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9" name="直線コネクタ 3">
            <a:extLst>
              <a:ext uri="{FF2B5EF4-FFF2-40B4-BE49-F238E27FC236}">
                <a16:creationId xmlns:a16="http://schemas.microsoft.com/office/drawing/2014/main" id="{383C2741-C2C9-BF20-FA2D-48918CC805F5}"/>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8" name="タイトル 1">
            <a:extLst>
              <a:ext uri="{FF2B5EF4-FFF2-40B4-BE49-F238E27FC236}">
                <a16:creationId xmlns:a16="http://schemas.microsoft.com/office/drawing/2014/main" id="{A0427B92-B95D-9D23-E6FA-07B6F9E46EED}"/>
              </a:ext>
            </a:extLst>
          </p:cNvPr>
          <p:cNvSpPr txBox="1">
            <a:spLocks noChangeArrowheads="1"/>
          </p:cNvSpPr>
          <p:nvPr/>
        </p:nvSpPr>
        <p:spPr bwMode="auto">
          <a:xfrm>
            <a:off x="3406561" y="42518"/>
            <a:ext cx="161317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分野</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endParaRPr lang="en-US" altLang="ja-JP" sz="1000" b="1" dirty="0">
              <a:latin typeface="Meiryo UI" panose="020B0604030504040204" pitchFamily="50" charset="-128"/>
              <a:ea typeface="Meiryo UI" panose="020B0604030504040204" pitchFamily="50" charset="-128"/>
            </a:endParaRPr>
          </a:p>
          <a:p>
            <a:pPr algn="l" eaLnBrk="1" hangingPunct="1"/>
            <a:r>
              <a:rPr lang="ja-JP" altLang="en-US" sz="1000" b="1" dirty="0">
                <a:latin typeface="Meiryo UI" panose="020B0604030504040204" pitchFamily="50" charset="-128"/>
                <a:ea typeface="Meiryo UI" panose="020B0604030504040204" pitchFamily="50" charset="-128"/>
              </a:rPr>
              <a:t>　　　　 ○○○○○○</a:t>
            </a:r>
          </a:p>
        </p:txBody>
      </p:sp>
      <p:sp>
        <p:nvSpPr>
          <p:cNvPr id="10" name="タイトル 1">
            <a:extLst>
              <a:ext uri="{FF2B5EF4-FFF2-40B4-BE49-F238E27FC236}">
                <a16:creationId xmlns:a16="http://schemas.microsoft.com/office/drawing/2014/main" id="{4710D4B9-76CB-B679-72B5-C923E1CEACB4}"/>
              </a:ext>
            </a:extLst>
          </p:cNvPr>
          <p:cNvSpPr txBox="1">
            <a:spLocks noChangeArrowheads="1"/>
          </p:cNvSpPr>
          <p:nvPr/>
        </p:nvSpPr>
        <p:spPr bwMode="auto">
          <a:xfrm>
            <a:off x="96637" y="536791"/>
            <a:ext cx="7164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タイトル</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r>
              <a:rPr lang="zh-TW" altLang="en-US" sz="1200" b="1" dirty="0">
                <a:latin typeface="Meiryo UI" panose="020B0604030504040204" pitchFamily="50" charset="-128"/>
                <a:ea typeface="Meiryo UI"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rPr>
              <a:t>モデル構築地方公共団体</a:t>
            </a:r>
            <a:r>
              <a:rPr lang="zh-TW" altLang="en-US" sz="1200" b="1" dirty="0">
                <a:latin typeface="Meiryo UI" panose="020B0604030504040204" pitchFamily="50" charset="-128"/>
                <a:ea typeface="Meiryo UI" panose="020B0604030504040204" pitchFamily="50" charset="-128"/>
              </a:rPr>
              <a:t>：○○○○○○）</a:t>
            </a:r>
            <a:endParaRPr lang="ja-JP" altLang="en-US" sz="1200" b="1" dirty="0">
              <a:latin typeface="Meiryo UI" panose="020B0604030504040204" pitchFamily="50" charset="-128"/>
              <a:ea typeface="Meiryo UI" panose="020B0604030504040204" pitchFamily="50" charset="-128"/>
            </a:endParaRPr>
          </a:p>
        </p:txBody>
      </p:sp>
      <p:sp>
        <p:nvSpPr>
          <p:cNvPr id="12" name="タイトル 1">
            <a:extLst>
              <a:ext uri="{FF2B5EF4-FFF2-40B4-BE49-F238E27FC236}">
                <a16:creationId xmlns:a16="http://schemas.microsoft.com/office/drawing/2014/main" id="{CF08420F-D942-168E-3F5A-0CFF91540A81}"/>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応募団体名称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p>
        </p:txBody>
      </p:sp>
      <p:sp>
        <p:nvSpPr>
          <p:cNvPr id="14" name="正方形/長方形 19">
            <a:extLst>
              <a:ext uri="{FF2B5EF4-FFF2-40B4-BE49-F238E27FC236}">
                <a16:creationId xmlns:a16="http://schemas.microsoft.com/office/drawing/2014/main" id="{A2F91606-E957-7CD2-6167-F2396D2D2712}"/>
              </a:ext>
            </a:extLst>
          </p:cNvPr>
          <p:cNvSpPr>
            <a:spLocks noChangeArrowheads="1"/>
          </p:cNvSpPr>
          <p:nvPr/>
        </p:nvSpPr>
        <p:spPr bwMode="auto">
          <a:xfrm>
            <a:off x="101598" y="25400"/>
            <a:ext cx="3312000"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令和８年度　民間提案型官民連携モデリング事業　提案書</a:t>
            </a:r>
            <a:endParaRPr lang="en-US" altLang="ja-JP" sz="1000" b="1" dirty="0">
              <a:solidFill>
                <a:prstClr val="black"/>
              </a:solidFill>
              <a:latin typeface="Meiryo UI" panose="020B0604030504040204" pitchFamily="50" charset="-128"/>
              <a:ea typeface="Meiryo UI" panose="020B0604030504040204" pitchFamily="50" charset="-128"/>
            </a:endParaRPr>
          </a:p>
        </p:txBody>
      </p:sp>
      <p:sp>
        <p:nvSpPr>
          <p:cNvPr id="29" name="正方形/長方形 30">
            <a:extLst>
              <a:ext uri="{FF2B5EF4-FFF2-40B4-BE49-F238E27FC236}">
                <a16:creationId xmlns:a16="http://schemas.microsoft.com/office/drawing/2014/main" id="{894AD88E-1F8A-81FF-E8D8-75C985908A4A}"/>
              </a:ext>
            </a:extLst>
          </p:cNvPr>
          <p:cNvSpPr>
            <a:spLocks noChangeArrowheads="1"/>
          </p:cNvSpPr>
          <p:nvPr/>
        </p:nvSpPr>
        <p:spPr bwMode="auto">
          <a:xfrm>
            <a:off x="42923" y="3641850"/>
            <a:ext cx="4464000" cy="313487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汎用性</a:t>
            </a: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0" name="正方形/長方形 30">
            <a:extLst>
              <a:ext uri="{FF2B5EF4-FFF2-40B4-BE49-F238E27FC236}">
                <a16:creationId xmlns:a16="http://schemas.microsoft.com/office/drawing/2014/main" id="{35A8F60A-C0ED-1BBD-469E-6DE9B33F73EA}"/>
              </a:ext>
            </a:extLst>
          </p:cNvPr>
          <p:cNvSpPr>
            <a:spLocks noChangeArrowheads="1"/>
          </p:cNvSpPr>
          <p:nvPr/>
        </p:nvSpPr>
        <p:spPr bwMode="auto">
          <a:xfrm>
            <a:off x="4618300" y="3641850"/>
            <a:ext cx="4464000" cy="313487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有効</a:t>
            </a: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性</a:t>
            </a: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1" name="正方形/長方形 39">
            <a:extLst>
              <a:ext uri="{FF2B5EF4-FFF2-40B4-BE49-F238E27FC236}">
                <a16:creationId xmlns:a16="http://schemas.microsoft.com/office/drawing/2014/main" id="{88B7B620-E5AD-0E28-8DDF-38400EFE5D97}"/>
              </a:ext>
            </a:extLst>
          </p:cNvPr>
          <p:cNvSpPr>
            <a:spLocks noChangeArrowheads="1"/>
          </p:cNvSpPr>
          <p:nvPr/>
        </p:nvSpPr>
        <p:spPr bwMode="auto">
          <a:xfrm>
            <a:off x="160448" y="5110351"/>
            <a:ext cx="4243745" cy="616456"/>
          </a:xfrm>
          <a:prstGeom prst="rect">
            <a:avLst/>
          </a:prstGeom>
          <a:solidFill>
            <a:srgbClr val="FFFFFF"/>
          </a:solidFill>
          <a:ln w="3175">
            <a:solidFill>
              <a:schemeClr val="bg1">
                <a:lumMod val="50000"/>
              </a:schemeClr>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・より多くの</a:t>
            </a:r>
            <a:r>
              <a:rPr kumimoji="1" lang="ja-JP" altLang="en-US" sz="1050" i="0" u="none" strike="noStrike" kern="1200" cap="none" spc="0" normalizeH="0" baseline="0" noProof="0" dirty="0">
                <a:ln>
                  <a:noFill/>
                </a:ln>
                <a:solidFill>
                  <a:srgbClr val="FF0000"/>
                </a:solidFill>
                <a:effectLst/>
                <a:uLnTx/>
                <a:uFillTx/>
                <a:latin typeface="+mn-ea"/>
                <a:ea typeface="+mn-ea"/>
              </a:rPr>
              <a:t>地方公共団体</a:t>
            </a: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等のモデルとなることや、幅広い横展開が見込まれること等、提案の汎用性について記載してください。</a:t>
            </a:r>
          </a:p>
        </p:txBody>
      </p:sp>
      <p:sp>
        <p:nvSpPr>
          <p:cNvPr id="33" name="正方形/長方形 30">
            <a:extLst>
              <a:ext uri="{FF2B5EF4-FFF2-40B4-BE49-F238E27FC236}">
                <a16:creationId xmlns:a16="http://schemas.microsoft.com/office/drawing/2014/main" id="{1F3F450A-362F-C3D1-EF99-CD9C7C660AB7}"/>
              </a:ext>
            </a:extLst>
          </p:cNvPr>
          <p:cNvSpPr>
            <a:spLocks noChangeArrowheads="1"/>
          </p:cNvSpPr>
          <p:nvPr/>
        </p:nvSpPr>
        <p:spPr bwMode="auto">
          <a:xfrm>
            <a:off x="42923" y="1131193"/>
            <a:ext cx="4464000" cy="247226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先進性</a:t>
            </a: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4" name="正方形/長方形 30">
            <a:extLst>
              <a:ext uri="{FF2B5EF4-FFF2-40B4-BE49-F238E27FC236}">
                <a16:creationId xmlns:a16="http://schemas.microsoft.com/office/drawing/2014/main" id="{7D69A1D2-8EDE-87D1-3875-48919C0E183F}"/>
              </a:ext>
            </a:extLst>
          </p:cNvPr>
          <p:cNvSpPr>
            <a:spLocks noChangeArrowheads="1"/>
          </p:cNvSpPr>
          <p:nvPr/>
        </p:nvSpPr>
        <p:spPr bwMode="auto">
          <a:xfrm>
            <a:off x="4618300" y="1137971"/>
            <a:ext cx="4464000" cy="246548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具体</a:t>
            </a:r>
            <a:r>
              <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性</a:t>
            </a:r>
            <a:r>
              <a:rPr kumimoji="1" lang="en-US" altLang="ja-JP"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5" name="正方形/長方形 39">
            <a:extLst>
              <a:ext uri="{FF2B5EF4-FFF2-40B4-BE49-F238E27FC236}">
                <a16:creationId xmlns:a16="http://schemas.microsoft.com/office/drawing/2014/main" id="{F21897A4-4862-0AA3-84F1-C1CD943B272B}"/>
              </a:ext>
            </a:extLst>
          </p:cNvPr>
          <p:cNvSpPr>
            <a:spLocks noChangeArrowheads="1"/>
          </p:cNvSpPr>
          <p:nvPr/>
        </p:nvSpPr>
        <p:spPr bwMode="auto">
          <a:xfrm>
            <a:off x="160448" y="1895794"/>
            <a:ext cx="4243745" cy="837036"/>
          </a:xfrm>
          <a:prstGeom prst="rect">
            <a:avLst/>
          </a:prstGeom>
          <a:solidFill>
            <a:srgbClr val="FFFFFF"/>
          </a:solidFill>
          <a:ln w="3175">
            <a:solidFill>
              <a:schemeClr val="bg1">
                <a:lumMod val="50000"/>
              </a:schemeClr>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・事業のスキーム・手法や対象施設の種類、調査の進め方等について、</a:t>
            </a:r>
            <a:r>
              <a:rPr kumimoji="1" lang="ja-JP" altLang="en-US" sz="1050" i="0" u="none" strike="noStrike" kern="1200" cap="none" spc="0" normalizeH="0" baseline="0" noProof="0" dirty="0">
                <a:ln>
                  <a:noFill/>
                </a:ln>
                <a:solidFill>
                  <a:srgbClr val="FF0000"/>
                </a:solidFill>
                <a:effectLst/>
                <a:uLnTx/>
                <a:uFillTx/>
                <a:latin typeface="+mn-ea"/>
                <a:ea typeface="+mn-ea"/>
              </a:rPr>
              <a:t>先例が</a:t>
            </a:r>
            <a:r>
              <a:rPr lang="ja-JP" altLang="en-US" sz="1050" dirty="0">
                <a:solidFill>
                  <a:srgbClr val="FF0000"/>
                </a:solidFill>
                <a:latin typeface="+mn-ea"/>
                <a:ea typeface="+mn-ea"/>
              </a:rPr>
              <a:t>ない又は</a:t>
            </a:r>
            <a:r>
              <a:rPr kumimoji="1" lang="ja-JP" altLang="en-US" sz="1050" i="0" u="none" strike="noStrike" kern="1200" cap="none" spc="0" normalizeH="0" baseline="0" noProof="0" dirty="0">
                <a:ln>
                  <a:noFill/>
                </a:ln>
                <a:solidFill>
                  <a:srgbClr val="FF0000"/>
                </a:solidFill>
                <a:effectLst/>
                <a:uLnTx/>
                <a:uFillTx/>
                <a:latin typeface="+mn-ea"/>
                <a:ea typeface="+mn-ea"/>
              </a:rPr>
              <a:t>乏しい、複数の既存手法の組み合わせであり独自のモデルである、等、提案の先進性を記載してください</a:t>
            </a: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。また、把握している先例の有無と、提案内容との違いについて明確に記載してください。</a:t>
            </a:r>
          </a:p>
        </p:txBody>
      </p:sp>
      <p:sp>
        <p:nvSpPr>
          <p:cNvPr id="36" name="正方形/長方形 39">
            <a:extLst>
              <a:ext uri="{FF2B5EF4-FFF2-40B4-BE49-F238E27FC236}">
                <a16:creationId xmlns:a16="http://schemas.microsoft.com/office/drawing/2014/main" id="{9F52B143-572F-79D2-83D0-DD8415A8EDD7}"/>
              </a:ext>
            </a:extLst>
          </p:cNvPr>
          <p:cNvSpPr>
            <a:spLocks noChangeArrowheads="1"/>
          </p:cNvSpPr>
          <p:nvPr/>
        </p:nvSpPr>
        <p:spPr bwMode="auto">
          <a:xfrm>
            <a:off x="4728427" y="1995855"/>
            <a:ext cx="4297886" cy="648000"/>
          </a:xfrm>
          <a:prstGeom prst="rect">
            <a:avLst/>
          </a:prstGeom>
          <a:solidFill>
            <a:srgbClr val="FFFFFF"/>
          </a:solidFill>
          <a:ln w="3175">
            <a:solidFill>
              <a:schemeClr val="bg1">
                <a:lumMod val="50000"/>
              </a:schemeClr>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lang="ja-JP" altLang="en-US" sz="1050" dirty="0">
                <a:solidFill>
                  <a:schemeClr val="bg1">
                    <a:lumMod val="50000"/>
                  </a:schemeClr>
                </a:solidFill>
                <a:latin typeface="+mn-ea"/>
                <a:ea typeface="+mn-ea"/>
              </a:rPr>
              <a:t>・調査内容（対象、実施方法）や検討プロセスの中で、特に留意する点や、想定する調査成果を具体的に記載してください。</a:t>
            </a:r>
            <a:endParaRPr lang="en-US" altLang="ja-JP" sz="1050" dirty="0">
              <a:solidFill>
                <a:schemeClr val="bg1">
                  <a:lumMod val="50000"/>
                </a:schemeClr>
              </a:solidFill>
              <a:latin typeface="+mn-ea"/>
              <a:ea typeface="+mn-ea"/>
            </a:endParaRPr>
          </a:p>
          <a:p>
            <a:pPr marL="88900" indent="-88900">
              <a:spcBef>
                <a:spcPts val="400"/>
              </a:spcBef>
            </a:pPr>
            <a:r>
              <a:rPr lang="ja-JP" altLang="en-US" sz="1050" dirty="0">
                <a:solidFill>
                  <a:schemeClr val="bg1">
                    <a:lumMod val="50000"/>
                  </a:schemeClr>
                </a:solidFill>
                <a:latin typeface="+mn-ea"/>
                <a:ea typeface="+mn-ea"/>
              </a:rPr>
              <a:t>・事業化に向けた課題や事業化後の運営プロセスを記載してください。</a:t>
            </a:r>
            <a:endParaRPr lang="en-US" altLang="ja-JP" sz="1050" dirty="0">
              <a:solidFill>
                <a:schemeClr val="bg1">
                  <a:lumMod val="50000"/>
                </a:schemeClr>
              </a:solidFill>
              <a:latin typeface="+mn-ea"/>
              <a:ea typeface="+mn-ea"/>
            </a:endParaRPr>
          </a:p>
        </p:txBody>
      </p:sp>
      <p:sp>
        <p:nvSpPr>
          <p:cNvPr id="5" name="正方形/長方形 39">
            <a:extLst>
              <a:ext uri="{FF2B5EF4-FFF2-40B4-BE49-F238E27FC236}">
                <a16:creationId xmlns:a16="http://schemas.microsoft.com/office/drawing/2014/main" id="{B97C998B-E5CD-9B15-A704-50DF652F0879}"/>
              </a:ext>
            </a:extLst>
          </p:cNvPr>
          <p:cNvSpPr>
            <a:spLocks noChangeArrowheads="1"/>
          </p:cNvSpPr>
          <p:nvPr/>
        </p:nvSpPr>
        <p:spPr bwMode="auto">
          <a:xfrm>
            <a:off x="4728426" y="5072029"/>
            <a:ext cx="4243745" cy="834778"/>
          </a:xfrm>
          <a:prstGeom prst="rect">
            <a:avLst/>
          </a:prstGeom>
          <a:solidFill>
            <a:srgbClr val="FFFFFF"/>
          </a:solidFill>
          <a:ln w="3175">
            <a:solidFill>
              <a:schemeClr val="bg1">
                <a:lumMod val="50000"/>
              </a:schemeClr>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lang="ja-JP" altLang="en-US" sz="1050" dirty="0">
                <a:solidFill>
                  <a:schemeClr val="bg1">
                    <a:lumMod val="50000"/>
                  </a:schemeClr>
                </a:solidFill>
                <a:latin typeface="+mn-ea"/>
                <a:ea typeface="+mn-ea"/>
              </a:rPr>
              <a:t>・</a:t>
            </a:r>
            <a:r>
              <a:rPr lang="ja-JP" altLang="en-US" sz="1050" dirty="0">
                <a:solidFill>
                  <a:srgbClr val="FF0000"/>
                </a:solidFill>
                <a:latin typeface="+mn-ea"/>
                <a:ea typeface="+mn-ea"/>
              </a:rPr>
              <a:t>地方公共団体</a:t>
            </a:r>
            <a:r>
              <a:rPr lang="ja-JP" altLang="en-US" sz="1050" dirty="0">
                <a:solidFill>
                  <a:schemeClr val="bg1">
                    <a:lumMod val="50000"/>
                  </a:schemeClr>
                </a:solidFill>
                <a:latin typeface="+mn-ea"/>
                <a:ea typeface="+mn-ea"/>
              </a:rPr>
              <a:t>・地域企業・地域住民がどのような効果</a:t>
            </a: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（定性的な効果だけでなく、定量的な効果も含む）</a:t>
            </a:r>
            <a:r>
              <a:rPr lang="ja-JP" altLang="en-US" sz="1050" dirty="0">
                <a:solidFill>
                  <a:schemeClr val="bg1">
                    <a:lumMod val="50000"/>
                  </a:schemeClr>
                </a:solidFill>
                <a:latin typeface="+mn-ea"/>
                <a:ea typeface="+mn-ea"/>
              </a:rPr>
              <a:t>を得られるのか記載してください。</a:t>
            </a:r>
            <a:endParaRPr lang="en-US" altLang="ja-JP" sz="1050" dirty="0">
              <a:solidFill>
                <a:schemeClr val="bg1">
                  <a:lumMod val="50000"/>
                </a:schemeClr>
              </a:solidFill>
              <a:latin typeface="+mn-ea"/>
              <a:ea typeface="+mn-ea"/>
            </a:endParaRPr>
          </a:p>
          <a:p>
            <a:pPr marL="88900" indent="-88900">
              <a:spcBef>
                <a:spcPts val="400"/>
              </a:spcBef>
            </a:pPr>
            <a:r>
              <a:rPr lang="ja-JP" altLang="en-US" sz="1050" dirty="0">
                <a:solidFill>
                  <a:srgbClr val="FF0000"/>
                </a:solidFill>
                <a:latin typeface="+mn-ea"/>
                <a:ea typeface="+mn-ea"/>
              </a:rPr>
              <a:t>・既存の事業や手法と比べ、本事業で得られる効果との違いがあれば、記載してください。</a:t>
            </a:r>
            <a:endParaRPr lang="en-US" altLang="ja-JP" sz="1050" dirty="0">
              <a:solidFill>
                <a:srgbClr val="FF0000"/>
              </a:solidFill>
              <a:latin typeface="+mn-ea"/>
              <a:ea typeface="+mn-ea"/>
            </a:endParaRPr>
          </a:p>
        </p:txBody>
      </p:sp>
      <p:sp>
        <p:nvSpPr>
          <p:cNvPr id="28" name="正方形/長方形 27">
            <a:extLst>
              <a:ext uri="{FF2B5EF4-FFF2-40B4-BE49-F238E27FC236}">
                <a16:creationId xmlns:a16="http://schemas.microsoft.com/office/drawing/2014/main" id="{5F883B3D-179A-81F4-CEF6-0C1AA1DB143E}"/>
              </a:ext>
            </a:extLst>
          </p:cNvPr>
          <p:cNvSpPr/>
          <p:nvPr/>
        </p:nvSpPr>
        <p:spPr>
          <a:xfrm>
            <a:off x="7987004" y="25400"/>
            <a:ext cx="1152000" cy="252000"/>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a:t>（様式２）</a:t>
            </a:r>
            <a:r>
              <a:rPr lang="en-US" altLang="ja-JP" sz="1000" b="1" dirty="0"/>
              <a:t> P.3</a:t>
            </a:r>
            <a:endParaRPr kumimoji="1" lang="en-US" altLang="ja-JP" sz="1000" b="1" dirty="0"/>
          </a:p>
        </p:txBody>
      </p:sp>
      <p:sp>
        <p:nvSpPr>
          <p:cNvPr id="32" name="タイトル 1">
            <a:extLst>
              <a:ext uri="{FF2B5EF4-FFF2-40B4-BE49-F238E27FC236}">
                <a16:creationId xmlns:a16="http://schemas.microsoft.com/office/drawing/2014/main" id="{47B3D931-BD23-3A54-4675-066C40E4D800}"/>
              </a:ext>
            </a:extLst>
          </p:cNvPr>
          <p:cNvSpPr>
            <a:spLocks noGrp="1" noChangeArrowheads="1"/>
          </p:cNvSpPr>
          <p:nvPr>
            <p:ph type="title"/>
          </p:nvPr>
        </p:nvSpPr>
        <p:spPr>
          <a:xfrm>
            <a:off x="6877610" y="74456"/>
            <a:ext cx="1584000" cy="153888"/>
          </a:xfrm>
        </p:spPr>
        <p:txBody>
          <a:bodyPr wrap="square" tIns="0" bIns="0">
            <a:spAutoFit/>
          </a:body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調査テーマ番号</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3174241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6">
            <a:extLst>
              <a:ext uri="{FF2B5EF4-FFF2-40B4-BE49-F238E27FC236}">
                <a16:creationId xmlns:a16="http://schemas.microsoft.com/office/drawing/2014/main" id="{58B23761-B6A0-A8F5-F10F-2CF69EC1862B}"/>
              </a:ext>
            </a:extLst>
          </p:cNvPr>
          <p:cNvSpPr>
            <a:spLocks noChangeArrowheads="1"/>
          </p:cNvSpPr>
          <p:nvPr/>
        </p:nvSpPr>
        <p:spPr bwMode="auto">
          <a:xfrm>
            <a:off x="117687" y="951193"/>
            <a:ext cx="8964613" cy="5799385"/>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4" name="正方形/長方形 31">
            <a:extLst>
              <a:ext uri="{FF2B5EF4-FFF2-40B4-BE49-F238E27FC236}">
                <a16:creationId xmlns:a16="http://schemas.microsoft.com/office/drawing/2014/main" id="{D8EAD18D-772B-CED6-BE52-E505B8493328}"/>
              </a:ext>
            </a:extLst>
          </p:cNvPr>
          <p:cNvSpPr/>
          <p:nvPr/>
        </p:nvSpPr>
        <p:spPr>
          <a:xfrm>
            <a:off x="54000" y="851136"/>
            <a:ext cx="9036000"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dirty="0">
                <a:solidFill>
                  <a:prstClr val="black"/>
                </a:solidFill>
                <a:latin typeface="Meiryo UI" panose="020B0604030504040204" pitchFamily="50" charset="-128"/>
                <a:ea typeface="Meiryo UI" panose="020B0604030504040204" pitchFamily="50" charset="-128"/>
              </a:rPr>
              <a:t>調査テーマに対する提案内容（</a:t>
            </a:r>
            <a:r>
              <a:rPr lang="en-US" altLang="ja-JP" sz="1100" b="1" dirty="0">
                <a:solidFill>
                  <a:prstClr val="black"/>
                </a:solidFill>
                <a:latin typeface="Meiryo UI" panose="020B0604030504040204" pitchFamily="50" charset="-128"/>
                <a:ea typeface="Meiryo UI" panose="020B0604030504040204" pitchFamily="50" charset="-128"/>
              </a:rPr>
              <a:t>3</a:t>
            </a:r>
            <a:r>
              <a:rPr lang="ja-JP" altLang="en-US" sz="1100" b="1" dirty="0">
                <a:solidFill>
                  <a:prstClr val="black"/>
                </a:solidFill>
                <a:latin typeface="Meiryo UI" panose="020B0604030504040204" pitchFamily="50" charset="-128"/>
                <a:ea typeface="Meiryo UI" panose="020B0604030504040204" pitchFamily="50" charset="-128"/>
              </a:rPr>
              <a:t>枚目）</a:t>
            </a:r>
            <a:endParaRPr kumimoji="1" lang="ja-JP"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5" name="正方形/長方形 39">
            <a:extLst>
              <a:ext uri="{FF2B5EF4-FFF2-40B4-BE49-F238E27FC236}">
                <a16:creationId xmlns:a16="http://schemas.microsoft.com/office/drawing/2014/main" id="{F60AA8C1-32F6-2927-684B-0F3D9A38A806}"/>
              </a:ext>
            </a:extLst>
          </p:cNvPr>
          <p:cNvSpPr>
            <a:spLocks noChangeArrowheads="1"/>
          </p:cNvSpPr>
          <p:nvPr/>
        </p:nvSpPr>
        <p:spPr bwMode="auto">
          <a:xfrm>
            <a:off x="162000" y="1090566"/>
            <a:ext cx="8820000" cy="476978"/>
          </a:xfrm>
          <a:prstGeom prst="rect">
            <a:avLst/>
          </a:prstGeom>
          <a:solidFill>
            <a:srgbClr val="FFFFFF"/>
          </a:solidFill>
          <a:ln w="3175">
            <a:solidFill>
              <a:schemeClr val="bg1">
                <a:lumMod val="50000"/>
              </a:schemeClr>
            </a:solidFill>
            <a:prstDash val="dash"/>
            <a:miter lim="800000"/>
            <a:headEnd/>
            <a:tailEnd/>
          </a:ln>
        </p:spPr>
        <p:txBody>
          <a:bodyPr anchor="ctr" anchorCtr="0"/>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・「調査テーマに対する提案内容」が</a:t>
            </a:r>
            <a:r>
              <a:rPr kumimoji="1" lang="en-US" altLang="ja-JP" sz="1050" i="0" u="none" strike="noStrike" kern="1200" cap="none" spc="0" normalizeH="0" baseline="0" noProof="0" dirty="0">
                <a:ln>
                  <a:noFill/>
                </a:ln>
                <a:solidFill>
                  <a:schemeClr val="bg1">
                    <a:lumMod val="50000"/>
                  </a:schemeClr>
                </a:solidFill>
                <a:effectLst/>
                <a:uLnTx/>
                <a:uFillTx/>
                <a:latin typeface="+mn-ea"/>
                <a:ea typeface="+mn-ea"/>
              </a:rPr>
              <a:t>3</a:t>
            </a:r>
            <a:r>
              <a:rPr kumimoji="1" lang="ja-JP" altLang="en-US" sz="1050" i="0" u="none" strike="noStrike" kern="1200" cap="none" spc="0" normalizeH="0" baseline="0" noProof="0" dirty="0">
                <a:ln>
                  <a:noFill/>
                </a:ln>
                <a:solidFill>
                  <a:schemeClr val="bg1">
                    <a:lumMod val="50000"/>
                  </a:schemeClr>
                </a:solidFill>
                <a:effectLst/>
                <a:uLnTx/>
                <a:uFillTx/>
                <a:latin typeface="+mn-ea"/>
                <a:ea typeface="+mn-ea"/>
              </a:rPr>
              <a:t>枚に渡る場合に、つづきを記載してください。</a:t>
            </a:r>
            <a:endParaRPr kumimoji="1" lang="en-US" altLang="ja-JP" sz="1050" i="0" u="none" strike="noStrike" kern="1200" cap="none" spc="0" normalizeH="0" baseline="0" noProof="0" dirty="0">
              <a:ln>
                <a:noFill/>
              </a:ln>
              <a:solidFill>
                <a:schemeClr val="bg1">
                  <a:lumMod val="50000"/>
                </a:schemeClr>
              </a:solidFill>
              <a:effectLst/>
              <a:uLnTx/>
              <a:uFillTx/>
              <a:latin typeface="+mn-ea"/>
              <a:ea typeface="+mn-ea"/>
            </a:endParaRPr>
          </a:p>
        </p:txBody>
      </p:sp>
      <p:cxnSp>
        <p:nvCxnSpPr>
          <p:cNvPr id="9" name="直線コネクタ 3">
            <a:extLst>
              <a:ext uri="{FF2B5EF4-FFF2-40B4-BE49-F238E27FC236}">
                <a16:creationId xmlns:a16="http://schemas.microsoft.com/office/drawing/2014/main" id="{383C2741-C2C9-BF20-FA2D-48918CC805F5}"/>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8" name="タイトル 1">
            <a:extLst>
              <a:ext uri="{FF2B5EF4-FFF2-40B4-BE49-F238E27FC236}">
                <a16:creationId xmlns:a16="http://schemas.microsoft.com/office/drawing/2014/main" id="{A0427B92-B95D-9D23-E6FA-07B6F9E46EED}"/>
              </a:ext>
            </a:extLst>
          </p:cNvPr>
          <p:cNvSpPr txBox="1">
            <a:spLocks noChangeArrowheads="1"/>
          </p:cNvSpPr>
          <p:nvPr/>
        </p:nvSpPr>
        <p:spPr bwMode="auto">
          <a:xfrm>
            <a:off x="3406561" y="42518"/>
            <a:ext cx="161317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分野</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endParaRPr lang="en-US" altLang="ja-JP" sz="1000" b="1" dirty="0">
              <a:latin typeface="Meiryo UI" panose="020B0604030504040204" pitchFamily="50" charset="-128"/>
              <a:ea typeface="Meiryo UI" panose="020B0604030504040204" pitchFamily="50" charset="-128"/>
            </a:endParaRPr>
          </a:p>
          <a:p>
            <a:pPr algn="l" eaLnBrk="1" hangingPunct="1"/>
            <a:r>
              <a:rPr lang="ja-JP" altLang="en-US" sz="1000" b="1" dirty="0">
                <a:latin typeface="Meiryo UI" panose="020B0604030504040204" pitchFamily="50" charset="-128"/>
                <a:ea typeface="Meiryo UI" panose="020B0604030504040204" pitchFamily="50" charset="-128"/>
              </a:rPr>
              <a:t>　　　　 ○○○○○○</a:t>
            </a:r>
          </a:p>
        </p:txBody>
      </p:sp>
      <p:sp>
        <p:nvSpPr>
          <p:cNvPr id="10" name="タイトル 1">
            <a:extLst>
              <a:ext uri="{FF2B5EF4-FFF2-40B4-BE49-F238E27FC236}">
                <a16:creationId xmlns:a16="http://schemas.microsoft.com/office/drawing/2014/main" id="{4710D4B9-76CB-B679-72B5-C923E1CEACB4}"/>
              </a:ext>
            </a:extLst>
          </p:cNvPr>
          <p:cNvSpPr txBox="1">
            <a:spLocks noChangeArrowheads="1"/>
          </p:cNvSpPr>
          <p:nvPr/>
        </p:nvSpPr>
        <p:spPr bwMode="auto">
          <a:xfrm>
            <a:off x="96637" y="536791"/>
            <a:ext cx="7164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タイトル</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r>
              <a:rPr lang="zh-TW" altLang="en-US" sz="1200" b="1" dirty="0">
                <a:latin typeface="Meiryo UI" panose="020B0604030504040204" pitchFamily="50" charset="-128"/>
                <a:ea typeface="Meiryo UI"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rPr>
              <a:t>モデル構築地方公共団体</a:t>
            </a:r>
            <a:r>
              <a:rPr lang="zh-TW" altLang="en-US" sz="1200" b="1" dirty="0">
                <a:latin typeface="Meiryo UI" panose="020B0604030504040204" pitchFamily="50" charset="-128"/>
                <a:ea typeface="Meiryo UI" panose="020B0604030504040204" pitchFamily="50" charset="-128"/>
              </a:rPr>
              <a:t>：○○○○○○）</a:t>
            </a:r>
            <a:endParaRPr lang="ja-JP" altLang="en-US" sz="1200" b="1" dirty="0">
              <a:latin typeface="Meiryo UI" panose="020B0604030504040204" pitchFamily="50" charset="-128"/>
              <a:ea typeface="Meiryo UI" panose="020B0604030504040204" pitchFamily="50" charset="-128"/>
            </a:endParaRPr>
          </a:p>
        </p:txBody>
      </p:sp>
      <p:sp>
        <p:nvSpPr>
          <p:cNvPr id="12" name="タイトル 1">
            <a:extLst>
              <a:ext uri="{FF2B5EF4-FFF2-40B4-BE49-F238E27FC236}">
                <a16:creationId xmlns:a16="http://schemas.microsoft.com/office/drawing/2014/main" id="{CF08420F-D942-168E-3F5A-0CFF91540A81}"/>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応募団体名称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p>
        </p:txBody>
      </p:sp>
      <p:sp>
        <p:nvSpPr>
          <p:cNvPr id="14" name="正方形/長方形 19">
            <a:extLst>
              <a:ext uri="{FF2B5EF4-FFF2-40B4-BE49-F238E27FC236}">
                <a16:creationId xmlns:a16="http://schemas.microsoft.com/office/drawing/2014/main" id="{A2F91606-E957-7CD2-6167-F2396D2D2712}"/>
              </a:ext>
            </a:extLst>
          </p:cNvPr>
          <p:cNvSpPr>
            <a:spLocks noChangeArrowheads="1"/>
          </p:cNvSpPr>
          <p:nvPr/>
        </p:nvSpPr>
        <p:spPr bwMode="auto">
          <a:xfrm>
            <a:off x="101598" y="25400"/>
            <a:ext cx="3312000"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令和８年度　民間提案型官民連携モデリング事業　提案書</a:t>
            </a:r>
            <a:endParaRPr lang="en-US" altLang="ja-JP" sz="1000" b="1" dirty="0">
              <a:solidFill>
                <a:prstClr val="black"/>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49C5638-1B2A-C642-7A20-0F01E2CF929B}"/>
              </a:ext>
            </a:extLst>
          </p:cNvPr>
          <p:cNvSpPr/>
          <p:nvPr/>
        </p:nvSpPr>
        <p:spPr>
          <a:xfrm>
            <a:off x="7987004" y="25400"/>
            <a:ext cx="1152000" cy="252000"/>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a:t>（様式２）</a:t>
            </a:r>
            <a:r>
              <a:rPr lang="en-US" altLang="ja-JP" sz="1000" b="1" dirty="0"/>
              <a:t> P.4</a:t>
            </a:r>
            <a:endParaRPr kumimoji="1" lang="en-US" altLang="ja-JP" sz="1000" b="1" dirty="0"/>
          </a:p>
        </p:txBody>
      </p:sp>
      <p:sp>
        <p:nvSpPr>
          <p:cNvPr id="5" name="タイトル 1">
            <a:extLst>
              <a:ext uri="{FF2B5EF4-FFF2-40B4-BE49-F238E27FC236}">
                <a16:creationId xmlns:a16="http://schemas.microsoft.com/office/drawing/2014/main" id="{E91DAFF0-0468-7991-3371-CC18592820CD}"/>
              </a:ext>
            </a:extLst>
          </p:cNvPr>
          <p:cNvSpPr txBox="1">
            <a:spLocks noChangeArrowheads="1"/>
          </p:cNvSpPr>
          <p:nvPr/>
        </p:nvSpPr>
        <p:spPr bwMode="auto">
          <a:xfrm>
            <a:off x="6877610" y="74456"/>
            <a:ext cx="158400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a:latin typeface="Meiryo UI" panose="020B0604030504040204" pitchFamily="50" charset="-128"/>
                <a:ea typeface="Meiryo UI" panose="020B0604030504040204" pitchFamily="50" charset="-128"/>
              </a:rPr>
              <a:t>【</a:t>
            </a:r>
            <a:r>
              <a:rPr lang="ja-JP" altLang="en-US" sz="1000" b="1">
                <a:latin typeface="Meiryo UI" panose="020B0604030504040204" pitchFamily="50" charset="-128"/>
                <a:ea typeface="Meiryo UI" panose="020B0604030504040204" pitchFamily="50" charset="-128"/>
              </a:rPr>
              <a:t>調査テーマ番号</a:t>
            </a:r>
            <a:r>
              <a:rPr lang="en-US" altLang="ja-JP" sz="1000" b="1">
                <a:latin typeface="Meiryo UI" panose="020B0604030504040204" pitchFamily="50" charset="-128"/>
                <a:ea typeface="Meiryo UI" panose="020B0604030504040204" pitchFamily="50" charset="-128"/>
              </a:rPr>
              <a:t>】</a:t>
            </a:r>
            <a:r>
              <a:rPr lang="ja-JP" altLang="en-US" sz="1000" b="1">
                <a:latin typeface="Meiryo UI" panose="020B0604030504040204" pitchFamily="50" charset="-128"/>
                <a:ea typeface="Meiryo UI" panose="020B0604030504040204" pitchFamily="50" charset="-128"/>
              </a:rPr>
              <a:t>○</a:t>
            </a:r>
            <a:endParaRPr lang="ja-JP" altLang="en-US" sz="10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37993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A4BDDC07-D5A1-4C6F-25BD-B6C97109F770}"/>
              </a:ext>
            </a:extLst>
          </p:cNvPr>
          <p:cNvSpPr txBox="1">
            <a:spLocks noChangeArrowheads="1"/>
          </p:cNvSpPr>
          <p:nvPr/>
        </p:nvSpPr>
        <p:spPr bwMode="auto">
          <a:xfrm>
            <a:off x="5400258" y="87938"/>
            <a:ext cx="5436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対象施設</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道路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橋梁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公園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上下水道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河川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港湾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遊休施設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3" name="正方形/長方形 6">
            <a:extLst>
              <a:ext uri="{FF2B5EF4-FFF2-40B4-BE49-F238E27FC236}">
                <a16:creationId xmlns:a16="http://schemas.microsoft.com/office/drawing/2014/main" id="{58B23761-B6A0-A8F5-F10F-2CF69EC1862B}"/>
              </a:ext>
            </a:extLst>
          </p:cNvPr>
          <p:cNvSpPr>
            <a:spLocks noChangeArrowheads="1"/>
          </p:cNvSpPr>
          <p:nvPr/>
        </p:nvSpPr>
        <p:spPr bwMode="auto">
          <a:xfrm>
            <a:off x="189876" y="1033215"/>
            <a:ext cx="8964613" cy="5799385"/>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cxnSp>
        <p:nvCxnSpPr>
          <p:cNvPr id="9" name="直線コネクタ 3">
            <a:extLst>
              <a:ext uri="{FF2B5EF4-FFF2-40B4-BE49-F238E27FC236}">
                <a16:creationId xmlns:a16="http://schemas.microsoft.com/office/drawing/2014/main" id="{383C2741-C2C9-BF20-FA2D-48918CC805F5}"/>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641A9799-81B7-88A0-C3E8-7BEBF0FC7C47}"/>
              </a:ext>
            </a:extLst>
          </p:cNvPr>
          <p:cNvSpPr/>
          <p:nvPr/>
        </p:nvSpPr>
        <p:spPr bwMode="auto">
          <a:xfrm>
            <a:off x="72000" y="4475061"/>
            <a:ext cx="4428000" cy="198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6DA90DE8-5253-BD3B-4159-2F34DD2501C2}"/>
              </a:ext>
            </a:extLst>
          </p:cNvPr>
          <p:cNvSpPr/>
          <p:nvPr/>
        </p:nvSpPr>
        <p:spPr bwMode="auto">
          <a:xfrm>
            <a:off x="71999" y="4320918"/>
            <a:ext cx="2166103" cy="216000"/>
          </a:xfrm>
          <a:prstGeom prst="rect">
            <a:avLst/>
          </a:prstGeom>
          <a:solidFill>
            <a:srgbClr val="D6F2D9"/>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ja-JP" altLang="en-US" sz="1050" b="1" dirty="0">
                <a:solidFill>
                  <a:schemeClr val="tx1"/>
                </a:solidFill>
                <a:latin typeface="+mj-lt"/>
                <a:ea typeface="BIZ UDPゴシック" panose="020B0400000000000000" pitchFamily="50" charset="-128"/>
              </a:rPr>
              <a:t>③モデル構築地方公共団体概要</a:t>
            </a:r>
          </a:p>
        </p:txBody>
      </p:sp>
      <p:sp>
        <p:nvSpPr>
          <p:cNvPr id="14" name="テキスト ボックス 13">
            <a:extLst>
              <a:ext uri="{FF2B5EF4-FFF2-40B4-BE49-F238E27FC236}">
                <a16:creationId xmlns:a16="http://schemas.microsoft.com/office/drawing/2014/main" id="{C5A8ECFE-852D-502C-C7A7-4AE25231EC5E}"/>
              </a:ext>
            </a:extLst>
          </p:cNvPr>
          <p:cNvSpPr txBox="1"/>
          <p:nvPr/>
        </p:nvSpPr>
        <p:spPr>
          <a:xfrm>
            <a:off x="179512" y="4830928"/>
            <a:ext cx="3960440" cy="415498"/>
          </a:xfrm>
          <a:prstGeom prst="rect">
            <a:avLst/>
          </a:prstGeom>
          <a:noFill/>
          <a:ln>
            <a:solidFill>
              <a:schemeClr val="bg1">
                <a:lumMod val="50000"/>
              </a:schemeClr>
            </a:solidFill>
            <a:prstDash val="dash"/>
          </a:ln>
        </p:spPr>
        <p:txBody>
          <a:bodyPr wrap="square" rtlCol="0">
            <a:spAutoFit/>
          </a:bodyPr>
          <a:lstStyle/>
          <a:p>
            <a:r>
              <a:rPr kumimoji="1" lang="ja-JP" altLang="en-US" sz="1050" dirty="0">
                <a:solidFill>
                  <a:schemeClr val="bg1">
                    <a:lumMod val="50000"/>
                  </a:schemeClr>
                </a:solidFill>
                <a:latin typeface="+mn-ea"/>
                <a:ea typeface="+mn-ea"/>
              </a:rPr>
              <a:t>・</a:t>
            </a:r>
            <a:r>
              <a:rPr kumimoji="1" lang="ja-JP" altLang="en-US" sz="1050" dirty="0">
                <a:solidFill>
                  <a:srgbClr val="FF0000"/>
                </a:solidFill>
                <a:latin typeface="+mn-ea"/>
                <a:ea typeface="+mn-ea"/>
              </a:rPr>
              <a:t>地方公共団体</a:t>
            </a:r>
            <a:r>
              <a:rPr kumimoji="1" lang="ja-JP" altLang="en-US" sz="1050" dirty="0">
                <a:solidFill>
                  <a:schemeClr val="bg1">
                    <a:lumMod val="50000"/>
                  </a:schemeClr>
                </a:solidFill>
                <a:latin typeface="+mn-ea"/>
                <a:ea typeface="+mn-ea"/>
              </a:rPr>
              <a:t>の基礎情報（人口や面積など）</a:t>
            </a:r>
            <a:endParaRPr kumimoji="1" lang="en-US" altLang="ja-JP" sz="1050" dirty="0">
              <a:solidFill>
                <a:schemeClr val="bg1">
                  <a:lumMod val="50000"/>
                </a:schemeClr>
              </a:solidFill>
              <a:latin typeface="+mn-ea"/>
              <a:ea typeface="+mn-ea"/>
            </a:endParaRPr>
          </a:p>
          <a:p>
            <a:r>
              <a:rPr kumimoji="1" lang="ja-JP" altLang="en-US" sz="1050" dirty="0">
                <a:solidFill>
                  <a:schemeClr val="bg1">
                    <a:lumMod val="50000"/>
                  </a:schemeClr>
                </a:solidFill>
                <a:latin typeface="+mn-ea"/>
                <a:ea typeface="+mn-ea"/>
              </a:rPr>
              <a:t>・</a:t>
            </a:r>
            <a:r>
              <a:rPr kumimoji="1" lang="ja-JP" altLang="en-US" sz="1050" dirty="0">
                <a:solidFill>
                  <a:srgbClr val="FF0000"/>
                </a:solidFill>
                <a:latin typeface="+mn-ea"/>
                <a:ea typeface="+mn-ea"/>
              </a:rPr>
              <a:t>地方公共団体</a:t>
            </a:r>
            <a:r>
              <a:rPr kumimoji="1" lang="ja-JP" altLang="en-US" sz="1050" dirty="0">
                <a:solidFill>
                  <a:schemeClr val="bg1">
                    <a:lumMod val="50000"/>
                  </a:schemeClr>
                </a:solidFill>
                <a:latin typeface="+mn-ea"/>
                <a:ea typeface="+mn-ea"/>
              </a:rPr>
              <a:t>の抱える課題やこれまでの検討状況など</a:t>
            </a:r>
          </a:p>
        </p:txBody>
      </p:sp>
      <p:sp>
        <p:nvSpPr>
          <p:cNvPr id="15" name="正方形/長方形 10">
            <a:extLst>
              <a:ext uri="{FF2B5EF4-FFF2-40B4-BE49-F238E27FC236}">
                <a16:creationId xmlns:a16="http://schemas.microsoft.com/office/drawing/2014/main" id="{4BAB0367-6D6F-8B0F-3743-6836BF6E48E3}"/>
              </a:ext>
            </a:extLst>
          </p:cNvPr>
          <p:cNvSpPr>
            <a:spLocks noChangeArrowheads="1"/>
          </p:cNvSpPr>
          <p:nvPr/>
        </p:nvSpPr>
        <p:spPr bwMode="auto">
          <a:xfrm>
            <a:off x="82550" y="1090894"/>
            <a:ext cx="8978900" cy="978514"/>
          </a:xfrm>
          <a:prstGeom prst="rect">
            <a:avLst/>
          </a:prstGeom>
          <a:noFill/>
          <a:ln w="25400" algn="ctr">
            <a:solidFill>
              <a:srgbClr val="000000"/>
            </a:solidFill>
            <a:round/>
            <a:headEnd/>
            <a:tailEnd/>
          </a:ln>
          <a:extLst>
            <a:ext uri="{909E8E84-426E-40DD-AFC4-6F175D3DCCD1}">
              <a14:hiddenFill xmlns:a14="http://schemas.microsoft.com/office/drawing/2010/main">
                <a:solidFill>
                  <a:srgbClr val="FFFFFF"/>
                </a:solidFill>
              </a14:hiddenFill>
            </a:ext>
          </a:extLst>
        </p:spPr>
        <p:txBody>
          <a:bodyPr anchor="b"/>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None/>
            </a:pPr>
            <a:endParaRPr lang="en-US" altLang="ja-JP" sz="1000">
              <a:latin typeface="BIZ UDPゴシック" panose="020B0400000000000000" pitchFamily="50" charset="-128"/>
              <a:ea typeface="BIZ UDPゴシック" panose="020B0400000000000000" pitchFamily="50" charset="-128"/>
            </a:endParaRPr>
          </a:p>
          <a:p>
            <a:pPr eaLnBrk="1" hangingPunct="1">
              <a:spcBef>
                <a:spcPct val="0"/>
              </a:spcBef>
              <a:buNone/>
            </a:pPr>
            <a:endParaRPr lang="en-US" altLang="ja-JP" sz="1000">
              <a:latin typeface="BIZ UDPゴシック" panose="020B0400000000000000" pitchFamily="50" charset="-128"/>
              <a:ea typeface="BIZ UDPゴシック" panose="020B0400000000000000" pitchFamily="50" charset="-128"/>
            </a:endParaRPr>
          </a:p>
        </p:txBody>
      </p:sp>
      <p:sp>
        <p:nvSpPr>
          <p:cNvPr id="16" name="正方形/長方形 11">
            <a:extLst>
              <a:ext uri="{FF2B5EF4-FFF2-40B4-BE49-F238E27FC236}">
                <a16:creationId xmlns:a16="http://schemas.microsoft.com/office/drawing/2014/main" id="{E37B76C1-A395-1FDC-88B6-AD1B459707F3}"/>
              </a:ext>
            </a:extLst>
          </p:cNvPr>
          <p:cNvSpPr>
            <a:spLocks noChangeArrowheads="1"/>
          </p:cNvSpPr>
          <p:nvPr/>
        </p:nvSpPr>
        <p:spPr bwMode="auto">
          <a:xfrm>
            <a:off x="82550" y="951193"/>
            <a:ext cx="1800000" cy="216000"/>
          </a:xfrm>
          <a:prstGeom prst="rect">
            <a:avLst/>
          </a:prstGeom>
          <a:solidFill>
            <a:srgbClr val="D6F2D9"/>
          </a:solidFill>
          <a:ln w="25400" cap="flat" algn="ctr">
            <a:solidFill>
              <a:schemeClr val="tx1"/>
            </a:solidFill>
            <a:prstDash val="solid"/>
            <a:round/>
            <a:headEnd type="none" w="med" len="med"/>
            <a:tailEnd type="none" w="med" len="med"/>
          </a:ln>
          <a:effectLst>
            <a:outerShdw blurRad="50800" dist="38100" dir="5400000" sx="97000" sy="97000" algn="t" rotWithShape="0">
              <a:schemeClr val="bg1">
                <a:alpha val="39998"/>
              </a:schemeClr>
            </a:outerShdw>
          </a:effec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050" b="1" dirty="0">
                <a:latin typeface="+mj-lt"/>
                <a:ea typeface="BIZ UDPゴシック" panose="020B0400000000000000" pitchFamily="50" charset="-128"/>
                <a:cs typeface="Arial" panose="020B0604020202020204" pitchFamily="34" charset="0"/>
              </a:rPr>
              <a:t>①調査概要</a:t>
            </a:r>
          </a:p>
        </p:txBody>
      </p:sp>
      <p:sp>
        <p:nvSpPr>
          <p:cNvPr id="18" name="テキスト ボックス 17">
            <a:extLst>
              <a:ext uri="{FF2B5EF4-FFF2-40B4-BE49-F238E27FC236}">
                <a16:creationId xmlns:a16="http://schemas.microsoft.com/office/drawing/2014/main" id="{B391E4A1-B5C9-0F87-805B-B18441056651}"/>
              </a:ext>
            </a:extLst>
          </p:cNvPr>
          <p:cNvSpPr txBox="1"/>
          <p:nvPr/>
        </p:nvSpPr>
        <p:spPr>
          <a:xfrm>
            <a:off x="179698" y="1244086"/>
            <a:ext cx="8774426" cy="577081"/>
          </a:xfrm>
          <a:prstGeom prst="rect">
            <a:avLst/>
          </a:prstGeom>
          <a:noFill/>
          <a:ln>
            <a:solidFill>
              <a:schemeClr val="bg1">
                <a:lumMod val="50000"/>
              </a:schemeClr>
            </a:solidFill>
            <a:prstDash val="dash"/>
          </a:ln>
        </p:spPr>
        <p:txBody>
          <a:bodyPr wrap="square" rtlCol="0">
            <a:spAutoFit/>
          </a:bodyPr>
          <a:lstStyle/>
          <a:p>
            <a:r>
              <a:rPr kumimoji="1" lang="ja-JP" altLang="en-US" sz="1050" dirty="0">
                <a:solidFill>
                  <a:schemeClr val="bg1">
                    <a:lumMod val="50000"/>
                  </a:schemeClr>
                </a:solidFill>
                <a:latin typeface="+mn-ea"/>
                <a:ea typeface="+mn-ea"/>
              </a:rPr>
              <a:t>・以下の情報を調査概要として簡潔に記載　</a:t>
            </a:r>
            <a:r>
              <a:rPr lang="ja-JP" altLang="en-US" sz="1050" dirty="0">
                <a:solidFill>
                  <a:schemeClr val="bg1">
                    <a:lumMod val="50000"/>
                  </a:schemeClr>
                </a:solidFill>
                <a:latin typeface="+mn-ea"/>
                <a:ea typeface="+mn-ea"/>
              </a:rPr>
              <a:t>（知識のない者でもわかるよう、わかりやすく、簡潔に記載すること）</a:t>
            </a:r>
            <a:endParaRPr kumimoji="1" lang="en-US" altLang="ja-JP" sz="1050" dirty="0">
              <a:solidFill>
                <a:schemeClr val="bg1">
                  <a:lumMod val="50000"/>
                </a:schemeClr>
              </a:solidFill>
              <a:latin typeface="+mn-ea"/>
              <a:ea typeface="+mn-ea"/>
            </a:endParaRPr>
          </a:p>
          <a:p>
            <a:r>
              <a:rPr kumimoji="1" lang="ja-JP" altLang="en-US" sz="1050" dirty="0">
                <a:solidFill>
                  <a:schemeClr val="bg1">
                    <a:lumMod val="50000"/>
                  </a:schemeClr>
                </a:solidFill>
                <a:latin typeface="+mn-ea"/>
                <a:ea typeface="+mn-ea"/>
              </a:rPr>
              <a:t>　・</a:t>
            </a:r>
            <a:r>
              <a:rPr lang="ja-JP" altLang="en-US" sz="1050" dirty="0">
                <a:solidFill>
                  <a:schemeClr val="bg1">
                    <a:lumMod val="50000"/>
                  </a:schemeClr>
                </a:solidFill>
                <a:latin typeface="+mn-ea"/>
                <a:ea typeface="+mn-ea"/>
              </a:rPr>
              <a:t>調査（事業スキームの検討）の目的、内容</a:t>
            </a:r>
            <a:endParaRPr lang="en-US" altLang="ja-JP" sz="1050" dirty="0">
              <a:solidFill>
                <a:schemeClr val="bg1">
                  <a:lumMod val="50000"/>
                </a:schemeClr>
              </a:solidFill>
              <a:latin typeface="+mn-ea"/>
              <a:ea typeface="+mn-ea"/>
            </a:endParaRPr>
          </a:p>
          <a:p>
            <a:r>
              <a:rPr kumimoji="1" lang="ja-JP" altLang="en-US" sz="1050" dirty="0">
                <a:solidFill>
                  <a:schemeClr val="bg1">
                    <a:lumMod val="50000"/>
                  </a:schemeClr>
                </a:solidFill>
                <a:latin typeface="+mn-ea"/>
                <a:ea typeface="+mn-ea"/>
              </a:rPr>
              <a:t>　・調査により解決したい（解決される）課題　等</a:t>
            </a:r>
          </a:p>
        </p:txBody>
      </p:sp>
      <p:sp>
        <p:nvSpPr>
          <p:cNvPr id="19" name="正方形/長方形 10">
            <a:extLst>
              <a:ext uri="{FF2B5EF4-FFF2-40B4-BE49-F238E27FC236}">
                <a16:creationId xmlns:a16="http://schemas.microsoft.com/office/drawing/2014/main" id="{F8D58B52-89D7-7E4B-7159-5B2735F71C56}"/>
              </a:ext>
            </a:extLst>
          </p:cNvPr>
          <p:cNvSpPr>
            <a:spLocks noChangeArrowheads="1"/>
          </p:cNvSpPr>
          <p:nvPr/>
        </p:nvSpPr>
        <p:spPr bwMode="auto">
          <a:xfrm>
            <a:off x="82550" y="2284853"/>
            <a:ext cx="4417450" cy="1980000"/>
          </a:xfrm>
          <a:prstGeom prst="rect">
            <a:avLst/>
          </a:prstGeom>
          <a:noFill/>
          <a:ln w="25400" algn="ctr">
            <a:solidFill>
              <a:srgbClr val="000000"/>
            </a:solidFill>
            <a:round/>
            <a:headEnd/>
            <a:tailEnd/>
          </a:ln>
          <a:extLst>
            <a:ext uri="{909E8E84-426E-40DD-AFC4-6F175D3DCCD1}">
              <a14:hiddenFill xmlns:a14="http://schemas.microsoft.com/office/drawing/2010/main">
                <a:solidFill>
                  <a:srgbClr val="FFFFFF"/>
                </a:solidFill>
              </a14:hiddenFill>
            </a:ext>
          </a:extLst>
        </p:spPr>
        <p:txBody>
          <a:bodyPr anchor="b"/>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None/>
            </a:pPr>
            <a:endParaRPr lang="en-US" altLang="ja-JP" sz="1000">
              <a:latin typeface="BIZ UDPゴシック" panose="020B0400000000000000" pitchFamily="50" charset="-128"/>
              <a:ea typeface="BIZ UDPゴシック" panose="020B0400000000000000" pitchFamily="50" charset="-128"/>
            </a:endParaRPr>
          </a:p>
          <a:p>
            <a:pPr eaLnBrk="1" hangingPunct="1">
              <a:spcBef>
                <a:spcPct val="0"/>
              </a:spcBef>
              <a:buNone/>
            </a:pPr>
            <a:endParaRPr lang="en-US" altLang="ja-JP" sz="1000">
              <a:latin typeface="BIZ UDPゴシック" panose="020B0400000000000000" pitchFamily="50" charset="-128"/>
              <a:ea typeface="BIZ UDPゴシック" panose="020B0400000000000000" pitchFamily="50" charset="-128"/>
            </a:endParaRPr>
          </a:p>
        </p:txBody>
      </p:sp>
      <p:sp>
        <p:nvSpPr>
          <p:cNvPr id="20" name="正方形/長方形 19">
            <a:extLst>
              <a:ext uri="{FF2B5EF4-FFF2-40B4-BE49-F238E27FC236}">
                <a16:creationId xmlns:a16="http://schemas.microsoft.com/office/drawing/2014/main" id="{52E22048-DEE3-07B3-C492-93DDB3A0C5CE}"/>
              </a:ext>
            </a:extLst>
          </p:cNvPr>
          <p:cNvSpPr>
            <a:spLocks noChangeArrowheads="1"/>
          </p:cNvSpPr>
          <p:nvPr/>
        </p:nvSpPr>
        <p:spPr bwMode="auto">
          <a:xfrm>
            <a:off x="82550" y="2145152"/>
            <a:ext cx="1800000" cy="216000"/>
          </a:xfrm>
          <a:prstGeom prst="rect">
            <a:avLst/>
          </a:prstGeom>
          <a:solidFill>
            <a:srgbClr val="D6F2D9"/>
          </a:solidFill>
          <a:ln w="25400" cap="flat" algn="ctr">
            <a:solidFill>
              <a:schemeClr val="tx1"/>
            </a:solidFill>
            <a:prstDash val="solid"/>
            <a:round/>
            <a:headEnd type="none" w="med" len="med"/>
            <a:tailEnd type="none" w="med" len="med"/>
          </a:ln>
          <a:effectLst>
            <a:outerShdw blurRad="50800" dist="38100" dir="5400000" sx="97000" sy="97000" algn="t" rotWithShape="0">
              <a:schemeClr val="bg1">
                <a:alpha val="39998"/>
              </a:schemeClr>
            </a:outerShdw>
          </a:effec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defRPr/>
            </a:pPr>
            <a:r>
              <a:rPr lang="ja-JP" altLang="en-US" sz="1050" b="1">
                <a:latin typeface="+mj-lt"/>
                <a:ea typeface="BIZ UDPゴシック" panose="020B0400000000000000" pitchFamily="50" charset="-128"/>
                <a:cs typeface="Arial" panose="020B0604020202020204" pitchFamily="34" charset="0"/>
              </a:rPr>
              <a:t>②実施方針・フロー</a:t>
            </a:r>
          </a:p>
        </p:txBody>
      </p:sp>
      <p:sp>
        <p:nvSpPr>
          <p:cNvPr id="21" name="テキスト ボックス 20">
            <a:extLst>
              <a:ext uri="{FF2B5EF4-FFF2-40B4-BE49-F238E27FC236}">
                <a16:creationId xmlns:a16="http://schemas.microsoft.com/office/drawing/2014/main" id="{B8675B6D-F4C1-8264-8CD9-85311D3CE8EF}"/>
              </a:ext>
            </a:extLst>
          </p:cNvPr>
          <p:cNvSpPr txBox="1"/>
          <p:nvPr/>
        </p:nvSpPr>
        <p:spPr>
          <a:xfrm>
            <a:off x="179512" y="2517286"/>
            <a:ext cx="3960440" cy="415498"/>
          </a:xfrm>
          <a:prstGeom prst="rect">
            <a:avLst/>
          </a:prstGeom>
          <a:noFill/>
          <a:ln>
            <a:solidFill>
              <a:schemeClr val="bg1">
                <a:lumMod val="50000"/>
              </a:schemeClr>
            </a:solidFill>
            <a:prstDash val="dash"/>
          </a:ln>
        </p:spPr>
        <p:txBody>
          <a:bodyPr wrap="square" rtlCol="0">
            <a:spAutoFit/>
          </a:bodyPr>
          <a:lstStyle/>
          <a:p>
            <a:r>
              <a:rPr lang="ja-JP" altLang="en-US" sz="1050" dirty="0">
                <a:solidFill>
                  <a:schemeClr val="bg1">
                    <a:lumMod val="50000"/>
                  </a:schemeClr>
                </a:solidFill>
                <a:latin typeface="+mn-ea"/>
                <a:ea typeface="+mn-ea"/>
              </a:rPr>
              <a:t>・調査の実施内容</a:t>
            </a:r>
            <a:br>
              <a:rPr lang="en-US" altLang="ja-JP" sz="1050" dirty="0">
                <a:solidFill>
                  <a:schemeClr val="bg1">
                    <a:lumMod val="50000"/>
                  </a:schemeClr>
                </a:solidFill>
                <a:latin typeface="+mn-ea"/>
                <a:ea typeface="+mn-ea"/>
              </a:rPr>
            </a:br>
            <a:r>
              <a:rPr lang="ja-JP" altLang="en-US" sz="1050" dirty="0">
                <a:solidFill>
                  <a:schemeClr val="bg1">
                    <a:lumMod val="50000"/>
                  </a:schemeClr>
                </a:solidFill>
                <a:latin typeface="+mn-ea"/>
                <a:ea typeface="+mn-ea"/>
              </a:rPr>
              <a:t>（知識のない者でもわかるよう、わかりやすく、簡潔に記載すること）</a:t>
            </a:r>
            <a:endParaRPr lang="en-US" altLang="ja-JP" sz="1050" dirty="0">
              <a:solidFill>
                <a:schemeClr val="bg1">
                  <a:lumMod val="50000"/>
                </a:schemeClr>
              </a:solidFill>
              <a:latin typeface="+mn-ea"/>
              <a:ea typeface="+mn-ea"/>
            </a:endParaRPr>
          </a:p>
        </p:txBody>
      </p:sp>
      <p:sp>
        <p:nvSpPr>
          <p:cNvPr id="22" name="テキスト ボックス 21">
            <a:extLst>
              <a:ext uri="{FF2B5EF4-FFF2-40B4-BE49-F238E27FC236}">
                <a16:creationId xmlns:a16="http://schemas.microsoft.com/office/drawing/2014/main" id="{6F449064-29CC-2247-2C18-C6D39C50D078}"/>
              </a:ext>
            </a:extLst>
          </p:cNvPr>
          <p:cNvSpPr txBox="1"/>
          <p:nvPr/>
        </p:nvSpPr>
        <p:spPr>
          <a:xfrm>
            <a:off x="4788024" y="2517286"/>
            <a:ext cx="3927709" cy="577081"/>
          </a:xfrm>
          <a:prstGeom prst="rect">
            <a:avLst/>
          </a:prstGeom>
          <a:noFill/>
          <a:ln>
            <a:solidFill>
              <a:schemeClr val="bg1">
                <a:lumMod val="50000"/>
              </a:schemeClr>
            </a:solidFill>
            <a:prstDash val="dash"/>
          </a:ln>
        </p:spPr>
        <p:txBody>
          <a:bodyPr wrap="square" rtlCol="0">
            <a:spAutoFit/>
          </a:bodyPr>
          <a:lstStyle/>
          <a:p>
            <a:r>
              <a:rPr kumimoji="1" lang="ja-JP" altLang="en-US" sz="1050" dirty="0">
                <a:solidFill>
                  <a:schemeClr val="bg1">
                    <a:lumMod val="50000"/>
                  </a:schemeClr>
                </a:solidFill>
                <a:latin typeface="+mn-ea"/>
                <a:ea typeface="+mn-ea"/>
              </a:rPr>
              <a:t>・スキーム概要　等</a:t>
            </a:r>
            <a:endParaRPr kumimoji="1" lang="en-US" altLang="ja-JP" sz="1050" dirty="0">
              <a:solidFill>
                <a:schemeClr val="bg1">
                  <a:lumMod val="50000"/>
                </a:schemeClr>
              </a:solidFill>
              <a:latin typeface="+mn-ea"/>
              <a:ea typeface="+mn-ea"/>
            </a:endParaRPr>
          </a:p>
          <a:p>
            <a:r>
              <a:rPr kumimoji="1" lang="ja-JP" altLang="en-US" sz="1050" dirty="0">
                <a:solidFill>
                  <a:schemeClr val="bg1">
                    <a:lumMod val="50000"/>
                  </a:schemeClr>
                </a:solidFill>
                <a:latin typeface="+mn-ea"/>
                <a:ea typeface="+mn-ea"/>
              </a:rPr>
              <a:t>・検討ステップ（フロー）、事業化スケジュール</a:t>
            </a:r>
            <a:endParaRPr kumimoji="1" lang="en-US" altLang="ja-JP" sz="1050" dirty="0">
              <a:solidFill>
                <a:schemeClr val="bg1">
                  <a:lumMod val="50000"/>
                </a:schemeClr>
              </a:solidFill>
              <a:latin typeface="+mn-ea"/>
              <a:ea typeface="+mn-ea"/>
            </a:endParaRPr>
          </a:p>
          <a:p>
            <a:r>
              <a:rPr lang="ja-JP" altLang="en-US" sz="1050" dirty="0">
                <a:solidFill>
                  <a:schemeClr val="bg1">
                    <a:lumMod val="50000"/>
                  </a:schemeClr>
                </a:solidFill>
                <a:latin typeface="+mn-ea"/>
                <a:ea typeface="+mn-ea"/>
              </a:rPr>
              <a:t>・期待される効果　</a:t>
            </a:r>
            <a:r>
              <a:rPr kumimoji="1" lang="ja-JP" altLang="en-US" sz="1050" dirty="0">
                <a:solidFill>
                  <a:schemeClr val="bg1">
                    <a:lumMod val="50000"/>
                  </a:schemeClr>
                </a:solidFill>
                <a:latin typeface="+mn-ea"/>
                <a:ea typeface="+mn-ea"/>
              </a:rPr>
              <a:t>等</a:t>
            </a:r>
          </a:p>
        </p:txBody>
      </p:sp>
      <p:sp>
        <p:nvSpPr>
          <p:cNvPr id="23" name="正方形/長方形 22">
            <a:extLst>
              <a:ext uri="{FF2B5EF4-FFF2-40B4-BE49-F238E27FC236}">
                <a16:creationId xmlns:a16="http://schemas.microsoft.com/office/drawing/2014/main" id="{1000099C-3634-968E-4084-2299DE492DC8}"/>
              </a:ext>
            </a:extLst>
          </p:cNvPr>
          <p:cNvSpPr/>
          <p:nvPr/>
        </p:nvSpPr>
        <p:spPr bwMode="auto">
          <a:xfrm>
            <a:off x="4629044" y="2284853"/>
            <a:ext cx="4428000" cy="417020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D5BE8B6A-D43C-3D3D-DEEE-CA3A1DCB3D2D}"/>
              </a:ext>
            </a:extLst>
          </p:cNvPr>
          <p:cNvSpPr/>
          <p:nvPr/>
        </p:nvSpPr>
        <p:spPr bwMode="auto">
          <a:xfrm>
            <a:off x="4629044" y="2145152"/>
            <a:ext cx="1800000" cy="216000"/>
          </a:xfrm>
          <a:prstGeom prst="rect">
            <a:avLst/>
          </a:prstGeom>
          <a:solidFill>
            <a:srgbClr val="D6F2D9"/>
          </a:solidFill>
          <a:ln>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lang="ja-JP" altLang="en-US" sz="1050" b="1" dirty="0">
                <a:solidFill>
                  <a:schemeClr val="tx1"/>
                </a:solidFill>
                <a:latin typeface="+mj-lt"/>
                <a:ea typeface="BIZ UDPゴシック" panose="020B0400000000000000" pitchFamily="50" charset="-128"/>
              </a:rPr>
              <a:t>④スキームの概要</a:t>
            </a:r>
          </a:p>
        </p:txBody>
      </p:sp>
      <p:sp>
        <p:nvSpPr>
          <p:cNvPr id="24" name="正方形/長方形 31">
            <a:extLst>
              <a:ext uri="{FF2B5EF4-FFF2-40B4-BE49-F238E27FC236}">
                <a16:creationId xmlns:a16="http://schemas.microsoft.com/office/drawing/2014/main" id="{A3C8905D-63A9-8CA4-C608-BD7DB1B9B056}"/>
              </a:ext>
            </a:extLst>
          </p:cNvPr>
          <p:cNvSpPr>
            <a:spLocks noChangeArrowheads="1"/>
          </p:cNvSpPr>
          <p:nvPr/>
        </p:nvSpPr>
        <p:spPr bwMode="auto">
          <a:xfrm>
            <a:off x="5136357" y="3384714"/>
            <a:ext cx="3325253" cy="2708581"/>
          </a:xfrm>
          <a:prstGeom prst="rect">
            <a:avLst/>
          </a:prstGeom>
          <a:solidFill>
            <a:srgbClr val="FFFFFF"/>
          </a:solidFill>
          <a:ln w="3175">
            <a:solidFill>
              <a:schemeClr val="bg1">
                <a:lumMod val="50000"/>
              </a:schemeClr>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ts val="600"/>
              </a:spcBef>
              <a:buFontTx/>
              <a:buNone/>
            </a:pPr>
            <a:r>
              <a:rPr lang="ja-JP" altLang="en-US" sz="1050" dirty="0">
                <a:solidFill>
                  <a:schemeClr val="bg1">
                    <a:lumMod val="50000"/>
                  </a:schemeClr>
                </a:solidFill>
                <a:latin typeface="+mj-lt"/>
              </a:rPr>
              <a:t>＜以下、全項目共通＞</a:t>
            </a:r>
            <a:endParaRPr lang="en-US" altLang="ja-JP" sz="1050" dirty="0">
              <a:solidFill>
                <a:schemeClr val="bg1">
                  <a:lumMod val="50000"/>
                </a:schemeClr>
              </a:solidFill>
              <a:latin typeface="+mj-lt"/>
            </a:endParaRPr>
          </a:p>
          <a:p>
            <a:pPr>
              <a:spcBef>
                <a:spcPts val="600"/>
              </a:spcBef>
              <a:buFontTx/>
              <a:buNone/>
            </a:pPr>
            <a:r>
              <a:rPr lang="ja-JP" altLang="en-US" sz="1050" dirty="0">
                <a:solidFill>
                  <a:schemeClr val="bg1">
                    <a:lumMod val="50000"/>
                  </a:schemeClr>
                </a:solidFill>
                <a:latin typeface="+mj-lt"/>
              </a:rPr>
              <a:t>・文字のサイズは</a:t>
            </a:r>
            <a:r>
              <a:rPr lang="en-US" altLang="ja-JP" sz="1050" dirty="0">
                <a:solidFill>
                  <a:schemeClr val="bg1">
                    <a:lumMod val="50000"/>
                  </a:schemeClr>
                </a:solidFill>
                <a:latin typeface="+mj-lt"/>
              </a:rPr>
              <a:t>10</a:t>
            </a:r>
            <a:r>
              <a:rPr lang="ja-JP" altLang="en-US" sz="1050" dirty="0">
                <a:solidFill>
                  <a:schemeClr val="bg1">
                    <a:lumMod val="50000"/>
                  </a:schemeClr>
                </a:solidFill>
                <a:latin typeface="+mj-lt"/>
              </a:rPr>
              <a:t>ポイントで記載してください。</a:t>
            </a:r>
            <a:endParaRPr lang="en-US" altLang="ja-JP" sz="1050" dirty="0">
              <a:solidFill>
                <a:schemeClr val="bg1">
                  <a:lumMod val="50000"/>
                </a:schemeClr>
              </a:solidFill>
              <a:latin typeface="+mj-lt"/>
            </a:endParaRPr>
          </a:p>
          <a:p>
            <a:pPr>
              <a:spcBef>
                <a:spcPts val="600"/>
              </a:spcBef>
              <a:buFontTx/>
              <a:buNone/>
            </a:pPr>
            <a:r>
              <a:rPr lang="ja-JP" altLang="en-US" sz="1050" dirty="0">
                <a:solidFill>
                  <a:schemeClr val="bg1">
                    <a:lumMod val="50000"/>
                  </a:schemeClr>
                </a:solidFill>
                <a:latin typeface="+mj-lt"/>
              </a:rPr>
              <a:t>・提案書の内容をもとに</a:t>
            </a:r>
            <a:r>
              <a:rPr lang="en-US" altLang="ja-JP" sz="1050" dirty="0">
                <a:solidFill>
                  <a:schemeClr val="bg1">
                    <a:lumMod val="50000"/>
                  </a:schemeClr>
                </a:solidFill>
                <a:latin typeface="+mj-lt"/>
              </a:rPr>
              <a:t>1</a:t>
            </a:r>
            <a:r>
              <a:rPr lang="ja-JP" altLang="en-US" sz="1050" dirty="0">
                <a:solidFill>
                  <a:schemeClr val="bg1">
                    <a:lumMod val="50000"/>
                  </a:schemeClr>
                </a:solidFill>
                <a:latin typeface="+mj-lt"/>
              </a:rPr>
              <a:t>ページで記載してください。</a:t>
            </a:r>
            <a:endParaRPr lang="en-US" altLang="ja-JP" sz="1050" dirty="0">
              <a:solidFill>
                <a:schemeClr val="bg1">
                  <a:lumMod val="50000"/>
                </a:schemeClr>
              </a:solidFill>
              <a:latin typeface="+mj-lt"/>
            </a:endParaRPr>
          </a:p>
          <a:p>
            <a:pPr>
              <a:spcBef>
                <a:spcPts val="600"/>
              </a:spcBef>
              <a:buFontTx/>
              <a:buNone/>
            </a:pPr>
            <a:r>
              <a:rPr lang="ja-JP" altLang="en-US" sz="1050" dirty="0">
                <a:solidFill>
                  <a:schemeClr val="bg1">
                    <a:lumMod val="50000"/>
                  </a:schemeClr>
                </a:solidFill>
                <a:latin typeface="+mj-lt"/>
              </a:rPr>
              <a:t>（図表等の文字サイズは</a:t>
            </a:r>
            <a:r>
              <a:rPr lang="en-US" altLang="ja-JP" sz="1050" dirty="0">
                <a:solidFill>
                  <a:schemeClr val="bg1">
                    <a:lumMod val="50000"/>
                  </a:schemeClr>
                </a:solidFill>
                <a:latin typeface="+mj-lt"/>
              </a:rPr>
              <a:t>10</a:t>
            </a:r>
            <a:r>
              <a:rPr lang="ja-JP" altLang="en-US" sz="1050" dirty="0">
                <a:solidFill>
                  <a:schemeClr val="bg1">
                    <a:lumMod val="50000"/>
                  </a:schemeClr>
                </a:solidFill>
                <a:latin typeface="+mj-lt"/>
              </a:rPr>
              <a:t>ポイント未満でも問題ございません）</a:t>
            </a:r>
            <a:endParaRPr lang="en-US" altLang="ja-JP" sz="1050" dirty="0">
              <a:solidFill>
                <a:schemeClr val="bg1">
                  <a:lumMod val="50000"/>
                </a:schemeClr>
              </a:solidFill>
              <a:latin typeface="+mj-lt"/>
            </a:endParaRPr>
          </a:p>
          <a:p>
            <a:pPr eaLnBrk="0" hangingPunct="0">
              <a:spcBef>
                <a:spcPts val="600"/>
              </a:spcBef>
              <a:buFont typeface="Arial" panose="020B0604020202020204" pitchFamily="34" charset="0"/>
              <a:buNone/>
            </a:pPr>
            <a:r>
              <a:rPr lang="ja-JP" altLang="en-US" sz="1050" dirty="0">
                <a:solidFill>
                  <a:schemeClr val="bg1">
                    <a:lumMod val="50000"/>
                  </a:schemeClr>
                </a:solidFill>
                <a:latin typeface="+mj-lt"/>
              </a:rPr>
              <a:t>・フロー図や箇条書き等を用いて、簡潔にわかりやすい資料としてください。</a:t>
            </a:r>
            <a:endParaRPr lang="en-US" altLang="ja-JP" sz="1050" dirty="0">
              <a:solidFill>
                <a:schemeClr val="bg1">
                  <a:lumMod val="50000"/>
                </a:schemeClr>
              </a:solidFill>
              <a:latin typeface="+mj-lt"/>
            </a:endParaRPr>
          </a:p>
          <a:p>
            <a:pPr>
              <a:spcBef>
                <a:spcPts val="600"/>
              </a:spcBef>
              <a:buFontTx/>
              <a:buNone/>
            </a:pPr>
            <a:r>
              <a:rPr lang="ja-JP" altLang="en-US" sz="1050" dirty="0">
                <a:solidFill>
                  <a:schemeClr val="bg1">
                    <a:lumMod val="50000"/>
                  </a:schemeClr>
                </a:solidFill>
                <a:latin typeface="+mj-lt"/>
              </a:rPr>
              <a:t>・ページ内において、それぞれの枠の大きさ・レイアウトは変更していただいても問題ございませんが、見出しの名称は変更しないでください。</a:t>
            </a:r>
            <a:endParaRPr lang="en-US" altLang="ja-JP" sz="1050" dirty="0">
              <a:solidFill>
                <a:schemeClr val="bg1">
                  <a:lumMod val="50000"/>
                </a:schemeClr>
              </a:solidFill>
              <a:latin typeface="+mj-lt"/>
            </a:endParaRPr>
          </a:p>
          <a:p>
            <a:pPr>
              <a:spcBef>
                <a:spcPts val="600"/>
              </a:spcBef>
              <a:buFontTx/>
              <a:buNone/>
            </a:pPr>
            <a:r>
              <a:rPr lang="ja-JP" altLang="en-US" sz="1050" dirty="0">
                <a:solidFill>
                  <a:schemeClr val="bg1">
                    <a:lumMod val="50000"/>
                  </a:schemeClr>
                </a:solidFill>
                <a:latin typeface="+mj-lt"/>
              </a:rPr>
              <a:t>・枠内の破線部は削除してください。</a:t>
            </a:r>
            <a:endParaRPr lang="en-US" altLang="ja-JP" sz="1050" dirty="0">
              <a:solidFill>
                <a:schemeClr val="bg1">
                  <a:lumMod val="50000"/>
                </a:schemeClr>
              </a:solidFill>
              <a:latin typeface="+mj-lt"/>
            </a:endParaRPr>
          </a:p>
          <a:p>
            <a:pPr>
              <a:spcBef>
                <a:spcPts val="600"/>
              </a:spcBef>
              <a:buFontTx/>
              <a:buNone/>
            </a:pPr>
            <a:r>
              <a:rPr lang="ja-JP" altLang="en-US" sz="1050" dirty="0">
                <a:solidFill>
                  <a:schemeClr val="bg1">
                    <a:lumMod val="50000"/>
                  </a:schemeClr>
                </a:solidFill>
                <a:latin typeface="+mj-lt"/>
              </a:rPr>
              <a:t>・本資料は事業が採択された場合、国土交通省</a:t>
            </a:r>
            <a:r>
              <a:rPr lang="en-US" altLang="ja-JP" sz="1050" dirty="0">
                <a:solidFill>
                  <a:schemeClr val="bg1">
                    <a:lumMod val="50000"/>
                  </a:schemeClr>
                </a:solidFill>
                <a:latin typeface="+mj-lt"/>
              </a:rPr>
              <a:t>HP</a:t>
            </a:r>
            <a:r>
              <a:rPr lang="ja-JP" altLang="en-US" sz="1050" dirty="0">
                <a:solidFill>
                  <a:schemeClr val="bg1">
                    <a:lumMod val="50000"/>
                  </a:schemeClr>
                </a:solidFill>
                <a:latin typeface="+mj-lt"/>
              </a:rPr>
              <a:t>で　公表される可能性があります。</a:t>
            </a:r>
            <a:endParaRPr lang="en-US" altLang="ja-JP" sz="1050" dirty="0">
              <a:solidFill>
                <a:schemeClr val="bg1">
                  <a:lumMod val="50000"/>
                </a:schemeClr>
              </a:solidFill>
              <a:latin typeface="+mj-lt"/>
            </a:endParaRPr>
          </a:p>
        </p:txBody>
      </p:sp>
      <p:sp>
        <p:nvSpPr>
          <p:cNvPr id="26" name="タイトル 1">
            <a:extLst>
              <a:ext uri="{FF2B5EF4-FFF2-40B4-BE49-F238E27FC236}">
                <a16:creationId xmlns:a16="http://schemas.microsoft.com/office/drawing/2014/main" id="{B249035B-00AC-972F-6E3F-877B6B6AE6A2}"/>
              </a:ext>
            </a:extLst>
          </p:cNvPr>
          <p:cNvSpPr txBox="1">
            <a:spLocks noChangeArrowheads="1"/>
          </p:cNvSpPr>
          <p:nvPr/>
        </p:nvSpPr>
        <p:spPr bwMode="auto">
          <a:xfrm>
            <a:off x="96637" y="536791"/>
            <a:ext cx="7164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タイトル</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r>
              <a:rPr lang="zh-TW" altLang="en-US"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モデル構築地方公共団体</a:t>
            </a:r>
            <a:r>
              <a:rPr lang="zh-TW" altLang="en-US" sz="1200" b="1" dirty="0">
                <a:latin typeface="Meiryo UI" panose="020B0604030504040204" pitchFamily="50" charset="-128"/>
                <a:ea typeface="Meiryo UI" panose="020B0604030504040204" pitchFamily="50" charset="-128"/>
              </a:rPr>
              <a:t>：○○○○○○）</a:t>
            </a:r>
            <a:endParaRPr lang="ja-JP" altLang="en-US" sz="1200" b="1" dirty="0">
              <a:latin typeface="Meiryo UI" panose="020B0604030504040204" pitchFamily="50" charset="-128"/>
              <a:ea typeface="Meiryo UI" panose="020B0604030504040204" pitchFamily="50" charset="-128"/>
            </a:endParaRPr>
          </a:p>
        </p:txBody>
      </p:sp>
      <p:sp>
        <p:nvSpPr>
          <p:cNvPr id="27" name="タイトル 1">
            <a:extLst>
              <a:ext uri="{FF2B5EF4-FFF2-40B4-BE49-F238E27FC236}">
                <a16:creationId xmlns:a16="http://schemas.microsoft.com/office/drawing/2014/main" id="{932B64B7-28AA-CA20-8C20-891E8F1C665A}"/>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応募団体名称</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a:t>
            </a:r>
          </a:p>
        </p:txBody>
      </p:sp>
      <p:sp>
        <p:nvSpPr>
          <p:cNvPr id="28" name="正方形/長方形 19">
            <a:extLst>
              <a:ext uri="{FF2B5EF4-FFF2-40B4-BE49-F238E27FC236}">
                <a16:creationId xmlns:a16="http://schemas.microsoft.com/office/drawing/2014/main" id="{569D893B-9ADD-41C1-6423-1C4A91AD5ED9}"/>
              </a:ext>
            </a:extLst>
          </p:cNvPr>
          <p:cNvSpPr>
            <a:spLocks noChangeArrowheads="1"/>
          </p:cNvSpPr>
          <p:nvPr/>
        </p:nvSpPr>
        <p:spPr bwMode="auto">
          <a:xfrm>
            <a:off x="101598" y="25400"/>
            <a:ext cx="3312000"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令和８年度　民間提案型官民連携モデリング事業　提案書</a:t>
            </a:r>
            <a:endParaRPr lang="en-US" altLang="ja-JP" sz="1000" b="1" dirty="0">
              <a:solidFill>
                <a:prstClr val="black"/>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0B1E2031-CFFF-2CD7-FDEE-34C6E784E920}"/>
              </a:ext>
            </a:extLst>
          </p:cNvPr>
          <p:cNvSpPr/>
          <p:nvPr/>
        </p:nvSpPr>
        <p:spPr>
          <a:xfrm>
            <a:off x="8037255" y="418036"/>
            <a:ext cx="1152000" cy="252000"/>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a:t>（様式２）</a:t>
            </a:r>
            <a:r>
              <a:rPr lang="en-US" altLang="ja-JP" sz="1000" b="1" dirty="0"/>
              <a:t> P.5</a:t>
            </a:r>
            <a:endParaRPr kumimoji="1" lang="en-US" altLang="ja-JP" sz="1000" b="1" dirty="0"/>
          </a:p>
        </p:txBody>
      </p:sp>
      <p:sp>
        <p:nvSpPr>
          <p:cNvPr id="6" name="タイトル 1">
            <a:extLst>
              <a:ext uri="{FF2B5EF4-FFF2-40B4-BE49-F238E27FC236}">
                <a16:creationId xmlns:a16="http://schemas.microsoft.com/office/drawing/2014/main" id="{F11AF632-E94E-E36D-7562-C4E3CC0C3BD8}"/>
              </a:ext>
            </a:extLst>
          </p:cNvPr>
          <p:cNvSpPr txBox="1">
            <a:spLocks noChangeArrowheads="1"/>
          </p:cNvSpPr>
          <p:nvPr/>
        </p:nvSpPr>
        <p:spPr bwMode="auto">
          <a:xfrm>
            <a:off x="3406561" y="58810"/>
            <a:ext cx="206501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分野</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p>
        </p:txBody>
      </p:sp>
      <p:sp>
        <p:nvSpPr>
          <p:cNvPr id="7" name="タイトル 1">
            <a:extLst>
              <a:ext uri="{FF2B5EF4-FFF2-40B4-BE49-F238E27FC236}">
                <a16:creationId xmlns:a16="http://schemas.microsoft.com/office/drawing/2014/main" id="{94EFCF66-1642-D970-CBE8-6B6286713DCB}"/>
              </a:ext>
            </a:extLst>
          </p:cNvPr>
          <p:cNvSpPr txBox="1">
            <a:spLocks noChangeArrowheads="1"/>
          </p:cNvSpPr>
          <p:nvPr/>
        </p:nvSpPr>
        <p:spPr bwMode="auto">
          <a:xfrm>
            <a:off x="3406561" y="283244"/>
            <a:ext cx="158400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調査テーマ番号</a:t>
            </a:r>
            <a:r>
              <a:rPr lang="en-US" altLang="ja-JP" sz="1000" b="1" dirty="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a:t>
            </a:r>
          </a:p>
        </p:txBody>
      </p:sp>
      <p:sp>
        <p:nvSpPr>
          <p:cNvPr id="11" name="タイトル 1">
            <a:extLst>
              <a:ext uri="{FF2B5EF4-FFF2-40B4-BE49-F238E27FC236}">
                <a16:creationId xmlns:a16="http://schemas.microsoft.com/office/drawing/2014/main" id="{E147CA4B-72A7-CB1E-6913-C7369B18A34A}"/>
              </a:ext>
            </a:extLst>
          </p:cNvPr>
          <p:cNvSpPr txBox="1">
            <a:spLocks noChangeArrowheads="1"/>
          </p:cNvSpPr>
          <p:nvPr/>
        </p:nvSpPr>
        <p:spPr bwMode="auto">
          <a:xfrm>
            <a:off x="5400258" y="229781"/>
            <a:ext cx="5436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事業方式</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コンセッション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その他の</a:t>
            </a:r>
            <a:r>
              <a:rPr lang="en-US" altLang="ja-JP" sz="700" dirty="0">
                <a:latin typeface="Meiryo UI" panose="020B0604030504040204" pitchFamily="50" charset="-128"/>
                <a:ea typeface="Meiryo UI" panose="020B0604030504040204" pitchFamily="50" charset="-128"/>
              </a:rPr>
              <a:t>PFI</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 / </a:t>
            </a:r>
            <a:r>
              <a:rPr lang="ja-JP" altLang="en-US" sz="700" dirty="0">
                <a:latin typeface="Meiryo UI" panose="020B0604030504040204" pitchFamily="50" charset="-128"/>
                <a:ea typeface="Meiryo UI" panose="020B0604030504040204" pitchFamily="50" charset="-128"/>
              </a:rPr>
              <a:t>包括的民間委託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Tree>
    <p:extLst>
      <p:ext uri="{BB962C8B-B14F-4D97-AF65-F5344CB8AC3E}">
        <p14:creationId xmlns:p14="http://schemas.microsoft.com/office/powerpoint/2010/main" val="234776402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facc6f4-0e00-4684-ae65-43c99df1b4be">
      <Terms xmlns="http://schemas.microsoft.com/office/infopath/2007/PartnerControls"/>
    </lcf76f155ced4ddcb4097134ff3c332f>
    <TaxCatchAll xmlns="87ac40f7-1e6a-4700-af4f-7ef7e271e38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A0CEB2732FD4B9429C76D6E07DEF8EF4" ma:contentTypeVersion="13" ma:contentTypeDescription="新しいドキュメントを作成します。" ma:contentTypeScope="" ma:versionID="11e03465fd6882f629c36f97fa75e4f1">
  <xsd:schema xmlns:xsd="http://www.w3.org/2001/XMLSchema" xmlns:xs="http://www.w3.org/2001/XMLSchema" xmlns:p="http://schemas.microsoft.com/office/2006/metadata/properties" xmlns:ns2="2facc6f4-0e00-4684-ae65-43c99df1b4be" xmlns:ns3="87ac40f7-1e6a-4700-af4f-7ef7e271e388" targetNamespace="http://schemas.microsoft.com/office/2006/metadata/properties" ma:root="true" ma:fieldsID="3502dfe9fa5d6dafe00df977e9c220e2" ns2:_="" ns3:_="">
    <xsd:import namespace="2facc6f4-0e00-4684-ae65-43c99df1b4be"/>
    <xsd:import namespace="87ac40f7-1e6a-4700-af4f-7ef7e271e3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acc6f4-0e00-4684-ae65-43c99df1b4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7ac40f7-1e6a-4700-af4f-7ef7e271e3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49855f-d1ff-4ef6-95b8-9ffef437b1d0}" ma:internalName="TaxCatchAll" ma:showField="CatchAllData" ma:web="87ac40f7-1e6a-4700-af4f-7ef7e271e3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F076A3-BE97-4782-90E2-77C71C296905}">
  <ds:schemaRefs>
    <ds:schemaRef ds:uri="http://www.w3.org/XML/1998/namespace"/>
    <ds:schemaRef ds:uri="http://purl.org/dc/terms/"/>
    <ds:schemaRef ds:uri="87ac40f7-1e6a-4700-af4f-7ef7e271e388"/>
    <ds:schemaRef ds:uri="http://purl.org/dc/elements/1.1/"/>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2facc6f4-0e00-4684-ae65-43c99df1b4be"/>
    <ds:schemaRef ds:uri="http://schemas.microsoft.com/office/2006/metadata/properties"/>
  </ds:schemaRefs>
</ds:datastoreItem>
</file>

<file path=customXml/itemProps2.xml><?xml version="1.0" encoding="utf-8"?>
<ds:datastoreItem xmlns:ds="http://schemas.openxmlformats.org/officeDocument/2006/customXml" ds:itemID="{F450D024-2CCC-4B23-9325-22659AF6A725}"/>
</file>

<file path=customXml/itemProps3.xml><?xml version="1.0" encoding="utf-8"?>
<ds:datastoreItem xmlns:ds="http://schemas.openxmlformats.org/officeDocument/2006/customXml" ds:itemID="{B590E188-8816-4EE3-AFC9-65F6E929E2D6}">
  <ds:schemaRefs>
    <ds:schemaRef ds:uri="http://schemas.microsoft.com/sharepoint/v3/contenttype/forms"/>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blank</Template>
  <Words>1917</Words>
  <PresentationFormat>画面に合わせる (4:3)</PresentationFormat>
  <Paragraphs>168</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BIZ UDPゴシック</vt:lpstr>
      <vt:lpstr>Meiryo UI</vt:lpstr>
      <vt:lpstr>Arial</vt:lpstr>
      <vt:lpstr>Calibri</vt:lpstr>
      <vt:lpstr>Office テーマ</vt:lpstr>
      <vt:lpstr>PowerPoint プレゼンテーション</vt:lpstr>
      <vt:lpstr>【調査テーマ番号】○</vt:lpstr>
      <vt:lpstr>【調査テーマ番号】○</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0x010100A0CEB2732FD4B9429C76D6E07DEF8EF4</vt:lpwstr>
  </property>
  <property fmtid="{D5CDD505-2E9C-101B-9397-08002B2CF9AE}" pid="3" name="MediaServiceImageTags">
    <vt:lpwstr/>
  </property>
</Properties>
</file>