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296" r:id="rId5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CC66"/>
    <a:srgbClr val="D6F2D9"/>
    <a:srgbClr val="DDFFDD"/>
    <a:srgbClr val="CCFFCC"/>
    <a:srgbClr val="D0E9F0"/>
    <a:srgbClr val="FCEEF8"/>
    <a:srgbClr val="FEFECA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6242" autoAdjust="0"/>
  </p:normalViewPr>
  <p:slideViewPr>
    <p:cSldViewPr snapToGrid="0">
      <p:cViewPr varScale="1">
        <p:scale>
          <a:sx n="110" d="100"/>
          <a:sy n="110" d="100"/>
        </p:scale>
        <p:origin x="189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林 将" userId="bb590486-1b46-4636-801d-b03a96ed428d" providerId="ADAL" clId="{3418ABD9-9DC6-4B91-9099-BE23DE6BAF7A}"/>
    <pc:docChg chg="undo custSel modSld">
      <pc:chgData name="小林 将" userId="bb590486-1b46-4636-801d-b03a96ed428d" providerId="ADAL" clId="{3418ABD9-9DC6-4B91-9099-BE23DE6BAF7A}" dt="2026-04-17T11:26:14.822" v="316" actId="20577"/>
      <pc:docMkLst>
        <pc:docMk/>
      </pc:docMkLst>
      <pc:sldChg chg="addSp delSp modSp mod">
        <pc:chgData name="小林 将" userId="bb590486-1b46-4636-801d-b03a96ed428d" providerId="ADAL" clId="{3418ABD9-9DC6-4B91-9099-BE23DE6BAF7A}" dt="2026-04-17T11:26:14.822" v="316" actId="20577"/>
        <pc:sldMkLst>
          <pc:docMk/>
          <pc:sldMk cId="1317698517" sldId="296"/>
        </pc:sldMkLst>
        <pc:spChg chg="mod">
          <ac:chgData name="小林 将" userId="bb590486-1b46-4636-801d-b03a96ed428d" providerId="ADAL" clId="{3418ABD9-9DC6-4B91-9099-BE23DE6BAF7A}" dt="2026-04-17T11:26:14.822" v="316" actId="20577"/>
          <ac:spMkLst>
            <pc:docMk/>
            <pc:sldMk cId="1317698517" sldId="296"/>
            <ac:spMk id="23" creationId="{B97A5A13-610F-3CA2-8BF1-52A7AD76F0A1}"/>
          </ac:spMkLst>
        </pc:spChg>
        <pc:spChg chg="add mod">
          <ac:chgData name="小林 将" userId="bb590486-1b46-4636-801d-b03a96ed428d" providerId="ADAL" clId="{3418ABD9-9DC6-4B91-9099-BE23DE6BAF7A}" dt="2026-04-17T11:25:19.726" v="290" actId="1036"/>
          <ac:spMkLst>
            <pc:docMk/>
            <pc:sldMk cId="1317698517" sldId="296"/>
            <ac:spMk id="36" creationId="{3C4F61C4-A743-F486-8C10-08324441F902}"/>
          </ac:spMkLst>
        </pc:spChg>
        <pc:spChg chg="add mod">
          <ac:chgData name="小林 将" userId="bb590486-1b46-4636-801d-b03a96ed428d" providerId="ADAL" clId="{3418ABD9-9DC6-4B91-9099-BE23DE6BAF7A}" dt="2026-04-17T11:24:46.019" v="287" actId="1076"/>
          <ac:spMkLst>
            <pc:docMk/>
            <pc:sldMk cId="1317698517" sldId="296"/>
            <ac:spMk id="45" creationId="{E13C033E-7138-6571-E80C-36613B5B100E}"/>
          </ac:spMkLst>
        </pc:spChg>
        <pc:graphicFrameChg chg="mod modGraphic">
          <ac:chgData name="小林 将" userId="bb590486-1b46-4636-801d-b03a96ed428d" providerId="ADAL" clId="{3418ABD9-9DC6-4B91-9099-BE23DE6BAF7A}" dt="2026-04-17T11:25:02.372" v="288" actId="14734"/>
          <ac:graphicFrameMkLst>
            <pc:docMk/>
            <pc:sldMk cId="1317698517" sldId="296"/>
            <ac:graphicFrameMk id="4" creationId="{C6E38255-D9C0-4453-6298-549F0C48566B}"/>
          </ac:graphicFrameMkLst>
        </pc:graphicFrameChg>
        <pc:graphicFrameChg chg="add mod">
          <ac:chgData name="小林 将" userId="bb590486-1b46-4636-801d-b03a96ed428d" providerId="ADAL" clId="{3418ABD9-9DC6-4B91-9099-BE23DE6BAF7A}" dt="2026-04-17T11:19:10.474" v="97" actId="571"/>
          <ac:graphicFrameMkLst>
            <pc:docMk/>
            <pc:sldMk cId="1317698517" sldId="296"/>
            <ac:graphicFrameMk id="37" creationId="{6A3324BB-D27F-A0D3-7FDE-9709E5AD6F2B}"/>
          </ac:graphicFrameMkLst>
        </pc:graphicFrameChg>
        <pc:cxnChg chg="add del mod">
          <ac:chgData name="小林 将" userId="bb590486-1b46-4636-801d-b03a96ed428d" providerId="ADAL" clId="{3418ABD9-9DC6-4B91-9099-BE23DE6BAF7A}" dt="2026-04-17T11:23:13.044" v="154" actId="478"/>
          <ac:cxnSpMkLst>
            <pc:docMk/>
            <pc:sldMk cId="1317698517" sldId="296"/>
            <ac:cxnSpMk id="39" creationId="{BCF521E1-D6B8-3629-3080-C553073909EE}"/>
          </ac:cxnSpMkLst>
        </pc:cxnChg>
      </pc:sldChg>
    </pc:docChg>
  </pc:docChgLst>
  <pc:docChgLst>
    <pc:chgData name="市岡 大昌" userId="28c17692-5ae5-4846-88bd-64eae833e504" providerId="ADAL" clId="{12067764-5F8C-47B0-9B6D-E62DDA4BFA4E}"/>
    <pc:docChg chg="custSel modSld">
      <pc:chgData name="市岡 大昌" userId="28c17692-5ae5-4846-88bd-64eae833e504" providerId="ADAL" clId="{12067764-5F8C-47B0-9B6D-E62DDA4BFA4E}" dt="2026-04-20T00:47:49.166" v="1" actId="478"/>
      <pc:docMkLst>
        <pc:docMk/>
      </pc:docMkLst>
      <pc:sldChg chg="delSp mod">
        <pc:chgData name="市岡 大昌" userId="28c17692-5ae5-4846-88bd-64eae833e504" providerId="ADAL" clId="{12067764-5F8C-47B0-9B6D-E62DDA4BFA4E}" dt="2026-04-20T00:47:49.166" v="1" actId="478"/>
        <pc:sldMkLst>
          <pc:docMk/>
          <pc:sldMk cId="1317698517" sldId="296"/>
        </pc:sldMkLst>
        <pc:spChg chg="del">
          <ac:chgData name="市岡 大昌" userId="28c17692-5ae5-4846-88bd-64eae833e504" providerId="ADAL" clId="{12067764-5F8C-47B0-9B6D-E62DDA4BFA4E}" dt="2026-04-20T00:47:49.166" v="1" actId="478"/>
          <ac:spMkLst>
            <pc:docMk/>
            <pc:sldMk cId="1317698517" sldId="296"/>
            <ac:spMk id="45" creationId="{E13C033E-7138-6571-E80C-36613B5B100E}"/>
          </ac:spMkLst>
        </pc:spChg>
        <pc:graphicFrameChg chg="del">
          <ac:chgData name="市岡 大昌" userId="28c17692-5ae5-4846-88bd-64eae833e504" providerId="ADAL" clId="{12067764-5F8C-47B0-9B6D-E62DDA4BFA4E}" dt="2026-04-20T00:47:46.998" v="0" actId="478"/>
          <ac:graphicFrameMkLst>
            <pc:docMk/>
            <pc:sldMk cId="1317698517" sldId="296"/>
            <ac:graphicFrameMk id="37" creationId="{6A3324BB-D27F-A0D3-7FDE-9709E5AD6F2B}"/>
          </ac:graphicFrameMkLst>
        </pc:graphicFrame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8A4FAE83-6876-449D-BCCE-496EC707688A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0824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348" y="9720824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0AC30D34-39EC-4333-89A4-48E429B38C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5" y="4925459"/>
            <a:ext cx="5684255" cy="4029621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24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4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 smtClean="0"/>
              <a:pPr>
                <a:defRPr/>
              </a:pPr>
              <a:t>2026/4/20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16CE033-99A3-E7C5-45BB-903B73D99EEF}"/>
              </a:ext>
            </a:extLst>
          </p:cNvPr>
          <p:cNvSpPr/>
          <p:nvPr/>
        </p:nvSpPr>
        <p:spPr bwMode="auto">
          <a:xfrm>
            <a:off x="4598313" y="3149956"/>
            <a:ext cx="4428000" cy="36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6">
            <a:extLst>
              <a:ext uri="{FF2B5EF4-FFF2-40B4-BE49-F238E27FC236}">
                <a16:creationId xmlns:a16="http://schemas.microsoft.com/office/drawing/2014/main" id="{58B23761-B6A0-A8F5-F10F-2CF69EC18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87" y="951193"/>
            <a:ext cx="8964613" cy="57993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3">
            <a:extLst>
              <a:ext uri="{FF2B5EF4-FFF2-40B4-BE49-F238E27FC236}">
                <a16:creationId xmlns:a16="http://schemas.microsoft.com/office/drawing/2014/main" id="{383C2741-C2C9-BF20-FA2D-48918CC805F5}"/>
              </a:ext>
            </a:extLst>
          </p:cNvPr>
          <p:cNvCxnSpPr/>
          <p:nvPr/>
        </p:nvCxnSpPr>
        <p:spPr>
          <a:xfrm>
            <a:off x="2379" y="764704"/>
            <a:ext cx="9144000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0F4D83-9AF0-9839-2320-18EF1CFAA314}"/>
              </a:ext>
            </a:extLst>
          </p:cNvPr>
          <p:cNvSpPr txBox="1"/>
          <p:nvPr/>
        </p:nvSpPr>
        <p:spPr>
          <a:xfrm>
            <a:off x="7477451" y="273028"/>
            <a:ext cx="1583999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モデル構築地方公共団体</a:t>
            </a:r>
            <a:endParaRPr lang="en-US" altLang="ja-JP" sz="1050" b="1" spc="-100" dirty="0">
              <a:solidFill>
                <a:srgbClr val="FF0000"/>
              </a:solidFill>
              <a:latin typeface="+mn-ea"/>
              <a:ea typeface="+mn-ea"/>
            </a:endParaRPr>
          </a:p>
          <a:p>
            <a:pPr algn="ctr"/>
            <a:r>
              <a:rPr lang="ja-JP" altLang="en-US" sz="1050" b="1" spc="-100" dirty="0">
                <a:solidFill>
                  <a:srgbClr val="FF0000"/>
                </a:solidFill>
                <a:latin typeface="+mn-ea"/>
                <a:ea typeface="+mn-ea"/>
              </a:rPr>
              <a:t>調査実施意向書</a:t>
            </a:r>
            <a:endParaRPr kumimoji="1" lang="en-US" altLang="ja-JP" sz="1050" b="1" spc="-1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41A9799-81B7-88A0-C3E8-7BEBF0FC7C47}"/>
              </a:ext>
            </a:extLst>
          </p:cNvPr>
          <p:cNvSpPr/>
          <p:nvPr/>
        </p:nvSpPr>
        <p:spPr bwMode="auto">
          <a:xfrm>
            <a:off x="72000" y="3149957"/>
            <a:ext cx="4428000" cy="3640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DA90DE8-5253-BD3B-4159-2F34DD2501C2}"/>
              </a:ext>
            </a:extLst>
          </p:cNvPr>
          <p:cNvSpPr/>
          <p:nvPr/>
        </p:nvSpPr>
        <p:spPr bwMode="auto">
          <a:xfrm>
            <a:off x="71999" y="2995814"/>
            <a:ext cx="3243437" cy="216000"/>
          </a:xfrm>
          <a:prstGeom prst="rect">
            <a:avLst/>
          </a:prstGeom>
          <a:solidFill>
            <a:srgbClr val="D6F2D9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50" b="1" dirty="0">
                <a:solidFill>
                  <a:schemeClr val="tx1"/>
                </a:solidFill>
                <a:latin typeface="+mj-lt"/>
                <a:ea typeface="BIZ UDPゴシック" panose="020B0400000000000000" pitchFamily="50" charset="-128"/>
              </a:rPr>
              <a:t>②</a:t>
            </a:r>
            <a:r>
              <a:rPr lang="ja-JP" altLang="en-US" sz="1050" b="1" dirty="0">
                <a:solidFill>
                  <a:srgbClr val="FF0000"/>
                </a:solidFill>
                <a:latin typeface="+mj-lt"/>
                <a:ea typeface="BIZ UDPゴシック" panose="020B0400000000000000" pitchFamily="50" charset="-128"/>
              </a:rPr>
              <a:t>モデル構築の想定フローと事業化に向けた課題</a:t>
            </a:r>
          </a:p>
        </p:txBody>
      </p:sp>
      <p:sp>
        <p:nvSpPr>
          <p:cNvPr id="15" name="正方形/長方形 10">
            <a:extLst>
              <a:ext uri="{FF2B5EF4-FFF2-40B4-BE49-F238E27FC236}">
                <a16:creationId xmlns:a16="http://schemas.microsoft.com/office/drawing/2014/main" id="{4BAB0367-6D6F-8B0F-3743-6836BF6E4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" y="917398"/>
            <a:ext cx="8978900" cy="1926666"/>
          </a:xfrm>
          <a:prstGeom prst="rect">
            <a:avLst/>
          </a:prstGeom>
          <a:noFill/>
          <a:ln w="254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US" altLang="ja-JP" sz="1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ja-JP" sz="1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1">
            <a:extLst>
              <a:ext uri="{FF2B5EF4-FFF2-40B4-BE49-F238E27FC236}">
                <a16:creationId xmlns:a16="http://schemas.microsoft.com/office/drawing/2014/main" id="{E37B76C1-A395-1FDC-88B6-AD1B45970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" y="820741"/>
            <a:ext cx="3121630" cy="216000"/>
          </a:xfrm>
          <a:prstGeom prst="rect">
            <a:avLst/>
          </a:prstGeom>
          <a:solidFill>
            <a:srgbClr val="D6F2D9"/>
          </a:solidFill>
          <a:ln w="25400" cap="flat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sx="97000" sy="97000" algn="t" rotWithShape="0">
              <a:schemeClr val="bg1">
                <a:alpha val="39998"/>
              </a:scheme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1" dirty="0">
                <a:latin typeface="+mj-lt"/>
                <a:ea typeface="BIZ UDPゴシック" panose="020B0400000000000000" pitchFamily="50" charset="-128"/>
                <a:cs typeface="Arial" panose="020B0604020202020204" pitchFamily="34" charset="0"/>
              </a:rPr>
              <a:t>①</a:t>
            </a:r>
            <a:r>
              <a:rPr lang="ja-JP" altLang="en-US" sz="1050" b="1" dirty="0">
                <a:solidFill>
                  <a:srgbClr val="FF0000"/>
                </a:solidFill>
                <a:latin typeface="+mj-lt"/>
                <a:ea typeface="BIZ UDPゴシック" panose="020B0400000000000000" pitchFamily="50" charset="-128"/>
                <a:cs typeface="Arial" panose="020B0604020202020204" pitchFamily="34" charset="0"/>
              </a:rPr>
              <a:t>モデル構築地方公共団体の実施体制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7F575EF-009B-B49F-4DAD-36F35BB7D86A}"/>
              </a:ext>
            </a:extLst>
          </p:cNvPr>
          <p:cNvSpPr txBox="1"/>
          <p:nvPr/>
        </p:nvSpPr>
        <p:spPr>
          <a:xfrm>
            <a:off x="2700540" y="1177668"/>
            <a:ext cx="5986288" cy="30777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モデル構築地方公共団体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が情報を記載してください。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内容確認のため国等から直接連絡する場合があります</a:t>
            </a:r>
            <a:r>
              <a:rPr lang="ja-JP" altLang="en-US" sz="1400" dirty="0">
                <a:solidFill>
                  <a:srgbClr val="FF0000"/>
                </a:solidFill>
              </a:rPr>
              <a:t>。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9997E91-91B1-CA09-43C0-1C5D811C4E5D}"/>
              </a:ext>
            </a:extLst>
          </p:cNvPr>
          <p:cNvSpPr/>
          <p:nvPr/>
        </p:nvSpPr>
        <p:spPr bwMode="auto">
          <a:xfrm>
            <a:off x="4598312" y="2995814"/>
            <a:ext cx="4066294" cy="216000"/>
          </a:xfrm>
          <a:prstGeom prst="rect">
            <a:avLst/>
          </a:prstGeom>
          <a:solidFill>
            <a:srgbClr val="D6F2D9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50" b="1" dirty="0">
                <a:solidFill>
                  <a:schemeClr val="tx1"/>
                </a:solidFill>
                <a:latin typeface="+mj-lt"/>
                <a:ea typeface="BIZ UDPゴシック" panose="020B0400000000000000" pitchFamily="50" charset="-128"/>
              </a:rPr>
              <a:t>③この</a:t>
            </a:r>
            <a:r>
              <a:rPr lang="ja-JP" altLang="en-US" sz="1050" b="1" dirty="0">
                <a:solidFill>
                  <a:schemeClr val="tx1"/>
                </a:solidFill>
                <a:ea typeface="BIZ UDPゴシック" panose="020B0400000000000000" pitchFamily="50" charset="-128"/>
              </a:rPr>
              <a:t>調査を通じてモデル構築地方公共団体が整理したい事項</a:t>
            </a:r>
            <a:endParaRPr lang="ja-JP" altLang="en-US" sz="1050" b="1" dirty="0">
              <a:solidFill>
                <a:srgbClr val="FF0000"/>
              </a:solidFill>
              <a:latin typeface="+mj-lt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34BB696-1725-0358-5BC3-021FA30B08DA}"/>
              </a:ext>
            </a:extLst>
          </p:cNvPr>
          <p:cNvSpPr txBox="1"/>
          <p:nvPr/>
        </p:nvSpPr>
        <p:spPr>
          <a:xfrm>
            <a:off x="179512" y="3292510"/>
            <a:ext cx="4175698" cy="90024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民間事業者が提案する事業を事業化するために、モデル構築地方公共団体が想定するスケジュールや事業化にあたって考えられる課題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地方公共団体として想定する事業化のフローや、モデル構築のためにモデル構築地方公共団体が取り組むべき事項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モデル構築地方公共団体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が情報を記載してください。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9F260108-6F36-F9F0-C659-3865D92F7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0415" y="74456"/>
            <a:ext cx="16131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○○○○○○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E7F5D782-7325-1779-A87A-481F9E483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536791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r>
              <a:rPr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モデル構築地方公共団体</a:t>
            </a:r>
            <a:r>
              <a:rPr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：○○○○○○）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8B5C047D-DD63-EE9B-630A-C3B3CAF9C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360188"/>
            <a:ext cx="559657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応募団体名称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2A853AF-A76B-317C-A648-2A422E92E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7" y="25400"/>
            <a:ext cx="5184505" cy="252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　民間提案型官民連携モデリング事業　モデル構築地方公共団体　調査実施意向書</a:t>
            </a:r>
            <a:endParaRPr lang="en-US" altLang="ja-JP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6E38255-D9C0-4453-6298-549F0C485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004216"/>
              </p:ext>
            </p:extLst>
          </p:nvPr>
        </p:nvGraphicFramePr>
        <p:xfrm>
          <a:off x="215363" y="1778585"/>
          <a:ext cx="8688492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437">
                  <a:extLst>
                    <a:ext uri="{9D8B030D-6E8A-4147-A177-3AD203B41FA5}">
                      <a16:colId xmlns:a16="http://schemas.microsoft.com/office/drawing/2014/main" val="1368798128"/>
                    </a:ext>
                  </a:extLst>
                </a:gridCol>
                <a:gridCol w="1662545">
                  <a:extLst>
                    <a:ext uri="{9D8B030D-6E8A-4147-A177-3AD203B41FA5}">
                      <a16:colId xmlns:a16="http://schemas.microsoft.com/office/drawing/2014/main" val="1244265479"/>
                    </a:ext>
                  </a:extLst>
                </a:gridCol>
                <a:gridCol w="1385455">
                  <a:extLst>
                    <a:ext uri="{9D8B030D-6E8A-4147-A177-3AD203B41FA5}">
                      <a16:colId xmlns:a16="http://schemas.microsoft.com/office/drawing/2014/main" val="986255988"/>
                    </a:ext>
                  </a:extLst>
                </a:gridCol>
                <a:gridCol w="1366982">
                  <a:extLst>
                    <a:ext uri="{9D8B030D-6E8A-4147-A177-3AD203B41FA5}">
                      <a16:colId xmlns:a16="http://schemas.microsoft.com/office/drawing/2014/main" val="228662625"/>
                    </a:ext>
                  </a:extLst>
                </a:gridCol>
                <a:gridCol w="1376218">
                  <a:extLst>
                    <a:ext uri="{9D8B030D-6E8A-4147-A177-3AD203B41FA5}">
                      <a16:colId xmlns:a16="http://schemas.microsoft.com/office/drawing/2014/main" val="2277437126"/>
                    </a:ext>
                  </a:extLst>
                </a:gridCol>
                <a:gridCol w="1791855">
                  <a:extLst>
                    <a:ext uri="{9D8B030D-6E8A-4147-A177-3AD203B41FA5}">
                      <a16:colId xmlns:a16="http://schemas.microsoft.com/office/drawing/2014/main" val="42664366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部署名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メールアドレス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16754"/>
                  </a:ext>
                </a:extLst>
              </a:tr>
              <a:tr h="18672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責任者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16174"/>
                  </a:ext>
                </a:extLst>
              </a:tr>
              <a:tr h="18672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担当者１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003422"/>
                  </a:ext>
                </a:extLst>
              </a:tr>
              <a:tr h="18672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担当者２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192009"/>
                  </a:ext>
                </a:extLst>
              </a:tr>
            </a:tbl>
          </a:graphicData>
        </a:graphic>
      </p:graphicFrame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6C1A249-4BA7-877A-BC1D-D747A9F1558A}"/>
              </a:ext>
            </a:extLst>
          </p:cNvPr>
          <p:cNvSpPr/>
          <p:nvPr/>
        </p:nvSpPr>
        <p:spPr>
          <a:xfrm>
            <a:off x="7987004" y="25400"/>
            <a:ext cx="1152000" cy="2520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（様式５）</a:t>
            </a:r>
            <a:endParaRPr kumimoji="1" lang="en-US" altLang="ja-JP" sz="1000" b="1" dirty="0"/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B82B67A8-727C-6E8D-7B46-57B41EE95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7610" y="74456"/>
            <a:ext cx="1584000" cy="153888"/>
          </a:xfrm>
        </p:spPr>
        <p:txBody>
          <a:bodyPr wrap="square" tIns="0" bIns="0">
            <a:spAutoFit/>
          </a:bodyPr>
          <a:lstStyle/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調査テーマ番号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BF5220-1B12-6969-463D-BC50D5824667}"/>
              </a:ext>
            </a:extLst>
          </p:cNvPr>
          <p:cNvSpPr txBox="1"/>
          <p:nvPr/>
        </p:nvSpPr>
        <p:spPr>
          <a:xfrm>
            <a:off x="4724464" y="3357646"/>
            <a:ext cx="4175698" cy="73866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 ②で記載した課題を解決するために、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この調査を通じて整理・判断したい事項</a:t>
            </a:r>
            <a:b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</a:b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（知識のない者でもわかるよう、わかりやすく、簡潔に記載すること）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モデル構築地方公共団体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が情報を記載してください。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" name="矢印: 山形 1">
            <a:extLst>
              <a:ext uri="{FF2B5EF4-FFF2-40B4-BE49-F238E27FC236}">
                <a16:creationId xmlns:a16="http://schemas.microsoft.com/office/drawing/2014/main" id="{F002A85B-D4C1-0D5C-24AC-9F3F10FABD53}"/>
              </a:ext>
            </a:extLst>
          </p:cNvPr>
          <p:cNvSpPr/>
          <p:nvPr/>
        </p:nvSpPr>
        <p:spPr>
          <a:xfrm>
            <a:off x="234508" y="4539697"/>
            <a:ext cx="1055158" cy="371795"/>
          </a:xfrm>
          <a:prstGeom prst="chevron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●年度</a:t>
            </a:r>
          </a:p>
        </p:txBody>
      </p:sp>
      <p:sp>
        <p:nvSpPr>
          <p:cNvPr id="5" name="矢印: 山形 4">
            <a:extLst>
              <a:ext uri="{FF2B5EF4-FFF2-40B4-BE49-F238E27FC236}">
                <a16:creationId xmlns:a16="http://schemas.microsoft.com/office/drawing/2014/main" id="{62A20DB0-153D-3EA6-467C-412E02A628EB}"/>
              </a:ext>
            </a:extLst>
          </p:cNvPr>
          <p:cNvSpPr/>
          <p:nvPr/>
        </p:nvSpPr>
        <p:spPr>
          <a:xfrm>
            <a:off x="1224550" y="4548894"/>
            <a:ext cx="1055158" cy="371795"/>
          </a:xfrm>
          <a:prstGeom prst="chevron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●年度</a:t>
            </a:r>
          </a:p>
        </p:txBody>
      </p:sp>
      <p:sp>
        <p:nvSpPr>
          <p:cNvPr id="8" name="矢印: 山形 7">
            <a:extLst>
              <a:ext uri="{FF2B5EF4-FFF2-40B4-BE49-F238E27FC236}">
                <a16:creationId xmlns:a16="http://schemas.microsoft.com/office/drawing/2014/main" id="{3FAADBA0-0FAF-4CF6-B6B6-531B6FEEBD45}"/>
              </a:ext>
            </a:extLst>
          </p:cNvPr>
          <p:cNvSpPr/>
          <p:nvPr/>
        </p:nvSpPr>
        <p:spPr>
          <a:xfrm>
            <a:off x="2214592" y="4539697"/>
            <a:ext cx="1055158" cy="371795"/>
          </a:xfrm>
          <a:prstGeom prst="chevron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●年度</a:t>
            </a:r>
          </a:p>
        </p:txBody>
      </p:sp>
      <p:sp>
        <p:nvSpPr>
          <p:cNvPr id="11" name="矢印: 山形 10">
            <a:extLst>
              <a:ext uri="{FF2B5EF4-FFF2-40B4-BE49-F238E27FC236}">
                <a16:creationId xmlns:a16="http://schemas.microsoft.com/office/drawing/2014/main" id="{8AF91B51-CA34-81EA-A1A3-277296776AFF}"/>
              </a:ext>
            </a:extLst>
          </p:cNvPr>
          <p:cNvSpPr/>
          <p:nvPr/>
        </p:nvSpPr>
        <p:spPr>
          <a:xfrm>
            <a:off x="3183330" y="4539697"/>
            <a:ext cx="1055158" cy="371795"/>
          </a:xfrm>
          <a:prstGeom prst="chevron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●年度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E1B846-1403-7C46-7389-8E761FE6BD3F}"/>
              </a:ext>
            </a:extLst>
          </p:cNvPr>
          <p:cNvSpPr txBox="1"/>
          <p:nvPr/>
        </p:nvSpPr>
        <p:spPr>
          <a:xfrm>
            <a:off x="61700" y="5011394"/>
            <a:ext cx="1162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  <a:ea typeface="+mn-ea"/>
              </a:rPr>
              <a:t>・事業スキーム検討</a:t>
            </a:r>
            <a:endParaRPr kumimoji="1" lang="en-US" altLang="ja-JP" sz="1000" dirty="0">
              <a:latin typeface="+mn-ea"/>
              <a:ea typeface="+mn-ea"/>
            </a:endParaRPr>
          </a:p>
          <a:p>
            <a:r>
              <a:rPr lang="ja-JP" altLang="en-US" sz="1000" dirty="0">
                <a:latin typeface="+mn-ea"/>
                <a:ea typeface="+mn-ea"/>
              </a:rPr>
              <a:t>・事業範囲の検討</a:t>
            </a:r>
            <a:endParaRPr kumimoji="1" lang="ja-JP" altLang="en-US" sz="1000" dirty="0">
              <a:latin typeface="+mn-ea"/>
              <a:ea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C66B96B-0F31-A179-28EC-BDEF22AAB11F}"/>
              </a:ext>
            </a:extLst>
          </p:cNvPr>
          <p:cNvSpPr txBox="1"/>
          <p:nvPr/>
        </p:nvSpPr>
        <p:spPr>
          <a:xfrm>
            <a:off x="1224550" y="5011394"/>
            <a:ext cx="990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  <a:ea typeface="+mn-ea"/>
              </a:rPr>
              <a:t>・試験導入</a:t>
            </a:r>
            <a:endParaRPr kumimoji="1" lang="en-US" altLang="ja-JP" sz="1000" dirty="0">
              <a:latin typeface="+mn-ea"/>
              <a:ea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284DF18-C29F-E738-C33B-DBD9825B3554}"/>
              </a:ext>
            </a:extLst>
          </p:cNvPr>
          <p:cNvSpPr txBox="1"/>
          <p:nvPr/>
        </p:nvSpPr>
        <p:spPr>
          <a:xfrm>
            <a:off x="2131330" y="5011394"/>
            <a:ext cx="11384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  <a:ea typeface="+mn-ea"/>
              </a:rPr>
              <a:t>・本格導入に向けた庁内調整</a:t>
            </a:r>
            <a:endParaRPr lang="en-US" altLang="ja-JP" sz="1000" dirty="0">
              <a:latin typeface="+mn-ea"/>
              <a:ea typeface="+mn-ea"/>
            </a:endParaRPr>
          </a:p>
          <a:p>
            <a:r>
              <a:rPr kumimoji="1" lang="ja-JP" altLang="en-US" sz="1000" dirty="0">
                <a:latin typeface="+mn-ea"/>
                <a:ea typeface="+mn-ea"/>
              </a:rPr>
              <a:t>・導入効果の試算</a:t>
            </a:r>
            <a:endParaRPr kumimoji="1" lang="en-US" altLang="ja-JP" sz="1000" dirty="0">
              <a:latin typeface="+mn-ea"/>
              <a:ea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DDF6B3A-E3AB-5057-4B64-516C0A3F680E}"/>
              </a:ext>
            </a:extLst>
          </p:cNvPr>
          <p:cNvSpPr txBox="1"/>
          <p:nvPr/>
        </p:nvSpPr>
        <p:spPr>
          <a:xfrm>
            <a:off x="3141699" y="5011394"/>
            <a:ext cx="11384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  <a:ea typeface="+mn-ea"/>
              </a:rPr>
              <a:t>・本格導入</a:t>
            </a:r>
            <a:endParaRPr kumimoji="1" lang="en-US" altLang="ja-JP" sz="1000" dirty="0">
              <a:latin typeface="+mn-ea"/>
              <a:ea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35AB711-581A-1595-6C06-465079A4065D}"/>
              </a:ext>
            </a:extLst>
          </p:cNvPr>
          <p:cNvSpPr txBox="1"/>
          <p:nvPr/>
        </p:nvSpPr>
        <p:spPr>
          <a:xfrm>
            <a:off x="107767" y="4270027"/>
            <a:ext cx="32076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  <a:ea typeface="+mn-ea"/>
              </a:rPr>
              <a:t>事業化までのスケジュール（記載イメージ）</a:t>
            </a:r>
            <a:endParaRPr kumimoji="1" lang="ja-JP" altLang="en-US" sz="1000" dirty="0">
              <a:latin typeface="+mn-ea"/>
              <a:ea typeface="+mn-ea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4CF187B-AFFD-3749-1F34-32B5634C206E}"/>
              </a:ext>
            </a:extLst>
          </p:cNvPr>
          <p:cNvSpPr txBox="1"/>
          <p:nvPr/>
        </p:nvSpPr>
        <p:spPr>
          <a:xfrm>
            <a:off x="107767" y="5576099"/>
            <a:ext cx="30755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  <a:ea typeface="+mn-ea"/>
              </a:rPr>
              <a:t>モデル構築（事業化）のために取り組むべき事項・課題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EBEBF02-B7BF-493F-3EFD-C136DC9D41CD}"/>
              </a:ext>
            </a:extLst>
          </p:cNvPr>
          <p:cNvSpPr/>
          <p:nvPr/>
        </p:nvSpPr>
        <p:spPr>
          <a:xfrm>
            <a:off x="234508" y="5923760"/>
            <a:ext cx="925743" cy="347816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/>
              <a:t>導入に向けた予算要求</a:t>
            </a:r>
            <a:endParaRPr kumimoji="1" lang="ja-JP" altLang="en-US" sz="10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2865051-31E5-0C75-EEF1-E097C150CBD2}"/>
              </a:ext>
            </a:extLst>
          </p:cNvPr>
          <p:cNvSpPr txBox="1"/>
          <p:nvPr/>
        </p:nvSpPr>
        <p:spPr>
          <a:xfrm>
            <a:off x="1160251" y="5897613"/>
            <a:ext cx="3228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  <a:ea typeface="+mn-ea"/>
              </a:rPr>
              <a:t>・導入に向けた予算確保に必要な手続きの確認</a:t>
            </a:r>
            <a:endParaRPr kumimoji="1" lang="en-US" altLang="ja-JP" sz="1000" dirty="0">
              <a:latin typeface="+mn-ea"/>
              <a:ea typeface="+mn-ea"/>
            </a:endParaRPr>
          </a:p>
          <a:p>
            <a:r>
              <a:rPr kumimoji="1" lang="ja-JP" altLang="en-US" sz="1000" dirty="0">
                <a:latin typeface="+mn-ea"/>
                <a:ea typeface="+mn-ea"/>
              </a:rPr>
              <a:t>・予算要求に向けて整理するべき事項の確認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B94987F-199C-595A-130D-410888B5C5DF}"/>
              </a:ext>
            </a:extLst>
          </p:cNvPr>
          <p:cNvSpPr/>
          <p:nvPr/>
        </p:nvSpPr>
        <p:spPr>
          <a:xfrm>
            <a:off x="234508" y="6374683"/>
            <a:ext cx="925743" cy="347816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××</a:t>
            </a:r>
            <a:endParaRPr kumimoji="1" lang="ja-JP" altLang="en-US" sz="10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C041F83-C780-CEE3-3E2A-9B09A44D0E16}"/>
              </a:ext>
            </a:extLst>
          </p:cNvPr>
          <p:cNvSpPr txBox="1"/>
          <p:nvPr/>
        </p:nvSpPr>
        <p:spPr>
          <a:xfrm>
            <a:off x="1160251" y="6348536"/>
            <a:ext cx="3228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  <a:ea typeface="+mn-ea"/>
              </a:rPr>
              <a:t>・</a:t>
            </a:r>
            <a:r>
              <a:rPr kumimoji="1" lang="en-US" altLang="ja-JP" sz="1000" dirty="0">
                <a:latin typeface="+mn-ea"/>
                <a:ea typeface="+mn-ea"/>
              </a:rPr>
              <a:t>××</a:t>
            </a:r>
          </a:p>
          <a:p>
            <a:r>
              <a:rPr kumimoji="1" lang="ja-JP" altLang="en-US" sz="1000" dirty="0">
                <a:latin typeface="+mn-ea"/>
                <a:ea typeface="+mn-ea"/>
              </a:rPr>
              <a:t>・</a:t>
            </a:r>
            <a:r>
              <a:rPr kumimoji="1" lang="en-US" altLang="ja-JP" sz="1000" dirty="0">
                <a:latin typeface="+mn-ea"/>
                <a:ea typeface="+mn-ea"/>
              </a:rPr>
              <a:t>××</a:t>
            </a:r>
            <a:endParaRPr kumimoji="1" lang="ja-JP" altLang="en-US" sz="1000" dirty="0">
              <a:latin typeface="+mn-ea"/>
              <a:ea typeface="+mn-ea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8D58604-506E-8144-5237-F23427107193}"/>
              </a:ext>
            </a:extLst>
          </p:cNvPr>
          <p:cNvSpPr/>
          <p:nvPr/>
        </p:nvSpPr>
        <p:spPr>
          <a:xfrm>
            <a:off x="-1667126" y="5298966"/>
            <a:ext cx="1793942" cy="351385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Image</a:t>
            </a:r>
            <a:endParaRPr kumimoji="1" lang="ja-JP" altLang="en-US" dirty="0"/>
          </a:p>
        </p:txBody>
      </p:sp>
      <p:sp>
        <p:nvSpPr>
          <p:cNvPr id="24" name="正方形/長方形 31">
            <a:extLst>
              <a:ext uri="{FF2B5EF4-FFF2-40B4-BE49-F238E27FC236}">
                <a16:creationId xmlns:a16="http://schemas.microsoft.com/office/drawing/2014/main" id="{A3C8905D-63A9-8CA4-C608-BD7DB1B9B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1098" y="4263810"/>
            <a:ext cx="4175698" cy="2398958"/>
          </a:xfrm>
          <a:prstGeom prst="rect">
            <a:avLst/>
          </a:prstGeom>
          <a:solidFill>
            <a:srgbClr val="FFFFFF"/>
          </a:solidFill>
          <a:ln w="317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87313" indent="-87313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＜以下、全項目共通＞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・文字のサイズは</a:t>
            </a:r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10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ポイントで記載してください。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・提案書の内容をもとに</a:t>
            </a:r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1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ページで記載してください。（図表等の文字サイズは</a:t>
            </a:r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10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ポイント未満でも問題ございません）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pPr eaLnBrk="0" hangingPunc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・フロー図や箇条書き等を用いて、簡潔にわかりやすい資料としてください。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・ページ内において、それぞれの枠の大きさ・レイアウトは変更していただいても問題ございませんが、見出しの名称は変更しないでください。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・枠内の破線部は削除してください。なお、本ページはモデル構築地方公共団体先が記載してください。</a:t>
            </a:r>
            <a:endParaRPr lang="en-US" altLang="ja-JP" sz="1050" dirty="0">
              <a:solidFill>
                <a:schemeClr val="bg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97A5A13-610F-3CA2-8BF1-52A7AD76F0A1}"/>
              </a:ext>
            </a:extLst>
          </p:cNvPr>
          <p:cNvSpPr txBox="1"/>
          <p:nvPr/>
        </p:nvSpPr>
        <p:spPr>
          <a:xfrm>
            <a:off x="37166" y="1063584"/>
            <a:ext cx="3077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+mn-ea"/>
                <a:ea typeface="+mn-ea"/>
              </a:rPr>
              <a:t>・</a:t>
            </a:r>
            <a:r>
              <a:rPr lang="ja-JP" altLang="en-US" sz="1200" b="1" dirty="0">
                <a:latin typeface="+mn-ea"/>
                <a:ea typeface="+mn-ea"/>
              </a:rPr>
              <a:t>地方公共団体名　</a:t>
            </a:r>
            <a:r>
              <a:rPr lang="zh-TW" altLang="en-US" sz="1200" b="1" dirty="0">
                <a:latin typeface="+mn-ea"/>
                <a:ea typeface="+mn-ea"/>
              </a:rPr>
              <a:t> ○○○○○○ </a:t>
            </a:r>
            <a:r>
              <a:rPr lang="ja-JP" altLang="en-US" sz="1200" b="1" dirty="0">
                <a:latin typeface="+mn-ea"/>
                <a:ea typeface="+mn-ea"/>
              </a:rPr>
              <a:t>　　</a:t>
            </a:r>
            <a:endParaRPr kumimoji="1" lang="en-US" altLang="ja-JP" sz="1200" b="1" dirty="0">
              <a:latin typeface="+mn-ea"/>
              <a:ea typeface="+mn-ea"/>
            </a:endParaRPr>
          </a:p>
          <a:p>
            <a:r>
              <a:rPr lang="ja-JP" altLang="en-US" sz="1200" b="1" dirty="0">
                <a:latin typeface="+mn-ea"/>
                <a:ea typeface="+mn-ea"/>
              </a:rPr>
              <a:t>・首長名　</a:t>
            </a:r>
            <a:r>
              <a:rPr lang="zh-TW" altLang="en-US" sz="1200" b="1" dirty="0">
                <a:latin typeface="+mn-ea"/>
                <a:ea typeface="+mn-ea"/>
              </a:rPr>
              <a:t> ○○○○○○</a:t>
            </a:r>
            <a:endParaRPr lang="en-US" altLang="zh-TW" sz="1200" b="1" dirty="0">
              <a:latin typeface="+mn-ea"/>
              <a:ea typeface="+mn-ea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C4F61C4-A743-F486-8C10-08324441F902}"/>
              </a:ext>
            </a:extLst>
          </p:cNvPr>
          <p:cNvSpPr txBox="1"/>
          <p:nvPr/>
        </p:nvSpPr>
        <p:spPr>
          <a:xfrm>
            <a:off x="89235" y="1546733"/>
            <a:ext cx="14174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1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1769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4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13" ma:contentTypeDescription="新しいドキュメントを作成します。" ma:contentTypeScope="" ma:versionID="11e03465fd6882f629c36f97fa75e4f1">
  <xsd:schema xmlns:xsd="http://www.w3.org/2001/XMLSchema" xmlns:xs="http://www.w3.org/2001/XMLSchema" xmlns:p="http://schemas.microsoft.com/office/2006/metadata/properties" xmlns:ns2="2facc6f4-0e00-4684-ae65-43c99df1b4be" xmlns:ns3="87ac40f7-1e6a-4700-af4f-7ef7e271e388" targetNamespace="http://schemas.microsoft.com/office/2006/metadata/properties" ma:root="true" ma:fieldsID="3502dfe9fa5d6dafe00df977e9c220e2" ns2:_="" ns3:_="">
    <xsd:import namespace="2facc6f4-0e00-4684-ae65-43c99df1b4be"/>
    <xsd:import namespace="87ac40f7-1e6a-4700-af4f-7ef7e271e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c40f7-1e6a-4700-af4f-7ef7e271e3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49855f-d1ff-4ef6-95b8-9ffef437b1d0}" ma:internalName="TaxCatchAll" ma:showField="CatchAllData" ma:web="87ac40f7-1e6a-4700-af4f-7ef7e271e3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acc6f4-0e00-4684-ae65-43c99df1b4be">
      <Terms xmlns="http://schemas.microsoft.com/office/infopath/2007/PartnerControls"/>
    </lcf76f155ced4ddcb4097134ff3c332f>
    <TaxCatchAll xmlns="87ac40f7-1e6a-4700-af4f-7ef7e271e388" xsi:nil="true"/>
  </documentManagement>
</p:properties>
</file>

<file path=customXml/itemProps1.xml><?xml version="1.0" encoding="utf-8"?>
<ds:datastoreItem xmlns:ds="http://schemas.openxmlformats.org/officeDocument/2006/customXml" ds:itemID="{B590E188-8816-4EE3-AFC9-65F6E929E2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E2517D-D3B3-45E4-B767-5C1D3ED814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cc6f4-0e00-4684-ae65-43c99df1b4be"/>
    <ds:schemaRef ds:uri="87ac40f7-1e6a-4700-af4f-7ef7e271e3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F076A3-BE97-4782-90E2-77C71C296905}">
  <ds:schemaRefs>
    <ds:schemaRef ds:uri="http://purl.org/dc/dcmitype/"/>
    <ds:schemaRef ds:uri="2facc6f4-0e00-4684-ae65-43c99df1b4be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87ac40f7-1e6a-4700-af4f-7ef7e271e388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515</Words>
  <PresentationFormat>画面に合わせる (4:3)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Meiryo UI</vt:lpstr>
      <vt:lpstr>Arial</vt:lpstr>
      <vt:lpstr>Calibri</vt:lpstr>
      <vt:lpstr>Office テーマ</vt:lpstr>
      <vt:lpstr>【調査テーマ番号】○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0x010100A0CEB2732FD4B9429C76D6E07DEF8EF4</vt:lpwstr>
  </property>
  <property fmtid="{D5CDD505-2E9C-101B-9397-08002B2CF9AE}" pid="3" name="MediaServiceImageTags">
    <vt:lpwstr/>
  </property>
</Properties>
</file>