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45" r:id="rId2"/>
    <p:sldId id="344" r:id="rId3"/>
  </p:sldIdLst>
  <p:sldSz cx="9906000" cy="6858000" type="A4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 userDrawn="1">
          <p15:clr>
            <a:srgbClr val="A4A3A4"/>
          </p15:clr>
        </p15:guide>
        <p15:guide id="2" pos="212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9999"/>
    <a:srgbClr val="43F354"/>
    <a:srgbClr val="FFCC99"/>
    <a:srgbClr val="FFCC66"/>
    <a:srgbClr val="FFFF66"/>
    <a:srgbClr val="A1EEFD"/>
    <a:srgbClr val="66CCFF"/>
    <a:srgbClr val="BBB39D"/>
    <a:srgbClr val="C9E7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12" autoAdjust="0"/>
    <p:restoredTop sz="94151" autoAdjust="0"/>
  </p:normalViewPr>
  <p:slideViewPr>
    <p:cSldViewPr snapToGrid="0">
      <p:cViewPr varScale="1">
        <p:scale>
          <a:sx n="94" d="100"/>
          <a:sy n="94" d="100"/>
        </p:scale>
        <p:origin x="880" y="7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-1638" y="-108"/>
      </p:cViewPr>
      <p:guideLst>
        <p:guide orient="horz" pos="3107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19413" cy="493713"/>
          </a:xfrm>
          <a:prstGeom prst="rect">
            <a:avLst/>
          </a:prstGeom>
        </p:spPr>
        <p:txBody>
          <a:bodyPr vert="horz" lIns="91426" tIns="45712" rIns="91426" bIns="4571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4763" y="2"/>
            <a:ext cx="2919412" cy="493713"/>
          </a:xfrm>
          <a:prstGeom prst="rect">
            <a:avLst/>
          </a:prstGeom>
        </p:spPr>
        <p:txBody>
          <a:bodyPr vert="horz" lIns="91426" tIns="45712" rIns="91426" bIns="45712" rtlCol="0"/>
          <a:lstStyle>
            <a:lvl1pPr algn="r">
              <a:defRPr sz="1200"/>
            </a:lvl1pPr>
          </a:lstStyle>
          <a:p>
            <a:fld id="{13726843-0C32-43A8-B571-6BF83C437551}" type="datetimeFigureOut">
              <a:rPr kumimoji="1" lang="ja-JP" altLang="en-US" smtClean="0"/>
              <a:pPr/>
              <a:t>2025/3/23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2" y="9371013"/>
            <a:ext cx="2919413" cy="493712"/>
          </a:xfrm>
          <a:prstGeom prst="rect">
            <a:avLst/>
          </a:prstGeom>
        </p:spPr>
        <p:txBody>
          <a:bodyPr vert="horz" lIns="91426" tIns="45712" rIns="91426" bIns="4571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26" tIns="45712" rIns="91426" bIns="45712" rtlCol="0" anchor="b"/>
          <a:lstStyle>
            <a:lvl1pPr algn="r">
              <a:defRPr sz="1200"/>
            </a:lvl1pPr>
          </a:lstStyle>
          <a:p>
            <a:fld id="{7CBAE885-7443-4864-9274-036699D6CF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11276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19413" cy="493713"/>
          </a:xfrm>
          <a:prstGeom prst="rect">
            <a:avLst/>
          </a:prstGeom>
        </p:spPr>
        <p:txBody>
          <a:bodyPr vert="horz" lIns="91426" tIns="45712" rIns="91426" bIns="4571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2"/>
            <a:ext cx="2919412" cy="493713"/>
          </a:xfrm>
          <a:prstGeom prst="rect">
            <a:avLst/>
          </a:prstGeom>
        </p:spPr>
        <p:txBody>
          <a:bodyPr vert="horz" lIns="91426" tIns="45712" rIns="91426" bIns="45712" rtlCol="0"/>
          <a:lstStyle>
            <a:lvl1pPr algn="r">
              <a:defRPr sz="1200"/>
            </a:lvl1pPr>
          </a:lstStyle>
          <a:p>
            <a:fld id="{D2281287-AD28-4DF2-96EF-BC3A5215D968}" type="datetimeFigureOut">
              <a:rPr kumimoji="1" lang="ja-JP" altLang="en-US" smtClean="0"/>
              <a:pPr/>
              <a:t>2025/3/23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2" rIns="91426" bIns="45712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</p:spPr>
        <p:txBody>
          <a:bodyPr vert="horz" lIns="91426" tIns="45712" rIns="91426" bIns="45712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2" y="9371013"/>
            <a:ext cx="2919413" cy="493712"/>
          </a:xfrm>
          <a:prstGeom prst="rect">
            <a:avLst/>
          </a:prstGeom>
        </p:spPr>
        <p:txBody>
          <a:bodyPr vert="horz" lIns="91426" tIns="45712" rIns="91426" bIns="4571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26" tIns="45712" rIns="91426" bIns="45712" rtlCol="0" anchor="b"/>
          <a:lstStyle>
            <a:lvl1pPr algn="r">
              <a:defRPr sz="1200"/>
            </a:lvl1pPr>
          </a:lstStyle>
          <a:p>
            <a:fld id="{821EF19B-3F4B-47A2-B616-CAB23E0ED0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3891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1EF19B-3F4B-47A2-B616-CAB23E0ED0EB}" type="slidenum">
              <a:rPr kumimoji="1" lang="ja-JP" altLang="en-US" smtClean="0"/>
              <a:pPr/>
              <a:t>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68402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1EF19B-3F4B-47A2-B616-CAB23E0ED0EB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9318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16CF93-C58B-4979-8307-9D169B4356C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F53356-5BFB-4B11-875D-C4AE2156F57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7BCDB8-1F51-49C0-AA05-04D96BC5FED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594600" y="6561137"/>
            <a:ext cx="2311400" cy="296863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F86513-F2D4-49BF-AC98-E552B951F98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E272D6-ED83-4BF4-B794-A6F37F09DEC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C75E5-B087-44C3-B4A1-BCC9F0BB4B1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A1490F-C9CB-414A-B65C-3F83854DFEE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6E319D-43A1-49B9-A626-84CDDC01205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581900" y="6537325"/>
            <a:ext cx="2311400" cy="307975"/>
          </a:xfrm>
          <a:ln/>
        </p:spPr>
        <p:txBody>
          <a:bodyPr/>
          <a:lstStyle>
            <a:lvl1pPr>
              <a:defRPr sz="1400" baseline="0"/>
            </a:lvl1pPr>
          </a:lstStyle>
          <a:p>
            <a:pPr>
              <a:defRPr/>
            </a:pPr>
            <a:fld id="{699077B1-A9D3-4022-8692-51CBC38E358D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4C9415-5C7E-4704-9505-95FA17FD99B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8E8762-5993-4C1D-883C-8F553BD2082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84415D1-A693-449E-BB4E-D91AC26504F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正方形/長方形 32"/>
          <p:cNvSpPr/>
          <p:nvPr/>
        </p:nvSpPr>
        <p:spPr>
          <a:xfrm>
            <a:off x="4049290" y="2481617"/>
            <a:ext cx="5718412" cy="35688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地図、実験の全体像など</a:t>
            </a:r>
          </a:p>
        </p:txBody>
      </p:sp>
      <p:sp>
        <p:nvSpPr>
          <p:cNvPr id="1054" name="Text Box 30"/>
          <p:cNvSpPr txBox="1">
            <a:spLocks noChangeArrowheads="1"/>
          </p:cNvSpPr>
          <p:nvPr/>
        </p:nvSpPr>
        <p:spPr bwMode="auto">
          <a:xfrm>
            <a:off x="212021" y="4215126"/>
            <a:ext cx="3617702" cy="2294146"/>
          </a:xfrm>
          <a:prstGeom prst="rect">
            <a:avLst/>
          </a:prstGeom>
          <a:solidFill>
            <a:srgbClr val="BBB39D">
              <a:alpha val="56000"/>
            </a:srgbClr>
          </a:solidFill>
          <a:ln w="9525">
            <a:solidFill>
              <a:srgbClr val="BBB39D"/>
            </a:solidFill>
            <a:miter lim="800000"/>
            <a:headEnd/>
            <a:tailEnd/>
          </a:ln>
        </p:spPr>
        <p:txBody>
          <a:bodyPr vert="horz" wrap="square" lIns="74295" tIns="8890" rIns="74295" bIns="889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circleNumDbPlain"/>
              <a:tabLst/>
            </a:pPr>
            <a:r>
              <a:rPr kumimoji="1" lang="ja-JP" altLang="en-US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創英角ｺﾞｼｯｸUB" pitchFamily="49" charset="-128"/>
                <a:ea typeface="HG創英角ｺﾞｼｯｸUB" pitchFamily="49" charset="-128"/>
                <a:cs typeface="ＭＳ Ｐゴシック" pitchFamily="50" charset="-128"/>
              </a:rPr>
              <a:t>●●を整備し、適正な▲▲・・</a:t>
            </a:r>
            <a:endParaRPr kumimoji="1" lang="en-US" altLang="ja-JP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創英角ｺﾞｼｯｸUB" pitchFamily="49" charset="-128"/>
              <a:ea typeface="HG創英角ｺﾞｼｯｸUB" pitchFamily="49" charset="-128"/>
              <a:cs typeface="ＭＳ Ｐゴシック" pitchFamily="50" charset="-128"/>
            </a:endParaRP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ja-JP" altLang="en-US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創英角ｺﾞｼｯｸUB" pitchFamily="49" charset="-128"/>
                <a:ea typeface="HG創英角ｺﾞｼｯｸUB" pitchFamily="49" charset="-128"/>
                <a:cs typeface="ＭＳ Ｐゴシック" pitchFamily="50" charset="-128"/>
              </a:rPr>
              <a:t>　・・・・・</a:t>
            </a:r>
            <a:endParaRPr kumimoji="1" lang="en-US" altLang="ja-JP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創英角ｺﾞｼｯｸUB" pitchFamily="49" charset="-128"/>
              <a:ea typeface="HG創英角ｺﾞｼｯｸUB" pitchFamily="49" charset="-128"/>
              <a:cs typeface="ＭＳ Ｐゴシック" pitchFamily="50" charset="-128"/>
            </a:endParaRPr>
          </a:p>
          <a:p>
            <a:pPr marL="271463" marR="0" lvl="0" indent="-271463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創英角ｺﾞｼｯｸUB" pitchFamily="49" charset="-128"/>
                <a:ea typeface="HG創英角ｺﾞｼｯｸUB" pitchFamily="49" charset="-128"/>
                <a:cs typeface="ＭＳ Ｐゴシック" pitchFamily="50" charset="-128"/>
              </a:rPr>
              <a:t>②</a:t>
            </a:r>
            <a:r>
              <a:rPr kumimoji="1" lang="en-US" altLang="ja-JP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創英角ｺﾞｼｯｸUB" pitchFamily="49" charset="-128"/>
                <a:ea typeface="HG創英角ｺﾞｼｯｸUB" pitchFamily="49" charset="-128"/>
                <a:cs typeface="ＭＳ Ｐゴシック" pitchFamily="50" charset="-128"/>
              </a:rPr>
              <a:t>	</a:t>
            </a:r>
            <a:r>
              <a:rPr kumimoji="1" lang="ja-JP" altLang="en-US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創英角ｺﾞｼｯｸUB" pitchFamily="49" charset="-128"/>
                <a:ea typeface="HG創英角ｺﾞｼｯｸUB" pitchFamily="49" charset="-128"/>
                <a:cs typeface="ＭＳ Ｐゴシック" pitchFamily="50" charset="-128"/>
              </a:rPr>
              <a:t>●●の利用者に対し、◎◎を実施することで・・・・・・・</a:t>
            </a:r>
            <a:endParaRPr kumimoji="1" 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3" name="雲 42"/>
          <p:cNvSpPr/>
          <p:nvPr/>
        </p:nvSpPr>
        <p:spPr>
          <a:xfrm>
            <a:off x="91440" y="1157478"/>
            <a:ext cx="3738282" cy="2796987"/>
          </a:xfrm>
          <a:prstGeom prst="cloud">
            <a:avLst/>
          </a:prstGeom>
          <a:solidFill>
            <a:srgbClr val="C9E7E9">
              <a:alpha val="45000"/>
            </a:srgb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71" name="Rectangle 7"/>
          <p:cNvSpPr>
            <a:spLocks noChangeArrowheads="1"/>
          </p:cNvSpPr>
          <p:nvPr/>
        </p:nvSpPr>
        <p:spPr bwMode="auto">
          <a:xfrm>
            <a:off x="0" y="0"/>
            <a:ext cx="990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ja-JP" altLang="en-US"/>
          </a:p>
        </p:txBody>
      </p:sp>
      <p:sp>
        <p:nvSpPr>
          <p:cNvPr id="7172" name="Rectangle 8"/>
          <p:cNvSpPr>
            <a:spLocks noChangeArrowheads="1"/>
          </p:cNvSpPr>
          <p:nvPr/>
        </p:nvSpPr>
        <p:spPr bwMode="auto">
          <a:xfrm>
            <a:off x="91440" y="679268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ja-JP" altLang="ja-JP"/>
          </a:p>
        </p:txBody>
      </p:sp>
      <p:sp>
        <p:nvSpPr>
          <p:cNvPr id="7173" name="Rectangle 13"/>
          <p:cNvSpPr>
            <a:spLocks noChangeArrowheads="1"/>
          </p:cNvSpPr>
          <p:nvPr/>
        </p:nvSpPr>
        <p:spPr bwMode="auto">
          <a:xfrm>
            <a:off x="0" y="0"/>
            <a:ext cx="990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ja-JP" altLang="ja-JP"/>
          </a:p>
        </p:txBody>
      </p:sp>
      <p:sp>
        <p:nvSpPr>
          <p:cNvPr id="7176" name="Rectangle 18"/>
          <p:cNvSpPr>
            <a:spLocks noChangeArrowheads="1"/>
          </p:cNvSpPr>
          <p:nvPr/>
        </p:nvSpPr>
        <p:spPr bwMode="auto">
          <a:xfrm>
            <a:off x="91440" y="679268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ja-JP" altLang="ja-JP"/>
          </a:p>
        </p:txBody>
      </p:sp>
      <p:sp>
        <p:nvSpPr>
          <p:cNvPr id="12" name="Text Box 51"/>
          <p:cNvSpPr txBox="1">
            <a:spLocks noChangeArrowheads="1"/>
          </p:cNvSpPr>
          <p:nvPr/>
        </p:nvSpPr>
        <p:spPr bwMode="auto">
          <a:xfrm>
            <a:off x="0" y="0"/>
            <a:ext cx="5750995" cy="307777"/>
          </a:xfrm>
          <a:prstGeom prst="rect">
            <a:avLst/>
          </a:prstGeom>
          <a:solidFill>
            <a:schemeClr val="accent2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2336800" algn="l"/>
              </a:tabLst>
            </a:pPr>
            <a:r>
              <a:rPr lang="ja-JP" altLang="en-US" sz="14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実験名称</a:t>
            </a: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444163" y="1745523"/>
            <a:ext cx="32646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HGP創英角ｺﾞｼｯｸUB" pitchFamily="50" charset="-128"/>
                <a:ea typeface="HGP創英角ｺﾞｼｯｸUB" pitchFamily="50" charset="-128"/>
              </a:rPr>
              <a:t>　現状の○○</a:t>
            </a:r>
            <a:r>
              <a:rPr lang="ja-JP" altLang="ja-JP" sz="1600" dirty="0">
                <a:latin typeface="HGP創英角ｺﾞｼｯｸUB" pitchFamily="50" charset="-128"/>
                <a:ea typeface="HGP創英角ｺﾞｼｯｸUB" pitchFamily="50" charset="-128"/>
              </a:rPr>
              <a:t>や</a:t>
            </a:r>
            <a:r>
              <a:rPr lang="ja-JP" altLang="en-US" sz="1600" dirty="0">
                <a:latin typeface="HGP創英角ｺﾞｼｯｸUB" pitchFamily="50" charset="-128"/>
                <a:ea typeface="HGP創英角ｺﾞｼｯｸUB" pitchFamily="50" charset="-128"/>
              </a:rPr>
              <a:t>△△</a:t>
            </a:r>
            <a:r>
              <a:rPr lang="ja-JP" altLang="ja-JP" sz="1600" dirty="0">
                <a:latin typeface="HGP創英角ｺﾞｼｯｸUB" pitchFamily="50" charset="-128"/>
                <a:ea typeface="HGP創英角ｺﾞｼｯｸUB" pitchFamily="50" charset="-128"/>
              </a:rPr>
              <a:t>では</a:t>
            </a:r>
            <a:endParaRPr lang="en-US" altLang="ja-JP" sz="1600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r>
              <a:rPr lang="ja-JP" altLang="en-US" sz="1600" dirty="0">
                <a:latin typeface="HGP創英角ｺﾞｼｯｸUB" pitchFamily="50" charset="-128"/>
                <a:ea typeface="HGP創英角ｺﾞｼｯｸUB" pitchFamily="50" charset="-128"/>
              </a:rPr>
              <a:t>　◎◎</a:t>
            </a:r>
            <a:r>
              <a:rPr lang="ja-JP" altLang="ja-JP" sz="1600" dirty="0">
                <a:latin typeface="HGP創英角ｺﾞｼｯｸUB" pitchFamily="50" charset="-128"/>
                <a:ea typeface="HGP創英角ｺﾞｼｯｸUB" pitchFamily="50" charset="-128"/>
              </a:rPr>
              <a:t>の確保が困難</a:t>
            </a:r>
            <a:r>
              <a:rPr lang="ja-JP" altLang="en-US" sz="1600" dirty="0">
                <a:latin typeface="HGP創英角ｺﾞｼｯｸUB" pitchFamily="50" charset="-128"/>
                <a:ea typeface="HGP創英角ｺﾞｼｯｸUB" pitchFamily="50" charset="-128"/>
              </a:rPr>
              <a:t>・・・・・・・・・</a:t>
            </a:r>
            <a:endParaRPr kumimoji="1" lang="ja-JP" altLang="en-US" sz="16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055" name="AutoShape 31"/>
          <p:cNvSpPr>
            <a:spLocks noChangeArrowheads="1"/>
          </p:cNvSpPr>
          <p:nvPr/>
        </p:nvSpPr>
        <p:spPr bwMode="auto">
          <a:xfrm>
            <a:off x="1747670" y="3816313"/>
            <a:ext cx="750794" cy="491039"/>
          </a:xfrm>
          <a:prstGeom prst="downArrow">
            <a:avLst>
              <a:gd name="adj1" fmla="val 50000"/>
              <a:gd name="adj2" fmla="val 49556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747326" y="2235889"/>
            <a:ext cx="28069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>
                <a:solidFill>
                  <a:srgbClr val="FF0000"/>
                </a:solidFill>
              </a:rPr>
              <a:t>地域の課題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761292" y="4923070"/>
            <a:ext cx="28069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b="1" dirty="0">
                <a:solidFill>
                  <a:srgbClr val="FF0000"/>
                </a:solidFill>
              </a:rPr>
              <a:t>解決策</a:t>
            </a: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9010650" y="22027"/>
            <a:ext cx="874358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/>
              <a:t>別添２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4267656" y="4696356"/>
            <a:ext cx="2210937" cy="12051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写真</a:t>
            </a: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4117530" y="2819210"/>
            <a:ext cx="566382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b="1" dirty="0">
                <a:solidFill>
                  <a:srgbClr val="FF0000"/>
                </a:solidFill>
              </a:rPr>
              <a:t>位置図及び現況写真等</a:t>
            </a:r>
            <a:r>
              <a:rPr lang="ja-JP" altLang="en-US" sz="4000" b="1" dirty="0">
                <a:solidFill>
                  <a:srgbClr val="FF0000"/>
                </a:solidFill>
              </a:rPr>
              <a:t>を</a:t>
            </a:r>
            <a:r>
              <a:rPr kumimoji="1" lang="ja-JP" altLang="en-US" sz="4000" b="1" dirty="0">
                <a:solidFill>
                  <a:srgbClr val="FF0000"/>
                </a:solidFill>
              </a:rPr>
              <a:t>貼り付けて下さい</a:t>
            </a:r>
          </a:p>
        </p:txBody>
      </p:sp>
      <p:sp>
        <p:nvSpPr>
          <p:cNvPr id="1051" name="AutoShape 27"/>
          <p:cNvSpPr>
            <a:spLocks noChangeArrowheads="1"/>
          </p:cNvSpPr>
          <p:nvPr/>
        </p:nvSpPr>
        <p:spPr bwMode="auto">
          <a:xfrm>
            <a:off x="6741887" y="5499608"/>
            <a:ext cx="2522581" cy="401918"/>
          </a:xfrm>
          <a:prstGeom prst="wedgeRectCallout">
            <a:avLst>
              <a:gd name="adj1" fmla="val -71258"/>
              <a:gd name="adj2" fmla="val 10412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74295" tIns="8890" rIns="74295" bIns="8890" numCol="1" anchor="ctr" anchorCtr="1" compatLnSpc="1">
            <a:prstTxWarp prst="textNoShape">
              <a:avLst/>
            </a:prstTxWarp>
          </a:bodyPr>
          <a:lstStyle/>
          <a:p>
            <a:pPr marL="180975" marR="0" lvl="0" indent="-180975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②</a:t>
            </a:r>
            <a:r>
              <a:rPr kumimoji="1" lang="en-US" altLang="ja-JP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	</a:t>
            </a:r>
            <a:r>
              <a:rPr kumimoji="1" lang="ja-JP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○○の様子</a:t>
            </a:r>
            <a:endParaRPr kumimoji="1" 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345982" y="2469783"/>
            <a:ext cx="32646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HGP創英角ｺﾞｼｯｸUB" pitchFamily="50" charset="-128"/>
                <a:ea typeface="HGP創英角ｺﾞｼｯｸUB" pitchFamily="50" charset="-128"/>
              </a:rPr>
              <a:t>　実験のイメージ</a:t>
            </a:r>
            <a:endParaRPr kumimoji="1" lang="ja-JP" altLang="en-US" sz="16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813408" y="-27946"/>
            <a:ext cx="31762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HGP創英角ｺﾞｼｯｸUB" pitchFamily="50" charset="-128"/>
                <a:ea typeface="HGP創英角ｺﾞｼｯｸUB" pitchFamily="50" charset="-128"/>
              </a:rPr>
              <a:t>種　 別：●●型実証実験（単年度）</a:t>
            </a:r>
            <a:endParaRPr lang="en-US" altLang="ja-JP" sz="1600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r>
              <a:rPr kumimoji="1" lang="ja-JP" altLang="en-US" sz="1600" dirty="0">
                <a:latin typeface="HGP創英角ｺﾞｼｯｸUB" pitchFamily="50" charset="-128"/>
                <a:ea typeface="HGP創英角ｺﾞｼｯｸUB" pitchFamily="50" charset="-128"/>
              </a:rPr>
              <a:t>申請額：●●百万円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4056115" y="1221576"/>
            <a:ext cx="5718412" cy="11679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実験内容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4063142" y="6142934"/>
            <a:ext cx="5718412" cy="687316"/>
          </a:xfrm>
          <a:prstGeom prst="rect">
            <a:avLst/>
          </a:prstGeom>
          <a:solidFill>
            <a:srgbClr val="FF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関係機関及び調整状況</a:t>
            </a:r>
          </a:p>
        </p:txBody>
      </p:sp>
      <p:sp>
        <p:nvSpPr>
          <p:cNvPr id="1053" name="AutoShape 29"/>
          <p:cNvSpPr>
            <a:spLocks noChangeArrowheads="1"/>
          </p:cNvSpPr>
          <p:nvPr/>
        </p:nvSpPr>
        <p:spPr bwMode="auto">
          <a:xfrm>
            <a:off x="6741887" y="4833995"/>
            <a:ext cx="2522581" cy="401919"/>
          </a:xfrm>
          <a:prstGeom prst="wedgeRectCallout">
            <a:avLst>
              <a:gd name="adj1" fmla="val -69989"/>
              <a:gd name="adj2" fmla="val 58158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74295" tIns="8890" rIns="74295" bIns="8890" numCol="1" anchor="ctr" anchorCtr="1" compatLnSpc="1">
            <a:prstTxWarp prst="textNoShape">
              <a:avLst/>
            </a:prstTxWarp>
          </a:bodyPr>
          <a:lstStyle/>
          <a:p>
            <a:pPr marL="180975" marR="0" lvl="0" indent="-180975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①</a:t>
            </a:r>
            <a:r>
              <a:rPr kumimoji="1" lang="en-US" altLang="ja-JP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	</a:t>
            </a:r>
            <a:r>
              <a:rPr kumimoji="1" lang="ja-JP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○○を○○するため整備（イメージ</a:t>
            </a:r>
            <a:r>
              <a:rPr kumimoji="1" lang="en-US" altLang="ja-JP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)</a:t>
            </a:r>
            <a:endParaRPr kumimoji="1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DD31F53-A1A9-1250-CD71-96F98F6F024D}"/>
              </a:ext>
            </a:extLst>
          </p:cNvPr>
          <p:cNvSpPr/>
          <p:nvPr/>
        </p:nvSpPr>
        <p:spPr>
          <a:xfrm>
            <a:off x="30670" y="392574"/>
            <a:ext cx="5724073" cy="31392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見直しの対象となる法令等の名称：</a:t>
            </a:r>
          </a:p>
        </p:txBody>
      </p:sp>
    </p:spTree>
    <p:extLst>
      <p:ext uri="{BB962C8B-B14F-4D97-AF65-F5344CB8AC3E}">
        <p14:creationId xmlns:p14="http://schemas.microsoft.com/office/powerpoint/2010/main" val="1395139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正方形/長方形 32"/>
          <p:cNvSpPr/>
          <p:nvPr/>
        </p:nvSpPr>
        <p:spPr>
          <a:xfrm>
            <a:off x="4049290" y="2802119"/>
            <a:ext cx="5718412" cy="33647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/>
          </a:p>
          <a:p>
            <a:pPr algn="ctr"/>
            <a:r>
              <a:rPr kumimoji="1" lang="ja-JP" altLang="en-US" dirty="0"/>
              <a:t>地図、実験の全体像など</a:t>
            </a:r>
          </a:p>
        </p:txBody>
      </p:sp>
      <p:sp>
        <p:nvSpPr>
          <p:cNvPr id="1054" name="Text Box 30"/>
          <p:cNvSpPr txBox="1">
            <a:spLocks noChangeArrowheads="1"/>
          </p:cNvSpPr>
          <p:nvPr/>
        </p:nvSpPr>
        <p:spPr bwMode="auto">
          <a:xfrm>
            <a:off x="212021" y="4268062"/>
            <a:ext cx="3617702" cy="2294146"/>
          </a:xfrm>
          <a:prstGeom prst="rect">
            <a:avLst/>
          </a:prstGeom>
          <a:solidFill>
            <a:srgbClr val="BBB39D">
              <a:alpha val="56000"/>
            </a:srgbClr>
          </a:solidFill>
          <a:ln w="9525">
            <a:solidFill>
              <a:srgbClr val="BBB39D"/>
            </a:solidFill>
            <a:miter lim="800000"/>
            <a:headEnd/>
            <a:tailEnd/>
          </a:ln>
        </p:spPr>
        <p:txBody>
          <a:bodyPr vert="horz" wrap="square" lIns="74295" tIns="8890" rIns="74295" bIns="889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circleNumDbPlain"/>
              <a:tabLst/>
            </a:pPr>
            <a:r>
              <a:rPr kumimoji="1" lang="ja-JP" altLang="en-US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創英角ｺﾞｼｯｸUB" pitchFamily="49" charset="-128"/>
                <a:ea typeface="HG創英角ｺﾞｼｯｸUB" pitchFamily="49" charset="-128"/>
                <a:cs typeface="ＭＳ Ｐゴシック" pitchFamily="50" charset="-128"/>
              </a:rPr>
              <a:t>●●を整備し、適正な▲▲・・</a:t>
            </a:r>
            <a:endParaRPr kumimoji="1" lang="en-US" altLang="ja-JP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創英角ｺﾞｼｯｸUB" pitchFamily="49" charset="-128"/>
              <a:ea typeface="HG創英角ｺﾞｼｯｸUB" pitchFamily="49" charset="-128"/>
              <a:cs typeface="ＭＳ Ｐゴシック" pitchFamily="50" charset="-128"/>
            </a:endParaRP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ja-JP" altLang="en-US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創英角ｺﾞｼｯｸUB" pitchFamily="49" charset="-128"/>
                <a:ea typeface="HG創英角ｺﾞｼｯｸUB" pitchFamily="49" charset="-128"/>
                <a:cs typeface="ＭＳ Ｐゴシック" pitchFamily="50" charset="-128"/>
              </a:rPr>
              <a:t>　・・・・・</a:t>
            </a:r>
            <a:endParaRPr kumimoji="1" lang="en-US" altLang="ja-JP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創英角ｺﾞｼｯｸUB" pitchFamily="49" charset="-128"/>
              <a:ea typeface="HG創英角ｺﾞｼｯｸUB" pitchFamily="49" charset="-128"/>
              <a:cs typeface="ＭＳ Ｐゴシック" pitchFamily="50" charset="-128"/>
            </a:endParaRPr>
          </a:p>
          <a:p>
            <a:pPr marL="271463" marR="0" lvl="0" indent="-271463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創英角ｺﾞｼｯｸUB" pitchFamily="49" charset="-128"/>
                <a:ea typeface="HG創英角ｺﾞｼｯｸUB" pitchFamily="49" charset="-128"/>
                <a:cs typeface="ＭＳ Ｐゴシック" pitchFamily="50" charset="-128"/>
              </a:rPr>
              <a:t>②</a:t>
            </a:r>
            <a:r>
              <a:rPr kumimoji="1" lang="en-US" altLang="ja-JP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創英角ｺﾞｼｯｸUB" pitchFamily="49" charset="-128"/>
                <a:ea typeface="HG創英角ｺﾞｼｯｸUB" pitchFamily="49" charset="-128"/>
                <a:cs typeface="ＭＳ Ｐゴシック" pitchFamily="50" charset="-128"/>
              </a:rPr>
              <a:t>	</a:t>
            </a:r>
            <a:r>
              <a:rPr kumimoji="1" lang="ja-JP" altLang="en-US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創英角ｺﾞｼｯｸUB" pitchFamily="49" charset="-128"/>
                <a:ea typeface="HG創英角ｺﾞｼｯｸUB" pitchFamily="49" charset="-128"/>
                <a:cs typeface="ＭＳ Ｐゴシック" pitchFamily="50" charset="-128"/>
              </a:rPr>
              <a:t>●●の利用者に対し、◎◎を実施することで・・・・・・・</a:t>
            </a:r>
            <a:endParaRPr kumimoji="1" 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7171" name="Rectangle 7"/>
          <p:cNvSpPr>
            <a:spLocks noChangeArrowheads="1"/>
          </p:cNvSpPr>
          <p:nvPr/>
        </p:nvSpPr>
        <p:spPr bwMode="auto">
          <a:xfrm>
            <a:off x="0" y="0"/>
            <a:ext cx="990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ja-JP" altLang="en-US"/>
          </a:p>
        </p:txBody>
      </p:sp>
      <p:sp>
        <p:nvSpPr>
          <p:cNvPr id="7172" name="Rectangle 8"/>
          <p:cNvSpPr>
            <a:spLocks noChangeArrowheads="1"/>
          </p:cNvSpPr>
          <p:nvPr/>
        </p:nvSpPr>
        <p:spPr bwMode="auto">
          <a:xfrm>
            <a:off x="91440" y="679268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ja-JP" altLang="ja-JP"/>
          </a:p>
        </p:txBody>
      </p:sp>
      <p:sp>
        <p:nvSpPr>
          <p:cNvPr id="7173" name="Rectangle 13"/>
          <p:cNvSpPr>
            <a:spLocks noChangeArrowheads="1"/>
          </p:cNvSpPr>
          <p:nvPr/>
        </p:nvSpPr>
        <p:spPr bwMode="auto">
          <a:xfrm>
            <a:off x="0" y="0"/>
            <a:ext cx="990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ja-JP" altLang="ja-JP"/>
          </a:p>
        </p:txBody>
      </p:sp>
      <p:sp>
        <p:nvSpPr>
          <p:cNvPr id="7176" name="Rectangle 18"/>
          <p:cNvSpPr>
            <a:spLocks noChangeArrowheads="1"/>
          </p:cNvSpPr>
          <p:nvPr/>
        </p:nvSpPr>
        <p:spPr bwMode="auto">
          <a:xfrm>
            <a:off x="91440" y="679268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ja-JP" altLang="ja-JP"/>
          </a:p>
        </p:txBody>
      </p:sp>
      <p:sp>
        <p:nvSpPr>
          <p:cNvPr id="12" name="Text Box 51"/>
          <p:cNvSpPr txBox="1">
            <a:spLocks noChangeArrowheads="1"/>
          </p:cNvSpPr>
          <p:nvPr/>
        </p:nvSpPr>
        <p:spPr bwMode="auto">
          <a:xfrm>
            <a:off x="1" y="0"/>
            <a:ext cx="5753099" cy="307777"/>
          </a:xfrm>
          <a:prstGeom prst="rect">
            <a:avLst/>
          </a:prstGeom>
          <a:solidFill>
            <a:schemeClr val="accent2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2336800" algn="l"/>
              </a:tabLst>
            </a:pPr>
            <a:r>
              <a:rPr lang="ja-JP" altLang="en-US" sz="14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実験名称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761292" y="4976006"/>
            <a:ext cx="28069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b="1" dirty="0">
                <a:solidFill>
                  <a:srgbClr val="FF0000"/>
                </a:solidFill>
              </a:rPr>
              <a:t>解決策</a:t>
            </a: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9010650" y="22027"/>
            <a:ext cx="874358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/>
              <a:t>別添２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4267656" y="4812792"/>
            <a:ext cx="2210937" cy="12051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写真</a:t>
            </a: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4117530" y="3114599"/>
            <a:ext cx="566382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b="1" dirty="0">
                <a:solidFill>
                  <a:srgbClr val="FF0000"/>
                </a:solidFill>
              </a:rPr>
              <a:t>位置図及び現況写真等</a:t>
            </a:r>
            <a:r>
              <a:rPr lang="ja-JP" altLang="en-US" sz="4000" b="1" dirty="0">
                <a:solidFill>
                  <a:srgbClr val="FF0000"/>
                </a:solidFill>
              </a:rPr>
              <a:t>を</a:t>
            </a:r>
            <a:r>
              <a:rPr kumimoji="1" lang="ja-JP" altLang="en-US" sz="4000" b="1" dirty="0">
                <a:solidFill>
                  <a:srgbClr val="FF0000"/>
                </a:solidFill>
              </a:rPr>
              <a:t>貼り付けて下さい</a:t>
            </a:r>
          </a:p>
        </p:txBody>
      </p:sp>
      <p:sp>
        <p:nvSpPr>
          <p:cNvPr id="1051" name="AutoShape 27"/>
          <p:cNvSpPr>
            <a:spLocks noChangeArrowheads="1"/>
          </p:cNvSpPr>
          <p:nvPr/>
        </p:nvSpPr>
        <p:spPr bwMode="auto">
          <a:xfrm>
            <a:off x="6741887" y="5616044"/>
            <a:ext cx="2522581" cy="401918"/>
          </a:xfrm>
          <a:prstGeom prst="wedgeRectCallout">
            <a:avLst>
              <a:gd name="adj1" fmla="val -71258"/>
              <a:gd name="adj2" fmla="val 10412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74295" tIns="8890" rIns="74295" bIns="8890" numCol="1" anchor="ctr" anchorCtr="1" compatLnSpc="1">
            <a:prstTxWarp prst="textNoShape">
              <a:avLst/>
            </a:prstTxWarp>
          </a:bodyPr>
          <a:lstStyle/>
          <a:p>
            <a:pPr marL="180975" marR="0" lvl="0" indent="-180975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②</a:t>
            </a:r>
            <a:r>
              <a:rPr kumimoji="1" lang="en-US" altLang="ja-JP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	</a:t>
            </a:r>
            <a:r>
              <a:rPr kumimoji="1" lang="ja-JP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○○の様子</a:t>
            </a:r>
            <a:endParaRPr kumimoji="1" 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345982" y="2903719"/>
            <a:ext cx="32646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HGP創英角ｺﾞｼｯｸUB" pitchFamily="50" charset="-128"/>
                <a:ea typeface="HGP創英角ｺﾞｼｯｸUB" pitchFamily="50" charset="-128"/>
              </a:rPr>
              <a:t>　実験のイメージ</a:t>
            </a:r>
            <a:endParaRPr kumimoji="1" lang="ja-JP" altLang="en-US" sz="16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783770" y="-27383"/>
            <a:ext cx="32795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HGP創英角ｺﾞｼｯｸUB" pitchFamily="50" charset="-128"/>
                <a:ea typeface="HGP創英角ｺﾞｼｯｸUB" pitchFamily="50" charset="-128"/>
              </a:rPr>
              <a:t>種　 別：●●型実証実験（２か年度）</a:t>
            </a:r>
            <a:endParaRPr lang="en-US" altLang="ja-JP" sz="1600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r>
              <a:rPr kumimoji="1" lang="ja-JP" altLang="en-US" sz="1600" dirty="0">
                <a:latin typeface="HGP創英角ｺﾞｼｯｸUB" pitchFamily="50" charset="-128"/>
                <a:ea typeface="HGP創英角ｺﾞｼｯｸUB" pitchFamily="50" charset="-128"/>
              </a:rPr>
              <a:t>申請額：（</a:t>
            </a:r>
            <a:r>
              <a:rPr lang="en-US" altLang="ja-JP" sz="1600" dirty="0">
                <a:latin typeface="HGP創英角ｺﾞｼｯｸUB" pitchFamily="50" charset="-128"/>
                <a:ea typeface="HGP創英角ｺﾞｼｯｸUB" pitchFamily="50" charset="-128"/>
              </a:rPr>
              <a:t>R</a:t>
            </a:r>
            <a:r>
              <a:rPr lang="en-US" altLang="ja-JP" sz="16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7</a:t>
            </a:r>
            <a:r>
              <a:rPr kumimoji="1" lang="ja-JP" altLang="en-US" sz="1600" dirty="0">
                <a:latin typeface="HGP創英角ｺﾞｼｯｸUB" pitchFamily="50" charset="-128"/>
                <a:ea typeface="HGP創英角ｺﾞｼｯｸUB" pitchFamily="50" charset="-128"/>
              </a:rPr>
              <a:t>）●●百万円</a:t>
            </a:r>
            <a:endParaRPr kumimoji="1" lang="en-US" altLang="ja-JP" sz="1600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r>
              <a:rPr lang="ja-JP" altLang="en-US" sz="1600" dirty="0">
                <a:latin typeface="HGP創英角ｺﾞｼｯｸUB" pitchFamily="50" charset="-128"/>
                <a:ea typeface="HGP創英角ｺﾞｼｯｸUB" pitchFamily="50" charset="-128"/>
              </a:rPr>
              <a:t>　　　　   （</a:t>
            </a:r>
            <a:r>
              <a:rPr lang="en-US" altLang="ja-JP" sz="1600" dirty="0">
                <a:latin typeface="HGP創英角ｺﾞｼｯｸUB" pitchFamily="50" charset="-128"/>
                <a:ea typeface="HGP創英角ｺﾞｼｯｸUB" pitchFamily="50" charset="-128"/>
              </a:rPr>
              <a:t>R</a:t>
            </a:r>
            <a:r>
              <a:rPr lang="en-US" altLang="ja-JP" sz="16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8</a:t>
            </a:r>
            <a:r>
              <a:rPr lang="ja-JP" altLang="en-US" sz="1600" dirty="0">
                <a:latin typeface="HGP創英角ｺﾞｼｯｸUB" pitchFamily="50" charset="-128"/>
                <a:ea typeface="HGP創英角ｺﾞｼｯｸUB" pitchFamily="50" charset="-128"/>
              </a:rPr>
              <a:t>）●●百万円</a:t>
            </a:r>
            <a:endParaRPr lang="en-US" altLang="ja-JP" sz="16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4056115" y="1137124"/>
            <a:ext cx="5718412" cy="763013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実験内容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4063142" y="6259370"/>
            <a:ext cx="5718412" cy="576601"/>
          </a:xfrm>
          <a:prstGeom prst="rect">
            <a:avLst/>
          </a:prstGeom>
          <a:solidFill>
            <a:srgbClr val="FF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関係機関及び調整状況</a:t>
            </a:r>
          </a:p>
        </p:txBody>
      </p:sp>
      <p:sp>
        <p:nvSpPr>
          <p:cNvPr id="1053" name="AutoShape 29"/>
          <p:cNvSpPr>
            <a:spLocks noChangeArrowheads="1"/>
          </p:cNvSpPr>
          <p:nvPr/>
        </p:nvSpPr>
        <p:spPr bwMode="auto">
          <a:xfrm>
            <a:off x="6741887" y="4950431"/>
            <a:ext cx="2522581" cy="401919"/>
          </a:xfrm>
          <a:prstGeom prst="wedgeRectCallout">
            <a:avLst>
              <a:gd name="adj1" fmla="val -69989"/>
              <a:gd name="adj2" fmla="val 58158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74295" tIns="8890" rIns="74295" bIns="8890" numCol="1" anchor="ctr" anchorCtr="1" compatLnSpc="1">
            <a:prstTxWarp prst="textNoShape">
              <a:avLst/>
            </a:prstTxWarp>
          </a:bodyPr>
          <a:lstStyle/>
          <a:p>
            <a:pPr marL="180975" marR="0" lvl="0" indent="-180975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①</a:t>
            </a:r>
            <a:r>
              <a:rPr kumimoji="1" lang="en-US" altLang="ja-JP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	</a:t>
            </a:r>
            <a:r>
              <a:rPr kumimoji="1" lang="ja-JP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○○を○○するため整備（イメージ</a:t>
            </a:r>
            <a:r>
              <a:rPr kumimoji="1" lang="en-US" altLang="ja-JP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)</a:t>
            </a:r>
            <a:endParaRPr kumimoji="1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26" name="雲 25"/>
          <p:cNvSpPr/>
          <p:nvPr/>
        </p:nvSpPr>
        <p:spPr>
          <a:xfrm>
            <a:off x="91440" y="1210414"/>
            <a:ext cx="3738282" cy="2796987"/>
          </a:xfrm>
          <a:prstGeom prst="cloud">
            <a:avLst/>
          </a:prstGeom>
          <a:solidFill>
            <a:srgbClr val="C9E7E9">
              <a:alpha val="45000"/>
            </a:srgb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444163" y="1798459"/>
            <a:ext cx="32646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HGP創英角ｺﾞｼｯｸUB" pitchFamily="50" charset="-128"/>
                <a:ea typeface="HGP創英角ｺﾞｼｯｸUB" pitchFamily="50" charset="-128"/>
              </a:rPr>
              <a:t>　現状の○○</a:t>
            </a:r>
            <a:r>
              <a:rPr lang="ja-JP" altLang="ja-JP" sz="1600" dirty="0">
                <a:latin typeface="HGP創英角ｺﾞｼｯｸUB" pitchFamily="50" charset="-128"/>
                <a:ea typeface="HGP創英角ｺﾞｼｯｸUB" pitchFamily="50" charset="-128"/>
              </a:rPr>
              <a:t>や</a:t>
            </a:r>
            <a:r>
              <a:rPr lang="ja-JP" altLang="en-US" sz="1600" dirty="0">
                <a:latin typeface="HGP創英角ｺﾞｼｯｸUB" pitchFamily="50" charset="-128"/>
                <a:ea typeface="HGP創英角ｺﾞｼｯｸUB" pitchFamily="50" charset="-128"/>
              </a:rPr>
              <a:t>△△</a:t>
            </a:r>
            <a:r>
              <a:rPr lang="ja-JP" altLang="ja-JP" sz="1600" dirty="0">
                <a:latin typeface="HGP創英角ｺﾞｼｯｸUB" pitchFamily="50" charset="-128"/>
                <a:ea typeface="HGP創英角ｺﾞｼｯｸUB" pitchFamily="50" charset="-128"/>
              </a:rPr>
              <a:t>では</a:t>
            </a:r>
            <a:endParaRPr lang="en-US" altLang="ja-JP" sz="1600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r>
              <a:rPr lang="ja-JP" altLang="en-US" sz="1600" dirty="0">
                <a:latin typeface="HGP創英角ｺﾞｼｯｸUB" pitchFamily="50" charset="-128"/>
                <a:ea typeface="HGP創英角ｺﾞｼｯｸUB" pitchFamily="50" charset="-128"/>
              </a:rPr>
              <a:t>　◎◎</a:t>
            </a:r>
            <a:r>
              <a:rPr lang="ja-JP" altLang="ja-JP" sz="1600" dirty="0">
                <a:latin typeface="HGP創英角ｺﾞｼｯｸUB" pitchFamily="50" charset="-128"/>
                <a:ea typeface="HGP創英角ｺﾞｼｯｸUB" pitchFamily="50" charset="-128"/>
              </a:rPr>
              <a:t>の確保が困難</a:t>
            </a:r>
            <a:r>
              <a:rPr lang="ja-JP" altLang="en-US" sz="1600" dirty="0">
                <a:latin typeface="HGP創英角ｺﾞｼｯｸUB" pitchFamily="50" charset="-128"/>
                <a:ea typeface="HGP創英角ｺﾞｼｯｸUB" pitchFamily="50" charset="-128"/>
              </a:rPr>
              <a:t>・・・・・・・・・</a:t>
            </a:r>
            <a:endParaRPr kumimoji="1" lang="ja-JP" altLang="en-US" sz="16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32" name="AutoShape 31"/>
          <p:cNvSpPr>
            <a:spLocks noChangeArrowheads="1"/>
          </p:cNvSpPr>
          <p:nvPr/>
        </p:nvSpPr>
        <p:spPr bwMode="auto">
          <a:xfrm>
            <a:off x="1747670" y="3869249"/>
            <a:ext cx="750794" cy="491039"/>
          </a:xfrm>
          <a:prstGeom prst="downArrow">
            <a:avLst>
              <a:gd name="adj1" fmla="val 50000"/>
              <a:gd name="adj2" fmla="val 49556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747326" y="2288825"/>
            <a:ext cx="28069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>
                <a:solidFill>
                  <a:srgbClr val="FF0000"/>
                </a:solidFill>
              </a:rPr>
              <a:t>地域の課題</a:t>
            </a:r>
          </a:p>
        </p:txBody>
      </p:sp>
      <p:sp>
        <p:nvSpPr>
          <p:cNvPr id="36" name="正方形/長方形 35"/>
          <p:cNvSpPr/>
          <p:nvPr/>
        </p:nvSpPr>
        <p:spPr>
          <a:xfrm>
            <a:off x="4049290" y="1964733"/>
            <a:ext cx="5718412" cy="763013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２か</a:t>
            </a:r>
            <a:r>
              <a:rPr kumimoji="1" lang="ja-JP" altLang="en-US" dirty="0"/>
              <a:t>年度にわたっての実験が必要な理由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FD1CE79-AF17-9D52-3239-28127A12784A}"/>
              </a:ext>
            </a:extLst>
          </p:cNvPr>
          <p:cNvSpPr/>
          <p:nvPr/>
        </p:nvSpPr>
        <p:spPr>
          <a:xfrm>
            <a:off x="30670" y="392574"/>
            <a:ext cx="5724073" cy="31392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見直しの対象となる法令等の名称：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11005</TotalTime>
  <Words>310</Words>
  <Application>Microsoft Office PowerPoint</Application>
  <PresentationFormat>A4 210 x 297 mm</PresentationFormat>
  <Paragraphs>45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HGP創英角ｺﾞｼｯｸUB</vt:lpstr>
      <vt:lpstr>HG創英角ｺﾞｼｯｸUB</vt:lpstr>
      <vt:lpstr>ＭＳ ゴシック</vt:lpstr>
      <vt:lpstr>Arial</vt:lpstr>
      <vt:lpstr>Calibri</vt:lpstr>
      <vt:lpstr>標準デザイン</vt:lpstr>
      <vt:lpstr>PowerPoint プレゼンテーション</vt:lpstr>
      <vt:lpstr>PowerPoint プレゼンテーション</vt:lpstr>
    </vt:vector>
  </TitlesOfParts>
  <Company>国土交通省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行政情報システム室</dc:creator>
  <cp:lastModifiedBy>秋山 聡</cp:lastModifiedBy>
  <cp:revision>1197</cp:revision>
  <cp:lastPrinted>2023-03-23T06:10:59Z</cp:lastPrinted>
  <dcterms:created xsi:type="dcterms:W3CDTF">2009-06-17T02:26:51Z</dcterms:created>
  <dcterms:modified xsi:type="dcterms:W3CDTF">2025-03-23T06:26:43Z</dcterms:modified>
</cp:coreProperties>
</file>