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1302"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8E3A9C-D60D-25D6-D00B-1EB4AF2CAC0A}"/>
              </a:ext>
            </a:extLst>
          </p:cNvPr>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01C2B73-B13A-17A8-AE3E-D1B27E10B47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8FAE203-12A3-3C3C-73CD-FD604534798E}"/>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46B04790-743A-DE41-EBEE-1631AADA87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BA072A-1F71-B683-5004-B8D35595ADE2}"/>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
        <p:nvSpPr>
          <p:cNvPr id="8" name="コンテンツ プレースホルダー 7">
            <a:extLst>
              <a:ext uri="{FF2B5EF4-FFF2-40B4-BE49-F238E27FC236}">
                <a16:creationId xmlns:a16="http://schemas.microsoft.com/office/drawing/2014/main" id="{9CBEC9B1-6BE3-4C56-A7AE-F74B1DABEF27}"/>
              </a:ext>
            </a:extLst>
          </p:cNvPr>
          <p:cNvSpPr>
            <a:spLocks noGrp="1"/>
          </p:cNvSpPr>
          <p:nvPr>
            <p:ph sz="quarter" idx="13"/>
          </p:nvPr>
        </p:nvSpPr>
        <p:spPr>
          <a:xfrm>
            <a:off x="-1073150" y="419100"/>
            <a:ext cx="7808913" cy="7889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1582912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8AF80D-D83D-AA71-AB9D-1E097D03014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CB049E7-F30F-A36C-DD43-030C9E586FF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7D7615-D20D-CBA3-6DDA-CC79CEDC700D}"/>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E5914A9E-B2B6-3259-E88E-3E81856B23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17E2D9-35A3-1B77-D4CA-438FB9BA67A5}"/>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362722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9C02FB3-1738-2BD8-0F98-F7F108EF5303}"/>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A040977-AF41-BC62-FFB2-1BEA9A5FFC45}"/>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4DB7C9-8B05-B406-6C49-E9024CDCA0A6}"/>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F5B2E654-92D4-D9F0-B5E5-FD337BBAB6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D972F2E-76C5-7EAE-07A5-44E85E9064EC}"/>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03632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A4D7AD-10E7-9589-7B95-256D57E3834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0968265-5367-448B-14CB-22F9173F447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243033-4D62-DCC8-EE58-3FF2AA0E8681}"/>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6AEBC4BA-F80A-ACB2-FD7B-82C88A5511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351EC4-823D-C110-0EE3-F4208ACC494D}"/>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570462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32EA3E-14D8-56CC-ED48-1C97FDC79C83}"/>
              </a:ext>
            </a:extLst>
          </p:cNvPr>
          <p:cNvSpPr>
            <a:spLocks noGrp="1"/>
          </p:cNvSpPr>
          <p:nvPr>
            <p:ph type="title"/>
          </p:nvPr>
        </p:nvSpPr>
        <p:spPr>
          <a:xfrm>
            <a:off x="623888" y="1709739"/>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17D205-1D51-0CC5-B56E-5B1C72C6F91D}"/>
              </a:ext>
            </a:extLst>
          </p:cNvPr>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1FBD8A-F13E-6174-61A3-DC2300A5D1C3}"/>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E7CEC0E0-6760-9F52-E423-771A36CF0F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0DE4F5-121B-06E9-9B4E-4A3AFEEBCFEA}"/>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112129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F4BB81-9C84-3733-BE94-2073E201CB7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6661B8-05F4-9AFC-86F5-BC590A253EA0}"/>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32D2EDA-DF1E-965A-2978-4DB7BFCD0D68}"/>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3EBA06A-3DF3-EEF7-BE45-9D19BB992B93}"/>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BF8B48E2-C9C2-9EB9-8E04-DEB7846828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B3BD9D3-392C-C0C7-9C2B-09D5BEDD1E4D}"/>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25654859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F0A1E-229B-212B-B702-97D66F52E1F5}"/>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B56B725-1D3D-BEEA-241F-E3732D37B9D6}"/>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B11D2C9-EE78-4262-84C4-5F7F881301D5}"/>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6C485F4-61CA-8232-1009-ECB9E4C0696F}"/>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4CFB5EC-D8F0-DE39-660E-18D817106685}"/>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B5E6FE5-651D-EC38-8A4C-DA2A0E1990D5}"/>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8" name="フッター プレースホルダー 7">
            <a:extLst>
              <a:ext uri="{FF2B5EF4-FFF2-40B4-BE49-F238E27FC236}">
                <a16:creationId xmlns:a16="http://schemas.microsoft.com/office/drawing/2014/main" id="{A0DD6D0E-717F-435D-C5EB-DA0281F5C4B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9EAEBF8-0A86-D6D8-3917-91CC63B925C3}"/>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80983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B0EEA9-1974-2181-05E1-B39E6E2B2E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64F2F0E-F651-F8F5-5743-9E2E6998AA67}"/>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4" name="フッター プレースホルダー 3">
            <a:extLst>
              <a:ext uri="{FF2B5EF4-FFF2-40B4-BE49-F238E27FC236}">
                <a16:creationId xmlns:a16="http://schemas.microsoft.com/office/drawing/2014/main" id="{6108C866-7704-A13C-7BC5-5E2B2B98162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489A009-0BF1-D00D-723E-CC87F7C5AF61}"/>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22724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D34DFFB-F1A9-5F0C-D0B8-B0195CC211CE}"/>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3" name="フッター プレースホルダー 2">
            <a:extLst>
              <a:ext uri="{FF2B5EF4-FFF2-40B4-BE49-F238E27FC236}">
                <a16:creationId xmlns:a16="http://schemas.microsoft.com/office/drawing/2014/main" id="{D8D6AD23-2136-4108-175D-F137867BEFF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62407A6-3CE9-DC5A-AC48-45CE60242CDB}"/>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81012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148DC1-E5DB-3ACE-6D4D-04BF64AD6874}"/>
              </a:ext>
            </a:extLst>
          </p:cNvPr>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8893A1F-5360-2889-0A38-B1CCA9000059}"/>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ABE4B6E-61F2-7348-68A5-FEC49AB41CC1}"/>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C22A101-4C04-BAB1-B511-26D66EB60A56}"/>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51A68D4B-F5BD-195D-25EB-6C397F8D46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752B11F-6142-8C88-C121-3A370DF5BDD3}"/>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3576781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2C1FB7-4CDA-EB2A-2AFC-C0B007271571}"/>
              </a:ext>
            </a:extLst>
          </p:cNvPr>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5FB3655-27C5-F092-E1AF-26D07E5F7C4F}"/>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9718E5B-16B5-D141-5F99-C8CBBA73F00C}"/>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DF53BF8-80D8-108E-7877-C7E85C0EDAA1}"/>
              </a:ext>
            </a:extLst>
          </p:cNvPr>
          <p:cNvSpPr>
            <a:spLocks noGrp="1"/>
          </p:cNvSpPr>
          <p:nvPr>
            <p:ph type="dt" sz="half" idx="10"/>
          </p:nvPr>
        </p:nvSpPr>
        <p:spPr/>
        <p:txBody>
          <a:bodyPr/>
          <a:lstStyle/>
          <a:p>
            <a:fld id="{C166876E-C835-4405-9EC7-FA5F8CBFFD43}" type="datetimeFigureOut">
              <a:rPr kumimoji="1" lang="ja-JP" altLang="en-US" smtClean="0"/>
              <a:t>2026/4/16</a:t>
            </a:fld>
            <a:endParaRPr kumimoji="1" lang="ja-JP" altLang="en-US"/>
          </a:p>
        </p:txBody>
      </p:sp>
      <p:sp>
        <p:nvSpPr>
          <p:cNvPr id="6" name="フッター プレースホルダー 5">
            <a:extLst>
              <a:ext uri="{FF2B5EF4-FFF2-40B4-BE49-F238E27FC236}">
                <a16:creationId xmlns:a16="http://schemas.microsoft.com/office/drawing/2014/main" id="{D0CD8DF0-68AF-D31F-981A-15829F4C9D0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C2CCDB1-A4C5-1EF4-EAD9-699101E9D908}"/>
              </a:ext>
            </a:extLst>
          </p:cNvPr>
          <p:cNvSpPr>
            <a:spLocks noGrp="1"/>
          </p:cNvSpPr>
          <p:nvPr>
            <p:ph type="sldNum" sz="quarter" idx="12"/>
          </p:nvPr>
        </p:nvSpPr>
        <p:spPr/>
        <p:txBody>
          <a:body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24893885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C61001-6432-DCD6-D92A-BA6BF51CE95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AC0BEB-21AD-1525-927D-4B4C80BFCEA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F9D917-8C8C-CCFA-871D-BAA0356F649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166876E-C835-4405-9EC7-FA5F8CBFFD43}" type="datetimeFigureOut">
              <a:rPr kumimoji="1" lang="ja-JP" altLang="en-US" smtClean="0"/>
              <a:t>2026/4/16</a:t>
            </a:fld>
            <a:endParaRPr kumimoji="1" lang="ja-JP" altLang="en-US"/>
          </a:p>
        </p:txBody>
      </p:sp>
      <p:sp>
        <p:nvSpPr>
          <p:cNvPr id="5" name="フッター プレースホルダー 4">
            <a:extLst>
              <a:ext uri="{FF2B5EF4-FFF2-40B4-BE49-F238E27FC236}">
                <a16:creationId xmlns:a16="http://schemas.microsoft.com/office/drawing/2014/main" id="{8294FBBB-8ADB-A68B-FF73-9C1A29AF074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245D338-EFD5-8EED-53FE-DF01629E73C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4847C5-FB2A-41EA-86B6-1F61FFFB5823}" type="slidenum">
              <a:rPr kumimoji="1" lang="ja-JP" altLang="en-US" smtClean="0"/>
              <a:t>‹#›</a:t>
            </a:fld>
            <a:endParaRPr kumimoji="1" lang="ja-JP" altLang="en-US"/>
          </a:p>
        </p:txBody>
      </p:sp>
    </p:spTree>
    <p:extLst>
      <p:ext uri="{BB962C8B-B14F-4D97-AF65-F5344CB8AC3E}">
        <p14:creationId xmlns:p14="http://schemas.microsoft.com/office/powerpoint/2010/main" val="237645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CECC245-7074-D2A4-0D70-FA5ECED36E5C}"/>
              </a:ext>
            </a:extLst>
          </p:cNvPr>
          <p:cNvSpPr txBox="1">
            <a:spLocks noChangeArrowheads="1"/>
          </p:cNvSpPr>
          <p:nvPr/>
        </p:nvSpPr>
        <p:spPr bwMode="auto">
          <a:xfrm>
            <a:off x="96637" y="536791"/>
            <a:ext cx="725614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派遣先地方公共団体・調査名</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 ○○○○○○○○○○・ ○○○○○○○○○○</a:t>
            </a:r>
          </a:p>
        </p:txBody>
      </p:sp>
      <p:sp>
        <p:nvSpPr>
          <p:cNvPr id="5" name="タイトル 1">
            <a:extLst>
              <a:ext uri="{FF2B5EF4-FFF2-40B4-BE49-F238E27FC236}">
                <a16:creationId xmlns:a16="http://schemas.microsoft.com/office/drawing/2014/main" id="{77FC8165-080B-3FCB-E1AB-B6164FBCFD53}"/>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調査委託先民間事業者</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a:t>
            </a:r>
          </a:p>
        </p:txBody>
      </p:sp>
      <p:sp>
        <p:nvSpPr>
          <p:cNvPr id="6" name="正方形/長方形 19">
            <a:extLst>
              <a:ext uri="{FF2B5EF4-FFF2-40B4-BE49-F238E27FC236}">
                <a16:creationId xmlns:a16="http://schemas.microsoft.com/office/drawing/2014/main" id="{72E2E5E2-40AD-E035-1306-DA22720D5E99}"/>
              </a:ext>
            </a:extLst>
          </p:cNvPr>
          <p:cNvSpPr>
            <a:spLocks noChangeArrowheads="1"/>
          </p:cNvSpPr>
          <p:nvPr/>
        </p:nvSpPr>
        <p:spPr bwMode="auto">
          <a:xfrm>
            <a:off x="101598" y="25400"/>
            <a:ext cx="3136696"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a:solidFill>
                  <a:prstClr val="black"/>
                </a:solidFill>
                <a:latin typeface="Meiryo UI" panose="020B0604030504040204" pitchFamily="50" charset="-128"/>
                <a:ea typeface="Meiryo UI" panose="020B0604030504040204" pitchFamily="50" charset="-128"/>
              </a:rPr>
              <a:t>令和</a:t>
            </a:r>
            <a:r>
              <a:rPr lang="en-US" altLang="ja-JP" sz="1000" b="1">
                <a:solidFill>
                  <a:prstClr val="black"/>
                </a:solidFill>
                <a:latin typeface="Meiryo UI" panose="020B0604030504040204" pitchFamily="50" charset="-128"/>
                <a:ea typeface="Meiryo UI" panose="020B0604030504040204" pitchFamily="50" charset="-128"/>
              </a:rPr>
              <a:t>8</a:t>
            </a:r>
            <a:r>
              <a:rPr lang="ja-JP" altLang="en-US" sz="1000" b="1">
                <a:solidFill>
                  <a:prstClr val="black"/>
                </a:solidFill>
                <a:latin typeface="Meiryo UI" panose="020B0604030504040204" pitchFamily="50" charset="-128"/>
                <a:ea typeface="Meiryo UI" panose="020B0604030504040204" pitchFamily="50" charset="-128"/>
              </a:rPr>
              <a:t>年度　スモールコンセッション形成推進事業 提案書</a:t>
            </a:r>
            <a:endParaRPr lang="en-US" altLang="ja-JP" sz="1000" b="1">
              <a:solidFill>
                <a:prstClr val="black"/>
              </a:solidFill>
              <a:latin typeface="Meiryo UI" panose="020B0604030504040204" pitchFamily="50" charset="-128"/>
              <a:ea typeface="Meiryo UI" panose="020B0604030504040204" pitchFamily="50" charset="-128"/>
            </a:endParaRPr>
          </a:p>
        </p:txBody>
      </p:sp>
      <p:cxnSp>
        <p:nvCxnSpPr>
          <p:cNvPr id="7" name="直線コネクタ 3">
            <a:extLst>
              <a:ext uri="{FF2B5EF4-FFF2-40B4-BE49-F238E27FC236}">
                <a16:creationId xmlns:a16="http://schemas.microsoft.com/office/drawing/2014/main" id="{C013C516-52D1-8913-7F8B-6D8FD26B8CA7}"/>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14" name="正方形/長方形 19">
            <a:extLst>
              <a:ext uri="{FF2B5EF4-FFF2-40B4-BE49-F238E27FC236}">
                <a16:creationId xmlns:a16="http://schemas.microsoft.com/office/drawing/2014/main" id="{68B3D488-A483-D917-510C-544AE815087B}"/>
              </a:ext>
            </a:extLst>
          </p:cNvPr>
          <p:cNvSpPr>
            <a:spLocks noChangeArrowheads="1"/>
          </p:cNvSpPr>
          <p:nvPr/>
        </p:nvSpPr>
        <p:spPr bwMode="auto">
          <a:xfrm>
            <a:off x="8429571" y="57742"/>
            <a:ext cx="611635"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r>
              <a:rPr lang="ja-JP" altLang="en-US" sz="1000" b="1">
                <a:solidFill>
                  <a:prstClr val="black"/>
                </a:solidFill>
                <a:latin typeface="Meiryo UI" panose="020B0604030504040204" pitchFamily="50" charset="-128"/>
                <a:ea typeface="Meiryo UI" panose="020B0604030504040204" pitchFamily="50" charset="-128"/>
              </a:rPr>
              <a:t>様式２</a:t>
            </a:r>
            <a:endParaRPr lang="en-US" altLang="ja-JP" sz="1000" b="1">
              <a:solidFill>
                <a:prstClr val="black"/>
              </a:solidFill>
              <a:latin typeface="Meiryo UI" panose="020B0604030504040204" pitchFamily="50" charset="-128"/>
              <a:ea typeface="Meiryo UI" panose="020B0604030504040204" pitchFamily="50" charset="-128"/>
            </a:endParaRPr>
          </a:p>
        </p:txBody>
      </p:sp>
      <p:sp>
        <p:nvSpPr>
          <p:cNvPr id="2" name="正方形/長方形 30">
            <a:extLst>
              <a:ext uri="{FF2B5EF4-FFF2-40B4-BE49-F238E27FC236}">
                <a16:creationId xmlns:a16="http://schemas.microsoft.com/office/drawing/2014/main" id="{D6F9311D-C38E-EAAE-4E89-A02FE97DBABB}"/>
              </a:ext>
            </a:extLst>
          </p:cNvPr>
          <p:cNvSpPr>
            <a:spLocks noChangeArrowheads="1"/>
          </p:cNvSpPr>
          <p:nvPr/>
        </p:nvSpPr>
        <p:spPr bwMode="auto">
          <a:xfrm>
            <a:off x="96637" y="1286299"/>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 name="正方形/長方形 31">
            <a:extLst>
              <a:ext uri="{FF2B5EF4-FFF2-40B4-BE49-F238E27FC236}">
                <a16:creationId xmlns:a16="http://schemas.microsoft.com/office/drawing/2014/main" id="{471C53CF-2B75-79A4-2938-05579AB95089}"/>
              </a:ext>
            </a:extLst>
          </p:cNvPr>
          <p:cNvSpPr/>
          <p:nvPr/>
        </p:nvSpPr>
        <p:spPr>
          <a:xfrm>
            <a:off x="96637" y="1286299"/>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a:solidFill>
                  <a:prstClr val="black"/>
                </a:solidFill>
                <a:latin typeface="Meiryo UI" panose="020B0604030504040204" pitchFamily="50" charset="-128"/>
                <a:ea typeface="Meiryo UI" panose="020B0604030504040204" pitchFamily="50" charset="-128"/>
              </a:rPr>
              <a:t>実施方針</a:t>
            </a:r>
            <a:endParaRPr kumimoji="1" lang="ja-JP" altLang="ja-JP"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5" name="正方形/長方形 30">
            <a:extLst>
              <a:ext uri="{FF2B5EF4-FFF2-40B4-BE49-F238E27FC236}">
                <a16:creationId xmlns:a16="http://schemas.microsoft.com/office/drawing/2014/main" id="{2890422D-DC35-A4A6-369D-3DCFF5A9501C}"/>
              </a:ext>
            </a:extLst>
          </p:cNvPr>
          <p:cNvSpPr>
            <a:spLocks noChangeArrowheads="1"/>
          </p:cNvSpPr>
          <p:nvPr/>
        </p:nvSpPr>
        <p:spPr bwMode="auto">
          <a:xfrm>
            <a:off x="54000" y="811571"/>
            <a:ext cx="9036000" cy="475896"/>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lang="en-US" altLang="ja-JP" sz="1200">
                <a:latin typeface="Meiryo UI" panose="020B0604030504040204" pitchFamily="50" charset="-128"/>
                <a:ea typeface="Meiryo UI" panose="020B0604030504040204" pitchFamily="50" charset="-128"/>
              </a:rPr>
              <a:t>【</a:t>
            </a:r>
            <a:r>
              <a:rPr lang="ja-JP" altLang="en-US" sz="1200">
                <a:latin typeface="Meiryo UI" panose="020B0604030504040204" pitchFamily="50" charset="-128"/>
                <a:ea typeface="Meiryo UI" panose="020B0604030504040204" pitchFamily="50" charset="-128"/>
              </a:rPr>
              <a:t>提案の概要</a:t>
            </a:r>
            <a:r>
              <a:rPr lang="en-US" altLang="ja-JP" sz="1200">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6" name="正方形/長方形 30">
            <a:extLst>
              <a:ext uri="{FF2B5EF4-FFF2-40B4-BE49-F238E27FC236}">
                <a16:creationId xmlns:a16="http://schemas.microsoft.com/office/drawing/2014/main" id="{221A0824-DAE8-43DE-CA73-649C009D8DB9}"/>
              </a:ext>
            </a:extLst>
          </p:cNvPr>
          <p:cNvSpPr>
            <a:spLocks noChangeArrowheads="1"/>
          </p:cNvSpPr>
          <p:nvPr/>
        </p:nvSpPr>
        <p:spPr bwMode="auto">
          <a:xfrm>
            <a:off x="4613207" y="1286299"/>
            <a:ext cx="4428000" cy="3204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7" name="正方形/長方形 31">
            <a:extLst>
              <a:ext uri="{FF2B5EF4-FFF2-40B4-BE49-F238E27FC236}">
                <a16:creationId xmlns:a16="http://schemas.microsoft.com/office/drawing/2014/main" id="{1D5BC1DA-18A6-A16C-EB6D-E50862E65266}"/>
              </a:ext>
            </a:extLst>
          </p:cNvPr>
          <p:cNvSpPr/>
          <p:nvPr/>
        </p:nvSpPr>
        <p:spPr>
          <a:xfrm>
            <a:off x="4613207" y="1286299"/>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実施フロー</a:t>
            </a:r>
            <a:endParaRPr kumimoji="1" lang="ja-JP" altLang="ja-JP"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8" name="正方形/長方形 30">
            <a:extLst>
              <a:ext uri="{FF2B5EF4-FFF2-40B4-BE49-F238E27FC236}">
                <a16:creationId xmlns:a16="http://schemas.microsoft.com/office/drawing/2014/main" id="{C6A34945-46B6-3110-313C-459B4827A4CA}"/>
              </a:ext>
            </a:extLst>
          </p:cNvPr>
          <p:cNvSpPr>
            <a:spLocks noChangeArrowheads="1"/>
          </p:cNvSpPr>
          <p:nvPr/>
        </p:nvSpPr>
        <p:spPr bwMode="auto">
          <a:xfrm>
            <a:off x="96635" y="4531148"/>
            <a:ext cx="8944571" cy="2160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endParaRPr kumimoji="1" lang="en-US" altLang="ja-JP"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正方形/長方形 31">
            <a:extLst>
              <a:ext uri="{FF2B5EF4-FFF2-40B4-BE49-F238E27FC236}">
                <a16:creationId xmlns:a16="http://schemas.microsoft.com/office/drawing/2014/main" id="{C1DF3838-D522-4295-E34C-D9638A3A299D}"/>
              </a:ext>
            </a:extLst>
          </p:cNvPr>
          <p:cNvSpPr/>
          <p:nvPr/>
        </p:nvSpPr>
        <p:spPr>
          <a:xfrm>
            <a:off x="96635" y="4531148"/>
            <a:ext cx="1080000" cy="216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工程計画</a:t>
            </a:r>
            <a:endParaRPr kumimoji="1" lang="ja-JP" altLang="ja-JP"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20" name="表 19">
            <a:extLst>
              <a:ext uri="{FF2B5EF4-FFF2-40B4-BE49-F238E27FC236}">
                <a16:creationId xmlns:a16="http://schemas.microsoft.com/office/drawing/2014/main" id="{A005B289-492B-C1DD-483D-254D7F7C9F18}"/>
              </a:ext>
            </a:extLst>
          </p:cNvPr>
          <p:cNvGraphicFramePr>
            <a:graphicFrameLocks noGrp="1"/>
          </p:cNvGraphicFramePr>
          <p:nvPr>
            <p:extLst>
              <p:ext uri="{D42A27DB-BD31-4B8C-83A1-F6EECF244321}">
                <p14:modId xmlns:p14="http://schemas.microsoft.com/office/powerpoint/2010/main" val="3096966170"/>
              </p:ext>
            </p:extLst>
          </p:nvPr>
        </p:nvGraphicFramePr>
        <p:xfrm>
          <a:off x="457202" y="5516906"/>
          <a:ext cx="8229596" cy="1157352"/>
        </p:xfrm>
        <a:graphic>
          <a:graphicData uri="http://schemas.openxmlformats.org/drawingml/2006/table">
            <a:tbl>
              <a:tblPr/>
              <a:tblGrid>
                <a:gridCol w="1248356">
                  <a:extLst>
                    <a:ext uri="{9D8B030D-6E8A-4147-A177-3AD203B41FA5}">
                      <a16:colId xmlns:a16="http://schemas.microsoft.com/office/drawing/2014/main" val="2319314963"/>
                    </a:ext>
                  </a:extLst>
                </a:gridCol>
                <a:gridCol w="780634">
                  <a:extLst>
                    <a:ext uri="{9D8B030D-6E8A-4147-A177-3AD203B41FA5}">
                      <a16:colId xmlns:a16="http://schemas.microsoft.com/office/drawing/2014/main" val="828881121"/>
                    </a:ext>
                  </a:extLst>
                </a:gridCol>
                <a:gridCol w="780634">
                  <a:extLst>
                    <a:ext uri="{9D8B030D-6E8A-4147-A177-3AD203B41FA5}">
                      <a16:colId xmlns:a16="http://schemas.microsoft.com/office/drawing/2014/main" val="1165306163"/>
                    </a:ext>
                  </a:extLst>
                </a:gridCol>
                <a:gridCol w="780634">
                  <a:extLst>
                    <a:ext uri="{9D8B030D-6E8A-4147-A177-3AD203B41FA5}">
                      <a16:colId xmlns:a16="http://schemas.microsoft.com/office/drawing/2014/main" val="2401137791"/>
                    </a:ext>
                  </a:extLst>
                </a:gridCol>
                <a:gridCol w="780634">
                  <a:extLst>
                    <a:ext uri="{9D8B030D-6E8A-4147-A177-3AD203B41FA5}">
                      <a16:colId xmlns:a16="http://schemas.microsoft.com/office/drawing/2014/main" val="3019569668"/>
                    </a:ext>
                  </a:extLst>
                </a:gridCol>
                <a:gridCol w="780634">
                  <a:extLst>
                    <a:ext uri="{9D8B030D-6E8A-4147-A177-3AD203B41FA5}">
                      <a16:colId xmlns:a16="http://schemas.microsoft.com/office/drawing/2014/main" val="2577403875"/>
                    </a:ext>
                  </a:extLst>
                </a:gridCol>
                <a:gridCol w="780634">
                  <a:extLst>
                    <a:ext uri="{9D8B030D-6E8A-4147-A177-3AD203B41FA5}">
                      <a16:colId xmlns:a16="http://schemas.microsoft.com/office/drawing/2014/main" val="2829779177"/>
                    </a:ext>
                  </a:extLst>
                </a:gridCol>
                <a:gridCol w="780634">
                  <a:extLst>
                    <a:ext uri="{9D8B030D-6E8A-4147-A177-3AD203B41FA5}">
                      <a16:colId xmlns:a16="http://schemas.microsoft.com/office/drawing/2014/main" val="4072718476"/>
                    </a:ext>
                  </a:extLst>
                </a:gridCol>
                <a:gridCol w="780634">
                  <a:extLst>
                    <a:ext uri="{9D8B030D-6E8A-4147-A177-3AD203B41FA5}">
                      <a16:colId xmlns:a16="http://schemas.microsoft.com/office/drawing/2014/main" val="478918499"/>
                    </a:ext>
                  </a:extLst>
                </a:gridCol>
                <a:gridCol w="736168">
                  <a:extLst>
                    <a:ext uri="{9D8B030D-6E8A-4147-A177-3AD203B41FA5}">
                      <a16:colId xmlns:a16="http://schemas.microsoft.com/office/drawing/2014/main" val="2688124181"/>
                    </a:ext>
                  </a:extLst>
                </a:gridCol>
              </a:tblGrid>
              <a:tr h="0">
                <a:tc rowSpan="2">
                  <a:txBody>
                    <a:bodyPr/>
                    <a:lstStyle/>
                    <a:p>
                      <a:pPr algn="ctr">
                        <a:lnSpc>
                          <a:spcPts val="1670"/>
                        </a:lnSpc>
                      </a:pPr>
                      <a:r>
                        <a:rPr lang="ja-JP" sz="1000">
                          <a:solidFill>
                            <a:srgbClr val="FF0000"/>
                          </a:solidFill>
                          <a:effectLst/>
                          <a:latin typeface="+mn-ea"/>
                          <a:ea typeface="+mn-ea"/>
                          <a:cs typeface="Times New Roman" panose="02020603050405020304" pitchFamily="18" charset="0"/>
                        </a:rPr>
                        <a:t>検討項目</a:t>
                      </a:r>
                    </a:p>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lnSpc>
                          <a:spcPts val="1670"/>
                        </a:lnSpc>
                      </a:pPr>
                      <a:r>
                        <a:rPr lang="ja-JP" sz="1000">
                          <a:solidFill>
                            <a:srgbClr val="FF0000"/>
                          </a:solidFill>
                          <a:effectLst/>
                          <a:latin typeface="+mn-ea"/>
                          <a:ea typeface="+mn-ea"/>
                          <a:cs typeface="Times New Roman" panose="02020603050405020304" pitchFamily="18" charset="0"/>
                        </a:rPr>
                        <a:t>業務工程</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ts val="1670"/>
                        </a:lnSpc>
                      </a:pPr>
                      <a:r>
                        <a:rPr lang="ja-JP" sz="1000">
                          <a:solidFill>
                            <a:srgbClr val="FF0000"/>
                          </a:solidFill>
                          <a:effectLst/>
                          <a:latin typeface="+mn-ea"/>
                          <a:ea typeface="+mn-ea"/>
                          <a:cs typeface="Times New Roman" panose="02020603050405020304" pitchFamily="18" charset="0"/>
                        </a:rPr>
                        <a:t>備考</a:t>
                      </a:r>
                    </a:p>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8803789"/>
                  </a:ext>
                </a:extLst>
              </a:tr>
              <a:tr h="0">
                <a:tc vMerge="1">
                  <a:txBody>
                    <a:bodyPr/>
                    <a:lstStyle/>
                    <a:p>
                      <a:endParaRPr kumimoji="1" lang="ja-JP" altLang="en-US"/>
                    </a:p>
                  </a:txBody>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70"/>
                        </a:lnSpc>
                      </a:pPr>
                      <a:r>
                        <a:rPr lang="ja-JP" sz="1000">
                          <a:solidFill>
                            <a:srgbClr val="FF0000"/>
                          </a:solidFill>
                          <a:effectLst/>
                          <a:latin typeface="+mn-ea"/>
                          <a:ea typeface="+mn-ea"/>
                          <a:cs typeface="Times New Roman" panose="02020603050405020304" pitchFamily="18" charset="0"/>
                        </a:rPr>
                        <a:t>○月</a:t>
                      </a: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23672273"/>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587726142"/>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3939151250"/>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719514521"/>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959883769"/>
                  </a:ext>
                </a:extLst>
              </a:tr>
              <a:tr h="0">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000">
                          <a:solidFill>
                            <a:srgbClr val="FF0000"/>
                          </a:solidFill>
                          <a:effectLst/>
                          <a:latin typeface="+mn-ea"/>
                          <a:ea typeface="+mn-ea"/>
                          <a:cs typeface="Times New Roman" panose="02020603050405020304" pitchFamily="18" charset="0"/>
                        </a:rPr>
                        <a:t> </a:t>
                      </a:r>
                      <a:endParaRPr lang="ja-JP" sz="1000">
                        <a:solidFill>
                          <a:srgbClr val="FF0000"/>
                        </a:solidFill>
                        <a:effectLst/>
                        <a:latin typeface="+mn-ea"/>
                        <a:ea typeface="+mn-ea"/>
                        <a:cs typeface="Times New Roman" panose="02020603050405020304" pitchFamily="18" charset="0"/>
                      </a:endParaRPr>
                    </a:p>
                  </a:txBody>
                  <a:tcPr marL="31115" marR="311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0859248"/>
                  </a:ext>
                </a:extLst>
              </a:tr>
            </a:tbl>
          </a:graphicData>
        </a:graphic>
      </p:graphicFrame>
      <p:sp>
        <p:nvSpPr>
          <p:cNvPr id="21" name="正方形/長方形 39">
            <a:extLst>
              <a:ext uri="{FF2B5EF4-FFF2-40B4-BE49-F238E27FC236}">
                <a16:creationId xmlns:a16="http://schemas.microsoft.com/office/drawing/2014/main" id="{17FC281F-44E3-095F-68BB-12B1D97A1689}"/>
              </a:ext>
            </a:extLst>
          </p:cNvPr>
          <p:cNvSpPr>
            <a:spLocks noChangeArrowheads="1"/>
          </p:cNvSpPr>
          <p:nvPr/>
        </p:nvSpPr>
        <p:spPr bwMode="auto">
          <a:xfrm>
            <a:off x="194332" y="1551092"/>
            <a:ext cx="4232609" cy="634618"/>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・業務の実施方針について簡潔に記載してください。</a:t>
            </a:r>
            <a:endParaRPr kumimoji="1" lang="en-US" altLang="ja-JP"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a:p>
            <a:pPr lvl="0">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・調査・検討において想定される課題・留意点を含めた方針を具体的に記載してください。</a:t>
            </a:r>
          </a:p>
        </p:txBody>
      </p:sp>
      <p:sp>
        <p:nvSpPr>
          <p:cNvPr id="22" name="正方形/長方形 21">
            <a:extLst>
              <a:ext uri="{FF2B5EF4-FFF2-40B4-BE49-F238E27FC236}">
                <a16:creationId xmlns:a16="http://schemas.microsoft.com/office/drawing/2014/main" id="{5DB7F4FA-FB0A-0C0A-2F07-6E2408B0A51C}"/>
              </a:ext>
            </a:extLst>
          </p:cNvPr>
          <p:cNvSpPr>
            <a:spLocks noChangeArrowheads="1"/>
          </p:cNvSpPr>
          <p:nvPr/>
        </p:nvSpPr>
        <p:spPr bwMode="auto">
          <a:xfrm>
            <a:off x="1162750" y="851951"/>
            <a:ext cx="7848000" cy="402837"/>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lang="ja-JP" altLang="en-US" sz="1050">
                <a:solidFill>
                  <a:srgbClr val="FF0000"/>
                </a:solidFill>
                <a:latin typeface="Meiryo UI" panose="020B0604030504040204" pitchFamily="50" charset="-128"/>
                <a:ea typeface="Meiryo UI" panose="020B0604030504040204" pitchFamily="50" charset="-128"/>
              </a:rPr>
              <a:t>・企画提案の概要を</a:t>
            </a:r>
            <a:r>
              <a:rPr lang="en-US" altLang="ja-JP" sz="1050">
                <a:solidFill>
                  <a:srgbClr val="FF0000"/>
                </a:solidFill>
                <a:latin typeface="Meiryo UI" panose="020B0604030504040204" pitchFamily="50" charset="-128"/>
                <a:ea typeface="Meiryo UI" panose="020B0604030504040204" pitchFamily="50" charset="-128"/>
              </a:rPr>
              <a:t>150</a:t>
            </a:r>
            <a:r>
              <a:rPr lang="ja-JP" altLang="en-US" sz="1050">
                <a:solidFill>
                  <a:srgbClr val="FF0000"/>
                </a:solidFill>
                <a:latin typeface="Meiryo UI" panose="020B0604030504040204" pitchFamily="50" charset="-128"/>
                <a:ea typeface="Meiryo UI" panose="020B0604030504040204" pitchFamily="50" charset="-128"/>
              </a:rPr>
              <a:t>字程度でまとめてください。</a:t>
            </a:r>
            <a:endParaRPr lang="en-US" altLang="ja-JP" sz="1050">
              <a:solidFill>
                <a:srgbClr val="FF0000"/>
              </a:solidFill>
              <a:latin typeface="Meiryo UI" panose="020B0604030504040204" pitchFamily="50" charset="-128"/>
              <a:ea typeface="Meiryo UI" panose="020B0604030504040204" pitchFamily="50" charset="-128"/>
            </a:endParaRPr>
          </a:p>
        </p:txBody>
      </p:sp>
      <p:sp>
        <p:nvSpPr>
          <p:cNvPr id="23" name="正方形/長方形 39">
            <a:extLst>
              <a:ext uri="{FF2B5EF4-FFF2-40B4-BE49-F238E27FC236}">
                <a16:creationId xmlns:a16="http://schemas.microsoft.com/office/drawing/2014/main" id="{1BC5EAEB-E50C-01B4-7B7D-B0E6264AEEBB}"/>
              </a:ext>
            </a:extLst>
          </p:cNvPr>
          <p:cNvSpPr>
            <a:spLocks noChangeArrowheads="1"/>
          </p:cNvSpPr>
          <p:nvPr/>
        </p:nvSpPr>
        <p:spPr bwMode="auto">
          <a:xfrm>
            <a:off x="4731692" y="3590384"/>
            <a:ext cx="4152426" cy="830762"/>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・業務の実施フローについて、図や表等を用いて簡潔に記載してください。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a:lnSpc>
                <a:spcPts val="1100"/>
              </a:lnSpc>
              <a:spcBef>
                <a:spcPts val="400"/>
              </a:spcBef>
            </a:pPr>
            <a:r>
              <a:rPr lang="ja-JP" altLang="en-US" sz="1050" dirty="0">
                <a:solidFill>
                  <a:srgbClr val="FF0000"/>
                </a:solidFill>
                <a:latin typeface="Meiryo UI" panose="020B0604030504040204" pitchFamily="50" charset="-128"/>
                <a:ea typeface="Meiryo UI" panose="020B0604030504040204" pitchFamily="50" charset="-128"/>
              </a:rPr>
              <a:t>・</a:t>
            </a: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記載にあたっては、地方公共団体における令和９年度以降の取組とつながるように記載してください。</a:t>
            </a:r>
          </a:p>
        </p:txBody>
      </p:sp>
      <p:sp>
        <p:nvSpPr>
          <p:cNvPr id="24" name="正方形/長方形 31">
            <a:extLst>
              <a:ext uri="{FF2B5EF4-FFF2-40B4-BE49-F238E27FC236}">
                <a16:creationId xmlns:a16="http://schemas.microsoft.com/office/drawing/2014/main" id="{8DCE6FC7-0AAF-1B19-3A0F-7A2D46395555}"/>
              </a:ext>
            </a:extLst>
          </p:cNvPr>
          <p:cNvSpPr>
            <a:spLocks noChangeArrowheads="1"/>
          </p:cNvSpPr>
          <p:nvPr/>
        </p:nvSpPr>
        <p:spPr bwMode="auto">
          <a:xfrm>
            <a:off x="194332" y="2449335"/>
            <a:ext cx="4232609" cy="1971812"/>
          </a:xfrm>
          <a:prstGeom prst="rect">
            <a:avLst/>
          </a:prstGeom>
          <a:solidFill>
            <a:srgbClr val="FFFFFF"/>
          </a:solidFill>
          <a:ln w="3175">
            <a:solidFill>
              <a:srgbClr val="FF0000"/>
            </a:solidFill>
            <a:prstDash val="dash"/>
            <a:miter lim="800000"/>
            <a:headEnd/>
            <a:tailEnd/>
          </a:ln>
        </p:spPr>
        <p:txBody>
          <a:bodyPr anchor="ctr"/>
          <a:lstStyle>
            <a:lvl1pPr marL="87313" indent="-87313">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600"/>
              </a:spcBef>
              <a:buFontTx/>
              <a:buNone/>
            </a:pPr>
            <a:r>
              <a:rPr lang="ja-JP" altLang="en-US" sz="1050" dirty="0">
                <a:solidFill>
                  <a:srgbClr val="FF0000"/>
                </a:solidFill>
                <a:latin typeface="Meiryo UI" panose="020B0604030504040204" pitchFamily="50" charset="-128"/>
                <a:ea typeface="Meiryo UI" panose="020B0604030504040204" pitchFamily="50" charset="-128"/>
              </a:rPr>
              <a:t>＜以下、全項目共通＞</a:t>
            </a:r>
            <a:endParaRPr lang="en-US" altLang="ja-JP" sz="105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FontTx/>
              <a:buNone/>
            </a:pPr>
            <a:r>
              <a:rPr lang="ja-JP" altLang="en-US" sz="1050" dirty="0">
                <a:solidFill>
                  <a:srgbClr val="FF0000"/>
                </a:solidFill>
                <a:latin typeface="Meiryo UI" panose="020B0604030504040204" pitchFamily="50" charset="-128"/>
                <a:ea typeface="Meiryo UI" panose="020B0604030504040204" pitchFamily="50" charset="-128"/>
              </a:rPr>
              <a:t>・文字のサイズは</a:t>
            </a:r>
            <a:r>
              <a:rPr lang="en-US" altLang="ja-JP" sz="1050" dirty="0">
                <a:solidFill>
                  <a:srgbClr val="FF0000"/>
                </a:solidFill>
                <a:latin typeface="Meiryo UI" panose="020B0604030504040204" pitchFamily="50" charset="-128"/>
                <a:ea typeface="Meiryo UI" panose="020B0604030504040204" pitchFamily="50" charset="-128"/>
              </a:rPr>
              <a:t>10</a:t>
            </a:r>
            <a:r>
              <a:rPr lang="ja-JP" altLang="en-US" sz="1050" dirty="0">
                <a:solidFill>
                  <a:srgbClr val="FF0000"/>
                </a:solidFill>
                <a:latin typeface="Meiryo UI" panose="020B0604030504040204" pitchFamily="50" charset="-128"/>
                <a:ea typeface="Meiryo UI" panose="020B0604030504040204" pitchFamily="50" charset="-128"/>
              </a:rPr>
              <a:t>ポイント以上で記載してください。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a:spcBef>
                <a:spcPts val="600"/>
              </a:spcBef>
              <a:buNone/>
            </a:pPr>
            <a:r>
              <a:rPr lang="ja-JP" altLang="en-US" sz="1050" dirty="0">
                <a:solidFill>
                  <a:srgbClr val="FF0000"/>
                </a:solidFill>
                <a:latin typeface="Meiryo UI" panose="020B0604030504040204" pitchFamily="50" charset="-128"/>
                <a:ea typeface="Meiryo UI" panose="020B0604030504040204" pitchFamily="50" charset="-128"/>
              </a:rPr>
              <a:t>・フロー図や箇条書き等を用いて、簡潔にわかりやすい資料としてください。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FontTx/>
              <a:buNone/>
            </a:pPr>
            <a:r>
              <a:rPr lang="ja-JP" altLang="en-US" sz="1050" dirty="0">
                <a:solidFill>
                  <a:srgbClr val="FF0000"/>
                </a:solidFill>
                <a:latin typeface="Meiryo UI" panose="020B0604030504040204" pitchFamily="50" charset="-128"/>
                <a:ea typeface="Meiryo UI" panose="020B0604030504040204" pitchFamily="50" charset="-128"/>
              </a:rPr>
              <a:t>・ページ内において、それぞれの枠の大きさ・レイアウトは変更していただいても問題ございませんが、黒太字見出しの名称は変更しないでください。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FontTx/>
              <a:buNone/>
            </a:pPr>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P.1</a:t>
            </a:r>
            <a:r>
              <a:rPr lang="ja-JP" altLang="en-US" sz="1050" dirty="0">
                <a:solidFill>
                  <a:srgbClr val="FF0000"/>
                </a:solidFill>
                <a:latin typeface="Meiryo UI" panose="020B0604030504040204" pitchFamily="50" charset="-128"/>
                <a:ea typeface="Meiryo UI" panose="020B0604030504040204" pitchFamily="50" charset="-128"/>
              </a:rPr>
              <a:t>に「提案の概要」、「実施方針」、「実施フロー」、 「工程計画」を記載してください。（１枚におさめてください）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a:spcBef>
                <a:spcPts val="600"/>
              </a:spcBef>
              <a:buNone/>
            </a:pPr>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P.2</a:t>
            </a:r>
            <a:r>
              <a:rPr lang="ja-JP" altLang="en-US" sz="1050" dirty="0">
                <a:solidFill>
                  <a:srgbClr val="FF0000"/>
                </a:solidFill>
                <a:latin typeface="Meiryo UI" panose="020B0604030504040204" pitchFamily="50" charset="-128"/>
                <a:ea typeface="Meiryo UI" panose="020B0604030504040204" pitchFamily="50" charset="-128"/>
              </a:rPr>
              <a:t>に「調査業務に対する具体的な提案」について、</a:t>
            </a:r>
            <a:r>
              <a:rPr lang="en-US" altLang="ja-JP" sz="1050" dirty="0">
                <a:solidFill>
                  <a:srgbClr val="FF0000"/>
                </a:solidFill>
                <a:latin typeface="Meiryo UI" panose="020B0604030504040204" pitchFamily="50" charset="-128"/>
                <a:ea typeface="Meiryo UI" panose="020B0604030504040204" pitchFamily="50" charset="-128"/>
              </a:rPr>
              <a:t> P.3</a:t>
            </a:r>
            <a:r>
              <a:rPr lang="ja-JP" altLang="en-US" sz="1050" dirty="0">
                <a:solidFill>
                  <a:srgbClr val="FF0000"/>
                </a:solidFill>
                <a:latin typeface="Meiryo UI" panose="020B0604030504040204" pitchFamily="50" charset="-128"/>
                <a:ea typeface="Meiryo UI" panose="020B0604030504040204" pitchFamily="50" charset="-128"/>
              </a:rPr>
              <a:t>に「先進性」、「汎用性」、 「具体性」、 「有効性」を記載してください。（ 「先進性」、「汎用性」、 「具体性」、 「有効性」 については、４項目が１枚におさまるよう記載してください。）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eaLnBrk="1" hangingPunct="1">
              <a:spcBef>
                <a:spcPts val="600"/>
              </a:spcBef>
              <a:buFontTx/>
              <a:buNone/>
            </a:pPr>
            <a:endParaRPr lang="en-US" altLang="ja-JP" sz="1050" dirty="0">
              <a:solidFill>
                <a:srgbClr val="FF0000"/>
              </a:solidFill>
              <a:latin typeface="Meiryo UI" panose="020B0604030504040204" pitchFamily="50" charset="-128"/>
              <a:ea typeface="Meiryo UI" panose="020B0604030504040204" pitchFamily="50" charset="-128"/>
            </a:endParaRPr>
          </a:p>
        </p:txBody>
      </p:sp>
      <p:sp>
        <p:nvSpPr>
          <p:cNvPr id="25" name="正方形/長方形 39">
            <a:extLst>
              <a:ext uri="{FF2B5EF4-FFF2-40B4-BE49-F238E27FC236}">
                <a16:creationId xmlns:a16="http://schemas.microsoft.com/office/drawing/2014/main" id="{0C13EF8C-C1B7-0033-5BF3-D22C82749724}"/>
              </a:ext>
            </a:extLst>
          </p:cNvPr>
          <p:cNvSpPr>
            <a:spLocks noChangeArrowheads="1"/>
          </p:cNvSpPr>
          <p:nvPr/>
        </p:nvSpPr>
        <p:spPr bwMode="auto">
          <a:xfrm>
            <a:off x="194332" y="4798991"/>
            <a:ext cx="8689786" cy="685002"/>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100"/>
              </a:lnSpc>
              <a:spcBef>
                <a:spcPts val="400"/>
              </a:spcBef>
            </a:pPr>
            <a:r>
              <a:rPr kumimoji="1" lang="ja-JP" altLang="en-US"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・本調査業務の工程計画ついて、図や表等を用いて簡潔に記載してください。</a:t>
            </a:r>
            <a:r>
              <a:rPr lang="ja-JP" altLang="en-US" sz="1050">
                <a:solidFill>
                  <a:srgbClr val="FF0000"/>
                </a:solidFill>
                <a:latin typeface="Meiryo UI" panose="020B0604030504040204" pitchFamily="50" charset="-128"/>
                <a:ea typeface="Meiryo UI" panose="020B0604030504040204" pitchFamily="50" charset="-128"/>
              </a:rPr>
              <a:t>（下記表はイメージです。）</a:t>
            </a:r>
            <a:endParaRPr kumimoji="1" lang="en-US" altLang="ja-JP"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a:lnSpc>
                <a:spcPts val="1100"/>
              </a:lnSpc>
              <a:spcBef>
                <a:spcPts val="400"/>
              </a:spcBef>
            </a:pPr>
            <a:r>
              <a:rPr lang="ja-JP" altLang="en-US" sz="1050">
                <a:solidFill>
                  <a:srgbClr val="FF0000"/>
                </a:solidFill>
                <a:latin typeface="Meiryo UI" panose="020B0604030504040204" pitchFamily="50" charset="-128"/>
                <a:ea typeface="Meiryo UI" panose="020B0604030504040204" pitchFamily="50" charset="-128"/>
              </a:rPr>
              <a:t>・導入検討先自治体名を明記し、具体的に記載してください。導入検討先自治体が複数で、工程計画が異なる場合はそれぞれお示しください。</a:t>
            </a:r>
            <a:endParaRPr kumimoji="1" lang="en-US" altLang="ja-JP"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C7CAD7EE-90D8-42B9-1C24-8D85432AE374}"/>
              </a:ext>
            </a:extLst>
          </p:cNvPr>
          <p:cNvSpPr txBox="1"/>
          <p:nvPr/>
        </p:nvSpPr>
        <p:spPr>
          <a:xfrm>
            <a:off x="8884118" y="6656328"/>
            <a:ext cx="349529" cy="261610"/>
          </a:xfrm>
          <a:prstGeom prst="rect">
            <a:avLst/>
          </a:prstGeom>
          <a:noFill/>
        </p:spPr>
        <p:txBody>
          <a:bodyPr wrap="square" rtlCol="0">
            <a:spAutoFit/>
          </a:bodyPr>
          <a:lstStyle/>
          <a:p>
            <a:pPr algn="ctr"/>
            <a:r>
              <a:rPr lang="en-US" altLang="ja-JP" sz="1050">
                <a:latin typeface="Meiryo UI" panose="020B0604030504040204" pitchFamily="50" charset="-128"/>
                <a:ea typeface="Meiryo UI" panose="020B0604030504040204" pitchFamily="50" charset="-128"/>
              </a:rPr>
              <a:t>1</a:t>
            </a:r>
            <a:endParaRPr kumimoji="1" lang="ja-JP" altLang="en-US" sz="105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92813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DCB5B4F-F2A1-A3A5-9E0D-0C86DABEDA87}"/>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調査委託先民間事業者</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a:t>
            </a:r>
          </a:p>
        </p:txBody>
      </p:sp>
      <p:sp>
        <p:nvSpPr>
          <p:cNvPr id="6" name="正方形/長方形 19">
            <a:extLst>
              <a:ext uri="{FF2B5EF4-FFF2-40B4-BE49-F238E27FC236}">
                <a16:creationId xmlns:a16="http://schemas.microsoft.com/office/drawing/2014/main" id="{DC69A1E3-6862-B36D-7364-395D6E564984}"/>
              </a:ext>
            </a:extLst>
          </p:cNvPr>
          <p:cNvSpPr>
            <a:spLocks noChangeArrowheads="1"/>
          </p:cNvSpPr>
          <p:nvPr/>
        </p:nvSpPr>
        <p:spPr bwMode="auto">
          <a:xfrm>
            <a:off x="101598" y="25400"/>
            <a:ext cx="3136696"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a:solidFill>
                  <a:prstClr val="black"/>
                </a:solidFill>
                <a:latin typeface="Meiryo UI" panose="020B0604030504040204" pitchFamily="50" charset="-128"/>
                <a:ea typeface="Meiryo UI" panose="020B0604030504040204" pitchFamily="50" charset="-128"/>
              </a:rPr>
              <a:t>令和</a:t>
            </a:r>
            <a:r>
              <a:rPr lang="en-US" altLang="ja-JP" sz="1000" b="1">
                <a:solidFill>
                  <a:prstClr val="black"/>
                </a:solidFill>
                <a:latin typeface="Meiryo UI" panose="020B0604030504040204" pitchFamily="50" charset="-128"/>
                <a:ea typeface="Meiryo UI" panose="020B0604030504040204" pitchFamily="50" charset="-128"/>
              </a:rPr>
              <a:t>8</a:t>
            </a:r>
            <a:r>
              <a:rPr lang="ja-JP" altLang="en-US" sz="1000" b="1">
                <a:solidFill>
                  <a:prstClr val="black"/>
                </a:solidFill>
                <a:latin typeface="Meiryo UI" panose="020B0604030504040204" pitchFamily="50" charset="-128"/>
                <a:ea typeface="Meiryo UI" panose="020B0604030504040204" pitchFamily="50" charset="-128"/>
              </a:rPr>
              <a:t>年度　スモールコンセッション形成推進事業 提案書</a:t>
            </a:r>
            <a:endParaRPr lang="en-US" altLang="ja-JP" sz="1000" b="1">
              <a:solidFill>
                <a:prstClr val="black"/>
              </a:solidFill>
              <a:latin typeface="Meiryo UI" panose="020B0604030504040204" pitchFamily="50" charset="-128"/>
              <a:ea typeface="Meiryo UI" panose="020B0604030504040204" pitchFamily="50" charset="-128"/>
            </a:endParaRPr>
          </a:p>
        </p:txBody>
      </p:sp>
      <p:cxnSp>
        <p:nvCxnSpPr>
          <p:cNvPr id="7" name="直線コネクタ 3">
            <a:extLst>
              <a:ext uri="{FF2B5EF4-FFF2-40B4-BE49-F238E27FC236}">
                <a16:creationId xmlns:a16="http://schemas.microsoft.com/office/drawing/2014/main" id="{8DC5A119-01CC-ADA0-5894-E5AAA7DD7365}"/>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8" name="直線コネクタ 3">
            <a:extLst>
              <a:ext uri="{FF2B5EF4-FFF2-40B4-BE49-F238E27FC236}">
                <a16:creationId xmlns:a16="http://schemas.microsoft.com/office/drawing/2014/main" id="{1551F1D9-6875-D1CD-0D1C-111E0BE04E90}"/>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 name="正方形/長方形 39">
            <a:extLst>
              <a:ext uri="{FF2B5EF4-FFF2-40B4-BE49-F238E27FC236}">
                <a16:creationId xmlns:a16="http://schemas.microsoft.com/office/drawing/2014/main" id="{904761C2-BF15-F81D-9496-E0357B1C10C6}"/>
              </a:ext>
            </a:extLst>
          </p:cNvPr>
          <p:cNvSpPr>
            <a:spLocks noChangeArrowheads="1"/>
          </p:cNvSpPr>
          <p:nvPr/>
        </p:nvSpPr>
        <p:spPr bwMode="auto">
          <a:xfrm>
            <a:off x="61700" y="1160986"/>
            <a:ext cx="9036000" cy="5495342"/>
          </a:xfrm>
          <a:prstGeom prst="rect">
            <a:avLst/>
          </a:prstGeom>
          <a:solidFill>
            <a:srgbClr val="FFFFFF"/>
          </a:solidFill>
          <a:ln w="3175">
            <a:solidFill>
              <a:srgbClr val="FF0000"/>
            </a:solidFill>
            <a:prstDash val="dash"/>
            <a:miter lim="800000"/>
            <a:headEnd/>
            <a:tailEnd/>
          </a:ln>
        </p:spPr>
        <p:txBody>
          <a:bodyPr anchor="ctr" anchorCtr="0"/>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600"/>
              </a:spcBef>
              <a:defRPr/>
            </a:pP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・募集要領の</a:t>
            </a:r>
            <a:r>
              <a:rPr kumimoji="1" lang="en-US" altLang="ja-JP"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Ⅱ</a:t>
            </a: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a:t>
            </a:r>
            <a:r>
              <a:rPr kumimoji="1" lang="en-US" altLang="ja-JP"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3</a:t>
            </a: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．に示す</a:t>
            </a:r>
            <a:r>
              <a:rPr lang="ja-JP" altLang="en-US" sz="1050" dirty="0">
                <a:solidFill>
                  <a:srgbClr val="FF0000"/>
                </a:solidFill>
                <a:latin typeface="Meiryo UI" panose="020B0604030504040204" pitchFamily="50" charset="-128"/>
                <a:ea typeface="Meiryo UI" panose="020B0604030504040204" pitchFamily="50" charset="-128"/>
              </a:rPr>
              <a:t>調査業務の</a:t>
            </a: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内容（具体的な取組み方法）について、</a:t>
            </a:r>
            <a:r>
              <a:rPr lang="ja-JP" altLang="en-US" sz="1050" dirty="0">
                <a:solidFill>
                  <a:srgbClr val="FF0000"/>
                </a:solidFill>
                <a:latin typeface="Meiryo UI" panose="020B0604030504040204" pitchFamily="50" charset="-128"/>
                <a:ea typeface="Meiryo UI" panose="020B0604030504040204" pitchFamily="50" charset="-128"/>
              </a:rPr>
              <a:t>１～２枚で</a:t>
            </a: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具体的に記載してください。</a:t>
            </a:r>
          </a:p>
          <a:p>
            <a:pPr>
              <a:spcBef>
                <a:spcPts val="600"/>
              </a:spcBef>
              <a:defRPr/>
            </a:pPr>
            <a:r>
              <a:rPr kumimoji="1" lang="ja-JP" altLang="en-US" sz="105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a:t>
            </a:r>
            <a:r>
              <a:rPr kumimoji="1" lang="ja-JP" altLang="en-US" sz="1050" i="0"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記載にあたっては、図、表や写真等も用いながら分かりやすく記載して</a:t>
            </a:r>
            <a:r>
              <a:rPr lang="ja-JP" altLang="en-US" sz="1050" dirty="0">
                <a:solidFill>
                  <a:srgbClr val="FF0000"/>
                </a:solidFill>
                <a:latin typeface="Meiryo UI" panose="020B0604030504040204" pitchFamily="50" charset="-128"/>
                <a:ea typeface="Meiryo UI" panose="020B0604030504040204" pitchFamily="50" charset="-128"/>
              </a:rPr>
              <a:t>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a:spcBef>
                <a:spcPts val="600"/>
              </a:spcBef>
              <a:defRPr/>
            </a:pPr>
            <a:r>
              <a:rPr lang="ja-JP" altLang="en-US" sz="1050" dirty="0">
                <a:solidFill>
                  <a:srgbClr val="FF0000"/>
                </a:solidFill>
                <a:latin typeface="Meiryo UI" panose="020B0604030504040204" pitchFamily="50" charset="-128"/>
                <a:ea typeface="Meiryo UI" panose="020B0604030504040204" pitchFamily="50" charset="-128"/>
              </a:rPr>
              <a:t>・</a:t>
            </a:r>
            <a:r>
              <a:rPr lang="en-US" altLang="ja-JP" sz="1050" dirty="0">
                <a:solidFill>
                  <a:srgbClr val="FF0000"/>
                </a:solidFill>
                <a:latin typeface="Meiryo UI" panose="020B0604030504040204" pitchFamily="50" charset="-128"/>
                <a:ea typeface="Meiryo UI" panose="020B0604030504040204" pitchFamily="50" charset="-128"/>
              </a:rPr>
              <a:t>P.3</a:t>
            </a:r>
            <a:r>
              <a:rPr lang="ja-JP" altLang="en-US" sz="1050" dirty="0">
                <a:solidFill>
                  <a:srgbClr val="FF0000"/>
                </a:solidFill>
                <a:latin typeface="Meiryo UI" panose="020B0604030504040204" pitchFamily="50" charset="-128"/>
                <a:ea typeface="Meiryo UI" panose="020B0604030504040204" pitchFamily="50" charset="-128"/>
              </a:rPr>
              <a:t>に「先進性」、「汎用性」、 「具体性」 、「有効性」を記載してください。（ 「先進性」、「汎用性」、 「具体性」、 「有効性」 については、４項目が１枚におさまるよう記載してください。） </a:t>
            </a:r>
            <a:endParaRPr lang="en-US" altLang="ja-JP" sz="1050" dirty="0">
              <a:solidFill>
                <a:srgbClr val="FF0000"/>
              </a:solidFill>
              <a:latin typeface="Meiryo UI" panose="020B0604030504040204" pitchFamily="50" charset="-128"/>
              <a:ea typeface="Meiryo UI" panose="020B0604030504040204" pitchFamily="50" charset="-128"/>
            </a:endParaRPr>
          </a:p>
        </p:txBody>
      </p:sp>
      <p:sp>
        <p:nvSpPr>
          <p:cNvPr id="3" name="正方形/長方形 31">
            <a:extLst>
              <a:ext uri="{FF2B5EF4-FFF2-40B4-BE49-F238E27FC236}">
                <a16:creationId xmlns:a16="http://schemas.microsoft.com/office/drawing/2014/main" id="{E245E80E-49C4-0921-AACA-8AE01334074C}"/>
              </a:ext>
            </a:extLst>
          </p:cNvPr>
          <p:cNvSpPr/>
          <p:nvPr/>
        </p:nvSpPr>
        <p:spPr>
          <a:xfrm>
            <a:off x="61700" y="894555"/>
            <a:ext cx="9036000"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a:solidFill>
                  <a:prstClr val="black"/>
                </a:solidFill>
                <a:latin typeface="Meiryo UI" panose="020B0604030504040204" pitchFamily="50" charset="-128"/>
                <a:ea typeface="Meiryo UI" panose="020B0604030504040204" pitchFamily="50" charset="-128"/>
              </a:rPr>
              <a:t>調査業務に対する具体的な提案</a:t>
            </a:r>
            <a:endParaRPr kumimoji="1" lang="ja-JP" altLang="ja-JP"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9" name="タイトル 1">
            <a:extLst>
              <a:ext uri="{FF2B5EF4-FFF2-40B4-BE49-F238E27FC236}">
                <a16:creationId xmlns:a16="http://schemas.microsoft.com/office/drawing/2014/main" id="{EFD7CCB0-ED2B-C2E0-FE7F-9920427559BB}"/>
              </a:ext>
            </a:extLst>
          </p:cNvPr>
          <p:cNvSpPr txBox="1">
            <a:spLocks noChangeArrowheads="1"/>
          </p:cNvSpPr>
          <p:nvPr/>
        </p:nvSpPr>
        <p:spPr bwMode="auto">
          <a:xfrm>
            <a:off x="96637" y="536791"/>
            <a:ext cx="725614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派遣先地方公共団体・調査名</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 ○○○○○○○○○○・ ○○○○○○○○○○</a:t>
            </a:r>
          </a:p>
        </p:txBody>
      </p:sp>
      <p:sp>
        <p:nvSpPr>
          <p:cNvPr id="13" name="テキスト ボックス 12">
            <a:extLst>
              <a:ext uri="{FF2B5EF4-FFF2-40B4-BE49-F238E27FC236}">
                <a16:creationId xmlns:a16="http://schemas.microsoft.com/office/drawing/2014/main" id="{A4106D80-C3AE-CA71-7A2A-18FF75395843}"/>
              </a:ext>
            </a:extLst>
          </p:cNvPr>
          <p:cNvSpPr txBox="1"/>
          <p:nvPr/>
        </p:nvSpPr>
        <p:spPr>
          <a:xfrm>
            <a:off x="8884118" y="6656328"/>
            <a:ext cx="349529" cy="261610"/>
          </a:xfrm>
          <a:prstGeom prst="rect">
            <a:avLst/>
          </a:prstGeom>
          <a:noFill/>
        </p:spPr>
        <p:txBody>
          <a:bodyPr wrap="square" rtlCol="0">
            <a:spAutoFit/>
          </a:bodyPr>
          <a:lstStyle/>
          <a:p>
            <a:pPr algn="ctr"/>
            <a:r>
              <a:rPr kumimoji="1" lang="en-US" altLang="ja-JP" sz="1050">
                <a:latin typeface="Meiryo UI" panose="020B0604030504040204" pitchFamily="50" charset="-128"/>
                <a:ea typeface="Meiryo UI" panose="020B0604030504040204" pitchFamily="50" charset="-128"/>
              </a:rPr>
              <a:t>2</a:t>
            </a:r>
            <a:endParaRPr kumimoji="1" lang="ja-JP" altLang="en-US" sz="1050">
              <a:latin typeface="Meiryo UI" panose="020B0604030504040204" pitchFamily="50" charset="-128"/>
              <a:ea typeface="Meiryo UI" panose="020B0604030504040204" pitchFamily="50" charset="-128"/>
            </a:endParaRPr>
          </a:p>
        </p:txBody>
      </p:sp>
      <p:sp>
        <p:nvSpPr>
          <p:cNvPr id="14" name="正方形/長方形 19">
            <a:extLst>
              <a:ext uri="{FF2B5EF4-FFF2-40B4-BE49-F238E27FC236}">
                <a16:creationId xmlns:a16="http://schemas.microsoft.com/office/drawing/2014/main" id="{1757E6CD-3A10-DB6F-4D07-CBE60F1148D5}"/>
              </a:ext>
            </a:extLst>
          </p:cNvPr>
          <p:cNvSpPr>
            <a:spLocks noChangeArrowheads="1"/>
          </p:cNvSpPr>
          <p:nvPr/>
        </p:nvSpPr>
        <p:spPr bwMode="auto">
          <a:xfrm>
            <a:off x="8429571" y="57742"/>
            <a:ext cx="611635"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r>
              <a:rPr lang="ja-JP" altLang="en-US" sz="1000" b="1">
                <a:solidFill>
                  <a:prstClr val="black"/>
                </a:solidFill>
                <a:latin typeface="Meiryo UI" panose="020B0604030504040204" pitchFamily="50" charset="-128"/>
                <a:ea typeface="Meiryo UI" panose="020B0604030504040204" pitchFamily="50" charset="-128"/>
              </a:rPr>
              <a:t>様式２</a:t>
            </a:r>
            <a:endParaRPr lang="en-US" altLang="ja-JP" sz="1000" b="1">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08878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6">
            <a:extLst>
              <a:ext uri="{FF2B5EF4-FFF2-40B4-BE49-F238E27FC236}">
                <a16:creationId xmlns:a16="http://schemas.microsoft.com/office/drawing/2014/main" id="{58B23761-B6A0-A8F5-F10F-2CF69EC1862B}"/>
              </a:ext>
            </a:extLst>
          </p:cNvPr>
          <p:cNvSpPr>
            <a:spLocks noChangeArrowheads="1"/>
          </p:cNvSpPr>
          <p:nvPr/>
        </p:nvSpPr>
        <p:spPr bwMode="auto">
          <a:xfrm>
            <a:off x="117687" y="951193"/>
            <a:ext cx="8964613" cy="5799385"/>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29" name="正方形/長方形 30">
            <a:extLst>
              <a:ext uri="{FF2B5EF4-FFF2-40B4-BE49-F238E27FC236}">
                <a16:creationId xmlns:a16="http://schemas.microsoft.com/office/drawing/2014/main" id="{894AD88E-1F8A-81FF-E8D8-75C985908A4A}"/>
              </a:ext>
            </a:extLst>
          </p:cNvPr>
          <p:cNvSpPr>
            <a:spLocks noChangeArrowheads="1"/>
          </p:cNvSpPr>
          <p:nvPr/>
        </p:nvSpPr>
        <p:spPr bwMode="auto">
          <a:xfrm>
            <a:off x="42923" y="3641850"/>
            <a:ext cx="4464000" cy="301447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②汎用性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0" name="正方形/長方形 30">
            <a:extLst>
              <a:ext uri="{FF2B5EF4-FFF2-40B4-BE49-F238E27FC236}">
                <a16:creationId xmlns:a16="http://schemas.microsoft.com/office/drawing/2014/main" id="{35A8F60A-C0ED-1BBD-469E-6DE9B33F73EA}"/>
              </a:ext>
            </a:extLst>
          </p:cNvPr>
          <p:cNvSpPr>
            <a:spLocks noChangeArrowheads="1"/>
          </p:cNvSpPr>
          <p:nvPr/>
        </p:nvSpPr>
        <p:spPr bwMode="auto">
          <a:xfrm>
            <a:off x="4618300" y="3641850"/>
            <a:ext cx="4464000" cy="301447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④</a:t>
            </a:r>
            <a:r>
              <a:rPr lang="ja-JP" altLang="en-US" sz="1000" b="1">
                <a:latin typeface="Meiryo UI" panose="020B0604030504040204" pitchFamily="50" charset="-128"/>
                <a:ea typeface="Meiryo UI" panose="020B0604030504040204" pitchFamily="50" charset="-128"/>
              </a:rPr>
              <a:t>有効</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1" name="正方形/長方形 39">
            <a:extLst>
              <a:ext uri="{FF2B5EF4-FFF2-40B4-BE49-F238E27FC236}">
                <a16:creationId xmlns:a16="http://schemas.microsoft.com/office/drawing/2014/main" id="{88B7B620-E5AD-0E28-8DDF-38400EFE5D97}"/>
              </a:ext>
            </a:extLst>
          </p:cNvPr>
          <p:cNvSpPr>
            <a:spLocks noChangeArrowheads="1"/>
          </p:cNvSpPr>
          <p:nvPr/>
        </p:nvSpPr>
        <p:spPr bwMode="auto">
          <a:xfrm>
            <a:off x="153050" y="4759285"/>
            <a:ext cx="4243745" cy="900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en-US" altLang="ja-JP" sz="1050">
                <a:solidFill>
                  <a:srgbClr val="FF0000"/>
                </a:solidFill>
                <a:latin typeface="Meiryo UI" panose="020B0604030504040204" pitchFamily="50" charset="-128"/>
                <a:ea typeface="Meiryo UI" panose="020B0604030504040204" pitchFamily="50" charset="-128"/>
              </a:rPr>
              <a:t>【</a:t>
            </a:r>
            <a:r>
              <a:rPr lang="ja-JP" altLang="en-US" sz="1050">
                <a:solidFill>
                  <a:srgbClr val="FF0000"/>
                </a:solidFill>
                <a:latin typeface="Meiryo UI" panose="020B0604030504040204" pitchFamily="50" charset="-128"/>
                <a:ea typeface="Meiryo UI" panose="020B0604030504040204" pitchFamily="50" charset="-128"/>
              </a:rPr>
              <a:t>記載内容</a:t>
            </a:r>
            <a:r>
              <a:rPr lang="en-US" altLang="ja-JP" sz="1050">
                <a:solidFill>
                  <a:srgbClr val="FF0000"/>
                </a:solidFill>
                <a:latin typeface="Meiryo UI" panose="020B0604030504040204" pitchFamily="50" charset="-128"/>
                <a:ea typeface="Meiryo UI" panose="020B0604030504040204" pitchFamily="50" charset="-128"/>
              </a:rPr>
              <a:t>】</a:t>
            </a:r>
            <a:endParaRPr kumimoji="1" lang="en-US" altLang="ja-JP"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88900" indent="-88900">
              <a:spcBef>
                <a:spcPts val="400"/>
              </a:spcBef>
            </a:pPr>
            <a:r>
              <a:rPr kumimoji="1" lang="ja-JP" altLang="en-US"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・取組むスキーム・手法等が、より他の多くの地方公共団体においても導入されることが期待できるか。</a:t>
            </a:r>
          </a:p>
        </p:txBody>
      </p:sp>
      <p:sp>
        <p:nvSpPr>
          <p:cNvPr id="33" name="正方形/長方形 30">
            <a:extLst>
              <a:ext uri="{FF2B5EF4-FFF2-40B4-BE49-F238E27FC236}">
                <a16:creationId xmlns:a16="http://schemas.microsoft.com/office/drawing/2014/main" id="{1F3F450A-362F-C3D1-EF99-CD9C7C660AB7}"/>
              </a:ext>
            </a:extLst>
          </p:cNvPr>
          <p:cNvSpPr>
            <a:spLocks noChangeArrowheads="1"/>
          </p:cNvSpPr>
          <p:nvPr/>
        </p:nvSpPr>
        <p:spPr bwMode="auto">
          <a:xfrm>
            <a:off x="42923" y="1131193"/>
            <a:ext cx="4464000" cy="247226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①先進性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4" name="正方形/長方形 30">
            <a:extLst>
              <a:ext uri="{FF2B5EF4-FFF2-40B4-BE49-F238E27FC236}">
                <a16:creationId xmlns:a16="http://schemas.microsoft.com/office/drawing/2014/main" id="{7D69A1D2-8EDE-87D1-3875-48919C0E183F}"/>
              </a:ext>
            </a:extLst>
          </p:cNvPr>
          <p:cNvSpPr>
            <a:spLocks noChangeArrowheads="1"/>
          </p:cNvSpPr>
          <p:nvPr/>
        </p:nvSpPr>
        <p:spPr bwMode="auto">
          <a:xfrm>
            <a:off x="4618300" y="1137971"/>
            <a:ext cx="4464000" cy="246548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t" anchorCtr="0"/>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rtl="0" eaLnBrk="1" fontAlgn="base" latinLnBrk="0" hangingPunct="1">
              <a:lnSpc>
                <a:spcPct val="100000"/>
              </a:lnSpc>
              <a:spcBef>
                <a:spcPts val="600"/>
              </a:spcBef>
              <a:spcAft>
                <a:spcPct val="0"/>
              </a:spcAft>
              <a:buClrTx/>
              <a:buSzTx/>
              <a:buFontTx/>
              <a:buNone/>
              <a:tabLst/>
              <a:defRPr/>
            </a:pP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③</a:t>
            </a:r>
            <a:r>
              <a:rPr lang="ja-JP" altLang="en-US" sz="1000" b="1">
                <a:latin typeface="Meiryo UI" panose="020B0604030504040204" pitchFamily="50" charset="-128"/>
                <a:ea typeface="Meiryo UI" panose="020B0604030504040204" pitchFamily="50" charset="-128"/>
              </a:rPr>
              <a:t>具体</a:t>
            </a:r>
            <a:r>
              <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性</a:t>
            </a:r>
            <a:r>
              <a:rPr kumimoji="1" lang="en-US" altLang="ja-JP"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rPr>
              <a:t>】</a:t>
            </a:r>
            <a:endParaRPr kumimoji="1" lang="ja-JP" altLang="en-US" sz="1000" b="1"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5" name="正方形/長方形 39">
            <a:extLst>
              <a:ext uri="{FF2B5EF4-FFF2-40B4-BE49-F238E27FC236}">
                <a16:creationId xmlns:a16="http://schemas.microsoft.com/office/drawing/2014/main" id="{F21897A4-4862-0AA3-84F1-C1CD943B272B}"/>
              </a:ext>
            </a:extLst>
          </p:cNvPr>
          <p:cNvSpPr>
            <a:spLocks noChangeArrowheads="1"/>
          </p:cNvSpPr>
          <p:nvPr/>
        </p:nvSpPr>
        <p:spPr bwMode="auto">
          <a:xfrm>
            <a:off x="160448" y="1995854"/>
            <a:ext cx="4243745" cy="900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kumimoji="1" lang="en-US" altLang="ja-JP"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t>
            </a:r>
            <a:r>
              <a:rPr kumimoji="1" lang="ja-JP" altLang="en-US"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記載内容</a:t>
            </a:r>
            <a:r>
              <a:rPr kumimoji="1" lang="en-US" altLang="ja-JP"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t>
            </a:r>
          </a:p>
          <a:p>
            <a:pPr marL="88900" indent="-88900">
              <a:spcBef>
                <a:spcPts val="400"/>
              </a:spcBef>
            </a:pPr>
            <a:r>
              <a:rPr kumimoji="1" lang="ja-JP" altLang="en-US" sz="105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・取組むスキーム・手法等や調査検討の進め方について、先進的であるか（先例がない又は乏しい、複数の既存手法の組み合わせ等）</a:t>
            </a:r>
          </a:p>
        </p:txBody>
      </p:sp>
      <p:sp>
        <p:nvSpPr>
          <p:cNvPr id="36" name="正方形/長方形 39">
            <a:extLst>
              <a:ext uri="{FF2B5EF4-FFF2-40B4-BE49-F238E27FC236}">
                <a16:creationId xmlns:a16="http://schemas.microsoft.com/office/drawing/2014/main" id="{9F52B143-572F-79D2-83D0-DD8415A8EDD7}"/>
              </a:ext>
            </a:extLst>
          </p:cNvPr>
          <p:cNvSpPr>
            <a:spLocks noChangeArrowheads="1"/>
          </p:cNvSpPr>
          <p:nvPr/>
        </p:nvSpPr>
        <p:spPr bwMode="auto">
          <a:xfrm>
            <a:off x="4728427" y="1995854"/>
            <a:ext cx="4243745" cy="899745"/>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en-US" altLang="ja-JP" sz="1050">
                <a:solidFill>
                  <a:srgbClr val="FF0000"/>
                </a:solidFill>
                <a:latin typeface="Meiryo UI" panose="020B0604030504040204" pitchFamily="50" charset="-128"/>
                <a:ea typeface="Meiryo UI" panose="020B0604030504040204" pitchFamily="50" charset="-128"/>
              </a:rPr>
              <a:t>【</a:t>
            </a:r>
            <a:r>
              <a:rPr lang="ja-JP" altLang="en-US" sz="1050">
                <a:solidFill>
                  <a:srgbClr val="FF0000"/>
                </a:solidFill>
                <a:latin typeface="Meiryo UI" panose="020B0604030504040204" pitchFamily="50" charset="-128"/>
                <a:ea typeface="Meiryo UI" panose="020B0604030504040204" pitchFamily="50" charset="-128"/>
              </a:rPr>
              <a:t>記載内容</a:t>
            </a:r>
            <a:r>
              <a:rPr lang="en-US" altLang="ja-JP" sz="1050">
                <a:solidFill>
                  <a:srgbClr val="FF0000"/>
                </a:solidFill>
                <a:latin typeface="Meiryo UI" panose="020B0604030504040204" pitchFamily="50" charset="-128"/>
                <a:ea typeface="Meiryo UI" panose="020B0604030504040204" pitchFamily="50" charset="-128"/>
              </a:rPr>
              <a:t>】</a:t>
            </a:r>
          </a:p>
          <a:p>
            <a:pPr marL="88900" indent="-88900">
              <a:spcBef>
                <a:spcPts val="400"/>
              </a:spcBef>
            </a:pPr>
            <a:r>
              <a:rPr lang="ja-JP" altLang="en-US" sz="1050">
                <a:solidFill>
                  <a:srgbClr val="FF0000"/>
                </a:solidFill>
                <a:latin typeface="Meiryo UI" panose="020B0604030504040204" pitchFamily="50" charset="-128"/>
                <a:ea typeface="Meiryo UI" panose="020B0604030504040204" pitchFamily="50" charset="-128"/>
              </a:rPr>
              <a:t>・事業化に向けた調査・検討プロセス、及びその後の運営のプロセスにおいて具体性がみられるか。</a:t>
            </a:r>
            <a:endParaRPr lang="en-US" altLang="ja-JP" sz="1050">
              <a:solidFill>
                <a:srgbClr val="FF0000"/>
              </a:solidFill>
              <a:latin typeface="Meiryo UI" panose="020B0604030504040204" pitchFamily="50" charset="-128"/>
              <a:ea typeface="Meiryo UI" panose="020B0604030504040204" pitchFamily="50" charset="-128"/>
            </a:endParaRPr>
          </a:p>
          <a:p>
            <a:pPr marL="88900" indent="-88900">
              <a:spcBef>
                <a:spcPts val="400"/>
              </a:spcBef>
            </a:pPr>
            <a:r>
              <a:rPr lang="ja-JP" altLang="en-US" sz="1050">
                <a:solidFill>
                  <a:srgbClr val="FF0000"/>
                </a:solidFill>
                <a:latin typeface="Meiryo UI" panose="020B0604030504040204" pitchFamily="50" charset="-128"/>
                <a:ea typeface="Meiryo UI" panose="020B0604030504040204" pitchFamily="50" charset="-128"/>
              </a:rPr>
              <a:t> ・地域内におけるステークホルダー（地域金融機関、商工会議所等）の巻き込みが図られているか。</a:t>
            </a:r>
            <a:endParaRPr lang="en-US" altLang="ja-JP" sz="1050">
              <a:solidFill>
                <a:srgbClr val="FF0000"/>
              </a:solidFill>
              <a:latin typeface="Meiryo UI" panose="020B0604030504040204" pitchFamily="50" charset="-128"/>
              <a:ea typeface="Meiryo UI" panose="020B0604030504040204" pitchFamily="50" charset="-128"/>
            </a:endParaRPr>
          </a:p>
        </p:txBody>
      </p:sp>
      <p:sp>
        <p:nvSpPr>
          <p:cNvPr id="5" name="正方形/長方形 39">
            <a:extLst>
              <a:ext uri="{FF2B5EF4-FFF2-40B4-BE49-F238E27FC236}">
                <a16:creationId xmlns:a16="http://schemas.microsoft.com/office/drawing/2014/main" id="{B97C998B-E5CD-9B15-A704-50DF652F0879}"/>
              </a:ext>
            </a:extLst>
          </p:cNvPr>
          <p:cNvSpPr>
            <a:spLocks noChangeArrowheads="1"/>
          </p:cNvSpPr>
          <p:nvPr/>
        </p:nvSpPr>
        <p:spPr bwMode="auto">
          <a:xfrm>
            <a:off x="4728426" y="4759285"/>
            <a:ext cx="4243745" cy="900000"/>
          </a:xfrm>
          <a:prstGeom prst="rect">
            <a:avLst/>
          </a:prstGeom>
          <a:solidFill>
            <a:srgbClr val="FFFFFF"/>
          </a:solidFill>
          <a:ln w="3175">
            <a:solidFill>
              <a:srgbClr val="FF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8900" indent="-88900">
              <a:spcBef>
                <a:spcPts val="400"/>
              </a:spcBef>
            </a:pPr>
            <a:r>
              <a:rPr lang="en-US" altLang="ja-JP" sz="1050">
                <a:solidFill>
                  <a:srgbClr val="FF0000"/>
                </a:solidFill>
                <a:latin typeface="Meiryo UI" panose="020B0604030504040204" pitchFamily="50" charset="-128"/>
                <a:ea typeface="Meiryo UI" panose="020B0604030504040204" pitchFamily="50" charset="-128"/>
              </a:rPr>
              <a:t>【</a:t>
            </a:r>
            <a:r>
              <a:rPr lang="ja-JP" altLang="en-US" sz="1050">
                <a:solidFill>
                  <a:srgbClr val="FF0000"/>
                </a:solidFill>
                <a:latin typeface="Meiryo UI" panose="020B0604030504040204" pitchFamily="50" charset="-128"/>
                <a:ea typeface="Meiryo UI" panose="020B0604030504040204" pitchFamily="50" charset="-128"/>
              </a:rPr>
              <a:t>記載内容</a:t>
            </a:r>
            <a:r>
              <a:rPr lang="en-US" altLang="ja-JP" sz="1050">
                <a:solidFill>
                  <a:srgbClr val="FF0000"/>
                </a:solidFill>
                <a:latin typeface="Meiryo UI" panose="020B0604030504040204" pitchFamily="50" charset="-128"/>
                <a:ea typeface="Meiryo UI" panose="020B0604030504040204" pitchFamily="50" charset="-128"/>
              </a:rPr>
              <a:t>】</a:t>
            </a:r>
          </a:p>
          <a:p>
            <a:pPr marL="88900" indent="-88900">
              <a:spcBef>
                <a:spcPts val="400"/>
              </a:spcBef>
            </a:pPr>
            <a:r>
              <a:rPr lang="ja-JP" altLang="en-US" sz="1050">
                <a:solidFill>
                  <a:srgbClr val="FF0000"/>
                </a:solidFill>
                <a:latin typeface="Meiryo UI" panose="020B0604030504040204" pitchFamily="50" charset="-128"/>
                <a:ea typeface="Meiryo UI" panose="020B0604030504040204" pitchFamily="50" charset="-128"/>
              </a:rPr>
              <a:t>・業務の効率化、迅速化、地域活性化等の効果が認められるか。</a:t>
            </a:r>
            <a:endParaRPr lang="en-US" altLang="ja-JP" sz="1050">
              <a:solidFill>
                <a:srgbClr val="FF0000"/>
              </a:solidFill>
              <a:latin typeface="Meiryo UI" panose="020B0604030504040204" pitchFamily="50" charset="-128"/>
              <a:ea typeface="Meiryo UI" panose="020B0604030504040204" pitchFamily="50" charset="-128"/>
            </a:endParaRPr>
          </a:p>
        </p:txBody>
      </p:sp>
      <p:sp>
        <p:nvSpPr>
          <p:cNvPr id="27" name="タイトル 1">
            <a:extLst>
              <a:ext uri="{FF2B5EF4-FFF2-40B4-BE49-F238E27FC236}">
                <a16:creationId xmlns:a16="http://schemas.microsoft.com/office/drawing/2014/main" id="{509D7BF0-9B1D-D2AA-1A5C-D945677F0E33}"/>
              </a:ext>
            </a:extLst>
          </p:cNvPr>
          <p:cNvSpPr txBox="1">
            <a:spLocks noChangeArrowheads="1"/>
          </p:cNvSpPr>
          <p:nvPr/>
        </p:nvSpPr>
        <p:spPr bwMode="auto">
          <a:xfrm>
            <a:off x="96637" y="360188"/>
            <a:ext cx="55965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調査委託先民間事業者</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a:t>
            </a:r>
          </a:p>
        </p:txBody>
      </p:sp>
      <p:sp>
        <p:nvSpPr>
          <p:cNvPr id="28" name="正方形/長方形 19">
            <a:extLst>
              <a:ext uri="{FF2B5EF4-FFF2-40B4-BE49-F238E27FC236}">
                <a16:creationId xmlns:a16="http://schemas.microsoft.com/office/drawing/2014/main" id="{7D2F86D0-5042-8E36-5A37-B5393C99E24E}"/>
              </a:ext>
            </a:extLst>
          </p:cNvPr>
          <p:cNvSpPr>
            <a:spLocks noChangeArrowheads="1"/>
          </p:cNvSpPr>
          <p:nvPr/>
        </p:nvSpPr>
        <p:spPr bwMode="auto">
          <a:xfrm>
            <a:off x="101598" y="25400"/>
            <a:ext cx="3136696"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a:solidFill>
                  <a:prstClr val="black"/>
                </a:solidFill>
                <a:latin typeface="Meiryo UI" panose="020B0604030504040204" pitchFamily="50" charset="-128"/>
                <a:ea typeface="Meiryo UI" panose="020B0604030504040204" pitchFamily="50" charset="-128"/>
              </a:rPr>
              <a:t>令和</a:t>
            </a:r>
            <a:r>
              <a:rPr lang="en-US" altLang="ja-JP" sz="1000" b="1">
                <a:solidFill>
                  <a:prstClr val="black"/>
                </a:solidFill>
                <a:latin typeface="Meiryo UI" panose="020B0604030504040204" pitchFamily="50" charset="-128"/>
                <a:ea typeface="Meiryo UI" panose="020B0604030504040204" pitchFamily="50" charset="-128"/>
              </a:rPr>
              <a:t>8</a:t>
            </a:r>
            <a:r>
              <a:rPr lang="ja-JP" altLang="en-US" sz="1000" b="1">
                <a:solidFill>
                  <a:prstClr val="black"/>
                </a:solidFill>
                <a:latin typeface="Meiryo UI" panose="020B0604030504040204" pitchFamily="50" charset="-128"/>
                <a:ea typeface="Meiryo UI" panose="020B0604030504040204" pitchFamily="50" charset="-128"/>
              </a:rPr>
              <a:t>年度　スモールコンセッション形成推進事業 提案書</a:t>
            </a:r>
            <a:endParaRPr lang="en-US" altLang="ja-JP" sz="1000" b="1">
              <a:solidFill>
                <a:prstClr val="black"/>
              </a:solidFill>
              <a:latin typeface="Meiryo UI" panose="020B0604030504040204" pitchFamily="50" charset="-128"/>
              <a:ea typeface="Meiryo UI" panose="020B0604030504040204" pitchFamily="50" charset="-128"/>
            </a:endParaRPr>
          </a:p>
        </p:txBody>
      </p:sp>
      <p:cxnSp>
        <p:nvCxnSpPr>
          <p:cNvPr id="32" name="直線コネクタ 3">
            <a:extLst>
              <a:ext uri="{FF2B5EF4-FFF2-40B4-BE49-F238E27FC236}">
                <a16:creationId xmlns:a16="http://schemas.microsoft.com/office/drawing/2014/main" id="{FF99EA7A-1571-703F-5AB9-A92BA0A119DC}"/>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37" name="直線コネクタ 3">
            <a:extLst>
              <a:ext uri="{FF2B5EF4-FFF2-40B4-BE49-F238E27FC236}">
                <a16:creationId xmlns:a16="http://schemas.microsoft.com/office/drawing/2014/main" id="{45BBEA63-651F-A6AB-9DD6-3ADDF22A5C60}"/>
              </a:ext>
            </a:extLst>
          </p:cNvPr>
          <p:cNvCxnSpPr/>
          <p:nvPr/>
        </p:nvCxnSpPr>
        <p:spPr>
          <a:xfrm>
            <a:off x="2379" y="764704"/>
            <a:ext cx="9144000" cy="0"/>
          </a:xfrm>
          <a:prstGeom prst="line">
            <a:avLst/>
          </a:prstGeom>
          <a:ln w="38100">
            <a:solidFill>
              <a:srgbClr val="008000"/>
            </a:solidFill>
          </a:ln>
        </p:spPr>
        <p:style>
          <a:lnRef idx="1">
            <a:schemeClr val="accent1"/>
          </a:lnRef>
          <a:fillRef idx="0">
            <a:schemeClr val="accent1"/>
          </a:fillRef>
          <a:effectRef idx="0">
            <a:schemeClr val="accent1"/>
          </a:effectRef>
          <a:fontRef idx="minor">
            <a:schemeClr val="tx1"/>
          </a:fontRef>
        </p:style>
      </p:cxnSp>
      <p:sp>
        <p:nvSpPr>
          <p:cNvPr id="2" name="正方形/長方形 31">
            <a:extLst>
              <a:ext uri="{FF2B5EF4-FFF2-40B4-BE49-F238E27FC236}">
                <a16:creationId xmlns:a16="http://schemas.microsoft.com/office/drawing/2014/main" id="{F001B28F-83A6-8A58-A785-5D5BE2E25FA7}"/>
              </a:ext>
            </a:extLst>
          </p:cNvPr>
          <p:cNvSpPr/>
          <p:nvPr/>
        </p:nvSpPr>
        <p:spPr>
          <a:xfrm>
            <a:off x="42923" y="894555"/>
            <a:ext cx="9054777" cy="180000"/>
          </a:xfrm>
          <a:prstGeom prst="rect">
            <a:avLst/>
          </a:prstGeom>
          <a:solidFill>
            <a:srgbClr val="D6F2D9"/>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100" b="1">
                <a:solidFill>
                  <a:prstClr val="black"/>
                </a:solidFill>
                <a:latin typeface="Meiryo UI" panose="020B0604030504040204" pitchFamily="50" charset="-128"/>
                <a:ea typeface="Meiryo UI" panose="020B0604030504040204" pitchFamily="50" charset="-128"/>
              </a:rPr>
              <a:t>調査業務に対する具体的な提案</a:t>
            </a:r>
            <a:endParaRPr kumimoji="1" lang="ja-JP" altLang="ja-JP" sz="14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B98935FD-5686-BD4B-338B-FDCCF988106C}"/>
              </a:ext>
            </a:extLst>
          </p:cNvPr>
          <p:cNvSpPr txBox="1">
            <a:spLocks noChangeArrowheads="1"/>
          </p:cNvSpPr>
          <p:nvPr/>
        </p:nvSpPr>
        <p:spPr bwMode="auto">
          <a:xfrm>
            <a:off x="96637" y="536791"/>
            <a:ext cx="725614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spAutoFit/>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派遣先地方公共団体・調査名</a:t>
            </a:r>
            <a:r>
              <a:rPr lang="en-US" altLang="ja-JP" sz="1200" b="1">
                <a:latin typeface="Meiryo UI" panose="020B0604030504040204" pitchFamily="50" charset="-128"/>
                <a:ea typeface="Meiryo UI" panose="020B0604030504040204" pitchFamily="50" charset="-128"/>
              </a:rPr>
              <a:t>】</a:t>
            </a:r>
            <a:r>
              <a:rPr lang="ja-JP" altLang="en-US" sz="1200" b="1">
                <a:latin typeface="Meiryo UI" panose="020B0604030504040204" pitchFamily="50" charset="-128"/>
                <a:ea typeface="Meiryo UI" panose="020B0604030504040204" pitchFamily="50" charset="-128"/>
              </a:rPr>
              <a:t> ○○○○○○○○○○・ ○○○○○○○○○○</a:t>
            </a:r>
          </a:p>
        </p:txBody>
      </p:sp>
      <p:sp>
        <p:nvSpPr>
          <p:cNvPr id="9" name="テキスト ボックス 8">
            <a:extLst>
              <a:ext uri="{FF2B5EF4-FFF2-40B4-BE49-F238E27FC236}">
                <a16:creationId xmlns:a16="http://schemas.microsoft.com/office/drawing/2014/main" id="{B168C58A-AE38-B74E-8521-5298BCE86603}"/>
              </a:ext>
            </a:extLst>
          </p:cNvPr>
          <p:cNvSpPr txBox="1"/>
          <p:nvPr/>
        </p:nvSpPr>
        <p:spPr>
          <a:xfrm>
            <a:off x="8884118" y="6656328"/>
            <a:ext cx="349529" cy="261610"/>
          </a:xfrm>
          <a:prstGeom prst="rect">
            <a:avLst/>
          </a:prstGeom>
          <a:noFill/>
        </p:spPr>
        <p:txBody>
          <a:bodyPr wrap="square" rtlCol="0">
            <a:spAutoFit/>
          </a:bodyPr>
          <a:lstStyle/>
          <a:p>
            <a:pPr algn="ctr"/>
            <a:r>
              <a:rPr kumimoji="1" lang="en-US" altLang="ja-JP" sz="1050">
                <a:latin typeface="Meiryo UI" panose="020B0604030504040204" pitchFamily="50" charset="-128"/>
                <a:ea typeface="Meiryo UI" panose="020B0604030504040204" pitchFamily="50" charset="-128"/>
              </a:rPr>
              <a:t>3</a:t>
            </a:r>
            <a:endParaRPr kumimoji="1" lang="ja-JP" altLang="en-US" sz="1050">
              <a:latin typeface="Meiryo UI" panose="020B0604030504040204" pitchFamily="50" charset="-128"/>
              <a:ea typeface="Meiryo UI" panose="020B0604030504040204" pitchFamily="50" charset="-128"/>
            </a:endParaRPr>
          </a:p>
        </p:txBody>
      </p:sp>
      <p:sp>
        <p:nvSpPr>
          <p:cNvPr id="10" name="正方形/長方形 19">
            <a:extLst>
              <a:ext uri="{FF2B5EF4-FFF2-40B4-BE49-F238E27FC236}">
                <a16:creationId xmlns:a16="http://schemas.microsoft.com/office/drawing/2014/main" id="{6A65EC93-0E1B-7436-E1AE-1B8DE5C431BB}"/>
              </a:ext>
            </a:extLst>
          </p:cNvPr>
          <p:cNvSpPr>
            <a:spLocks noChangeArrowheads="1"/>
          </p:cNvSpPr>
          <p:nvPr/>
        </p:nvSpPr>
        <p:spPr bwMode="auto">
          <a:xfrm>
            <a:off x="8429571" y="57742"/>
            <a:ext cx="611635" cy="252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r>
              <a:rPr lang="ja-JP" altLang="en-US" sz="1000" b="1">
                <a:solidFill>
                  <a:prstClr val="black"/>
                </a:solidFill>
                <a:latin typeface="Meiryo UI" panose="020B0604030504040204" pitchFamily="50" charset="-128"/>
                <a:ea typeface="Meiryo UI" panose="020B0604030504040204" pitchFamily="50" charset="-128"/>
              </a:rPr>
              <a:t>様式２</a:t>
            </a:r>
            <a:endParaRPr lang="en-US" altLang="ja-JP" sz="1000" b="1">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742410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Words>848</Words>
  <PresentationFormat>画面に合わせる (4:3)</PresentationFormat>
  <Paragraphs>113</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Meiryo UI</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