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313" r:id="rId19"/>
    <p:sldId id="318" r:id="rId20"/>
    <p:sldId id="317" r:id="rId21"/>
    <p:sldId id="316" r:id="rId22"/>
    <p:sldId id="292" r:id="rId23"/>
    <p:sldId id="293" r:id="rId24"/>
    <p:sldId id="296" r:id="rId25"/>
    <p:sldId id="298" r:id="rId26"/>
    <p:sldId id="300" r:id="rId27"/>
    <p:sldId id="305" r:id="rId28"/>
    <p:sldId id="319" r:id="rId29"/>
    <p:sldId id="307" r:id="rId3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04" autoAdjust="0"/>
  </p:normalViewPr>
  <p:slideViewPr>
    <p:cSldViewPr>
      <p:cViewPr varScale="1">
        <p:scale>
          <a:sx n="110" d="100"/>
          <a:sy n="110" d="100"/>
        </p:scale>
        <p:origin x="1680" y="114"/>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64579089258263E-2"/>
          <c:y val="5.6729591453195553E-2"/>
          <c:w val="0.87956728767402526"/>
          <c:h val="0.89407208207701705"/>
        </c:manualLayout>
      </c:layout>
      <c:pieChart>
        <c:varyColors val="1"/>
        <c:ser>
          <c:idx val="0"/>
          <c:order val="0"/>
          <c:tx>
            <c:strRef>
              <c:f>Sheet1!$B$1</c:f>
              <c:strCache>
                <c:ptCount val="1"/>
                <c:pt idx="0">
                  <c:v>【実績】地区数</c:v>
                </c:pt>
              </c:strCache>
            </c:strRef>
          </c:tx>
          <c:spPr>
            <a:ln>
              <a:noFill/>
            </a:ln>
            <a:effectLst>
              <a:outerShdw blurRad="50800" dist="38100" dir="2700000" algn="tl" rotWithShape="0">
                <a:prstClr val="black">
                  <a:alpha val="40000"/>
                </a:prstClr>
              </a:outerShdw>
            </a:effectLst>
          </c:spPr>
          <c:dPt>
            <c:idx val="0"/>
            <c:bubble3D val="0"/>
            <c:spPr>
              <a:solidFill>
                <a:schemeClr val="bg1">
                  <a:lumMod val="8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560-4181-A020-29DC25822F51}"/>
              </c:ext>
            </c:extLst>
          </c:dPt>
          <c:dPt>
            <c:idx val="1"/>
            <c:bubble3D val="0"/>
            <c:spPr>
              <a:solidFill>
                <a:schemeClr val="tx1">
                  <a:lumMod val="65000"/>
                  <a:lumOff val="3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560-4181-A020-29DC25822F51}"/>
              </c:ext>
            </c:extLst>
          </c:dPt>
          <c:dPt>
            <c:idx val="2"/>
            <c:bubble3D val="0"/>
            <c:spPr>
              <a:solidFill>
                <a:schemeClr val="accent3"/>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560-4181-A020-29DC25822F51}"/>
              </c:ext>
            </c:extLst>
          </c:dPt>
          <c:dPt>
            <c:idx val="3"/>
            <c:bubble3D val="0"/>
            <c:spPr>
              <a:solidFill>
                <a:schemeClr val="accent4"/>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560-4181-A020-29DC25822F51}"/>
              </c:ext>
            </c:extLst>
          </c:dPt>
          <c:cat>
            <c:numRef>
              <c:f>Sheet1!$A$2:$A$5</c:f>
              <c:numCache>
                <c:formatCode>General</c:formatCode>
                <c:ptCount val="4"/>
              </c:numCache>
            </c:numRef>
          </c:cat>
          <c:val>
            <c:numRef>
              <c:f>Sheet1!$B$2:$B$5</c:f>
              <c:numCache>
                <c:formatCode>General</c:formatCode>
                <c:ptCount val="4"/>
                <c:pt idx="0">
                  <c:v>11000</c:v>
                </c:pt>
                <c:pt idx="1">
                  <c:v>900</c:v>
                </c:pt>
              </c:numCache>
            </c:numRef>
          </c:val>
          <c:extLst>
            <c:ext xmlns:c16="http://schemas.microsoft.com/office/drawing/2014/chart" uri="{C3380CC4-5D6E-409C-BE32-E72D297353CC}">
              <c16:uniqueId val="{00000008-6560-4181-A020-29DC25822F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4488057125284194"/>
          <c:y val="7.2510896098685412E-2"/>
          <c:w val="0.56267231709723353"/>
          <c:h val="0.75434221924865841"/>
        </c:manualLayout>
      </c:layout>
      <c:barChart>
        <c:barDir val="bar"/>
        <c:grouping val="percentStacked"/>
        <c:varyColors val="0"/>
        <c:ser>
          <c:idx val="0"/>
          <c:order val="0"/>
          <c:tx>
            <c:strRef>
              <c:f>Sheet1!$B$1</c:f>
              <c:strCache>
                <c:ptCount val="1"/>
                <c:pt idx="0">
                  <c:v>土地区画整理事業</c:v>
                </c:pt>
              </c:strCache>
            </c:strRef>
          </c:tx>
          <c:spPr>
            <a:solidFill>
              <a:schemeClr val="accent4">
                <a:lumMod val="75000"/>
                <a:lumOff val="25000"/>
              </a:schemeClr>
            </a:solidFill>
            <a:ln>
              <a:noFill/>
            </a:ln>
            <a:effectLst/>
          </c:spPr>
          <c:invertIfNegative val="0"/>
          <c:cat>
            <c:strRef>
              <c:f>Sheet1!$A$2:$A$5</c:f>
              <c:strCache>
                <c:ptCount val="4"/>
                <c:pt idx="0">
                  <c:v>駅前広場</c:v>
                </c:pt>
                <c:pt idx="1">
                  <c:v>公園</c:v>
                </c:pt>
                <c:pt idx="2">
                  <c:v>都市計画道路</c:v>
                </c:pt>
                <c:pt idx="3">
                  <c:v>市街地面積</c:v>
                </c:pt>
              </c:strCache>
            </c:strRef>
          </c:cat>
          <c:val>
            <c:numRef>
              <c:f>Sheet1!$B$2:$B$5</c:f>
              <c:numCache>
                <c:formatCode>General</c:formatCode>
                <c:ptCount val="4"/>
                <c:pt idx="0">
                  <c:v>960</c:v>
                </c:pt>
                <c:pt idx="1">
                  <c:v>15000</c:v>
                </c:pt>
                <c:pt idx="2">
                  <c:v>11500</c:v>
                </c:pt>
                <c:pt idx="3">
                  <c:v>370000</c:v>
                </c:pt>
              </c:numCache>
            </c:numRef>
          </c:val>
          <c:extLst>
            <c:ext xmlns:c16="http://schemas.microsoft.com/office/drawing/2014/chart" uri="{C3380CC4-5D6E-409C-BE32-E72D297353CC}">
              <c16:uniqueId val="{00000000-4BF8-4D37-9768-BED649332BDF}"/>
            </c:ext>
          </c:extLst>
        </c:ser>
        <c:ser>
          <c:idx val="1"/>
          <c:order val="1"/>
          <c:tx>
            <c:strRef>
              <c:f>Sheet1!$C$1</c:f>
              <c:strCache>
                <c:ptCount val="1"/>
                <c:pt idx="0">
                  <c:v>その他</c:v>
                </c:pt>
              </c:strCache>
            </c:strRef>
          </c:tx>
          <c:spPr>
            <a:solidFill>
              <a:schemeClr val="bg2">
                <a:lumMod val="40000"/>
                <a:lumOff val="60000"/>
              </a:schemeClr>
            </a:solidFill>
            <a:ln>
              <a:noFill/>
            </a:ln>
            <a:effectLst/>
          </c:spPr>
          <c:invertIfNegative val="0"/>
          <c:cat>
            <c:strRef>
              <c:f>Sheet1!$A$2:$A$5</c:f>
              <c:strCache>
                <c:ptCount val="4"/>
                <c:pt idx="0">
                  <c:v>駅前広場</c:v>
                </c:pt>
                <c:pt idx="1">
                  <c:v>公園</c:v>
                </c:pt>
                <c:pt idx="2">
                  <c:v>都市計画道路</c:v>
                </c:pt>
                <c:pt idx="3">
                  <c:v>市街地面積</c:v>
                </c:pt>
              </c:strCache>
            </c:strRef>
          </c:cat>
          <c:val>
            <c:numRef>
              <c:f>Sheet1!$C$2:$C$5</c:f>
              <c:numCache>
                <c:formatCode>General</c:formatCode>
                <c:ptCount val="4"/>
                <c:pt idx="0">
                  <c:v>1920</c:v>
                </c:pt>
                <c:pt idx="1">
                  <c:v>17000</c:v>
                </c:pt>
                <c:pt idx="2">
                  <c:v>34500</c:v>
                </c:pt>
                <c:pt idx="3">
                  <c:v>740000</c:v>
                </c:pt>
              </c:numCache>
            </c:numRef>
          </c:val>
          <c:extLst>
            <c:ext xmlns:c16="http://schemas.microsoft.com/office/drawing/2014/chart" uri="{C3380CC4-5D6E-409C-BE32-E72D297353CC}">
              <c16:uniqueId val="{00000001-4BF8-4D37-9768-BED649332BDF}"/>
            </c:ext>
          </c:extLst>
        </c:ser>
        <c:dLbls>
          <c:showLegendKey val="0"/>
          <c:showVal val="0"/>
          <c:showCatName val="0"/>
          <c:showSerName val="0"/>
          <c:showPercent val="0"/>
          <c:showBubbleSize val="0"/>
        </c:dLbls>
        <c:gapWidth val="80"/>
        <c:overlap val="100"/>
        <c:axId val="655919800"/>
        <c:axId val="215737664"/>
      </c:barChart>
      <c:catAx>
        <c:axId val="6559198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5737664"/>
        <c:crosses val="autoZero"/>
        <c:auto val="1"/>
        <c:lblAlgn val="ctr"/>
        <c:lblOffset val="100"/>
        <c:noMultiLvlLbl val="0"/>
      </c:catAx>
      <c:valAx>
        <c:axId val="215737664"/>
        <c:scaling>
          <c:orientation val="minMax"/>
        </c:scaling>
        <c:delete val="0"/>
        <c:axPos val="b"/>
        <c:majorGridlines>
          <c:spPr>
            <a:ln w="9525"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5591980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2026/3/30</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3F67188-BCE2-49F3-AB83-2833A3B4BA8D}" type="slidenum">
              <a:rPr lang="en-US" altLang="ja-JP" smtClean="0"/>
              <a:pPr/>
              <a:t>1</a:t>
            </a:fld>
            <a:endParaRPr lang="en-US" altLang="ja-JP"/>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81048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C95B210-D2B1-41F4-9CE1-1F86FC08A5A5}" type="slidenum">
              <a:rPr lang="en-US" altLang="ja-JP" smtClean="0"/>
              <a:pPr/>
              <a:t>10</a:t>
            </a:fld>
            <a:endParaRPr lang="en-US" altLang="ja-JP"/>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43018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6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B13F492-A8EF-4C20-9F10-BD05E061D09A}" type="slidenum">
              <a:rPr lang="ja-JP" altLang="en-US" sz="900" smtClean="0">
                <a:ea typeface="ＭＳ Ｐゴシック" panose="020B0600070205080204" pitchFamily="50" charset="-128"/>
              </a:rPr>
              <a:pPr>
                <a:spcBef>
                  <a:spcPct val="0"/>
                </a:spcBef>
              </a:pPr>
              <a:t>11</a:t>
            </a:fld>
            <a:endParaRPr lang="ja-JP" altLang="en-US" sz="900">
              <a:ea typeface="ＭＳ Ｐゴシック" panose="020B0600070205080204" pitchFamily="50" charset="-128"/>
            </a:endParaRPr>
          </a:p>
        </p:txBody>
      </p:sp>
    </p:spTree>
    <p:extLst>
      <p:ext uri="{BB962C8B-B14F-4D97-AF65-F5344CB8AC3E}">
        <p14:creationId xmlns:p14="http://schemas.microsoft.com/office/powerpoint/2010/main" val="130367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B17ED3D-68A9-46E2-B573-F1ACF5FFB7B5}" type="slidenum">
              <a:rPr lang="en-US" altLang="ja-JP" smtClean="0"/>
              <a:pPr/>
              <a:t>12</a:t>
            </a:fld>
            <a:endParaRPr lang="en-US" altLang="ja-JP"/>
          </a:p>
        </p:txBody>
      </p:sp>
    </p:spTree>
    <p:extLst>
      <p:ext uri="{BB962C8B-B14F-4D97-AF65-F5344CB8AC3E}">
        <p14:creationId xmlns:p14="http://schemas.microsoft.com/office/powerpoint/2010/main" val="136546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BB758DC-52C3-4846-A5F1-8401BD0CB05A}" type="slidenum">
              <a:rPr lang="en-US" altLang="ja-JP" smtClean="0"/>
              <a:pPr/>
              <a:t>13</a:t>
            </a:fld>
            <a:endParaRPr lang="en-US" altLang="ja-JP"/>
          </a:p>
        </p:txBody>
      </p:sp>
    </p:spTree>
    <p:extLst>
      <p:ext uri="{BB962C8B-B14F-4D97-AF65-F5344CB8AC3E}">
        <p14:creationId xmlns:p14="http://schemas.microsoft.com/office/powerpoint/2010/main" val="351654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1DEBCB4-A583-42DC-8A2A-8214E5C2A175}" type="slidenum">
              <a:rPr lang="en-US" altLang="ja-JP" smtClean="0"/>
              <a:pPr/>
              <a:t>14</a:t>
            </a:fld>
            <a:endParaRPr lang="en-US" altLang="ja-JP"/>
          </a:p>
        </p:txBody>
      </p:sp>
    </p:spTree>
    <p:extLst>
      <p:ext uri="{BB962C8B-B14F-4D97-AF65-F5344CB8AC3E}">
        <p14:creationId xmlns:p14="http://schemas.microsoft.com/office/powerpoint/2010/main" val="341909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DE6AC1B-22CA-49F8-8BD7-5EB76D89475F}" type="slidenum">
              <a:rPr lang="en-US" altLang="ja-JP" smtClean="0"/>
              <a:pPr/>
              <a:t>15</a:t>
            </a:fld>
            <a:endParaRPr lang="en-US" altLang="ja-JP"/>
          </a:p>
        </p:txBody>
      </p:sp>
    </p:spTree>
    <p:extLst>
      <p:ext uri="{BB962C8B-B14F-4D97-AF65-F5344CB8AC3E}">
        <p14:creationId xmlns:p14="http://schemas.microsoft.com/office/powerpoint/2010/main" val="272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68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172D22F-4BEE-47E0-B9E5-69A9F17EAEBF}" type="slidenum">
              <a:rPr lang="en-US" altLang="ja-JP" smtClean="0"/>
              <a:pPr/>
              <a:t>16</a:t>
            </a:fld>
            <a:endParaRPr lang="en-US" altLang="ja-JP"/>
          </a:p>
        </p:txBody>
      </p:sp>
    </p:spTree>
    <p:extLst>
      <p:ext uri="{BB962C8B-B14F-4D97-AF65-F5344CB8AC3E}">
        <p14:creationId xmlns:p14="http://schemas.microsoft.com/office/powerpoint/2010/main" val="180745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61B37D6-830C-4A25-99B0-4C98873EE2D4}" type="slidenum">
              <a:rPr lang="en-US" altLang="ja-JP" smtClean="0"/>
              <a:pPr/>
              <a:t>17</a:t>
            </a:fld>
            <a:endParaRPr lang="en-US" altLang="ja-JP"/>
          </a:p>
        </p:txBody>
      </p:sp>
    </p:spTree>
    <p:extLst>
      <p:ext uri="{BB962C8B-B14F-4D97-AF65-F5344CB8AC3E}">
        <p14:creationId xmlns:p14="http://schemas.microsoft.com/office/powerpoint/2010/main" val="208935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30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05F76A4-2F69-4776-AD4F-A1A91A449EF7}" type="slidenum">
              <a:rPr lang="en-US" altLang="ja-JP" smtClean="0"/>
              <a:pPr/>
              <a:t>18</a:t>
            </a:fld>
            <a:endParaRPr lang="en-US" altLang="ja-JP"/>
          </a:p>
        </p:txBody>
      </p:sp>
    </p:spTree>
    <p:extLst>
      <p:ext uri="{BB962C8B-B14F-4D97-AF65-F5344CB8AC3E}">
        <p14:creationId xmlns:p14="http://schemas.microsoft.com/office/powerpoint/2010/main" val="70831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5">
              <a:defRPr/>
            </a:pPr>
            <a:fld id="{F628512F-DCD8-4889-867C-BBCD08B0A0FF}" type="slidenum">
              <a:rPr lang="ja-JP" altLang="en-US">
                <a:solidFill>
                  <a:prstClr val="black"/>
                </a:solidFill>
              </a:rPr>
              <a:pPr defTabSz="914245">
                <a:defRPr/>
              </a:pPr>
              <a:t>19</a:t>
            </a:fld>
            <a:endParaRPr lang="ja-JP" altLang="en-US">
              <a:solidFill>
                <a:prstClr val="black"/>
              </a:solidFill>
            </a:endParaRPr>
          </a:p>
        </p:txBody>
      </p:sp>
    </p:spTree>
    <p:extLst>
      <p:ext uri="{BB962C8B-B14F-4D97-AF65-F5344CB8AC3E}">
        <p14:creationId xmlns:p14="http://schemas.microsoft.com/office/powerpoint/2010/main" val="4434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ln/>
        </p:spPr>
      </p:sp>
      <p:sp>
        <p:nvSpPr>
          <p:cNvPr id="81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C69F7DF-9A2B-432B-89EA-CC9D0E716F6E}" type="slidenum">
              <a:rPr lang="en-US" altLang="ja-JP" smtClean="0"/>
              <a:pPr/>
              <a:t>2</a:t>
            </a:fld>
            <a:endParaRPr lang="en-US" altLang="ja-JP"/>
          </a:p>
        </p:txBody>
      </p:sp>
    </p:spTree>
    <p:extLst>
      <p:ext uri="{BB962C8B-B14F-4D97-AF65-F5344CB8AC3E}">
        <p14:creationId xmlns:p14="http://schemas.microsoft.com/office/powerpoint/2010/main" val="364528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50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33DE330-D64C-4328-BDA4-83056D9F3880}" type="slidenum">
              <a:rPr lang="en-US" altLang="ja-JP" smtClean="0"/>
              <a:pPr/>
              <a:t>20</a:t>
            </a:fld>
            <a:endParaRPr lang="en-US" altLang="ja-JP"/>
          </a:p>
        </p:txBody>
      </p:sp>
    </p:spTree>
    <p:extLst>
      <p:ext uri="{BB962C8B-B14F-4D97-AF65-F5344CB8AC3E}">
        <p14:creationId xmlns:p14="http://schemas.microsoft.com/office/powerpoint/2010/main" val="366148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50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33DE330-D64C-4328-BDA4-83056D9F3880}" type="slidenum">
              <a:rPr lang="en-US" altLang="ja-JP" smtClean="0"/>
              <a:pPr/>
              <a:t>21</a:t>
            </a:fld>
            <a:endParaRPr lang="en-US" altLang="ja-JP"/>
          </a:p>
        </p:txBody>
      </p:sp>
    </p:spTree>
    <p:extLst>
      <p:ext uri="{BB962C8B-B14F-4D97-AF65-F5344CB8AC3E}">
        <p14:creationId xmlns:p14="http://schemas.microsoft.com/office/powerpoint/2010/main" val="274475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91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91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7D496F6-8CF4-471B-9FD2-42253EB174A1}" type="slidenum">
              <a:rPr lang="en-US" altLang="ja-JP" smtClean="0"/>
              <a:pPr/>
              <a:t>22</a:t>
            </a:fld>
            <a:endParaRPr lang="en-US" altLang="ja-JP"/>
          </a:p>
        </p:txBody>
      </p:sp>
    </p:spTree>
    <p:extLst>
      <p:ext uri="{BB962C8B-B14F-4D97-AF65-F5344CB8AC3E}">
        <p14:creationId xmlns:p14="http://schemas.microsoft.com/office/powerpoint/2010/main" val="70151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512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FFEFB0F-8B88-4B7C-9F24-A8FF313582A0}" type="slidenum">
              <a:rPr lang="en-US" altLang="ja-JP" smtClean="0"/>
              <a:pPr/>
              <a:t>23</a:t>
            </a:fld>
            <a:endParaRPr lang="en-US" altLang="ja-JP"/>
          </a:p>
        </p:txBody>
      </p:sp>
    </p:spTree>
    <p:extLst>
      <p:ext uri="{BB962C8B-B14F-4D97-AF65-F5344CB8AC3E}">
        <p14:creationId xmlns:p14="http://schemas.microsoft.com/office/powerpoint/2010/main" val="160963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573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21E4F67-3A2D-4660-A66B-385BDDE6CCE8}" type="slidenum">
              <a:rPr lang="en-US" altLang="ja-JP" smtClean="0"/>
              <a:pPr/>
              <a:t>24</a:t>
            </a:fld>
            <a:endParaRPr lang="en-US" altLang="ja-JP"/>
          </a:p>
        </p:txBody>
      </p:sp>
    </p:spTree>
    <p:extLst>
      <p:ext uri="{BB962C8B-B14F-4D97-AF65-F5344CB8AC3E}">
        <p14:creationId xmlns:p14="http://schemas.microsoft.com/office/powerpoint/2010/main" val="3090848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14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3D51DD7-D1C2-42ED-A774-D9025AD54028}" type="slidenum">
              <a:rPr lang="en-US" altLang="ja-JP" smtClean="0"/>
              <a:pPr/>
              <a:t>25</a:t>
            </a:fld>
            <a:endParaRPr lang="en-US" altLang="ja-JP"/>
          </a:p>
        </p:txBody>
      </p:sp>
    </p:spTree>
    <p:extLst>
      <p:ext uri="{BB962C8B-B14F-4D97-AF65-F5344CB8AC3E}">
        <p14:creationId xmlns:p14="http://schemas.microsoft.com/office/powerpoint/2010/main" val="317329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55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5566C9C-5511-4514-BE52-E8F155EF4EFD}" type="slidenum">
              <a:rPr lang="en-US" altLang="ja-JP" smtClean="0"/>
              <a:pPr/>
              <a:t>26</a:t>
            </a:fld>
            <a:endParaRPr lang="en-US" altLang="ja-JP"/>
          </a:p>
        </p:txBody>
      </p:sp>
    </p:spTree>
    <p:extLst>
      <p:ext uri="{BB962C8B-B14F-4D97-AF65-F5344CB8AC3E}">
        <p14:creationId xmlns:p14="http://schemas.microsoft.com/office/powerpoint/2010/main" val="3862544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a:ln/>
        </p:spPr>
      </p:sp>
      <p:sp>
        <p:nvSpPr>
          <p:cNvPr id="757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757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E2F07B6-9111-49F9-A3B2-BF835E33F3E2}" type="slidenum">
              <a:rPr lang="en-US" altLang="ja-JP" smtClean="0"/>
              <a:pPr/>
              <a:t>27</a:t>
            </a:fld>
            <a:endParaRPr lang="en-US" altLang="ja-JP"/>
          </a:p>
        </p:txBody>
      </p:sp>
    </p:spTree>
    <p:extLst>
      <p:ext uri="{BB962C8B-B14F-4D97-AF65-F5344CB8AC3E}">
        <p14:creationId xmlns:p14="http://schemas.microsoft.com/office/powerpoint/2010/main" val="625816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83B161A-D0CD-491A-85B1-9AD20CFEAF70}" type="slidenum">
              <a:rPr lang="ja-JP" altLang="en-US" smtClean="0"/>
              <a:pPr>
                <a:defRPr/>
              </a:pPr>
              <a:t>28</a:t>
            </a:fld>
            <a:endParaRPr lang="ja-JP" altLang="en-US"/>
          </a:p>
        </p:txBody>
      </p:sp>
    </p:spTree>
    <p:extLst>
      <p:ext uri="{BB962C8B-B14F-4D97-AF65-F5344CB8AC3E}">
        <p14:creationId xmlns:p14="http://schemas.microsoft.com/office/powerpoint/2010/main" val="9731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C813ECB-C812-4A01-BF10-13E354FA5549}" type="slidenum">
              <a:rPr lang="en-US" altLang="ja-JP" smtClean="0"/>
              <a:pPr/>
              <a:t>29</a:t>
            </a:fld>
            <a:endParaRPr lang="en-US" altLang="ja-JP"/>
          </a:p>
        </p:txBody>
      </p:sp>
    </p:spTree>
    <p:extLst>
      <p:ext uri="{BB962C8B-B14F-4D97-AF65-F5344CB8AC3E}">
        <p14:creationId xmlns:p14="http://schemas.microsoft.com/office/powerpoint/2010/main" val="13832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02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DCAA0C5-2D82-44A5-BD93-C409E9BD13A9}" type="slidenum">
              <a:rPr lang="en-US" altLang="ja-JP" smtClean="0"/>
              <a:pPr/>
              <a:t>3</a:t>
            </a:fld>
            <a:endParaRPr lang="en-US" altLang="ja-JP"/>
          </a:p>
        </p:txBody>
      </p:sp>
    </p:spTree>
    <p:extLst>
      <p:ext uri="{BB962C8B-B14F-4D97-AF65-F5344CB8AC3E}">
        <p14:creationId xmlns:p14="http://schemas.microsoft.com/office/powerpoint/2010/main" val="426457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7BCBFD8-C452-45E3-A8CD-FD76F85A6A94}" type="slidenum">
              <a:rPr lang="en-US" altLang="ja-JP" smtClean="0"/>
              <a:pPr/>
              <a:t>4</a:t>
            </a:fld>
            <a:endParaRPr lang="en-US" altLang="ja-JP"/>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50299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a:ln/>
        </p:spPr>
      </p:sp>
      <p:sp>
        <p:nvSpPr>
          <p:cNvPr id="14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43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7E5F884-FC54-412A-9541-C60378D74315}" type="slidenum">
              <a:rPr lang="en-US" altLang="ja-JP" smtClean="0"/>
              <a:pPr/>
              <a:t>5</a:t>
            </a:fld>
            <a:endParaRPr lang="en-US" altLang="ja-JP"/>
          </a:p>
        </p:txBody>
      </p:sp>
    </p:spTree>
    <p:extLst>
      <p:ext uri="{BB962C8B-B14F-4D97-AF65-F5344CB8AC3E}">
        <p14:creationId xmlns:p14="http://schemas.microsoft.com/office/powerpoint/2010/main" val="270063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6129B51-6CC4-429A-BE8D-3A4FDEADABCE}" type="slidenum">
              <a:rPr lang="en-US" altLang="ja-JP" smtClean="0"/>
              <a:pPr/>
              <a:t>6</a:t>
            </a:fld>
            <a:endParaRPr lang="en-US" altLang="ja-JP"/>
          </a:p>
        </p:txBody>
      </p:sp>
    </p:spTree>
    <p:extLst>
      <p:ext uri="{BB962C8B-B14F-4D97-AF65-F5344CB8AC3E}">
        <p14:creationId xmlns:p14="http://schemas.microsoft.com/office/powerpoint/2010/main" val="146789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FD1C770-9B7B-458E-817C-DDF161F5892B}" type="slidenum">
              <a:rPr lang="en-US" altLang="ja-JP" smtClean="0"/>
              <a:pPr/>
              <a:t>7</a:t>
            </a:fld>
            <a:endParaRPr lang="en-US" altLang="ja-JP"/>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86594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0A41E41-95F6-4EBA-A73C-CDA5D06500F9}" type="slidenum">
              <a:rPr lang="en-US" altLang="ja-JP" smtClean="0"/>
              <a:pPr/>
              <a:t>8</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0629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25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9611DE1-3B91-4E8E-9FFE-46BFE639348B}" type="slidenum">
              <a:rPr lang="en-US" altLang="ja-JP" smtClean="0"/>
              <a:pPr/>
              <a:t>9</a:t>
            </a:fld>
            <a:endParaRPr lang="en-US" altLang="ja-JP"/>
          </a:p>
        </p:txBody>
      </p:sp>
    </p:spTree>
    <p:extLst>
      <p:ext uri="{BB962C8B-B14F-4D97-AF65-F5344CB8AC3E}">
        <p14:creationId xmlns:p14="http://schemas.microsoft.com/office/powerpoint/2010/main" val="225449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46912" y="6381328"/>
            <a:ext cx="2133600" cy="476250"/>
          </a:xfrm>
          <a:prstGeom prst="rect">
            <a:avLst/>
          </a:prstGeo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84150" y="26988"/>
            <a:ext cx="8383588" cy="599281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F912978A-890D-419C-A9EB-B90A762CD30B}" type="slidenum">
              <a:rPr lang="en-US" altLang="ja-JP"/>
              <a:pPr>
                <a:defRPr/>
              </a:pPr>
              <a:t>‹#›</a:t>
            </a:fld>
            <a:endParaRPr lang="en-US" altLang="ja-JP"/>
          </a:p>
        </p:txBody>
      </p:sp>
    </p:spTree>
    <p:extLst>
      <p:ext uri="{BB962C8B-B14F-4D97-AF65-F5344CB8AC3E}">
        <p14:creationId xmlns:p14="http://schemas.microsoft.com/office/powerpoint/2010/main" val="190047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grpSp>
        <p:nvGrpSpPr>
          <p:cNvPr id="2" name="Group 18"/>
          <p:cNvGrpSpPr>
            <a:grpSpLocks/>
          </p:cNvGrpSpPr>
          <p:nvPr userDrawn="1"/>
        </p:nvGrpSpPr>
        <p:grpSpPr bwMode="auto">
          <a:xfrm>
            <a:off x="0" y="-1"/>
            <a:ext cx="9144000" cy="748453"/>
            <a:chOff x="0" y="0"/>
            <a:chExt cx="5760" cy="344"/>
          </a:xfrm>
        </p:grpSpPr>
        <p:pic>
          <p:nvPicPr>
            <p:cNvPr id="1034"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Grp="1" noChangeArrowheads="1"/>
          </p:cNvSpPr>
          <p:nvPr>
            <p:ph type="sldNum" sz="quarter" idx="4"/>
          </p:nvPr>
        </p:nvSpPr>
        <p:spPr>
          <a:xfrm>
            <a:off x="7020272" y="6409134"/>
            <a:ext cx="2133600" cy="476250"/>
          </a:xfrm>
          <a:prstGeom prst="rect">
            <a:avLst/>
          </a:prstGeom>
        </p:spPr>
        <p:txBody>
          <a:bodyPr anchor="b" anchorCtr="0"/>
          <a:lstStyle>
            <a:lvl1pPr algn="r">
              <a:defRPr sz="1400" b="0">
                <a:solidFill>
                  <a:schemeClr val="bg2"/>
                </a:solidFill>
              </a:defRPr>
            </a:lvl1pPr>
          </a:lstStyle>
          <a:p>
            <a:pPr>
              <a:defRPr/>
            </a:pPr>
            <a:fld id="{35C1E978-A3B9-4673-8199-379729392307}"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80"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ctrTitle" idx="4294967295"/>
          </p:nvPr>
        </p:nvSpPr>
        <p:spPr>
          <a:xfrm>
            <a:off x="685800" y="2130425"/>
            <a:ext cx="7772400" cy="1470025"/>
          </a:xfrm>
        </p:spPr>
        <p:txBody>
          <a:bodyPr/>
          <a:lstStyle/>
          <a:p>
            <a:pPr algn="ctr"/>
            <a:r>
              <a:rPr lang="ja-JP" altLang="en-US" sz="4400" dirty="0"/>
              <a:t>　</a:t>
            </a:r>
            <a:r>
              <a:rPr lang="ja-JP" altLang="en-US" sz="4400" dirty="0">
                <a:solidFill>
                  <a:srgbClr val="0070C0"/>
                </a:solidFill>
              </a:rPr>
              <a:t>土地区画整理事業</a:t>
            </a:r>
          </a:p>
        </p:txBody>
      </p:sp>
      <p:sp>
        <p:nvSpPr>
          <p:cNvPr id="5" name="Rectangle 2"/>
          <p:cNvSpPr txBox="1">
            <a:spLocks noChangeArrowheads="1"/>
          </p:cNvSpPr>
          <p:nvPr/>
        </p:nvSpPr>
        <p:spPr bwMode="auto">
          <a:xfrm>
            <a:off x="418038" y="3501008"/>
            <a:ext cx="8307924" cy="2736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ja-JP" altLang="en-US" sz="3200" kern="0" dirty="0">
                <a:solidFill>
                  <a:srgbClr val="0070C0"/>
                </a:solidFill>
                <a:latin typeface="HGP創英角ｺﾞｼｯｸUB"/>
                <a:ea typeface="HGP創英角ｺﾞｼｯｸUB"/>
              </a:rPr>
              <a:t>令和８年４月</a:t>
            </a:r>
            <a:endParaRPr lang="en-US" altLang="ja-JP" sz="3200" kern="0" dirty="0">
              <a:solidFill>
                <a:srgbClr val="0070C0"/>
              </a:solidFill>
              <a:latin typeface="HGP創英角ｺﾞｼｯｸUB"/>
              <a:ea typeface="HGP創英角ｺﾞｼｯｸUB"/>
            </a:endParaRPr>
          </a:p>
          <a:p>
            <a:pPr algn="ctr">
              <a:spcBef>
                <a:spcPts val="600"/>
              </a:spcBef>
              <a:defRPr/>
            </a:pPr>
            <a:r>
              <a:rPr lang="ja-JP" altLang="en-US" sz="3200" kern="0" dirty="0">
                <a:solidFill>
                  <a:srgbClr val="0070C0"/>
                </a:solidFill>
                <a:latin typeface="HGP創英角ｺﾞｼｯｸUB"/>
                <a:ea typeface="HGP創英角ｺﾞｼｯｸUB"/>
              </a:rPr>
              <a:t>国土交通省</a:t>
            </a:r>
            <a:endParaRPr lang="en-US" altLang="ja-JP" sz="3200" kern="0" dirty="0">
              <a:solidFill>
                <a:srgbClr val="0070C0"/>
              </a:solidFill>
              <a:latin typeface="HGP創英角ｺﾞｼｯｸUB"/>
              <a:ea typeface="HGP創英角ｺﾞｼｯｸUB"/>
            </a:endParaRPr>
          </a:p>
          <a:p>
            <a:pPr algn="ctr">
              <a:defRPr/>
            </a:pPr>
            <a:r>
              <a:rPr lang="ja-JP" altLang="en-US" sz="3200" kern="0" dirty="0">
                <a:solidFill>
                  <a:srgbClr val="0070C0"/>
                </a:solidFill>
                <a:latin typeface="HGP創英角ｺﾞｼｯｸUB"/>
                <a:ea typeface="HGP創英角ｺﾞｼｯｸUB"/>
              </a:rPr>
              <a:t>都市局 市街地整備課</a:t>
            </a:r>
            <a:endParaRPr lang="en-US" altLang="ja-JP" sz="3200" kern="0" dirty="0">
              <a:solidFill>
                <a:srgbClr val="0070C0"/>
              </a:solidFill>
              <a:latin typeface="HGP創英角ｺﾞｼｯｸUB"/>
              <a:ea typeface="HGP創英角ｺﾞｼｯｸUB"/>
            </a:endParaRPr>
          </a:p>
          <a:p>
            <a:pPr algn="ctr">
              <a:defRPr/>
            </a:pPr>
            <a:endParaRPr lang="en-US" altLang="ja-JP" sz="1400" kern="0" dirty="0">
              <a:solidFill>
                <a:srgbClr val="0070C0"/>
              </a:solidFill>
              <a:latin typeface="HGP創英角ｺﾞｼｯｸUB"/>
              <a:ea typeface="HGP創英角ｺﾞｼｯｸUB"/>
            </a:endParaRPr>
          </a:p>
          <a:p>
            <a:pPr algn="ctr">
              <a:defRPr/>
            </a:pPr>
            <a:endParaRPr lang="en-US" altLang="ja-JP" sz="3200" kern="0" dirty="0">
              <a:solidFill>
                <a:srgbClr val="0070C0"/>
              </a:solidFill>
              <a:latin typeface="HGP創英角ｺﾞｼｯｸUB"/>
              <a:ea typeface="HGP創英角ｺﾞｼｯｸUB"/>
            </a:endParaRPr>
          </a:p>
        </p:txBody>
      </p:sp>
    </p:spTree>
    <p:extLst>
      <p:ext uri="{BB962C8B-B14F-4D97-AF65-F5344CB8AC3E}">
        <p14:creationId xmlns:p14="http://schemas.microsoft.com/office/powerpoint/2010/main" val="326873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4" name="タイトル 1"/>
          <p:cNvSpPr txBox="1">
            <a:spLocks/>
          </p:cNvSpPr>
          <p:nvPr/>
        </p:nvSpPr>
        <p:spPr bwMode="auto">
          <a:xfrm>
            <a:off x="1425016"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２．土地区画整理事業の実績</a:t>
            </a:r>
            <a:endParaRPr lang="en-US" altLang="ja-JP" sz="2800" kern="0" dirty="0">
              <a:solidFill>
                <a:prstClr val="white"/>
              </a:solidFill>
              <a:latin typeface="HGP創英角ｺﾞｼｯｸUB"/>
              <a:ea typeface="HGP創英角ｺﾞｼｯｸUB"/>
            </a:endParaRPr>
          </a:p>
        </p:txBody>
      </p:sp>
    </p:spTree>
    <p:extLst>
      <p:ext uri="{BB962C8B-B14F-4D97-AF65-F5344CB8AC3E}">
        <p14:creationId xmlns:p14="http://schemas.microsoft.com/office/powerpoint/2010/main" val="423595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356100" y="2492375"/>
            <a:ext cx="4176713" cy="2089150"/>
          </a:xfrm>
          <a:prstGeom prst="roundRect">
            <a:avLst>
              <a:gd name="adj" fmla="val 1341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 name="角丸四角形 28"/>
          <p:cNvSpPr/>
          <p:nvPr/>
        </p:nvSpPr>
        <p:spPr>
          <a:xfrm>
            <a:off x="323850" y="3213100"/>
            <a:ext cx="4464050" cy="3644900"/>
          </a:xfrm>
          <a:prstGeom prst="roundRect">
            <a:avLst>
              <a:gd name="adj" fmla="val 830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605" name="AutoShape 14"/>
          <p:cNvSpPr>
            <a:spLocks noChangeArrowheads="1"/>
          </p:cNvSpPr>
          <p:nvPr/>
        </p:nvSpPr>
        <p:spPr bwMode="auto">
          <a:xfrm>
            <a:off x="1908175" y="1268413"/>
            <a:ext cx="596900" cy="1152525"/>
          </a:xfrm>
          <a:prstGeom prst="downArrow">
            <a:avLst>
              <a:gd name="adj1" fmla="val 50000"/>
              <a:gd name="adj2" fmla="val 50095"/>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6" name="AutoShape 15"/>
          <p:cNvSpPr>
            <a:spLocks noChangeArrowheads="1"/>
          </p:cNvSpPr>
          <p:nvPr/>
        </p:nvSpPr>
        <p:spPr bwMode="auto">
          <a:xfrm>
            <a:off x="1908175" y="3068638"/>
            <a:ext cx="596900" cy="431800"/>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7" name="AutoShape 16"/>
          <p:cNvSpPr>
            <a:spLocks noChangeArrowheads="1"/>
          </p:cNvSpPr>
          <p:nvPr/>
        </p:nvSpPr>
        <p:spPr bwMode="auto">
          <a:xfrm>
            <a:off x="877888" y="3597275"/>
            <a:ext cx="598487" cy="2495550"/>
          </a:xfrm>
          <a:prstGeom prst="downArrow">
            <a:avLst>
              <a:gd name="adj1" fmla="val 41667"/>
              <a:gd name="adj2" fmla="val 60346"/>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8" name="AutoShape 17"/>
          <p:cNvSpPr>
            <a:spLocks noChangeArrowheads="1"/>
          </p:cNvSpPr>
          <p:nvPr/>
        </p:nvSpPr>
        <p:spPr bwMode="auto">
          <a:xfrm>
            <a:off x="2678113" y="3668713"/>
            <a:ext cx="598487" cy="839787"/>
          </a:xfrm>
          <a:prstGeom prst="downArrow">
            <a:avLst>
              <a:gd name="adj1" fmla="val 50000"/>
              <a:gd name="adj2" fmla="val 39536"/>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9" name="AutoShape 18"/>
          <p:cNvSpPr>
            <a:spLocks noChangeArrowheads="1"/>
          </p:cNvSpPr>
          <p:nvPr/>
        </p:nvSpPr>
        <p:spPr bwMode="auto">
          <a:xfrm>
            <a:off x="6372225" y="1412875"/>
            <a:ext cx="598488" cy="276225"/>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0" name="AutoShape 19"/>
          <p:cNvSpPr>
            <a:spLocks noChangeArrowheads="1"/>
          </p:cNvSpPr>
          <p:nvPr/>
        </p:nvSpPr>
        <p:spPr bwMode="auto">
          <a:xfrm>
            <a:off x="6372225" y="2276475"/>
            <a:ext cx="598488" cy="504825"/>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1" name="AutoShape 20"/>
          <p:cNvSpPr>
            <a:spLocks noChangeArrowheads="1"/>
          </p:cNvSpPr>
          <p:nvPr/>
        </p:nvSpPr>
        <p:spPr bwMode="auto">
          <a:xfrm>
            <a:off x="6372225" y="3068638"/>
            <a:ext cx="598488" cy="2447925"/>
          </a:xfrm>
          <a:prstGeom prst="downArrow">
            <a:avLst>
              <a:gd name="adj1" fmla="val 45833"/>
              <a:gd name="adj2" fmla="val 41621"/>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2" name="正方形/長方形 23"/>
          <p:cNvSpPr>
            <a:spLocks noChangeArrowheads="1"/>
          </p:cNvSpPr>
          <p:nvPr/>
        </p:nvSpPr>
        <p:spPr bwMode="auto">
          <a:xfrm>
            <a:off x="6875463" y="4614863"/>
            <a:ext cx="208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200">
                <a:latin typeface="Arial" panose="020B0604020202020204" pitchFamily="34" charset="0"/>
              </a:rPr>
              <a:t>･･･昭和６年に耕地整理法が改正され、</a:t>
            </a:r>
            <a:r>
              <a:rPr lang="ja-JP" altLang="ja-JP" sz="1200">
                <a:latin typeface="Arial" panose="020B0604020202020204" pitchFamily="34" charset="0"/>
              </a:rPr>
              <a:t>都市部における宅地化を目的とした耕地整理</a:t>
            </a:r>
            <a:r>
              <a:rPr lang="ja-JP" altLang="en-US" sz="1200">
                <a:latin typeface="Arial" panose="020B0604020202020204" pitchFamily="34" charset="0"/>
              </a:rPr>
              <a:t>が</a:t>
            </a:r>
            <a:r>
              <a:rPr lang="ja-JP" altLang="ja-JP" sz="1200">
                <a:latin typeface="Arial" panose="020B0604020202020204" pitchFamily="34" charset="0"/>
              </a:rPr>
              <a:t>禁止</a:t>
            </a:r>
            <a:r>
              <a:rPr lang="ja-JP" altLang="en-US" sz="1200">
                <a:latin typeface="Arial" panose="020B0604020202020204" pitchFamily="34" charset="0"/>
              </a:rPr>
              <a:t>に。</a:t>
            </a:r>
          </a:p>
        </p:txBody>
      </p:sp>
      <p:sp>
        <p:nvSpPr>
          <p:cNvPr id="25613" name="AutoShape 4"/>
          <p:cNvSpPr>
            <a:spLocks noChangeArrowheads="1"/>
          </p:cNvSpPr>
          <p:nvPr/>
        </p:nvSpPr>
        <p:spPr bwMode="auto">
          <a:xfrm>
            <a:off x="677863" y="692150"/>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東京市区改正条例</a:t>
            </a:r>
          </a:p>
          <a:p>
            <a:pPr algn="ctr" eaLnBrk="1" hangingPunct="1">
              <a:spcBef>
                <a:spcPct val="0"/>
              </a:spcBef>
              <a:buClrTx/>
              <a:buFontTx/>
              <a:buNone/>
            </a:pPr>
            <a:r>
              <a:rPr lang="ja-JP" altLang="en-US" sz="1600">
                <a:latin typeface="Times New Roman" panose="02020603050405020304" pitchFamily="18" charset="0"/>
              </a:rPr>
              <a:t>明治２１年</a:t>
            </a:r>
          </a:p>
        </p:txBody>
      </p:sp>
      <p:sp>
        <p:nvSpPr>
          <p:cNvPr id="25614" name="AutoShape 7"/>
          <p:cNvSpPr>
            <a:spLocks noChangeArrowheads="1"/>
          </p:cNvSpPr>
          <p:nvPr/>
        </p:nvSpPr>
        <p:spPr bwMode="auto">
          <a:xfrm>
            <a:off x="1547813" y="4538663"/>
            <a:ext cx="2879725"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旧特別都市計画法</a:t>
            </a:r>
          </a:p>
          <a:p>
            <a:pPr algn="ctr" eaLnBrk="1" hangingPunct="1">
              <a:spcBef>
                <a:spcPct val="0"/>
              </a:spcBef>
              <a:buClrTx/>
              <a:buFontTx/>
              <a:buNone/>
            </a:pPr>
            <a:r>
              <a:rPr lang="ja-JP" altLang="en-US" sz="1600">
                <a:latin typeface="Times New Roman" panose="02020603050405020304" pitchFamily="18" charset="0"/>
              </a:rPr>
              <a:t>大正１２年、震災復興</a:t>
            </a:r>
          </a:p>
        </p:txBody>
      </p:sp>
      <p:sp>
        <p:nvSpPr>
          <p:cNvPr id="25615" name="AutoShape 8"/>
          <p:cNvSpPr>
            <a:spLocks noChangeArrowheads="1"/>
          </p:cNvSpPr>
          <p:nvPr/>
        </p:nvSpPr>
        <p:spPr bwMode="auto">
          <a:xfrm>
            <a:off x="1547813" y="5330825"/>
            <a:ext cx="2879725"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新特別都市計画法</a:t>
            </a:r>
          </a:p>
          <a:p>
            <a:pPr algn="ctr" eaLnBrk="1" hangingPunct="1">
              <a:spcBef>
                <a:spcPct val="0"/>
              </a:spcBef>
              <a:buClrTx/>
              <a:buFontTx/>
              <a:buNone/>
            </a:pPr>
            <a:r>
              <a:rPr lang="ja-JP" altLang="en-US" sz="1600">
                <a:latin typeface="Times New Roman" panose="02020603050405020304" pitchFamily="18" charset="0"/>
              </a:rPr>
              <a:t>昭和２１年、戦災復興</a:t>
            </a:r>
          </a:p>
        </p:txBody>
      </p:sp>
      <p:sp>
        <p:nvSpPr>
          <p:cNvPr id="25616" name="AutoShape 9"/>
          <p:cNvSpPr>
            <a:spLocks noChangeArrowheads="1"/>
          </p:cNvSpPr>
          <p:nvPr/>
        </p:nvSpPr>
        <p:spPr bwMode="auto">
          <a:xfrm>
            <a:off x="677863" y="6121400"/>
            <a:ext cx="3065462" cy="620713"/>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土地区画整理法</a:t>
            </a:r>
          </a:p>
          <a:p>
            <a:pPr algn="ctr" eaLnBrk="1" hangingPunct="1">
              <a:spcBef>
                <a:spcPct val="0"/>
              </a:spcBef>
              <a:buClrTx/>
              <a:buFontTx/>
              <a:buNone/>
            </a:pPr>
            <a:r>
              <a:rPr lang="ja-JP" altLang="en-US" sz="1600">
                <a:latin typeface="Times New Roman" panose="02020603050405020304" pitchFamily="18" charset="0"/>
              </a:rPr>
              <a:t>昭和２９年</a:t>
            </a:r>
          </a:p>
        </p:txBody>
      </p:sp>
      <p:sp>
        <p:nvSpPr>
          <p:cNvPr id="25617" name="AutoShape 10"/>
          <p:cNvSpPr>
            <a:spLocks noChangeArrowheads="1"/>
          </p:cNvSpPr>
          <p:nvPr/>
        </p:nvSpPr>
        <p:spPr bwMode="auto">
          <a:xfrm>
            <a:off x="5364163" y="836613"/>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土地改良に関する法律</a:t>
            </a:r>
          </a:p>
          <a:p>
            <a:pPr algn="ctr" eaLnBrk="1" hangingPunct="1">
              <a:spcBef>
                <a:spcPct val="0"/>
              </a:spcBef>
              <a:buClrTx/>
              <a:buFontTx/>
              <a:buNone/>
            </a:pPr>
            <a:r>
              <a:rPr lang="ja-JP" altLang="en-US" sz="1600">
                <a:latin typeface="Times New Roman" panose="02020603050405020304" pitchFamily="18" charset="0"/>
              </a:rPr>
              <a:t>明治３０年</a:t>
            </a:r>
          </a:p>
        </p:txBody>
      </p:sp>
      <p:sp>
        <p:nvSpPr>
          <p:cNvPr id="25618" name="AutoShape 11"/>
          <p:cNvSpPr>
            <a:spLocks noChangeArrowheads="1"/>
          </p:cNvSpPr>
          <p:nvPr/>
        </p:nvSpPr>
        <p:spPr bwMode="auto">
          <a:xfrm>
            <a:off x="5364163" y="1700213"/>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旧耕地整理法</a:t>
            </a:r>
          </a:p>
          <a:p>
            <a:pPr algn="ctr" eaLnBrk="1" hangingPunct="1">
              <a:spcBef>
                <a:spcPct val="0"/>
              </a:spcBef>
              <a:buClrTx/>
              <a:buFontTx/>
              <a:buNone/>
            </a:pPr>
            <a:r>
              <a:rPr lang="ja-JP" altLang="en-US" sz="1600">
                <a:latin typeface="Times New Roman" panose="02020603050405020304" pitchFamily="18" charset="0"/>
              </a:rPr>
              <a:t>明治３２年</a:t>
            </a:r>
          </a:p>
        </p:txBody>
      </p:sp>
      <p:sp>
        <p:nvSpPr>
          <p:cNvPr id="25619" name="AutoShape 12"/>
          <p:cNvSpPr>
            <a:spLocks noChangeArrowheads="1"/>
          </p:cNvSpPr>
          <p:nvPr/>
        </p:nvSpPr>
        <p:spPr bwMode="auto">
          <a:xfrm>
            <a:off x="5364163" y="2809875"/>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新耕地整理法</a:t>
            </a:r>
          </a:p>
          <a:p>
            <a:pPr algn="ctr" eaLnBrk="1" hangingPunct="1">
              <a:spcBef>
                <a:spcPct val="0"/>
              </a:spcBef>
              <a:buClrTx/>
              <a:buFontTx/>
              <a:buNone/>
            </a:pPr>
            <a:r>
              <a:rPr lang="ja-JP" altLang="en-US" sz="1600">
                <a:latin typeface="Times New Roman" panose="02020603050405020304" pitchFamily="18" charset="0"/>
              </a:rPr>
              <a:t>明治４２年</a:t>
            </a:r>
          </a:p>
        </p:txBody>
      </p:sp>
      <p:sp>
        <p:nvSpPr>
          <p:cNvPr id="25620" name="AutoShape 13"/>
          <p:cNvSpPr>
            <a:spLocks noChangeArrowheads="1"/>
          </p:cNvSpPr>
          <p:nvPr/>
        </p:nvSpPr>
        <p:spPr bwMode="auto">
          <a:xfrm>
            <a:off x="5435600" y="5516563"/>
            <a:ext cx="2736850"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土地改良法</a:t>
            </a:r>
          </a:p>
          <a:p>
            <a:pPr algn="ctr" eaLnBrk="1" hangingPunct="1">
              <a:spcBef>
                <a:spcPct val="0"/>
              </a:spcBef>
              <a:buClrTx/>
              <a:buFontTx/>
              <a:buNone/>
            </a:pPr>
            <a:r>
              <a:rPr lang="ja-JP" altLang="en-US" sz="1600">
                <a:latin typeface="Times New Roman" panose="02020603050405020304" pitchFamily="18" charset="0"/>
              </a:rPr>
              <a:t>昭和２４年</a:t>
            </a:r>
          </a:p>
        </p:txBody>
      </p:sp>
      <p:sp>
        <p:nvSpPr>
          <p:cNvPr id="25621" name="AutoShape 6"/>
          <p:cNvSpPr>
            <a:spLocks noChangeArrowheads="1"/>
          </p:cNvSpPr>
          <p:nvPr/>
        </p:nvSpPr>
        <p:spPr bwMode="auto">
          <a:xfrm>
            <a:off x="677863" y="3530600"/>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旧都市計画法</a:t>
            </a:r>
          </a:p>
          <a:p>
            <a:pPr algn="ctr" eaLnBrk="1" hangingPunct="1">
              <a:spcBef>
                <a:spcPct val="0"/>
              </a:spcBef>
              <a:buClrTx/>
              <a:buFontTx/>
              <a:buNone/>
            </a:pPr>
            <a:r>
              <a:rPr lang="ja-JP" altLang="en-US" sz="1600">
                <a:latin typeface="Times New Roman" panose="02020603050405020304" pitchFamily="18" charset="0"/>
              </a:rPr>
              <a:t>大正８年</a:t>
            </a:r>
          </a:p>
        </p:txBody>
      </p:sp>
      <p:sp>
        <p:nvSpPr>
          <p:cNvPr id="25622" name="AutoShape 5"/>
          <p:cNvSpPr>
            <a:spLocks noChangeArrowheads="1"/>
          </p:cNvSpPr>
          <p:nvPr/>
        </p:nvSpPr>
        <p:spPr bwMode="auto">
          <a:xfrm>
            <a:off x="677863" y="2449513"/>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同法改正</a:t>
            </a:r>
          </a:p>
          <a:p>
            <a:pPr algn="ctr" eaLnBrk="1" hangingPunct="1">
              <a:spcBef>
                <a:spcPct val="0"/>
              </a:spcBef>
              <a:buClrTx/>
              <a:buFontTx/>
              <a:buNone/>
            </a:pPr>
            <a:r>
              <a:rPr lang="ja-JP" altLang="en-US" sz="1600">
                <a:latin typeface="Times New Roman" panose="02020603050405020304" pitchFamily="18" charset="0"/>
              </a:rPr>
              <a:t>大正７年</a:t>
            </a:r>
          </a:p>
        </p:txBody>
      </p:sp>
      <p:sp>
        <p:nvSpPr>
          <p:cNvPr id="25623" name="テキスト ボックス 25"/>
          <p:cNvSpPr txBox="1">
            <a:spLocks noChangeArrowheads="1"/>
          </p:cNvSpPr>
          <p:nvPr/>
        </p:nvSpPr>
        <p:spPr bwMode="auto">
          <a:xfrm>
            <a:off x="3995738" y="3716338"/>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600">
                <a:latin typeface="Arial" panose="020B0604020202020204" pitchFamily="34" charset="0"/>
              </a:rPr>
              <a:t>土地区画整理</a:t>
            </a:r>
          </a:p>
        </p:txBody>
      </p:sp>
      <p:sp>
        <p:nvSpPr>
          <p:cNvPr id="25624" name="テキスト ボックス 26"/>
          <p:cNvSpPr txBox="1">
            <a:spLocks noChangeArrowheads="1"/>
          </p:cNvSpPr>
          <p:nvPr/>
        </p:nvSpPr>
        <p:spPr bwMode="auto">
          <a:xfrm>
            <a:off x="395288" y="3213100"/>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400">
                <a:latin typeface="Arial" panose="020B0604020202020204" pitchFamily="34" charset="0"/>
              </a:rPr>
              <a:t>根拠法規</a:t>
            </a:r>
          </a:p>
        </p:txBody>
      </p:sp>
      <p:sp>
        <p:nvSpPr>
          <p:cNvPr id="25625" name="テキスト ボックス 27"/>
          <p:cNvSpPr txBox="1">
            <a:spLocks noChangeArrowheads="1"/>
          </p:cNvSpPr>
          <p:nvPr/>
        </p:nvSpPr>
        <p:spPr bwMode="auto">
          <a:xfrm>
            <a:off x="7558088" y="2492375"/>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400">
                <a:latin typeface="Arial" panose="020B0604020202020204" pitchFamily="34" charset="0"/>
              </a:rPr>
              <a:t>準用法規</a:t>
            </a:r>
          </a:p>
        </p:txBody>
      </p:sp>
      <p:sp>
        <p:nvSpPr>
          <p:cNvPr id="25626" name="Text Box 23"/>
          <p:cNvSpPr txBox="1">
            <a:spLocks noChangeArrowheads="1"/>
          </p:cNvSpPr>
          <p:nvPr/>
        </p:nvSpPr>
        <p:spPr bwMode="auto">
          <a:xfrm>
            <a:off x="35496" y="4445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2800" dirty="0">
                <a:solidFill>
                  <a:srgbClr val="0070C0"/>
                </a:solidFill>
              </a:rPr>
              <a:t>土地区画整理事業の系譜</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11</a:t>
            </a:fld>
            <a:endParaRPr lang="en-US" altLang="ja-JP"/>
          </a:p>
        </p:txBody>
      </p:sp>
    </p:spTree>
    <p:extLst>
      <p:ext uri="{BB962C8B-B14F-4D97-AF65-F5344CB8AC3E}">
        <p14:creationId xmlns:p14="http://schemas.microsoft.com/office/powerpoint/2010/main" val="334917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35496" y="44624"/>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0070C0"/>
                </a:solidFill>
              </a:rPr>
              <a:t>戦災復興区画整理</a:t>
            </a:r>
          </a:p>
        </p:txBody>
      </p:sp>
      <p:pic>
        <p:nvPicPr>
          <p:cNvPr id="27652" name="Picture 3" descr="クリップボード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54138"/>
            <a:ext cx="3979863"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423863" y="4603750"/>
            <a:ext cx="820896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buFont typeface="Wingdings" panose="05000000000000000000" pitchFamily="2" charset="2"/>
              <a:buChar char="Ø"/>
            </a:pPr>
            <a:r>
              <a:rPr lang="ja-JP" altLang="en-US">
                <a:ea typeface="ＭＳ ゴシック" panose="020B0609070205080204" pitchFamily="49" charset="-128"/>
              </a:rPr>
              <a:t>昭和２０年１２月に「戦災地復興計画基本方針」が閣議決定され１１５都市　</a:t>
            </a:r>
            <a:br>
              <a:rPr lang="ja-JP" altLang="en-US">
                <a:ea typeface="ＭＳ ゴシック" panose="020B0609070205080204" pitchFamily="49" charset="-128"/>
              </a:rPr>
            </a:br>
            <a:r>
              <a:rPr lang="ja-JP" altLang="en-US">
                <a:ea typeface="ＭＳ ゴシック" panose="020B0609070205080204" pitchFamily="49" charset="-128"/>
              </a:rPr>
              <a:t>  を対象に復興事業を実施</a:t>
            </a:r>
          </a:p>
          <a:p>
            <a:pPr>
              <a:spcBef>
                <a:spcPct val="50000"/>
              </a:spcBef>
              <a:buFont typeface="Wingdings" panose="05000000000000000000" pitchFamily="2" charset="2"/>
              <a:buChar char="Ø"/>
            </a:pPr>
            <a:r>
              <a:rPr lang="ja-JP" altLang="en-US">
                <a:ea typeface="ＭＳ ゴシック" panose="020B0609070205080204" pitchFamily="49" charset="-128"/>
              </a:rPr>
              <a:t>１０２都市において２８，０００</a:t>
            </a:r>
            <a:r>
              <a:rPr lang="en-US" altLang="ja-JP">
                <a:ea typeface="ＭＳ ゴシック" panose="020B0609070205080204" pitchFamily="49" charset="-128"/>
              </a:rPr>
              <a:t>ha</a:t>
            </a:r>
            <a:r>
              <a:rPr lang="ja-JP" altLang="en-US">
                <a:ea typeface="ＭＳ ゴシック" panose="020B0609070205080204" pitchFamily="49" charset="-128"/>
              </a:rPr>
              <a:t>で戦災復興区画整理を実施</a:t>
            </a:r>
          </a:p>
          <a:p>
            <a:pPr>
              <a:spcBef>
                <a:spcPct val="50000"/>
              </a:spcBef>
              <a:buFont typeface="Wingdings" panose="05000000000000000000" pitchFamily="2" charset="2"/>
              <a:buChar char="Ø"/>
            </a:pPr>
            <a:r>
              <a:rPr lang="ja-JP" altLang="en-US">
                <a:ea typeface="ＭＳ ゴシック" panose="020B0609070205080204" pitchFamily="49" charset="-128"/>
              </a:rPr>
              <a:t>全体的には緊縮財政により計画は大幅に縮小したが、意欲ある都市において　</a:t>
            </a:r>
            <a:br>
              <a:rPr lang="ja-JP" altLang="en-US">
                <a:ea typeface="ＭＳ ゴシック" panose="020B0609070205080204" pitchFamily="49" charset="-128"/>
              </a:rPr>
            </a:br>
            <a:r>
              <a:rPr lang="ja-JP" altLang="en-US">
                <a:ea typeface="ＭＳ ゴシック" panose="020B0609070205080204" pitchFamily="49" charset="-128"/>
              </a:rPr>
              <a:t>   戦災地復興計画基本方針に基づき１００ｍ道路等が実現</a:t>
            </a:r>
          </a:p>
        </p:txBody>
      </p:sp>
      <p:pic>
        <p:nvPicPr>
          <p:cNvPr id="27654" name="Picture 6" descr="東京戦災当初"/>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1862" t="1852" r="1862" b="926"/>
          <a:stretch>
            <a:fillRect/>
          </a:stretch>
        </p:blipFill>
        <p:spPr bwMode="auto">
          <a:xfrm>
            <a:off x="4822825" y="763588"/>
            <a:ext cx="3725863"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12</a:t>
            </a:fld>
            <a:endParaRPr lang="en-US" altLang="ja-JP"/>
          </a:p>
        </p:txBody>
      </p:sp>
    </p:spTree>
    <p:extLst>
      <p:ext uri="{BB962C8B-B14F-4D97-AF65-F5344CB8AC3E}">
        <p14:creationId xmlns:p14="http://schemas.microsoft.com/office/powerpoint/2010/main" val="400117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5496" y="25400"/>
            <a:ext cx="7772400" cy="523875"/>
          </a:xfrm>
        </p:spPr>
        <p:txBody>
          <a:bodyPr wrap="square">
            <a:normAutofit/>
          </a:bodyPr>
          <a:lstStyle/>
          <a:p>
            <a:r>
              <a:rPr lang="ja-JP" altLang="en-US" dirty="0">
                <a:solidFill>
                  <a:srgbClr val="0070C0"/>
                </a:solidFill>
                <a:latin typeface="+mn-ea"/>
                <a:ea typeface="+mn-ea"/>
              </a:rPr>
              <a:t>戦災復興（歌舞伎町）</a:t>
            </a:r>
          </a:p>
        </p:txBody>
      </p:sp>
      <p:pic>
        <p:nvPicPr>
          <p:cNvPr id="29700" name="Picture 3" descr="歌舞伎町"/>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764704"/>
            <a:ext cx="56388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歌舞伎町"/>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800600" y="1657350"/>
            <a:ext cx="405923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13</a:t>
            </a:fld>
            <a:endParaRPr lang="en-US" altLang="ja-JP"/>
          </a:p>
        </p:txBody>
      </p:sp>
    </p:spTree>
    <p:extLst>
      <p:ext uri="{BB962C8B-B14F-4D97-AF65-F5344CB8AC3E}">
        <p14:creationId xmlns:p14="http://schemas.microsoft.com/office/powerpoint/2010/main" val="286747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御管東・西地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548063"/>
            <a:ext cx="359886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765175"/>
            <a:ext cx="359886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4"/>
          <p:cNvSpPr txBox="1">
            <a:spLocks noChangeArrowheads="1"/>
          </p:cNvSpPr>
          <p:nvPr/>
        </p:nvSpPr>
        <p:spPr bwMode="auto">
          <a:xfrm>
            <a:off x="3203575" y="2798763"/>
            <a:ext cx="1008063" cy="5588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t>施行前</a:t>
            </a:r>
          </a:p>
          <a:p>
            <a:pPr algn="ctr">
              <a:spcBef>
                <a:spcPct val="50000"/>
              </a:spcBef>
            </a:pPr>
            <a:r>
              <a:rPr lang="ja-JP" altLang="en-US" sz="1200"/>
              <a:t>（震災直後）</a:t>
            </a:r>
          </a:p>
        </p:txBody>
      </p:sp>
      <p:sp>
        <p:nvSpPr>
          <p:cNvPr id="31750" name="Text Box 5"/>
          <p:cNvSpPr txBox="1">
            <a:spLocks noChangeArrowheads="1"/>
          </p:cNvSpPr>
          <p:nvPr/>
        </p:nvSpPr>
        <p:spPr bwMode="auto">
          <a:xfrm>
            <a:off x="3203575" y="5808663"/>
            <a:ext cx="1008063" cy="28416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t>施行後</a:t>
            </a:r>
          </a:p>
        </p:txBody>
      </p:sp>
      <p:sp>
        <p:nvSpPr>
          <p:cNvPr id="31751" name="AutoShape 6"/>
          <p:cNvSpPr>
            <a:spLocks noChangeArrowheads="1"/>
          </p:cNvSpPr>
          <p:nvPr/>
        </p:nvSpPr>
        <p:spPr bwMode="auto">
          <a:xfrm>
            <a:off x="1763713" y="3284538"/>
            <a:ext cx="1079500" cy="420687"/>
          </a:xfrm>
          <a:prstGeom prst="downArrow">
            <a:avLst>
              <a:gd name="adj1" fmla="val 50065"/>
              <a:gd name="adj2" fmla="val 57144"/>
            </a:avLst>
          </a:prstGeom>
          <a:gradFill rotWithShape="1">
            <a:gsLst>
              <a:gs pos="0">
                <a:schemeClr val="bg1"/>
              </a:gs>
              <a:gs pos="100000">
                <a:srgbClr val="3399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pic>
        <p:nvPicPr>
          <p:cNvPr id="31752" name="Picture 7" descr="被災状況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09663"/>
            <a:ext cx="2233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被災状況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109663"/>
            <a:ext cx="22320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9" descr="コミュニティ道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49663"/>
            <a:ext cx="20161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0" descr="せせらぎ"/>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511800"/>
            <a:ext cx="23764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1" descr="拠点施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3686175"/>
            <a:ext cx="165576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12"/>
          <p:cNvSpPr txBox="1">
            <a:spLocks noChangeArrowheads="1"/>
          </p:cNvSpPr>
          <p:nvPr/>
        </p:nvSpPr>
        <p:spPr bwMode="auto">
          <a:xfrm>
            <a:off x="4572000" y="755650"/>
            <a:ext cx="1295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震災直後の様子</a:t>
            </a:r>
          </a:p>
        </p:txBody>
      </p:sp>
      <p:sp>
        <p:nvSpPr>
          <p:cNvPr id="31758" name="Text Box 13"/>
          <p:cNvSpPr txBox="1">
            <a:spLocks noChangeArrowheads="1"/>
          </p:cNvSpPr>
          <p:nvPr/>
        </p:nvSpPr>
        <p:spPr bwMode="auto">
          <a:xfrm>
            <a:off x="4572000" y="2638425"/>
            <a:ext cx="180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御菅東地区（神戸市）</a:t>
            </a:r>
            <a:r>
              <a:rPr lang="en-US" altLang="ja-JP" sz="1200"/>
              <a:t>】</a:t>
            </a:r>
          </a:p>
        </p:txBody>
      </p:sp>
      <p:sp>
        <p:nvSpPr>
          <p:cNvPr id="31759" name="Text Box 14"/>
          <p:cNvSpPr txBox="1">
            <a:spLocks noChangeArrowheads="1"/>
          </p:cNvSpPr>
          <p:nvPr/>
        </p:nvSpPr>
        <p:spPr bwMode="auto">
          <a:xfrm>
            <a:off x="6877050" y="2638425"/>
            <a:ext cx="226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新長田駅北地区（神戸市）</a:t>
            </a:r>
            <a:r>
              <a:rPr lang="en-US" altLang="ja-JP" sz="1200"/>
              <a:t>】</a:t>
            </a:r>
          </a:p>
        </p:txBody>
      </p:sp>
      <p:sp>
        <p:nvSpPr>
          <p:cNvPr id="31760" name="Text Box 15"/>
          <p:cNvSpPr txBox="1">
            <a:spLocks noChangeArrowheads="1"/>
          </p:cNvSpPr>
          <p:nvPr/>
        </p:nvSpPr>
        <p:spPr bwMode="auto">
          <a:xfrm>
            <a:off x="323850" y="692150"/>
            <a:ext cx="1584325" cy="28416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御菅地区</a:t>
            </a:r>
            <a:r>
              <a:rPr lang="en-US" altLang="ja-JP" sz="1200"/>
              <a:t>(</a:t>
            </a:r>
            <a:r>
              <a:rPr lang="ja-JP" altLang="en-US" sz="1200"/>
              <a:t>神戸市）</a:t>
            </a:r>
            <a:r>
              <a:rPr lang="en-US" altLang="ja-JP" sz="1200"/>
              <a:t>】</a:t>
            </a:r>
          </a:p>
        </p:txBody>
      </p:sp>
      <p:sp>
        <p:nvSpPr>
          <p:cNvPr id="31761" name="Text Box 16"/>
          <p:cNvSpPr txBox="1">
            <a:spLocks noChangeArrowheads="1"/>
          </p:cNvSpPr>
          <p:nvPr/>
        </p:nvSpPr>
        <p:spPr bwMode="auto">
          <a:xfrm>
            <a:off x="4572000" y="3349625"/>
            <a:ext cx="2663825"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土地区画整理事業の施行後の様子</a:t>
            </a:r>
          </a:p>
        </p:txBody>
      </p:sp>
      <p:sp>
        <p:nvSpPr>
          <p:cNvPr id="31762" name="Text Box 17"/>
          <p:cNvSpPr txBox="1">
            <a:spLocks noChangeArrowheads="1"/>
          </p:cNvSpPr>
          <p:nvPr/>
        </p:nvSpPr>
        <p:spPr bwMode="auto">
          <a:xfrm>
            <a:off x="4284663" y="4941888"/>
            <a:ext cx="2735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コミュニティ道路</a:t>
            </a:r>
            <a:r>
              <a:rPr lang="en-US" altLang="ja-JP" sz="1200"/>
              <a:t>【</a:t>
            </a:r>
            <a:r>
              <a:rPr lang="ja-JP" altLang="en-US" sz="1200"/>
              <a:t>御菅東地区</a:t>
            </a:r>
            <a:r>
              <a:rPr lang="en-US" altLang="ja-JP" sz="1200"/>
              <a:t>(</a:t>
            </a:r>
            <a:r>
              <a:rPr lang="ja-JP" altLang="en-US" sz="1200"/>
              <a:t>神戸市）</a:t>
            </a:r>
            <a:r>
              <a:rPr lang="en-US" altLang="ja-JP" sz="1200"/>
              <a:t>】</a:t>
            </a:r>
          </a:p>
        </p:txBody>
      </p:sp>
      <p:sp>
        <p:nvSpPr>
          <p:cNvPr id="31763" name="Text Box 18"/>
          <p:cNvSpPr txBox="1">
            <a:spLocks noChangeArrowheads="1"/>
          </p:cNvSpPr>
          <p:nvPr/>
        </p:nvSpPr>
        <p:spPr bwMode="auto">
          <a:xfrm>
            <a:off x="6911975" y="4941888"/>
            <a:ext cx="2232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拠点的施設</a:t>
            </a:r>
          </a:p>
          <a:p>
            <a:pPr>
              <a:spcBef>
                <a:spcPct val="50000"/>
              </a:spcBef>
            </a:pPr>
            <a:r>
              <a:rPr lang="en-US" altLang="ja-JP" sz="1200"/>
              <a:t>【</a:t>
            </a:r>
            <a:r>
              <a:rPr lang="ja-JP" altLang="en-US" sz="1200"/>
              <a:t>新長田駅北地区（神戸市）</a:t>
            </a:r>
            <a:r>
              <a:rPr lang="en-US" altLang="ja-JP" sz="1200"/>
              <a:t>】</a:t>
            </a:r>
          </a:p>
        </p:txBody>
      </p:sp>
      <p:sp>
        <p:nvSpPr>
          <p:cNvPr id="31764" name="Text Box 19"/>
          <p:cNvSpPr txBox="1">
            <a:spLocks noChangeArrowheads="1"/>
          </p:cNvSpPr>
          <p:nvPr/>
        </p:nvSpPr>
        <p:spPr bwMode="auto">
          <a:xfrm>
            <a:off x="6948488" y="6153150"/>
            <a:ext cx="169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シンボルロードに整備されたせせらぎ</a:t>
            </a:r>
          </a:p>
          <a:p>
            <a:pPr>
              <a:spcBef>
                <a:spcPct val="50000"/>
              </a:spcBef>
            </a:pPr>
            <a:r>
              <a:rPr lang="en-US" altLang="ja-JP" sz="1200"/>
              <a:t>【</a:t>
            </a:r>
            <a:r>
              <a:rPr lang="ja-JP" altLang="en-US" sz="1200"/>
              <a:t>松本地区（神戸市）</a:t>
            </a:r>
            <a:r>
              <a:rPr lang="en-US" altLang="ja-JP" sz="1200"/>
              <a:t>】</a:t>
            </a:r>
          </a:p>
        </p:txBody>
      </p:sp>
      <p:sp>
        <p:nvSpPr>
          <p:cNvPr id="31765" name="Text Box 20"/>
          <p:cNvSpPr txBox="1">
            <a:spLocks noChangeArrowheads="1"/>
          </p:cNvSpPr>
          <p:nvPr/>
        </p:nvSpPr>
        <p:spPr bwMode="auto">
          <a:xfrm>
            <a:off x="0" y="6189663"/>
            <a:ext cx="4500563" cy="63341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400" u="sng"/>
              <a:t>阪神淡路大震災に係る復興土地区画整理事業の実績：</a:t>
            </a:r>
          </a:p>
          <a:p>
            <a:pPr algn="ctr">
              <a:spcBef>
                <a:spcPct val="50000"/>
              </a:spcBef>
            </a:pPr>
            <a:r>
              <a:rPr lang="ja-JP" altLang="en-US" sz="1400" u="sng"/>
              <a:t>２０地区　約２５６</a:t>
            </a:r>
            <a:r>
              <a:rPr lang="en-US" altLang="ja-JP" sz="1400" u="sng"/>
              <a:t>ha</a:t>
            </a:r>
          </a:p>
        </p:txBody>
      </p:sp>
      <p:sp>
        <p:nvSpPr>
          <p:cNvPr id="31766" name="AutoShape 21"/>
          <p:cNvSpPr>
            <a:spLocks noChangeArrowheads="1"/>
          </p:cNvSpPr>
          <p:nvPr/>
        </p:nvSpPr>
        <p:spPr bwMode="auto">
          <a:xfrm>
            <a:off x="134813" y="220191"/>
            <a:ext cx="8829675" cy="544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600" dirty="0">
                <a:solidFill>
                  <a:srgbClr val="0070C0"/>
                </a:solidFill>
              </a:rPr>
              <a:t>土地区画整理事業を活用した震災復興事業（兵庫県神戸市）</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14</a:t>
            </a:fld>
            <a:endParaRPr lang="en-US" altLang="ja-JP"/>
          </a:p>
        </p:txBody>
      </p:sp>
    </p:spTree>
    <p:extLst>
      <p:ext uri="{BB962C8B-B14F-4D97-AF65-F5344CB8AC3E}">
        <p14:creationId xmlns:p14="http://schemas.microsoft.com/office/powerpoint/2010/main" val="227598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87600" y="998538"/>
            <a:ext cx="4367213"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ニュータウンの整備</a:t>
            </a:r>
          </a:p>
        </p:txBody>
      </p:sp>
      <p:sp>
        <p:nvSpPr>
          <p:cNvPr id="33795"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3796"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3797" name="Text Box 5"/>
          <p:cNvSpPr txBox="1">
            <a:spLocks noChangeArrowheads="1"/>
          </p:cNvSpPr>
          <p:nvPr/>
        </p:nvSpPr>
        <p:spPr bwMode="auto">
          <a:xfrm>
            <a:off x="2700338" y="2060575"/>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萱田地区（千葉県八千代市）</a:t>
            </a:r>
          </a:p>
        </p:txBody>
      </p:sp>
      <p:pic>
        <p:nvPicPr>
          <p:cNvPr id="33798" name="Picture 6" descr="newtown-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689225"/>
            <a:ext cx="3811588"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newtown-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3913188"/>
            <a:ext cx="3811588"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3801" name="タイトル 9"/>
          <p:cNvSpPr>
            <a:spLocks noGrp="1"/>
          </p:cNvSpPr>
          <p:nvPr>
            <p:ph type="title"/>
          </p:nvPr>
        </p:nvSpPr>
        <p:spPr/>
        <p:txBody>
          <a:bodyPr/>
          <a:lstStyle/>
          <a:p>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33802" name="正方形/長方形 9"/>
          <p:cNvSpPr>
            <a:spLocks noChangeArrowheads="1"/>
          </p:cNvSpPr>
          <p:nvPr/>
        </p:nvSpPr>
        <p:spPr bwMode="auto">
          <a:xfrm>
            <a:off x="3059113" y="1852613"/>
            <a:ext cx="10445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a:t>かやだ</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Tree>
    <p:extLst>
      <p:ext uri="{BB962C8B-B14F-4D97-AF65-F5344CB8AC3E}">
        <p14:creationId xmlns:p14="http://schemas.microsoft.com/office/powerpoint/2010/main" val="289144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627313" y="1100138"/>
            <a:ext cx="3887787"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拠点市街地の整備</a:t>
            </a:r>
          </a:p>
        </p:txBody>
      </p:sp>
      <p:sp>
        <p:nvSpPr>
          <p:cNvPr id="35843"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5844"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5845" name="Text Box 5"/>
          <p:cNvSpPr txBox="1">
            <a:spLocks noChangeArrowheads="1"/>
          </p:cNvSpPr>
          <p:nvPr/>
        </p:nvSpPr>
        <p:spPr bwMode="auto">
          <a:xfrm>
            <a:off x="2700338" y="2060575"/>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神戸ハーバーランド地区（神戸市）</a:t>
            </a:r>
          </a:p>
        </p:txBody>
      </p:sp>
      <p:pic>
        <p:nvPicPr>
          <p:cNvPr id="35846" name="Picture 6" descr="cent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89225"/>
            <a:ext cx="3810000"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7" descr="cente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3913188"/>
            <a:ext cx="3810000"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5849" name="タイトル 9"/>
          <p:cNvSpPr>
            <a:spLocks noGrp="1"/>
          </p:cNvSpPr>
          <p:nvPr>
            <p:ph type="title"/>
          </p:nvPr>
        </p:nvSpPr>
        <p:spPr/>
        <p:txBody>
          <a:bodyPr/>
          <a:lstStyle/>
          <a:p>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16</a:t>
            </a:fld>
            <a:endParaRPr lang="en-US" altLang="ja-JP"/>
          </a:p>
        </p:txBody>
      </p:sp>
    </p:spTree>
    <p:extLst>
      <p:ext uri="{BB962C8B-B14F-4D97-AF65-F5344CB8AC3E}">
        <p14:creationId xmlns:p14="http://schemas.microsoft.com/office/powerpoint/2010/main" val="223434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803400" y="1100138"/>
            <a:ext cx="5535613"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スプロール市街地の解消</a:t>
            </a:r>
          </a:p>
        </p:txBody>
      </p:sp>
      <p:sp>
        <p:nvSpPr>
          <p:cNvPr id="37891"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7892"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7893" name="Text Box 5"/>
          <p:cNvSpPr txBox="1">
            <a:spLocks noChangeArrowheads="1"/>
          </p:cNvSpPr>
          <p:nvPr/>
        </p:nvSpPr>
        <p:spPr bwMode="auto">
          <a:xfrm>
            <a:off x="2051050" y="2060575"/>
            <a:ext cx="504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富山県中前沢地区</a:t>
            </a:r>
          </a:p>
        </p:txBody>
      </p:sp>
      <p:pic>
        <p:nvPicPr>
          <p:cNvPr id="37894" name="Picture 6"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708275"/>
            <a:ext cx="3748088" cy="25415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7" desc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3913188"/>
            <a:ext cx="3749675"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7896" name="Rectangle 8"/>
          <p:cNvSpPr>
            <a:spLocks noGrp="1" noChangeArrowheads="1"/>
          </p:cNvSpPr>
          <p:nvPr>
            <p:ph type="title"/>
          </p:nvPr>
        </p:nvSpPr>
        <p:spPr>
          <a:xfrm>
            <a:off x="35496" y="22225"/>
            <a:ext cx="4133850" cy="523875"/>
          </a:xfrm>
        </p:spPr>
        <p:txBody>
          <a:bodyPr>
            <a:normAutofit/>
          </a:bodyPr>
          <a:lstStyle/>
          <a:p>
            <a:pPr eaLnBrk="1" hangingPunct="1"/>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17</a:t>
            </a:fld>
            <a:endParaRPr lang="en-US" altLang="ja-JP"/>
          </a:p>
        </p:txBody>
      </p:sp>
    </p:spTree>
    <p:extLst>
      <p:ext uri="{BB962C8B-B14F-4D97-AF65-F5344CB8AC3E}">
        <p14:creationId xmlns:p14="http://schemas.microsoft.com/office/powerpoint/2010/main" val="338060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5" name="Rectangle 11"/>
          <p:cNvSpPr>
            <a:spLocks noChangeArrowheads="1"/>
          </p:cNvSpPr>
          <p:nvPr/>
        </p:nvSpPr>
        <p:spPr bwMode="auto">
          <a:xfrm>
            <a:off x="250825" y="115888"/>
            <a:ext cx="399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ja-JP" sz="2400">
              <a:solidFill>
                <a:schemeClr val="tx2"/>
              </a:solidFill>
            </a:endParaRPr>
          </a:p>
        </p:txBody>
      </p:sp>
      <p:sp>
        <p:nvSpPr>
          <p:cNvPr id="41996" name="Rectangle 12"/>
          <p:cNvSpPr>
            <a:spLocks noGrp="1" noChangeArrowheads="1"/>
          </p:cNvSpPr>
          <p:nvPr>
            <p:ph type="title"/>
          </p:nvPr>
        </p:nvSpPr>
        <p:spPr>
          <a:xfrm>
            <a:off x="35496" y="25400"/>
            <a:ext cx="4133850" cy="523875"/>
          </a:xfrm>
        </p:spPr>
        <p:txBody>
          <a:bodyPr>
            <a:normAutofit/>
          </a:bodyPr>
          <a:lstStyle/>
          <a:p>
            <a:pPr eaLnBrk="1" hangingPunct="1"/>
            <a:r>
              <a:rPr lang="ja-JP" altLang="en-US" dirty="0">
                <a:solidFill>
                  <a:srgbClr val="0070C0"/>
                </a:solidFill>
                <a:latin typeface="+mn-ea"/>
                <a:ea typeface="+mn-ea"/>
              </a:rPr>
              <a:t>土地区画整理事業の実績</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18</a:t>
            </a:fld>
            <a:endParaRPr lang="en-US" altLang="ja-JP"/>
          </a:p>
        </p:txBody>
      </p:sp>
      <p:sp>
        <p:nvSpPr>
          <p:cNvPr id="2" name="AutoShape 3">
            <a:extLst>
              <a:ext uri="{FF2B5EF4-FFF2-40B4-BE49-F238E27FC236}">
                <a16:creationId xmlns:a16="http://schemas.microsoft.com/office/drawing/2014/main" id="{7E330F15-184C-3617-20A8-06577B6406D6}"/>
              </a:ext>
            </a:extLst>
          </p:cNvPr>
          <p:cNvSpPr>
            <a:spLocks noChangeArrowheads="1"/>
          </p:cNvSpPr>
          <p:nvPr/>
        </p:nvSpPr>
        <p:spPr bwMode="auto">
          <a:xfrm>
            <a:off x="647700" y="837109"/>
            <a:ext cx="7848600" cy="766242"/>
          </a:xfrm>
          <a:prstGeom prst="roundRect">
            <a:avLst>
              <a:gd name="adj" fmla="val 16667"/>
            </a:avLst>
          </a:prstGeom>
          <a:solidFill>
            <a:srgbClr val="FFFF99">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Text Box 4">
            <a:extLst>
              <a:ext uri="{FF2B5EF4-FFF2-40B4-BE49-F238E27FC236}">
                <a16:creationId xmlns:a16="http://schemas.microsoft.com/office/drawing/2014/main" id="{4B0010E0-ED54-5CA1-A6EF-FCF9DE2F1447}"/>
              </a:ext>
            </a:extLst>
          </p:cNvPr>
          <p:cNvSpPr txBox="1">
            <a:spLocks noChangeArrowheads="1"/>
          </p:cNvSpPr>
          <p:nvPr/>
        </p:nvSpPr>
        <p:spPr bwMode="auto">
          <a:xfrm>
            <a:off x="935037" y="837108"/>
            <a:ext cx="705802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rPr>
              <a:t>全国の市街地の約３割相当の面積を整備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全国で約３７万ヘクタールの土地区画整理事業に着手</a:t>
            </a:r>
          </a:p>
        </p:txBody>
      </p:sp>
      <p:sp>
        <p:nvSpPr>
          <p:cNvPr id="4" name="AutoShape 5">
            <a:extLst>
              <a:ext uri="{FF2B5EF4-FFF2-40B4-BE49-F238E27FC236}">
                <a16:creationId xmlns:a16="http://schemas.microsoft.com/office/drawing/2014/main" id="{26DCAAE7-3CBC-7A8B-8F83-3233DE76FC84}"/>
              </a:ext>
            </a:extLst>
          </p:cNvPr>
          <p:cNvSpPr>
            <a:spLocks noChangeArrowheads="1"/>
          </p:cNvSpPr>
          <p:nvPr/>
        </p:nvSpPr>
        <p:spPr bwMode="auto">
          <a:xfrm>
            <a:off x="647700" y="1709042"/>
            <a:ext cx="7848600" cy="947101"/>
          </a:xfrm>
          <a:prstGeom prst="roundRect">
            <a:avLst>
              <a:gd name="adj" fmla="val 16667"/>
            </a:avLst>
          </a:prstGeom>
          <a:solidFill>
            <a:schemeClr val="accent5">
              <a:lumMod val="90000"/>
              <a:alpha val="50000"/>
            </a:scheme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Text Box 6">
            <a:extLst>
              <a:ext uri="{FF2B5EF4-FFF2-40B4-BE49-F238E27FC236}">
                <a16:creationId xmlns:a16="http://schemas.microsoft.com/office/drawing/2014/main" id="{58694949-CE59-A8A9-DBEA-B628D01D5B58}"/>
              </a:ext>
            </a:extLst>
          </p:cNvPr>
          <p:cNvSpPr txBox="1">
            <a:spLocks noChangeArrowheads="1"/>
          </p:cNvSpPr>
          <p:nvPr/>
        </p:nvSpPr>
        <p:spPr bwMode="auto">
          <a:xfrm>
            <a:off x="933450" y="1709042"/>
            <a:ext cx="74898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全国の住区基幹公園</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の約１／２相当を整備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全国で約１．５万ヘクタールの公園を土地区画整理事業により整備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街区公園、近隣公園、地区公園</a:t>
            </a:r>
          </a:p>
        </p:txBody>
      </p:sp>
      <p:sp>
        <p:nvSpPr>
          <p:cNvPr id="6" name="AutoShape 7">
            <a:extLst>
              <a:ext uri="{FF2B5EF4-FFF2-40B4-BE49-F238E27FC236}">
                <a16:creationId xmlns:a16="http://schemas.microsoft.com/office/drawing/2014/main" id="{005919DD-D5A2-06F5-B01A-77ED73F48540}"/>
              </a:ext>
            </a:extLst>
          </p:cNvPr>
          <p:cNvSpPr>
            <a:spLocks noChangeArrowheads="1"/>
          </p:cNvSpPr>
          <p:nvPr/>
        </p:nvSpPr>
        <p:spPr bwMode="auto">
          <a:xfrm>
            <a:off x="647700" y="2781324"/>
            <a:ext cx="7848600" cy="745747"/>
          </a:xfrm>
          <a:prstGeom prst="roundRect">
            <a:avLst>
              <a:gd name="adj" fmla="val 16667"/>
            </a:avLst>
          </a:prstGeom>
          <a:solidFill>
            <a:srgbClr val="FF99CC">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Text Box 8">
            <a:extLst>
              <a:ext uri="{FF2B5EF4-FFF2-40B4-BE49-F238E27FC236}">
                <a16:creationId xmlns:a16="http://schemas.microsoft.com/office/drawing/2014/main" id="{34F1CC37-7682-4111-BC31-0DE191BFD7CA}"/>
              </a:ext>
            </a:extLst>
          </p:cNvPr>
          <p:cNvSpPr txBox="1">
            <a:spLocks noChangeArrowheads="1"/>
          </p:cNvSpPr>
          <p:nvPr/>
        </p:nvSpPr>
        <p:spPr bwMode="auto">
          <a:xfrm>
            <a:off x="1006475" y="2778129"/>
            <a:ext cx="748982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全国の都市計画道路の約１／４相当を整備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a:t>
            </a:r>
            <a:r>
              <a:rPr kumimoji="1" lang="ja-JP" altLang="en-US" sz="14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約１２，５００ｋｍの都市計画道路</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を土地区画整理事業により整備</a:t>
            </a:r>
          </a:p>
        </p:txBody>
      </p:sp>
      <p:sp>
        <p:nvSpPr>
          <p:cNvPr id="9" name="AutoShape 9">
            <a:extLst>
              <a:ext uri="{FF2B5EF4-FFF2-40B4-BE49-F238E27FC236}">
                <a16:creationId xmlns:a16="http://schemas.microsoft.com/office/drawing/2014/main" id="{D51A51F1-A51F-F49F-F745-772984B785BA}"/>
              </a:ext>
            </a:extLst>
          </p:cNvPr>
          <p:cNvSpPr>
            <a:spLocks noChangeArrowheads="1"/>
          </p:cNvSpPr>
          <p:nvPr/>
        </p:nvSpPr>
        <p:spPr bwMode="auto">
          <a:xfrm>
            <a:off x="647700" y="3645024"/>
            <a:ext cx="7848600" cy="956278"/>
          </a:xfrm>
          <a:prstGeom prst="roundRect">
            <a:avLst>
              <a:gd name="adj" fmla="val 16667"/>
            </a:avLst>
          </a:prstGeom>
          <a:solidFill>
            <a:srgbClr val="C0C0C0">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 name="Text Box 10">
            <a:extLst>
              <a:ext uri="{FF2B5EF4-FFF2-40B4-BE49-F238E27FC236}">
                <a16:creationId xmlns:a16="http://schemas.microsoft.com/office/drawing/2014/main" id="{BE5148C5-38FD-8009-445D-282AA11CEE79}"/>
              </a:ext>
            </a:extLst>
          </p:cNvPr>
          <p:cNvSpPr txBox="1">
            <a:spLocks noChangeArrowheads="1"/>
          </p:cNvSpPr>
          <p:nvPr/>
        </p:nvSpPr>
        <p:spPr bwMode="auto">
          <a:xfrm>
            <a:off x="982497" y="3641679"/>
            <a:ext cx="74898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全国の主要駅の駅前広場</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の約１／３相当を整備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全国で約９９０箇所の駅前広場を土地区画整理事業により整備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供用されている駅前広場（都市計画施設）</a:t>
            </a:r>
          </a:p>
        </p:txBody>
      </p:sp>
      <p:grpSp>
        <p:nvGrpSpPr>
          <p:cNvPr id="11" name="グループ化 10">
            <a:extLst>
              <a:ext uri="{FF2B5EF4-FFF2-40B4-BE49-F238E27FC236}">
                <a16:creationId xmlns:a16="http://schemas.microsoft.com/office/drawing/2014/main" id="{8CB5E00C-D452-FFA2-EA1A-583030B3625F}"/>
              </a:ext>
            </a:extLst>
          </p:cNvPr>
          <p:cNvGrpSpPr/>
          <p:nvPr/>
        </p:nvGrpSpPr>
        <p:grpSpPr>
          <a:xfrm>
            <a:off x="356162" y="4634574"/>
            <a:ext cx="8431675" cy="2104888"/>
            <a:chOff x="473716" y="4514621"/>
            <a:chExt cx="8431675" cy="2104888"/>
          </a:xfrm>
        </p:grpSpPr>
        <p:pic>
          <p:nvPicPr>
            <p:cNvPr id="12" name="Picture 2" descr="4">
              <a:extLst>
                <a:ext uri="{FF2B5EF4-FFF2-40B4-BE49-F238E27FC236}">
                  <a16:creationId xmlns:a16="http://schemas.microsoft.com/office/drawing/2014/main" id="{DF533738-99AB-7727-1C6A-F1A4FCDCEF23}"/>
                </a:ext>
              </a:extLst>
            </p:cNvPr>
            <p:cNvPicPr>
              <a:picLocks noChangeAspect="1" noChangeArrowheads="1"/>
            </p:cNvPicPr>
            <p:nvPr/>
          </p:nvPicPr>
          <p:blipFill rotWithShape="1">
            <a:blip r:embed="rId3" cstate="print"/>
            <a:srcRect l="363" t="1613" b="10196"/>
            <a:stretch/>
          </p:blipFill>
          <p:spPr bwMode="auto">
            <a:xfrm>
              <a:off x="548584" y="4514621"/>
              <a:ext cx="8356807" cy="2104888"/>
            </a:xfrm>
            <a:prstGeom prst="rect">
              <a:avLst/>
            </a:prstGeom>
            <a:noFill/>
            <a:ln w="9525">
              <a:noFill/>
              <a:miter lim="800000"/>
              <a:headEnd/>
              <a:tailEnd/>
            </a:ln>
          </p:spPr>
        </p:pic>
        <p:sp>
          <p:nvSpPr>
            <p:cNvPr id="13" name="Text Box 3">
              <a:extLst>
                <a:ext uri="{FF2B5EF4-FFF2-40B4-BE49-F238E27FC236}">
                  <a16:creationId xmlns:a16="http://schemas.microsoft.com/office/drawing/2014/main" id="{A6A28DAD-EF19-DA37-000B-68B66DC23A0A}"/>
                </a:ext>
              </a:extLst>
            </p:cNvPr>
            <p:cNvSpPr txBox="1">
              <a:spLocks noChangeArrowheads="1"/>
            </p:cNvSpPr>
            <p:nvPr/>
          </p:nvSpPr>
          <p:spPr bwMode="auto">
            <a:xfrm>
              <a:off x="473716" y="5811380"/>
              <a:ext cx="2399530"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土地区画整理事業の施行面積　約３７万</a:t>
              </a:r>
              <a:r>
                <a:rPr kumimoji="1" lang="en-US" altLang="ja-JP"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ha</a:t>
              </a:r>
            </a:p>
          </p:txBody>
        </p:sp>
        <p:sp>
          <p:nvSpPr>
            <p:cNvPr id="14" name="Text Box 4">
              <a:extLst>
                <a:ext uri="{FF2B5EF4-FFF2-40B4-BE49-F238E27FC236}">
                  <a16:creationId xmlns:a16="http://schemas.microsoft.com/office/drawing/2014/main" id="{439E091D-EE66-EFD6-070C-AFE847903DD2}"/>
                </a:ext>
              </a:extLst>
            </p:cNvPr>
            <p:cNvSpPr txBox="1">
              <a:spLocks noChangeArrowheads="1"/>
            </p:cNvSpPr>
            <p:nvPr/>
          </p:nvSpPr>
          <p:spPr bwMode="auto">
            <a:xfrm>
              <a:off x="1362422" y="6262927"/>
              <a:ext cx="2266225"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全国の</a:t>
              </a:r>
              <a:r>
                <a:rPr kumimoji="1" lang="ja-JP" altLang="en-US"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令和２年ＤＩＤ面積　約１３３万</a:t>
              </a:r>
              <a:r>
                <a:rPr kumimoji="1" lang="en-US" altLang="ja-JP"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ha</a:t>
              </a:r>
            </a:p>
          </p:txBody>
        </p:sp>
        <p:sp>
          <p:nvSpPr>
            <p:cNvPr id="15" name="Text Box 5">
              <a:extLst>
                <a:ext uri="{FF2B5EF4-FFF2-40B4-BE49-F238E27FC236}">
                  <a16:creationId xmlns:a16="http://schemas.microsoft.com/office/drawing/2014/main" id="{B45438B3-5100-9C1F-D278-F60B62A1B5B5}"/>
                </a:ext>
              </a:extLst>
            </p:cNvPr>
            <p:cNvSpPr txBox="1">
              <a:spLocks noChangeArrowheads="1"/>
            </p:cNvSpPr>
            <p:nvPr/>
          </p:nvSpPr>
          <p:spPr bwMode="auto">
            <a:xfrm>
              <a:off x="4650671" y="5831904"/>
              <a:ext cx="3421554"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土地区画整理事業により生み出された公園面積　約１．５万</a:t>
              </a:r>
              <a:r>
                <a:rPr kumimoji="1" lang="en-US" altLang="ja-JP"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ha</a:t>
              </a:r>
            </a:p>
          </p:txBody>
        </p:sp>
        <p:sp>
          <p:nvSpPr>
            <p:cNvPr id="16" name="Text Box 6">
              <a:extLst>
                <a:ext uri="{FF2B5EF4-FFF2-40B4-BE49-F238E27FC236}">
                  <a16:creationId xmlns:a16="http://schemas.microsoft.com/office/drawing/2014/main" id="{A9C160B5-C24C-3571-5E30-8B64CC84AC31}"/>
                </a:ext>
              </a:extLst>
            </p:cNvPr>
            <p:cNvSpPr txBox="1">
              <a:spLocks noChangeArrowheads="1"/>
            </p:cNvSpPr>
            <p:nvPr/>
          </p:nvSpPr>
          <p:spPr bwMode="auto">
            <a:xfrm>
              <a:off x="4828411" y="6220695"/>
              <a:ext cx="3954783"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全国で開設されている街区公園、</a:t>
              </a:r>
              <a:r>
                <a:rPr kumimoji="1" lang="ja-JP" altLang="en-US"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近隣公園、地区公園の面積　約３．５万</a:t>
              </a:r>
              <a:r>
                <a:rPr kumimoji="1" lang="en-US" altLang="ja-JP"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ha</a:t>
              </a:r>
            </a:p>
          </p:txBody>
        </p:sp>
      </p:grpSp>
    </p:spTree>
    <p:extLst>
      <p:ext uri="{BB962C8B-B14F-4D97-AF65-F5344CB8AC3E}">
        <p14:creationId xmlns:p14="http://schemas.microsoft.com/office/powerpoint/2010/main" val="98861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6200" y="815107"/>
            <a:ext cx="8991600" cy="1103179"/>
          </a:xfrm>
          <a:prstGeom prst="rect">
            <a:avLst/>
          </a:prstGeom>
          <a:solidFill>
            <a:srgbClr val="E7FFFF"/>
          </a:solidFill>
          <a:ln w="9525">
            <a:solidFill>
              <a:srgbClr val="008080"/>
            </a:solidFill>
            <a:miter lim="800000"/>
            <a:headEnd/>
            <a:tailEnd/>
          </a:ln>
        </p:spPr>
        <p:txBody>
          <a:bodyPr lIns="54000" rIns="18000"/>
          <a:lstStyle>
            <a:lvl1pPr marL="273050" indent="-2730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ts val="600"/>
              </a:spcAft>
              <a:buClr>
                <a:srgbClr val="333399"/>
              </a:buClr>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事業実施地区数は約</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1</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万</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2</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千件、面積は約</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37</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万</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ha</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となっている。</a:t>
            </a:r>
          </a:p>
          <a:p>
            <a:pPr marL="0" marR="0" lvl="0" indent="-457200" algn="l" defTabSz="914400" rtl="0" eaLnBrk="1" fontAlgn="base" latinLnBrk="0" hangingPunct="1">
              <a:lnSpc>
                <a:spcPct val="100000"/>
              </a:lnSpc>
              <a:spcBef>
                <a:spcPct val="20000"/>
              </a:spcBef>
              <a:spcAft>
                <a:spcPct val="0"/>
              </a:spcAft>
              <a:buClr>
                <a:srgbClr val="333399"/>
              </a:buClr>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これまでにも、郊外における住宅市街地の供給、中心市街地の活性化、密集市街地</a:t>
            </a:r>
            <a:endPar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endParaRPr>
          </a:p>
          <a:p>
            <a:pPr marL="0" marR="0" lvl="0" indent="-457200" algn="l" defTabSz="914400" rtl="0" eaLnBrk="1" fontAlgn="base" latinLnBrk="0" hangingPunct="1">
              <a:lnSpc>
                <a:spcPct val="100000"/>
              </a:lnSpc>
              <a:spcBef>
                <a:spcPct val="20000"/>
              </a:spcBef>
              <a:spcAft>
                <a:spcPct val="0"/>
              </a:spcAft>
              <a:buClr>
                <a:srgbClr val="333399"/>
              </a:buClr>
              <a:buSzTx/>
              <a:buFontTx/>
              <a:buNone/>
              <a:tabLst/>
              <a:defRPr/>
            </a:pP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の解消などの様々な都市課題に対応し、幅広く活用。</a:t>
            </a:r>
          </a:p>
        </p:txBody>
      </p:sp>
      <p:sp>
        <p:nvSpPr>
          <p:cNvPr id="19" name="スライド番号プレースホルダ 3"/>
          <p:cNvSpPr txBox="1">
            <a:spLocks/>
          </p:cNvSpPr>
          <p:nvPr/>
        </p:nvSpPr>
        <p:spPr bwMode="auto">
          <a:xfrm>
            <a:off x="6673552" y="6467475"/>
            <a:ext cx="2133600" cy="3905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20000"/>
              </a:spcBef>
              <a:spcAft>
                <a:spcPct val="0"/>
              </a:spcAft>
              <a:buChar char="•"/>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fontAlgn="base">
              <a:spcBef>
                <a:spcPct val="20000"/>
              </a:spcBef>
              <a:spcAft>
                <a:spcPct val="0"/>
              </a:spcAft>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fontAlgn="base">
              <a:spcBef>
                <a:spcPct val="20000"/>
              </a:spcBef>
              <a:spcAft>
                <a:spcPct val="0"/>
              </a:spcAft>
              <a:buChar char="•"/>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fontAlgn="base">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fontAlgn="base">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FontTx/>
              <a:buNone/>
            </a:pPr>
            <a:fld id="{B74EC614-89BF-44CC-987C-967DFDAB74D5}" type="slidenum">
              <a:rPr lang="en-US" altLang="ja-JP" sz="1400" smtClean="0"/>
              <a:pPr>
                <a:spcBef>
                  <a:spcPct val="0"/>
                </a:spcBef>
                <a:buFontTx/>
                <a:buNone/>
              </a:pPr>
              <a:t>19</a:t>
            </a:fld>
            <a:endParaRPr lang="en-US" altLang="ja-JP" sz="1400" dirty="0"/>
          </a:p>
        </p:txBody>
      </p:sp>
      <p:sp>
        <p:nvSpPr>
          <p:cNvPr id="16" name="タイトル 11"/>
          <p:cNvSpPr txBox="1">
            <a:spLocks/>
          </p:cNvSpPr>
          <p:nvPr/>
        </p:nvSpPr>
        <p:spPr bwMode="auto">
          <a:xfrm>
            <a:off x="35496" y="44624"/>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dirty="0">
                <a:solidFill>
                  <a:srgbClr val="0070C0"/>
                </a:solidFill>
                <a:latin typeface="+mn-ea"/>
                <a:ea typeface="+mn-ea"/>
                <a:cs typeface="+mn-cs"/>
              </a:rPr>
              <a:t>土地区画整理事業の実施地区数等</a:t>
            </a:r>
            <a:endParaRPr lang="ja-JP" altLang="en-US" kern="0" dirty="0">
              <a:solidFill>
                <a:srgbClr val="0070C0"/>
              </a:solidFill>
              <a:latin typeface="+mn-ea"/>
              <a:ea typeface="+mn-ea"/>
            </a:endParaRPr>
          </a:p>
        </p:txBody>
      </p:sp>
      <p:sp>
        <p:nvSpPr>
          <p:cNvPr id="2" name="Text Box 40">
            <a:extLst>
              <a:ext uri="{FF2B5EF4-FFF2-40B4-BE49-F238E27FC236}">
                <a16:creationId xmlns:a16="http://schemas.microsoft.com/office/drawing/2014/main" id="{6FB0AFB8-B54F-B3AA-DBDF-AB48EB04E7AA}"/>
              </a:ext>
            </a:extLst>
          </p:cNvPr>
          <p:cNvSpPr txBox="1">
            <a:spLocks noChangeArrowheads="1"/>
          </p:cNvSpPr>
          <p:nvPr/>
        </p:nvSpPr>
        <p:spPr bwMode="auto">
          <a:xfrm>
            <a:off x="1798390" y="6436454"/>
            <a:ext cx="1381238"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変更認可に伴う増減含む</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Text Box 40">
            <a:extLst>
              <a:ext uri="{FF2B5EF4-FFF2-40B4-BE49-F238E27FC236}">
                <a16:creationId xmlns:a16="http://schemas.microsoft.com/office/drawing/2014/main" id="{9EC760D5-2F7E-9922-65DC-432F98F4D51C}"/>
              </a:ext>
            </a:extLst>
          </p:cNvPr>
          <p:cNvSpPr txBox="1">
            <a:spLocks noChangeArrowheads="1"/>
          </p:cNvSpPr>
          <p:nvPr/>
        </p:nvSpPr>
        <p:spPr bwMode="auto">
          <a:xfrm>
            <a:off x="4200366" y="6042893"/>
            <a:ext cx="899727"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（事業認可年度）</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Text Box 40">
            <a:extLst>
              <a:ext uri="{FF2B5EF4-FFF2-40B4-BE49-F238E27FC236}">
                <a16:creationId xmlns:a16="http://schemas.microsoft.com/office/drawing/2014/main" id="{BA4CED5A-FBBE-6081-E536-2660A860CA03}"/>
              </a:ext>
            </a:extLst>
          </p:cNvPr>
          <p:cNvSpPr txBox="1">
            <a:spLocks noChangeArrowheads="1"/>
          </p:cNvSpPr>
          <p:nvPr/>
        </p:nvSpPr>
        <p:spPr bwMode="auto">
          <a:xfrm>
            <a:off x="5222097" y="2212519"/>
            <a:ext cx="3413582" cy="5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実施地区数・面積</a:t>
            </a: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の推移</a:t>
            </a:r>
          </a:p>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（５年ごと・着手ベース）</a:t>
            </a:r>
            <a:endPar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9" name="Text Box 40">
            <a:extLst>
              <a:ext uri="{FF2B5EF4-FFF2-40B4-BE49-F238E27FC236}">
                <a16:creationId xmlns:a16="http://schemas.microsoft.com/office/drawing/2014/main" id="{C1295AD5-84C8-4012-9CEC-BB27A5DBD8AF}"/>
              </a:ext>
            </a:extLst>
          </p:cNvPr>
          <p:cNvSpPr txBox="1">
            <a:spLocks noChangeArrowheads="1"/>
          </p:cNvSpPr>
          <p:nvPr/>
        </p:nvSpPr>
        <p:spPr bwMode="auto">
          <a:xfrm>
            <a:off x="6238268" y="6525344"/>
            <a:ext cx="1374392"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変更認可に伴う増減含む</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Text Box 40">
            <a:extLst>
              <a:ext uri="{FF2B5EF4-FFF2-40B4-BE49-F238E27FC236}">
                <a16:creationId xmlns:a16="http://schemas.microsoft.com/office/drawing/2014/main" id="{C8B45B8B-06F6-F59C-9736-E6B6A475B60E}"/>
              </a:ext>
            </a:extLst>
          </p:cNvPr>
          <p:cNvSpPr txBox="1">
            <a:spLocks noChangeArrowheads="1"/>
          </p:cNvSpPr>
          <p:nvPr/>
        </p:nvSpPr>
        <p:spPr bwMode="auto">
          <a:xfrm>
            <a:off x="988840" y="2205658"/>
            <a:ext cx="3000336" cy="55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着手（事業認可）済み</a:t>
            </a:r>
          </a:p>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実施地区数・面積</a:t>
            </a: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の累計</a:t>
            </a:r>
            <a:endPar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7" name="Text Box 40">
            <a:extLst>
              <a:ext uri="{FF2B5EF4-FFF2-40B4-BE49-F238E27FC236}">
                <a16:creationId xmlns:a16="http://schemas.microsoft.com/office/drawing/2014/main" id="{F15CEBF7-8A59-0085-2409-45E5155B9743}"/>
              </a:ext>
            </a:extLst>
          </p:cNvPr>
          <p:cNvSpPr txBox="1">
            <a:spLocks noChangeArrowheads="1"/>
          </p:cNvSpPr>
          <p:nvPr/>
        </p:nvSpPr>
        <p:spPr bwMode="auto">
          <a:xfrm>
            <a:off x="8352793" y="6125527"/>
            <a:ext cx="899727"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（事業認可年度）</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C16A7FBF-7E85-1F7B-E23F-BC791EB6DB25}"/>
              </a:ext>
            </a:extLst>
          </p:cNvPr>
          <p:cNvPicPr>
            <a:picLocks noChangeAspect="1"/>
          </p:cNvPicPr>
          <p:nvPr/>
        </p:nvPicPr>
        <p:blipFill>
          <a:blip r:embed="rId3"/>
          <a:stretch>
            <a:fillRect/>
          </a:stretch>
        </p:blipFill>
        <p:spPr>
          <a:xfrm>
            <a:off x="312547" y="2571793"/>
            <a:ext cx="4352921" cy="3895682"/>
          </a:xfrm>
          <a:prstGeom prst="rect">
            <a:avLst/>
          </a:prstGeom>
        </p:spPr>
      </p:pic>
      <p:pic>
        <p:nvPicPr>
          <p:cNvPr id="5" name="図 4">
            <a:extLst>
              <a:ext uri="{FF2B5EF4-FFF2-40B4-BE49-F238E27FC236}">
                <a16:creationId xmlns:a16="http://schemas.microsoft.com/office/drawing/2014/main" id="{EC6A5428-8BF2-6933-17D6-5ECF5B64DBFF}"/>
              </a:ext>
            </a:extLst>
          </p:cNvPr>
          <p:cNvPicPr>
            <a:picLocks noChangeAspect="1"/>
          </p:cNvPicPr>
          <p:nvPr/>
        </p:nvPicPr>
        <p:blipFill>
          <a:blip r:embed="rId4"/>
          <a:stretch>
            <a:fillRect/>
          </a:stretch>
        </p:blipFill>
        <p:spPr>
          <a:xfrm>
            <a:off x="4752051" y="2592594"/>
            <a:ext cx="4346825" cy="3932261"/>
          </a:xfrm>
          <a:prstGeom prst="rect">
            <a:avLst/>
          </a:prstGeom>
        </p:spPr>
      </p:pic>
    </p:spTree>
    <p:extLst>
      <p:ext uri="{BB962C8B-B14F-4D97-AF65-F5344CB8AC3E}">
        <p14:creationId xmlns:p14="http://schemas.microsoft.com/office/powerpoint/2010/main" val="92784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3238" y="2090172"/>
            <a:ext cx="8137525" cy="2677656"/>
          </a:xfrm>
          <a:prstGeom prst="rect">
            <a:avLst/>
          </a:prstGeom>
          <a:noFill/>
        </p:spPr>
        <p:txBody>
          <a:bodyPr>
            <a:spAutoFit/>
          </a:bodyPr>
          <a:lstStyle/>
          <a:p>
            <a:pPr>
              <a:lnSpc>
                <a:spcPct val="150000"/>
              </a:lnSpc>
              <a:defRPr/>
            </a:pPr>
            <a:r>
              <a:rPr lang="ja-JP" altLang="en-US" sz="2800" dirty="0">
                <a:solidFill>
                  <a:srgbClr val="3366FF"/>
                </a:solidFill>
                <a:latin typeface="+mj-ea"/>
                <a:ea typeface="+mj-ea"/>
              </a:rPr>
              <a:t>１．土地区画整理事業の仕組み</a:t>
            </a:r>
          </a:p>
          <a:p>
            <a:pPr>
              <a:lnSpc>
                <a:spcPct val="150000"/>
              </a:lnSpc>
              <a:defRPr/>
            </a:pPr>
            <a:r>
              <a:rPr lang="ja-JP" altLang="en-US" sz="2800" dirty="0">
                <a:solidFill>
                  <a:srgbClr val="3366FF"/>
                </a:solidFill>
                <a:latin typeface="+mj-ea"/>
                <a:ea typeface="+mj-ea"/>
              </a:rPr>
              <a:t>２．土地区画整理事業の実績</a:t>
            </a:r>
          </a:p>
          <a:p>
            <a:pPr>
              <a:lnSpc>
                <a:spcPct val="150000"/>
              </a:lnSpc>
              <a:defRPr/>
            </a:pPr>
            <a:r>
              <a:rPr lang="ja-JP" altLang="en-US" sz="2800" dirty="0">
                <a:solidFill>
                  <a:srgbClr val="3366FF"/>
                </a:solidFill>
                <a:latin typeface="+mj-ea"/>
                <a:ea typeface="+mj-ea"/>
              </a:rPr>
              <a:t>３．土地区画整理事業の活用事例</a:t>
            </a:r>
          </a:p>
          <a:p>
            <a:pPr>
              <a:lnSpc>
                <a:spcPct val="150000"/>
              </a:lnSpc>
              <a:defRPr/>
            </a:pPr>
            <a:r>
              <a:rPr lang="ja-JP" altLang="en-US" sz="2800" dirty="0">
                <a:solidFill>
                  <a:srgbClr val="3366FF"/>
                </a:solidFill>
                <a:latin typeface="+mj-ea"/>
                <a:ea typeface="+mj-ea"/>
              </a:rPr>
              <a:t>４．土地区画整理事業の予算</a:t>
            </a:r>
          </a:p>
        </p:txBody>
      </p:sp>
      <p:sp>
        <p:nvSpPr>
          <p:cNvPr id="8" name="スライド番号プレースホルダー 7"/>
          <p:cNvSpPr>
            <a:spLocks noGrp="1"/>
          </p:cNvSpPr>
          <p:nvPr>
            <p:ph type="sldNum" sz="quarter" idx="12"/>
          </p:nvPr>
        </p:nvSpPr>
        <p:spPr/>
        <p:txBody>
          <a:bodyPr/>
          <a:lstStyle/>
          <a:p>
            <a:pPr>
              <a:defRPr/>
            </a:pPr>
            <a:fld id="{651FC12D-27C1-4F31-90C9-A93D49E44687}" type="slidenum">
              <a:rPr lang="en-US" altLang="ja-JP" smtClean="0"/>
              <a:pPr>
                <a:defRPr/>
              </a:pPr>
              <a:t>2</a:t>
            </a:fld>
            <a:endParaRPr lang="en-US" altLang="ja-JP"/>
          </a:p>
        </p:txBody>
      </p:sp>
    </p:spTree>
    <p:extLst>
      <p:ext uri="{BB962C8B-B14F-4D97-AF65-F5344CB8AC3E}">
        <p14:creationId xmlns:p14="http://schemas.microsoft.com/office/powerpoint/2010/main" val="186267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14" name="Rectangle 51"/>
          <p:cNvSpPr>
            <a:spLocks noGrp="1" noChangeArrowheads="1"/>
          </p:cNvSpPr>
          <p:nvPr>
            <p:ph type="title" idx="4294967295"/>
          </p:nvPr>
        </p:nvSpPr>
        <p:spPr>
          <a:xfrm>
            <a:off x="0" y="-26988"/>
            <a:ext cx="6648450" cy="523876"/>
          </a:xfrm>
        </p:spPr>
        <p:txBody>
          <a:bodyPr>
            <a:normAutofit/>
          </a:bodyPr>
          <a:lstStyle/>
          <a:p>
            <a:pPr eaLnBrk="1" hangingPunct="1">
              <a:defRPr/>
            </a:pPr>
            <a:r>
              <a:rPr lang="ja-JP" altLang="en-US" dirty="0">
                <a:solidFill>
                  <a:srgbClr val="0070C0"/>
                </a:solidFill>
                <a:latin typeface="+mn-ea"/>
                <a:ea typeface="+mn-ea"/>
              </a:rPr>
              <a:t>土地区画整理事業の施行主体</a:t>
            </a:r>
          </a:p>
        </p:txBody>
      </p:sp>
      <p:sp>
        <p:nvSpPr>
          <p:cNvPr id="9" name="Rectangle 104"/>
          <p:cNvSpPr>
            <a:spLocks noChangeArrowheads="1"/>
          </p:cNvSpPr>
          <p:nvPr/>
        </p:nvSpPr>
        <p:spPr bwMode="auto">
          <a:xfrm>
            <a:off x="287338" y="791497"/>
            <a:ext cx="8532812" cy="1154831"/>
          </a:xfrm>
          <a:prstGeom prst="rect">
            <a:avLst/>
          </a:prstGeom>
          <a:solidFill>
            <a:srgbClr val="CCFFFF"/>
          </a:solidFill>
          <a:ln w="9525">
            <a:solidFill>
              <a:srgbClr val="008080"/>
            </a:solidFill>
            <a:miter lim="800000"/>
            <a:headEnd/>
            <a:tailEnd/>
          </a:ln>
        </p:spPr>
        <p:txBody>
          <a:bodyPr lIns="54000" rIns="18000"/>
          <a:lstStyle>
            <a:lvl1pPr marL="273050" indent="-27305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14000"/>
              </a:lnSpc>
              <a:spcBef>
                <a:spcPct val="20000"/>
              </a:spcBef>
              <a:buClr>
                <a:schemeClr val="accent2"/>
              </a:buClr>
              <a:buFont typeface="Wingdings" panose="05000000000000000000" pitchFamily="2" charset="2"/>
              <a:buChar char="l"/>
            </a:pPr>
            <a:r>
              <a:rPr lang="ja-JP" altLang="en-US" dirty="0"/>
              <a:t>施行主体は、個人・共同、土地区画整理組合、地方公共団体、都市再生機構等があるが、</a:t>
            </a:r>
            <a:r>
              <a:rPr lang="ja-JP" altLang="en-US" dirty="0">
                <a:solidFill>
                  <a:srgbClr val="FF3300"/>
                </a:solidFill>
              </a:rPr>
              <a:t>地方公共団体と土地区画整理組合で全体の大部分</a:t>
            </a:r>
            <a:r>
              <a:rPr lang="ja-JP" altLang="en-US" dirty="0"/>
              <a:t>を占める。</a:t>
            </a:r>
            <a:endParaRPr lang="en-US" altLang="ja-JP" dirty="0"/>
          </a:p>
          <a:p>
            <a:pPr>
              <a:lnSpc>
                <a:spcPct val="114000"/>
              </a:lnSpc>
              <a:spcBef>
                <a:spcPct val="20000"/>
              </a:spcBef>
              <a:buClr>
                <a:schemeClr val="accent2"/>
              </a:buClr>
              <a:buFont typeface="Wingdings" panose="05000000000000000000" pitchFamily="2" charset="2"/>
              <a:buChar char="l"/>
            </a:pPr>
            <a:r>
              <a:rPr lang="ja-JP" altLang="en-US" dirty="0"/>
              <a:t>施行主体は</a:t>
            </a:r>
            <a:r>
              <a:rPr lang="ja-JP" altLang="en-US" dirty="0">
                <a:solidFill>
                  <a:srgbClr val="FF3300"/>
                </a:solidFill>
              </a:rPr>
              <a:t>組合施行・公共団体施行が減少</a:t>
            </a:r>
            <a:r>
              <a:rPr lang="ja-JP" altLang="en-US" dirty="0"/>
              <a:t>し、</a:t>
            </a:r>
            <a:r>
              <a:rPr lang="ja-JP" altLang="en-US" dirty="0">
                <a:solidFill>
                  <a:srgbClr val="FF3300"/>
                </a:solidFill>
              </a:rPr>
              <a:t>個人・共同施行が相対的に増加</a:t>
            </a:r>
            <a:r>
              <a:rPr lang="ja-JP" altLang="en-US" dirty="0"/>
              <a:t>。</a:t>
            </a:r>
          </a:p>
        </p:txBody>
      </p:sp>
      <p:sp>
        <p:nvSpPr>
          <p:cNvPr id="8" name="スライド番号プレースホルダー 7"/>
          <p:cNvSpPr>
            <a:spLocks noGrp="1"/>
          </p:cNvSpPr>
          <p:nvPr>
            <p:ph type="sldNum" sz="quarter" idx="12"/>
          </p:nvPr>
        </p:nvSpPr>
        <p:spPr/>
        <p:txBody>
          <a:bodyPr/>
          <a:lstStyle/>
          <a:p>
            <a:pPr>
              <a:defRPr/>
            </a:pPr>
            <a:fld id="{F912978A-890D-419C-A9EB-B90A762CD30B}" type="slidenum">
              <a:rPr lang="en-US" altLang="ja-JP" smtClean="0"/>
              <a:pPr>
                <a:defRPr/>
              </a:pPr>
              <a:t>20</a:t>
            </a:fld>
            <a:endParaRPr lang="en-US" altLang="ja-JP"/>
          </a:p>
        </p:txBody>
      </p:sp>
      <p:sp>
        <p:nvSpPr>
          <p:cNvPr id="2" name="Text Box 105">
            <a:extLst>
              <a:ext uri="{FF2B5EF4-FFF2-40B4-BE49-F238E27FC236}">
                <a16:creationId xmlns:a16="http://schemas.microsoft.com/office/drawing/2014/main" id="{76D25B2F-67AE-5144-6F93-425E474D5EB3}"/>
              </a:ext>
            </a:extLst>
          </p:cNvPr>
          <p:cNvSpPr txBox="1">
            <a:spLocks noChangeArrowheads="1"/>
          </p:cNvSpPr>
          <p:nvPr/>
        </p:nvSpPr>
        <p:spPr bwMode="auto">
          <a:xfrm>
            <a:off x="360362" y="2293938"/>
            <a:ext cx="34544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区画整理事業の施行主体の状況</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5" name="Text Box 107">
            <a:extLst>
              <a:ext uri="{FF2B5EF4-FFF2-40B4-BE49-F238E27FC236}">
                <a16:creationId xmlns:a16="http://schemas.microsoft.com/office/drawing/2014/main" id="{6044154E-3BDC-9A22-5745-5722EBB04447}"/>
              </a:ext>
            </a:extLst>
          </p:cNvPr>
          <p:cNvSpPr txBox="1">
            <a:spLocks noChangeArrowheads="1"/>
          </p:cNvSpPr>
          <p:nvPr/>
        </p:nvSpPr>
        <p:spPr bwMode="auto">
          <a:xfrm>
            <a:off x="4632325" y="2294436"/>
            <a:ext cx="40322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en-US" altLang="ja-JP" sz="1600" dirty="0"/>
              <a:t>【</a:t>
            </a:r>
            <a:r>
              <a:rPr lang="ja-JP" altLang="en-US" sz="1600" dirty="0"/>
              <a:t>施行主体別認可地区割合の推移</a:t>
            </a:r>
            <a:r>
              <a:rPr lang="en-US" altLang="ja-JP" sz="1600" dirty="0"/>
              <a:t>】</a:t>
            </a:r>
          </a:p>
        </p:txBody>
      </p:sp>
      <p:sp>
        <p:nvSpPr>
          <p:cNvPr id="12" name="Text Box 108">
            <a:extLst>
              <a:ext uri="{FF2B5EF4-FFF2-40B4-BE49-F238E27FC236}">
                <a16:creationId xmlns:a16="http://schemas.microsoft.com/office/drawing/2014/main" id="{19CBC483-2D67-7362-4265-DA7E733F1BFC}"/>
              </a:ext>
            </a:extLst>
          </p:cNvPr>
          <p:cNvSpPr txBox="1">
            <a:spLocks noChangeArrowheads="1"/>
          </p:cNvSpPr>
          <p:nvPr/>
        </p:nvSpPr>
        <p:spPr bwMode="auto">
          <a:xfrm>
            <a:off x="1525588" y="6381750"/>
            <a:ext cx="23987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令和</a:t>
            </a:r>
            <a:r>
              <a:rPr lang="ja-JP" altLang="en-US" sz="1100" b="1" dirty="0"/>
              <a:t>５</a:t>
            </a:r>
            <a:r>
              <a:rPr kumimoji="1" lang="ja-JP" altLang="en-US" sz="11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年度末施行中</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地区</a:t>
            </a:r>
          </a:p>
        </p:txBody>
      </p:sp>
      <p:graphicFrame>
        <p:nvGraphicFramePr>
          <p:cNvPr id="13" name="Group 53">
            <a:extLst>
              <a:ext uri="{FF2B5EF4-FFF2-40B4-BE49-F238E27FC236}">
                <a16:creationId xmlns:a16="http://schemas.microsoft.com/office/drawing/2014/main" id="{D116559C-DBDE-67C0-67B6-2D4FD0C7F963}"/>
              </a:ext>
            </a:extLst>
          </p:cNvPr>
          <p:cNvGraphicFramePr>
            <a:graphicFrameLocks noGrp="1"/>
          </p:cNvGraphicFramePr>
          <p:nvPr/>
        </p:nvGraphicFramePr>
        <p:xfrm>
          <a:off x="250825" y="2673350"/>
          <a:ext cx="3673475" cy="3622675"/>
        </p:xfrm>
        <a:graphic>
          <a:graphicData uri="http://schemas.openxmlformats.org/drawingml/2006/table">
            <a:tbl>
              <a:tblPr/>
              <a:tblGrid>
                <a:gridCol w="1450975">
                  <a:extLst>
                    <a:ext uri="{9D8B030D-6E8A-4147-A177-3AD203B41FA5}">
                      <a16:colId xmlns:a16="http://schemas.microsoft.com/office/drawing/2014/main" val="20000"/>
                    </a:ext>
                  </a:extLst>
                </a:gridCol>
                <a:gridCol w="998538">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469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施行主体</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地区数</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面積（</a:t>
                      </a: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ha</a:t>
                      </a: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個人・共同</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67</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799</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土地区画整理組合</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245</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6,557</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地方公共団体</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332</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13,414</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都市再生機構</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10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141</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会社</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合計</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654</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20,912</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 name="Text Box 40">
            <a:extLst>
              <a:ext uri="{FF2B5EF4-FFF2-40B4-BE49-F238E27FC236}">
                <a16:creationId xmlns:a16="http://schemas.microsoft.com/office/drawing/2014/main" id="{7679829B-2D09-ABEE-302D-22DE23CC0CB9}"/>
              </a:ext>
            </a:extLst>
          </p:cNvPr>
          <p:cNvSpPr txBox="1">
            <a:spLocks noChangeArrowheads="1"/>
          </p:cNvSpPr>
          <p:nvPr/>
        </p:nvSpPr>
        <p:spPr bwMode="auto">
          <a:xfrm>
            <a:off x="4217171" y="2550816"/>
            <a:ext cx="899727"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（事業認可年度）</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9D958A0A-3964-BC93-CDBE-EF008A49533C}"/>
              </a:ext>
            </a:extLst>
          </p:cNvPr>
          <p:cNvPicPr>
            <a:picLocks noChangeAspect="1"/>
          </p:cNvPicPr>
          <p:nvPr/>
        </p:nvPicPr>
        <p:blipFill>
          <a:blip r:embed="rId3"/>
          <a:stretch>
            <a:fillRect/>
          </a:stretch>
        </p:blipFill>
        <p:spPr>
          <a:xfrm>
            <a:off x="4188501" y="2703533"/>
            <a:ext cx="4919898" cy="3621338"/>
          </a:xfrm>
          <a:prstGeom prst="rect">
            <a:avLst/>
          </a:prstGeom>
        </p:spPr>
      </p:pic>
    </p:spTree>
    <p:extLst>
      <p:ext uri="{BB962C8B-B14F-4D97-AF65-F5344CB8AC3E}">
        <p14:creationId xmlns:p14="http://schemas.microsoft.com/office/powerpoint/2010/main" val="128260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BDCCC7-9686-EFD5-B449-15CDDD87DBF9}"/>
              </a:ext>
            </a:extLst>
          </p:cNvPr>
          <p:cNvPicPr>
            <a:picLocks noChangeAspect="1"/>
          </p:cNvPicPr>
          <p:nvPr/>
        </p:nvPicPr>
        <p:blipFill>
          <a:blip r:embed="rId3"/>
          <a:stretch>
            <a:fillRect/>
          </a:stretch>
        </p:blipFill>
        <p:spPr>
          <a:xfrm>
            <a:off x="3781965" y="3191472"/>
            <a:ext cx="5334462" cy="3475021"/>
          </a:xfrm>
          <a:prstGeom prst="rect">
            <a:avLst/>
          </a:prstGeom>
        </p:spPr>
      </p:pic>
      <p:sp>
        <p:nvSpPr>
          <p:cNvPr id="45114" name="Rectangle 51"/>
          <p:cNvSpPr>
            <a:spLocks noGrp="1" noChangeArrowheads="1"/>
          </p:cNvSpPr>
          <p:nvPr>
            <p:ph type="title" idx="4294967295"/>
          </p:nvPr>
        </p:nvSpPr>
        <p:spPr>
          <a:xfrm>
            <a:off x="0" y="-26988"/>
            <a:ext cx="7596336" cy="523876"/>
          </a:xfrm>
        </p:spPr>
        <p:txBody>
          <a:bodyPr>
            <a:noAutofit/>
          </a:bodyPr>
          <a:lstStyle/>
          <a:p>
            <a:pPr>
              <a:defRPr/>
            </a:pPr>
            <a:r>
              <a:rPr lang="ja-JP" altLang="en-US" sz="2600" dirty="0">
                <a:solidFill>
                  <a:srgbClr val="0070C0"/>
                </a:solidFill>
                <a:latin typeface="+mn-ea"/>
                <a:ea typeface="+mn-ea"/>
              </a:rPr>
              <a:t>土地区画整理事業はコンパクトかつスピーディに</a:t>
            </a:r>
          </a:p>
        </p:txBody>
      </p:sp>
      <p:sp>
        <p:nvSpPr>
          <p:cNvPr id="8" name="スライド番号プレースホルダー 7"/>
          <p:cNvSpPr>
            <a:spLocks noGrp="1"/>
          </p:cNvSpPr>
          <p:nvPr>
            <p:ph type="sldNum" sz="quarter" idx="12"/>
          </p:nvPr>
        </p:nvSpPr>
        <p:spPr/>
        <p:txBody>
          <a:bodyPr/>
          <a:lstStyle/>
          <a:p>
            <a:pPr>
              <a:defRPr/>
            </a:pPr>
            <a:fld id="{F912978A-890D-419C-A9EB-B90A762CD30B}" type="slidenum">
              <a:rPr lang="en-US" altLang="ja-JP" smtClean="0"/>
              <a:pPr>
                <a:defRPr/>
              </a:pPr>
              <a:t>21</a:t>
            </a:fld>
            <a:endParaRPr lang="en-US" altLang="ja-JP"/>
          </a:p>
        </p:txBody>
      </p:sp>
      <p:sp>
        <p:nvSpPr>
          <p:cNvPr id="45057" name="コンテンツ プレースホルダ 2">
            <a:extLst>
              <a:ext uri="{FF2B5EF4-FFF2-40B4-BE49-F238E27FC236}">
                <a16:creationId xmlns:a16="http://schemas.microsoft.com/office/drawing/2014/main" id="{06EC3FDF-B804-1EB1-796D-C6B25E537A02}"/>
              </a:ext>
            </a:extLst>
          </p:cNvPr>
          <p:cNvSpPr txBox="1">
            <a:spLocks/>
          </p:cNvSpPr>
          <p:nvPr/>
        </p:nvSpPr>
        <p:spPr>
          <a:xfrm>
            <a:off x="332732" y="1600200"/>
            <a:ext cx="8229600" cy="4525963"/>
          </a:xfrm>
          <a:prstGeom prst="rect">
            <a:avLst/>
          </a:prstGeom>
        </p:spPr>
        <p:txBody>
          <a:bodyPr>
            <a:norm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buFontTx/>
              <a:buNone/>
            </a:pPr>
            <a:endParaRPr lang="en-US" altLang="ja-JP" kern="0"/>
          </a:p>
          <a:p>
            <a:pPr>
              <a:buFontTx/>
              <a:buNone/>
            </a:pPr>
            <a:endParaRPr lang="en-US" altLang="ja-JP" sz="4985" kern="0"/>
          </a:p>
          <a:p>
            <a:pPr>
              <a:buFontTx/>
              <a:buNone/>
            </a:pPr>
            <a:endParaRPr lang="en-US" altLang="ja-JP" sz="3323" kern="0" dirty="0"/>
          </a:p>
        </p:txBody>
      </p:sp>
      <p:sp>
        <p:nvSpPr>
          <p:cNvPr id="45058" name="テキスト ボックス 45057">
            <a:extLst>
              <a:ext uri="{FF2B5EF4-FFF2-40B4-BE49-F238E27FC236}">
                <a16:creationId xmlns:a16="http://schemas.microsoft.com/office/drawing/2014/main" id="{5AF020D8-B1C2-337A-16A8-68CBE5CBD97F}"/>
              </a:ext>
            </a:extLst>
          </p:cNvPr>
          <p:cNvSpPr txBox="1"/>
          <p:nvPr/>
        </p:nvSpPr>
        <p:spPr>
          <a:xfrm>
            <a:off x="362302" y="1092513"/>
            <a:ext cx="8242146" cy="1400383"/>
          </a:xfrm>
          <a:prstGeom prst="rect">
            <a:avLst/>
          </a:prstGeom>
          <a:noFill/>
          <a:ln w="9525">
            <a:noFill/>
          </a:ln>
        </p:spPr>
        <p:txBody>
          <a:bodyPr wrap="square" rtlCol="0">
            <a:spAutoFit/>
          </a:bodyPr>
          <a:lstStyle/>
          <a:p>
            <a:pPr marL="245101" marR="0" lvl="0" indent="-245101" algn="just" defTabSz="914400" rtl="0" eaLnBrk="1" fontAlgn="base" latinLnBrk="0" hangingPunct="1">
              <a:lnSpc>
                <a:spcPts val="1477"/>
              </a:lnSpc>
              <a:spcBef>
                <a:spcPct val="0"/>
              </a:spcBef>
              <a:spcAft>
                <a:spcPts val="554"/>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全国で約</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lang="en-US" altLang="ja-JP" sz="203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45</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r>
              <a:rPr kumimoji="1" altLang="en-US" sz="1477" b="0" i="0" u="none" strike="noStrike" kern="1200" cap="none" spc="0" normalizeH="0" baseline="0" noProof="0" dirty="0" err="1">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の事業に着手し、現在</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77"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3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650</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r>
              <a:rPr kumimoji="1" lang="en-US" altLang="zh-TW"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zh-TW"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zh-TW"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r>
              <a:rPr kumimoji="1" altLang="en-US" sz="1477" b="0" i="0" u="none" strike="noStrike" kern="1200" cap="none" spc="0" normalizeH="0" baseline="0" noProof="0" dirty="0" err="1">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を施行しています</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5101" marR="0" lvl="0" indent="-245101" algn="just" defTabSz="914400" rtl="0" eaLnBrk="1" fontAlgn="base" latinLnBrk="0" hangingPunct="1">
              <a:lnSpc>
                <a:spcPts val="1477"/>
              </a:lnSpc>
              <a:spcBef>
                <a:spcPct val="0"/>
              </a:spcBef>
              <a:spcAft>
                <a:spcPts val="554"/>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コンパクトなまちづくりを進めるため既成市街地の再生に活用される区画整理は、既存ストックや土地の利用状況を勘案し、整備内容を絞り、土地の入替え等を主眼に機動的に実施しています。</a:t>
            </a:r>
            <a:endPar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5101" marR="0" lvl="0" indent="-245101" algn="just" defTabSz="914400" rtl="0" eaLnBrk="1" fontAlgn="base" latinLnBrk="0" hangingPunct="1">
              <a:lnSpc>
                <a:spcPts val="1477"/>
              </a:lnSpc>
              <a:spcBef>
                <a:spcPct val="0"/>
              </a:spcBef>
              <a:spcAft>
                <a:spcPct val="0"/>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このため、全国における土地区画整理事業の施行実績をみると、より小規模・短期間で実施される傾向にあります。</a:t>
            </a:r>
          </a:p>
        </p:txBody>
      </p:sp>
      <p:sp>
        <p:nvSpPr>
          <p:cNvPr id="45059" name="テキスト ボックス 45058">
            <a:extLst>
              <a:ext uri="{FF2B5EF4-FFF2-40B4-BE49-F238E27FC236}">
                <a16:creationId xmlns:a16="http://schemas.microsoft.com/office/drawing/2014/main" id="{312D57E1-974F-EAC4-E3EC-1223113EC4C7}"/>
              </a:ext>
            </a:extLst>
          </p:cNvPr>
          <p:cNvSpPr txBox="1"/>
          <p:nvPr/>
        </p:nvSpPr>
        <p:spPr>
          <a:xfrm>
            <a:off x="379113" y="2846696"/>
            <a:ext cx="3208674" cy="286081"/>
          </a:xfrm>
          <a:prstGeom prst="rect">
            <a:avLst/>
          </a:prstGeom>
          <a:noFill/>
        </p:spPr>
        <p:txBody>
          <a:bodyPr wrap="none" lIns="83077" tIns="43200" rIns="83077" bIns="432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altLang="en-US" sz="1292"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土地区画整理事業の実績</a:t>
            </a:r>
            <a:r>
              <a:rPr kumimoji="1" lang="en-US" altLang="ja-JP"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92"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令和５</a:t>
            </a:r>
            <a:r>
              <a:rPr kumimoji="1" lang="ja-JP" altLang="en-US"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a:t>
            </a:r>
            <a:r>
              <a:rPr kumimoji="1" altLang="en-US"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060" name="グループ化 45059">
            <a:extLst>
              <a:ext uri="{FF2B5EF4-FFF2-40B4-BE49-F238E27FC236}">
                <a16:creationId xmlns:a16="http://schemas.microsoft.com/office/drawing/2014/main" id="{DC2D969C-674A-5C7D-36F2-E1F64B6D0B76}"/>
              </a:ext>
            </a:extLst>
          </p:cNvPr>
          <p:cNvGrpSpPr/>
          <p:nvPr/>
        </p:nvGrpSpPr>
        <p:grpSpPr>
          <a:xfrm>
            <a:off x="1174100" y="3164307"/>
            <a:ext cx="1756601" cy="967299"/>
            <a:chOff x="1125090" y="3252220"/>
            <a:chExt cx="1902984" cy="1047907"/>
          </a:xfrm>
        </p:grpSpPr>
        <p:graphicFrame>
          <p:nvGraphicFramePr>
            <p:cNvPr id="45061" name="グラフ 45060">
              <a:extLst>
                <a:ext uri="{FF2B5EF4-FFF2-40B4-BE49-F238E27FC236}">
                  <a16:creationId xmlns:a16="http://schemas.microsoft.com/office/drawing/2014/main" id="{0C549DFD-4DF0-9667-DFF9-A7E0D16A931E}"/>
                </a:ext>
              </a:extLst>
            </p:cNvPr>
            <p:cNvGraphicFramePr/>
            <p:nvPr/>
          </p:nvGraphicFramePr>
          <p:xfrm>
            <a:off x="1456592" y="3252220"/>
            <a:ext cx="1065188" cy="1047907"/>
          </p:xfrm>
          <a:graphic>
            <a:graphicData uri="http://schemas.openxmlformats.org/drawingml/2006/chart">
              <c:chart xmlns:c="http://schemas.openxmlformats.org/drawingml/2006/chart" xmlns:r="http://schemas.openxmlformats.org/officeDocument/2006/relationships" r:id="rId4"/>
            </a:graphicData>
          </a:graphic>
        </p:graphicFrame>
        <p:sp>
          <p:nvSpPr>
            <p:cNvPr id="45062" name="Rectangle 23353">
              <a:extLst>
                <a:ext uri="{FF2B5EF4-FFF2-40B4-BE49-F238E27FC236}">
                  <a16:creationId xmlns:a16="http://schemas.microsoft.com/office/drawing/2014/main" id="{FF3BFEE6-CEDA-91AF-778D-EAE18E2A7D67}"/>
                </a:ext>
              </a:extLst>
            </p:cNvPr>
            <p:cNvSpPr>
              <a:spLocks noChangeArrowheads="1"/>
            </p:cNvSpPr>
            <p:nvPr/>
          </p:nvSpPr>
          <p:spPr bwMode="auto">
            <a:xfrm>
              <a:off x="1125090" y="3281649"/>
              <a:ext cx="864096" cy="42310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事業中</a:t>
              </a:r>
              <a:endParaRPr kumimoji="1" lang="en-US" altLang="ja-JP"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lang="ja-JP" altLang="en-US"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650</a:t>
              </a:r>
              <a:r>
                <a:rPr kumimoji="1" altLang="en-US"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p>
          </p:txBody>
        </p:sp>
        <p:sp>
          <p:nvSpPr>
            <p:cNvPr id="45063" name="Rectangle 23353">
              <a:extLst>
                <a:ext uri="{FF2B5EF4-FFF2-40B4-BE49-F238E27FC236}">
                  <a16:creationId xmlns:a16="http://schemas.microsoft.com/office/drawing/2014/main" id="{1DE0D862-45CF-80B4-6833-13BA219D7EFF}"/>
                </a:ext>
              </a:extLst>
            </p:cNvPr>
            <p:cNvSpPr>
              <a:spLocks noChangeArrowheads="1"/>
            </p:cNvSpPr>
            <p:nvPr/>
          </p:nvSpPr>
          <p:spPr bwMode="auto">
            <a:xfrm>
              <a:off x="1862920" y="3869464"/>
              <a:ext cx="1165154" cy="40010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事業完了</a:t>
              </a:r>
              <a:endParaRPr kumimoji="1" lang="en-US" altLang="ja-JP"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69"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11,800</a:t>
              </a: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p>
          </p:txBody>
        </p:sp>
      </p:grpSp>
      <p:grpSp>
        <p:nvGrpSpPr>
          <p:cNvPr id="45064" name="グループ化 45063">
            <a:extLst>
              <a:ext uri="{FF2B5EF4-FFF2-40B4-BE49-F238E27FC236}">
                <a16:creationId xmlns:a16="http://schemas.microsoft.com/office/drawing/2014/main" id="{57FC2C32-DE13-0AB2-212E-BFD34E7D53DF}"/>
              </a:ext>
            </a:extLst>
          </p:cNvPr>
          <p:cNvGrpSpPr/>
          <p:nvPr/>
        </p:nvGrpSpPr>
        <p:grpSpPr>
          <a:xfrm>
            <a:off x="163297" y="4347757"/>
            <a:ext cx="3522744" cy="1778406"/>
            <a:chOff x="2728176" y="3193214"/>
            <a:chExt cx="3816306" cy="1926607"/>
          </a:xfrm>
        </p:grpSpPr>
        <p:sp>
          <p:nvSpPr>
            <p:cNvPr id="45065" name="Rectangle 23353">
              <a:extLst>
                <a:ext uri="{FF2B5EF4-FFF2-40B4-BE49-F238E27FC236}">
                  <a16:creationId xmlns:a16="http://schemas.microsoft.com/office/drawing/2014/main" id="{F884019B-6C25-A6AC-A544-131EF319C610}"/>
                </a:ext>
              </a:extLst>
            </p:cNvPr>
            <p:cNvSpPr>
              <a:spLocks noChangeArrowheads="1"/>
            </p:cNvSpPr>
            <p:nvPr/>
          </p:nvSpPr>
          <p:spPr bwMode="auto">
            <a:xfrm>
              <a:off x="5108894" y="3311261"/>
              <a:ext cx="1435588" cy="37704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全国の市街地（人口集中地区</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:DID)</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p>
          </p:txBody>
        </p:sp>
        <p:sp>
          <p:nvSpPr>
            <p:cNvPr id="45066" name="Rectangle 23353">
              <a:extLst>
                <a:ext uri="{FF2B5EF4-FFF2-40B4-BE49-F238E27FC236}">
                  <a16:creationId xmlns:a16="http://schemas.microsoft.com/office/drawing/2014/main" id="{AE550D1E-52EB-B5E7-E7FC-83136663FC1F}"/>
                </a:ext>
              </a:extLst>
            </p:cNvPr>
            <p:cNvSpPr>
              <a:spLocks noChangeArrowheads="1"/>
            </p:cNvSpPr>
            <p:nvPr/>
          </p:nvSpPr>
          <p:spPr bwMode="auto">
            <a:xfrm>
              <a:off x="5097918" y="3672160"/>
              <a:ext cx="1435588" cy="37704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全国の供用又は完成済みの都市計画道路の約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p>
          </p:txBody>
        </p:sp>
        <p:sp>
          <p:nvSpPr>
            <p:cNvPr id="45067" name="Rectangle 23353">
              <a:extLst>
                <a:ext uri="{FF2B5EF4-FFF2-40B4-BE49-F238E27FC236}">
                  <a16:creationId xmlns:a16="http://schemas.microsoft.com/office/drawing/2014/main" id="{A12814A9-37FE-D38B-3B01-69A76AB852C4}"/>
                </a:ext>
              </a:extLst>
            </p:cNvPr>
            <p:cNvSpPr>
              <a:spLocks noChangeArrowheads="1"/>
            </p:cNvSpPr>
            <p:nvPr/>
          </p:nvSpPr>
          <p:spPr bwMode="auto">
            <a:xfrm>
              <a:off x="5085653" y="3997470"/>
              <a:ext cx="1435588" cy="51555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全国の開設済みの街区公園</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近隣公園</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地区公園の約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p>
          </p:txBody>
        </p:sp>
        <p:sp>
          <p:nvSpPr>
            <p:cNvPr id="45068" name="Rectangle 23353">
              <a:extLst>
                <a:ext uri="{FF2B5EF4-FFF2-40B4-BE49-F238E27FC236}">
                  <a16:creationId xmlns:a16="http://schemas.microsoft.com/office/drawing/2014/main" id="{A6B2C820-2EB5-C2D7-F5EC-9FF82E8C3748}"/>
                </a:ext>
              </a:extLst>
            </p:cNvPr>
            <p:cNvSpPr>
              <a:spLocks noChangeArrowheads="1"/>
            </p:cNvSpPr>
            <p:nvPr/>
          </p:nvSpPr>
          <p:spPr bwMode="auto">
            <a:xfrm>
              <a:off x="5097906" y="4494306"/>
              <a:ext cx="1435588" cy="23853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全国の駅前広場の約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endParaRPr kumimoji="1"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069" name="グループ化 45068">
              <a:extLst>
                <a:ext uri="{FF2B5EF4-FFF2-40B4-BE49-F238E27FC236}">
                  <a16:creationId xmlns:a16="http://schemas.microsoft.com/office/drawing/2014/main" id="{105D9350-18D5-064E-6DC5-12CA242CB35A}"/>
                </a:ext>
              </a:extLst>
            </p:cNvPr>
            <p:cNvGrpSpPr/>
            <p:nvPr/>
          </p:nvGrpSpPr>
          <p:grpSpPr>
            <a:xfrm>
              <a:off x="2728176" y="3193214"/>
              <a:ext cx="2664297" cy="1926607"/>
              <a:chOff x="4065465" y="2001662"/>
              <a:chExt cx="2569611" cy="2029109"/>
            </a:xfrm>
          </p:grpSpPr>
          <p:graphicFrame>
            <p:nvGraphicFramePr>
              <p:cNvPr id="45070" name="グラフ 45069">
                <a:extLst>
                  <a:ext uri="{FF2B5EF4-FFF2-40B4-BE49-F238E27FC236}">
                    <a16:creationId xmlns:a16="http://schemas.microsoft.com/office/drawing/2014/main" id="{460B527A-D506-E7D4-51D8-4EE359E1E41B}"/>
                  </a:ext>
                </a:extLst>
              </p:cNvPr>
              <p:cNvGraphicFramePr/>
              <p:nvPr/>
            </p:nvGraphicFramePr>
            <p:xfrm>
              <a:off x="4065465" y="2001662"/>
              <a:ext cx="2569611" cy="2029109"/>
            </p:xfrm>
            <a:graphic>
              <a:graphicData uri="http://schemas.openxmlformats.org/drawingml/2006/chart">
                <c:chart xmlns:c="http://schemas.openxmlformats.org/drawingml/2006/chart" xmlns:r="http://schemas.openxmlformats.org/officeDocument/2006/relationships" r:id="rId5"/>
              </a:graphicData>
            </a:graphic>
          </p:graphicFrame>
          <p:sp>
            <p:nvSpPr>
              <p:cNvPr id="45071" name="Rectangle 23353">
                <a:extLst>
                  <a:ext uri="{FF2B5EF4-FFF2-40B4-BE49-F238E27FC236}">
                    <a16:creationId xmlns:a16="http://schemas.microsoft.com/office/drawing/2014/main" id="{DC4CA236-3470-E79A-E1B0-D93096BBF5FC}"/>
                  </a:ext>
                </a:extLst>
              </p:cNvPr>
              <p:cNvSpPr>
                <a:spLocks noChangeArrowheads="1"/>
              </p:cNvSpPr>
              <p:nvPr/>
            </p:nvSpPr>
            <p:spPr bwMode="auto">
              <a:xfrm>
                <a:off x="5029543" y="2437789"/>
                <a:ext cx="438816"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072" name="Rectangle 23353">
                <a:extLst>
                  <a:ext uri="{FF2B5EF4-FFF2-40B4-BE49-F238E27FC236}">
                    <a16:creationId xmlns:a16="http://schemas.microsoft.com/office/drawing/2014/main" id="{9C9AD4A8-B4DB-823D-21E8-7DC912F9A498}"/>
                  </a:ext>
                </a:extLst>
              </p:cNvPr>
              <p:cNvSpPr>
                <a:spLocks noChangeArrowheads="1"/>
              </p:cNvSpPr>
              <p:nvPr/>
            </p:nvSpPr>
            <p:spPr bwMode="auto">
              <a:xfrm>
                <a:off x="5020601" y="2833128"/>
                <a:ext cx="594580"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12,500km</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073" name="Rectangle 23353">
                <a:extLst>
                  <a:ext uri="{FF2B5EF4-FFF2-40B4-BE49-F238E27FC236}">
                    <a16:creationId xmlns:a16="http://schemas.microsoft.com/office/drawing/2014/main" id="{D1FEF9F1-D8FF-76A7-1461-F8CCEBBDAC32}"/>
                  </a:ext>
                </a:extLst>
              </p:cNvPr>
              <p:cNvSpPr>
                <a:spLocks noChangeArrowheads="1"/>
              </p:cNvSpPr>
              <p:nvPr/>
            </p:nvSpPr>
            <p:spPr bwMode="auto">
              <a:xfrm>
                <a:off x="5020601" y="3208960"/>
                <a:ext cx="473988"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074" name="Rectangle 23353">
                <a:extLst>
                  <a:ext uri="{FF2B5EF4-FFF2-40B4-BE49-F238E27FC236}">
                    <a16:creationId xmlns:a16="http://schemas.microsoft.com/office/drawing/2014/main" id="{8C774302-BD14-C6CD-41C8-F72E7151C630}"/>
                  </a:ext>
                </a:extLst>
              </p:cNvPr>
              <p:cNvSpPr>
                <a:spLocks noChangeArrowheads="1"/>
              </p:cNvSpPr>
              <p:nvPr/>
            </p:nvSpPr>
            <p:spPr bwMode="auto">
              <a:xfrm>
                <a:off x="5020601" y="3589147"/>
                <a:ext cx="482363"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990</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p>
            </p:txBody>
          </p:sp>
        </p:grpSp>
      </p:grpSp>
      <p:sp>
        <p:nvSpPr>
          <p:cNvPr id="45075" name="テキスト ボックス 5648">
            <a:extLst>
              <a:ext uri="{FF2B5EF4-FFF2-40B4-BE49-F238E27FC236}">
                <a16:creationId xmlns:a16="http://schemas.microsoft.com/office/drawing/2014/main" id="{A20C13A0-6D4A-CF34-3F1A-BEAC1E7E1F86}"/>
              </a:ext>
            </a:extLst>
          </p:cNvPr>
          <p:cNvSpPr txBox="1">
            <a:spLocks noChangeArrowheads="1"/>
          </p:cNvSpPr>
          <p:nvPr/>
        </p:nvSpPr>
        <p:spPr bwMode="auto">
          <a:xfrm>
            <a:off x="1699349" y="4145731"/>
            <a:ext cx="568203" cy="170496"/>
          </a:xfrm>
          <a:prstGeom prst="rect">
            <a:avLst/>
          </a:prstGeom>
          <a:noFill/>
          <a:ln w="9525">
            <a:noFill/>
            <a:miter lim="800000"/>
            <a:headEnd/>
            <a:tailEnd/>
          </a:ln>
        </p:spPr>
        <p:txBody>
          <a:bodyPr wrap="squar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sz="1600" b="1" i="0" u="none" strike="noStrike" kern="1200" cap="all" baseline="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defRPr>
            </a:pPr>
            <a:r>
              <a:rPr kumimoji="1" altLang="en-US" sz="1108" b="1" i="0" u="none" strike="noStrike" kern="1200" cap="all"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実施地区</a:t>
            </a:r>
            <a:endParaRPr kumimoji="1" lang="en-US" altLang="ja-JP" sz="1108" b="1" i="0" u="none" strike="noStrike" kern="1200" cap="all"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077" name="テキスト ボックス 5859">
            <a:extLst>
              <a:ext uri="{FF2B5EF4-FFF2-40B4-BE49-F238E27FC236}">
                <a16:creationId xmlns:a16="http://schemas.microsoft.com/office/drawing/2014/main" id="{FA7E1DBA-AE5B-64ED-6D9C-1EB6D24393C9}"/>
              </a:ext>
            </a:extLst>
          </p:cNvPr>
          <p:cNvSpPr txBox="1"/>
          <p:nvPr/>
        </p:nvSpPr>
        <p:spPr>
          <a:xfrm>
            <a:off x="4483375" y="6582544"/>
            <a:ext cx="3879449" cy="230832"/>
          </a:xfrm>
          <a:prstGeom prst="rect">
            <a:avLst/>
          </a:prstGeom>
          <a:noFill/>
        </p:spPr>
        <p:txBody>
          <a:bodyPr wrap="square" rtlCol="0">
            <a:spAutoFit/>
          </a:bodyPr>
          <a:lstStyle/>
          <a:p>
            <a:pPr algn="r"/>
            <a:r>
              <a:rPr lang="en-US" altLang="ja-JP" sz="900" dirty="0">
                <a:solidFill>
                  <a:srgbClr val="6A6A6A"/>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6A6A6A"/>
                </a:solidFill>
                <a:latin typeface="Meiryo UI" panose="020B0604030504040204" pitchFamily="50" charset="-128"/>
                <a:ea typeface="Meiryo UI" panose="020B0604030504040204" pitchFamily="50" charset="-128"/>
                <a:cs typeface="Meiryo UI" panose="020B0604030504040204" pitchFamily="50" charset="-128"/>
              </a:rPr>
              <a:t>事業規模が短年で急増している箇所は、復興区画整理や大規模案件の影響</a:t>
            </a:r>
          </a:p>
        </p:txBody>
      </p:sp>
      <p:sp>
        <p:nvSpPr>
          <p:cNvPr id="45078" name="円/楕円 5860">
            <a:extLst>
              <a:ext uri="{FF2B5EF4-FFF2-40B4-BE49-F238E27FC236}">
                <a16:creationId xmlns:a16="http://schemas.microsoft.com/office/drawing/2014/main" id="{F9622E87-23B6-A18A-AF83-E4879C6A8667}"/>
              </a:ext>
            </a:extLst>
          </p:cNvPr>
          <p:cNvSpPr/>
          <p:nvPr/>
        </p:nvSpPr>
        <p:spPr>
          <a:xfrm>
            <a:off x="8503521" y="5011548"/>
            <a:ext cx="307747" cy="316549"/>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79" name="下矢印 5861">
            <a:extLst>
              <a:ext uri="{FF2B5EF4-FFF2-40B4-BE49-F238E27FC236}">
                <a16:creationId xmlns:a16="http://schemas.microsoft.com/office/drawing/2014/main" id="{0F17EA3F-7A74-CAA4-737A-EB3A6E2E096C}"/>
              </a:ext>
            </a:extLst>
          </p:cNvPr>
          <p:cNvSpPr>
            <a:spLocks noChangeArrowheads="1"/>
          </p:cNvSpPr>
          <p:nvPr/>
        </p:nvSpPr>
        <p:spPr>
          <a:xfrm rot="17323659">
            <a:off x="6395570" y="3566355"/>
            <a:ext cx="107253" cy="1055367"/>
          </a:xfrm>
          <a:prstGeom prst="downArrow">
            <a:avLst>
              <a:gd name="adj1" fmla="val 50000"/>
              <a:gd name="adj2" fmla="val 50650"/>
            </a:avLst>
          </a:prstGeom>
          <a:solidFill>
            <a:srgbClr val="C00000"/>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5080" name="テキスト ボックス 5862">
            <a:extLst>
              <a:ext uri="{FF2B5EF4-FFF2-40B4-BE49-F238E27FC236}">
                <a16:creationId xmlns:a16="http://schemas.microsoft.com/office/drawing/2014/main" id="{68FC9F33-5266-7070-0441-B00070FBC5BC}"/>
              </a:ext>
            </a:extLst>
          </p:cNvPr>
          <p:cNvSpPr txBox="1"/>
          <p:nvPr/>
        </p:nvSpPr>
        <p:spPr>
          <a:xfrm>
            <a:off x="6159798" y="3770667"/>
            <a:ext cx="697628" cy="276999"/>
          </a:xfrm>
          <a:prstGeom prst="rect">
            <a:avLst/>
          </a:prstGeom>
          <a:noFill/>
        </p:spPr>
        <p:txBody>
          <a:bodyPr wrap="square" rtlCol="0">
            <a:spAutoFit/>
          </a:bodyPr>
          <a:lstStyle/>
          <a:p>
            <a:pPr algn="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縮小</a:t>
            </a:r>
          </a:p>
        </p:txBody>
      </p:sp>
      <p:sp>
        <p:nvSpPr>
          <p:cNvPr id="45081" name="円/楕円 5863">
            <a:extLst>
              <a:ext uri="{FF2B5EF4-FFF2-40B4-BE49-F238E27FC236}">
                <a16:creationId xmlns:a16="http://schemas.microsoft.com/office/drawing/2014/main" id="{9AD08458-9424-905D-8C49-057F7691607E}"/>
              </a:ext>
            </a:extLst>
          </p:cNvPr>
          <p:cNvSpPr/>
          <p:nvPr/>
        </p:nvSpPr>
        <p:spPr>
          <a:xfrm>
            <a:off x="4110803" y="3704906"/>
            <a:ext cx="307747" cy="316549"/>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82" name="テキスト ボックス 5873">
            <a:extLst>
              <a:ext uri="{FF2B5EF4-FFF2-40B4-BE49-F238E27FC236}">
                <a16:creationId xmlns:a16="http://schemas.microsoft.com/office/drawing/2014/main" id="{08FE5CAE-C18F-8856-EA1C-A5BDEA075070}"/>
              </a:ext>
            </a:extLst>
          </p:cNvPr>
          <p:cNvSpPr txBox="1"/>
          <p:nvPr/>
        </p:nvSpPr>
        <p:spPr>
          <a:xfrm>
            <a:off x="4976465" y="3068960"/>
            <a:ext cx="2746563" cy="279180"/>
          </a:xfrm>
          <a:prstGeom prst="rect">
            <a:avLst/>
          </a:prstGeom>
          <a:noFill/>
        </p:spPr>
        <p:txBody>
          <a:bodyPr wrap="square" lIns="90000" tIns="46800" rIns="90000" bIns="46800" rtlCol="0" anchor="t" anchorCtr="0">
            <a:spAutoFit/>
          </a:bodyPr>
          <a:lstStyle/>
          <a:p>
            <a:pPr algn="ctr"/>
            <a:r>
              <a:rPr lang="ja-JP" altLang="en-US" sz="1200" dirty="0">
                <a:latin typeface="游ゴシック"/>
                <a:ea typeface="Meiryo UI" panose="020B0604030504040204" pitchFamily="50" charset="-128"/>
                <a:cs typeface="Meiryo UI" panose="020B0604030504040204" pitchFamily="50" charset="-128"/>
              </a:rPr>
              <a:t>平均事業規模の推移（</a:t>
            </a:r>
            <a:r>
              <a:rPr lang="en-US" altLang="ja-JP" sz="1200" dirty="0">
                <a:latin typeface="+mn-ea"/>
                <a:ea typeface="+mn-ea"/>
                <a:cs typeface="Meiryo UI" panose="020B0604030504040204" pitchFamily="50" charset="-128"/>
              </a:rPr>
              <a:t>ha/</a:t>
            </a:r>
            <a:r>
              <a:rPr lang="ja-JP" altLang="en-US" sz="1200" dirty="0">
                <a:latin typeface="游ゴシック"/>
                <a:ea typeface="Meiryo UI" panose="020B0604030504040204" pitchFamily="50" charset="-128"/>
                <a:cs typeface="Meiryo UI" panose="020B0604030504040204" pitchFamily="50" charset="-128"/>
              </a:rPr>
              <a:t>地区）</a:t>
            </a:r>
            <a:endParaRPr lang="en-US" altLang="ja-JP" sz="1200" dirty="0">
              <a:latin typeface="游ゴシック"/>
              <a:ea typeface="Meiryo UI" panose="020B0604030504040204" pitchFamily="50" charset="-128"/>
              <a:cs typeface="Meiryo UI" panose="020B0604030504040204" pitchFamily="50" charset="-128"/>
            </a:endParaRPr>
          </a:p>
        </p:txBody>
      </p:sp>
      <p:sp>
        <p:nvSpPr>
          <p:cNvPr id="45083" name="テキスト ボックス 5874">
            <a:extLst>
              <a:ext uri="{FF2B5EF4-FFF2-40B4-BE49-F238E27FC236}">
                <a16:creationId xmlns:a16="http://schemas.microsoft.com/office/drawing/2014/main" id="{16ACF90C-F981-1C12-6B58-41B5419D0067}"/>
              </a:ext>
            </a:extLst>
          </p:cNvPr>
          <p:cNvSpPr txBox="1"/>
          <p:nvPr/>
        </p:nvSpPr>
        <p:spPr>
          <a:xfrm>
            <a:off x="4971655" y="3294902"/>
            <a:ext cx="2751372" cy="279180"/>
          </a:xfrm>
          <a:prstGeom prst="rect">
            <a:avLst/>
          </a:prstGeom>
          <a:noFill/>
        </p:spPr>
        <p:txBody>
          <a:bodyPr wrap="square" lIns="90000" tIns="46800" rIns="90000" bIns="46800" rtlCol="0" anchor="t" anchorCtr="0">
            <a:spAutoFit/>
          </a:bodyPr>
          <a:lstStyle/>
          <a:p>
            <a:pPr algn="ctr"/>
            <a:r>
              <a:rPr lang="ja-JP" altLang="en-US" sz="1200" dirty="0">
                <a:latin typeface="游ゴシック"/>
                <a:ea typeface="Meiryo UI" panose="020B0604030504040204" pitchFamily="50" charset="-128"/>
                <a:cs typeface="Meiryo UI" panose="020B0604030504040204" pitchFamily="50" charset="-128"/>
              </a:rPr>
              <a:t>平均事業期間の推移（年</a:t>
            </a:r>
            <a:r>
              <a:rPr lang="en-US" altLang="ja-JP" sz="1200" dirty="0">
                <a:latin typeface="游ゴシック"/>
                <a:ea typeface="Meiryo UI" panose="020B0604030504040204" pitchFamily="50" charset="-128"/>
                <a:cs typeface="Meiryo UI" panose="020B0604030504040204" pitchFamily="50" charset="-128"/>
              </a:rPr>
              <a:t>/</a:t>
            </a:r>
            <a:r>
              <a:rPr lang="ja-JP" altLang="en-US" sz="1200" dirty="0">
                <a:latin typeface="游ゴシック"/>
                <a:ea typeface="Meiryo UI" panose="020B0604030504040204" pitchFamily="50" charset="-128"/>
                <a:cs typeface="Meiryo UI" panose="020B0604030504040204" pitchFamily="50" charset="-128"/>
              </a:rPr>
              <a:t>地区）</a:t>
            </a:r>
            <a:endParaRPr lang="en-US" altLang="ja-JP" sz="1200" dirty="0">
              <a:latin typeface="游ゴシック"/>
              <a:ea typeface="Meiryo UI" panose="020B0604030504040204" pitchFamily="50" charset="-128"/>
              <a:cs typeface="Meiryo UI" panose="020B0604030504040204" pitchFamily="50" charset="-128"/>
            </a:endParaRPr>
          </a:p>
        </p:txBody>
      </p:sp>
      <p:sp>
        <p:nvSpPr>
          <p:cNvPr id="45084" name="正方形/長方形 5875">
            <a:extLst>
              <a:ext uri="{FF2B5EF4-FFF2-40B4-BE49-F238E27FC236}">
                <a16:creationId xmlns:a16="http://schemas.microsoft.com/office/drawing/2014/main" id="{00438290-4C90-8B48-7C30-0FBCD84BA626}"/>
              </a:ext>
            </a:extLst>
          </p:cNvPr>
          <p:cNvSpPr/>
          <p:nvPr/>
        </p:nvSpPr>
        <p:spPr>
          <a:xfrm>
            <a:off x="4829080" y="3130817"/>
            <a:ext cx="272964" cy="15497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085" name="直線コネクタ 5876">
            <a:extLst>
              <a:ext uri="{FF2B5EF4-FFF2-40B4-BE49-F238E27FC236}">
                <a16:creationId xmlns:a16="http://schemas.microsoft.com/office/drawing/2014/main" id="{32FFDFEE-C949-BDF4-F221-285B04FF72DA}"/>
              </a:ext>
            </a:extLst>
          </p:cNvPr>
          <p:cNvCxnSpPr>
            <a:cxnSpLocks/>
          </p:cNvCxnSpPr>
          <p:nvPr/>
        </p:nvCxnSpPr>
        <p:spPr>
          <a:xfrm>
            <a:off x="4829080" y="3414149"/>
            <a:ext cx="2729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086" name="円/楕円 5877">
            <a:extLst>
              <a:ext uri="{FF2B5EF4-FFF2-40B4-BE49-F238E27FC236}">
                <a16:creationId xmlns:a16="http://schemas.microsoft.com/office/drawing/2014/main" id="{B1A1A366-4143-86D6-B544-FA3C168C9E60}"/>
              </a:ext>
            </a:extLst>
          </p:cNvPr>
          <p:cNvSpPr/>
          <p:nvPr/>
        </p:nvSpPr>
        <p:spPr>
          <a:xfrm>
            <a:off x="4894407" y="3358058"/>
            <a:ext cx="115034" cy="1150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87" name="テキスト ボックス 45086">
            <a:extLst>
              <a:ext uri="{FF2B5EF4-FFF2-40B4-BE49-F238E27FC236}">
                <a16:creationId xmlns:a16="http://schemas.microsoft.com/office/drawing/2014/main" id="{4143F1E6-DC5C-BAD6-0659-12D87D416F2C}"/>
              </a:ext>
            </a:extLst>
          </p:cNvPr>
          <p:cNvSpPr txBox="1"/>
          <p:nvPr/>
        </p:nvSpPr>
        <p:spPr>
          <a:xfrm>
            <a:off x="4022630" y="2745717"/>
            <a:ext cx="4619316" cy="286081"/>
          </a:xfrm>
          <a:prstGeom prst="rect">
            <a:avLst/>
          </a:prstGeom>
          <a:noFill/>
        </p:spPr>
        <p:txBody>
          <a:bodyPr wrap="none" lIns="83077" tIns="43200" rIns="83077" bIns="432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altLang="en-US"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事業規模、事業期間とも、平成初期に比較して半分未満まで縮小</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699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 name="タイトル 1"/>
          <p:cNvSpPr txBox="1">
            <a:spLocks/>
          </p:cNvSpPr>
          <p:nvPr/>
        </p:nvSpPr>
        <p:spPr bwMode="auto">
          <a:xfrm>
            <a:off x="1403648"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３．土地区画整理事業の活用</a:t>
            </a:r>
            <a:endParaRPr lang="en-US" altLang="ja-JP" sz="2800" kern="0" dirty="0">
              <a:solidFill>
                <a:prstClr val="white"/>
              </a:solidFill>
              <a:latin typeface="HGP創英角ｺﾞｼｯｸUB"/>
              <a:ea typeface="HGP創英角ｺﾞｼｯｸUB"/>
            </a:endParaRPr>
          </a:p>
        </p:txBody>
      </p:sp>
    </p:spTree>
    <p:extLst>
      <p:ext uri="{BB962C8B-B14F-4D97-AF65-F5344CB8AC3E}">
        <p14:creationId xmlns:p14="http://schemas.microsoft.com/office/powerpoint/2010/main" val="231131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431800" y="2798763"/>
            <a:ext cx="8326438" cy="405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3316" name="Rectangle 3"/>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中心市街地の活性化</a:t>
            </a:r>
            <a:endParaRPr lang="ja-JP" altLang="en-US" sz="2800" b="1" dirty="0">
              <a:solidFill>
                <a:srgbClr val="0070C0"/>
              </a:solidFill>
              <a:latin typeface="+mn-ea"/>
              <a:ea typeface="+mn-ea"/>
            </a:endParaRPr>
          </a:p>
        </p:txBody>
      </p:sp>
      <p:sp>
        <p:nvSpPr>
          <p:cNvPr id="50181" name="AutoShape 4"/>
          <p:cNvSpPr>
            <a:spLocks noChangeArrowheads="1"/>
          </p:cNvSpPr>
          <p:nvPr/>
        </p:nvSpPr>
        <p:spPr bwMode="auto">
          <a:xfrm>
            <a:off x="341313" y="728663"/>
            <a:ext cx="8623300" cy="1890712"/>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200">
                <a:ea typeface="ＭＳ ゴシック" panose="020B0609070205080204" pitchFamily="49" charset="-128"/>
              </a:rPr>
              <a:t>　地方都市等の中心市街地は、空き店舗や遊休地が密集して空洞化している。そのため、街区の再編、低未利用地の集約化や基盤整備を行い、核となる商業施設や、福祉・文化施設等の公益施設、共同住宅の立地等を促進し、中心市街地の活性化を推進する。</a:t>
            </a:r>
          </a:p>
        </p:txBody>
      </p:sp>
      <p:pic>
        <p:nvPicPr>
          <p:cNvPr id="50182" name="Picture 5" descr="整備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2808288"/>
            <a:ext cx="28829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6"/>
          <p:cNvSpPr>
            <a:spLocks noChangeArrowheads="1"/>
          </p:cNvSpPr>
          <p:nvPr/>
        </p:nvSpPr>
        <p:spPr bwMode="auto">
          <a:xfrm>
            <a:off x="3536950" y="2979738"/>
            <a:ext cx="162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ea typeface="ＭＳ ゴシック" panose="020B0609070205080204" pitchFamily="49" charset="-128"/>
              </a:rPr>
              <a:t>土地の入替・集約</a:t>
            </a:r>
          </a:p>
        </p:txBody>
      </p:sp>
      <p:pic>
        <p:nvPicPr>
          <p:cNvPr id="50184" name="Picture 7" descr="現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57550"/>
            <a:ext cx="1879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8" descr="整備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3213100"/>
            <a:ext cx="25971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3" name="Rectangle 9"/>
          <p:cNvSpPr>
            <a:spLocks noChangeArrowheads="1"/>
          </p:cNvSpPr>
          <p:nvPr/>
        </p:nvSpPr>
        <p:spPr bwMode="auto">
          <a:xfrm>
            <a:off x="2906713" y="2687638"/>
            <a:ext cx="2835275" cy="336550"/>
          </a:xfrm>
          <a:prstGeom prst="rect">
            <a:avLst/>
          </a:prstGeom>
          <a:noFill/>
          <a:ln w="9525" algn="ctr">
            <a:noFill/>
            <a:miter lim="800000"/>
            <a:headEnd/>
            <a:tailEnd/>
          </a:ln>
          <a:effectLst/>
        </p:spPr>
        <p:txBody>
          <a:bodyPr>
            <a:spAutoFit/>
          </a:bodyPr>
          <a:lstStyle/>
          <a:p>
            <a:pPr algn="ctr">
              <a:spcBef>
                <a:spcPct val="50000"/>
              </a:spcBef>
              <a:defRPr/>
            </a:pPr>
            <a:r>
              <a:rPr lang="en-US" altLang="ja-JP" sz="1600" b="1">
                <a:effectLst>
                  <a:outerShdw blurRad="38100" dist="38100" dir="2700000" algn="tl">
                    <a:srgbClr val="C0C0C0"/>
                  </a:outerShdw>
                </a:effectLst>
                <a:latin typeface="Arial" charset="0"/>
                <a:ea typeface="ＭＳ ゴシック" pitchFamily="49" charset="-128"/>
              </a:rPr>
              <a:t>〔</a:t>
            </a:r>
            <a:r>
              <a:rPr lang="ja-JP" altLang="en-US" sz="1600" b="1">
                <a:effectLst>
                  <a:outerShdw blurRad="38100" dist="38100" dir="2700000" algn="tl">
                    <a:srgbClr val="C0C0C0"/>
                  </a:outerShdw>
                </a:effectLst>
                <a:latin typeface="Arial" charset="0"/>
                <a:ea typeface="ＭＳ ゴシック" pitchFamily="49" charset="-128"/>
              </a:rPr>
              <a:t>整備イメージ</a:t>
            </a:r>
            <a:r>
              <a:rPr lang="en-US" altLang="ja-JP" sz="1600" b="1">
                <a:effectLst>
                  <a:outerShdw blurRad="38100" dist="38100" dir="2700000" algn="tl">
                    <a:srgbClr val="C0C0C0"/>
                  </a:outerShdw>
                </a:effectLst>
                <a:latin typeface="Arial" charset="0"/>
                <a:ea typeface="ＭＳ ゴシック" pitchFamily="49" charset="-128"/>
              </a:rPr>
              <a:t>〕</a:t>
            </a:r>
          </a:p>
        </p:txBody>
      </p:sp>
      <p:sp>
        <p:nvSpPr>
          <p:cNvPr id="50187" name="AutoShape 10"/>
          <p:cNvSpPr>
            <a:spLocks noChangeArrowheads="1"/>
          </p:cNvSpPr>
          <p:nvPr/>
        </p:nvSpPr>
        <p:spPr bwMode="auto">
          <a:xfrm>
            <a:off x="2592388" y="4643438"/>
            <a:ext cx="449262" cy="495300"/>
          </a:xfrm>
          <a:prstGeom prst="rightArrow">
            <a:avLst>
              <a:gd name="adj1" fmla="val 50000"/>
              <a:gd name="adj2" fmla="val 44523"/>
            </a:avLst>
          </a:prstGeom>
          <a:solidFill>
            <a:srgbClr val="8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188" name="AutoShape 11"/>
          <p:cNvSpPr>
            <a:spLocks noChangeArrowheads="1"/>
          </p:cNvSpPr>
          <p:nvPr/>
        </p:nvSpPr>
        <p:spPr bwMode="auto">
          <a:xfrm>
            <a:off x="5786438" y="4643438"/>
            <a:ext cx="449262" cy="495300"/>
          </a:xfrm>
          <a:prstGeom prst="rightArrow">
            <a:avLst>
              <a:gd name="adj1" fmla="val 50000"/>
              <a:gd name="adj2" fmla="val 44523"/>
            </a:avLst>
          </a:prstGeom>
          <a:solidFill>
            <a:srgbClr val="8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23</a:t>
            </a:fld>
            <a:endParaRPr lang="en-US" altLang="ja-JP"/>
          </a:p>
        </p:txBody>
      </p:sp>
    </p:spTree>
    <p:extLst>
      <p:ext uri="{BB962C8B-B14F-4D97-AF65-F5344CB8AC3E}">
        <p14:creationId xmlns:p14="http://schemas.microsoft.com/office/powerpoint/2010/main" val="201485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密集市街地の解消</a:t>
            </a:r>
            <a:endParaRPr lang="ja-JP" altLang="en-US" sz="2800" b="1" dirty="0">
              <a:solidFill>
                <a:srgbClr val="0070C0"/>
              </a:solidFill>
              <a:latin typeface="+mn-ea"/>
              <a:ea typeface="+mn-ea"/>
            </a:endParaRPr>
          </a:p>
        </p:txBody>
      </p:sp>
      <p:sp>
        <p:nvSpPr>
          <p:cNvPr id="56324" name="AutoShape 3"/>
          <p:cNvSpPr>
            <a:spLocks noChangeArrowheads="1"/>
          </p:cNvSpPr>
          <p:nvPr/>
        </p:nvSpPr>
        <p:spPr bwMode="auto">
          <a:xfrm>
            <a:off x="179388" y="908050"/>
            <a:ext cx="8713787" cy="1620838"/>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400">
                <a:ea typeface="ＭＳ ゴシック" panose="020B0609070205080204" pitchFamily="49" charset="-128"/>
              </a:rPr>
              <a:t>　道路、公園等が未整備で老朽化した木造建築物の密集する防災上危険な市街地が大都市にある。このため、以下の取組みにより、防災性の向上を図り、安全な市街地を形成する。</a:t>
            </a:r>
          </a:p>
        </p:txBody>
      </p:sp>
      <p:sp>
        <p:nvSpPr>
          <p:cNvPr id="377860" name="Text Box 4"/>
          <p:cNvSpPr txBox="1">
            <a:spLocks noChangeArrowheads="1"/>
          </p:cNvSpPr>
          <p:nvPr/>
        </p:nvSpPr>
        <p:spPr bwMode="auto">
          <a:xfrm>
            <a:off x="430213" y="3073400"/>
            <a:ext cx="8462962" cy="830263"/>
          </a:xfrm>
          <a:prstGeom prst="rect">
            <a:avLst/>
          </a:prstGeom>
          <a:noFill/>
          <a:ln w="9525">
            <a:noFill/>
            <a:miter lim="800000"/>
            <a:headEnd/>
            <a:tailEnd/>
          </a:ln>
          <a:effectLst/>
        </p:spPr>
        <p:txBody>
          <a:bodyPr>
            <a:spAutoFit/>
          </a:bodyPr>
          <a:lstStyle/>
          <a:p>
            <a:pPr>
              <a:spcBef>
                <a:spcPct val="100000"/>
              </a:spcBef>
              <a:defRPr/>
            </a:pPr>
            <a:r>
              <a:rPr lang="ja-JP" altLang="en-US" sz="2400" u="sng" dirty="0">
                <a:solidFill>
                  <a:srgbClr val="CC0000"/>
                </a:solidFill>
                <a:effectLst>
                  <a:outerShdw blurRad="38100" dist="38100" dir="2700000" algn="tl">
                    <a:srgbClr val="C0C0C0"/>
                  </a:outerShdw>
                </a:effectLst>
                <a:latin typeface="Arial" charset="0"/>
                <a:ea typeface="ＭＳ ゴシック" pitchFamily="49" charset="-128"/>
              </a:rPr>
              <a:t>道路・公園などの公共施設を整備し、避難・延焼遮断空間を確保</a:t>
            </a:r>
          </a:p>
        </p:txBody>
      </p:sp>
      <p:sp>
        <p:nvSpPr>
          <p:cNvPr id="56326" name="AutoShape 5"/>
          <p:cNvSpPr>
            <a:spLocks noChangeArrowheads="1"/>
          </p:cNvSpPr>
          <p:nvPr/>
        </p:nvSpPr>
        <p:spPr bwMode="auto">
          <a:xfrm rot="-5400000">
            <a:off x="179387" y="3114676"/>
            <a:ext cx="271463"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56327" name="AutoShape 6"/>
          <p:cNvSpPr>
            <a:spLocks noChangeArrowheads="1"/>
          </p:cNvSpPr>
          <p:nvPr/>
        </p:nvSpPr>
        <p:spPr bwMode="auto">
          <a:xfrm rot="-5400000">
            <a:off x="179388" y="4081463"/>
            <a:ext cx="271462"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377863" name="Text Box 7"/>
          <p:cNvSpPr txBox="1">
            <a:spLocks noChangeArrowheads="1"/>
          </p:cNvSpPr>
          <p:nvPr/>
        </p:nvSpPr>
        <p:spPr bwMode="auto">
          <a:xfrm>
            <a:off x="430213" y="4040188"/>
            <a:ext cx="8462962" cy="830262"/>
          </a:xfrm>
          <a:prstGeom prst="rect">
            <a:avLst/>
          </a:prstGeom>
          <a:noFill/>
          <a:ln w="9525" algn="ctr">
            <a:noFill/>
            <a:miter lim="800000"/>
            <a:headEnd/>
            <a:tailEnd/>
          </a:ln>
          <a:effectLst/>
        </p:spPr>
        <p:txBody>
          <a:bodyPr>
            <a:spAutoFit/>
          </a:bodyPr>
          <a:lstStyle/>
          <a:p>
            <a:pPr>
              <a:spcBef>
                <a:spcPct val="100000"/>
              </a:spcBef>
              <a:defRPr/>
            </a:pPr>
            <a:r>
              <a:rPr lang="ja-JP" altLang="en-US" sz="2400" u="sng">
                <a:solidFill>
                  <a:srgbClr val="CC0000"/>
                </a:solidFill>
                <a:effectLst>
                  <a:outerShdw blurRad="38100" dist="38100" dir="2700000" algn="tl">
                    <a:srgbClr val="C0C0C0"/>
                  </a:outerShdw>
                </a:effectLst>
                <a:latin typeface="Arial" charset="0"/>
                <a:ea typeface="ＭＳ ゴシック" pitchFamily="49" charset="-128"/>
              </a:rPr>
              <a:t>倒壊・焼失の危険性が高い老朽建築物の更新を促進し、建築物の安全性が向上</a:t>
            </a:r>
          </a:p>
        </p:txBody>
      </p:sp>
      <p:sp>
        <p:nvSpPr>
          <p:cNvPr id="56329" name="AutoShape 8"/>
          <p:cNvSpPr>
            <a:spLocks noChangeArrowheads="1"/>
          </p:cNvSpPr>
          <p:nvPr/>
        </p:nvSpPr>
        <p:spPr bwMode="auto">
          <a:xfrm rot="-5400000">
            <a:off x="179387" y="5045076"/>
            <a:ext cx="271463"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377865" name="Text Box 9"/>
          <p:cNvSpPr txBox="1">
            <a:spLocks noChangeArrowheads="1"/>
          </p:cNvSpPr>
          <p:nvPr/>
        </p:nvSpPr>
        <p:spPr bwMode="auto">
          <a:xfrm>
            <a:off x="430213" y="5003800"/>
            <a:ext cx="8462962" cy="830263"/>
          </a:xfrm>
          <a:prstGeom prst="rect">
            <a:avLst/>
          </a:prstGeom>
          <a:noFill/>
          <a:ln w="9525" algn="ctr">
            <a:noFill/>
            <a:miter lim="800000"/>
            <a:headEnd/>
            <a:tailEnd/>
          </a:ln>
          <a:effectLst/>
        </p:spPr>
        <p:txBody>
          <a:bodyPr>
            <a:spAutoFit/>
          </a:bodyPr>
          <a:lstStyle/>
          <a:p>
            <a:pPr>
              <a:spcBef>
                <a:spcPct val="100000"/>
              </a:spcBef>
              <a:defRPr/>
            </a:pPr>
            <a:r>
              <a:rPr lang="ja-JP" altLang="en-US" sz="2400" u="sng">
                <a:solidFill>
                  <a:srgbClr val="CC0000"/>
                </a:solidFill>
                <a:effectLst>
                  <a:outerShdw blurRad="38100" dist="38100" dir="2700000" algn="tl">
                    <a:srgbClr val="C0C0C0"/>
                  </a:outerShdw>
                </a:effectLst>
                <a:latin typeface="Arial" charset="0"/>
                <a:ea typeface="ＭＳ ゴシック" pitchFamily="49" charset="-128"/>
              </a:rPr>
              <a:t>地権者の自主的な共同建替えのため敷地条件整備を行い、地域の不燃化を促進</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24</a:t>
            </a:fld>
            <a:endParaRPr lang="en-US" altLang="ja-JP"/>
          </a:p>
        </p:txBody>
      </p:sp>
    </p:spTree>
    <p:extLst>
      <p:ext uri="{BB962C8B-B14F-4D97-AF65-F5344CB8AC3E}">
        <p14:creationId xmlns:p14="http://schemas.microsoft.com/office/powerpoint/2010/main" val="422522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街区再編による土地の高度利用</a:t>
            </a:r>
            <a:endParaRPr lang="ja-JP" altLang="en-US" sz="2800" b="1" dirty="0">
              <a:solidFill>
                <a:srgbClr val="0070C0"/>
              </a:solidFill>
              <a:latin typeface="+mn-ea"/>
              <a:ea typeface="+mn-ea"/>
            </a:endParaRPr>
          </a:p>
        </p:txBody>
      </p:sp>
      <p:sp>
        <p:nvSpPr>
          <p:cNvPr id="60420" name="AutoShape 3"/>
          <p:cNvSpPr>
            <a:spLocks noChangeArrowheads="1"/>
          </p:cNvSpPr>
          <p:nvPr/>
        </p:nvSpPr>
        <p:spPr bwMode="auto">
          <a:xfrm>
            <a:off x="341313" y="728663"/>
            <a:ext cx="8235950" cy="1800225"/>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000">
                <a:ea typeface="ＭＳ ゴシック" panose="020B0609070205080204" pitchFamily="49" charset="-128"/>
              </a:rPr>
              <a:t>　土地利用が細分化された既成市街地において、街区の再編に合わせて散在した低未利用地や共同利用希望者の土地を集約化することにより、敷地規模の拡大、土地の高度利用を図り、オープンスペースが確保されたゆとりある良好な市街地環境の形成を推進する。</a:t>
            </a:r>
          </a:p>
        </p:txBody>
      </p:sp>
      <p:sp>
        <p:nvSpPr>
          <p:cNvPr id="380932" name="Text Box 4"/>
          <p:cNvSpPr txBox="1">
            <a:spLocks noChangeArrowheads="1"/>
          </p:cNvSpPr>
          <p:nvPr/>
        </p:nvSpPr>
        <p:spPr bwMode="auto">
          <a:xfrm>
            <a:off x="0" y="2619375"/>
            <a:ext cx="3851275" cy="336550"/>
          </a:xfrm>
          <a:prstGeom prst="rect">
            <a:avLst/>
          </a:prstGeom>
          <a:noFill/>
          <a:ln w="9525">
            <a:noFill/>
            <a:miter lim="800000"/>
            <a:headEnd/>
            <a:tailEnd/>
          </a:ln>
          <a:effectLst/>
        </p:spPr>
        <p:txBody>
          <a:bodyPr lIns="18000">
            <a:spAutoFit/>
          </a:bodyPr>
          <a:lstStyle/>
          <a:p>
            <a:pPr>
              <a:spcBef>
                <a:spcPct val="50000"/>
              </a:spcBef>
              <a:defRPr/>
            </a:pPr>
            <a:r>
              <a:rPr lang="en-US" altLang="ja-JP" sz="1600" b="1">
                <a:effectLst>
                  <a:outerShdw blurRad="38100" dist="38100" dir="2700000" algn="tl">
                    <a:srgbClr val="C0C0C0"/>
                  </a:outerShdw>
                </a:effectLst>
                <a:latin typeface="ＭＳ ゴシック" pitchFamily="49" charset="-128"/>
                <a:ea typeface="ＭＳ ゴシック" pitchFamily="49" charset="-128"/>
              </a:rPr>
              <a:t>【</a:t>
            </a:r>
            <a:r>
              <a:rPr lang="ja-JP" altLang="en-US" sz="1600" b="1">
                <a:effectLst>
                  <a:outerShdw blurRad="38100" dist="38100" dir="2700000" algn="tl">
                    <a:srgbClr val="C0C0C0"/>
                  </a:outerShdw>
                </a:effectLst>
                <a:latin typeface="ＭＳ ゴシック" pitchFamily="49" charset="-128"/>
                <a:ea typeface="ＭＳ ゴシック" pitchFamily="49" charset="-128"/>
              </a:rPr>
              <a:t>土地区画整理事業活用のイメージ</a:t>
            </a:r>
            <a:r>
              <a:rPr lang="en-US" altLang="ja-JP" sz="1600" b="1">
                <a:effectLst>
                  <a:outerShdw blurRad="38100" dist="38100" dir="2700000" algn="tl">
                    <a:srgbClr val="C0C0C0"/>
                  </a:outerShdw>
                </a:effectLst>
                <a:latin typeface="ＭＳ ゴシック" pitchFamily="49" charset="-128"/>
                <a:ea typeface="ＭＳ ゴシック" pitchFamily="49" charset="-128"/>
              </a:rPr>
              <a:t>】</a:t>
            </a:r>
          </a:p>
        </p:txBody>
      </p:sp>
      <p:sp>
        <p:nvSpPr>
          <p:cNvPr id="60422" name="Text Box 5"/>
          <p:cNvSpPr txBox="1">
            <a:spLocks noChangeArrowheads="1"/>
          </p:cNvSpPr>
          <p:nvPr/>
        </p:nvSpPr>
        <p:spPr bwMode="auto">
          <a:xfrm>
            <a:off x="495300" y="2933700"/>
            <a:ext cx="12239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戸建て希望者</a:t>
            </a:r>
          </a:p>
        </p:txBody>
      </p:sp>
      <p:sp>
        <p:nvSpPr>
          <p:cNvPr id="60423" name="Text Box 6"/>
          <p:cNvSpPr txBox="1">
            <a:spLocks noChangeArrowheads="1"/>
          </p:cNvSpPr>
          <p:nvPr/>
        </p:nvSpPr>
        <p:spPr bwMode="auto">
          <a:xfrm>
            <a:off x="1647825" y="2897188"/>
            <a:ext cx="1296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土地の共同利用希望者</a:t>
            </a:r>
          </a:p>
        </p:txBody>
      </p:sp>
      <p:sp>
        <p:nvSpPr>
          <p:cNvPr id="60424" name="Text Box 7"/>
          <p:cNvSpPr txBox="1">
            <a:spLocks noChangeArrowheads="1"/>
          </p:cNvSpPr>
          <p:nvPr/>
        </p:nvSpPr>
        <p:spPr bwMode="auto">
          <a:xfrm>
            <a:off x="1062038" y="6399213"/>
            <a:ext cx="1657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散在する低未利用地</a:t>
            </a:r>
          </a:p>
        </p:txBody>
      </p:sp>
      <p:sp>
        <p:nvSpPr>
          <p:cNvPr id="60425" name="Text Box 8"/>
          <p:cNvSpPr txBox="1">
            <a:spLocks noChangeArrowheads="1"/>
          </p:cNvSpPr>
          <p:nvPr/>
        </p:nvSpPr>
        <p:spPr bwMode="auto">
          <a:xfrm>
            <a:off x="2457450" y="6399213"/>
            <a:ext cx="1295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前面道路が狭い</a:t>
            </a:r>
          </a:p>
        </p:txBody>
      </p:sp>
      <p:sp>
        <p:nvSpPr>
          <p:cNvPr id="60426" name="Text Box 9"/>
          <p:cNvSpPr txBox="1">
            <a:spLocks noChangeArrowheads="1"/>
          </p:cNvSpPr>
          <p:nvPr/>
        </p:nvSpPr>
        <p:spPr bwMode="auto">
          <a:xfrm>
            <a:off x="26988" y="6375400"/>
            <a:ext cx="12239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ゆとりのない　生活空間</a:t>
            </a:r>
          </a:p>
        </p:txBody>
      </p:sp>
      <p:sp>
        <p:nvSpPr>
          <p:cNvPr id="60427" name="Text Box 10"/>
          <p:cNvSpPr txBox="1">
            <a:spLocks noChangeArrowheads="1"/>
          </p:cNvSpPr>
          <p:nvPr/>
        </p:nvSpPr>
        <p:spPr bwMode="auto">
          <a:xfrm>
            <a:off x="5634038" y="6354763"/>
            <a:ext cx="1755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ポケットパーク等ゆとりある空間の確保</a:t>
            </a:r>
          </a:p>
        </p:txBody>
      </p:sp>
      <p:sp>
        <p:nvSpPr>
          <p:cNvPr id="60428" name="Text Box 11"/>
          <p:cNvSpPr txBox="1">
            <a:spLocks noChangeArrowheads="1"/>
          </p:cNvSpPr>
          <p:nvPr/>
        </p:nvSpPr>
        <p:spPr bwMode="auto">
          <a:xfrm>
            <a:off x="7389813" y="6399213"/>
            <a:ext cx="1439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大規模街区に再編</a:t>
            </a:r>
          </a:p>
        </p:txBody>
      </p:sp>
      <p:sp>
        <p:nvSpPr>
          <p:cNvPr id="60429" name="Text Box 12"/>
          <p:cNvSpPr txBox="1">
            <a:spLocks noChangeArrowheads="1"/>
          </p:cNvSpPr>
          <p:nvPr/>
        </p:nvSpPr>
        <p:spPr bwMode="auto">
          <a:xfrm>
            <a:off x="7164388" y="2889250"/>
            <a:ext cx="1979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低未利用地を集約することにより、開発用地を確保</a:t>
            </a:r>
          </a:p>
        </p:txBody>
      </p:sp>
      <p:grpSp>
        <p:nvGrpSpPr>
          <p:cNvPr id="60430" name="Group 13"/>
          <p:cNvGrpSpPr>
            <a:grpSpLocks noChangeAspect="1"/>
          </p:cNvGrpSpPr>
          <p:nvPr/>
        </p:nvGrpSpPr>
        <p:grpSpPr bwMode="auto">
          <a:xfrm>
            <a:off x="161925" y="3394075"/>
            <a:ext cx="2960688" cy="2895600"/>
            <a:chOff x="2275" y="1486"/>
            <a:chExt cx="3434" cy="3397"/>
          </a:xfrm>
        </p:grpSpPr>
        <p:grpSp>
          <p:nvGrpSpPr>
            <p:cNvPr id="60499" name="Group 14"/>
            <p:cNvGrpSpPr>
              <a:grpSpLocks noChangeAspect="1"/>
            </p:cNvGrpSpPr>
            <p:nvPr/>
          </p:nvGrpSpPr>
          <p:grpSpPr bwMode="auto">
            <a:xfrm>
              <a:off x="3096" y="3265"/>
              <a:ext cx="336" cy="564"/>
              <a:chOff x="3096" y="3265"/>
              <a:chExt cx="336" cy="564"/>
            </a:xfrm>
          </p:grpSpPr>
          <p:sp>
            <p:nvSpPr>
              <p:cNvPr id="60585" name="Freeform 15"/>
              <p:cNvSpPr>
                <a:spLocks noChangeAspect="1"/>
              </p:cNvSpPr>
              <p:nvPr/>
            </p:nvSpPr>
            <p:spPr bwMode="auto">
              <a:xfrm>
                <a:off x="3096" y="3265"/>
                <a:ext cx="336" cy="564"/>
              </a:xfrm>
              <a:custGeom>
                <a:avLst/>
                <a:gdLst>
                  <a:gd name="T0" fmla="*/ 0 w 396"/>
                  <a:gd name="T1" fmla="*/ 0 h 658"/>
                  <a:gd name="T2" fmla="*/ 0 w 396"/>
                  <a:gd name="T3" fmla="*/ 3 h 658"/>
                  <a:gd name="T4" fmla="*/ 3 w 396"/>
                  <a:gd name="T5" fmla="*/ 3 h 658"/>
                  <a:gd name="T6" fmla="*/ 3 w 396"/>
                  <a:gd name="T7" fmla="*/ 3 h 658"/>
                  <a:gd name="T8" fmla="*/ 3 w 396"/>
                  <a:gd name="T9" fmla="*/ 3 h 658"/>
                  <a:gd name="T10" fmla="*/ 3 w 396"/>
                  <a:gd name="T11" fmla="*/ 0 h 658"/>
                  <a:gd name="T12" fmla="*/ 0 w 396"/>
                  <a:gd name="T13" fmla="*/ 0 h 658"/>
                  <a:gd name="T14" fmla="*/ 0 60000 65536"/>
                  <a:gd name="T15" fmla="*/ 0 60000 65536"/>
                  <a:gd name="T16" fmla="*/ 0 60000 65536"/>
                  <a:gd name="T17" fmla="*/ 0 60000 65536"/>
                  <a:gd name="T18" fmla="*/ 0 60000 65536"/>
                  <a:gd name="T19" fmla="*/ 0 60000 65536"/>
                  <a:gd name="T20" fmla="*/ 0 60000 65536"/>
                  <a:gd name="T21" fmla="*/ 0 w 396"/>
                  <a:gd name="T22" fmla="*/ 0 h 658"/>
                  <a:gd name="T23" fmla="*/ 396 w 396"/>
                  <a:gd name="T24" fmla="*/ 658 h 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658">
                    <a:moveTo>
                      <a:pt x="0" y="0"/>
                    </a:moveTo>
                    <a:lnTo>
                      <a:pt x="0" y="658"/>
                    </a:lnTo>
                    <a:lnTo>
                      <a:pt x="396" y="658"/>
                    </a:lnTo>
                    <a:lnTo>
                      <a:pt x="396" y="564"/>
                    </a:lnTo>
                    <a:lnTo>
                      <a:pt x="88" y="564"/>
                    </a:lnTo>
                    <a:lnTo>
                      <a:pt x="88"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nvGrpSpPr>
            <p:cNvPr id="60500" name="Group 16"/>
            <p:cNvGrpSpPr>
              <a:grpSpLocks noChangeAspect="1"/>
            </p:cNvGrpSpPr>
            <p:nvPr/>
          </p:nvGrpSpPr>
          <p:grpSpPr bwMode="auto">
            <a:xfrm>
              <a:off x="3432" y="1976"/>
              <a:ext cx="894" cy="2523"/>
              <a:chOff x="3432" y="1976"/>
              <a:chExt cx="894" cy="2523"/>
            </a:xfrm>
          </p:grpSpPr>
          <p:sp>
            <p:nvSpPr>
              <p:cNvPr id="60583" name="Rectangle 17"/>
              <p:cNvSpPr>
                <a:spLocks noChangeAspect="1" noChangeArrowheads="1"/>
              </p:cNvSpPr>
              <p:nvPr/>
            </p:nvSpPr>
            <p:spPr bwMode="auto">
              <a:xfrm rot="-5400000">
                <a:off x="2858" y="3839"/>
                <a:ext cx="1234" cy="8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4" name="Freeform 18"/>
              <p:cNvSpPr>
                <a:spLocks noChangeAspect="1"/>
              </p:cNvSpPr>
              <p:nvPr/>
            </p:nvSpPr>
            <p:spPr bwMode="auto">
              <a:xfrm>
                <a:off x="3879" y="1976"/>
                <a:ext cx="447" cy="1125"/>
              </a:xfrm>
              <a:custGeom>
                <a:avLst/>
                <a:gdLst>
                  <a:gd name="T0" fmla="*/ 0 w 528"/>
                  <a:gd name="T1" fmla="*/ 0 h 1316"/>
                  <a:gd name="T2" fmla="*/ 0 w 528"/>
                  <a:gd name="T3" fmla="*/ 3 h 1316"/>
                  <a:gd name="T4" fmla="*/ 3 w 528"/>
                  <a:gd name="T5" fmla="*/ 3 h 1316"/>
                  <a:gd name="T6" fmla="*/ 3 w 528"/>
                  <a:gd name="T7" fmla="*/ 3 h 1316"/>
                  <a:gd name="T8" fmla="*/ 3 w 528"/>
                  <a:gd name="T9" fmla="*/ 3 h 1316"/>
                  <a:gd name="T10" fmla="*/ 3 w 528"/>
                  <a:gd name="T11" fmla="*/ 3 h 1316"/>
                  <a:gd name="T12" fmla="*/ 3 w 528"/>
                  <a:gd name="T13" fmla="*/ 3 h 1316"/>
                  <a:gd name="T14" fmla="*/ 3 w 528"/>
                  <a:gd name="T15" fmla="*/ 0 h 1316"/>
                  <a:gd name="T16" fmla="*/ 0 w 528"/>
                  <a:gd name="T17" fmla="*/ 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1316"/>
                  <a:gd name="T29" fmla="*/ 528 w 528"/>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1316">
                    <a:moveTo>
                      <a:pt x="0" y="0"/>
                    </a:moveTo>
                    <a:lnTo>
                      <a:pt x="0" y="893"/>
                    </a:lnTo>
                    <a:lnTo>
                      <a:pt x="440" y="893"/>
                    </a:lnTo>
                    <a:lnTo>
                      <a:pt x="440" y="1316"/>
                    </a:lnTo>
                    <a:lnTo>
                      <a:pt x="528" y="1316"/>
                    </a:lnTo>
                    <a:lnTo>
                      <a:pt x="528" y="799"/>
                    </a:lnTo>
                    <a:lnTo>
                      <a:pt x="88" y="799"/>
                    </a:lnTo>
                    <a:lnTo>
                      <a:pt x="88"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nvGrpSpPr>
            <p:cNvPr id="60501" name="Group 19"/>
            <p:cNvGrpSpPr>
              <a:grpSpLocks noChangeAspect="1"/>
            </p:cNvGrpSpPr>
            <p:nvPr/>
          </p:nvGrpSpPr>
          <p:grpSpPr bwMode="auto">
            <a:xfrm>
              <a:off x="2275" y="1486"/>
              <a:ext cx="3434" cy="3397"/>
              <a:chOff x="2275" y="1486"/>
              <a:chExt cx="3434" cy="3397"/>
            </a:xfrm>
          </p:grpSpPr>
          <p:grpSp>
            <p:nvGrpSpPr>
              <p:cNvPr id="60502" name="Group 20"/>
              <p:cNvGrpSpPr>
                <a:grpSpLocks noChangeAspect="1"/>
              </p:cNvGrpSpPr>
              <p:nvPr/>
            </p:nvGrpSpPr>
            <p:grpSpPr bwMode="auto">
              <a:xfrm>
                <a:off x="2275" y="1486"/>
                <a:ext cx="3434" cy="3397"/>
                <a:chOff x="2275" y="1486"/>
                <a:chExt cx="3434" cy="3397"/>
              </a:xfrm>
            </p:grpSpPr>
            <p:grpSp>
              <p:nvGrpSpPr>
                <p:cNvPr id="60505" name="Group 21"/>
                <p:cNvGrpSpPr>
                  <a:grpSpLocks noChangeAspect="1"/>
                </p:cNvGrpSpPr>
                <p:nvPr/>
              </p:nvGrpSpPr>
              <p:grpSpPr bwMode="auto">
                <a:xfrm>
                  <a:off x="2275" y="1489"/>
                  <a:ext cx="3432" cy="3394"/>
                  <a:chOff x="2275" y="1489"/>
                  <a:chExt cx="3432" cy="3394"/>
                </a:xfrm>
              </p:grpSpPr>
              <p:grpSp>
                <p:nvGrpSpPr>
                  <p:cNvPr id="60525" name="Group 22"/>
                  <p:cNvGrpSpPr>
                    <a:grpSpLocks noChangeAspect="1"/>
                  </p:cNvGrpSpPr>
                  <p:nvPr/>
                </p:nvGrpSpPr>
                <p:grpSpPr bwMode="auto">
                  <a:xfrm>
                    <a:off x="2723" y="1976"/>
                    <a:ext cx="2536" cy="2417"/>
                    <a:chOff x="2500" y="5518"/>
                    <a:chExt cx="2537" cy="2417"/>
                  </a:xfrm>
                </p:grpSpPr>
                <p:sp>
                  <p:nvSpPr>
                    <p:cNvPr id="60537" name="Rectangle 23"/>
                    <p:cNvSpPr>
                      <a:spLocks noChangeAspect="1" noChangeArrowheads="1"/>
                    </p:cNvSpPr>
                    <p:nvPr/>
                  </p:nvSpPr>
                  <p:spPr bwMode="auto">
                    <a:xfrm>
                      <a:off x="4440" y="7089"/>
                      <a:ext cx="186" cy="20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8" name="Rectangle 24"/>
                    <p:cNvSpPr>
                      <a:spLocks noChangeAspect="1" noChangeArrowheads="1"/>
                    </p:cNvSpPr>
                    <p:nvPr/>
                  </p:nvSpPr>
                  <p:spPr bwMode="auto">
                    <a:xfrm>
                      <a:off x="2500" y="7371"/>
                      <a:ext cx="709" cy="154"/>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9" name="Rectangle 25"/>
                    <p:cNvSpPr>
                      <a:spLocks noChangeAspect="1" noChangeArrowheads="1"/>
                    </p:cNvSpPr>
                    <p:nvPr/>
                  </p:nvSpPr>
                  <p:spPr bwMode="auto">
                    <a:xfrm>
                      <a:off x="3349" y="5802"/>
                      <a:ext cx="306" cy="15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0" name="Rectangle 26"/>
                    <p:cNvSpPr>
                      <a:spLocks noChangeAspect="1" noChangeArrowheads="1"/>
                    </p:cNvSpPr>
                    <p:nvPr/>
                  </p:nvSpPr>
                  <p:spPr bwMode="auto">
                    <a:xfrm>
                      <a:off x="4030" y="5518"/>
                      <a:ext cx="485" cy="154"/>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1" name="Rectangle 27"/>
                    <p:cNvSpPr>
                      <a:spLocks noChangeAspect="1" noChangeArrowheads="1"/>
                    </p:cNvSpPr>
                    <p:nvPr/>
                  </p:nvSpPr>
                  <p:spPr bwMode="auto">
                    <a:xfrm>
                      <a:off x="3731" y="6041"/>
                      <a:ext cx="783" cy="16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2" name="Rectangle 28"/>
                    <p:cNvSpPr>
                      <a:spLocks noChangeAspect="1" noChangeArrowheads="1"/>
                    </p:cNvSpPr>
                    <p:nvPr/>
                  </p:nvSpPr>
                  <p:spPr bwMode="auto">
                    <a:xfrm>
                      <a:off x="4440" y="7612"/>
                      <a:ext cx="597" cy="322"/>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3" name="Rectangle 29"/>
                    <p:cNvSpPr>
                      <a:spLocks noChangeAspect="1" noChangeArrowheads="1"/>
                    </p:cNvSpPr>
                    <p:nvPr/>
                  </p:nvSpPr>
                  <p:spPr bwMode="auto">
                    <a:xfrm>
                      <a:off x="3768" y="7612"/>
                      <a:ext cx="485" cy="32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4" name="Rectangle 30"/>
                    <p:cNvSpPr>
                      <a:spLocks noChangeAspect="1" noChangeArrowheads="1"/>
                    </p:cNvSpPr>
                    <p:nvPr/>
                  </p:nvSpPr>
                  <p:spPr bwMode="auto">
                    <a:xfrm>
                      <a:off x="3694" y="6807"/>
                      <a:ext cx="186" cy="48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5" name="Rectangle 31"/>
                    <p:cNvSpPr>
                      <a:spLocks noChangeAspect="1" noChangeArrowheads="1"/>
                    </p:cNvSpPr>
                    <p:nvPr/>
                  </p:nvSpPr>
                  <p:spPr bwMode="auto">
                    <a:xfrm>
                      <a:off x="2574" y="5598"/>
                      <a:ext cx="262"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6" name="Rectangle 32"/>
                    <p:cNvSpPr>
                      <a:spLocks noChangeAspect="1" noChangeArrowheads="1"/>
                    </p:cNvSpPr>
                    <p:nvPr/>
                  </p:nvSpPr>
                  <p:spPr bwMode="auto">
                    <a:xfrm>
                      <a:off x="3395" y="5598"/>
                      <a:ext cx="224"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7" name="Rectangle 33"/>
                    <p:cNvSpPr>
                      <a:spLocks noChangeAspect="1" noChangeArrowheads="1"/>
                    </p:cNvSpPr>
                    <p:nvPr/>
                  </p:nvSpPr>
                  <p:spPr bwMode="auto">
                    <a:xfrm>
                      <a:off x="2985" y="6847"/>
                      <a:ext cx="186"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8" name="Rectangle 34"/>
                    <p:cNvSpPr>
                      <a:spLocks noChangeAspect="1" noChangeArrowheads="1"/>
                    </p:cNvSpPr>
                    <p:nvPr/>
                  </p:nvSpPr>
                  <p:spPr bwMode="auto">
                    <a:xfrm>
                      <a:off x="2985" y="7572"/>
                      <a:ext cx="186" cy="20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9" name="Rectangle 35"/>
                    <p:cNvSpPr>
                      <a:spLocks noChangeAspect="1" noChangeArrowheads="1"/>
                    </p:cNvSpPr>
                    <p:nvPr/>
                  </p:nvSpPr>
                  <p:spPr bwMode="auto">
                    <a:xfrm>
                      <a:off x="3395" y="6404"/>
                      <a:ext cx="187" cy="200"/>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0" name="Rectangle 36"/>
                    <p:cNvSpPr>
                      <a:spLocks noChangeAspect="1" noChangeArrowheads="1"/>
                    </p:cNvSpPr>
                    <p:nvPr/>
                  </p:nvSpPr>
                  <p:spPr bwMode="auto">
                    <a:xfrm>
                      <a:off x="3768" y="5558"/>
                      <a:ext cx="224"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1" name="Rectangle 37"/>
                    <p:cNvSpPr>
                      <a:spLocks noChangeAspect="1" noChangeArrowheads="1"/>
                    </p:cNvSpPr>
                    <p:nvPr/>
                  </p:nvSpPr>
                  <p:spPr bwMode="auto">
                    <a:xfrm>
                      <a:off x="2574" y="7774"/>
                      <a:ext cx="299" cy="120"/>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2" name="Rectangle 38"/>
                    <p:cNvSpPr>
                      <a:spLocks noChangeAspect="1" noChangeArrowheads="1"/>
                    </p:cNvSpPr>
                    <p:nvPr/>
                  </p:nvSpPr>
                  <p:spPr bwMode="auto">
                    <a:xfrm>
                      <a:off x="4739" y="6847"/>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3" name="Rectangle 39"/>
                    <p:cNvSpPr>
                      <a:spLocks noChangeAspect="1" noChangeArrowheads="1"/>
                    </p:cNvSpPr>
                    <p:nvPr/>
                  </p:nvSpPr>
                  <p:spPr bwMode="auto">
                    <a:xfrm>
                      <a:off x="4701" y="6364"/>
                      <a:ext cx="224" cy="24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4" name="Rectangle 40"/>
                    <p:cNvSpPr>
                      <a:spLocks noChangeAspect="1" noChangeArrowheads="1"/>
                    </p:cNvSpPr>
                    <p:nvPr/>
                  </p:nvSpPr>
                  <p:spPr bwMode="auto">
                    <a:xfrm>
                      <a:off x="2574" y="5921"/>
                      <a:ext cx="262"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5" name="Rectangle 41"/>
                    <p:cNvSpPr>
                      <a:spLocks noChangeAspect="1" noChangeArrowheads="1"/>
                    </p:cNvSpPr>
                    <p:nvPr/>
                  </p:nvSpPr>
                  <p:spPr bwMode="auto">
                    <a:xfrm>
                      <a:off x="2574" y="6243"/>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6" name="Rectangle 42"/>
                    <p:cNvSpPr>
                      <a:spLocks noChangeAspect="1" noChangeArrowheads="1"/>
                    </p:cNvSpPr>
                    <p:nvPr/>
                  </p:nvSpPr>
                  <p:spPr bwMode="auto">
                    <a:xfrm>
                      <a:off x="2985" y="6243"/>
                      <a:ext cx="186"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7" name="Rectangle 43"/>
                    <p:cNvSpPr>
                      <a:spLocks noChangeAspect="1" noChangeArrowheads="1"/>
                    </p:cNvSpPr>
                    <p:nvPr/>
                  </p:nvSpPr>
                  <p:spPr bwMode="auto">
                    <a:xfrm>
                      <a:off x="2574" y="6484"/>
                      <a:ext cx="225" cy="12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8" name="Rectangle 44"/>
                    <p:cNvSpPr>
                      <a:spLocks noChangeAspect="1" noChangeArrowheads="1"/>
                    </p:cNvSpPr>
                    <p:nvPr/>
                  </p:nvSpPr>
                  <p:spPr bwMode="auto">
                    <a:xfrm>
                      <a:off x="2612" y="6887"/>
                      <a:ext cx="224"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9" name="Rectangle 45"/>
                    <p:cNvSpPr>
                      <a:spLocks noChangeAspect="1" noChangeArrowheads="1"/>
                    </p:cNvSpPr>
                    <p:nvPr/>
                  </p:nvSpPr>
                  <p:spPr bwMode="auto">
                    <a:xfrm>
                      <a:off x="2612" y="7129"/>
                      <a:ext cx="224"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0" name="Rectangle 46"/>
                    <p:cNvSpPr>
                      <a:spLocks noChangeAspect="1" noChangeArrowheads="1"/>
                    </p:cNvSpPr>
                    <p:nvPr/>
                  </p:nvSpPr>
                  <p:spPr bwMode="auto">
                    <a:xfrm>
                      <a:off x="2985" y="7089"/>
                      <a:ext cx="186"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1" name="Rectangle 47"/>
                    <p:cNvSpPr>
                      <a:spLocks noChangeAspect="1" noChangeArrowheads="1"/>
                    </p:cNvSpPr>
                    <p:nvPr/>
                  </p:nvSpPr>
                  <p:spPr bwMode="auto">
                    <a:xfrm>
                      <a:off x="4776" y="7411"/>
                      <a:ext cx="186"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2" name="Rectangle 48"/>
                    <p:cNvSpPr>
                      <a:spLocks noChangeAspect="1" noChangeArrowheads="1"/>
                    </p:cNvSpPr>
                    <p:nvPr/>
                  </p:nvSpPr>
                  <p:spPr bwMode="auto">
                    <a:xfrm>
                      <a:off x="4477" y="7411"/>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3" name="Rectangle 49"/>
                    <p:cNvSpPr>
                      <a:spLocks noChangeAspect="1" noChangeArrowheads="1"/>
                    </p:cNvSpPr>
                    <p:nvPr/>
                  </p:nvSpPr>
                  <p:spPr bwMode="auto">
                    <a:xfrm>
                      <a:off x="2873" y="6444"/>
                      <a:ext cx="336" cy="202"/>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4" name="Rectangle 50"/>
                    <p:cNvSpPr>
                      <a:spLocks noChangeAspect="1" noChangeArrowheads="1"/>
                    </p:cNvSpPr>
                    <p:nvPr/>
                  </p:nvSpPr>
                  <p:spPr bwMode="auto">
                    <a:xfrm>
                      <a:off x="2574" y="7572"/>
                      <a:ext cx="299" cy="12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5" name="Rectangle 51"/>
                    <p:cNvSpPr>
                      <a:spLocks noChangeAspect="1" noChangeArrowheads="1"/>
                    </p:cNvSpPr>
                    <p:nvPr/>
                  </p:nvSpPr>
                  <p:spPr bwMode="auto">
                    <a:xfrm>
                      <a:off x="3880" y="7411"/>
                      <a:ext cx="262"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6" name="Rectangle 52"/>
                    <p:cNvSpPr>
                      <a:spLocks noChangeAspect="1" noChangeArrowheads="1"/>
                    </p:cNvSpPr>
                    <p:nvPr/>
                  </p:nvSpPr>
                  <p:spPr bwMode="auto">
                    <a:xfrm>
                      <a:off x="3433" y="7653"/>
                      <a:ext cx="262" cy="20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7" name="Rectangle 53"/>
                    <p:cNvSpPr>
                      <a:spLocks noChangeAspect="1" noChangeArrowheads="1"/>
                    </p:cNvSpPr>
                    <p:nvPr/>
                  </p:nvSpPr>
                  <p:spPr bwMode="auto">
                    <a:xfrm>
                      <a:off x="2910" y="5840"/>
                      <a:ext cx="187"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8" name="Rectangle 54"/>
                    <p:cNvSpPr>
                      <a:spLocks noChangeAspect="1" noChangeArrowheads="1"/>
                    </p:cNvSpPr>
                    <p:nvPr/>
                  </p:nvSpPr>
                  <p:spPr bwMode="auto">
                    <a:xfrm>
                      <a:off x="3880" y="5840"/>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9" name="Rectangle 55"/>
                    <p:cNvSpPr>
                      <a:spLocks noChangeAspect="1" noChangeArrowheads="1"/>
                    </p:cNvSpPr>
                    <p:nvPr/>
                  </p:nvSpPr>
                  <p:spPr bwMode="auto">
                    <a:xfrm>
                      <a:off x="2910" y="5598"/>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0" name="Rectangle 56"/>
                    <p:cNvSpPr>
                      <a:spLocks noChangeAspect="1" noChangeArrowheads="1"/>
                    </p:cNvSpPr>
                    <p:nvPr/>
                  </p:nvSpPr>
                  <p:spPr bwMode="auto">
                    <a:xfrm>
                      <a:off x="4179" y="5719"/>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1" name="Rectangle 57"/>
                    <p:cNvSpPr>
                      <a:spLocks noChangeAspect="1" noChangeArrowheads="1"/>
                    </p:cNvSpPr>
                    <p:nvPr/>
                  </p:nvSpPr>
                  <p:spPr bwMode="auto">
                    <a:xfrm>
                      <a:off x="4701" y="5558"/>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2" name="Rectangle 58"/>
                    <p:cNvSpPr>
                      <a:spLocks noChangeAspect="1" noChangeArrowheads="1"/>
                    </p:cNvSpPr>
                    <p:nvPr/>
                  </p:nvSpPr>
                  <p:spPr bwMode="auto">
                    <a:xfrm>
                      <a:off x="4701" y="5800"/>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3" name="Rectangle 59"/>
                    <p:cNvSpPr>
                      <a:spLocks noChangeAspect="1" noChangeArrowheads="1"/>
                    </p:cNvSpPr>
                    <p:nvPr/>
                  </p:nvSpPr>
                  <p:spPr bwMode="auto">
                    <a:xfrm>
                      <a:off x="4701" y="6082"/>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4" name="Rectangle 60"/>
                    <p:cNvSpPr>
                      <a:spLocks noChangeAspect="1" noChangeArrowheads="1"/>
                    </p:cNvSpPr>
                    <p:nvPr/>
                  </p:nvSpPr>
                  <p:spPr bwMode="auto">
                    <a:xfrm>
                      <a:off x="4179" y="6283"/>
                      <a:ext cx="261"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5" name="Rectangle 61"/>
                    <p:cNvSpPr>
                      <a:spLocks noChangeAspect="1" noChangeArrowheads="1"/>
                    </p:cNvSpPr>
                    <p:nvPr/>
                  </p:nvSpPr>
                  <p:spPr bwMode="auto">
                    <a:xfrm>
                      <a:off x="3395" y="6041"/>
                      <a:ext cx="224"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6" name="Rectangle 62"/>
                    <p:cNvSpPr>
                      <a:spLocks noChangeAspect="1" noChangeArrowheads="1"/>
                    </p:cNvSpPr>
                    <p:nvPr/>
                  </p:nvSpPr>
                  <p:spPr bwMode="auto">
                    <a:xfrm>
                      <a:off x="3656" y="6283"/>
                      <a:ext cx="112" cy="36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7" name="Rectangle 63"/>
                    <p:cNvSpPr>
                      <a:spLocks noChangeAspect="1" noChangeArrowheads="1"/>
                    </p:cNvSpPr>
                    <p:nvPr/>
                  </p:nvSpPr>
                  <p:spPr bwMode="auto">
                    <a:xfrm>
                      <a:off x="3806" y="6364"/>
                      <a:ext cx="149"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8" name="Rectangle 64"/>
                    <p:cNvSpPr>
                      <a:spLocks noChangeAspect="1" noChangeArrowheads="1"/>
                    </p:cNvSpPr>
                    <p:nvPr/>
                  </p:nvSpPr>
                  <p:spPr bwMode="auto">
                    <a:xfrm>
                      <a:off x="3358" y="6887"/>
                      <a:ext cx="260"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9" name="Rectangle 65"/>
                    <p:cNvSpPr>
                      <a:spLocks noChangeAspect="1" noChangeArrowheads="1"/>
                    </p:cNvSpPr>
                    <p:nvPr/>
                  </p:nvSpPr>
                  <p:spPr bwMode="auto">
                    <a:xfrm>
                      <a:off x="3358" y="7210"/>
                      <a:ext cx="261" cy="20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0" name="Rectangle 66"/>
                    <p:cNvSpPr>
                      <a:spLocks noChangeAspect="1" noChangeArrowheads="1"/>
                    </p:cNvSpPr>
                    <p:nvPr/>
                  </p:nvSpPr>
                  <p:spPr bwMode="auto">
                    <a:xfrm>
                      <a:off x="3918" y="6928"/>
                      <a:ext cx="261"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1" name="Rectangle 67"/>
                    <p:cNvSpPr>
                      <a:spLocks noChangeAspect="1" noChangeArrowheads="1"/>
                    </p:cNvSpPr>
                    <p:nvPr/>
                  </p:nvSpPr>
                  <p:spPr bwMode="auto">
                    <a:xfrm>
                      <a:off x="4477" y="6847"/>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2" name="Rectangle 68"/>
                    <p:cNvSpPr>
                      <a:spLocks noChangeAspect="1" noChangeArrowheads="1"/>
                    </p:cNvSpPr>
                    <p:nvPr/>
                  </p:nvSpPr>
                  <p:spPr bwMode="auto">
                    <a:xfrm>
                      <a:off x="4739" y="7089"/>
                      <a:ext cx="261"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60526" name="Rectangle 69"/>
                  <p:cNvSpPr>
                    <a:spLocks noChangeAspect="1" noChangeArrowheads="1"/>
                  </p:cNvSpPr>
                  <p:nvPr/>
                </p:nvSpPr>
                <p:spPr bwMode="auto">
                  <a:xfrm rot="10800000">
                    <a:off x="2723" y="3101"/>
                    <a:ext cx="2602" cy="1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60527" name="Group 70"/>
                  <p:cNvGrpSpPr>
                    <a:grpSpLocks noChangeAspect="1"/>
                  </p:cNvGrpSpPr>
                  <p:nvPr/>
                </p:nvGrpSpPr>
                <p:grpSpPr bwMode="auto">
                  <a:xfrm>
                    <a:off x="2275" y="1489"/>
                    <a:ext cx="3432" cy="3394"/>
                    <a:chOff x="2052" y="5031"/>
                    <a:chExt cx="3433" cy="3394"/>
                  </a:xfrm>
                </p:grpSpPr>
                <p:sp>
                  <p:nvSpPr>
                    <p:cNvPr id="60528" name="Rectangle 71"/>
                    <p:cNvSpPr>
                      <a:spLocks noChangeAspect="1" noChangeArrowheads="1"/>
                    </p:cNvSpPr>
                    <p:nvPr/>
                  </p:nvSpPr>
                  <p:spPr bwMode="auto">
                    <a:xfrm rot="-5400000">
                      <a:off x="2720" y="6007"/>
                      <a:ext cx="1128" cy="1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9" name="Rectangle 72"/>
                    <p:cNvSpPr>
                      <a:spLocks noChangeAspect="1" noChangeArrowheads="1"/>
                    </p:cNvSpPr>
                    <p:nvPr/>
                  </p:nvSpPr>
                  <p:spPr bwMode="auto">
                    <a:xfrm>
                      <a:off x="2052" y="5195"/>
                      <a:ext cx="3433" cy="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0" name="Rectangle 73"/>
                    <p:cNvSpPr>
                      <a:spLocks noChangeAspect="1" noChangeArrowheads="1"/>
                    </p:cNvSpPr>
                    <p:nvPr/>
                  </p:nvSpPr>
                  <p:spPr bwMode="auto">
                    <a:xfrm>
                      <a:off x="2052" y="7935"/>
                      <a:ext cx="3433" cy="3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1" name="Rectangle 74"/>
                    <p:cNvSpPr>
                      <a:spLocks noChangeAspect="1" noChangeArrowheads="1"/>
                    </p:cNvSpPr>
                    <p:nvPr/>
                  </p:nvSpPr>
                  <p:spPr bwMode="auto">
                    <a:xfrm rot="-5400000">
                      <a:off x="655" y="6580"/>
                      <a:ext cx="3391" cy="2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2" name="Rectangle 75"/>
                    <p:cNvSpPr>
                      <a:spLocks noChangeAspect="1" noChangeArrowheads="1"/>
                    </p:cNvSpPr>
                    <p:nvPr/>
                  </p:nvSpPr>
                  <p:spPr bwMode="auto">
                    <a:xfrm rot="-5400000">
                      <a:off x="3489" y="6579"/>
                      <a:ext cx="3394" cy="2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3" name="Rectangle 76"/>
                    <p:cNvSpPr>
                      <a:spLocks noChangeAspect="1" noChangeArrowheads="1"/>
                    </p:cNvSpPr>
                    <p:nvPr/>
                  </p:nvSpPr>
                  <p:spPr bwMode="auto">
                    <a:xfrm rot="-5400000">
                      <a:off x="3973" y="6036"/>
                      <a:ext cx="1234" cy="1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4" name="Rectangle 77"/>
                    <p:cNvSpPr>
                      <a:spLocks noChangeAspect="1" noChangeArrowheads="1"/>
                    </p:cNvSpPr>
                    <p:nvPr/>
                  </p:nvSpPr>
                  <p:spPr bwMode="auto">
                    <a:xfrm rot="-5400000">
                      <a:off x="3730" y="7328"/>
                      <a:ext cx="1234" cy="1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5" name="Rectangle 78"/>
                    <p:cNvSpPr>
                      <a:spLocks noChangeAspect="1" noChangeArrowheads="1"/>
                    </p:cNvSpPr>
                    <p:nvPr/>
                  </p:nvSpPr>
                  <p:spPr bwMode="auto">
                    <a:xfrm>
                      <a:off x="2500" y="6122"/>
                      <a:ext cx="709" cy="7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6" name="Freeform 79"/>
                    <p:cNvSpPr>
                      <a:spLocks noChangeAspect="1"/>
                    </p:cNvSpPr>
                    <p:nvPr/>
                  </p:nvSpPr>
                  <p:spPr bwMode="auto">
                    <a:xfrm>
                      <a:off x="3283" y="7290"/>
                      <a:ext cx="1754" cy="322"/>
                    </a:xfrm>
                    <a:custGeom>
                      <a:avLst/>
                      <a:gdLst>
                        <a:gd name="T0" fmla="*/ 0 w 2068"/>
                        <a:gd name="T1" fmla="*/ 3 h 376"/>
                        <a:gd name="T2" fmla="*/ 3 w 2068"/>
                        <a:gd name="T3" fmla="*/ 3 h 376"/>
                        <a:gd name="T4" fmla="*/ 3 w 2068"/>
                        <a:gd name="T5" fmla="*/ 3 h 376"/>
                        <a:gd name="T6" fmla="*/ 3 w 2068"/>
                        <a:gd name="T7" fmla="*/ 3 h 376"/>
                        <a:gd name="T8" fmla="*/ 3 w 2068"/>
                        <a:gd name="T9" fmla="*/ 0 h 376"/>
                        <a:gd name="T10" fmla="*/ 3 w 2068"/>
                        <a:gd name="T11" fmla="*/ 0 h 376"/>
                        <a:gd name="T12" fmla="*/ 3 w 2068"/>
                        <a:gd name="T13" fmla="*/ 3 h 376"/>
                        <a:gd name="T14" fmla="*/ 0 w 2068"/>
                        <a:gd name="T15" fmla="*/ 3 h 376"/>
                        <a:gd name="T16" fmla="*/ 0 w 2068"/>
                        <a:gd name="T17" fmla="*/ 3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8"/>
                        <a:gd name="T28" fmla="*/ 0 h 376"/>
                        <a:gd name="T29" fmla="*/ 2068 w 2068"/>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8" h="376">
                          <a:moveTo>
                            <a:pt x="0" y="376"/>
                          </a:moveTo>
                          <a:lnTo>
                            <a:pt x="572" y="376"/>
                          </a:lnTo>
                          <a:lnTo>
                            <a:pt x="572" y="94"/>
                          </a:lnTo>
                          <a:lnTo>
                            <a:pt x="2068" y="94"/>
                          </a:lnTo>
                          <a:lnTo>
                            <a:pt x="2068" y="0"/>
                          </a:lnTo>
                          <a:lnTo>
                            <a:pt x="484" y="0"/>
                          </a:lnTo>
                          <a:lnTo>
                            <a:pt x="484" y="282"/>
                          </a:lnTo>
                          <a:lnTo>
                            <a:pt x="0" y="282"/>
                          </a:lnTo>
                          <a:lnTo>
                            <a:pt x="0" y="37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grpSp>
              <p:nvGrpSpPr>
                <p:cNvPr id="60506" name="Group 80"/>
                <p:cNvGrpSpPr>
                  <a:grpSpLocks noChangeAspect="1"/>
                </p:cNvGrpSpPr>
                <p:nvPr/>
              </p:nvGrpSpPr>
              <p:grpSpPr bwMode="auto">
                <a:xfrm>
                  <a:off x="2275" y="1486"/>
                  <a:ext cx="3434" cy="3393"/>
                  <a:chOff x="2275" y="1486"/>
                  <a:chExt cx="3434" cy="3393"/>
                </a:xfrm>
              </p:grpSpPr>
              <p:sp>
                <p:nvSpPr>
                  <p:cNvPr id="60507" name="Freeform 81"/>
                  <p:cNvSpPr>
                    <a:spLocks noChangeAspect="1"/>
                  </p:cNvSpPr>
                  <p:nvPr/>
                </p:nvSpPr>
                <p:spPr bwMode="auto">
                  <a:xfrm>
                    <a:off x="2723" y="1486"/>
                    <a:ext cx="2529" cy="164"/>
                  </a:xfrm>
                  <a:custGeom>
                    <a:avLst/>
                    <a:gdLst>
                      <a:gd name="T0" fmla="*/ 0 w 2880"/>
                      <a:gd name="T1" fmla="*/ 0 h 180"/>
                      <a:gd name="T2" fmla="*/ 0 w 2880"/>
                      <a:gd name="T3" fmla="*/ 5 h 180"/>
                      <a:gd name="T4" fmla="*/ 6 w 2880"/>
                      <a:gd name="T5" fmla="*/ 5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08" name="Freeform 82"/>
                  <p:cNvSpPr>
                    <a:spLocks noChangeAspect="1"/>
                  </p:cNvSpPr>
                  <p:nvPr/>
                </p:nvSpPr>
                <p:spPr bwMode="auto">
                  <a:xfrm>
                    <a:off x="2275" y="1489"/>
                    <a:ext cx="153" cy="161"/>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09" name="Freeform 83"/>
                  <p:cNvSpPr>
                    <a:spLocks noChangeAspect="1"/>
                  </p:cNvSpPr>
                  <p:nvPr/>
                </p:nvSpPr>
                <p:spPr bwMode="auto">
                  <a:xfrm flipV="1">
                    <a:off x="2723" y="4726"/>
                    <a:ext cx="2529" cy="153"/>
                  </a:xfrm>
                  <a:custGeom>
                    <a:avLst/>
                    <a:gdLst>
                      <a:gd name="T0" fmla="*/ 0 w 2880"/>
                      <a:gd name="T1" fmla="*/ 0 h 180"/>
                      <a:gd name="T2" fmla="*/ 0 w 2880"/>
                      <a:gd name="T3" fmla="*/ 3 h 180"/>
                      <a:gd name="T4" fmla="*/ 6 w 2880"/>
                      <a:gd name="T5" fmla="*/ 3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0" name="Freeform 84"/>
                  <p:cNvSpPr>
                    <a:spLocks noChangeAspect="1"/>
                  </p:cNvSpPr>
                  <p:nvPr/>
                </p:nvSpPr>
                <p:spPr bwMode="auto">
                  <a:xfrm flipH="1">
                    <a:off x="5558" y="1489"/>
                    <a:ext cx="151" cy="161"/>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1" name="Freeform 85"/>
                  <p:cNvSpPr>
                    <a:spLocks noChangeAspect="1"/>
                  </p:cNvSpPr>
                  <p:nvPr/>
                </p:nvSpPr>
                <p:spPr bwMode="auto">
                  <a:xfrm rot="5400000">
                    <a:off x="4424" y="3106"/>
                    <a:ext cx="2417" cy="151"/>
                  </a:xfrm>
                  <a:custGeom>
                    <a:avLst/>
                    <a:gdLst>
                      <a:gd name="T0" fmla="*/ 0 w 2880"/>
                      <a:gd name="T1" fmla="*/ 0 h 180"/>
                      <a:gd name="T2" fmla="*/ 0 w 2880"/>
                      <a:gd name="T3" fmla="*/ 3 h 180"/>
                      <a:gd name="T4" fmla="*/ 3 w 2880"/>
                      <a:gd name="T5" fmla="*/ 3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2" name="Freeform 86"/>
                  <p:cNvSpPr>
                    <a:spLocks noChangeAspect="1"/>
                  </p:cNvSpPr>
                  <p:nvPr/>
                </p:nvSpPr>
                <p:spPr bwMode="auto">
                  <a:xfrm rot="5400000" flipH="1">
                    <a:off x="5559" y="4724"/>
                    <a:ext cx="147" cy="151"/>
                  </a:xfrm>
                  <a:custGeom>
                    <a:avLst/>
                    <a:gdLst>
                      <a:gd name="T0" fmla="*/ 2 w 180"/>
                      <a:gd name="T1" fmla="*/ 0 h 180"/>
                      <a:gd name="T2" fmla="*/ 2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3" name="Freeform 87"/>
                  <p:cNvSpPr>
                    <a:spLocks noChangeAspect="1"/>
                  </p:cNvSpPr>
                  <p:nvPr/>
                </p:nvSpPr>
                <p:spPr bwMode="auto">
                  <a:xfrm rot="-5400000">
                    <a:off x="1141" y="3107"/>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4" name="Freeform 88"/>
                  <p:cNvSpPr>
                    <a:spLocks noChangeAspect="1"/>
                  </p:cNvSpPr>
                  <p:nvPr/>
                </p:nvSpPr>
                <p:spPr bwMode="auto">
                  <a:xfrm rot="-5400000">
                    <a:off x="2271" y="4716"/>
                    <a:ext cx="161" cy="153"/>
                  </a:xfrm>
                  <a:custGeom>
                    <a:avLst/>
                    <a:gdLst>
                      <a:gd name="T0" fmla="*/ 4 w 180"/>
                      <a:gd name="T1" fmla="*/ 0 h 180"/>
                      <a:gd name="T2" fmla="*/ 4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5" name="Freeform 89"/>
                  <p:cNvSpPr>
                    <a:spLocks noChangeAspect="1"/>
                  </p:cNvSpPr>
                  <p:nvPr/>
                </p:nvSpPr>
                <p:spPr bwMode="auto">
                  <a:xfrm>
                    <a:off x="2723" y="3262"/>
                    <a:ext cx="709" cy="1128"/>
                  </a:xfrm>
                  <a:custGeom>
                    <a:avLst/>
                    <a:gdLst>
                      <a:gd name="T0" fmla="*/ 0 w 836"/>
                      <a:gd name="T1" fmla="*/ 3 h 1316"/>
                      <a:gd name="T2" fmla="*/ 3 w 836"/>
                      <a:gd name="T3" fmla="*/ 3 h 1316"/>
                      <a:gd name="T4" fmla="*/ 3 w 836"/>
                      <a:gd name="T5" fmla="*/ 3 h 1316"/>
                      <a:gd name="T6" fmla="*/ 3 w 836"/>
                      <a:gd name="T7" fmla="*/ 3 h 1316"/>
                      <a:gd name="T8" fmla="*/ 3 w 836"/>
                      <a:gd name="T9" fmla="*/ 0 h 1316"/>
                      <a:gd name="T10" fmla="*/ 0 w 836"/>
                      <a:gd name="T11" fmla="*/ 0 h 1316"/>
                      <a:gd name="T12" fmla="*/ 0 w 836"/>
                      <a:gd name="T13" fmla="*/ 3 h 1316"/>
                      <a:gd name="T14" fmla="*/ 0 60000 65536"/>
                      <a:gd name="T15" fmla="*/ 0 60000 65536"/>
                      <a:gd name="T16" fmla="*/ 0 60000 65536"/>
                      <a:gd name="T17" fmla="*/ 0 60000 65536"/>
                      <a:gd name="T18" fmla="*/ 0 60000 65536"/>
                      <a:gd name="T19" fmla="*/ 0 60000 65536"/>
                      <a:gd name="T20" fmla="*/ 0 60000 65536"/>
                      <a:gd name="T21" fmla="*/ 0 w 836"/>
                      <a:gd name="T22" fmla="*/ 0 h 1316"/>
                      <a:gd name="T23" fmla="*/ 836 w 836"/>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1316">
                        <a:moveTo>
                          <a:pt x="0" y="1316"/>
                        </a:moveTo>
                        <a:lnTo>
                          <a:pt x="836" y="1316"/>
                        </a:lnTo>
                        <a:lnTo>
                          <a:pt x="836" y="658"/>
                        </a:lnTo>
                        <a:lnTo>
                          <a:pt x="440" y="658"/>
                        </a:lnTo>
                        <a:lnTo>
                          <a:pt x="440" y="0"/>
                        </a:lnTo>
                        <a:lnTo>
                          <a:pt x="0" y="0"/>
                        </a:lnTo>
                        <a:lnTo>
                          <a:pt x="0" y="131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6" name="Freeform 90"/>
                  <p:cNvSpPr>
                    <a:spLocks noChangeAspect="1"/>
                  </p:cNvSpPr>
                  <p:nvPr/>
                </p:nvSpPr>
                <p:spPr bwMode="auto">
                  <a:xfrm>
                    <a:off x="3506" y="3826"/>
                    <a:ext cx="970" cy="564"/>
                  </a:xfrm>
                  <a:custGeom>
                    <a:avLst/>
                    <a:gdLst>
                      <a:gd name="T0" fmla="*/ 0 w 1144"/>
                      <a:gd name="T1" fmla="*/ 3 h 658"/>
                      <a:gd name="T2" fmla="*/ 0 w 1144"/>
                      <a:gd name="T3" fmla="*/ 3 h 658"/>
                      <a:gd name="T4" fmla="*/ 3 w 1144"/>
                      <a:gd name="T5" fmla="*/ 3 h 658"/>
                      <a:gd name="T6" fmla="*/ 3 w 1144"/>
                      <a:gd name="T7" fmla="*/ 0 h 658"/>
                      <a:gd name="T8" fmla="*/ 3 w 1144"/>
                      <a:gd name="T9" fmla="*/ 0 h 658"/>
                      <a:gd name="T10" fmla="*/ 3 w 1144"/>
                      <a:gd name="T11" fmla="*/ 3 h 658"/>
                      <a:gd name="T12" fmla="*/ 0 w 1144"/>
                      <a:gd name="T13" fmla="*/ 3 h 658"/>
                      <a:gd name="T14" fmla="*/ 0 60000 65536"/>
                      <a:gd name="T15" fmla="*/ 0 60000 65536"/>
                      <a:gd name="T16" fmla="*/ 0 60000 65536"/>
                      <a:gd name="T17" fmla="*/ 0 60000 65536"/>
                      <a:gd name="T18" fmla="*/ 0 60000 65536"/>
                      <a:gd name="T19" fmla="*/ 0 60000 65536"/>
                      <a:gd name="T20" fmla="*/ 0 60000 65536"/>
                      <a:gd name="T21" fmla="*/ 0 w 1144"/>
                      <a:gd name="T22" fmla="*/ 0 h 658"/>
                      <a:gd name="T23" fmla="*/ 1144 w 1144"/>
                      <a:gd name="T24" fmla="*/ 658 h 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658">
                        <a:moveTo>
                          <a:pt x="0" y="658"/>
                        </a:moveTo>
                        <a:lnTo>
                          <a:pt x="0" y="282"/>
                        </a:lnTo>
                        <a:lnTo>
                          <a:pt x="572" y="282"/>
                        </a:lnTo>
                        <a:lnTo>
                          <a:pt x="572" y="0"/>
                        </a:lnTo>
                        <a:lnTo>
                          <a:pt x="1144" y="0"/>
                        </a:lnTo>
                        <a:lnTo>
                          <a:pt x="1144" y="658"/>
                        </a:lnTo>
                        <a:lnTo>
                          <a:pt x="0" y="65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7" name="Freeform 91"/>
                  <p:cNvSpPr>
                    <a:spLocks noChangeAspect="1"/>
                  </p:cNvSpPr>
                  <p:nvPr/>
                </p:nvSpPr>
                <p:spPr bwMode="auto">
                  <a:xfrm>
                    <a:off x="3506" y="3262"/>
                    <a:ext cx="970" cy="725"/>
                  </a:xfrm>
                  <a:custGeom>
                    <a:avLst/>
                    <a:gdLst>
                      <a:gd name="T0" fmla="*/ 0 w 1144"/>
                      <a:gd name="T1" fmla="*/ 0 h 846"/>
                      <a:gd name="T2" fmla="*/ 3 w 1144"/>
                      <a:gd name="T3" fmla="*/ 0 h 846"/>
                      <a:gd name="T4" fmla="*/ 3 w 1144"/>
                      <a:gd name="T5" fmla="*/ 3 h 846"/>
                      <a:gd name="T6" fmla="*/ 3 w 1144"/>
                      <a:gd name="T7" fmla="*/ 3 h 846"/>
                      <a:gd name="T8" fmla="*/ 3 w 1144"/>
                      <a:gd name="T9" fmla="*/ 3 h 846"/>
                      <a:gd name="T10" fmla="*/ 0 w 1144"/>
                      <a:gd name="T11" fmla="*/ 3 h 846"/>
                      <a:gd name="T12" fmla="*/ 0 w 1144"/>
                      <a:gd name="T13" fmla="*/ 0 h 846"/>
                      <a:gd name="T14" fmla="*/ 0 60000 65536"/>
                      <a:gd name="T15" fmla="*/ 0 60000 65536"/>
                      <a:gd name="T16" fmla="*/ 0 60000 65536"/>
                      <a:gd name="T17" fmla="*/ 0 60000 65536"/>
                      <a:gd name="T18" fmla="*/ 0 60000 65536"/>
                      <a:gd name="T19" fmla="*/ 0 60000 65536"/>
                      <a:gd name="T20" fmla="*/ 0 60000 65536"/>
                      <a:gd name="T21" fmla="*/ 0 w 1144"/>
                      <a:gd name="T22" fmla="*/ 0 h 846"/>
                      <a:gd name="T23" fmla="*/ 1144 w 1144"/>
                      <a:gd name="T24" fmla="*/ 846 h 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846">
                        <a:moveTo>
                          <a:pt x="0" y="0"/>
                        </a:moveTo>
                        <a:lnTo>
                          <a:pt x="1144" y="0"/>
                        </a:lnTo>
                        <a:lnTo>
                          <a:pt x="1144" y="564"/>
                        </a:lnTo>
                        <a:lnTo>
                          <a:pt x="484" y="564"/>
                        </a:lnTo>
                        <a:lnTo>
                          <a:pt x="484" y="846"/>
                        </a:lnTo>
                        <a:lnTo>
                          <a:pt x="0" y="84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8" name="Freeform 92"/>
                  <p:cNvSpPr>
                    <a:spLocks noChangeAspect="1"/>
                  </p:cNvSpPr>
                  <p:nvPr/>
                </p:nvSpPr>
                <p:spPr bwMode="auto">
                  <a:xfrm>
                    <a:off x="3581" y="1973"/>
                    <a:ext cx="672" cy="1128"/>
                  </a:xfrm>
                  <a:custGeom>
                    <a:avLst/>
                    <a:gdLst>
                      <a:gd name="T0" fmla="*/ 0 w 792"/>
                      <a:gd name="T1" fmla="*/ 0 h 1316"/>
                      <a:gd name="T2" fmla="*/ 3 w 792"/>
                      <a:gd name="T3" fmla="*/ 0 h 1316"/>
                      <a:gd name="T4" fmla="*/ 3 w 792"/>
                      <a:gd name="T5" fmla="*/ 3 h 1316"/>
                      <a:gd name="T6" fmla="*/ 3 w 792"/>
                      <a:gd name="T7" fmla="*/ 3 h 1316"/>
                      <a:gd name="T8" fmla="*/ 3 w 792"/>
                      <a:gd name="T9" fmla="*/ 3 h 1316"/>
                      <a:gd name="T10" fmla="*/ 0 w 792"/>
                      <a:gd name="T11" fmla="*/ 3 h 1316"/>
                      <a:gd name="T12" fmla="*/ 0 w 792"/>
                      <a:gd name="T13" fmla="*/ 0 h 1316"/>
                      <a:gd name="T14" fmla="*/ 0 60000 65536"/>
                      <a:gd name="T15" fmla="*/ 0 60000 65536"/>
                      <a:gd name="T16" fmla="*/ 0 60000 65536"/>
                      <a:gd name="T17" fmla="*/ 0 60000 65536"/>
                      <a:gd name="T18" fmla="*/ 0 60000 65536"/>
                      <a:gd name="T19" fmla="*/ 0 60000 65536"/>
                      <a:gd name="T20" fmla="*/ 0 60000 65536"/>
                      <a:gd name="T21" fmla="*/ 0 w 792"/>
                      <a:gd name="T22" fmla="*/ 0 h 1316"/>
                      <a:gd name="T23" fmla="*/ 792 w 792"/>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2" h="1316">
                        <a:moveTo>
                          <a:pt x="0" y="0"/>
                        </a:moveTo>
                        <a:lnTo>
                          <a:pt x="352" y="0"/>
                        </a:lnTo>
                        <a:lnTo>
                          <a:pt x="352" y="893"/>
                        </a:lnTo>
                        <a:lnTo>
                          <a:pt x="792" y="893"/>
                        </a:lnTo>
                        <a:lnTo>
                          <a:pt x="792" y="1316"/>
                        </a:lnTo>
                        <a:lnTo>
                          <a:pt x="0" y="131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9" name="Freeform 93"/>
                  <p:cNvSpPr>
                    <a:spLocks noChangeAspect="1"/>
                  </p:cNvSpPr>
                  <p:nvPr/>
                </p:nvSpPr>
                <p:spPr bwMode="auto">
                  <a:xfrm>
                    <a:off x="3954" y="1973"/>
                    <a:ext cx="784" cy="1128"/>
                  </a:xfrm>
                  <a:custGeom>
                    <a:avLst/>
                    <a:gdLst>
                      <a:gd name="T0" fmla="*/ 0 w 924"/>
                      <a:gd name="T1" fmla="*/ 0 h 1316"/>
                      <a:gd name="T2" fmla="*/ 3 w 924"/>
                      <a:gd name="T3" fmla="*/ 0 h 1316"/>
                      <a:gd name="T4" fmla="*/ 3 w 924"/>
                      <a:gd name="T5" fmla="*/ 3 h 1316"/>
                      <a:gd name="T6" fmla="*/ 3 w 924"/>
                      <a:gd name="T7" fmla="*/ 3 h 1316"/>
                      <a:gd name="T8" fmla="*/ 3 w 924"/>
                      <a:gd name="T9" fmla="*/ 3 h 1316"/>
                      <a:gd name="T10" fmla="*/ 0 w 924"/>
                      <a:gd name="T11" fmla="*/ 3 h 1316"/>
                      <a:gd name="T12" fmla="*/ 0 w 924"/>
                      <a:gd name="T13" fmla="*/ 0 h 1316"/>
                      <a:gd name="T14" fmla="*/ 0 60000 65536"/>
                      <a:gd name="T15" fmla="*/ 0 60000 65536"/>
                      <a:gd name="T16" fmla="*/ 0 60000 65536"/>
                      <a:gd name="T17" fmla="*/ 0 60000 65536"/>
                      <a:gd name="T18" fmla="*/ 0 60000 65536"/>
                      <a:gd name="T19" fmla="*/ 0 60000 65536"/>
                      <a:gd name="T20" fmla="*/ 0 60000 65536"/>
                      <a:gd name="T21" fmla="*/ 0 w 924"/>
                      <a:gd name="T22" fmla="*/ 0 h 1316"/>
                      <a:gd name="T23" fmla="*/ 924 w 924"/>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1316">
                        <a:moveTo>
                          <a:pt x="0" y="0"/>
                        </a:moveTo>
                        <a:lnTo>
                          <a:pt x="924" y="0"/>
                        </a:lnTo>
                        <a:lnTo>
                          <a:pt x="924" y="1316"/>
                        </a:lnTo>
                        <a:lnTo>
                          <a:pt x="440" y="1316"/>
                        </a:lnTo>
                        <a:lnTo>
                          <a:pt x="440" y="799"/>
                        </a:lnTo>
                        <a:lnTo>
                          <a:pt x="0" y="799"/>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20" name="Rectangle 94"/>
                  <p:cNvSpPr>
                    <a:spLocks noChangeAspect="1" noChangeArrowheads="1"/>
                  </p:cNvSpPr>
                  <p:nvPr/>
                </p:nvSpPr>
                <p:spPr bwMode="auto">
                  <a:xfrm>
                    <a:off x="2723" y="1973"/>
                    <a:ext cx="709" cy="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1" name="Rectangle 95"/>
                  <p:cNvSpPr>
                    <a:spLocks noChangeAspect="1" noChangeArrowheads="1"/>
                  </p:cNvSpPr>
                  <p:nvPr/>
                </p:nvSpPr>
                <p:spPr bwMode="auto">
                  <a:xfrm>
                    <a:off x="4663" y="3826"/>
                    <a:ext cx="597" cy="5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2" name="Rectangle 96"/>
                  <p:cNvSpPr>
                    <a:spLocks noChangeAspect="1" noChangeArrowheads="1"/>
                  </p:cNvSpPr>
                  <p:nvPr/>
                </p:nvSpPr>
                <p:spPr bwMode="auto">
                  <a:xfrm>
                    <a:off x="2723" y="2657"/>
                    <a:ext cx="709" cy="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3" name="Rectangle 97"/>
                  <p:cNvSpPr>
                    <a:spLocks noChangeAspect="1" noChangeArrowheads="1"/>
                  </p:cNvSpPr>
                  <p:nvPr/>
                </p:nvSpPr>
                <p:spPr bwMode="auto">
                  <a:xfrm>
                    <a:off x="4663" y="3262"/>
                    <a:ext cx="597" cy="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4" name="Rectangle 98"/>
                  <p:cNvSpPr>
                    <a:spLocks noChangeAspect="1" noChangeArrowheads="1"/>
                  </p:cNvSpPr>
                  <p:nvPr/>
                </p:nvSpPr>
                <p:spPr bwMode="auto">
                  <a:xfrm>
                    <a:off x="4887" y="1973"/>
                    <a:ext cx="373" cy="1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nvGrpSpPr>
              <p:cNvPr id="60503" name="Group 99"/>
              <p:cNvGrpSpPr>
                <a:grpSpLocks noChangeAspect="1"/>
              </p:cNvGrpSpPr>
              <p:nvPr/>
            </p:nvGrpSpPr>
            <p:grpSpPr bwMode="auto">
              <a:xfrm>
                <a:off x="3171" y="3262"/>
                <a:ext cx="261" cy="483"/>
                <a:chOff x="3171" y="3262"/>
                <a:chExt cx="261" cy="483"/>
              </a:xfrm>
            </p:grpSpPr>
            <p:sp>
              <p:nvSpPr>
                <p:cNvPr id="60504" name="Rectangle 100"/>
                <p:cNvSpPr>
                  <a:spLocks noChangeAspect="1" noChangeArrowheads="1"/>
                </p:cNvSpPr>
                <p:nvPr/>
              </p:nvSpPr>
              <p:spPr bwMode="auto">
                <a:xfrm>
                  <a:off x="3171" y="3262"/>
                  <a:ext cx="261" cy="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grpSp>
        <p:nvGrpSpPr>
          <p:cNvPr id="60431" name="Group 101"/>
          <p:cNvGrpSpPr>
            <a:grpSpLocks noChangeAspect="1"/>
          </p:cNvGrpSpPr>
          <p:nvPr/>
        </p:nvGrpSpPr>
        <p:grpSpPr bwMode="auto">
          <a:xfrm>
            <a:off x="5930900" y="3394075"/>
            <a:ext cx="2960688" cy="2894013"/>
            <a:chOff x="5933" y="5034"/>
            <a:chExt cx="3432" cy="3393"/>
          </a:xfrm>
        </p:grpSpPr>
        <p:grpSp>
          <p:nvGrpSpPr>
            <p:cNvPr id="60461" name="Group 102"/>
            <p:cNvGrpSpPr>
              <a:grpSpLocks noChangeAspect="1"/>
            </p:cNvGrpSpPr>
            <p:nvPr/>
          </p:nvGrpSpPr>
          <p:grpSpPr bwMode="auto">
            <a:xfrm>
              <a:off x="6455" y="5518"/>
              <a:ext cx="2463" cy="2417"/>
              <a:chOff x="6455" y="5518"/>
              <a:chExt cx="2463" cy="2417"/>
            </a:xfrm>
          </p:grpSpPr>
          <p:sp>
            <p:nvSpPr>
              <p:cNvPr id="60482" name="Freeform 103"/>
              <p:cNvSpPr>
                <a:spLocks noChangeAspect="1"/>
              </p:cNvSpPr>
              <p:nvPr/>
            </p:nvSpPr>
            <p:spPr bwMode="auto">
              <a:xfrm>
                <a:off x="7462" y="5518"/>
                <a:ext cx="1456" cy="2417"/>
              </a:xfrm>
              <a:custGeom>
                <a:avLst/>
                <a:gdLst>
                  <a:gd name="T0" fmla="*/ 3 w 1716"/>
                  <a:gd name="T1" fmla="*/ 0 h 2820"/>
                  <a:gd name="T2" fmla="*/ 3 w 1716"/>
                  <a:gd name="T3" fmla="*/ 3 h 2820"/>
                  <a:gd name="T4" fmla="*/ 0 w 1716"/>
                  <a:gd name="T5" fmla="*/ 3 h 2820"/>
                  <a:gd name="T6" fmla="*/ 0 w 1716"/>
                  <a:gd name="T7" fmla="*/ 3 h 2820"/>
                  <a:gd name="T8" fmla="*/ 3 w 1716"/>
                  <a:gd name="T9" fmla="*/ 3 h 2820"/>
                  <a:gd name="T10" fmla="*/ 3 w 1716"/>
                  <a:gd name="T11" fmla="*/ 0 h 2820"/>
                  <a:gd name="T12" fmla="*/ 3 w 1716"/>
                  <a:gd name="T13" fmla="*/ 0 h 2820"/>
                  <a:gd name="T14" fmla="*/ 0 60000 65536"/>
                  <a:gd name="T15" fmla="*/ 0 60000 65536"/>
                  <a:gd name="T16" fmla="*/ 0 60000 65536"/>
                  <a:gd name="T17" fmla="*/ 0 60000 65536"/>
                  <a:gd name="T18" fmla="*/ 0 60000 65536"/>
                  <a:gd name="T19" fmla="*/ 0 60000 65536"/>
                  <a:gd name="T20" fmla="*/ 0 60000 65536"/>
                  <a:gd name="T21" fmla="*/ 0 w 1716"/>
                  <a:gd name="T22" fmla="*/ 0 h 2820"/>
                  <a:gd name="T23" fmla="*/ 1716 w 1716"/>
                  <a:gd name="T24" fmla="*/ 2820 h 2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6" h="2820">
                    <a:moveTo>
                      <a:pt x="924" y="0"/>
                    </a:moveTo>
                    <a:lnTo>
                      <a:pt x="924" y="1786"/>
                    </a:lnTo>
                    <a:lnTo>
                      <a:pt x="0" y="1786"/>
                    </a:lnTo>
                    <a:lnTo>
                      <a:pt x="0" y="2820"/>
                    </a:lnTo>
                    <a:lnTo>
                      <a:pt x="1716" y="2820"/>
                    </a:lnTo>
                    <a:lnTo>
                      <a:pt x="1716" y="0"/>
                    </a:lnTo>
                    <a:lnTo>
                      <a:pt x="924" y="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sp>
            <p:nvSpPr>
              <p:cNvPr id="60483" name="Rectangle 104"/>
              <p:cNvSpPr>
                <a:spLocks noChangeAspect="1" noChangeArrowheads="1"/>
              </p:cNvSpPr>
              <p:nvPr/>
            </p:nvSpPr>
            <p:spPr bwMode="auto">
              <a:xfrm>
                <a:off x="7015" y="5558"/>
                <a:ext cx="186"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4" name="Rectangle 105"/>
              <p:cNvSpPr>
                <a:spLocks noChangeAspect="1" noChangeArrowheads="1"/>
              </p:cNvSpPr>
              <p:nvPr/>
            </p:nvSpPr>
            <p:spPr bwMode="auto">
              <a:xfrm>
                <a:off x="6903" y="6444"/>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5" name="Rectangle 106"/>
              <p:cNvSpPr>
                <a:spLocks noChangeAspect="1" noChangeArrowheads="1"/>
              </p:cNvSpPr>
              <p:nvPr/>
            </p:nvSpPr>
            <p:spPr bwMode="auto">
              <a:xfrm>
                <a:off x="6903" y="6243"/>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6" name="Rectangle 107"/>
              <p:cNvSpPr>
                <a:spLocks noChangeAspect="1" noChangeArrowheads="1"/>
              </p:cNvSpPr>
              <p:nvPr/>
            </p:nvSpPr>
            <p:spPr bwMode="auto">
              <a:xfrm>
                <a:off x="6903" y="6041"/>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7" name="Rectangle 108"/>
              <p:cNvSpPr>
                <a:spLocks noChangeAspect="1" noChangeArrowheads="1"/>
              </p:cNvSpPr>
              <p:nvPr/>
            </p:nvSpPr>
            <p:spPr bwMode="auto">
              <a:xfrm>
                <a:off x="6455" y="5840"/>
                <a:ext cx="187"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8" name="Rectangle 109"/>
              <p:cNvSpPr>
                <a:spLocks noChangeAspect="1" noChangeArrowheads="1"/>
              </p:cNvSpPr>
              <p:nvPr/>
            </p:nvSpPr>
            <p:spPr bwMode="auto">
              <a:xfrm>
                <a:off x="6753" y="5558"/>
                <a:ext cx="188"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9" name="Rectangle 110"/>
              <p:cNvSpPr>
                <a:spLocks noChangeAspect="1" noChangeArrowheads="1"/>
              </p:cNvSpPr>
              <p:nvPr/>
            </p:nvSpPr>
            <p:spPr bwMode="auto">
              <a:xfrm>
                <a:off x="6455" y="5558"/>
                <a:ext cx="187"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0" name="Rectangle 111"/>
              <p:cNvSpPr>
                <a:spLocks noChangeAspect="1" noChangeArrowheads="1"/>
              </p:cNvSpPr>
              <p:nvPr/>
            </p:nvSpPr>
            <p:spPr bwMode="auto">
              <a:xfrm>
                <a:off x="6455" y="6122"/>
                <a:ext cx="188"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1" name="Rectangle 112"/>
              <p:cNvSpPr>
                <a:spLocks noChangeAspect="1" noChangeArrowheads="1"/>
              </p:cNvSpPr>
              <p:nvPr/>
            </p:nvSpPr>
            <p:spPr bwMode="auto">
              <a:xfrm>
                <a:off x="6455" y="6364"/>
                <a:ext cx="187"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2" name="Rectangle 113"/>
              <p:cNvSpPr>
                <a:spLocks noChangeAspect="1" noChangeArrowheads="1"/>
              </p:cNvSpPr>
              <p:nvPr/>
            </p:nvSpPr>
            <p:spPr bwMode="auto">
              <a:xfrm>
                <a:off x="7574" y="5679"/>
                <a:ext cx="597"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3" name="Rectangle 114"/>
              <p:cNvSpPr>
                <a:spLocks noChangeAspect="1" noChangeArrowheads="1"/>
              </p:cNvSpPr>
              <p:nvPr/>
            </p:nvSpPr>
            <p:spPr bwMode="auto">
              <a:xfrm>
                <a:off x="7574" y="6162"/>
                <a:ext cx="597" cy="240"/>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4" name="Freeform 115"/>
              <p:cNvSpPr>
                <a:spLocks noChangeAspect="1"/>
              </p:cNvSpPr>
              <p:nvPr/>
            </p:nvSpPr>
            <p:spPr bwMode="auto">
              <a:xfrm rot="10800000">
                <a:off x="6492" y="7210"/>
                <a:ext cx="635" cy="644"/>
              </a:xfrm>
              <a:custGeom>
                <a:avLst/>
                <a:gdLst>
                  <a:gd name="T0" fmla="*/ 0 w 748"/>
                  <a:gd name="T1" fmla="*/ 0 h 752"/>
                  <a:gd name="T2" fmla="*/ 0 w 748"/>
                  <a:gd name="T3" fmla="*/ 3 h 752"/>
                  <a:gd name="T4" fmla="*/ 3 w 748"/>
                  <a:gd name="T5" fmla="*/ 3 h 752"/>
                  <a:gd name="T6" fmla="*/ 3 w 748"/>
                  <a:gd name="T7" fmla="*/ 3 h 752"/>
                  <a:gd name="T8" fmla="*/ 3 w 748"/>
                  <a:gd name="T9" fmla="*/ 3 h 752"/>
                  <a:gd name="T10" fmla="*/ 3 w 748"/>
                  <a:gd name="T11" fmla="*/ 0 h 752"/>
                  <a:gd name="T12" fmla="*/ 0 w 748"/>
                  <a:gd name="T13" fmla="*/ 0 h 752"/>
                  <a:gd name="T14" fmla="*/ 0 60000 65536"/>
                  <a:gd name="T15" fmla="*/ 0 60000 65536"/>
                  <a:gd name="T16" fmla="*/ 0 60000 65536"/>
                  <a:gd name="T17" fmla="*/ 0 60000 65536"/>
                  <a:gd name="T18" fmla="*/ 0 60000 65536"/>
                  <a:gd name="T19" fmla="*/ 0 60000 65536"/>
                  <a:gd name="T20" fmla="*/ 0 60000 65536"/>
                  <a:gd name="T21" fmla="*/ 0 w 748"/>
                  <a:gd name="T22" fmla="*/ 0 h 752"/>
                  <a:gd name="T23" fmla="*/ 748 w 748"/>
                  <a:gd name="T24" fmla="*/ 752 h 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752">
                    <a:moveTo>
                      <a:pt x="0" y="0"/>
                    </a:moveTo>
                    <a:lnTo>
                      <a:pt x="0" y="752"/>
                    </a:lnTo>
                    <a:lnTo>
                      <a:pt x="748" y="752"/>
                    </a:lnTo>
                    <a:lnTo>
                      <a:pt x="748" y="376"/>
                    </a:lnTo>
                    <a:lnTo>
                      <a:pt x="308" y="376"/>
                    </a:lnTo>
                    <a:lnTo>
                      <a:pt x="308" y="0"/>
                    </a:lnTo>
                    <a:lnTo>
                      <a:pt x="0" y="0"/>
                    </a:lnTo>
                    <a:close/>
                  </a:path>
                </a:pathLst>
              </a:custGeom>
              <a:solidFill>
                <a:srgbClr val="FFFF99"/>
              </a:solidFill>
              <a:ln w="9525">
                <a:solidFill>
                  <a:srgbClr val="000000"/>
                </a:solidFill>
                <a:round/>
                <a:headEnd/>
                <a:tailEnd/>
              </a:ln>
            </p:spPr>
            <p:txBody>
              <a:bodyPr lIns="74295" tIns="8890" rIns="74295" bIns="8890"/>
              <a:lstStyle/>
              <a:p>
                <a:endParaRPr lang="ja-JP" altLang="en-US"/>
              </a:p>
            </p:txBody>
          </p:sp>
          <p:sp>
            <p:nvSpPr>
              <p:cNvPr id="60495" name="Rectangle 116"/>
              <p:cNvSpPr>
                <a:spLocks noChangeAspect="1" noChangeArrowheads="1"/>
              </p:cNvSpPr>
              <p:nvPr/>
            </p:nvSpPr>
            <p:spPr bwMode="auto">
              <a:xfrm>
                <a:off x="8358" y="5679"/>
                <a:ext cx="410" cy="1128"/>
              </a:xfrm>
              <a:prstGeom prst="rect">
                <a:avLst/>
              </a:prstGeom>
              <a:solidFill>
                <a:srgbClr val="FF0000"/>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6" name="Freeform 117"/>
              <p:cNvSpPr>
                <a:spLocks noChangeAspect="1"/>
              </p:cNvSpPr>
              <p:nvPr/>
            </p:nvSpPr>
            <p:spPr bwMode="auto">
              <a:xfrm>
                <a:off x="7574" y="7129"/>
                <a:ext cx="1194" cy="645"/>
              </a:xfrm>
              <a:custGeom>
                <a:avLst/>
                <a:gdLst>
                  <a:gd name="T0" fmla="*/ 0 w 1408"/>
                  <a:gd name="T1" fmla="*/ 0 h 752"/>
                  <a:gd name="T2" fmla="*/ 3 w 1408"/>
                  <a:gd name="T3" fmla="*/ 0 h 752"/>
                  <a:gd name="T4" fmla="*/ 3 w 1408"/>
                  <a:gd name="T5" fmla="*/ 3 h 752"/>
                  <a:gd name="T6" fmla="*/ 3 w 1408"/>
                  <a:gd name="T7" fmla="*/ 3 h 752"/>
                  <a:gd name="T8" fmla="*/ 3 w 1408"/>
                  <a:gd name="T9" fmla="*/ 3 h 752"/>
                  <a:gd name="T10" fmla="*/ 0 w 1408"/>
                  <a:gd name="T11" fmla="*/ 3 h 752"/>
                  <a:gd name="T12" fmla="*/ 0 w 1408"/>
                  <a:gd name="T13" fmla="*/ 0 h 752"/>
                  <a:gd name="T14" fmla="*/ 0 60000 65536"/>
                  <a:gd name="T15" fmla="*/ 0 60000 65536"/>
                  <a:gd name="T16" fmla="*/ 0 60000 65536"/>
                  <a:gd name="T17" fmla="*/ 0 60000 65536"/>
                  <a:gd name="T18" fmla="*/ 0 60000 65536"/>
                  <a:gd name="T19" fmla="*/ 0 60000 65536"/>
                  <a:gd name="T20" fmla="*/ 0 60000 65536"/>
                  <a:gd name="T21" fmla="*/ 0 w 1408"/>
                  <a:gd name="T22" fmla="*/ 0 h 752"/>
                  <a:gd name="T23" fmla="*/ 1408 w 1408"/>
                  <a:gd name="T24" fmla="*/ 752 h 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8" h="752">
                    <a:moveTo>
                      <a:pt x="0" y="0"/>
                    </a:moveTo>
                    <a:lnTo>
                      <a:pt x="1408" y="0"/>
                    </a:lnTo>
                    <a:lnTo>
                      <a:pt x="1408" y="752"/>
                    </a:lnTo>
                    <a:lnTo>
                      <a:pt x="880" y="752"/>
                    </a:lnTo>
                    <a:lnTo>
                      <a:pt x="880" y="376"/>
                    </a:lnTo>
                    <a:lnTo>
                      <a:pt x="0" y="376"/>
                    </a:lnTo>
                    <a:lnTo>
                      <a:pt x="0" y="0"/>
                    </a:lnTo>
                    <a:close/>
                  </a:path>
                </a:pathLst>
              </a:custGeom>
              <a:solidFill>
                <a:srgbClr val="FF0000"/>
              </a:solidFill>
              <a:ln w="9525">
                <a:solidFill>
                  <a:srgbClr val="000000"/>
                </a:solidFill>
                <a:round/>
                <a:headEnd/>
                <a:tailEnd/>
              </a:ln>
            </p:spPr>
            <p:txBody>
              <a:bodyPr lIns="74295" tIns="8890" rIns="74295" bIns="8890"/>
              <a:lstStyle/>
              <a:p>
                <a:endParaRPr lang="ja-JP" altLang="en-US"/>
              </a:p>
            </p:txBody>
          </p:sp>
          <p:sp>
            <p:nvSpPr>
              <p:cNvPr id="60497" name="Rectangle 118"/>
              <p:cNvSpPr>
                <a:spLocks noChangeAspect="1" noChangeArrowheads="1"/>
              </p:cNvSpPr>
              <p:nvPr/>
            </p:nvSpPr>
            <p:spPr bwMode="auto">
              <a:xfrm>
                <a:off x="7462" y="6686"/>
                <a:ext cx="560" cy="36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8" name="Rectangle 119"/>
              <p:cNvSpPr>
                <a:spLocks noChangeAspect="1" noChangeArrowheads="1"/>
              </p:cNvSpPr>
              <p:nvPr/>
            </p:nvSpPr>
            <p:spPr bwMode="auto">
              <a:xfrm>
                <a:off x="6679" y="6887"/>
                <a:ext cx="560" cy="24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60462" name="Group 120"/>
            <p:cNvGrpSpPr>
              <a:grpSpLocks noChangeAspect="1"/>
            </p:cNvGrpSpPr>
            <p:nvPr/>
          </p:nvGrpSpPr>
          <p:grpSpPr bwMode="auto">
            <a:xfrm>
              <a:off x="5933" y="5034"/>
              <a:ext cx="3432" cy="3393"/>
              <a:chOff x="5933" y="5034"/>
              <a:chExt cx="3432" cy="3393"/>
            </a:xfrm>
          </p:grpSpPr>
          <p:sp>
            <p:nvSpPr>
              <p:cNvPr id="60463" name="Rectangle 121"/>
              <p:cNvSpPr>
                <a:spLocks noChangeAspect="1" noChangeArrowheads="1"/>
              </p:cNvSpPr>
              <p:nvPr/>
            </p:nvSpPr>
            <p:spPr bwMode="auto">
              <a:xfrm>
                <a:off x="5933" y="5195"/>
                <a:ext cx="3432" cy="3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4" name="Rectangle 122"/>
              <p:cNvSpPr>
                <a:spLocks noChangeAspect="1" noChangeArrowheads="1"/>
              </p:cNvSpPr>
              <p:nvPr/>
            </p:nvSpPr>
            <p:spPr bwMode="auto">
              <a:xfrm>
                <a:off x="5933" y="7938"/>
                <a:ext cx="3432" cy="3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5" name="Rectangle 123"/>
              <p:cNvSpPr>
                <a:spLocks noChangeAspect="1" noChangeArrowheads="1"/>
              </p:cNvSpPr>
              <p:nvPr/>
            </p:nvSpPr>
            <p:spPr bwMode="auto">
              <a:xfrm rot="-5400000">
                <a:off x="4537" y="6582"/>
                <a:ext cx="3390" cy="2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6" name="Rectangle 124"/>
              <p:cNvSpPr>
                <a:spLocks noChangeAspect="1" noChangeArrowheads="1"/>
              </p:cNvSpPr>
              <p:nvPr/>
            </p:nvSpPr>
            <p:spPr bwMode="auto">
              <a:xfrm rot="-5400000">
                <a:off x="7370" y="6582"/>
                <a:ext cx="3393" cy="2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7" name="Rectangle 125"/>
              <p:cNvSpPr>
                <a:spLocks noChangeAspect="1" noChangeArrowheads="1"/>
              </p:cNvSpPr>
              <p:nvPr/>
            </p:nvSpPr>
            <p:spPr bwMode="auto">
              <a:xfrm rot="-5400000">
                <a:off x="6142" y="6615"/>
                <a:ext cx="2417" cy="2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8" name="Freeform 126"/>
              <p:cNvSpPr>
                <a:spLocks noChangeAspect="1"/>
              </p:cNvSpPr>
              <p:nvPr/>
            </p:nvSpPr>
            <p:spPr bwMode="auto">
              <a:xfrm>
                <a:off x="6679" y="5840"/>
                <a:ext cx="560" cy="806"/>
              </a:xfrm>
              <a:custGeom>
                <a:avLst/>
                <a:gdLst>
                  <a:gd name="T0" fmla="*/ 3 w 660"/>
                  <a:gd name="T1" fmla="*/ 0 h 940"/>
                  <a:gd name="T2" fmla="*/ 0 w 660"/>
                  <a:gd name="T3" fmla="*/ 0 h 940"/>
                  <a:gd name="T4" fmla="*/ 0 w 660"/>
                  <a:gd name="T5" fmla="*/ 3 h 940"/>
                  <a:gd name="T6" fmla="*/ 3 w 660"/>
                  <a:gd name="T7" fmla="*/ 3 h 940"/>
                  <a:gd name="T8" fmla="*/ 3 w 660"/>
                  <a:gd name="T9" fmla="*/ 3 h 940"/>
                  <a:gd name="T10" fmla="*/ 3 w 660"/>
                  <a:gd name="T11" fmla="*/ 3 h 940"/>
                  <a:gd name="T12" fmla="*/ 3 w 660"/>
                  <a:gd name="T13" fmla="*/ 0 h 940"/>
                  <a:gd name="T14" fmla="*/ 0 60000 65536"/>
                  <a:gd name="T15" fmla="*/ 0 60000 65536"/>
                  <a:gd name="T16" fmla="*/ 0 60000 65536"/>
                  <a:gd name="T17" fmla="*/ 0 60000 65536"/>
                  <a:gd name="T18" fmla="*/ 0 60000 65536"/>
                  <a:gd name="T19" fmla="*/ 0 60000 65536"/>
                  <a:gd name="T20" fmla="*/ 0 60000 65536"/>
                  <a:gd name="T21" fmla="*/ 0 w 660"/>
                  <a:gd name="T22" fmla="*/ 0 h 940"/>
                  <a:gd name="T23" fmla="*/ 660 w 660"/>
                  <a:gd name="T24" fmla="*/ 940 h 9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940">
                    <a:moveTo>
                      <a:pt x="660" y="0"/>
                    </a:moveTo>
                    <a:lnTo>
                      <a:pt x="0" y="0"/>
                    </a:lnTo>
                    <a:lnTo>
                      <a:pt x="0" y="940"/>
                    </a:lnTo>
                    <a:lnTo>
                      <a:pt x="176" y="940"/>
                    </a:lnTo>
                    <a:lnTo>
                      <a:pt x="176" y="188"/>
                    </a:lnTo>
                    <a:lnTo>
                      <a:pt x="660" y="188"/>
                    </a:lnTo>
                    <a:lnTo>
                      <a:pt x="66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nvGrpSpPr>
              <p:cNvPr id="60469" name="Group 127"/>
              <p:cNvGrpSpPr>
                <a:grpSpLocks noChangeAspect="1"/>
              </p:cNvGrpSpPr>
              <p:nvPr/>
            </p:nvGrpSpPr>
            <p:grpSpPr bwMode="auto">
              <a:xfrm>
                <a:off x="5933" y="5034"/>
                <a:ext cx="3432" cy="3392"/>
                <a:chOff x="5933" y="5034"/>
                <a:chExt cx="3432" cy="3392"/>
              </a:xfrm>
            </p:grpSpPr>
            <p:sp>
              <p:nvSpPr>
                <p:cNvPr id="60470" name="Freeform 128"/>
                <p:cNvSpPr>
                  <a:spLocks noChangeAspect="1"/>
                </p:cNvSpPr>
                <p:nvPr/>
              </p:nvSpPr>
              <p:spPr bwMode="auto">
                <a:xfrm>
                  <a:off x="6381" y="5034"/>
                  <a:ext cx="2537" cy="161"/>
                </a:xfrm>
                <a:custGeom>
                  <a:avLst/>
                  <a:gdLst>
                    <a:gd name="T0" fmla="*/ 0 w 2880"/>
                    <a:gd name="T1" fmla="*/ 0 h 180"/>
                    <a:gd name="T2" fmla="*/ 0 w 2880"/>
                    <a:gd name="T3" fmla="*/ 4 h 180"/>
                    <a:gd name="T4" fmla="*/ 7 w 2880"/>
                    <a:gd name="T5" fmla="*/ 4 h 180"/>
                    <a:gd name="T6" fmla="*/ 7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1" name="Freeform 129"/>
                <p:cNvSpPr>
                  <a:spLocks noChangeAspect="1"/>
                </p:cNvSpPr>
                <p:nvPr/>
              </p:nvSpPr>
              <p:spPr bwMode="auto">
                <a:xfrm>
                  <a:off x="5933" y="5037"/>
                  <a:ext cx="153" cy="155"/>
                </a:xfrm>
                <a:custGeom>
                  <a:avLst/>
                  <a:gdLst>
                    <a:gd name="T0" fmla="*/ 3 w 180"/>
                    <a:gd name="T1" fmla="*/ 0 h 180"/>
                    <a:gd name="T2" fmla="*/ 3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2" name="Freeform 130"/>
                <p:cNvSpPr>
                  <a:spLocks noChangeAspect="1"/>
                </p:cNvSpPr>
                <p:nvPr/>
              </p:nvSpPr>
              <p:spPr bwMode="auto">
                <a:xfrm flipV="1">
                  <a:off x="6381" y="8273"/>
                  <a:ext cx="2528" cy="153"/>
                </a:xfrm>
                <a:custGeom>
                  <a:avLst/>
                  <a:gdLst>
                    <a:gd name="T0" fmla="*/ 0 w 2880"/>
                    <a:gd name="T1" fmla="*/ 0 h 180"/>
                    <a:gd name="T2" fmla="*/ 0 w 2880"/>
                    <a:gd name="T3" fmla="*/ 3 h 180"/>
                    <a:gd name="T4" fmla="*/ 6 w 2880"/>
                    <a:gd name="T5" fmla="*/ 3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3" name="Freeform 131"/>
                <p:cNvSpPr>
                  <a:spLocks noChangeAspect="1"/>
                </p:cNvSpPr>
                <p:nvPr/>
              </p:nvSpPr>
              <p:spPr bwMode="auto">
                <a:xfrm flipH="1">
                  <a:off x="9214" y="5037"/>
                  <a:ext cx="151" cy="158"/>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4" name="Freeform 132"/>
                <p:cNvSpPr>
                  <a:spLocks noChangeAspect="1"/>
                </p:cNvSpPr>
                <p:nvPr/>
              </p:nvSpPr>
              <p:spPr bwMode="auto">
                <a:xfrm rot="5400000">
                  <a:off x="8082" y="6655"/>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5" name="Freeform 133"/>
                <p:cNvSpPr>
                  <a:spLocks noChangeAspect="1"/>
                </p:cNvSpPr>
                <p:nvPr/>
              </p:nvSpPr>
              <p:spPr bwMode="auto">
                <a:xfrm rot="5400000" flipH="1">
                  <a:off x="9216" y="8271"/>
                  <a:ext cx="147" cy="151"/>
                </a:xfrm>
                <a:custGeom>
                  <a:avLst/>
                  <a:gdLst>
                    <a:gd name="T0" fmla="*/ 2 w 180"/>
                    <a:gd name="T1" fmla="*/ 0 h 180"/>
                    <a:gd name="T2" fmla="*/ 2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6" name="Freeform 134"/>
                <p:cNvSpPr>
                  <a:spLocks noChangeAspect="1"/>
                </p:cNvSpPr>
                <p:nvPr/>
              </p:nvSpPr>
              <p:spPr bwMode="auto">
                <a:xfrm rot="-5400000">
                  <a:off x="4799" y="6655"/>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7" name="Freeform 135"/>
                <p:cNvSpPr>
                  <a:spLocks noChangeAspect="1"/>
                </p:cNvSpPr>
                <p:nvPr/>
              </p:nvSpPr>
              <p:spPr bwMode="auto">
                <a:xfrm rot="-5400000">
                  <a:off x="5929" y="8263"/>
                  <a:ext cx="161" cy="153"/>
                </a:xfrm>
                <a:custGeom>
                  <a:avLst/>
                  <a:gdLst>
                    <a:gd name="T0" fmla="*/ 4 w 180"/>
                    <a:gd name="T1" fmla="*/ 0 h 180"/>
                    <a:gd name="T2" fmla="*/ 4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8" name="Rectangle 136"/>
                <p:cNvSpPr>
                  <a:spLocks noChangeAspect="1" noChangeArrowheads="1"/>
                </p:cNvSpPr>
                <p:nvPr/>
              </p:nvSpPr>
              <p:spPr bwMode="auto">
                <a:xfrm rot="10800000">
                  <a:off x="6380" y="6646"/>
                  <a:ext cx="859" cy="2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79" name="Freeform 137"/>
                <p:cNvSpPr>
                  <a:spLocks noChangeAspect="1"/>
                </p:cNvSpPr>
                <p:nvPr/>
              </p:nvSpPr>
              <p:spPr bwMode="auto">
                <a:xfrm>
                  <a:off x="6380" y="5518"/>
                  <a:ext cx="859" cy="1128"/>
                </a:xfrm>
                <a:custGeom>
                  <a:avLst/>
                  <a:gdLst>
                    <a:gd name="T0" fmla="*/ 0 w 1012"/>
                    <a:gd name="T1" fmla="*/ 0 h 1316"/>
                    <a:gd name="T2" fmla="*/ 3 w 1012"/>
                    <a:gd name="T3" fmla="*/ 0 h 1316"/>
                    <a:gd name="T4" fmla="*/ 3 w 1012"/>
                    <a:gd name="T5" fmla="*/ 3 h 1316"/>
                    <a:gd name="T6" fmla="*/ 3 w 1012"/>
                    <a:gd name="T7" fmla="*/ 3 h 1316"/>
                    <a:gd name="T8" fmla="*/ 3 w 1012"/>
                    <a:gd name="T9" fmla="*/ 3 h 1316"/>
                    <a:gd name="T10" fmla="*/ 0 w 1012"/>
                    <a:gd name="T11" fmla="*/ 3 h 1316"/>
                    <a:gd name="T12" fmla="*/ 0 w 1012"/>
                    <a:gd name="T13" fmla="*/ 0 h 1316"/>
                    <a:gd name="T14" fmla="*/ 0 60000 65536"/>
                    <a:gd name="T15" fmla="*/ 0 60000 65536"/>
                    <a:gd name="T16" fmla="*/ 0 60000 65536"/>
                    <a:gd name="T17" fmla="*/ 0 60000 65536"/>
                    <a:gd name="T18" fmla="*/ 0 60000 65536"/>
                    <a:gd name="T19" fmla="*/ 0 60000 65536"/>
                    <a:gd name="T20" fmla="*/ 0 60000 65536"/>
                    <a:gd name="T21" fmla="*/ 0 w 1012"/>
                    <a:gd name="T22" fmla="*/ 0 h 1316"/>
                    <a:gd name="T23" fmla="*/ 1012 w 1012"/>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2" h="1316">
                      <a:moveTo>
                        <a:pt x="0" y="0"/>
                      </a:moveTo>
                      <a:lnTo>
                        <a:pt x="1012" y="0"/>
                      </a:lnTo>
                      <a:lnTo>
                        <a:pt x="1012" y="376"/>
                      </a:lnTo>
                      <a:lnTo>
                        <a:pt x="352" y="376"/>
                      </a:lnTo>
                      <a:lnTo>
                        <a:pt x="352" y="1316"/>
                      </a:lnTo>
                      <a:lnTo>
                        <a:pt x="0" y="131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80" name="Rectangle 138"/>
                <p:cNvSpPr>
                  <a:spLocks noChangeAspect="1" noChangeArrowheads="1"/>
                </p:cNvSpPr>
                <p:nvPr/>
              </p:nvSpPr>
              <p:spPr bwMode="auto">
                <a:xfrm>
                  <a:off x="7462" y="5518"/>
                  <a:ext cx="1456" cy="24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1" name="Rectangle 139"/>
                <p:cNvSpPr>
                  <a:spLocks noChangeAspect="1" noChangeArrowheads="1"/>
                </p:cNvSpPr>
                <p:nvPr/>
              </p:nvSpPr>
              <p:spPr bwMode="auto">
                <a:xfrm>
                  <a:off x="6380" y="6887"/>
                  <a:ext cx="859" cy="1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sp>
        <p:nvSpPr>
          <p:cNvPr id="60432" name="Rectangle 140"/>
          <p:cNvSpPr>
            <a:spLocks noChangeAspect="1" noChangeArrowheads="1"/>
          </p:cNvSpPr>
          <p:nvPr/>
        </p:nvSpPr>
        <p:spPr bwMode="auto">
          <a:xfrm>
            <a:off x="6702425" y="4219575"/>
            <a:ext cx="355600" cy="549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3" name="AutoShape 141"/>
          <p:cNvSpPr>
            <a:spLocks noChangeArrowheads="1"/>
          </p:cNvSpPr>
          <p:nvPr/>
        </p:nvSpPr>
        <p:spPr bwMode="auto">
          <a:xfrm>
            <a:off x="4032250" y="4059238"/>
            <a:ext cx="936625" cy="908050"/>
          </a:xfrm>
          <a:prstGeom prst="rightArrow">
            <a:avLst>
              <a:gd name="adj1" fmla="val 42157"/>
              <a:gd name="adj2" fmla="val 50876"/>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4" name="Line 142"/>
          <p:cNvSpPr>
            <a:spLocks noChangeShapeType="1"/>
          </p:cNvSpPr>
          <p:nvPr/>
        </p:nvSpPr>
        <p:spPr bwMode="auto">
          <a:xfrm flipH="1">
            <a:off x="6805613" y="5229225"/>
            <a:ext cx="277812" cy="1125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35" name="Oval 143"/>
          <p:cNvSpPr>
            <a:spLocks noChangeArrowheads="1"/>
          </p:cNvSpPr>
          <p:nvPr/>
        </p:nvSpPr>
        <p:spPr bwMode="auto">
          <a:xfrm>
            <a:off x="6254750" y="3717925"/>
            <a:ext cx="863600" cy="10429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6" name="Oval 144"/>
          <p:cNvSpPr>
            <a:spLocks noChangeArrowheads="1"/>
          </p:cNvSpPr>
          <p:nvPr/>
        </p:nvSpPr>
        <p:spPr bwMode="auto">
          <a:xfrm>
            <a:off x="7299325" y="3681413"/>
            <a:ext cx="576263" cy="1079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7" name="Oval 145"/>
          <p:cNvSpPr>
            <a:spLocks noChangeArrowheads="1"/>
          </p:cNvSpPr>
          <p:nvPr/>
        </p:nvSpPr>
        <p:spPr bwMode="auto">
          <a:xfrm>
            <a:off x="6542088" y="4797425"/>
            <a:ext cx="1225550" cy="431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8" name="Oval 146"/>
          <p:cNvSpPr>
            <a:spLocks noChangeArrowheads="1"/>
          </p:cNvSpPr>
          <p:nvPr/>
        </p:nvSpPr>
        <p:spPr bwMode="auto">
          <a:xfrm>
            <a:off x="7767638" y="3860800"/>
            <a:ext cx="863600" cy="20161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9" name="Line 147"/>
          <p:cNvSpPr>
            <a:spLocks noChangeShapeType="1"/>
          </p:cNvSpPr>
          <p:nvPr/>
        </p:nvSpPr>
        <p:spPr bwMode="auto">
          <a:xfrm>
            <a:off x="2438400" y="3176588"/>
            <a:ext cx="107950" cy="7572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0" name="Line 148"/>
          <p:cNvSpPr>
            <a:spLocks noChangeShapeType="1"/>
          </p:cNvSpPr>
          <p:nvPr/>
        </p:nvSpPr>
        <p:spPr bwMode="auto">
          <a:xfrm flipH="1">
            <a:off x="2114550" y="3176588"/>
            <a:ext cx="323850" cy="14049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1" name="Line 149"/>
          <p:cNvSpPr>
            <a:spLocks noChangeShapeType="1"/>
          </p:cNvSpPr>
          <p:nvPr/>
        </p:nvSpPr>
        <p:spPr bwMode="auto">
          <a:xfrm>
            <a:off x="2474913" y="5337175"/>
            <a:ext cx="395287" cy="1081088"/>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2" name="Line 150"/>
          <p:cNvSpPr>
            <a:spLocks noChangeShapeType="1"/>
          </p:cNvSpPr>
          <p:nvPr/>
        </p:nvSpPr>
        <p:spPr bwMode="auto">
          <a:xfrm>
            <a:off x="1827213" y="5697538"/>
            <a:ext cx="107950" cy="720725"/>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3" name="Line 151"/>
          <p:cNvSpPr>
            <a:spLocks noChangeShapeType="1"/>
          </p:cNvSpPr>
          <p:nvPr/>
        </p:nvSpPr>
        <p:spPr bwMode="auto">
          <a:xfrm flipH="1">
            <a:off x="1935163" y="5697538"/>
            <a:ext cx="468312" cy="720725"/>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4" name="Line 152"/>
          <p:cNvSpPr>
            <a:spLocks noChangeShapeType="1"/>
          </p:cNvSpPr>
          <p:nvPr/>
        </p:nvSpPr>
        <p:spPr bwMode="auto">
          <a:xfrm>
            <a:off x="1358900" y="3176588"/>
            <a:ext cx="36513" cy="7572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5" name="Line 153"/>
          <p:cNvSpPr>
            <a:spLocks noChangeShapeType="1"/>
          </p:cNvSpPr>
          <p:nvPr/>
        </p:nvSpPr>
        <p:spPr bwMode="auto">
          <a:xfrm flipH="1">
            <a:off x="746125" y="3176588"/>
            <a:ext cx="612775" cy="792162"/>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6" name="Oval 154"/>
          <p:cNvSpPr>
            <a:spLocks noChangeArrowheads="1"/>
          </p:cNvSpPr>
          <p:nvPr/>
        </p:nvSpPr>
        <p:spPr bwMode="auto">
          <a:xfrm>
            <a:off x="1573213" y="4976813"/>
            <a:ext cx="719137" cy="7207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47" name="Line 155"/>
          <p:cNvSpPr>
            <a:spLocks noChangeShapeType="1"/>
          </p:cNvSpPr>
          <p:nvPr/>
        </p:nvSpPr>
        <p:spPr bwMode="auto">
          <a:xfrm flipH="1">
            <a:off x="854075" y="5697538"/>
            <a:ext cx="287338"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8" name="Line 156"/>
          <p:cNvSpPr>
            <a:spLocks noChangeShapeType="1"/>
          </p:cNvSpPr>
          <p:nvPr/>
        </p:nvSpPr>
        <p:spPr bwMode="auto">
          <a:xfrm flipH="1">
            <a:off x="8020050" y="5876925"/>
            <a:ext cx="1428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9" name="Line 157"/>
          <p:cNvSpPr>
            <a:spLocks noChangeShapeType="1"/>
          </p:cNvSpPr>
          <p:nvPr/>
        </p:nvSpPr>
        <p:spPr bwMode="auto">
          <a:xfrm flipH="1">
            <a:off x="8199438" y="3294063"/>
            <a:ext cx="134937" cy="89058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50" name="Line 158"/>
          <p:cNvSpPr>
            <a:spLocks noChangeShapeType="1"/>
          </p:cNvSpPr>
          <p:nvPr/>
        </p:nvSpPr>
        <p:spPr bwMode="auto">
          <a:xfrm>
            <a:off x="6686550" y="3024188"/>
            <a:ext cx="720725" cy="8016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1" name="Line 159"/>
          <p:cNvSpPr>
            <a:spLocks noChangeShapeType="1"/>
          </p:cNvSpPr>
          <p:nvPr/>
        </p:nvSpPr>
        <p:spPr bwMode="auto">
          <a:xfrm>
            <a:off x="5967413" y="3429000"/>
            <a:ext cx="64770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2" name="Text Box 160"/>
          <p:cNvSpPr txBox="1">
            <a:spLocks noChangeArrowheads="1"/>
          </p:cNvSpPr>
          <p:nvPr/>
        </p:nvSpPr>
        <p:spPr bwMode="auto">
          <a:xfrm>
            <a:off x="5346700" y="2663825"/>
            <a:ext cx="16557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共同化を希望する　　　地権者の土地を集約</a:t>
            </a:r>
          </a:p>
        </p:txBody>
      </p:sp>
      <p:sp>
        <p:nvSpPr>
          <p:cNvPr id="60453" name="Text Box 161"/>
          <p:cNvSpPr txBox="1">
            <a:spLocks noChangeArrowheads="1"/>
          </p:cNvSpPr>
          <p:nvPr/>
        </p:nvSpPr>
        <p:spPr bwMode="auto">
          <a:xfrm>
            <a:off x="4572000" y="3068638"/>
            <a:ext cx="158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戸建てを希望する　　地権者の土地を集約</a:t>
            </a:r>
          </a:p>
        </p:txBody>
      </p:sp>
      <p:sp>
        <p:nvSpPr>
          <p:cNvPr id="60454" name="Rectangle 162"/>
          <p:cNvSpPr>
            <a:spLocks noChangeArrowheads="1"/>
          </p:cNvSpPr>
          <p:nvPr/>
        </p:nvSpPr>
        <p:spPr bwMode="auto">
          <a:xfrm>
            <a:off x="3257550" y="5670550"/>
            <a:ext cx="576263" cy="252413"/>
          </a:xfrm>
          <a:prstGeom prst="rect">
            <a:avLst/>
          </a:prstGeom>
          <a:solidFill>
            <a:srgbClr val="99CC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5" name="Rectangle 163"/>
          <p:cNvSpPr>
            <a:spLocks noChangeArrowheads="1"/>
          </p:cNvSpPr>
          <p:nvPr/>
        </p:nvSpPr>
        <p:spPr bwMode="auto">
          <a:xfrm>
            <a:off x="3257550" y="5345113"/>
            <a:ext cx="576263" cy="252412"/>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6" name="Rectangle 164"/>
          <p:cNvSpPr>
            <a:spLocks noChangeArrowheads="1"/>
          </p:cNvSpPr>
          <p:nvPr/>
        </p:nvSpPr>
        <p:spPr bwMode="auto">
          <a:xfrm>
            <a:off x="3257550" y="5994400"/>
            <a:ext cx="576263" cy="252413"/>
          </a:xfrm>
          <a:prstGeom prst="rect">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7" name="Text Box 165"/>
          <p:cNvSpPr txBox="1">
            <a:spLocks noChangeArrowheads="1"/>
          </p:cNvSpPr>
          <p:nvPr/>
        </p:nvSpPr>
        <p:spPr bwMode="auto">
          <a:xfrm>
            <a:off x="3941763" y="5345113"/>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土地の共同利用希望者</a:t>
            </a:r>
          </a:p>
        </p:txBody>
      </p:sp>
      <p:sp>
        <p:nvSpPr>
          <p:cNvPr id="60458" name="Text Box 166"/>
          <p:cNvSpPr txBox="1">
            <a:spLocks noChangeArrowheads="1"/>
          </p:cNvSpPr>
          <p:nvPr/>
        </p:nvSpPr>
        <p:spPr bwMode="auto">
          <a:xfrm>
            <a:off x="3941763" y="5670550"/>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戸建て希望者</a:t>
            </a:r>
          </a:p>
        </p:txBody>
      </p:sp>
      <p:sp>
        <p:nvSpPr>
          <p:cNvPr id="60459" name="Text Box 167"/>
          <p:cNvSpPr txBox="1">
            <a:spLocks noChangeArrowheads="1"/>
          </p:cNvSpPr>
          <p:nvPr/>
        </p:nvSpPr>
        <p:spPr bwMode="auto">
          <a:xfrm>
            <a:off x="3941763" y="5994400"/>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低未利用地</a:t>
            </a:r>
          </a:p>
        </p:txBody>
      </p:sp>
      <p:sp>
        <p:nvSpPr>
          <p:cNvPr id="60460" name="Rectangle 168"/>
          <p:cNvSpPr>
            <a:spLocks noChangeArrowheads="1"/>
          </p:cNvSpPr>
          <p:nvPr/>
        </p:nvSpPr>
        <p:spPr bwMode="auto">
          <a:xfrm>
            <a:off x="3176588" y="5229225"/>
            <a:ext cx="2386012" cy="1079500"/>
          </a:xfrm>
          <a:prstGeom prst="rect">
            <a:avLst/>
          </a:prstGeom>
          <a:noFill/>
          <a:ln w="9525">
            <a:solidFill>
              <a:srgbClr val="80808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25</a:t>
            </a:fld>
            <a:endParaRPr lang="en-US" altLang="ja-JP"/>
          </a:p>
        </p:txBody>
      </p:sp>
    </p:spTree>
    <p:extLst>
      <p:ext uri="{BB962C8B-B14F-4D97-AF65-F5344CB8AC3E}">
        <p14:creationId xmlns:p14="http://schemas.microsoft.com/office/powerpoint/2010/main" val="139679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6937"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拠点市街地の形成</a:t>
            </a:r>
            <a:endParaRPr lang="ja-JP" altLang="en-US" sz="2800" b="1" dirty="0">
              <a:solidFill>
                <a:srgbClr val="0070C0"/>
              </a:solidFill>
              <a:latin typeface="+mn-ea"/>
              <a:ea typeface="+mn-ea"/>
            </a:endParaRPr>
          </a:p>
        </p:txBody>
      </p:sp>
      <p:sp>
        <p:nvSpPr>
          <p:cNvPr id="64516" name="AutoShape 3"/>
          <p:cNvSpPr>
            <a:spLocks noChangeArrowheads="1"/>
          </p:cNvSpPr>
          <p:nvPr/>
        </p:nvSpPr>
        <p:spPr bwMode="auto">
          <a:xfrm>
            <a:off x="341313" y="773113"/>
            <a:ext cx="8235950" cy="1441450"/>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000">
                <a:ea typeface="ＭＳ ゴシック" panose="020B0609070205080204" pitchFamily="49" charset="-128"/>
              </a:rPr>
              <a:t>　大都市、地域の中心となる都市等において、既成市街地内の鉄道跡地、臨海部の工場跡地等を活用して、都市構造の再編に資する拠点市街地の整備を推進する。</a:t>
            </a:r>
          </a:p>
        </p:txBody>
      </p:sp>
      <p:pic>
        <p:nvPicPr>
          <p:cNvPr id="645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342106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5"/>
          <p:cNvSpPr txBox="1">
            <a:spLocks noChangeArrowheads="1"/>
          </p:cNvSpPr>
          <p:nvPr/>
        </p:nvSpPr>
        <p:spPr bwMode="auto">
          <a:xfrm>
            <a:off x="296863" y="6583363"/>
            <a:ext cx="6975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ea typeface="ＭＳ ゴシック" panose="020B0609070205080204" pitchFamily="49" charset="-128"/>
              </a:rPr>
              <a:t>秋葉原駅付近土地区画整理事業（東京都千代田区・台東区）</a:t>
            </a:r>
          </a:p>
        </p:txBody>
      </p:sp>
      <p:sp>
        <p:nvSpPr>
          <p:cNvPr id="64519" name="Rectangle 6"/>
          <p:cNvSpPr>
            <a:spLocks noChangeArrowheads="1"/>
          </p:cNvSpPr>
          <p:nvPr/>
        </p:nvSpPr>
        <p:spPr bwMode="auto">
          <a:xfrm>
            <a:off x="7343775" y="2611438"/>
            <a:ext cx="1665288" cy="3887787"/>
          </a:xfrm>
          <a:prstGeom prst="rect">
            <a:avLst/>
          </a:prstGeom>
          <a:gradFill rotWithShape="1">
            <a:gsLst>
              <a:gs pos="0">
                <a:srgbClr val="66FFFF"/>
              </a:gs>
              <a:gs pos="100000">
                <a:srgbClr val="EE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4520" name="Text Box 7"/>
          <p:cNvSpPr txBox="1">
            <a:spLocks noChangeArrowheads="1"/>
          </p:cNvSpPr>
          <p:nvPr/>
        </p:nvSpPr>
        <p:spPr bwMode="auto">
          <a:xfrm>
            <a:off x="7316788" y="2708275"/>
            <a:ext cx="1827212"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b="1">
                <a:latin typeface="ＭＳ ゴシック" panose="020B0609070205080204" pitchFamily="49" charset="-128"/>
                <a:ea typeface="ＭＳ ゴシック" panose="020B0609070205080204" pitchFamily="49" charset="-128"/>
              </a:rPr>
              <a:t>その他の地区例</a:t>
            </a:r>
          </a:p>
          <a:p>
            <a:pPr>
              <a:spcBef>
                <a:spcPct val="50000"/>
              </a:spcBef>
            </a:pPr>
            <a:endParaRPr lang="ja-JP" altLang="en-US" sz="1100" b="1">
              <a:latin typeface="ＭＳ ゴシック" panose="020B0609070205080204" pitchFamily="49" charset="-128"/>
              <a:ea typeface="ＭＳ ゴシック" panose="020B0609070205080204" pitchFamily="49" charset="-128"/>
            </a:endParaRPr>
          </a:p>
          <a:p>
            <a:pPr>
              <a:spcBef>
                <a:spcPct val="50000"/>
              </a:spcBef>
            </a:pPr>
            <a:r>
              <a:rPr lang="ja-JP" altLang="en-US" sz="1100" b="1">
                <a:latin typeface="ＭＳ ゴシック" panose="020B0609070205080204" pitchFamily="49" charset="-128"/>
                <a:ea typeface="ＭＳ ゴシック" panose="020B0609070205080204" pitchFamily="49" charset="-128"/>
              </a:rPr>
              <a:t>・水戸駅南口</a:t>
            </a:r>
          </a:p>
          <a:p>
            <a:pPr>
              <a:spcBef>
                <a:spcPct val="50000"/>
              </a:spcBef>
            </a:pPr>
            <a:r>
              <a:rPr lang="ja-JP" altLang="en-US" sz="1100">
                <a:latin typeface="ＭＳ ゴシック" panose="020B0609070205080204" pitchFamily="49" charset="-128"/>
                <a:ea typeface="ＭＳ ゴシック" panose="020B0609070205080204" pitchFamily="49" charset="-128"/>
              </a:rPr>
              <a:t>（茨城県水戸市）</a:t>
            </a:r>
          </a:p>
          <a:p>
            <a:pPr>
              <a:spcBef>
                <a:spcPct val="50000"/>
              </a:spcBef>
            </a:pPr>
            <a:r>
              <a:rPr lang="ja-JP" altLang="en-US" sz="1100" b="1">
                <a:latin typeface="ＭＳ ゴシック" panose="020B0609070205080204" pitchFamily="49" charset="-128"/>
                <a:ea typeface="ＭＳ ゴシック" panose="020B0609070205080204" pitchFamily="49" charset="-128"/>
              </a:rPr>
              <a:t>・蘇我臨海</a:t>
            </a:r>
          </a:p>
          <a:p>
            <a:pPr>
              <a:spcBef>
                <a:spcPct val="50000"/>
              </a:spcBef>
            </a:pPr>
            <a:r>
              <a:rPr lang="ja-JP" altLang="en-US" sz="1100">
                <a:latin typeface="ＭＳ ゴシック" panose="020B0609070205080204" pitchFamily="49" charset="-128"/>
                <a:ea typeface="ＭＳ ゴシック" panose="020B0609070205080204" pitchFamily="49" charset="-128"/>
              </a:rPr>
              <a:t>（千葉県千葉市）</a:t>
            </a:r>
          </a:p>
          <a:p>
            <a:pPr>
              <a:spcBef>
                <a:spcPct val="50000"/>
              </a:spcBef>
            </a:pPr>
            <a:r>
              <a:rPr lang="ja-JP" altLang="en-US" sz="1100" b="1">
                <a:latin typeface="ＭＳ ゴシック" panose="020B0609070205080204" pitchFamily="49" charset="-128"/>
                <a:ea typeface="ＭＳ ゴシック" panose="020B0609070205080204" pitchFamily="49" charset="-128"/>
              </a:rPr>
              <a:t>・東静岡駅周辺</a:t>
            </a:r>
          </a:p>
          <a:p>
            <a:pPr>
              <a:spcBef>
                <a:spcPct val="50000"/>
              </a:spcBef>
            </a:pPr>
            <a:r>
              <a:rPr lang="ja-JP" altLang="en-US" sz="1100">
                <a:latin typeface="ＭＳ ゴシック" panose="020B0609070205080204" pitchFamily="49" charset="-128"/>
                <a:ea typeface="ＭＳ ゴシック" panose="020B0609070205080204" pitchFamily="49" charset="-128"/>
              </a:rPr>
              <a:t>（静岡県静岡市</a:t>
            </a:r>
            <a:r>
              <a:rPr lang="en-US" altLang="ja-JP" sz="1100">
                <a:latin typeface="ＭＳ ゴシック" panose="020B0609070205080204" pitchFamily="49" charset="-128"/>
                <a:ea typeface="ＭＳ ゴシック" panose="020B0609070205080204" pitchFamily="49" charset="-128"/>
              </a:rPr>
              <a:t>)</a:t>
            </a:r>
          </a:p>
          <a:p>
            <a:pPr>
              <a:spcBef>
                <a:spcPct val="50000"/>
              </a:spcBef>
            </a:pPr>
            <a:r>
              <a:rPr lang="ja-JP" altLang="en-US" sz="1100" b="1">
                <a:latin typeface="ＭＳ ゴシック" panose="020B0609070205080204" pitchFamily="49" charset="-128"/>
                <a:ea typeface="ＭＳ ゴシック" panose="020B0609070205080204" pitchFamily="49" charset="-128"/>
              </a:rPr>
              <a:t>・あまがさき緑遊新都心</a:t>
            </a:r>
            <a:r>
              <a:rPr lang="ja-JP" altLang="en-US" sz="1100">
                <a:latin typeface="ＭＳ ゴシック" panose="020B0609070205080204" pitchFamily="49" charset="-128"/>
                <a:ea typeface="ＭＳ ゴシック" panose="020B0609070205080204" pitchFamily="49" charset="-128"/>
              </a:rPr>
              <a:t>　　（兵庫県尼崎市）</a:t>
            </a:r>
          </a:p>
          <a:p>
            <a:pPr>
              <a:spcBef>
                <a:spcPct val="50000"/>
              </a:spcBef>
            </a:pPr>
            <a:r>
              <a:rPr lang="ja-JP" altLang="en-US" sz="1100" b="1">
                <a:latin typeface="ＭＳ ゴシック" panose="020B0609070205080204" pitchFamily="49" charset="-128"/>
                <a:ea typeface="ＭＳ ゴシック" panose="020B0609070205080204" pitchFamily="49" charset="-128"/>
              </a:rPr>
              <a:t>・高知駅周辺</a:t>
            </a:r>
          </a:p>
          <a:p>
            <a:pPr>
              <a:spcBef>
                <a:spcPct val="50000"/>
              </a:spcBef>
            </a:pPr>
            <a:r>
              <a:rPr lang="ja-JP" altLang="en-US" sz="1100">
                <a:latin typeface="ＭＳ ゴシック" panose="020B0609070205080204" pitchFamily="49" charset="-128"/>
                <a:ea typeface="ＭＳ ゴシック" panose="020B0609070205080204" pitchFamily="49" charset="-128"/>
              </a:rPr>
              <a:t>（高知県高知市</a:t>
            </a:r>
            <a:r>
              <a:rPr lang="en-US" altLang="ja-JP" sz="1100">
                <a:latin typeface="ＭＳ ゴシック" panose="020B0609070205080204" pitchFamily="49" charset="-128"/>
                <a:ea typeface="ＭＳ ゴシック" panose="020B0609070205080204" pitchFamily="49" charset="-128"/>
              </a:rPr>
              <a:t>) </a:t>
            </a:r>
          </a:p>
          <a:p>
            <a:pPr>
              <a:spcBef>
                <a:spcPct val="50000"/>
              </a:spcBef>
            </a:pPr>
            <a:r>
              <a:rPr lang="ja-JP" altLang="en-US" sz="1100" b="1">
                <a:latin typeface="ＭＳ ゴシック" panose="020B0609070205080204" pitchFamily="49" charset="-128"/>
                <a:ea typeface="ＭＳ ゴシック" panose="020B0609070205080204" pitchFamily="49" charset="-128"/>
              </a:rPr>
              <a:t>・香椎副都心</a:t>
            </a:r>
          </a:p>
          <a:p>
            <a:pPr>
              <a:spcBef>
                <a:spcPct val="50000"/>
              </a:spcBef>
            </a:pPr>
            <a:r>
              <a:rPr lang="ja-JP" altLang="en-US" sz="1100">
                <a:latin typeface="ＭＳ ゴシック" panose="020B0609070205080204" pitchFamily="49" charset="-128"/>
                <a:ea typeface="ＭＳ ゴシック" panose="020B0609070205080204" pitchFamily="49" charset="-128"/>
              </a:rPr>
              <a:t>（福岡県福岡市</a:t>
            </a:r>
            <a:r>
              <a:rPr lang="en-US" altLang="ja-JP" sz="1100">
                <a:latin typeface="ＭＳ ゴシック" panose="020B0609070205080204" pitchFamily="49" charset="-128"/>
                <a:ea typeface="ＭＳ ゴシック" panose="020B0609070205080204" pitchFamily="49" charset="-128"/>
              </a:rPr>
              <a:t>)</a:t>
            </a:r>
          </a:p>
          <a:p>
            <a:pPr>
              <a:spcBef>
                <a:spcPct val="50000"/>
              </a:spcBef>
            </a:pPr>
            <a:endParaRPr lang="en-US" altLang="ja-JP" sz="1100">
              <a:latin typeface="ＭＳ ゴシック" panose="020B0609070205080204" pitchFamily="49" charset="-128"/>
              <a:ea typeface="ＭＳ ゴシック" panose="020B0609070205080204" pitchFamily="49" charset="-128"/>
            </a:endParaRPr>
          </a:p>
        </p:txBody>
      </p:sp>
      <p:sp>
        <p:nvSpPr>
          <p:cNvPr id="385032" name="Oval 8"/>
          <p:cNvSpPr>
            <a:spLocks noChangeArrowheads="1"/>
          </p:cNvSpPr>
          <p:nvPr/>
        </p:nvSpPr>
        <p:spPr bwMode="auto">
          <a:xfrm>
            <a:off x="177800" y="2573338"/>
            <a:ext cx="628650" cy="603250"/>
          </a:xfrm>
          <a:prstGeom prst="ellipse">
            <a:avLst/>
          </a:prstGeom>
          <a:solidFill>
            <a:srgbClr val="0000FF">
              <a:alpha val="50000"/>
            </a:srgbClr>
          </a:solidFill>
          <a:ln w="9525">
            <a:noFill/>
            <a:round/>
            <a:headEnd/>
            <a:tailEnd/>
          </a:ln>
          <a:effectLst>
            <a:outerShdw dist="35921" dir="2700000" algn="ctr" rotWithShape="0">
              <a:schemeClr val="bg2">
                <a:alpha val="50000"/>
              </a:schemeClr>
            </a:outerShdw>
          </a:effectLst>
        </p:spPr>
        <p:txBody>
          <a:bodyPr wrap="none" anchor="ctr"/>
          <a:lstStyle/>
          <a:p>
            <a:pPr algn="ctr">
              <a:defRPr/>
            </a:pPr>
            <a:r>
              <a:rPr lang="ja-JP" altLang="en-US" sz="1200">
                <a:solidFill>
                  <a:schemeClr val="bg1"/>
                </a:solidFill>
                <a:effectLst>
                  <a:outerShdw blurRad="38100" dist="38100" dir="2700000" algn="tl">
                    <a:srgbClr val="000000"/>
                  </a:outerShdw>
                </a:effectLst>
                <a:latin typeface="Arial" charset="0"/>
                <a:ea typeface="HG丸ｺﾞｼｯｸM-PRO" pitchFamily="50" charset="-128"/>
              </a:rPr>
              <a:t>施行前</a:t>
            </a:r>
          </a:p>
        </p:txBody>
      </p:sp>
      <p:pic>
        <p:nvPicPr>
          <p:cNvPr id="6452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75" y="4038600"/>
            <a:ext cx="35226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4" name="Oval 10"/>
          <p:cNvSpPr>
            <a:spLocks noChangeArrowheads="1"/>
          </p:cNvSpPr>
          <p:nvPr/>
        </p:nvSpPr>
        <p:spPr bwMode="auto">
          <a:xfrm>
            <a:off x="6642100" y="3833813"/>
            <a:ext cx="628650" cy="603250"/>
          </a:xfrm>
          <a:prstGeom prst="ellipse">
            <a:avLst/>
          </a:prstGeom>
          <a:solidFill>
            <a:srgbClr val="0000FF">
              <a:alpha val="50000"/>
            </a:srgbClr>
          </a:solidFill>
          <a:ln w="9525">
            <a:noFill/>
            <a:round/>
            <a:headEnd/>
            <a:tailEnd/>
          </a:ln>
          <a:effectLst>
            <a:outerShdw dist="35921" dir="2700000" algn="ctr" rotWithShape="0">
              <a:schemeClr val="bg2">
                <a:alpha val="50000"/>
              </a:schemeClr>
            </a:outerShdw>
          </a:effectLst>
        </p:spPr>
        <p:txBody>
          <a:bodyPr wrap="none" anchor="ctr"/>
          <a:lstStyle/>
          <a:p>
            <a:pPr algn="ctr">
              <a:defRPr/>
            </a:pPr>
            <a:r>
              <a:rPr lang="ja-JP" altLang="en-US" sz="1200">
                <a:solidFill>
                  <a:schemeClr val="bg1"/>
                </a:solidFill>
                <a:effectLst>
                  <a:outerShdw blurRad="38100" dist="38100" dir="2700000" algn="tl">
                    <a:srgbClr val="000000"/>
                  </a:outerShdw>
                </a:effectLst>
                <a:latin typeface="Arial" charset="0"/>
                <a:ea typeface="HG丸ｺﾞｼｯｸM-PRO" pitchFamily="50" charset="-128"/>
              </a:rPr>
              <a:t>施行後</a:t>
            </a:r>
          </a:p>
        </p:txBody>
      </p:sp>
      <p:sp>
        <p:nvSpPr>
          <p:cNvPr id="64524" name="Text Box 11"/>
          <p:cNvSpPr txBox="1">
            <a:spLocks noChangeArrowheads="1"/>
          </p:cNvSpPr>
          <p:nvPr/>
        </p:nvSpPr>
        <p:spPr bwMode="auto">
          <a:xfrm>
            <a:off x="161925" y="2303463"/>
            <a:ext cx="685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79525">
              <a:defRPr>
                <a:solidFill>
                  <a:schemeClr val="tx1"/>
                </a:solidFill>
                <a:latin typeface="Arial" panose="020B0604020202020204" pitchFamily="34" charset="0"/>
                <a:ea typeface="ＭＳ Ｐゴシック" panose="020B0600070205080204" pitchFamily="50" charset="-128"/>
              </a:defRPr>
            </a:lvl1pPr>
            <a:lvl2pPr marL="742950" indent="-285750" defTabSz="1279525">
              <a:defRPr>
                <a:solidFill>
                  <a:schemeClr val="tx1"/>
                </a:solidFill>
                <a:latin typeface="Arial" panose="020B0604020202020204" pitchFamily="34" charset="0"/>
                <a:ea typeface="ＭＳ Ｐゴシック" panose="020B0600070205080204" pitchFamily="50" charset="-128"/>
              </a:defRPr>
            </a:lvl2pPr>
            <a:lvl3pPr marL="1143000" indent="-228600" defTabSz="1279525">
              <a:defRPr>
                <a:solidFill>
                  <a:schemeClr val="tx1"/>
                </a:solidFill>
                <a:latin typeface="Arial" panose="020B0604020202020204" pitchFamily="34" charset="0"/>
                <a:ea typeface="ＭＳ Ｐゴシック" panose="020B0600070205080204" pitchFamily="50" charset="-128"/>
              </a:defRPr>
            </a:lvl3pPr>
            <a:lvl4pPr marL="1600200" indent="-228600" defTabSz="1279525">
              <a:defRPr>
                <a:solidFill>
                  <a:schemeClr val="tx1"/>
                </a:solidFill>
                <a:latin typeface="Arial" panose="020B0604020202020204" pitchFamily="34" charset="0"/>
                <a:ea typeface="ＭＳ Ｐゴシック" panose="020B0600070205080204" pitchFamily="50" charset="-128"/>
              </a:defRPr>
            </a:lvl4pPr>
            <a:lvl5pPr marL="2057400" indent="-228600" defTabSz="1279525">
              <a:defRPr>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200" b="1" u="sng">
                <a:ea typeface="ＭＳ ゴシック" panose="020B0609070205080204" pitchFamily="49" charset="-128"/>
              </a:rPr>
              <a:t>例）ＩＴ関連の世界的拠点の形成（大学等２０機関が入居）</a:t>
            </a:r>
            <a:r>
              <a:rPr lang="en-US" altLang="ja-JP" sz="800" b="1" u="sng" baseline="100000">
                <a:ea typeface="ＭＳ ゴシック" panose="020B0609070205080204" pitchFamily="49" charset="-128"/>
              </a:rPr>
              <a:t>※</a:t>
            </a:r>
            <a:r>
              <a:rPr lang="ja-JP" altLang="en-US" sz="800" b="1" u="sng" baseline="100000">
                <a:ea typeface="ＭＳ ゴシック" panose="020B0609070205080204" pitchFamily="49" charset="-128"/>
              </a:rPr>
              <a:t>　　　　</a:t>
            </a:r>
            <a:r>
              <a:rPr lang="ja-JP" altLang="en-US" sz="800">
                <a:ea typeface="ＭＳ ゴシック" panose="020B0609070205080204" pitchFamily="49" charset="-128"/>
              </a:rPr>
              <a:t>　　＊２００６年１月現在　　　　　　　　　　　　　　　　　　　　　　　　　　　　　　　　　　　　　　　　　　　</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26</a:t>
            </a:fld>
            <a:endParaRPr lang="en-US" altLang="ja-JP"/>
          </a:p>
        </p:txBody>
      </p:sp>
    </p:spTree>
    <p:extLst>
      <p:ext uri="{BB962C8B-B14F-4D97-AF65-F5344CB8AC3E}">
        <p14:creationId xmlns:p14="http://schemas.microsoft.com/office/powerpoint/2010/main" val="343177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 name="タイトル 1"/>
          <p:cNvSpPr txBox="1">
            <a:spLocks/>
          </p:cNvSpPr>
          <p:nvPr/>
        </p:nvSpPr>
        <p:spPr bwMode="auto">
          <a:xfrm>
            <a:off x="1403648"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４．土地区画整理事業に係る支援</a:t>
            </a:r>
          </a:p>
        </p:txBody>
      </p:sp>
    </p:spTree>
    <p:extLst>
      <p:ext uri="{BB962C8B-B14F-4D97-AF65-F5344CB8AC3E}">
        <p14:creationId xmlns:p14="http://schemas.microsoft.com/office/powerpoint/2010/main" val="193412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4"/>
          <p:cNvSpPr txBox="1">
            <a:spLocks noChangeArrowheads="1"/>
          </p:cNvSpPr>
          <p:nvPr/>
        </p:nvSpPr>
        <p:spPr bwMode="auto">
          <a:xfrm>
            <a:off x="258763" y="2857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2400"/>
          </a:p>
        </p:txBody>
      </p:sp>
      <p:sp>
        <p:nvSpPr>
          <p:cNvPr id="19463" name="タイトル 5"/>
          <p:cNvSpPr>
            <a:spLocks noGrp="1"/>
          </p:cNvSpPr>
          <p:nvPr>
            <p:ph type="title"/>
          </p:nvPr>
        </p:nvSpPr>
        <p:spPr>
          <a:xfrm>
            <a:off x="0" y="0"/>
            <a:ext cx="8601075" cy="476250"/>
          </a:xfrm>
        </p:spPr>
        <p:txBody>
          <a:bodyPr/>
          <a:lstStyle/>
          <a:p>
            <a:r>
              <a:rPr lang="ja-JP" altLang="en-US" dirty="0">
                <a:latin typeface="+mn-ea"/>
                <a:ea typeface="+mn-ea"/>
              </a:rPr>
              <a:t>土地区画整理事業に係る支援制度</a:t>
            </a:r>
          </a:p>
        </p:txBody>
      </p:sp>
      <p:sp>
        <p:nvSpPr>
          <p:cNvPr id="24" name="正方形/長方形 29"/>
          <p:cNvSpPr>
            <a:spLocks noChangeArrowheads="1"/>
          </p:cNvSpPr>
          <p:nvPr/>
        </p:nvSpPr>
        <p:spPr bwMode="auto">
          <a:xfrm>
            <a:off x="611188" y="1212104"/>
            <a:ext cx="8007350" cy="1596717"/>
          </a:xfrm>
          <a:prstGeom prst="rect">
            <a:avLst/>
          </a:prstGeom>
          <a:solidFill>
            <a:schemeClr val="bg1">
              <a:lumMod val="85000"/>
            </a:schemeClr>
          </a:solidFill>
          <a:ln w="9525" algn="ctr">
            <a:solidFill>
              <a:schemeClr val="tx1"/>
            </a:solidFill>
            <a:round/>
            <a:headEnd/>
            <a:tailEnd/>
          </a:ln>
        </p:spPr>
        <p:txBody>
          <a:bodyPr/>
          <a:lstStyle/>
          <a:p>
            <a:pPr eaLnBrk="1" hangingPunct="1">
              <a:defRPr/>
            </a:pPr>
            <a:endParaRPr lang="en-US" altLang="ja-JP" sz="800" dirty="0">
              <a:latin typeface="Meiryo UI" panose="020B0604030504040204" pitchFamily="50" charset="-128"/>
              <a:ea typeface="Meiryo UI" panose="020B0604030504040204" pitchFamily="50" charset="-128"/>
            </a:endParaRPr>
          </a:p>
          <a:p>
            <a:pPr eaLnBrk="1" hangingPunct="1">
              <a:defRPr/>
            </a:pPr>
            <a:endParaRPr lang="ja-JP" altLang="en-US" sz="2000" dirty="0">
              <a:latin typeface="Meiryo UI" panose="020B0604030504040204" pitchFamily="50" charset="-128"/>
              <a:ea typeface="Meiryo UI" panose="020B0604030504040204" pitchFamily="50" charset="-128"/>
            </a:endParaRPr>
          </a:p>
        </p:txBody>
      </p:sp>
      <p:sp>
        <p:nvSpPr>
          <p:cNvPr id="25" name="正方形/長方形 29"/>
          <p:cNvSpPr>
            <a:spLocks noChangeArrowheads="1"/>
          </p:cNvSpPr>
          <p:nvPr/>
        </p:nvSpPr>
        <p:spPr bwMode="auto">
          <a:xfrm>
            <a:off x="871538" y="1492712"/>
            <a:ext cx="7540625" cy="1209036"/>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800" dirty="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補助金</a:t>
            </a:r>
            <a:r>
              <a:rPr lang="en-US" altLang="ja-JP" sz="16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・土地区画整理事業調査</a:t>
            </a:r>
            <a:endParaRPr lang="en-US" altLang="ja-JP" sz="1400" dirty="0">
              <a:latin typeface="Meiryo UI" panose="020B0604030504040204" pitchFamily="50" charset="-128"/>
              <a:ea typeface="Meiryo UI" panose="020B0604030504040204" pitchFamily="50" charset="-128"/>
            </a:endParaRPr>
          </a:p>
          <a:p>
            <a:pPr eaLnBrk="1" hangingPunct="1">
              <a:spcBef>
                <a:spcPts val="30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交付金</a:t>
            </a:r>
            <a:r>
              <a:rPr lang="en-US" altLang="ja-JP" sz="16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・社会資本整備総合交付金（都市再生区画整理事業）</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26" name="正方形/長方形 30"/>
          <p:cNvSpPr>
            <a:spLocks noChangeArrowheads="1"/>
          </p:cNvSpPr>
          <p:nvPr/>
        </p:nvSpPr>
        <p:spPr bwMode="auto">
          <a:xfrm>
            <a:off x="871538" y="1251878"/>
            <a:ext cx="1028700" cy="302929"/>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調査</a:t>
            </a:r>
          </a:p>
        </p:txBody>
      </p:sp>
      <p:sp>
        <p:nvSpPr>
          <p:cNvPr id="28" name="正方形/長方形 29"/>
          <p:cNvSpPr>
            <a:spLocks noChangeArrowheads="1"/>
          </p:cNvSpPr>
          <p:nvPr/>
        </p:nvSpPr>
        <p:spPr bwMode="auto">
          <a:xfrm>
            <a:off x="611188" y="3258855"/>
            <a:ext cx="8007350" cy="3549044"/>
          </a:xfrm>
          <a:prstGeom prst="rect">
            <a:avLst/>
          </a:prstGeom>
          <a:solidFill>
            <a:schemeClr val="bg1">
              <a:lumMod val="85000"/>
            </a:schemeClr>
          </a:solidFill>
          <a:ln w="9525" algn="ctr">
            <a:solidFill>
              <a:schemeClr val="tx1"/>
            </a:solidFill>
            <a:round/>
            <a:headEnd/>
            <a:tailEnd/>
          </a:ln>
        </p:spPr>
        <p:txBody>
          <a:bodyPr/>
          <a:lstStyle/>
          <a:p>
            <a:pPr eaLnBrk="1" hangingPunct="1">
              <a:defRPr/>
            </a:pPr>
            <a:endParaRPr lang="en-US" altLang="ja-JP" sz="800" dirty="0">
              <a:latin typeface="Meiryo UI" panose="020B0604030504040204" pitchFamily="50" charset="-128"/>
              <a:ea typeface="Meiryo UI" panose="020B0604030504040204" pitchFamily="50" charset="-128"/>
            </a:endParaRPr>
          </a:p>
          <a:p>
            <a:pPr eaLnBrk="1" hangingPunct="1">
              <a:defRPr/>
            </a:pPr>
            <a:endParaRPr lang="ja-JP" altLang="en-US" sz="2000" dirty="0">
              <a:latin typeface="Meiryo UI" panose="020B0604030504040204" pitchFamily="50" charset="-128"/>
              <a:ea typeface="Meiryo UI" panose="020B0604030504040204" pitchFamily="50" charset="-128"/>
            </a:endParaRPr>
          </a:p>
        </p:txBody>
      </p:sp>
      <p:sp>
        <p:nvSpPr>
          <p:cNvPr id="29" name="正方形/長方形 29"/>
          <p:cNvSpPr>
            <a:spLocks noChangeArrowheads="1"/>
          </p:cNvSpPr>
          <p:nvPr/>
        </p:nvSpPr>
        <p:spPr bwMode="auto">
          <a:xfrm>
            <a:off x="871538" y="3620276"/>
            <a:ext cx="7540625" cy="2081316"/>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交付金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・社会資本整備総合交付金　　　　　　</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・防災・安全交付金　　　　　　　　　　　</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　・沖縄振興公共投資交付金　　　　　　</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30" name="正方形/長方形 30"/>
          <p:cNvSpPr>
            <a:spLocks noChangeArrowheads="1"/>
          </p:cNvSpPr>
          <p:nvPr/>
        </p:nvSpPr>
        <p:spPr bwMode="auto">
          <a:xfrm>
            <a:off x="871538" y="3367255"/>
            <a:ext cx="1028700" cy="287586"/>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事業</a:t>
            </a:r>
          </a:p>
        </p:txBody>
      </p:sp>
      <p:sp>
        <p:nvSpPr>
          <p:cNvPr id="31" name="正方形/長方形 29"/>
          <p:cNvSpPr>
            <a:spLocks noChangeArrowheads="1"/>
          </p:cNvSpPr>
          <p:nvPr/>
        </p:nvSpPr>
        <p:spPr bwMode="auto">
          <a:xfrm>
            <a:off x="871538" y="6023807"/>
            <a:ext cx="7540625" cy="573545"/>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・事業資金貸付金</a:t>
            </a: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rPr>
              <a:t>・保留地取得資金貸付金</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32" name="正方形/長方形 30"/>
          <p:cNvSpPr>
            <a:spLocks noChangeArrowheads="1"/>
          </p:cNvSpPr>
          <p:nvPr/>
        </p:nvSpPr>
        <p:spPr bwMode="auto">
          <a:xfrm>
            <a:off x="871538" y="5775428"/>
            <a:ext cx="1028700" cy="287585"/>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Meiryo UI" panose="020B0604030504040204" pitchFamily="50" charset="-128"/>
                <a:ea typeface="Meiryo UI" panose="020B0604030504040204" pitchFamily="50" charset="-128"/>
              </a:rPr>
              <a:t>貸付</a:t>
            </a:r>
          </a:p>
        </p:txBody>
      </p:sp>
      <p:sp>
        <p:nvSpPr>
          <p:cNvPr id="33" name="テキスト ボックス 32"/>
          <p:cNvSpPr txBox="1"/>
          <p:nvPr/>
        </p:nvSpPr>
        <p:spPr>
          <a:xfrm>
            <a:off x="4744961" y="3654841"/>
            <a:ext cx="3086101" cy="2062103"/>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補助</a:t>
            </a:r>
            <a:r>
              <a:rPr lang="en-US" altLang="ja-JP" sz="16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・土地区画整理事業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・都市再生区画整理事業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・国際競争拠点都市整備事業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・密集市街地総合防災事業</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・都市構造再編集中支援事業</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・交通安全対策（通学路緊急対策）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・無電柱化推進計画事業</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・踏切道改良計画事業</a:t>
            </a:r>
          </a:p>
        </p:txBody>
      </p:sp>
      <p:sp>
        <p:nvSpPr>
          <p:cNvPr id="21" name="正方形/長方形 30"/>
          <p:cNvSpPr>
            <a:spLocks noChangeArrowheads="1"/>
          </p:cNvSpPr>
          <p:nvPr/>
        </p:nvSpPr>
        <p:spPr bwMode="auto">
          <a:xfrm>
            <a:off x="611188" y="804456"/>
            <a:ext cx="4114800" cy="396000"/>
          </a:xfrm>
          <a:prstGeom prst="rect">
            <a:avLst/>
          </a:prstGeom>
          <a:solidFill>
            <a:srgbClr val="CCFF99"/>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事業化検討段階における支援</a:t>
            </a:r>
          </a:p>
        </p:txBody>
      </p:sp>
      <p:sp>
        <p:nvSpPr>
          <p:cNvPr id="27" name="正方形/長方形 30"/>
          <p:cNvSpPr>
            <a:spLocks noChangeArrowheads="1"/>
          </p:cNvSpPr>
          <p:nvPr/>
        </p:nvSpPr>
        <p:spPr bwMode="auto">
          <a:xfrm>
            <a:off x="617043" y="2862855"/>
            <a:ext cx="4114800" cy="396000"/>
          </a:xfrm>
          <a:prstGeom prst="rect">
            <a:avLst/>
          </a:prstGeom>
          <a:solidFill>
            <a:srgbClr val="CCFF99"/>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事業化段階における支援</a:t>
            </a:r>
          </a:p>
        </p:txBody>
      </p:sp>
      <p:sp>
        <p:nvSpPr>
          <p:cNvPr id="16" name="スライド番号プレースホルダー 6"/>
          <p:cNvSpPr>
            <a:spLocks noGrp="1"/>
          </p:cNvSpPr>
          <p:nvPr>
            <p:ph type="sldNum" sz="quarter" idx="12"/>
          </p:nvPr>
        </p:nvSpPr>
        <p:spPr>
          <a:xfrm>
            <a:off x="7046912" y="6409134"/>
            <a:ext cx="2133600" cy="476250"/>
          </a:xfrm>
        </p:spPr>
        <p:txBody>
          <a:bodyPr/>
          <a:lstStyle/>
          <a:p>
            <a:pPr>
              <a:defRPr/>
            </a:pPr>
            <a:fld id="{DE9C2EA1-6911-4BAC-954D-0A2DD024DDCF}" type="slidenum">
              <a:rPr lang="en-US" altLang="ja-JP" smtClean="0"/>
              <a:pPr>
                <a:defRPr/>
              </a:pPr>
              <a:t>28</a:t>
            </a:fld>
            <a:endParaRPr lang="en-US" altLang="ja-JP" dirty="0"/>
          </a:p>
        </p:txBody>
      </p:sp>
    </p:spTree>
    <p:extLst>
      <p:ext uri="{BB962C8B-B14F-4D97-AF65-F5344CB8AC3E}">
        <p14:creationId xmlns:p14="http://schemas.microsoft.com/office/powerpoint/2010/main" val="356956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2" descr="従前地のコピー(明るさコントラスト＋２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2319338"/>
            <a:ext cx="265906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真ん中のコピー(明るさコントラスト＋２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3814763"/>
            <a:ext cx="5056187"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Text Box 3"/>
          <p:cNvSpPr txBox="1">
            <a:spLocks noChangeArrowheads="1"/>
          </p:cNvSpPr>
          <p:nvPr/>
        </p:nvSpPr>
        <p:spPr bwMode="auto">
          <a:xfrm>
            <a:off x="6837363" y="3667125"/>
            <a:ext cx="1820862" cy="338138"/>
          </a:xfrm>
          <a:prstGeom prst="rect">
            <a:avLst/>
          </a:prstGeom>
          <a:solidFill>
            <a:srgbClr val="CCFFFF"/>
          </a:solidFill>
          <a:ln w="9525">
            <a:solidFill>
              <a:schemeClr val="tx1"/>
            </a:solidFill>
            <a:miter lim="800000"/>
            <a:headEnd/>
            <a:tailEnd/>
          </a:ln>
          <a:effectLst/>
        </p:spPr>
        <p:txBody>
          <a:bodyPr lIns="54000" rIns="54000">
            <a:spAutoFit/>
          </a:bodyPr>
          <a:lstStyle/>
          <a:p>
            <a:pPr algn="ctr">
              <a:defRPr/>
            </a:pPr>
            <a:r>
              <a:rPr lang="ja-JP" altLang="en-US" sz="1600" dirty="0">
                <a:latin typeface="ＭＳ ゴシック" pitchFamily="49" charset="-128"/>
                <a:ea typeface="ＭＳ ゴシック" pitchFamily="49" charset="-128"/>
              </a:rPr>
              <a:t>道路事業</a:t>
            </a:r>
            <a:endParaRPr lang="ja-JP" altLang="en-US" sz="1600" dirty="0">
              <a:effectLst>
                <a:outerShdw blurRad="38100" dist="38100" dir="2700000" algn="tl">
                  <a:srgbClr val="FFFFFF"/>
                </a:outerShdw>
              </a:effectLst>
              <a:latin typeface="Times New Roman" pitchFamily="18" charset="0"/>
            </a:endParaRPr>
          </a:p>
        </p:txBody>
      </p:sp>
      <p:sp>
        <p:nvSpPr>
          <p:cNvPr id="78853" name="AutoShape 4"/>
          <p:cNvSpPr>
            <a:spLocks noChangeArrowheads="1"/>
          </p:cNvSpPr>
          <p:nvPr/>
        </p:nvSpPr>
        <p:spPr bwMode="auto">
          <a:xfrm>
            <a:off x="107950" y="3303588"/>
            <a:ext cx="2662238" cy="2879725"/>
          </a:xfrm>
          <a:prstGeom prst="roundRect">
            <a:avLst>
              <a:gd name="adj" fmla="val 16667"/>
            </a:avLst>
          </a:prstGeom>
          <a:solidFill>
            <a:schemeClr val="bg1">
              <a:alpha val="41176"/>
            </a:schemeClr>
          </a:solidFill>
          <a:ln w="25400">
            <a:solidFill>
              <a:srgbClr val="5F5F5F"/>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54" name="Text Box 5"/>
          <p:cNvSpPr txBox="1">
            <a:spLocks noChangeArrowheads="1"/>
          </p:cNvSpPr>
          <p:nvPr/>
        </p:nvSpPr>
        <p:spPr bwMode="auto">
          <a:xfrm>
            <a:off x="4881563" y="4808538"/>
            <a:ext cx="504825" cy="285750"/>
          </a:xfrm>
          <a:prstGeom prst="rect">
            <a:avLst/>
          </a:prstGeom>
          <a:solidFill>
            <a:schemeClr val="bg1">
              <a:alpha val="38823"/>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b="1"/>
              <a:t>公園</a:t>
            </a:r>
          </a:p>
        </p:txBody>
      </p:sp>
      <p:sp>
        <p:nvSpPr>
          <p:cNvPr id="78855" name="Text Box 6"/>
          <p:cNvSpPr txBox="1">
            <a:spLocks noChangeArrowheads="1"/>
          </p:cNvSpPr>
          <p:nvPr/>
        </p:nvSpPr>
        <p:spPr bwMode="auto">
          <a:xfrm>
            <a:off x="5281613" y="3741738"/>
            <a:ext cx="1152525" cy="284162"/>
          </a:xfrm>
          <a:prstGeom prst="rect">
            <a:avLst/>
          </a:prstGeom>
          <a:solidFill>
            <a:schemeClr val="bg1">
              <a:alpha val="38823"/>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t>都市計画道路</a:t>
            </a:r>
          </a:p>
        </p:txBody>
      </p:sp>
      <p:sp>
        <p:nvSpPr>
          <p:cNvPr id="78856" name="Text Box 7"/>
          <p:cNvSpPr txBox="1">
            <a:spLocks noChangeArrowheads="1"/>
          </p:cNvSpPr>
          <p:nvPr/>
        </p:nvSpPr>
        <p:spPr bwMode="auto">
          <a:xfrm>
            <a:off x="3148013" y="5210175"/>
            <a:ext cx="863600" cy="284163"/>
          </a:xfrm>
          <a:prstGeom prst="rect">
            <a:avLst/>
          </a:prstGeom>
          <a:solidFill>
            <a:schemeClr val="bg1">
              <a:alpha val="56078"/>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t>区画道路</a:t>
            </a:r>
          </a:p>
        </p:txBody>
      </p:sp>
      <p:sp>
        <p:nvSpPr>
          <p:cNvPr id="78857" name="Text Box 8"/>
          <p:cNvSpPr txBox="1">
            <a:spLocks noChangeArrowheads="1"/>
          </p:cNvSpPr>
          <p:nvPr/>
        </p:nvSpPr>
        <p:spPr bwMode="auto">
          <a:xfrm>
            <a:off x="179388" y="3370263"/>
            <a:ext cx="2590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5000"/>
              </a:lnSpc>
              <a:spcBef>
                <a:spcPct val="50000"/>
              </a:spcBef>
            </a:pPr>
            <a:r>
              <a:rPr lang="ja-JP" altLang="en-US" sz="1400" dirty="0"/>
              <a:t>・</a:t>
            </a:r>
            <a:r>
              <a:rPr lang="ja-JP" altLang="en-US" sz="1400" b="1" dirty="0"/>
              <a:t>区画道路</a:t>
            </a:r>
            <a:r>
              <a:rPr lang="ja-JP" altLang="en-US" sz="1400" dirty="0"/>
              <a:t>、</a:t>
            </a:r>
            <a:r>
              <a:rPr lang="ja-JP" altLang="en-US" sz="1400" b="1" dirty="0"/>
              <a:t>公園等</a:t>
            </a:r>
            <a:r>
              <a:rPr lang="ja-JP" altLang="en-US" sz="1400" dirty="0"/>
              <a:t>の公共施設を用地買収方式で整備した場合の仮想事業費（工事費、移転補償費、用地費等）の一部</a:t>
            </a:r>
          </a:p>
        </p:txBody>
      </p:sp>
      <p:sp>
        <p:nvSpPr>
          <p:cNvPr id="78858" name="Text Box 9"/>
          <p:cNvSpPr txBox="1">
            <a:spLocks noChangeArrowheads="1"/>
          </p:cNvSpPr>
          <p:nvPr/>
        </p:nvSpPr>
        <p:spPr bwMode="auto">
          <a:xfrm>
            <a:off x="252413" y="5016500"/>
            <a:ext cx="25177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50000"/>
              </a:spcBef>
            </a:pPr>
            <a:r>
              <a:rPr lang="ja-JP" altLang="en-US" sz="1300"/>
              <a:t>・公開空地整備費</a:t>
            </a:r>
          </a:p>
          <a:p>
            <a:pPr>
              <a:lnSpc>
                <a:spcPct val="90000"/>
              </a:lnSpc>
              <a:spcBef>
                <a:spcPct val="50000"/>
              </a:spcBef>
            </a:pPr>
            <a:r>
              <a:rPr lang="ja-JP" altLang="en-US" sz="1300"/>
              <a:t>・公益施設や耐火建築物等の用地の従前建築物等の移転補償費</a:t>
            </a:r>
          </a:p>
          <a:p>
            <a:pPr>
              <a:lnSpc>
                <a:spcPct val="85000"/>
              </a:lnSpc>
            </a:pPr>
            <a:r>
              <a:rPr lang="ja-JP" altLang="en-US" sz="1300"/>
              <a:t>　　　　　　　　　　　　　　　　　　　等</a:t>
            </a:r>
          </a:p>
        </p:txBody>
      </p:sp>
      <p:sp>
        <p:nvSpPr>
          <p:cNvPr id="78859" name="Text Box 10"/>
          <p:cNvSpPr txBox="1">
            <a:spLocks noChangeArrowheads="1"/>
          </p:cNvSpPr>
          <p:nvPr/>
        </p:nvSpPr>
        <p:spPr bwMode="auto">
          <a:xfrm>
            <a:off x="250825" y="4467225"/>
            <a:ext cx="259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50000"/>
              </a:spcBef>
            </a:pPr>
            <a:r>
              <a:rPr lang="ja-JP" altLang="en-US" sz="1400"/>
              <a:t>その他、以下について、限度額の対象となる。</a:t>
            </a:r>
          </a:p>
        </p:txBody>
      </p:sp>
      <p:sp>
        <p:nvSpPr>
          <p:cNvPr id="78860" name="AutoShape 11"/>
          <p:cNvSpPr>
            <a:spLocks noChangeArrowheads="1"/>
          </p:cNvSpPr>
          <p:nvPr/>
        </p:nvSpPr>
        <p:spPr bwMode="auto">
          <a:xfrm>
            <a:off x="215900" y="4362450"/>
            <a:ext cx="2446338" cy="1647825"/>
          </a:xfrm>
          <a:prstGeom prst="roundRect">
            <a:avLst>
              <a:gd name="adj" fmla="val 12407"/>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61" name="Line 14"/>
          <p:cNvSpPr>
            <a:spLocks noChangeShapeType="1"/>
          </p:cNvSpPr>
          <p:nvPr/>
        </p:nvSpPr>
        <p:spPr bwMode="auto">
          <a:xfrm>
            <a:off x="2698750" y="3087688"/>
            <a:ext cx="2182813" cy="176530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2" name="Line 15"/>
          <p:cNvSpPr>
            <a:spLocks noChangeShapeType="1"/>
          </p:cNvSpPr>
          <p:nvPr/>
        </p:nvSpPr>
        <p:spPr bwMode="auto">
          <a:xfrm>
            <a:off x="2698750" y="3087688"/>
            <a:ext cx="935038" cy="2111375"/>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3" name="Line 16"/>
          <p:cNvSpPr>
            <a:spLocks noChangeShapeType="1"/>
          </p:cNvSpPr>
          <p:nvPr/>
        </p:nvSpPr>
        <p:spPr bwMode="auto">
          <a:xfrm flipH="1" flipV="1">
            <a:off x="6437313" y="3875088"/>
            <a:ext cx="400050" cy="0"/>
          </a:xfrm>
          <a:prstGeom prst="line">
            <a:avLst/>
          </a:prstGeom>
          <a:noFill/>
          <a:ln w="444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4" name="AutoShape 17"/>
          <p:cNvSpPr>
            <a:spLocks noChangeArrowheads="1"/>
          </p:cNvSpPr>
          <p:nvPr/>
        </p:nvSpPr>
        <p:spPr bwMode="auto">
          <a:xfrm rot="5400000">
            <a:off x="4210844" y="3829844"/>
            <a:ext cx="360363"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355 h 21600"/>
              <a:gd name="T14" fmla="*/ 17730 w 21600"/>
              <a:gd name="T15" fmla="*/ 16245 h 21600"/>
            </a:gdLst>
            <a:ahLst/>
            <a:cxnLst>
              <a:cxn ang="T8">
                <a:pos x="T0" y="T1"/>
              </a:cxn>
              <a:cxn ang="T9">
                <a:pos x="T2" y="T3"/>
              </a:cxn>
              <a:cxn ang="T10">
                <a:pos x="T4" y="T5"/>
              </a:cxn>
              <a:cxn ang="T11">
                <a:pos x="T6" y="T7"/>
              </a:cxn>
            </a:cxnLst>
            <a:rect l="T12" t="T13" r="T14" b="T15"/>
            <a:pathLst>
              <a:path w="21600" h="21600">
                <a:moveTo>
                  <a:pt x="13924" y="0"/>
                </a:moveTo>
                <a:lnTo>
                  <a:pt x="13924" y="5355"/>
                </a:lnTo>
                <a:lnTo>
                  <a:pt x="3375" y="5355"/>
                </a:lnTo>
                <a:lnTo>
                  <a:pt x="3375" y="16245"/>
                </a:lnTo>
                <a:lnTo>
                  <a:pt x="13924" y="16245"/>
                </a:lnTo>
                <a:lnTo>
                  <a:pt x="13924" y="21600"/>
                </a:lnTo>
                <a:lnTo>
                  <a:pt x="21600" y="10800"/>
                </a:lnTo>
                <a:lnTo>
                  <a:pt x="13924" y="0"/>
                </a:lnTo>
                <a:close/>
              </a:path>
              <a:path w="21600" h="21600">
                <a:moveTo>
                  <a:pt x="1350" y="5355"/>
                </a:moveTo>
                <a:lnTo>
                  <a:pt x="1350" y="16245"/>
                </a:lnTo>
                <a:lnTo>
                  <a:pt x="2700" y="16245"/>
                </a:lnTo>
                <a:lnTo>
                  <a:pt x="2700" y="5355"/>
                </a:lnTo>
                <a:lnTo>
                  <a:pt x="1350" y="5355"/>
                </a:lnTo>
                <a:close/>
              </a:path>
              <a:path w="21600" h="21600">
                <a:moveTo>
                  <a:pt x="0" y="5355"/>
                </a:moveTo>
                <a:lnTo>
                  <a:pt x="0" y="16245"/>
                </a:lnTo>
                <a:lnTo>
                  <a:pt x="675" y="16245"/>
                </a:lnTo>
                <a:lnTo>
                  <a:pt x="675" y="5355"/>
                </a:lnTo>
                <a:lnTo>
                  <a:pt x="0" y="5355"/>
                </a:lnTo>
                <a:close/>
              </a:path>
            </a:pathLst>
          </a:custGeom>
          <a:solidFill>
            <a:srgbClr val="666699"/>
          </a:solidFill>
          <a:ln w="9525">
            <a:solidFill>
              <a:schemeClr val="tx1"/>
            </a:solidFill>
            <a:miter lim="800000"/>
            <a:headEnd/>
            <a:tailEnd/>
          </a:ln>
        </p:spPr>
        <p:txBody>
          <a:bodyPr wrap="none" anchor="ctr"/>
          <a:lstStyle/>
          <a:p>
            <a:endParaRPr lang="ja-JP" altLang="en-US"/>
          </a:p>
        </p:txBody>
      </p:sp>
      <p:sp>
        <p:nvSpPr>
          <p:cNvPr id="78865" name="AutoShape 18"/>
          <p:cNvSpPr>
            <a:spLocks noChangeArrowheads="1"/>
          </p:cNvSpPr>
          <p:nvPr/>
        </p:nvSpPr>
        <p:spPr bwMode="auto">
          <a:xfrm>
            <a:off x="6802438" y="4065588"/>
            <a:ext cx="2122487" cy="1081087"/>
          </a:xfrm>
          <a:prstGeom prst="roundRect">
            <a:avLst>
              <a:gd name="adj" fmla="val 16667"/>
            </a:avLst>
          </a:prstGeom>
          <a:solidFill>
            <a:schemeClr val="bg1">
              <a:alpha val="45882"/>
            </a:schemeClr>
          </a:solidFill>
          <a:ln w="25400">
            <a:solidFill>
              <a:srgbClr val="5F5F5F"/>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66" name="Text Box 19"/>
          <p:cNvSpPr txBox="1">
            <a:spLocks noChangeArrowheads="1"/>
          </p:cNvSpPr>
          <p:nvPr/>
        </p:nvSpPr>
        <p:spPr bwMode="auto">
          <a:xfrm>
            <a:off x="6875463" y="4110038"/>
            <a:ext cx="20939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a:t>・</a:t>
            </a:r>
            <a:r>
              <a:rPr lang="ja-JP" altLang="en-US" sz="1400" b="1"/>
              <a:t>都市計画道路等</a:t>
            </a:r>
            <a:r>
              <a:rPr lang="ja-JP" altLang="en-US" sz="1400"/>
              <a:t>を用地買収方式で整備した場合の仮想事業費（工事費、移転補償費、用地費等）</a:t>
            </a:r>
          </a:p>
        </p:txBody>
      </p:sp>
      <p:sp>
        <p:nvSpPr>
          <p:cNvPr id="78867" name="AutoShape 22"/>
          <p:cNvSpPr>
            <a:spLocks noChangeArrowheads="1"/>
          </p:cNvSpPr>
          <p:nvPr/>
        </p:nvSpPr>
        <p:spPr bwMode="auto">
          <a:xfrm>
            <a:off x="38100" y="939800"/>
            <a:ext cx="9058275" cy="1201738"/>
          </a:xfrm>
          <a:prstGeom prst="roundRect">
            <a:avLst>
              <a:gd name="adj" fmla="val 5750"/>
            </a:avLst>
          </a:prstGeom>
          <a:solidFill>
            <a:srgbClr val="EAEAEA"/>
          </a:solidFill>
          <a:ln w="9525">
            <a:solidFill>
              <a:srgbClr val="969696"/>
            </a:solidFill>
            <a:round/>
            <a:headEnd/>
            <a:tailEnd/>
          </a:ln>
        </p:spPr>
        <p:txBody>
          <a:bodyPr lIns="36000" tIns="10800" rIns="36000"/>
          <a:lstStyle>
            <a:lvl1pPr marL="165100" indent="-1651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05000"/>
              </a:lnSpc>
            </a:pPr>
            <a:endParaRPr lang="en-US" altLang="ja-JP" sz="1600">
              <a:latin typeface="ＭＳ ゴシック" panose="020B0609070205080204" pitchFamily="49" charset="-128"/>
              <a:ea typeface="ＭＳ ゴシック" panose="020B0609070205080204" pitchFamily="49" charset="-128"/>
            </a:endParaRPr>
          </a:p>
          <a:p>
            <a:pPr>
              <a:lnSpc>
                <a:spcPct val="105000"/>
              </a:lnSpc>
            </a:pPr>
            <a:r>
              <a:rPr lang="ja-JP" altLang="en-US" sz="1600">
                <a:latin typeface="ＭＳ ゴシック" panose="020B0609070205080204" pitchFamily="49" charset="-128"/>
                <a:ea typeface="ＭＳ ゴシック" panose="020B0609070205080204" pitchFamily="49" charset="-128"/>
              </a:rPr>
              <a:t>　</a:t>
            </a:r>
          </a:p>
        </p:txBody>
      </p:sp>
      <p:sp>
        <p:nvSpPr>
          <p:cNvPr id="7190" name="AutoShape 23"/>
          <p:cNvSpPr>
            <a:spLocks noChangeArrowheads="1"/>
          </p:cNvSpPr>
          <p:nvPr/>
        </p:nvSpPr>
        <p:spPr bwMode="auto">
          <a:xfrm>
            <a:off x="8385175" y="984250"/>
            <a:ext cx="673100" cy="1112838"/>
          </a:xfrm>
          <a:prstGeom prst="roundRect">
            <a:avLst>
              <a:gd name="adj" fmla="val 16667"/>
            </a:avLst>
          </a:prstGeom>
          <a:solidFill>
            <a:srgbClr val="FFCC00">
              <a:alpha val="43137"/>
            </a:srgbClr>
          </a:solidFill>
          <a:ln w="9525">
            <a:noFill/>
            <a:round/>
            <a:headEnd/>
            <a:tailEnd/>
          </a:ln>
        </p:spPr>
        <p:txBody>
          <a:bodyPr vert="eaVert" wrap="none" anchor="ctr"/>
          <a:lstStyle/>
          <a:p>
            <a:pPr algn="ctr">
              <a:defRPr/>
            </a:pPr>
            <a:r>
              <a:rPr lang="ja-JP" altLang="en-US" sz="1600" dirty="0">
                <a:effectLst>
                  <a:outerShdw blurRad="38100" dist="38100" dir="2700000" algn="tl">
                    <a:srgbClr val="C0C0C0"/>
                  </a:outerShdw>
                </a:effectLst>
                <a:latin typeface="Arial" charset="0"/>
              </a:rPr>
              <a:t>が可能</a:t>
            </a:r>
            <a:endParaRPr lang="en-US" altLang="ja-JP" sz="1600" dirty="0">
              <a:effectLst>
                <a:outerShdw blurRad="38100" dist="38100" dir="2700000" algn="tl">
                  <a:srgbClr val="C0C0C0"/>
                </a:outerShdw>
              </a:effectLst>
              <a:latin typeface="Arial" charset="0"/>
            </a:endParaRPr>
          </a:p>
          <a:p>
            <a:pPr algn="ctr">
              <a:defRPr/>
            </a:pPr>
            <a:r>
              <a:rPr lang="ja-JP" altLang="en-US" sz="1600" dirty="0">
                <a:effectLst>
                  <a:outerShdw blurRad="38100" dist="38100" dir="2700000" algn="tl">
                    <a:srgbClr val="C0C0C0"/>
                  </a:outerShdw>
                </a:effectLst>
                <a:latin typeface="Arial" charset="0"/>
              </a:rPr>
              <a:t>両者の併用</a:t>
            </a:r>
            <a:endParaRPr lang="en-US" altLang="ja-JP" sz="1600" dirty="0">
              <a:effectLst>
                <a:outerShdw blurRad="38100" dist="38100" dir="2700000" algn="tl">
                  <a:srgbClr val="C0C0C0"/>
                </a:outerShdw>
              </a:effectLst>
              <a:latin typeface="Arial" charset="0"/>
            </a:endParaRPr>
          </a:p>
        </p:txBody>
      </p:sp>
      <p:sp>
        <p:nvSpPr>
          <p:cNvPr id="78869" name="Text Box 25"/>
          <p:cNvSpPr txBox="1">
            <a:spLocks noChangeArrowheads="1"/>
          </p:cNvSpPr>
          <p:nvPr/>
        </p:nvSpPr>
        <p:spPr bwMode="auto">
          <a:xfrm>
            <a:off x="44450" y="6499225"/>
            <a:ext cx="861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latin typeface="ＭＳ ゴシック" panose="020B0609070205080204" pitchFamily="49" charset="-128"/>
                <a:ea typeface="ＭＳ ゴシック" panose="020B0609070205080204" pitchFamily="49" charset="-128"/>
              </a:rPr>
              <a:t>社会資本整備総合交付金である道路事業</a:t>
            </a:r>
            <a:r>
              <a:rPr lang="ja-JP" altLang="en-US" sz="1400"/>
              <a:t>と市街地整備事業（都市再生区画整理事業）の併用地区のイメージ</a:t>
            </a:r>
          </a:p>
        </p:txBody>
      </p:sp>
      <p:sp>
        <p:nvSpPr>
          <p:cNvPr id="78870" name="Text Box 25"/>
          <p:cNvSpPr txBox="1">
            <a:spLocks noChangeArrowheads="1"/>
          </p:cNvSpPr>
          <p:nvPr/>
        </p:nvSpPr>
        <p:spPr bwMode="auto">
          <a:xfrm>
            <a:off x="4922838" y="1001713"/>
            <a:ext cx="3016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600" b="1" dirty="0">
                <a:latin typeface="ＭＳ ゴシック" panose="020B0609070205080204" pitchFamily="49" charset="-128"/>
                <a:ea typeface="ＭＳ ゴシック" panose="020B0609070205080204" pitchFamily="49" charset="-128"/>
              </a:rPr>
              <a:t>都市計画道路等</a:t>
            </a:r>
            <a:r>
              <a:rPr lang="ja-JP" altLang="en-US" sz="1600" dirty="0">
                <a:latin typeface="ＭＳ ゴシック" panose="020B0609070205080204" pitchFamily="49" charset="-128"/>
                <a:ea typeface="ＭＳ ゴシック" panose="020B0609070205080204" pitchFamily="49" charset="-128"/>
              </a:rPr>
              <a:t>の整備に着目</a:t>
            </a:r>
            <a:endParaRPr lang="ja-JP" altLang="en-US" sz="1600" dirty="0"/>
          </a:p>
        </p:txBody>
      </p:sp>
      <p:sp>
        <p:nvSpPr>
          <p:cNvPr id="78871" name="Text Box 25"/>
          <p:cNvSpPr txBox="1">
            <a:spLocks noChangeArrowheads="1"/>
          </p:cNvSpPr>
          <p:nvPr/>
        </p:nvSpPr>
        <p:spPr bwMode="auto">
          <a:xfrm>
            <a:off x="4932363" y="1517650"/>
            <a:ext cx="3236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b="1">
                <a:latin typeface="ＭＳ ゴシック" panose="020B0609070205080204" pitchFamily="49" charset="-128"/>
                <a:ea typeface="ＭＳ ゴシック" panose="020B0609070205080204" pitchFamily="49" charset="-128"/>
              </a:rPr>
              <a:t>区画道路、公園等の公共施設</a:t>
            </a:r>
            <a:r>
              <a:rPr lang="ja-JP" altLang="en-US" sz="1600">
                <a:latin typeface="ＭＳ ゴシック" panose="020B0609070205080204" pitchFamily="49" charset="-128"/>
                <a:ea typeface="ＭＳ ゴシック" panose="020B0609070205080204" pitchFamily="49" charset="-128"/>
              </a:rPr>
              <a:t>の</a:t>
            </a:r>
            <a:endParaRPr lang="en-US" altLang="ja-JP" sz="1600">
              <a:latin typeface="ＭＳ ゴシック" panose="020B0609070205080204" pitchFamily="49" charset="-128"/>
              <a:ea typeface="ＭＳ ゴシック" panose="020B0609070205080204" pitchFamily="49" charset="-128"/>
            </a:endParaRPr>
          </a:p>
          <a:p>
            <a:r>
              <a:rPr lang="ja-JP" altLang="en-US" sz="1600">
                <a:latin typeface="ＭＳ ゴシック" panose="020B0609070205080204" pitchFamily="49" charset="-128"/>
                <a:ea typeface="ＭＳ ゴシック" panose="020B0609070205080204" pitchFamily="49" charset="-128"/>
              </a:rPr>
              <a:t>整備等に着目</a:t>
            </a:r>
            <a:endParaRPr lang="ja-JP" altLang="en-US" sz="1600"/>
          </a:p>
        </p:txBody>
      </p:sp>
      <p:sp>
        <p:nvSpPr>
          <p:cNvPr id="29" name="右矢印 28"/>
          <p:cNvSpPr/>
          <p:nvPr/>
        </p:nvSpPr>
        <p:spPr>
          <a:xfrm>
            <a:off x="4576763" y="1073150"/>
            <a:ext cx="311150" cy="1778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右矢印 29"/>
          <p:cNvSpPr/>
          <p:nvPr/>
        </p:nvSpPr>
        <p:spPr>
          <a:xfrm>
            <a:off x="4576763" y="1606550"/>
            <a:ext cx="311150" cy="17938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874" name="Rectangle 2"/>
          <p:cNvSpPr>
            <a:spLocks noChangeArrowheads="1"/>
          </p:cNvSpPr>
          <p:nvPr/>
        </p:nvSpPr>
        <p:spPr bwMode="auto">
          <a:xfrm>
            <a:off x="82550" y="984250"/>
            <a:ext cx="4422775" cy="369888"/>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rPr>
              <a:t>道路事業</a:t>
            </a:r>
          </a:p>
        </p:txBody>
      </p:sp>
      <p:sp>
        <p:nvSpPr>
          <p:cNvPr id="32" name="Text Box 13"/>
          <p:cNvSpPr txBox="1">
            <a:spLocks noChangeArrowheads="1"/>
          </p:cNvSpPr>
          <p:nvPr/>
        </p:nvSpPr>
        <p:spPr bwMode="auto">
          <a:xfrm>
            <a:off x="82550" y="1503363"/>
            <a:ext cx="4422775" cy="339725"/>
          </a:xfrm>
          <a:prstGeom prst="rect">
            <a:avLst/>
          </a:prstGeom>
          <a:solidFill>
            <a:srgbClr val="FFFF99"/>
          </a:solidFill>
          <a:ln w="9525">
            <a:noFill/>
            <a:miter lim="800000"/>
            <a:headEnd/>
            <a:tailEnd/>
          </a:ln>
          <a:effectLst/>
        </p:spPr>
        <p:txBody>
          <a:bodyPr>
            <a:spAutoFit/>
          </a:bodyPr>
          <a:lstStyle/>
          <a:p>
            <a:pPr>
              <a:spcBef>
                <a:spcPts val="0"/>
              </a:spcBef>
              <a:defRPr/>
            </a:pPr>
            <a:r>
              <a:rPr lang="ja-JP" altLang="en-US" sz="1600" dirty="0">
                <a:latin typeface="ＭＳ ゴシック" pitchFamily="49" charset="-128"/>
                <a:ea typeface="ＭＳ ゴシック" pitchFamily="49" charset="-128"/>
              </a:rPr>
              <a:t>◇市街地整備事業（都市再生区画整理事業）</a:t>
            </a:r>
            <a:endParaRPr lang="ja-JP" altLang="en-US" sz="1600" dirty="0">
              <a:effectLst>
                <a:outerShdw blurRad="38100" dist="38100" dir="2700000" algn="tl">
                  <a:srgbClr val="FFFFFF"/>
                </a:outerShdw>
              </a:effectLst>
              <a:latin typeface="Times New Roman" pitchFamily="18" charset="0"/>
            </a:endParaRPr>
          </a:p>
        </p:txBody>
      </p:sp>
      <p:sp>
        <p:nvSpPr>
          <p:cNvPr id="33" name="右中かっこ 32"/>
          <p:cNvSpPr/>
          <p:nvPr/>
        </p:nvSpPr>
        <p:spPr>
          <a:xfrm>
            <a:off x="7858125" y="984250"/>
            <a:ext cx="444500" cy="1112838"/>
          </a:xfrm>
          <a:prstGeom prst="rightBrace">
            <a:avLst>
              <a:gd name="adj1" fmla="val 3119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0461" name="Text Box 13"/>
          <p:cNvSpPr txBox="1">
            <a:spLocks noChangeArrowheads="1"/>
          </p:cNvSpPr>
          <p:nvPr/>
        </p:nvSpPr>
        <p:spPr bwMode="auto">
          <a:xfrm>
            <a:off x="82550" y="2655888"/>
            <a:ext cx="2620963" cy="554037"/>
          </a:xfrm>
          <a:prstGeom prst="rect">
            <a:avLst/>
          </a:prstGeom>
          <a:solidFill>
            <a:srgbClr val="FFFF99"/>
          </a:solidFill>
          <a:ln w="9525">
            <a:solidFill>
              <a:schemeClr val="tx1"/>
            </a:solidFill>
            <a:miter lim="800000"/>
            <a:headEnd/>
            <a:tailEnd/>
          </a:ln>
          <a:effectLst/>
        </p:spPr>
        <p:txBody>
          <a:bodyPr>
            <a:spAutoFit/>
          </a:bodyPr>
          <a:lstStyle/>
          <a:p>
            <a:pPr algn="ctr">
              <a:spcBef>
                <a:spcPts val="0"/>
              </a:spcBef>
              <a:defRPr/>
            </a:pPr>
            <a:r>
              <a:rPr lang="ja-JP" altLang="en-US" sz="1600" dirty="0">
                <a:latin typeface="ＭＳ ゴシック" pitchFamily="49" charset="-128"/>
                <a:ea typeface="ＭＳ ゴシック" pitchFamily="49" charset="-128"/>
              </a:rPr>
              <a:t>市街地整備事業</a:t>
            </a:r>
            <a:endParaRPr lang="en-US" altLang="ja-JP" sz="1600" dirty="0">
              <a:latin typeface="ＭＳ ゴシック" pitchFamily="49" charset="-128"/>
              <a:ea typeface="ＭＳ ゴシック" pitchFamily="49" charset="-128"/>
            </a:endParaRPr>
          </a:p>
          <a:p>
            <a:pPr algn="ctr">
              <a:spcBef>
                <a:spcPts val="0"/>
              </a:spcBef>
              <a:defRPr/>
            </a:pPr>
            <a:r>
              <a:rPr lang="ja-JP" altLang="en-US" sz="1400" dirty="0">
                <a:latin typeface="ＭＳ ゴシック" pitchFamily="49" charset="-128"/>
                <a:ea typeface="ＭＳ ゴシック" pitchFamily="49" charset="-128"/>
              </a:rPr>
              <a:t>（都市再生区画整理事業）</a:t>
            </a:r>
            <a:endParaRPr lang="ja-JP" altLang="en-US" sz="1400" dirty="0">
              <a:effectLst>
                <a:outerShdw blurRad="38100" dist="38100" dir="2700000" algn="tl">
                  <a:srgbClr val="FFFFFF"/>
                </a:outerShdw>
              </a:effectLst>
              <a:latin typeface="Times New Roman" pitchFamily="18" charset="0"/>
            </a:endParaRPr>
          </a:p>
        </p:txBody>
      </p:sp>
      <p:sp>
        <p:nvSpPr>
          <p:cNvPr id="35" name="Rectangle 27"/>
          <p:cNvSpPr txBox="1">
            <a:spLocks noChangeArrowheads="1"/>
          </p:cNvSpPr>
          <p:nvPr/>
        </p:nvSpPr>
        <p:spPr bwMode="auto">
          <a:xfrm>
            <a:off x="35496" y="22225"/>
            <a:ext cx="5356225" cy="523875"/>
          </a:xfrm>
          <a:prstGeom prst="rect">
            <a:avLst/>
          </a:prstGeom>
          <a:noFill/>
          <a:ln w="9525">
            <a:noFill/>
            <a:miter lim="800000"/>
            <a:headEnd/>
            <a:tailEnd/>
          </a:ln>
        </p:spPr>
        <p:txBody>
          <a:bodyPr wrap="none" anchor="b">
            <a:spAutoFit/>
          </a:bodyPr>
          <a:lstStyle/>
          <a:p>
            <a:pPr eaLnBrk="1" hangingPunct="1">
              <a:defRPr/>
            </a:pPr>
            <a:r>
              <a:rPr kumimoji="1" lang="ja-JP" altLang="en-US" sz="2800" kern="0" dirty="0">
                <a:solidFill>
                  <a:srgbClr val="0070C0"/>
                </a:solidFill>
                <a:latin typeface="+mn-ea"/>
                <a:ea typeface="+mn-ea"/>
                <a:cs typeface="+mj-cs"/>
              </a:rPr>
              <a:t>土地区画整理事業の支援イメージ</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29</a:t>
            </a:fld>
            <a:endParaRPr lang="en-US" altLang="ja-JP" dirty="0"/>
          </a:p>
        </p:txBody>
      </p:sp>
    </p:spTree>
    <p:extLst>
      <p:ext uri="{BB962C8B-B14F-4D97-AF65-F5344CB8AC3E}">
        <p14:creationId xmlns:p14="http://schemas.microsoft.com/office/powerpoint/2010/main" val="1267145259"/>
      </p:ext>
    </p:ext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22225"/>
            <a:ext cx="3692525" cy="523875"/>
          </a:xfrm>
        </p:spPr>
        <p:txBody>
          <a:bodyPr>
            <a:normAutofit/>
          </a:bodyPr>
          <a:lstStyle/>
          <a:p>
            <a:pPr eaLnBrk="1" hangingPunct="1"/>
            <a:r>
              <a:rPr lang="ja-JP" altLang="en-US" dirty="0">
                <a:solidFill>
                  <a:srgbClr val="0070C0"/>
                </a:solidFill>
                <a:latin typeface="+mn-ea"/>
                <a:ea typeface="+mn-ea"/>
              </a:rPr>
              <a:t>土地区画整理事業とは</a:t>
            </a:r>
          </a:p>
        </p:txBody>
      </p:sp>
      <p:sp>
        <p:nvSpPr>
          <p:cNvPr id="9219" name="コンテンツ プレースホルダー 1"/>
          <p:cNvSpPr>
            <a:spLocks noGrp="1"/>
          </p:cNvSpPr>
          <p:nvPr>
            <p:ph idx="1"/>
          </p:nvPr>
        </p:nvSpPr>
        <p:spPr>
          <a:xfrm>
            <a:off x="457200" y="1125538"/>
            <a:ext cx="8229600" cy="5000625"/>
          </a:xfrm>
        </p:spPr>
        <p:txBody>
          <a:bodyPr/>
          <a:lstStyle/>
          <a:p>
            <a:pPr>
              <a:spcBef>
                <a:spcPts val="1200"/>
              </a:spcBef>
            </a:pPr>
            <a:r>
              <a:rPr lang="ja-JP" altLang="en-US" sz="2400"/>
              <a:t>土地区画整理事業とは、都市計画区域内の土地について、</a:t>
            </a:r>
            <a:r>
              <a:rPr lang="ja-JP" altLang="en-US" sz="2400" u="sng">
                <a:solidFill>
                  <a:srgbClr val="FF0000"/>
                </a:solidFill>
              </a:rPr>
              <a:t>公共施設の整備改善</a:t>
            </a:r>
            <a:r>
              <a:rPr lang="ja-JP" altLang="en-US" sz="2400" u="sng"/>
              <a:t>及び</a:t>
            </a:r>
            <a:r>
              <a:rPr lang="ja-JP" altLang="en-US" sz="2400" u="sng">
                <a:solidFill>
                  <a:srgbClr val="FF0000"/>
                </a:solidFill>
              </a:rPr>
              <a:t>宅地の利用の増進</a:t>
            </a:r>
            <a:r>
              <a:rPr lang="ja-JP" altLang="en-US" sz="2400"/>
              <a:t>を図るため、土地区画整理法に基づき行われる、</a:t>
            </a:r>
            <a:r>
              <a:rPr lang="ja-JP" altLang="en-US" sz="2400" u="sng">
                <a:solidFill>
                  <a:srgbClr val="FF0000"/>
                </a:solidFill>
              </a:rPr>
              <a:t>土地の区画形質の変更</a:t>
            </a:r>
            <a:r>
              <a:rPr lang="ja-JP" altLang="en-US" sz="2400" u="sng"/>
              <a:t>及び</a:t>
            </a:r>
            <a:r>
              <a:rPr lang="ja-JP" altLang="en-US" sz="2400" u="sng">
                <a:solidFill>
                  <a:srgbClr val="FF0000"/>
                </a:solidFill>
              </a:rPr>
              <a:t>公共施設の新設又は変更</a:t>
            </a:r>
            <a:r>
              <a:rPr lang="ja-JP" altLang="en-US" sz="2400"/>
              <a:t>に関する事業。</a:t>
            </a:r>
            <a:endParaRPr lang="en-US" altLang="ja-JP" sz="2400"/>
          </a:p>
          <a:p>
            <a:pPr>
              <a:spcBef>
                <a:spcPts val="1200"/>
              </a:spcBef>
            </a:pPr>
            <a:r>
              <a:rPr lang="ja-JP" altLang="en-US" sz="2400"/>
              <a:t>公共施設用地の確保は、一般の公共事業のような用地買収方式によらず、</a:t>
            </a:r>
            <a:r>
              <a:rPr lang="ja-JP" altLang="en-US" sz="2400" u="sng">
                <a:solidFill>
                  <a:srgbClr val="FF0000"/>
                </a:solidFill>
              </a:rPr>
              <a:t>換地手法</a:t>
            </a:r>
            <a:r>
              <a:rPr lang="ja-JP" altLang="en-US" sz="2400" u="sng"/>
              <a:t>による</a:t>
            </a:r>
            <a:r>
              <a:rPr lang="ja-JP" altLang="en-US" sz="2400"/>
              <a:t>。</a:t>
            </a:r>
            <a:endParaRPr lang="en-US" altLang="ja-JP" sz="2400"/>
          </a:p>
          <a:p>
            <a:pPr>
              <a:spcBef>
                <a:spcPts val="1200"/>
              </a:spcBef>
            </a:pPr>
            <a:r>
              <a:rPr lang="ja-JP" altLang="en-US" sz="2400"/>
              <a:t>土地区画整理事業により、</a:t>
            </a:r>
            <a:r>
              <a:rPr lang="ja-JP" altLang="en-US" sz="2400" u="sng"/>
              <a:t>全国の市街地の約３割に及ぶ面積が整</a:t>
            </a:r>
            <a:r>
              <a:rPr lang="ja-JP" altLang="en-US" sz="2400"/>
              <a:t>備されている。</a:t>
            </a:r>
            <a:endParaRPr lang="en-US" altLang="ja-JP" sz="2400"/>
          </a:p>
          <a:p>
            <a:pPr>
              <a:spcBef>
                <a:spcPts val="1200"/>
              </a:spcBef>
            </a:pPr>
            <a:r>
              <a:rPr lang="ja-JP" altLang="en-US" sz="2400"/>
              <a:t>既成市街地の整備・改善、スプロール市街地の解消、郊外部における住宅地や産業・物流拠点の整備など、</a:t>
            </a:r>
            <a:r>
              <a:rPr lang="ja-JP" altLang="en-US" sz="2400" u="sng"/>
              <a:t>様々な場面で活用できる</a:t>
            </a:r>
            <a:r>
              <a:rPr lang="ja-JP" altLang="en-US" sz="2400" u="sng">
                <a:solidFill>
                  <a:srgbClr val="FF0000"/>
                </a:solidFill>
              </a:rPr>
              <a:t>柔軟な制度</a:t>
            </a:r>
            <a:r>
              <a:rPr lang="ja-JP" altLang="en-US" sz="2400"/>
              <a:t>。</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3</a:t>
            </a:fld>
            <a:endParaRPr lang="en-US" altLang="ja-JP"/>
          </a:p>
        </p:txBody>
      </p:sp>
    </p:spTree>
    <p:extLst>
      <p:ext uri="{BB962C8B-B14F-4D97-AF65-F5344CB8AC3E}">
        <p14:creationId xmlns:p14="http://schemas.microsoft.com/office/powerpoint/2010/main" val="401616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5" name="タイトル 1"/>
          <p:cNvSpPr txBox="1">
            <a:spLocks/>
          </p:cNvSpPr>
          <p:nvPr/>
        </p:nvSpPr>
        <p:spPr bwMode="auto">
          <a:xfrm>
            <a:off x="1331640" y="2996952"/>
            <a:ext cx="7812360" cy="720080"/>
          </a:xfrm>
          <a:prstGeom prst="rect">
            <a:avLst/>
          </a:prstGeom>
          <a:noFill/>
          <a:ln w="9525">
            <a:noFill/>
            <a:miter lim="800000"/>
            <a:headEnd/>
            <a:tailEnd/>
          </a:ln>
        </p:spPr>
        <p:txBody>
          <a:bodyPr/>
          <a:lstStyle/>
          <a:p>
            <a:pPr>
              <a:defRPr/>
            </a:pPr>
            <a:r>
              <a:rPr lang="ja-JP" altLang="en-US" sz="3200" kern="0" dirty="0">
                <a:solidFill>
                  <a:schemeClr val="bg1"/>
                </a:solidFill>
                <a:latin typeface="+mj-ea"/>
                <a:ea typeface="+mj-ea"/>
                <a:cs typeface="+mj-cs"/>
              </a:rPr>
              <a:t>１．土地区画整理事業の仕組み</a:t>
            </a:r>
            <a:endParaRPr lang="en-US" altLang="ja-JP" sz="2800" kern="0" dirty="0">
              <a:solidFill>
                <a:schemeClr val="bg1"/>
              </a:solidFill>
              <a:latin typeface="+mj-ea"/>
              <a:ea typeface="+mj-ea"/>
              <a:cs typeface="+mj-cs"/>
            </a:endParaRPr>
          </a:p>
        </p:txBody>
      </p:sp>
    </p:spTree>
    <p:extLst>
      <p:ext uri="{BB962C8B-B14F-4D97-AF65-F5344CB8AC3E}">
        <p14:creationId xmlns:p14="http://schemas.microsoft.com/office/powerpoint/2010/main" val="222149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60463"/>
            <a:ext cx="709295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6" name="Rectangle 20"/>
          <p:cNvSpPr>
            <a:spLocks noChangeArrowheads="1"/>
          </p:cNvSpPr>
          <p:nvPr/>
        </p:nvSpPr>
        <p:spPr bwMode="auto">
          <a:xfrm>
            <a:off x="5205413" y="2420938"/>
            <a:ext cx="2700337"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334869" name="AutoShape 21"/>
          <p:cNvSpPr>
            <a:spLocks noChangeArrowheads="1"/>
          </p:cNvSpPr>
          <p:nvPr/>
        </p:nvSpPr>
        <p:spPr bwMode="auto">
          <a:xfrm>
            <a:off x="6146800" y="4627563"/>
            <a:ext cx="2881313" cy="1512887"/>
          </a:xfrm>
          <a:prstGeom prst="roundRect">
            <a:avLst>
              <a:gd name="adj" fmla="val 16667"/>
            </a:avLst>
          </a:prstGeom>
          <a:gradFill rotWithShape="1">
            <a:gsLst>
              <a:gs pos="0">
                <a:srgbClr val="FFFF99">
                  <a:alpha val="39999"/>
                </a:srgbClr>
              </a:gs>
              <a:gs pos="50000">
                <a:srgbClr val="FFFF99">
                  <a:gamma/>
                  <a:tint val="33725"/>
                  <a:invGamma/>
                </a:srgbClr>
              </a:gs>
              <a:gs pos="100000">
                <a:srgbClr val="FFFF99">
                  <a:alpha val="39999"/>
                </a:srgbClr>
              </a:gs>
            </a:gsLst>
            <a:lin ang="5400000" scaled="1"/>
          </a:gradFill>
          <a:ln w="25400" algn="ctr">
            <a:solidFill>
              <a:srgbClr val="FFFF99"/>
            </a:solidFill>
            <a:round/>
            <a:headEnd/>
            <a:tailEnd/>
          </a:ln>
          <a:effectLst/>
        </p:spPr>
        <p:txBody>
          <a:bodyPr wrap="none" anchor="ctr"/>
          <a:lstStyle/>
          <a:p>
            <a:pPr>
              <a:defRPr/>
            </a:pPr>
            <a:endParaRPr lang="ja-JP" altLang="en-US">
              <a:latin typeface="Arial" charset="0"/>
            </a:endParaRPr>
          </a:p>
        </p:txBody>
      </p:sp>
      <p:sp>
        <p:nvSpPr>
          <p:cNvPr id="13320" name="AutoShape 22"/>
          <p:cNvSpPr>
            <a:spLocks noChangeArrowheads="1"/>
          </p:cNvSpPr>
          <p:nvPr/>
        </p:nvSpPr>
        <p:spPr bwMode="auto">
          <a:xfrm>
            <a:off x="6578600" y="5634038"/>
            <a:ext cx="2232025" cy="3619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 </a:t>
            </a:r>
            <a:r>
              <a:rPr lang="ja-JP" altLang="en-US" sz="1200" b="1">
                <a:ea typeface="HG丸ｺﾞｼｯｸM-PRO" panose="020F0600000000000000" pitchFamily="50" charset="-128"/>
              </a:rPr>
              <a:t>保 留 地 処 分 金　　　等</a:t>
            </a:r>
          </a:p>
        </p:txBody>
      </p:sp>
      <p:sp>
        <p:nvSpPr>
          <p:cNvPr id="13321" name="AutoShape 23"/>
          <p:cNvSpPr>
            <a:spLocks noChangeArrowheads="1"/>
          </p:cNvSpPr>
          <p:nvPr/>
        </p:nvSpPr>
        <p:spPr bwMode="auto">
          <a:xfrm>
            <a:off x="6578600" y="5054600"/>
            <a:ext cx="2232025" cy="360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 </a:t>
            </a:r>
            <a:r>
              <a:rPr lang="ja-JP" altLang="en-US" sz="1200" b="1">
                <a:ea typeface="HG丸ｺﾞｼｯｸM-PRO" panose="020F0600000000000000" pitchFamily="50" charset="-128"/>
              </a:rPr>
              <a:t>公 共 側 の 支 出</a:t>
            </a:r>
          </a:p>
          <a:p>
            <a:r>
              <a:rPr lang="ja-JP" altLang="en-US" sz="1200" b="1">
                <a:ea typeface="HG丸ｺﾞｼｯｸM-PRO" panose="020F0600000000000000" pitchFamily="50" charset="-128"/>
              </a:rPr>
              <a:t>　・社会資本整備総合交付金等</a:t>
            </a:r>
          </a:p>
          <a:p>
            <a:r>
              <a:rPr lang="ja-JP" altLang="en-US" sz="1200" b="1">
                <a:ea typeface="HG丸ｺﾞｼｯｸM-PRO" panose="020F0600000000000000" pitchFamily="50" charset="-128"/>
              </a:rPr>
              <a:t>　・公共施設管理者負担金</a:t>
            </a:r>
          </a:p>
          <a:p>
            <a:r>
              <a:rPr lang="ja-JP" altLang="en-US" sz="1200" b="1">
                <a:ea typeface="HG丸ｺﾞｼｯｸM-PRO" panose="020F0600000000000000" pitchFamily="50" charset="-128"/>
              </a:rPr>
              <a:t>　・公共団体単独費</a:t>
            </a:r>
          </a:p>
        </p:txBody>
      </p:sp>
      <p:sp>
        <p:nvSpPr>
          <p:cNvPr id="334872" name="Oval 24"/>
          <p:cNvSpPr>
            <a:spLocks noChangeArrowheads="1"/>
          </p:cNvSpPr>
          <p:nvPr/>
        </p:nvSpPr>
        <p:spPr bwMode="auto">
          <a:xfrm>
            <a:off x="6175375" y="4475163"/>
            <a:ext cx="1152525" cy="360362"/>
          </a:xfrm>
          <a:prstGeom prst="ellipse">
            <a:avLst/>
          </a:prstGeom>
          <a:gradFill rotWithShape="1">
            <a:gsLst>
              <a:gs pos="0">
                <a:srgbClr val="FF9900">
                  <a:alpha val="50000"/>
                </a:srgbClr>
              </a:gs>
              <a:gs pos="50000">
                <a:srgbClr val="FF9900">
                  <a:gamma/>
                  <a:tint val="3137"/>
                  <a:invGamma/>
                </a:srgbClr>
              </a:gs>
              <a:gs pos="100000">
                <a:srgbClr val="FF9900">
                  <a:alpha val="50000"/>
                </a:srgbClr>
              </a:gs>
            </a:gsLst>
            <a:lin ang="5400000" scaled="1"/>
          </a:gradFill>
          <a:ln w="9525" algn="ctr">
            <a:noFill/>
            <a:round/>
            <a:headEnd/>
            <a:tailEnd/>
          </a:ln>
          <a:effectLst/>
        </p:spPr>
        <p:txBody>
          <a:bodyPr wrap="none" lIns="91418" tIns="45710" rIns="91418" bIns="45710" anchor="ctr"/>
          <a:lstStyle/>
          <a:p>
            <a:pPr algn="ctr">
              <a:defRPr/>
            </a:pPr>
            <a:r>
              <a:rPr lang="ja-JP" altLang="en-US" sz="1200" b="1">
                <a:latin typeface="Arial" charset="0"/>
                <a:ea typeface="HG丸ｺﾞｼｯｸM-PRO" pitchFamily="50" charset="-128"/>
              </a:rPr>
              <a:t>収　入</a:t>
            </a:r>
          </a:p>
        </p:txBody>
      </p:sp>
      <p:sp>
        <p:nvSpPr>
          <p:cNvPr id="334873" name="AutoShape 25"/>
          <p:cNvSpPr>
            <a:spLocks noChangeArrowheads="1"/>
          </p:cNvSpPr>
          <p:nvPr/>
        </p:nvSpPr>
        <p:spPr bwMode="auto">
          <a:xfrm>
            <a:off x="6146800" y="2395538"/>
            <a:ext cx="2881313" cy="1512887"/>
          </a:xfrm>
          <a:prstGeom prst="roundRect">
            <a:avLst>
              <a:gd name="adj" fmla="val 16667"/>
            </a:avLst>
          </a:prstGeom>
          <a:gradFill rotWithShape="1">
            <a:gsLst>
              <a:gs pos="0">
                <a:srgbClr val="FFFF99">
                  <a:alpha val="39999"/>
                </a:srgbClr>
              </a:gs>
              <a:gs pos="50000">
                <a:srgbClr val="FFFF99">
                  <a:gamma/>
                  <a:tint val="33725"/>
                  <a:invGamma/>
                </a:srgbClr>
              </a:gs>
              <a:gs pos="100000">
                <a:srgbClr val="FFFF99">
                  <a:alpha val="39999"/>
                </a:srgbClr>
              </a:gs>
            </a:gsLst>
            <a:lin ang="5400000" scaled="1"/>
          </a:gradFill>
          <a:ln w="25400" algn="ctr">
            <a:solidFill>
              <a:srgbClr val="FFFF99"/>
            </a:solidFill>
            <a:round/>
            <a:headEnd/>
            <a:tailEnd/>
          </a:ln>
          <a:effectLst/>
        </p:spPr>
        <p:txBody>
          <a:bodyPr wrap="none" anchor="ctr"/>
          <a:lstStyle/>
          <a:p>
            <a:pPr>
              <a:defRPr/>
            </a:pPr>
            <a:endParaRPr lang="ja-JP" altLang="en-US">
              <a:latin typeface="Arial" charset="0"/>
            </a:endParaRPr>
          </a:p>
        </p:txBody>
      </p:sp>
      <p:sp>
        <p:nvSpPr>
          <p:cNvPr id="13328" name="AutoShape 26"/>
          <p:cNvSpPr>
            <a:spLocks noChangeArrowheads="1"/>
          </p:cNvSpPr>
          <p:nvPr/>
        </p:nvSpPr>
        <p:spPr bwMode="auto">
          <a:xfrm>
            <a:off x="6281738" y="2663825"/>
            <a:ext cx="2232025" cy="360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道路等の公共施設整備費</a:t>
            </a:r>
          </a:p>
        </p:txBody>
      </p:sp>
      <p:sp>
        <p:nvSpPr>
          <p:cNvPr id="13329" name="AutoShape 27"/>
          <p:cNvSpPr>
            <a:spLocks noChangeArrowheads="1"/>
          </p:cNvSpPr>
          <p:nvPr/>
        </p:nvSpPr>
        <p:spPr bwMode="auto">
          <a:xfrm>
            <a:off x="6291263" y="3024188"/>
            <a:ext cx="2232025" cy="3603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建物等の移転補償費</a:t>
            </a:r>
          </a:p>
        </p:txBody>
      </p:sp>
      <p:sp>
        <p:nvSpPr>
          <p:cNvPr id="13330" name="AutoShape 28"/>
          <p:cNvSpPr>
            <a:spLocks noChangeArrowheads="1"/>
          </p:cNvSpPr>
          <p:nvPr/>
        </p:nvSpPr>
        <p:spPr bwMode="auto">
          <a:xfrm>
            <a:off x="6291263" y="3384550"/>
            <a:ext cx="2232025" cy="3587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宅地の整地費　　　　　　等</a:t>
            </a:r>
          </a:p>
        </p:txBody>
      </p:sp>
      <p:sp>
        <p:nvSpPr>
          <p:cNvPr id="334877" name="Oval 29"/>
          <p:cNvSpPr>
            <a:spLocks noChangeArrowheads="1"/>
          </p:cNvSpPr>
          <p:nvPr/>
        </p:nvSpPr>
        <p:spPr bwMode="auto">
          <a:xfrm>
            <a:off x="6157913" y="2214563"/>
            <a:ext cx="1152525" cy="360362"/>
          </a:xfrm>
          <a:prstGeom prst="ellipse">
            <a:avLst/>
          </a:prstGeom>
          <a:gradFill rotWithShape="1">
            <a:gsLst>
              <a:gs pos="0">
                <a:srgbClr val="FF9900">
                  <a:alpha val="50000"/>
                </a:srgbClr>
              </a:gs>
              <a:gs pos="50000">
                <a:srgbClr val="FF9900">
                  <a:gamma/>
                  <a:tint val="3137"/>
                  <a:invGamma/>
                </a:srgbClr>
              </a:gs>
              <a:gs pos="100000">
                <a:srgbClr val="FF9900">
                  <a:alpha val="50000"/>
                </a:srgbClr>
              </a:gs>
            </a:gsLst>
            <a:lin ang="5400000" scaled="1"/>
          </a:gradFill>
          <a:ln w="9525" algn="ctr">
            <a:noFill/>
            <a:round/>
            <a:headEnd/>
            <a:tailEnd/>
          </a:ln>
          <a:effectLst/>
        </p:spPr>
        <p:txBody>
          <a:bodyPr wrap="none" lIns="91418" tIns="45710" rIns="91418" bIns="45710" anchor="ctr"/>
          <a:lstStyle/>
          <a:p>
            <a:pPr algn="ctr">
              <a:defRPr/>
            </a:pPr>
            <a:r>
              <a:rPr lang="ja-JP" altLang="en-US" sz="1200" b="1">
                <a:latin typeface="Arial" charset="0"/>
                <a:ea typeface="HG丸ｺﾞｼｯｸM-PRO" pitchFamily="50" charset="-128"/>
              </a:rPr>
              <a:t>支　出</a:t>
            </a:r>
          </a:p>
        </p:txBody>
      </p:sp>
      <p:sp>
        <p:nvSpPr>
          <p:cNvPr id="13334" name="AutoShape 30"/>
          <p:cNvSpPr>
            <a:spLocks noChangeArrowheads="1"/>
          </p:cNvSpPr>
          <p:nvPr/>
        </p:nvSpPr>
        <p:spPr bwMode="auto">
          <a:xfrm rot="-5400000">
            <a:off x="7407276" y="3656012"/>
            <a:ext cx="569912" cy="12303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135 h 21600"/>
              <a:gd name="T14" fmla="*/ 16708 w 21600"/>
              <a:gd name="T15" fmla="*/ 16465 h 21600"/>
            </a:gdLst>
            <a:ahLst/>
            <a:cxnLst>
              <a:cxn ang="T8">
                <a:pos x="T0" y="T1"/>
              </a:cxn>
              <a:cxn ang="T9">
                <a:pos x="T2" y="T3"/>
              </a:cxn>
              <a:cxn ang="T10">
                <a:pos x="T4" y="T5"/>
              </a:cxn>
              <a:cxn ang="T11">
                <a:pos x="T6" y="T7"/>
              </a:cxn>
            </a:cxnLst>
            <a:rect l="T12" t="T13" r="T14" b="T15"/>
            <a:pathLst>
              <a:path w="21600" h="21600">
                <a:moveTo>
                  <a:pt x="12274" y="0"/>
                </a:moveTo>
                <a:lnTo>
                  <a:pt x="12274" y="5135"/>
                </a:lnTo>
                <a:lnTo>
                  <a:pt x="3375" y="5135"/>
                </a:lnTo>
                <a:lnTo>
                  <a:pt x="3375" y="16465"/>
                </a:lnTo>
                <a:lnTo>
                  <a:pt x="12274" y="16465"/>
                </a:lnTo>
                <a:lnTo>
                  <a:pt x="12274" y="21600"/>
                </a:lnTo>
                <a:lnTo>
                  <a:pt x="21600" y="10800"/>
                </a:lnTo>
                <a:lnTo>
                  <a:pt x="12274" y="0"/>
                </a:lnTo>
                <a:close/>
              </a:path>
              <a:path w="21600" h="21600">
                <a:moveTo>
                  <a:pt x="1350" y="5135"/>
                </a:moveTo>
                <a:lnTo>
                  <a:pt x="1350" y="16465"/>
                </a:lnTo>
                <a:lnTo>
                  <a:pt x="2700" y="16465"/>
                </a:lnTo>
                <a:lnTo>
                  <a:pt x="2700" y="5135"/>
                </a:lnTo>
                <a:lnTo>
                  <a:pt x="1350" y="5135"/>
                </a:lnTo>
                <a:close/>
              </a:path>
              <a:path w="21600" h="21600">
                <a:moveTo>
                  <a:pt x="0" y="5135"/>
                </a:moveTo>
                <a:lnTo>
                  <a:pt x="0" y="16465"/>
                </a:lnTo>
                <a:lnTo>
                  <a:pt x="675" y="16465"/>
                </a:lnTo>
                <a:lnTo>
                  <a:pt x="675" y="5135"/>
                </a:lnTo>
                <a:lnTo>
                  <a:pt x="0" y="5135"/>
                </a:lnTo>
                <a:close/>
              </a:path>
            </a:pathLst>
          </a:custGeom>
          <a:gradFill rotWithShape="1">
            <a:gsLst>
              <a:gs pos="0">
                <a:schemeClr val="bg1"/>
              </a:gs>
              <a:gs pos="100000">
                <a:srgbClr val="FFCC99">
                  <a:alpha val="45000"/>
                </a:srgbClr>
              </a:gs>
            </a:gsLst>
            <a:lin ang="0" scaled="1"/>
          </a:gradFill>
          <a:ln w="25400" algn="ctr">
            <a:solidFill>
              <a:srgbClr val="FFCC99"/>
            </a:solidFill>
            <a:miter lim="800000"/>
            <a:headEnd/>
            <a:tailEnd/>
          </a:ln>
        </p:spPr>
        <p:txBody>
          <a:bodyPr wrap="none" anchor="ctr"/>
          <a:lstStyle/>
          <a:p>
            <a:endParaRPr lang="ja-JP" altLang="en-US"/>
          </a:p>
        </p:txBody>
      </p:sp>
      <p:sp>
        <p:nvSpPr>
          <p:cNvPr id="13335" name="Text Box 32"/>
          <p:cNvSpPr txBox="1">
            <a:spLocks noChangeArrowheads="1"/>
          </p:cNvSpPr>
          <p:nvPr/>
        </p:nvSpPr>
        <p:spPr bwMode="auto">
          <a:xfrm>
            <a:off x="201613" y="57150"/>
            <a:ext cx="622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0070C0"/>
                </a:solidFill>
              </a:rPr>
              <a:t>土地区画整理事業の基本的な仕組み</a:t>
            </a:r>
          </a:p>
        </p:txBody>
      </p:sp>
      <p:sp>
        <p:nvSpPr>
          <p:cNvPr id="16" name="正方形/長方形 15"/>
          <p:cNvSpPr/>
          <p:nvPr/>
        </p:nvSpPr>
        <p:spPr bwMode="auto">
          <a:xfrm>
            <a:off x="5543550" y="3933825"/>
            <a:ext cx="107950" cy="179388"/>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ja-JP" altLang="en-US">
              <a:latin typeface="Arial" charset="0"/>
              <a:ea typeface="ＭＳ Ｐゴシック" charset="-128"/>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5</a:t>
            </a:fld>
            <a:endParaRPr lang="en-US" altLang="ja-JP"/>
          </a:p>
        </p:txBody>
      </p:sp>
    </p:spTree>
    <p:extLst>
      <p:ext uri="{BB962C8B-B14F-4D97-AF65-F5344CB8AC3E}">
        <p14:creationId xmlns:p14="http://schemas.microsoft.com/office/powerpoint/2010/main" val="17591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区画後の土地の状況（カラ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963738"/>
            <a:ext cx="26638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都計道整備後の土地の状況（カラ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4473575"/>
            <a:ext cx="26638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従前の土地の状況（カラ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211513"/>
            <a:ext cx="26606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6"/>
          <p:cNvSpPr>
            <a:spLocks noChangeShapeType="1"/>
          </p:cNvSpPr>
          <p:nvPr/>
        </p:nvSpPr>
        <p:spPr bwMode="auto">
          <a:xfrm flipV="1">
            <a:off x="3421063" y="2803525"/>
            <a:ext cx="2016125" cy="1223963"/>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7" name="Line 7"/>
          <p:cNvSpPr>
            <a:spLocks noChangeShapeType="1"/>
          </p:cNvSpPr>
          <p:nvPr/>
        </p:nvSpPr>
        <p:spPr bwMode="auto">
          <a:xfrm>
            <a:off x="3421063" y="4027488"/>
            <a:ext cx="2016125" cy="1223962"/>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8" name="Text Box 8"/>
          <p:cNvSpPr txBox="1">
            <a:spLocks noChangeArrowheads="1"/>
          </p:cNvSpPr>
          <p:nvPr/>
        </p:nvSpPr>
        <p:spPr bwMode="auto">
          <a:xfrm>
            <a:off x="1189038" y="2809875"/>
            <a:ext cx="172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初期状態</a:t>
            </a:r>
          </a:p>
        </p:txBody>
      </p:sp>
      <p:sp>
        <p:nvSpPr>
          <p:cNvPr id="15369" name="Text Box 9"/>
          <p:cNvSpPr txBox="1">
            <a:spLocks noChangeArrowheads="1"/>
          </p:cNvSpPr>
          <p:nvPr/>
        </p:nvSpPr>
        <p:spPr bwMode="auto">
          <a:xfrm>
            <a:off x="5581650" y="1592263"/>
            <a:ext cx="237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土地区画整理事業</a:t>
            </a:r>
          </a:p>
        </p:txBody>
      </p:sp>
      <p:sp>
        <p:nvSpPr>
          <p:cNvPr id="15370" name="Text Box 10"/>
          <p:cNvSpPr txBox="1">
            <a:spLocks noChangeArrowheads="1"/>
          </p:cNvSpPr>
          <p:nvPr/>
        </p:nvSpPr>
        <p:spPr bwMode="auto">
          <a:xfrm>
            <a:off x="5581650" y="4113213"/>
            <a:ext cx="237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用地買収方式</a:t>
            </a:r>
          </a:p>
        </p:txBody>
      </p:sp>
      <p:sp>
        <p:nvSpPr>
          <p:cNvPr id="15371" name="Text Box 11"/>
          <p:cNvSpPr txBox="1">
            <a:spLocks noChangeArrowheads="1"/>
          </p:cNvSpPr>
          <p:nvPr/>
        </p:nvSpPr>
        <p:spPr bwMode="auto">
          <a:xfrm>
            <a:off x="539750" y="1520825"/>
            <a:ext cx="3887788" cy="727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
              </a:spcBef>
            </a:pPr>
            <a:r>
              <a:rPr lang="ja-JP" altLang="en-US" sz="2000">
                <a:solidFill>
                  <a:schemeClr val="tx2"/>
                </a:solidFill>
                <a:latin typeface="Times New Roman" panose="02020603050405020304" pitchFamily="18" charset="0"/>
                <a:ea typeface="ＭＳ ゴシック" panose="020B0609070205080204" pitchFamily="49" charset="-128"/>
              </a:rPr>
              <a:t>街路事業（用地買収方式）と</a:t>
            </a:r>
          </a:p>
          <a:p>
            <a:pPr algn="ctr">
              <a:spcBef>
                <a:spcPct val="5000"/>
              </a:spcBef>
            </a:pPr>
            <a:r>
              <a:rPr lang="ja-JP" altLang="en-US" sz="2000">
                <a:solidFill>
                  <a:schemeClr val="tx2"/>
                </a:solidFill>
                <a:latin typeface="Times New Roman" panose="02020603050405020304" pitchFamily="18" charset="0"/>
                <a:ea typeface="ＭＳ ゴシック" panose="020B0609070205080204" pitchFamily="49" charset="-128"/>
              </a:rPr>
              <a:t>土地区画整理事業の比較</a:t>
            </a:r>
          </a:p>
        </p:txBody>
      </p:sp>
      <p:sp>
        <p:nvSpPr>
          <p:cNvPr id="522252" name="Text Box 12"/>
          <p:cNvSpPr txBox="1">
            <a:spLocks noChangeArrowheads="1"/>
          </p:cNvSpPr>
          <p:nvPr/>
        </p:nvSpPr>
        <p:spPr bwMode="auto">
          <a:xfrm>
            <a:off x="250825" y="14288"/>
            <a:ext cx="7416800" cy="523875"/>
          </a:xfrm>
          <a:prstGeom prst="rect">
            <a:avLst/>
          </a:prstGeom>
          <a:noFill/>
          <a:ln w="9525">
            <a:noFill/>
            <a:miter lim="800000"/>
            <a:headEnd/>
            <a:tailEnd/>
          </a:ln>
          <a:effectLst/>
        </p:spPr>
        <p:txBody>
          <a:bodyPr>
            <a:spAutoFit/>
          </a:bodyPr>
          <a:lstStyle/>
          <a:p>
            <a:pPr>
              <a:defRPr/>
            </a:pPr>
            <a:r>
              <a:rPr lang="ja-JP" altLang="en-US" sz="2800" dirty="0">
                <a:solidFill>
                  <a:srgbClr val="0070C0"/>
                </a:solidFill>
                <a:latin typeface="+mn-ea"/>
                <a:ea typeface="+mn-ea"/>
              </a:rPr>
              <a:t>用地買収方式と土地区画整理事業の比較</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6</a:t>
            </a:fld>
            <a:endParaRPr lang="en-US" altLang="ja-JP"/>
          </a:p>
        </p:txBody>
      </p:sp>
    </p:spTree>
    <p:extLst>
      <p:ext uri="{BB962C8B-B14F-4D97-AF65-F5344CB8AC3E}">
        <p14:creationId xmlns:p14="http://schemas.microsoft.com/office/powerpoint/2010/main" val="33130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8438" y="47625"/>
            <a:ext cx="4410075" cy="523875"/>
          </a:xfrm>
        </p:spPr>
        <p:txBody>
          <a:bodyPr>
            <a:normAutofit/>
          </a:bodyPr>
          <a:lstStyle/>
          <a:p>
            <a:pPr eaLnBrk="1" hangingPunct="1"/>
            <a:r>
              <a:rPr lang="ja-JP" altLang="en-US" dirty="0">
                <a:solidFill>
                  <a:srgbClr val="0070C0"/>
                </a:solidFill>
                <a:latin typeface="+mn-ea"/>
                <a:ea typeface="+mn-ea"/>
              </a:rPr>
              <a:t>用地買収方式の長所と短所</a:t>
            </a:r>
          </a:p>
        </p:txBody>
      </p:sp>
      <p:sp>
        <p:nvSpPr>
          <p:cNvPr id="17412" name="Rectangle 3"/>
          <p:cNvSpPr>
            <a:spLocks noGrp="1" noChangeArrowheads="1"/>
          </p:cNvSpPr>
          <p:nvPr>
            <p:ph type="subTitle" idx="4294967295"/>
          </p:nvPr>
        </p:nvSpPr>
        <p:spPr>
          <a:xfrm>
            <a:off x="533400" y="819150"/>
            <a:ext cx="8610600" cy="5410200"/>
          </a:xfrm>
        </p:spPr>
        <p:txBody>
          <a:bodyPr/>
          <a:lstStyle/>
          <a:p>
            <a:pPr marL="0" indent="0" eaLnBrk="1" hangingPunct="1">
              <a:buFont typeface="Wingdings" panose="05000000000000000000" pitchFamily="2" charset="2"/>
              <a:buNone/>
            </a:pPr>
            <a:r>
              <a:rPr lang="ja-JP" altLang="en-US" sz="3600">
                <a:solidFill>
                  <a:srgbClr val="FF0000"/>
                </a:solidFill>
              </a:rPr>
              <a:t>１．長所</a:t>
            </a:r>
          </a:p>
          <a:p>
            <a:pPr marL="0" indent="0" eaLnBrk="1" hangingPunct="1">
              <a:buFont typeface="Wingdings" panose="05000000000000000000" pitchFamily="2" charset="2"/>
              <a:buNone/>
            </a:pPr>
            <a:r>
              <a:rPr lang="ja-JP" altLang="en-US" sz="2400"/>
              <a:t>　・道路用地を現金で買ってくれる</a:t>
            </a:r>
          </a:p>
          <a:p>
            <a:pPr marL="0" indent="0" eaLnBrk="1" hangingPunct="1">
              <a:buFont typeface="Wingdings" panose="05000000000000000000" pitchFamily="2" charset="2"/>
              <a:buNone/>
            </a:pPr>
            <a:r>
              <a:rPr lang="ja-JP" altLang="en-US" sz="2400"/>
              <a:t>　・代替地や移転先を自由に選べる</a:t>
            </a:r>
          </a:p>
          <a:p>
            <a:pPr marL="0" indent="0" eaLnBrk="1" hangingPunct="1">
              <a:buFont typeface="Wingdings" panose="05000000000000000000" pitchFamily="2" charset="2"/>
              <a:buNone/>
            </a:pPr>
            <a:r>
              <a:rPr lang="ja-JP" altLang="en-US" sz="2400"/>
              <a:t>　・５千万円控除か代替資産を選択できる</a:t>
            </a:r>
            <a:endParaRPr lang="en-US" altLang="ja-JP" sz="2400"/>
          </a:p>
          <a:p>
            <a:pPr marL="0" indent="0" eaLnBrk="1" hangingPunct="1">
              <a:buFont typeface="Wingdings" panose="05000000000000000000" pitchFamily="2" charset="2"/>
              <a:buNone/>
            </a:pPr>
            <a:endParaRPr lang="ja-JP" altLang="en-US" sz="2400"/>
          </a:p>
          <a:p>
            <a:pPr marL="0" indent="0" eaLnBrk="1" hangingPunct="1">
              <a:buFont typeface="Wingdings" panose="05000000000000000000" pitchFamily="2" charset="2"/>
              <a:buNone/>
            </a:pPr>
            <a:r>
              <a:rPr lang="ja-JP" altLang="en-US" sz="3600">
                <a:solidFill>
                  <a:srgbClr val="FF0000"/>
                </a:solidFill>
              </a:rPr>
              <a:t>２．短所</a:t>
            </a:r>
          </a:p>
          <a:p>
            <a:pPr marL="0" indent="0" eaLnBrk="1" hangingPunct="1">
              <a:buFont typeface="Wingdings" panose="05000000000000000000" pitchFamily="2" charset="2"/>
              <a:buNone/>
            </a:pPr>
            <a:r>
              <a:rPr lang="ja-JP" altLang="en-US" sz="2400"/>
              <a:t>　・残地が小さく、不整形になることがある</a:t>
            </a:r>
          </a:p>
          <a:p>
            <a:pPr marL="0" indent="0" eaLnBrk="1" hangingPunct="1">
              <a:buFont typeface="Wingdings" panose="05000000000000000000" pitchFamily="2" charset="2"/>
              <a:buNone/>
            </a:pPr>
            <a:r>
              <a:rPr lang="ja-JP" altLang="en-US" sz="2400"/>
              <a:t>　・残地に残れないときは地域から移転となる</a:t>
            </a:r>
          </a:p>
          <a:p>
            <a:pPr marL="0" indent="0" eaLnBrk="1" hangingPunct="1">
              <a:buFont typeface="Wingdings" panose="05000000000000000000" pitchFamily="2" charset="2"/>
              <a:buNone/>
            </a:pPr>
            <a:r>
              <a:rPr lang="ja-JP" altLang="en-US" sz="2400"/>
              <a:t>　・残地は買ってくれない</a:t>
            </a:r>
          </a:p>
          <a:p>
            <a:pPr marL="0" indent="0" eaLnBrk="1" hangingPunct="1">
              <a:buFont typeface="Wingdings" panose="05000000000000000000" pitchFamily="2" charset="2"/>
              <a:buNone/>
            </a:pPr>
            <a:r>
              <a:rPr lang="ja-JP" altLang="en-US" sz="2400"/>
              <a:t>　・借地権、抵当権の解消が必要になることがある</a:t>
            </a:r>
          </a:p>
          <a:p>
            <a:pPr marL="0" indent="0" eaLnBrk="1" hangingPunct="1">
              <a:buFont typeface="Wingdings" panose="05000000000000000000" pitchFamily="2" charset="2"/>
              <a:buNone/>
            </a:pPr>
            <a:r>
              <a:rPr lang="ja-JP" altLang="en-US" sz="2400"/>
              <a:t>　・街並みがそろわなくなる</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7</a:t>
            </a:fld>
            <a:endParaRPr lang="en-US" altLang="ja-JP"/>
          </a:p>
        </p:txBody>
      </p:sp>
    </p:spTree>
    <p:extLst>
      <p:ext uri="{BB962C8B-B14F-4D97-AF65-F5344CB8AC3E}">
        <p14:creationId xmlns:p14="http://schemas.microsoft.com/office/powerpoint/2010/main" val="205296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98438" y="47625"/>
            <a:ext cx="4410075" cy="523875"/>
          </a:xfrm>
        </p:spPr>
        <p:txBody>
          <a:bodyPr>
            <a:normAutofit/>
          </a:bodyPr>
          <a:lstStyle/>
          <a:p>
            <a:pPr eaLnBrk="1" hangingPunct="1"/>
            <a:r>
              <a:rPr lang="ja-JP" altLang="en-US" dirty="0">
                <a:solidFill>
                  <a:srgbClr val="0070C0"/>
                </a:solidFill>
                <a:latin typeface="+mn-ea"/>
                <a:ea typeface="+mn-ea"/>
              </a:rPr>
              <a:t>区画整理方式の長所と短所</a:t>
            </a:r>
          </a:p>
        </p:txBody>
      </p:sp>
      <p:sp>
        <p:nvSpPr>
          <p:cNvPr id="19460" name="Rectangle 3"/>
          <p:cNvSpPr>
            <a:spLocks noGrp="1" noChangeArrowheads="1"/>
          </p:cNvSpPr>
          <p:nvPr>
            <p:ph type="subTitle" idx="4294967295"/>
          </p:nvPr>
        </p:nvSpPr>
        <p:spPr>
          <a:xfrm>
            <a:off x="533400" y="819150"/>
            <a:ext cx="8610600" cy="5486400"/>
          </a:xfrm>
        </p:spPr>
        <p:txBody>
          <a:bodyPr/>
          <a:lstStyle/>
          <a:p>
            <a:pPr marL="0" indent="0" eaLnBrk="1" hangingPunct="1">
              <a:buFont typeface="Wingdings" panose="05000000000000000000" pitchFamily="2" charset="2"/>
              <a:buNone/>
            </a:pPr>
            <a:r>
              <a:rPr lang="ja-JP" altLang="en-US" sz="3600">
                <a:solidFill>
                  <a:srgbClr val="FF0000"/>
                </a:solidFill>
              </a:rPr>
              <a:t>１．長所</a:t>
            </a:r>
          </a:p>
          <a:p>
            <a:pPr marL="0" indent="0" eaLnBrk="1" hangingPunct="1">
              <a:buFont typeface="Wingdings" panose="05000000000000000000" pitchFamily="2" charset="2"/>
              <a:buNone/>
            </a:pPr>
            <a:r>
              <a:rPr lang="ja-JP" altLang="en-US" sz="2400"/>
              <a:t>　・権利者全員がおおむね同じ位置に残れる</a:t>
            </a:r>
          </a:p>
          <a:p>
            <a:pPr marL="0" indent="0" eaLnBrk="1" hangingPunct="1">
              <a:buFont typeface="Wingdings" panose="05000000000000000000" pitchFamily="2" charset="2"/>
              <a:buNone/>
            </a:pPr>
            <a:r>
              <a:rPr lang="ja-JP" altLang="en-US" sz="2400"/>
              <a:t>　・全部の宅地が道路に面するようになる</a:t>
            </a:r>
          </a:p>
          <a:p>
            <a:pPr marL="0" indent="0" eaLnBrk="1" hangingPunct="1">
              <a:buFont typeface="Wingdings" panose="05000000000000000000" pitchFamily="2" charset="2"/>
              <a:buNone/>
            </a:pPr>
            <a:r>
              <a:rPr lang="ja-JP" altLang="en-US" sz="2400"/>
              <a:t>　・宅地の形が整形化される</a:t>
            </a:r>
          </a:p>
          <a:p>
            <a:pPr marL="0" indent="0" eaLnBrk="1" hangingPunct="1">
              <a:buFont typeface="Wingdings" panose="05000000000000000000" pitchFamily="2" charset="2"/>
              <a:buNone/>
            </a:pPr>
            <a:r>
              <a:rPr lang="ja-JP" altLang="en-US" sz="2400"/>
              <a:t>　・借地権、抵当権は解消しないで換地に移行する</a:t>
            </a:r>
          </a:p>
          <a:p>
            <a:pPr marL="0" indent="0" eaLnBrk="1" hangingPunct="1">
              <a:buFont typeface="Wingdings" panose="05000000000000000000" pitchFamily="2" charset="2"/>
              <a:buNone/>
            </a:pPr>
            <a:r>
              <a:rPr lang="ja-JP" altLang="en-US" sz="2400"/>
              <a:t>　・土地の権利移動には税金がかからない</a:t>
            </a:r>
            <a:endParaRPr lang="en-US" altLang="ja-JP" sz="2400"/>
          </a:p>
          <a:p>
            <a:pPr marL="0" indent="0" eaLnBrk="1" hangingPunct="1">
              <a:buFont typeface="Wingdings" panose="05000000000000000000" pitchFamily="2" charset="2"/>
              <a:buNone/>
            </a:pPr>
            <a:endParaRPr lang="ja-JP" altLang="en-US" sz="2400"/>
          </a:p>
          <a:p>
            <a:pPr marL="0" indent="0" eaLnBrk="1" hangingPunct="1">
              <a:buFont typeface="Wingdings" panose="05000000000000000000" pitchFamily="2" charset="2"/>
              <a:buNone/>
            </a:pPr>
            <a:r>
              <a:rPr lang="ja-JP" altLang="en-US" sz="3600">
                <a:solidFill>
                  <a:srgbClr val="FF0000"/>
                </a:solidFill>
              </a:rPr>
              <a:t>２．短所</a:t>
            </a:r>
          </a:p>
          <a:p>
            <a:pPr marL="0" indent="0" eaLnBrk="1" hangingPunct="1">
              <a:buFont typeface="Wingdings" panose="05000000000000000000" pitchFamily="2" charset="2"/>
              <a:buNone/>
            </a:pPr>
            <a:r>
              <a:rPr lang="ja-JP" altLang="en-US" sz="2400"/>
              <a:t>　・道路用地は権利者全員が負担する（減歩）</a:t>
            </a:r>
          </a:p>
          <a:p>
            <a:pPr marL="0" indent="0" eaLnBrk="1" hangingPunct="1">
              <a:buFont typeface="Wingdings" panose="05000000000000000000" pitchFamily="2" charset="2"/>
              <a:buNone/>
            </a:pPr>
            <a:r>
              <a:rPr lang="ja-JP" altLang="en-US" sz="2400"/>
              <a:t>　・土地を売りたくても買ってもらえない</a:t>
            </a:r>
          </a:p>
          <a:p>
            <a:pPr marL="0" indent="0" eaLnBrk="1" hangingPunct="1">
              <a:buFont typeface="Wingdings" panose="05000000000000000000" pitchFamily="2" charset="2"/>
              <a:buNone/>
            </a:pPr>
            <a:r>
              <a:rPr lang="ja-JP" altLang="en-US" sz="2400"/>
              <a:t>　・反対者がいると事業全体が進まなくなる</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8</a:t>
            </a:fld>
            <a:endParaRPr lang="en-US" altLang="ja-JP"/>
          </a:p>
        </p:txBody>
      </p:sp>
    </p:spTree>
    <p:extLst>
      <p:ext uri="{BB962C8B-B14F-4D97-AF65-F5344CB8AC3E}">
        <p14:creationId xmlns:p14="http://schemas.microsoft.com/office/powerpoint/2010/main" val="348264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15900" y="82550"/>
            <a:ext cx="4968875" cy="457200"/>
          </a:xfrm>
          <a:prstGeom prst="rect">
            <a:avLst/>
          </a:prstGeom>
          <a:noFill/>
          <a:ln w="9525" algn="ctr">
            <a:noFill/>
            <a:miter lim="800000"/>
            <a:headEnd/>
            <a:tailEnd/>
          </a:ln>
        </p:spPr>
        <p:txBody>
          <a:bodyPr anchor="ctr"/>
          <a:lstStyle/>
          <a:p>
            <a:pPr>
              <a:defRPr/>
            </a:pPr>
            <a:r>
              <a:rPr lang="ja-JP" altLang="en-US" sz="2800" dirty="0">
                <a:solidFill>
                  <a:srgbClr val="0070C0"/>
                </a:solidFill>
                <a:latin typeface="+mn-ea"/>
                <a:ea typeface="+mn-ea"/>
              </a:rPr>
              <a:t>土地区画整理事業のメリット</a:t>
            </a:r>
          </a:p>
        </p:txBody>
      </p:sp>
      <p:sp>
        <p:nvSpPr>
          <p:cNvPr id="21507" name="AutoShape 24"/>
          <p:cNvSpPr>
            <a:spLocks noChangeArrowheads="1"/>
          </p:cNvSpPr>
          <p:nvPr/>
        </p:nvSpPr>
        <p:spPr bwMode="auto">
          <a:xfrm>
            <a:off x="225425" y="5054600"/>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民主的手続きによって進められる</a:t>
            </a:r>
          </a:p>
          <a:p>
            <a:r>
              <a:rPr lang="ja-JP" altLang="en-US" sz="1600"/>
              <a:t>　　⇒事業の各段階で公告縦覧、意見書の提出等の民主的な手続きが必要</a:t>
            </a:r>
          </a:p>
        </p:txBody>
      </p:sp>
      <p:sp>
        <p:nvSpPr>
          <p:cNvPr id="21508" name="AutoShape 25"/>
          <p:cNvSpPr>
            <a:spLocks noChangeArrowheads="1"/>
          </p:cNvSpPr>
          <p:nvPr/>
        </p:nvSpPr>
        <p:spPr bwMode="auto">
          <a:xfrm>
            <a:off x="230188" y="5818188"/>
            <a:ext cx="8763000" cy="8794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他の事業、制度との同時施行や併用が容易であること</a:t>
            </a:r>
          </a:p>
          <a:p>
            <a:r>
              <a:rPr lang="ja-JP" altLang="en-US" sz="1600"/>
              <a:t>　　⇒ 建築物整備や上下水道の供給施設整備、商業活性化政策等様々な事業や制度について同時</a:t>
            </a:r>
          </a:p>
          <a:p>
            <a:r>
              <a:rPr lang="ja-JP" altLang="en-US" sz="1600"/>
              <a:t>　　　　に進めることが可能</a:t>
            </a:r>
          </a:p>
        </p:txBody>
      </p:sp>
      <p:sp>
        <p:nvSpPr>
          <p:cNvPr id="21509" name="AutoShape 26"/>
          <p:cNvSpPr>
            <a:spLocks noChangeArrowheads="1"/>
          </p:cNvSpPr>
          <p:nvPr/>
        </p:nvSpPr>
        <p:spPr bwMode="auto">
          <a:xfrm>
            <a:off x="230188" y="1700213"/>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多様な目的に対応できること</a:t>
            </a:r>
          </a:p>
          <a:p>
            <a:r>
              <a:rPr lang="ja-JP" altLang="en-US" sz="1600"/>
              <a:t>　　⇒ 既成市街地の再生・再構築や新たな住宅宅地の開発、災害復旧等様々な目的に応じて活用</a:t>
            </a:r>
          </a:p>
        </p:txBody>
      </p:sp>
      <p:sp>
        <p:nvSpPr>
          <p:cNvPr id="21510" name="AutoShape 27"/>
          <p:cNvSpPr>
            <a:spLocks noChangeArrowheads="1"/>
          </p:cNvSpPr>
          <p:nvPr/>
        </p:nvSpPr>
        <p:spPr bwMode="auto">
          <a:xfrm>
            <a:off x="230188" y="2478088"/>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民間活力を活用した事業であること</a:t>
            </a:r>
          </a:p>
          <a:p>
            <a:r>
              <a:rPr lang="ja-JP" altLang="en-US" sz="1600"/>
              <a:t>　　⇒ 個人、組合、会社等の施行も可能</a:t>
            </a:r>
          </a:p>
        </p:txBody>
      </p:sp>
      <p:sp>
        <p:nvSpPr>
          <p:cNvPr id="21511" name="AutoShape 28"/>
          <p:cNvSpPr>
            <a:spLocks noChangeArrowheads="1"/>
          </p:cNvSpPr>
          <p:nvPr/>
        </p:nvSpPr>
        <p:spPr bwMode="auto">
          <a:xfrm>
            <a:off x="225425" y="3255963"/>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既存のコミュニティを維持できること</a:t>
            </a:r>
          </a:p>
          <a:p>
            <a:r>
              <a:rPr lang="ja-JP" altLang="en-US" sz="1600"/>
              <a:t>　　⇒ 地権者は施行後も地区内に残ることができ、地域のコミュニティを維持できる</a:t>
            </a:r>
          </a:p>
        </p:txBody>
      </p:sp>
      <p:sp>
        <p:nvSpPr>
          <p:cNvPr id="21512" name="AutoShape 29"/>
          <p:cNvSpPr>
            <a:spLocks noChangeArrowheads="1"/>
          </p:cNvSpPr>
          <p:nvPr/>
        </p:nvSpPr>
        <p:spPr bwMode="auto">
          <a:xfrm>
            <a:off x="225425" y="4019550"/>
            <a:ext cx="8763000" cy="950913"/>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公共施設の整備について、その受益を権利者に公平に配分できること</a:t>
            </a:r>
          </a:p>
          <a:p>
            <a:r>
              <a:rPr lang="ja-JP" altLang="en-US" sz="1600"/>
              <a:t>　　⇒公共施設の創出について、各権利者は受益度合いに応じて公平に負担し、公平に開発利益を</a:t>
            </a:r>
          </a:p>
          <a:p>
            <a:r>
              <a:rPr lang="ja-JP" altLang="en-US" sz="1600"/>
              <a:t>　　　 受ける</a:t>
            </a:r>
          </a:p>
        </p:txBody>
      </p:sp>
      <p:sp>
        <p:nvSpPr>
          <p:cNvPr id="21513" name="AutoShape 30"/>
          <p:cNvSpPr>
            <a:spLocks noChangeArrowheads="1"/>
          </p:cNvSpPr>
          <p:nvPr/>
        </p:nvSpPr>
        <p:spPr bwMode="auto">
          <a:xfrm>
            <a:off x="230188" y="704850"/>
            <a:ext cx="8763000" cy="8794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面的に総合整備する手法であること</a:t>
            </a:r>
          </a:p>
          <a:p>
            <a:r>
              <a:rPr lang="ja-JP" altLang="en-US" sz="1600"/>
              <a:t>　　⇒利用度の低い残地が生じない</a:t>
            </a:r>
          </a:p>
          <a:p>
            <a:r>
              <a:rPr lang="ja-JP" altLang="en-US" sz="1600"/>
              <a:t>　　⇒既存道路との変則的な交差点を生じない</a:t>
            </a:r>
          </a:p>
        </p:txBody>
      </p:sp>
      <p:sp>
        <p:nvSpPr>
          <p:cNvPr id="8" name="スライド番号プレースホルダー 7"/>
          <p:cNvSpPr>
            <a:spLocks noGrp="1"/>
          </p:cNvSpPr>
          <p:nvPr>
            <p:ph type="sldNum" sz="quarter" idx="12"/>
          </p:nvPr>
        </p:nvSpPr>
        <p:spPr/>
        <p:txBody>
          <a:bodyPr/>
          <a:lstStyle/>
          <a:p>
            <a:pPr>
              <a:defRPr/>
            </a:pPr>
            <a:fld id="{651FC12D-27C1-4F31-90C9-A93D49E44687}" type="slidenum">
              <a:rPr lang="en-US" altLang="ja-JP" smtClean="0"/>
              <a:pPr>
                <a:defRPr/>
              </a:pPr>
              <a:t>9</a:t>
            </a:fld>
            <a:endParaRPr lang="en-US" altLang="ja-JP"/>
          </a:p>
        </p:txBody>
      </p:sp>
    </p:spTree>
    <p:extLst>
      <p:ext uri="{BB962C8B-B14F-4D97-AF65-F5344CB8AC3E}">
        <p14:creationId xmlns:p14="http://schemas.microsoft.com/office/powerpoint/2010/main" val="22367519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337</TotalTime>
  <Words>2516</Words>
  <Application>Microsoft Office PowerPoint</Application>
  <PresentationFormat>画面に合わせる (4:3)</PresentationFormat>
  <Paragraphs>364</Paragraphs>
  <Slides>29</Slides>
  <Notes>29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HGP創英角ｺﾞｼｯｸUB</vt:lpstr>
      <vt:lpstr>HG丸ｺﾞｼｯｸM-PRO</vt:lpstr>
      <vt:lpstr>HG創英角ｺﾞｼｯｸUB</vt:lpstr>
      <vt:lpstr>Meiryo UI</vt:lpstr>
      <vt:lpstr>ＭＳ Ｐゴシック</vt:lpstr>
      <vt:lpstr>ＭＳ ゴシック</vt:lpstr>
      <vt:lpstr>游ゴシック</vt:lpstr>
      <vt:lpstr>Arial</vt:lpstr>
      <vt:lpstr>Calibri</vt:lpstr>
      <vt:lpstr>Times New Roman</vt:lpstr>
      <vt:lpstr>Verdana</vt:lpstr>
      <vt:lpstr>Wingdings</vt:lpstr>
      <vt:lpstr>標準デザイン</vt:lpstr>
      <vt:lpstr>　土地区画整理事業</vt:lpstr>
      <vt:lpstr>PowerPoint プレゼンテーション</vt:lpstr>
      <vt:lpstr>土地区画整理事業とは</vt:lpstr>
      <vt:lpstr>PowerPoint プレゼンテーション</vt:lpstr>
      <vt:lpstr>PowerPoint プレゼンテーション</vt:lpstr>
      <vt:lpstr>PowerPoint プレゼンテーション</vt:lpstr>
      <vt:lpstr>用地買収方式の長所と短所</vt:lpstr>
      <vt:lpstr>区画整理方式の長所と短所</vt:lpstr>
      <vt:lpstr>PowerPoint プレゼンテーション</vt:lpstr>
      <vt:lpstr>PowerPoint プレゼンテーション</vt:lpstr>
      <vt:lpstr>PowerPoint プレゼンテーション</vt:lpstr>
      <vt:lpstr>PowerPoint プレゼンテーション</vt:lpstr>
      <vt:lpstr>戦災復興（歌舞伎町）</vt:lpstr>
      <vt:lpstr>PowerPoint プレゼンテーション</vt:lpstr>
      <vt:lpstr>土地区画整理事業の事例</vt:lpstr>
      <vt:lpstr>土地区画整理事業の事例</vt:lpstr>
      <vt:lpstr>土地区画整理事業の事例</vt:lpstr>
      <vt:lpstr>土地区画整理事業の実績</vt:lpstr>
      <vt:lpstr>PowerPoint プレゼンテーション</vt:lpstr>
      <vt:lpstr>土地区画整理事業の施行主体</vt:lpstr>
      <vt:lpstr>土地区画整理事業はコンパクトかつスピーディに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土地区画整理事業に係る支援制度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土地区画整理事業</dc:title>
  <dc:creator>なし</dc:creator>
  <cp:lastModifiedBy>齋藤 正樹</cp:lastModifiedBy>
  <cp:revision>22</cp:revision>
  <dcterms:created xsi:type="dcterms:W3CDTF">2019-08-06T09:03:20Z</dcterms:created>
  <dcterms:modified xsi:type="dcterms:W3CDTF">2026-03-30T07:05:56Z</dcterms:modified>
</cp:coreProperties>
</file>