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326" r:id="rId2"/>
  </p:sldMasterIdLst>
  <p:notesMasterIdLst>
    <p:notesMasterId r:id="rId28"/>
  </p:notesMasterIdLst>
  <p:handoutMasterIdLst>
    <p:handoutMasterId r:id="rId29"/>
  </p:handoutMasterIdLst>
  <p:sldIdLst>
    <p:sldId id="507" r:id="rId3"/>
    <p:sldId id="403" r:id="rId4"/>
    <p:sldId id="404" r:id="rId5"/>
    <p:sldId id="602" r:id="rId6"/>
    <p:sldId id="371" r:id="rId7"/>
    <p:sldId id="603" r:id="rId8"/>
    <p:sldId id="604" r:id="rId9"/>
    <p:sldId id="605" r:id="rId10"/>
    <p:sldId id="606" r:id="rId11"/>
    <p:sldId id="415" r:id="rId12"/>
    <p:sldId id="598" r:id="rId13"/>
    <p:sldId id="416" r:id="rId14"/>
    <p:sldId id="581" r:id="rId15"/>
    <p:sldId id="675" r:id="rId16"/>
    <p:sldId id="621" r:id="rId17"/>
    <p:sldId id="1145" r:id="rId18"/>
    <p:sldId id="638" r:id="rId19"/>
    <p:sldId id="624" r:id="rId20"/>
    <p:sldId id="625" r:id="rId21"/>
    <p:sldId id="626" r:id="rId22"/>
    <p:sldId id="630" r:id="rId23"/>
    <p:sldId id="1144" r:id="rId24"/>
    <p:sldId id="670" r:id="rId25"/>
    <p:sldId id="637" r:id="rId26"/>
    <p:sldId id="632" r:id="rId27"/>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0CF"/>
    <a:srgbClr val="FFFF99"/>
    <a:srgbClr val="CCECFF"/>
    <a:srgbClr val="CCFFCC"/>
    <a:srgbClr val="FFFFC1"/>
    <a:srgbClr val="EFFFFF"/>
    <a:srgbClr val="CCFFFF"/>
    <a:srgbClr val="FFFFCC"/>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テーマ スタイル 1 - アクセント 4">
    <a:tblBg>
      <a:fillRef idx="2">
        <a:schemeClr val="accent4"/>
      </a:fillRef>
      <a:effectRef idx="1">
        <a:schemeClr val="accent4"/>
      </a:effectRef>
    </a:tblBg>
    <a:wholeTbl>
      <a:tcTxStyle>
        <a:fontRef idx="minor">
          <a:srgbClr val="00000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rgbClr val="00000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2" autoAdjust="0"/>
    <p:restoredTop sz="93705" autoAdjust="0"/>
  </p:normalViewPr>
  <p:slideViewPr>
    <p:cSldViewPr>
      <p:cViewPr varScale="1">
        <p:scale>
          <a:sx n="103" d="100"/>
          <a:sy n="103" d="100"/>
        </p:scale>
        <p:origin x="2322" y="114"/>
      </p:cViewPr>
      <p:guideLst>
        <p:guide orient="horz" pos="2160"/>
        <p:guide pos="2880"/>
      </p:guideLst>
    </p:cSldViewPr>
  </p:slideViewPr>
  <p:notesTextViewPr>
    <p:cViewPr>
      <p:scale>
        <a:sx n="100" d="100"/>
        <a:sy n="100" d="100"/>
      </p:scale>
      <p:origin x="0" y="0"/>
    </p:cViewPr>
  </p:notesTextViewPr>
  <p:sorterViewPr>
    <p:cViewPr>
      <p:scale>
        <a:sx n="83" d="100"/>
        <a:sy n="8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5"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1366"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ea typeface="ＭＳ Ｐゴシック" pitchFamily="50" charset="-128"/>
              </a:defRPr>
            </a:lvl1pPr>
          </a:lstStyle>
          <a:p>
            <a:pPr>
              <a:defRPr/>
            </a:pPr>
            <a:fld id="{4906EB5B-7771-4DD0-AECD-7669D86C4FE6}" type="datetimeFigureOut">
              <a:rPr lang="ja-JP" altLang="en-US"/>
              <a:pPr>
                <a:defRPr/>
              </a:pPr>
              <a:t>2026/3/27</a:t>
            </a:fld>
            <a:endParaRPr lang="ja-JP" altLang="en-US"/>
          </a:p>
        </p:txBody>
      </p:sp>
      <p:sp>
        <p:nvSpPr>
          <p:cNvPr id="1367"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1368"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A560BE15-3B5A-4B8C-BC88-4DC1063FA8ED}" type="slidenum">
              <a:rPr lang="ja-JP" altLang="en-US"/>
              <a:pPr>
                <a:defRPr/>
              </a:pPr>
              <a:t>‹#›</a:t>
            </a:fld>
            <a:endParaRPr lang="ja-JP" altLang="en-US"/>
          </a:p>
        </p:txBody>
      </p:sp>
    </p:spTree>
    <p:extLst>
      <p:ext uri="{BB962C8B-B14F-4D97-AF65-F5344CB8AC3E}">
        <p14:creationId xmlns:p14="http://schemas.microsoft.com/office/powerpoint/2010/main" val="19625198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8" name="Rectangle 2"/>
          <p:cNvSpPr>
            <a:spLocks noGrp="1" noChangeArrowheads="1"/>
          </p:cNvSpPr>
          <p:nvPr>
            <p:ph type="hdr" sz="quarter"/>
          </p:nvPr>
        </p:nvSpPr>
        <p:spPr>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359" name="Rectangle 3"/>
          <p:cNvSpPr>
            <a:spLocks noGrp="1" noChangeArrowheads="1"/>
          </p:cNvSpPr>
          <p:nvPr>
            <p:ph type="dt" idx="1"/>
          </p:nvPr>
        </p:nvSpPr>
        <p:spPr>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360" name="Rectangle 4"/>
          <p:cNvSpPr>
            <a:spLocks noGrp="1" noRot="1" noChangeAspect="1" noChangeArrowheads="1" noTextEdit="1"/>
          </p:cNvSpPr>
          <p:nvPr>
            <p:ph type="sldImg" idx="2"/>
          </p:nvPr>
        </p:nvSpPr>
        <p:spPr>
          <a:xfrm>
            <a:off x="901700" y="739775"/>
            <a:ext cx="4932363" cy="3700463"/>
          </a:xfrm>
          <a:prstGeom prst="rect">
            <a:avLst/>
          </a:prstGeom>
          <a:noFill/>
          <a:ln w="9525">
            <a:solidFill>
              <a:srgbClr val="000000"/>
            </a:solidFill>
            <a:miter lim="800000"/>
            <a:headEnd/>
            <a:tailEnd/>
          </a:ln>
        </p:spPr>
      </p:sp>
      <p:sp>
        <p:nvSpPr>
          <p:cNvPr id="1361" name="Rectangle 5"/>
          <p:cNvSpPr>
            <a:spLocks noGrp="1" noChangeArrowheads="1"/>
          </p:cNvSpPr>
          <p:nvPr>
            <p:ph type="body" sz="quarter" idx="3"/>
          </p:nvPr>
        </p:nvSpPr>
        <p:spPr>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362" name="Rectangle 6"/>
          <p:cNvSpPr>
            <a:spLocks noGrp="1" noChangeArrowheads="1"/>
          </p:cNvSpPr>
          <p:nvPr>
            <p:ph type="ftr" sz="quarter" idx="4"/>
          </p:nvPr>
        </p:nvSpPr>
        <p:spPr>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363" name="Rectangle 7"/>
          <p:cNvSpPr>
            <a:spLocks noGrp="1" noChangeArrowheads="1"/>
          </p:cNvSpPr>
          <p:nvPr>
            <p:ph type="sldNum" sz="quarter" idx="5"/>
          </p:nvPr>
        </p:nvSpPr>
        <p:spPr>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pPr>
              <a:defRPr/>
            </a:pPr>
            <a:fld id="{BBC9A54E-8030-457D-8170-FED3222755E2}" type="slidenum">
              <a:rPr lang="en-US" altLang="ja-JP"/>
              <a:pPr>
                <a:defRPr/>
              </a:pPr>
              <a:t>‹#›</a:t>
            </a:fld>
            <a:endParaRPr lang="en-US" altLang="ja-JP"/>
          </a:p>
        </p:txBody>
      </p:sp>
    </p:spTree>
    <p:extLst>
      <p:ext uri="{BB962C8B-B14F-4D97-AF65-F5344CB8AC3E}">
        <p14:creationId xmlns:p14="http://schemas.microsoft.com/office/powerpoint/2010/main" val="106430689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 name="スライド イメージ プレースホルダ 1"/>
          <p:cNvSpPr>
            <a:spLocks noGrp="1" noRot="1" noChangeAspect="1" noTextEdit="1"/>
          </p:cNvSpPr>
          <p:nvPr>
            <p:ph type="sldImg"/>
          </p:nvPr>
        </p:nvSpPr>
        <p:spPr>
          <a:ln/>
        </p:spPr>
      </p:sp>
      <p:sp>
        <p:nvSpPr>
          <p:cNvPr id="1381" name="ノート プレースホルダ 2"/>
          <p:cNvSpPr>
            <a:spLocks noGrp="1"/>
          </p:cNvSpPr>
          <p:nvPr>
            <p:ph type="body" idx="1"/>
          </p:nvPr>
        </p:nvSpPr>
        <p:spPr>
          <a:noFill/>
          <a:ln/>
        </p:spPr>
        <p:txBody>
          <a:bodyPr/>
          <a:lstStyle/>
          <a:p>
            <a:endParaRPr lang="ja-JP" altLang="en-US" dirty="0">
              <a:ea typeface="ＭＳ Ｐ明朝" charset="-128"/>
            </a:endParaRPr>
          </a:p>
        </p:txBody>
      </p:sp>
    </p:spTree>
    <p:extLst>
      <p:ext uri="{BB962C8B-B14F-4D97-AF65-F5344CB8AC3E}">
        <p14:creationId xmlns:p14="http://schemas.microsoft.com/office/powerpoint/2010/main" val="334484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 name="Rectangle 2"/>
          <p:cNvSpPr>
            <a:spLocks noGrp="1" noRot="1" noChangeAspect="1" noChangeArrowheads="1" noTextEdit="1"/>
          </p:cNvSpPr>
          <p:nvPr>
            <p:ph type="sldImg"/>
          </p:nvPr>
        </p:nvSpPr>
        <p:spPr>
          <a:xfrm>
            <a:off x="954088" y="762000"/>
            <a:ext cx="4876800" cy="3657600"/>
          </a:xfrm>
          <a:ln/>
        </p:spPr>
      </p:sp>
      <p:sp>
        <p:nvSpPr>
          <p:cNvPr id="1448" name="Rectangle 3"/>
          <p:cNvSpPr>
            <a:spLocks noGrp="1" noChangeArrowheads="1"/>
          </p:cNvSpPr>
          <p:nvPr>
            <p:ph type="body" idx="1"/>
          </p:nvPr>
        </p:nvSpPr>
        <p:spPr>
          <a:xfrm>
            <a:off x="914400" y="4724400"/>
            <a:ext cx="4953000" cy="4419600"/>
          </a:xfrm>
          <a:noFill/>
          <a:ln/>
        </p:spPr>
        <p:txBody>
          <a:bodyPr/>
          <a:lstStyle/>
          <a:p>
            <a:endParaRPr lang="ja-JP" altLang="ja-JP">
              <a:ea typeface="ＭＳ Ｐ明朝" charset="-128"/>
            </a:endParaRPr>
          </a:p>
        </p:txBody>
      </p:sp>
    </p:spTree>
    <p:extLst>
      <p:ext uri="{BB962C8B-B14F-4D97-AF65-F5344CB8AC3E}">
        <p14:creationId xmlns:p14="http://schemas.microsoft.com/office/powerpoint/2010/main" val="4152585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 name="Rectangle 2"/>
          <p:cNvSpPr>
            <a:spLocks noGrp="1" noRot="1" noChangeAspect="1" noChangeArrowheads="1" noTextEdit="1"/>
          </p:cNvSpPr>
          <p:nvPr>
            <p:ph type="sldImg"/>
          </p:nvPr>
        </p:nvSpPr>
        <p:spPr>
          <a:ln/>
        </p:spPr>
      </p:sp>
      <p:sp>
        <p:nvSpPr>
          <p:cNvPr id="1460" name="Rectangle 3"/>
          <p:cNvSpPr>
            <a:spLocks noGrp="1" noChangeArrowheads="1"/>
          </p:cNvSpPr>
          <p:nvPr>
            <p:ph type="body" idx="1"/>
          </p:nvPr>
        </p:nvSpPr>
        <p:spPr>
          <a:noFill/>
          <a:ln/>
        </p:spPr>
        <p:txBody>
          <a:bodyPr/>
          <a:lstStyle/>
          <a:p>
            <a:endParaRPr lang="ja-JP" altLang="ja-JP">
              <a:ea typeface="ＭＳ Ｐ明朝" charset="-128"/>
            </a:endParaRPr>
          </a:p>
        </p:txBody>
      </p:sp>
    </p:spTree>
    <p:extLst>
      <p:ext uri="{BB962C8B-B14F-4D97-AF65-F5344CB8AC3E}">
        <p14:creationId xmlns:p14="http://schemas.microsoft.com/office/powerpoint/2010/main" val="1627107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 name="スライド イメージ プレースホルダー 1"/>
          <p:cNvSpPr>
            <a:spLocks noGrp="1" noRot="1" noChangeAspect="1"/>
          </p:cNvSpPr>
          <p:nvPr>
            <p:ph type="sldImg"/>
          </p:nvPr>
        </p:nvSpPr>
        <p:spPr/>
      </p:sp>
      <p:sp>
        <p:nvSpPr>
          <p:cNvPr id="1672"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08578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1466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 name="スライド イメージ プレースホルダー 1"/>
          <p:cNvSpPr>
            <a:spLocks noGrp="1" noRot="1" noChangeAspect="1"/>
          </p:cNvSpPr>
          <p:nvPr>
            <p:ph type="sldImg"/>
          </p:nvPr>
        </p:nvSpPr>
        <p:spPr/>
      </p:sp>
      <p:sp>
        <p:nvSpPr>
          <p:cNvPr id="2249" name="ノート プレースホルダー 2"/>
          <p:cNvSpPr>
            <a:spLocks noGrp="1"/>
          </p:cNvSpPr>
          <p:nvPr>
            <p:ph type="body" idx="1"/>
          </p:nvPr>
        </p:nvSpPr>
        <p:spPr/>
        <p:txBody>
          <a:bodyPr/>
          <a:lstStyle/>
          <a:p>
            <a:endParaRPr kumimoji="1" lang="ja-JP" altLang="en-US" dirty="0"/>
          </a:p>
        </p:txBody>
      </p:sp>
      <p:sp>
        <p:nvSpPr>
          <p:cNvPr id="2250" name="スライド番号プレースホルダー 3"/>
          <p:cNvSpPr>
            <a:spLocks noGrp="1"/>
          </p:cNvSpPr>
          <p:nvPr>
            <p:ph type="sldNum" sz="quarter" idx="10"/>
          </p:nvPr>
        </p:nvSpPr>
        <p:spPr/>
        <p:txBody>
          <a:bodyPr/>
          <a:lstStyle/>
          <a:p>
            <a:pPr defTabSz="875332">
              <a:defRPr/>
            </a:pPr>
            <a:fld id="{21C75C97-5DEC-465A-942A-ECFBEE6DB4E1}" type="slidenum">
              <a:rPr lang="ja-JP" altLang="en-US">
                <a:solidFill>
                  <a:srgbClr val="000000"/>
                </a:solidFill>
              </a:rPr>
              <a:pPr defTabSz="875332">
                <a:defRPr/>
              </a:pPr>
              <a:t>23</a:t>
            </a:fld>
            <a:endParaRPr lang="ja-JP" altLang="en-US">
              <a:solidFill>
                <a:srgbClr val="000000"/>
              </a:solidFill>
            </a:endParaRPr>
          </a:p>
        </p:txBody>
      </p:sp>
    </p:spTree>
    <p:extLst>
      <p:ext uri="{BB962C8B-B14F-4D97-AF65-F5344CB8AC3E}">
        <p14:creationId xmlns:p14="http://schemas.microsoft.com/office/powerpoint/2010/main" val="76511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wmf"/><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w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38" name="Picture 7" descr="mlit_top"/>
          <p:cNvPicPr>
            <a:picLocks noChangeAspect="1" noChangeArrowheads="1"/>
          </p:cNvPicPr>
          <p:nvPr userDrawn="1"/>
        </p:nvPicPr>
        <p:blipFill>
          <a:blip r:embed="rId2"/>
          <a:srcRect t="62230"/>
          <a:stretch>
            <a:fillRect/>
          </a:stretch>
        </p:blipFill>
        <p:spPr>
          <a:xfrm>
            <a:off x="0" y="6524625"/>
            <a:ext cx="9144000" cy="333375"/>
          </a:xfrm>
          <a:prstGeom prst="rect">
            <a:avLst/>
          </a:prstGeom>
          <a:noFill/>
          <a:ln w="9525">
            <a:noFill/>
            <a:miter lim="800000"/>
            <a:headEnd/>
            <a:tailEnd/>
          </a:ln>
        </p:spPr>
      </p:pic>
      <p:sp>
        <p:nvSpPr>
          <p:cNvPr id="1039" name="Rectangle 9"/>
          <p:cNvSpPr>
            <a:spLocks noChangeArrowheads="1"/>
          </p:cNvSpPr>
          <p:nvPr userDrawn="1"/>
        </p:nvSpPr>
        <p:spPr>
          <a:xfrm>
            <a:off x="1692275" y="3284538"/>
            <a:ext cx="7451725" cy="73025"/>
          </a:xfrm>
          <a:prstGeom prst="rect">
            <a:avLst/>
          </a:prstGeom>
          <a:solidFill>
            <a:srgbClr val="0066CC"/>
          </a:solidFill>
          <a:ln w="9525">
            <a:noFill/>
            <a:miter lim="800000"/>
            <a:headEnd/>
            <a:tailEnd/>
          </a:ln>
          <a:effectLst/>
        </p:spPr>
        <p:txBody>
          <a:bodyPr wrap="none" anchor="ctr"/>
          <a:lstStyle/>
          <a:p>
            <a:pPr>
              <a:defRPr/>
            </a:pPr>
            <a:endParaRPr lang="ja-JP" altLang="en-US">
              <a:ea typeface="ＭＳ Ｐゴシック" pitchFamily="50" charset="-128"/>
            </a:endParaRPr>
          </a:p>
        </p:txBody>
      </p:sp>
      <p:sp>
        <p:nvSpPr>
          <p:cNvPr id="1040" name="Text Box 12"/>
          <p:cNvSpPr txBox="1">
            <a:spLocks noChangeArrowheads="1"/>
          </p:cNvSpPr>
          <p:nvPr userDrawn="1"/>
        </p:nvSpPr>
        <p:spPr>
          <a:xfrm>
            <a:off x="0" y="6524625"/>
            <a:ext cx="3636963" cy="274638"/>
          </a:xfrm>
          <a:prstGeom prst="rect">
            <a:avLst/>
          </a:prstGeom>
          <a:noFill/>
          <a:ln w="9525">
            <a:noFill/>
            <a:miter lim="800000"/>
            <a:headEnd/>
            <a:tailEnd/>
          </a:ln>
          <a:effectLst/>
        </p:spPr>
        <p:txBody>
          <a:bodyPr wrap="none">
            <a:spAutoFit/>
          </a:bodyPr>
          <a:lstStyle/>
          <a:p>
            <a:pPr>
              <a:defRPr/>
            </a:pPr>
            <a:r>
              <a:rPr lang="en-US" altLang="ja-JP" sz="1200" i="1">
                <a:solidFill>
                  <a:schemeClr val="bg1"/>
                </a:solidFill>
                <a:latin typeface="Times New Roman" pitchFamily="18" charset="0"/>
                <a:ea typeface="ＭＳ Ｐゴシック" pitchFamily="50" charset="-128"/>
              </a:rPr>
              <a:t>Ministry of Land, Infrastructure, Transport and Tourism</a:t>
            </a:r>
          </a:p>
        </p:txBody>
      </p:sp>
      <p:sp>
        <p:nvSpPr>
          <p:cNvPr id="1041" name="Rectangle 2"/>
          <p:cNvSpPr>
            <a:spLocks noGrp="1" noChangeArrowheads="1"/>
          </p:cNvSpPr>
          <p:nvPr>
            <p:ph type="ctrTitle"/>
          </p:nvPr>
        </p:nvSpPr>
        <p:spPr>
          <a:xfrm>
            <a:off x="1619250" y="2133600"/>
            <a:ext cx="7524750" cy="1470025"/>
          </a:xfrm>
        </p:spPr>
        <p:txBody>
          <a:bodyPr/>
          <a:lstStyle>
            <a:lvl1pPr>
              <a:defRPr sz="4000"/>
            </a:lvl1pPr>
          </a:lstStyle>
          <a:p>
            <a:r>
              <a:rPr lang="ja-JP" altLang="en-US"/>
              <a:t>マスタ タイトルの書式設定</a:t>
            </a:r>
          </a:p>
        </p:txBody>
      </p:sp>
      <p:sp>
        <p:nvSpPr>
          <p:cNvPr id="1042"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1043" name="Rectangle 4"/>
          <p:cNvSpPr>
            <a:spLocks noGrp="1" noChangeArrowheads="1"/>
          </p:cNvSpPr>
          <p:nvPr>
            <p:ph type="dt" sz="half" idx="10"/>
          </p:nvPr>
        </p:nvSpPr>
        <p:spPr/>
        <p:txBody>
          <a:bodyPr/>
          <a:lstStyle>
            <a:lvl1pPr>
              <a:defRPr/>
            </a:lvl1pPr>
          </a:lstStyle>
          <a:p>
            <a:pPr>
              <a:defRPr/>
            </a:pPr>
            <a:endParaRPr lang="en-US" altLang="ja-JP"/>
          </a:p>
        </p:txBody>
      </p:sp>
      <p:sp>
        <p:nvSpPr>
          <p:cNvPr id="1044" name="Rectangle 5"/>
          <p:cNvSpPr>
            <a:spLocks noGrp="1" noChangeArrowheads="1"/>
          </p:cNvSpPr>
          <p:nvPr>
            <p:ph type="ftr" sz="quarter" idx="11"/>
          </p:nvPr>
        </p:nvSpPr>
        <p:spPr/>
        <p:txBody>
          <a:bodyPr/>
          <a:lstStyle>
            <a:lvl1pPr>
              <a:defRPr/>
            </a:lvl1pPr>
          </a:lstStyle>
          <a:p>
            <a:pPr>
              <a:defRPr/>
            </a:pPr>
            <a:endParaRPr lang="en-US" altLang="ja-JP"/>
          </a:p>
        </p:txBody>
      </p:sp>
      <p:sp>
        <p:nvSpPr>
          <p:cNvPr id="1045"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E12D5BB-B363-4440-8777-5A1EEE1F271C}"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98" name="タイトル 1"/>
          <p:cNvSpPr>
            <a:spLocks noGrp="1"/>
          </p:cNvSpPr>
          <p:nvPr>
            <p:ph type="title"/>
          </p:nvPr>
        </p:nvSpPr>
        <p:spPr/>
        <p:txBody>
          <a:bodyPr/>
          <a:lstStyle/>
          <a:p>
            <a:r>
              <a:rPr lang="ja-JP" altLang="en-US"/>
              <a:t>マスタ タイトルの書式設定</a:t>
            </a:r>
          </a:p>
        </p:txBody>
      </p:sp>
      <p:sp>
        <p:nvSpPr>
          <p:cNvPr id="1099"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0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02" name="Rectangle 6"/>
          <p:cNvSpPr>
            <a:spLocks noGrp="1" noChangeArrowheads="1"/>
          </p:cNvSpPr>
          <p:nvPr>
            <p:ph type="sldNum" sz="quarter" idx="12"/>
          </p:nvPr>
        </p:nvSpPr>
        <p:spPr>
          <a:ln/>
        </p:spPr>
        <p:txBody>
          <a:bodyPr/>
          <a:lstStyle>
            <a:lvl1pPr>
              <a:defRPr/>
            </a:lvl1pPr>
          </a:lstStyle>
          <a:p>
            <a:pPr>
              <a:defRPr/>
            </a:pPr>
            <a:fld id="{D627CE89-2FA1-439E-A255-47908A26183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104" name="縦書きタイトル 1"/>
          <p:cNvSpPr>
            <a:spLocks noGrp="1"/>
          </p:cNvSpPr>
          <p:nvPr>
            <p:ph type="title" orient="vert"/>
          </p:nvPr>
        </p:nvSpPr>
        <p:spPr>
          <a:xfrm>
            <a:off x="6515100" y="0"/>
            <a:ext cx="2171700" cy="6126163"/>
          </a:xfrm>
        </p:spPr>
        <p:txBody>
          <a:bodyPr vert="eaVert"/>
          <a:lstStyle/>
          <a:p>
            <a:r>
              <a:rPr lang="ja-JP" altLang="en-US"/>
              <a:t>マスタ タイトルの書式設定</a:t>
            </a:r>
          </a:p>
        </p:txBody>
      </p:sp>
      <p:sp>
        <p:nvSpPr>
          <p:cNvPr id="1105" name="縦書きテキスト プレースホルダ 2"/>
          <p:cNvSpPr>
            <a:spLocks noGrp="1"/>
          </p:cNvSpPr>
          <p:nvPr>
            <p:ph type="body" orient="vert" idx="1"/>
          </p:nvPr>
        </p:nvSpPr>
        <p:spPr>
          <a:xfrm>
            <a:off x="0" y="0"/>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0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08" name="Rectangle 6"/>
          <p:cNvSpPr>
            <a:spLocks noGrp="1" noChangeArrowheads="1"/>
          </p:cNvSpPr>
          <p:nvPr>
            <p:ph type="sldNum" sz="quarter" idx="12"/>
          </p:nvPr>
        </p:nvSpPr>
        <p:spPr>
          <a:ln/>
        </p:spPr>
        <p:txBody>
          <a:bodyPr/>
          <a:lstStyle>
            <a:lvl1pPr>
              <a:defRPr/>
            </a:lvl1pPr>
          </a:lstStyle>
          <a:p>
            <a:pPr>
              <a:defRPr/>
            </a:pPr>
            <a:fld id="{D34749F6-3778-47E7-B331-B9D7757586AD}"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1110" name="タイトル 1"/>
          <p:cNvSpPr>
            <a:spLocks noGrp="1"/>
          </p:cNvSpPr>
          <p:nvPr>
            <p:ph type="title"/>
          </p:nvPr>
        </p:nvSpPr>
        <p:spPr>
          <a:xfrm>
            <a:off x="0" y="0"/>
            <a:ext cx="7019925" cy="476250"/>
          </a:xfrm>
        </p:spPr>
        <p:txBody>
          <a:bodyPr/>
          <a:lstStyle/>
          <a:p>
            <a:r>
              <a:rPr lang="ja-JP" altLang="en-US"/>
              <a:t>マスタ タイトルの書式設定</a:t>
            </a:r>
          </a:p>
        </p:txBody>
      </p:sp>
      <p:sp>
        <p:nvSpPr>
          <p:cNvPr id="1111" name="表プレースホルダ 2"/>
          <p:cNvSpPr>
            <a:spLocks noGrp="1"/>
          </p:cNvSpPr>
          <p:nvPr>
            <p:ph type="tbl" idx="1"/>
          </p:nvPr>
        </p:nvSpPr>
        <p:spPr>
          <a:xfrm>
            <a:off x="457200" y="1600200"/>
            <a:ext cx="8229600" cy="4525963"/>
          </a:xfrm>
        </p:spPr>
        <p:txBody>
          <a:bodyPr/>
          <a:lstStyle/>
          <a:p>
            <a:pPr lvl="0"/>
            <a:endParaRPr lang="ja-JP" altLang="en-US" noProof="0"/>
          </a:p>
        </p:txBody>
      </p:sp>
      <p:sp>
        <p:nvSpPr>
          <p:cNvPr id="111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1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14" name="Rectangle 6"/>
          <p:cNvSpPr>
            <a:spLocks noGrp="1" noChangeArrowheads="1"/>
          </p:cNvSpPr>
          <p:nvPr>
            <p:ph type="sldNum" sz="quarter" idx="12"/>
          </p:nvPr>
        </p:nvSpPr>
        <p:spPr>
          <a:ln/>
        </p:spPr>
        <p:txBody>
          <a:bodyPr/>
          <a:lstStyle>
            <a:lvl1pPr>
              <a:defRPr/>
            </a:lvl1pPr>
          </a:lstStyle>
          <a:p>
            <a:pPr>
              <a:defRPr/>
            </a:pPr>
            <a:fld id="{47DDE00F-341E-4DBB-B4CD-8862BAE032C5}"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38" name="Picture 7" descr="mlit_top"/>
          <p:cNvPicPr>
            <a:picLocks noChangeAspect="1" noChangeArrowheads="1"/>
          </p:cNvPicPr>
          <p:nvPr userDrawn="1"/>
        </p:nvPicPr>
        <p:blipFill>
          <a:blip r:embed="rId2"/>
          <a:srcRect t="62230"/>
          <a:stretch>
            <a:fillRect/>
          </a:stretch>
        </p:blipFill>
        <p:spPr>
          <a:xfrm>
            <a:off x="0" y="6524625"/>
            <a:ext cx="9144000" cy="333375"/>
          </a:xfrm>
          <a:prstGeom prst="rect">
            <a:avLst/>
          </a:prstGeom>
          <a:noFill/>
          <a:ln w="9525">
            <a:noFill/>
            <a:miter lim="800000"/>
            <a:headEnd/>
            <a:tailEnd/>
          </a:ln>
        </p:spPr>
      </p:pic>
      <p:sp>
        <p:nvSpPr>
          <p:cNvPr id="1039" name="Rectangle 9"/>
          <p:cNvSpPr>
            <a:spLocks noChangeArrowheads="1"/>
          </p:cNvSpPr>
          <p:nvPr userDrawn="1"/>
        </p:nvSpPr>
        <p:spPr>
          <a:xfrm>
            <a:off x="1692275" y="3284538"/>
            <a:ext cx="7451725" cy="73025"/>
          </a:xfrm>
          <a:prstGeom prst="rect">
            <a:avLst/>
          </a:prstGeom>
          <a:solidFill>
            <a:srgbClr val="0066CC"/>
          </a:solidFill>
          <a:ln w="9525">
            <a:noFill/>
            <a:miter lim="800000"/>
            <a:headEnd/>
            <a:tailEnd/>
          </a:ln>
          <a:effectLst/>
        </p:spPr>
        <p:txBody>
          <a:bodyPr wrap="none" anchor="ctr"/>
          <a:lstStyle/>
          <a:p>
            <a:pPr>
              <a:defRPr/>
            </a:pPr>
            <a:endParaRPr lang="ja-JP" altLang="en-US">
              <a:ea typeface="ＭＳ Ｐゴシック" pitchFamily="50" charset="-128"/>
            </a:endParaRPr>
          </a:p>
        </p:txBody>
      </p:sp>
      <p:pic>
        <p:nvPicPr>
          <p:cNvPr id="1040" name="Picture 11"/>
          <p:cNvPicPr>
            <a:picLocks noChangeAspect="1" noChangeArrowheads="1"/>
          </p:cNvPicPr>
          <p:nvPr userDrawn="1"/>
        </p:nvPicPr>
        <p:blipFill>
          <a:blip r:embed="rId3"/>
          <a:stretch>
            <a:fillRect/>
          </a:stretch>
        </p:blipFill>
        <p:spPr>
          <a:xfrm>
            <a:off x="0" y="6051550"/>
            <a:ext cx="2124075" cy="473075"/>
          </a:xfrm>
          <a:prstGeom prst="rect">
            <a:avLst/>
          </a:prstGeom>
          <a:noFill/>
          <a:ln w="9525">
            <a:noFill/>
            <a:miter lim="800000"/>
            <a:headEnd/>
            <a:tailEnd/>
          </a:ln>
        </p:spPr>
      </p:pic>
      <p:sp>
        <p:nvSpPr>
          <p:cNvPr id="1041" name="Text Box 12"/>
          <p:cNvSpPr txBox="1">
            <a:spLocks noChangeArrowheads="1"/>
          </p:cNvSpPr>
          <p:nvPr userDrawn="1"/>
        </p:nvSpPr>
        <p:spPr>
          <a:xfrm>
            <a:off x="0" y="6524625"/>
            <a:ext cx="3636963" cy="274638"/>
          </a:xfrm>
          <a:prstGeom prst="rect">
            <a:avLst/>
          </a:prstGeom>
          <a:noFill/>
          <a:ln w="9525">
            <a:noFill/>
            <a:miter lim="800000"/>
            <a:headEnd/>
            <a:tailEnd/>
          </a:ln>
          <a:effectLst/>
        </p:spPr>
        <p:txBody>
          <a:bodyPr wrap="none">
            <a:spAutoFit/>
          </a:bodyPr>
          <a:lstStyle/>
          <a:p>
            <a:pPr>
              <a:defRPr/>
            </a:pPr>
            <a:r>
              <a:rPr lang="en-US" altLang="ja-JP" sz="1200" i="1">
                <a:solidFill>
                  <a:schemeClr val="bg1"/>
                </a:solidFill>
                <a:latin typeface="Times New Roman" pitchFamily="18" charset="0"/>
                <a:ea typeface="ＭＳ Ｐゴシック" pitchFamily="50" charset="-128"/>
              </a:rPr>
              <a:t>Ministry of Land, Infrastructure, Transport and Tourism</a:t>
            </a:r>
          </a:p>
        </p:txBody>
      </p:sp>
      <p:sp>
        <p:nvSpPr>
          <p:cNvPr id="1042" name="Rectangle 2"/>
          <p:cNvSpPr>
            <a:spLocks noGrp="1" noChangeArrowheads="1"/>
          </p:cNvSpPr>
          <p:nvPr>
            <p:ph type="ctrTitle"/>
          </p:nvPr>
        </p:nvSpPr>
        <p:spPr>
          <a:xfrm>
            <a:off x="1619250" y="2133600"/>
            <a:ext cx="7524750" cy="1470025"/>
          </a:xfrm>
        </p:spPr>
        <p:txBody>
          <a:bodyPr/>
          <a:lstStyle>
            <a:lvl1pPr>
              <a:defRPr sz="4000"/>
            </a:lvl1pPr>
          </a:lstStyle>
          <a:p>
            <a:r>
              <a:rPr lang="ja-JP" altLang="en-US"/>
              <a:t>マスタ タイトルの書式設定</a:t>
            </a:r>
          </a:p>
        </p:txBody>
      </p:sp>
      <p:sp>
        <p:nvSpPr>
          <p:cNvPr id="1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1044" name="Rectangle 4"/>
          <p:cNvSpPr>
            <a:spLocks noGrp="1" noChangeArrowheads="1"/>
          </p:cNvSpPr>
          <p:nvPr>
            <p:ph type="dt" sz="half" idx="10"/>
          </p:nvPr>
        </p:nvSpPr>
        <p:spPr/>
        <p:txBody>
          <a:bodyPr/>
          <a:lstStyle>
            <a:lvl1pPr>
              <a:defRPr/>
            </a:lvl1pPr>
          </a:lstStyle>
          <a:p>
            <a:pPr>
              <a:defRPr/>
            </a:pPr>
            <a:endParaRPr lang="en-US" altLang="ja-JP"/>
          </a:p>
        </p:txBody>
      </p:sp>
      <p:sp>
        <p:nvSpPr>
          <p:cNvPr id="1045" name="Rectangle 5"/>
          <p:cNvSpPr>
            <a:spLocks noGrp="1" noChangeArrowheads="1"/>
          </p:cNvSpPr>
          <p:nvPr>
            <p:ph type="ftr" sz="quarter" idx="11"/>
          </p:nvPr>
        </p:nvSpPr>
        <p:spPr/>
        <p:txBody>
          <a:bodyPr/>
          <a:lstStyle>
            <a:lvl1pPr>
              <a:defRPr/>
            </a:lvl1pPr>
          </a:lstStyle>
          <a:p>
            <a:pPr>
              <a:defRPr/>
            </a:pPr>
            <a:endParaRPr lang="en-US" altLang="ja-JP"/>
          </a:p>
        </p:txBody>
      </p:sp>
      <p:sp>
        <p:nvSpPr>
          <p:cNvPr id="104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531F52B-DD6C-4969-832D-7C3B29BB3FB1}" type="slidenum">
              <a:rPr lang="en-US" altLang="ja-JP"/>
              <a:pPr>
                <a:defRPr/>
              </a:pPr>
              <a:t>‹#›</a:t>
            </a:fld>
            <a:endParaRPr lang="en-US" altLang="ja-JP"/>
          </a:p>
        </p:txBody>
      </p:sp>
    </p:spTree>
    <p:extLst>
      <p:ext uri="{BB962C8B-B14F-4D97-AF65-F5344CB8AC3E}">
        <p14:creationId xmlns:p14="http://schemas.microsoft.com/office/powerpoint/2010/main" val="4194620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8" name="タイトル 1"/>
          <p:cNvSpPr>
            <a:spLocks noGrp="1"/>
          </p:cNvSpPr>
          <p:nvPr>
            <p:ph type="title"/>
          </p:nvPr>
        </p:nvSpPr>
        <p:spPr/>
        <p:txBody>
          <a:bodyPr/>
          <a:lstStyle/>
          <a:p>
            <a:r>
              <a:rPr lang="ja-JP" altLang="en-US"/>
              <a:t>マスタ タイトルの書式設定</a:t>
            </a:r>
          </a:p>
        </p:txBody>
      </p:sp>
      <p:sp>
        <p:nvSpPr>
          <p:cNvPr id="104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5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2" name="Rectangle 6"/>
          <p:cNvSpPr>
            <a:spLocks noGrp="1" noChangeArrowheads="1"/>
          </p:cNvSpPr>
          <p:nvPr>
            <p:ph type="sldNum" sz="quarter" idx="12"/>
          </p:nvPr>
        </p:nvSpPr>
        <p:spPr>
          <a:ln/>
        </p:spPr>
        <p:txBody>
          <a:bodyPr/>
          <a:lstStyle>
            <a:lvl1pPr>
              <a:defRPr/>
            </a:lvl1pPr>
          </a:lstStyle>
          <a:p>
            <a:pPr>
              <a:defRPr/>
            </a:pPr>
            <a:fld id="{4315CC00-A6EF-4CC2-AEAC-B3A877EDB466}" type="slidenum">
              <a:rPr lang="en-US" altLang="ja-JP"/>
              <a:pPr>
                <a:defRPr/>
              </a:pPr>
              <a:t>‹#›</a:t>
            </a:fld>
            <a:endParaRPr lang="en-US" altLang="ja-JP"/>
          </a:p>
        </p:txBody>
      </p:sp>
    </p:spTree>
    <p:extLst>
      <p:ext uri="{BB962C8B-B14F-4D97-AF65-F5344CB8AC3E}">
        <p14:creationId xmlns:p14="http://schemas.microsoft.com/office/powerpoint/2010/main" val="471748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54"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055"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05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5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8" name="Rectangle 6"/>
          <p:cNvSpPr>
            <a:spLocks noGrp="1" noChangeArrowheads="1"/>
          </p:cNvSpPr>
          <p:nvPr>
            <p:ph type="sldNum" sz="quarter" idx="12"/>
          </p:nvPr>
        </p:nvSpPr>
        <p:spPr>
          <a:ln/>
        </p:spPr>
        <p:txBody>
          <a:bodyPr/>
          <a:lstStyle>
            <a:lvl1pPr>
              <a:defRPr/>
            </a:lvl1pPr>
          </a:lstStyle>
          <a:p>
            <a:pPr>
              <a:defRPr/>
            </a:pPr>
            <a:fld id="{5E96AF91-1DF1-4BF5-8E9F-BD9DC261BC58}" type="slidenum">
              <a:rPr lang="en-US" altLang="ja-JP"/>
              <a:pPr>
                <a:defRPr/>
              </a:pPr>
              <a:t>‹#›</a:t>
            </a:fld>
            <a:endParaRPr lang="en-US" altLang="ja-JP"/>
          </a:p>
        </p:txBody>
      </p:sp>
    </p:spTree>
    <p:extLst>
      <p:ext uri="{BB962C8B-B14F-4D97-AF65-F5344CB8AC3E}">
        <p14:creationId xmlns:p14="http://schemas.microsoft.com/office/powerpoint/2010/main" val="262527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60" name="タイトル 1"/>
          <p:cNvSpPr>
            <a:spLocks noGrp="1"/>
          </p:cNvSpPr>
          <p:nvPr>
            <p:ph type="title"/>
          </p:nvPr>
        </p:nvSpPr>
        <p:spPr/>
        <p:txBody>
          <a:bodyPr/>
          <a:lstStyle/>
          <a:p>
            <a:r>
              <a:rPr lang="ja-JP" altLang="en-US"/>
              <a:t>マスタ タイトルの書式設定</a:t>
            </a:r>
          </a:p>
        </p:txBody>
      </p:sp>
      <p:sp>
        <p:nvSpPr>
          <p:cNvPr id="1061"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2"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5" name="Rectangle 6"/>
          <p:cNvSpPr>
            <a:spLocks noGrp="1" noChangeArrowheads="1"/>
          </p:cNvSpPr>
          <p:nvPr>
            <p:ph type="sldNum" sz="quarter" idx="12"/>
          </p:nvPr>
        </p:nvSpPr>
        <p:spPr>
          <a:ln/>
        </p:spPr>
        <p:txBody>
          <a:bodyPr/>
          <a:lstStyle>
            <a:lvl1pPr>
              <a:defRPr/>
            </a:lvl1pPr>
          </a:lstStyle>
          <a:p>
            <a:pPr>
              <a:defRPr/>
            </a:pPr>
            <a:fld id="{1AA4A3A9-3340-476E-9064-5ABE8811B1DB}" type="slidenum">
              <a:rPr lang="en-US" altLang="ja-JP"/>
              <a:pPr>
                <a:defRPr/>
              </a:pPr>
              <a:t>‹#›</a:t>
            </a:fld>
            <a:endParaRPr lang="en-US" altLang="ja-JP"/>
          </a:p>
        </p:txBody>
      </p:sp>
    </p:spTree>
    <p:extLst>
      <p:ext uri="{BB962C8B-B14F-4D97-AF65-F5344CB8AC3E}">
        <p14:creationId xmlns:p14="http://schemas.microsoft.com/office/powerpoint/2010/main" val="3489200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7"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1068"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69"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0"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71"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4" name="Rectangle 6"/>
          <p:cNvSpPr>
            <a:spLocks noGrp="1" noChangeArrowheads="1"/>
          </p:cNvSpPr>
          <p:nvPr>
            <p:ph type="sldNum" sz="quarter" idx="12"/>
          </p:nvPr>
        </p:nvSpPr>
        <p:spPr>
          <a:ln/>
        </p:spPr>
        <p:txBody>
          <a:bodyPr/>
          <a:lstStyle>
            <a:lvl1pPr>
              <a:defRPr/>
            </a:lvl1pPr>
          </a:lstStyle>
          <a:p>
            <a:pPr>
              <a:defRPr/>
            </a:pPr>
            <a:fld id="{FD010AB2-C680-431C-8FBD-1CFE9CC187BF}" type="slidenum">
              <a:rPr lang="en-US" altLang="ja-JP"/>
              <a:pPr>
                <a:defRPr/>
              </a:pPr>
              <a:t>‹#›</a:t>
            </a:fld>
            <a:endParaRPr lang="en-US" altLang="ja-JP"/>
          </a:p>
        </p:txBody>
      </p:sp>
    </p:spTree>
    <p:extLst>
      <p:ext uri="{BB962C8B-B14F-4D97-AF65-F5344CB8AC3E}">
        <p14:creationId xmlns:p14="http://schemas.microsoft.com/office/powerpoint/2010/main" val="113103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6" name="タイトル 1"/>
          <p:cNvSpPr>
            <a:spLocks noGrp="1"/>
          </p:cNvSpPr>
          <p:nvPr>
            <p:ph type="title"/>
          </p:nvPr>
        </p:nvSpPr>
        <p:spPr/>
        <p:txBody>
          <a:bodyPr/>
          <a:lstStyle/>
          <a:p>
            <a:r>
              <a:rPr lang="ja-JP" altLang="en-US"/>
              <a:t>マスタ タイトルの書式設定</a:t>
            </a:r>
          </a:p>
        </p:txBody>
      </p:sp>
      <p:sp>
        <p:nvSpPr>
          <p:cNvPr id="107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9" name="Rectangle 6"/>
          <p:cNvSpPr>
            <a:spLocks noGrp="1" noChangeArrowheads="1"/>
          </p:cNvSpPr>
          <p:nvPr>
            <p:ph type="sldNum" sz="quarter" idx="12"/>
          </p:nvPr>
        </p:nvSpPr>
        <p:spPr>
          <a:ln/>
        </p:spPr>
        <p:txBody>
          <a:bodyPr/>
          <a:lstStyle>
            <a:lvl1pPr>
              <a:defRPr/>
            </a:lvl1pPr>
          </a:lstStyle>
          <a:p>
            <a:pPr>
              <a:defRPr/>
            </a:pPr>
            <a:fld id="{2B5200F8-2F0D-4849-9AEC-EA3D3AA46E91}" type="slidenum">
              <a:rPr lang="en-US" altLang="ja-JP"/>
              <a:pPr>
                <a:defRPr/>
              </a:pPr>
              <a:t>‹#›</a:t>
            </a:fld>
            <a:endParaRPr lang="en-US" altLang="ja-JP"/>
          </a:p>
        </p:txBody>
      </p:sp>
    </p:spTree>
    <p:extLst>
      <p:ext uri="{BB962C8B-B14F-4D97-AF65-F5344CB8AC3E}">
        <p14:creationId xmlns:p14="http://schemas.microsoft.com/office/powerpoint/2010/main" val="3340408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8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8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83" name="Rectangle 6"/>
          <p:cNvSpPr>
            <a:spLocks noGrp="1" noChangeArrowheads="1"/>
          </p:cNvSpPr>
          <p:nvPr>
            <p:ph type="sldNum" sz="quarter" idx="12"/>
          </p:nvPr>
        </p:nvSpPr>
        <p:spPr>
          <a:ln/>
        </p:spPr>
        <p:txBody>
          <a:bodyPr/>
          <a:lstStyle>
            <a:lvl1pPr>
              <a:defRPr/>
            </a:lvl1pPr>
          </a:lstStyle>
          <a:p>
            <a:pPr>
              <a:defRPr/>
            </a:pPr>
            <a:fld id="{5BBAD425-046F-4E1E-BCA6-753E8E1584DB}" type="slidenum">
              <a:rPr lang="en-US" altLang="ja-JP"/>
              <a:pPr>
                <a:defRPr/>
              </a:pPr>
              <a:t>‹#›</a:t>
            </a:fld>
            <a:endParaRPr lang="en-US" altLang="ja-JP"/>
          </a:p>
        </p:txBody>
      </p:sp>
    </p:spTree>
    <p:extLst>
      <p:ext uri="{BB962C8B-B14F-4D97-AF65-F5344CB8AC3E}">
        <p14:creationId xmlns:p14="http://schemas.microsoft.com/office/powerpoint/2010/main" val="412451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7" name="タイトル 1"/>
          <p:cNvSpPr>
            <a:spLocks noGrp="1"/>
          </p:cNvSpPr>
          <p:nvPr>
            <p:ph type="title"/>
          </p:nvPr>
        </p:nvSpPr>
        <p:spPr/>
        <p:txBody>
          <a:bodyPr/>
          <a:lstStyle/>
          <a:p>
            <a:r>
              <a:rPr lang="ja-JP" altLang="en-US"/>
              <a:t>マスタ タイトルの書式設定</a:t>
            </a:r>
          </a:p>
        </p:txBody>
      </p:sp>
      <p:sp>
        <p:nvSpPr>
          <p:cNvPr id="104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9"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50"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1" name="Rectangle 6"/>
          <p:cNvSpPr>
            <a:spLocks noGrp="1" noChangeArrowheads="1"/>
          </p:cNvSpPr>
          <p:nvPr>
            <p:ph type="sldNum" sz="quarter" idx="12"/>
          </p:nvPr>
        </p:nvSpPr>
        <p:spPr>
          <a:ln/>
        </p:spPr>
        <p:txBody>
          <a:bodyPr/>
          <a:lstStyle>
            <a:lvl1pPr>
              <a:defRPr/>
            </a:lvl1pPr>
          </a:lstStyle>
          <a:p>
            <a:pPr>
              <a:defRPr/>
            </a:pPr>
            <a:fld id="{C22265F3-424C-4E3D-9E1E-158E402821BC}"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85"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086"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7"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88"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89"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0" name="Rectangle 6"/>
          <p:cNvSpPr>
            <a:spLocks noGrp="1" noChangeArrowheads="1"/>
          </p:cNvSpPr>
          <p:nvPr>
            <p:ph type="sldNum" sz="quarter" idx="12"/>
          </p:nvPr>
        </p:nvSpPr>
        <p:spPr>
          <a:ln/>
        </p:spPr>
        <p:txBody>
          <a:bodyPr/>
          <a:lstStyle>
            <a:lvl1pPr>
              <a:defRPr/>
            </a:lvl1pPr>
          </a:lstStyle>
          <a:p>
            <a:pPr>
              <a:defRPr/>
            </a:pPr>
            <a:fld id="{9D9A9231-0205-4E65-8E07-C852FF57515C}" type="slidenum">
              <a:rPr lang="en-US" altLang="ja-JP"/>
              <a:pPr>
                <a:defRPr/>
              </a:pPr>
              <a:t>‹#›</a:t>
            </a:fld>
            <a:endParaRPr lang="en-US" altLang="ja-JP"/>
          </a:p>
        </p:txBody>
      </p:sp>
    </p:spTree>
    <p:extLst>
      <p:ext uri="{BB962C8B-B14F-4D97-AF65-F5344CB8AC3E}">
        <p14:creationId xmlns:p14="http://schemas.microsoft.com/office/powerpoint/2010/main" val="368760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9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09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09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9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7" name="Rectangle 6"/>
          <p:cNvSpPr>
            <a:spLocks noGrp="1" noChangeArrowheads="1"/>
          </p:cNvSpPr>
          <p:nvPr>
            <p:ph type="sldNum" sz="quarter" idx="12"/>
          </p:nvPr>
        </p:nvSpPr>
        <p:spPr>
          <a:ln/>
        </p:spPr>
        <p:txBody>
          <a:bodyPr/>
          <a:lstStyle>
            <a:lvl1pPr>
              <a:defRPr/>
            </a:lvl1pPr>
          </a:lstStyle>
          <a:p>
            <a:pPr>
              <a:defRPr/>
            </a:pPr>
            <a:fld id="{72376728-6ECA-4D8A-91E4-5C0639DCDA5F}" type="slidenum">
              <a:rPr lang="en-US" altLang="ja-JP"/>
              <a:pPr>
                <a:defRPr/>
              </a:pPr>
              <a:t>‹#›</a:t>
            </a:fld>
            <a:endParaRPr lang="en-US" altLang="ja-JP"/>
          </a:p>
        </p:txBody>
      </p:sp>
    </p:spTree>
    <p:extLst>
      <p:ext uri="{BB962C8B-B14F-4D97-AF65-F5344CB8AC3E}">
        <p14:creationId xmlns:p14="http://schemas.microsoft.com/office/powerpoint/2010/main" val="3022321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99" name="タイトル 1"/>
          <p:cNvSpPr>
            <a:spLocks noGrp="1"/>
          </p:cNvSpPr>
          <p:nvPr>
            <p:ph type="title"/>
          </p:nvPr>
        </p:nvSpPr>
        <p:spPr/>
        <p:txBody>
          <a:bodyPr/>
          <a:lstStyle/>
          <a:p>
            <a:r>
              <a:rPr lang="ja-JP" altLang="en-US"/>
              <a:t>マスタ タイトルの書式設定</a:t>
            </a:r>
          </a:p>
        </p:txBody>
      </p:sp>
      <p:sp>
        <p:nvSpPr>
          <p:cNvPr id="1100"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0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03" name="Rectangle 6"/>
          <p:cNvSpPr>
            <a:spLocks noGrp="1" noChangeArrowheads="1"/>
          </p:cNvSpPr>
          <p:nvPr>
            <p:ph type="sldNum" sz="quarter" idx="12"/>
          </p:nvPr>
        </p:nvSpPr>
        <p:spPr>
          <a:ln/>
        </p:spPr>
        <p:txBody>
          <a:bodyPr/>
          <a:lstStyle>
            <a:lvl1pPr>
              <a:defRPr/>
            </a:lvl1pPr>
          </a:lstStyle>
          <a:p>
            <a:pPr>
              <a:defRPr/>
            </a:pPr>
            <a:fld id="{7370DCF9-18D8-4DDD-A088-D723969225C7}" type="slidenum">
              <a:rPr lang="en-US" altLang="ja-JP"/>
              <a:pPr>
                <a:defRPr/>
              </a:pPr>
              <a:t>‹#›</a:t>
            </a:fld>
            <a:endParaRPr lang="en-US" altLang="ja-JP"/>
          </a:p>
        </p:txBody>
      </p:sp>
    </p:spTree>
    <p:extLst>
      <p:ext uri="{BB962C8B-B14F-4D97-AF65-F5344CB8AC3E}">
        <p14:creationId xmlns:p14="http://schemas.microsoft.com/office/powerpoint/2010/main" val="1467036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105" name="縦書きタイトル 1"/>
          <p:cNvSpPr>
            <a:spLocks noGrp="1"/>
          </p:cNvSpPr>
          <p:nvPr>
            <p:ph type="title" orient="vert"/>
          </p:nvPr>
        </p:nvSpPr>
        <p:spPr>
          <a:xfrm>
            <a:off x="6515100" y="0"/>
            <a:ext cx="2171700" cy="6126163"/>
          </a:xfrm>
        </p:spPr>
        <p:txBody>
          <a:bodyPr vert="eaVert"/>
          <a:lstStyle/>
          <a:p>
            <a:r>
              <a:rPr lang="ja-JP" altLang="en-US"/>
              <a:t>マスタ タイトルの書式設定</a:t>
            </a:r>
          </a:p>
        </p:txBody>
      </p:sp>
      <p:sp>
        <p:nvSpPr>
          <p:cNvPr id="1106" name="縦書きテキスト プレースホルダ 2"/>
          <p:cNvSpPr>
            <a:spLocks noGrp="1"/>
          </p:cNvSpPr>
          <p:nvPr>
            <p:ph type="body" orient="vert" idx="1"/>
          </p:nvPr>
        </p:nvSpPr>
        <p:spPr>
          <a:xfrm>
            <a:off x="0" y="0"/>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0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09" name="Rectangle 6"/>
          <p:cNvSpPr>
            <a:spLocks noGrp="1" noChangeArrowheads="1"/>
          </p:cNvSpPr>
          <p:nvPr>
            <p:ph type="sldNum" sz="quarter" idx="12"/>
          </p:nvPr>
        </p:nvSpPr>
        <p:spPr>
          <a:ln/>
        </p:spPr>
        <p:txBody>
          <a:bodyPr/>
          <a:lstStyle>
            <a:lvl1pPr>
              <a:defRPr/>
            </a:lvl1pPr>
          </a:lstStyle>
          <a:p>
            <a:pPr>
              <a:defRPr/>
            </a:pPr>
            <a:fld id="{ACB31F2D-F201-4801-8F70-3BECD8990247}" type="slidenum">
              <a:rPr lang="en-US" altLang="ja-JP"/>
              <a:pPr>
                <a:defRPr/>
              </a:pPr>
              <a:t>‹#›</a:t>
            </a:fld>
            <a:endParaRPr lang="en-US" altLang="ja-JP"/>
          </a:p>
        </p:txBody>
      </p:sp>
    </p:spTree>
    <p:extLst>
      <p:ext uri="{BB962C8B-B14F-4D97-AF65-F5344CB8AC3E}">
        <p14:creationId xmlns:p14="http://schemas.microsoft.com/office/powerpoint/2010/main" val="3413262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1111" name="タイトル 1"/>
          <p:cNvSpPr>
            <a:spLocks noGrp="1"/>
          </p:cNvSpPr>
          <p:nvPr>
            <p:ph type="title"/>
          </p:nvPr>
        </p:nvSpPr>
        <p:spPr>
          <a:xfrm>
            <a:off x="0" y="0"/>
            <a:ext cx="7019925" cy="476250"/>
          </a:xfrm>
        </p:spPr>
        <p:txBody>
          <a:bodyPr/>
          <a:lstStyle/>
          <a:p>
            <a:r>
              <a:rPr lang="ja-JP" altLang="en-US"/>
              <a:t>マスタ タイトルの書式設定</a:t>
            </a:r>
          </a:p>
        </p:txBody>
      </p:sp>
      <p:sp>
        <p:nvSpPr>
          <p:cNvPr id="1112" name="表プレースホルダ 2"/>
          <p:cNvSpPr>
            <a:spLocks noGrp="1"/>
          </p:cNvSpPr>
          <p:nvPr>
            <p:ph type="tbl" idx="1"/>
          </p:nvPr>
        </p:nvSpPr>
        <p:spPr>
          <a:xfrm>
            <a:off x="457200" y="1600200"/>
            <a:ext cx="8229600" cy="4525963"/>
          </a:xfrm>
        </p:spPr>
        <p:txBody>
          <a:bodyPr/>
          <a:lstStyle/>
          <a:p>
            <a:pPr lvl="0"/>
            <a:endParaRPr lang="ja-JP" altLang="en-US" noProof="0"/>
          </a:p>
        </p:txBody>
      </p:sp>
      <p:sp>
        <p:nvSpPr>
          <p:cNvPr id="111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1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15" name="Rectangle 6"/>
          <p:cNvSpPr>
            <a:spLocks noGrp="1" noChangeArrowheads="1"/>
          </p:cNvSpPr>
          <p:nvPr>
            <p:ph type="sldNum" sz="quarter" idx="12"/>
          </p:nvPr>
        </p:nvSpPr>
        <p:spPr>
          <a:ln/>
        </p:spPr>
        <p:txBody>
          <a:bodyPr/>
          <a:lstStyle>
            <a:lvl1pPr>
              <a:defRPr/>
            </a:lvl1pPr>
          </a:lstStyle>
          <a:p>
            <a:pPr>
              <a:defRPr/>
            </a:pPr>
            <a:fld id="{C5BF80A6-4905-4289-9612-D7BD28759D9A}" type="slidenum">
              <a:rPr lang="en-US" altLang="ja-JP"/>
              <a:pPr>
                <a:defRPr/>
              </a:pPr>
              <a:t>‹#›</a:t>
            </a:fld>
            <a:endParaRPr lang="en-US" altLang="ja-JP"/>
          </a:p>
        </p:txBody>
      </p:sp>
    </p:spTree>
    <p:extLst>
      <p:ext uri="{BB962C8B-B14F-4D97-AF65-F5344CB8AC3E}">
        <p14:creationId xmlns:p14="http://schemas.microsoft.com/office/powerpoint/2010/main" val="3651452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1117" name="コンテンツ プレースホルダ 1"/>
          <p:cNvSpPr>
            <a:spLocks noGrp="1"/>
          </p:cNvSpPr>
          <p:nvPr>
            <p:ph/>
          </p:nvPr>
        </p:nvSpPr>
        <p:spPr>
          <a:xfrm>
            <a:off x="0" y="0"/>
            <a:ext cx="8686800"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18"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19"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20" name="Rectangle 6"/>
          <p:cNvSpPr>
            <a:spLocks noGrp="1" noChangeArrowheads="1"/>
          </p:cNvSpPr>
          <p:nvPr>
            <p:ph type="sldNum" sz="quarter" idx="12"/>
          </p:nvPr>
        </p:nvSpPr>
        <p:spPr>
          <a:ln/>
        </p:spPr>
        <p:txBody>
          <a:bodyPr/>
          <a:lstStyle>
            <a:lvl1pPr>
              <a:defRPr/>
            </a:lvl1pPr>
          </a:lstStyle>
          <a:p>
            <a:pPr>
              <a:defRPr/>
            </a:pPr>
            <a:fld id="{9E515822-57B7-4243-9841-B2978D801575}" type="slidenum">
              <a:rPr lang="en-US" altLang="ja-JP"/>
              <a:pPr>
                <a:defRPr/>
              </a:pPr>
              <a:t>‹#›</a:t>
            </a:fld>
            <a:endParaRPr lang="en-US" altLang="ja-JP"/>
          </a:p>
        </p:txBody>
      </p:sp>
    </p:spTree>
    <p:extLst>
      <p:ext uri="{BB962C8B-B14F-4D97-AF65-F5344CB8AC3E}">
        <p14:creationId xmlns:p14="http://schemas.microsoft.com/office/powerpoint/2010/main" val="1394564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grpSp>
        <p:nvGrpSpPr>
          <p:cNvPr id="1122" name="Group 18"/>
          <p:cNvGrpSpPr/>
          <p:nvPr userDrawn="1"/>
        </p:nvGrpSpPr>
        <p:grpSpPr>
          <a:xfrm>
            <a:off x="0" y="0"/>
            <a:ext cx="9144000" cy="546100"/>
            <a:chOff x="0" y="0"/>
            <a:chExt cx="5760" cy="344"/>
          </a:xfrm>
        </p:grpSpPr>
        <p:pic>
          <p:nvPicPr>
            <p:cNvPr id="1123" name="Picture 9" descr="mlit_top"/>
            <p:cNvPicPr>
              <a:picLocks noChangeAspect="1" noChangeArrowheads="1"/>
            </p:cNvPicPr>
            <p:nvPr userDrawn="1"/>
          </p:nvPicPr>
          <p:blipFill>
            <a:blip r:embed="rId2"/>
            <a:srcRect t="26801" b="65286"/>
            <a:stretch>
              <a:fillRect/>
            </a:stretch>
          </p:blipFill>
          <p:spPr>
            <a:xfrm>
              <a:off x="0" y="300"/>
              <a:ext cx="5760" cy="44"/>
            </a:xfrm>
            <a:prstGeom prst="rect">
              <a:avLst/>
            </a:prstGeom>
            <a:noFill/>
            <a:ln w="9525">
              <a:noFill/>
              <a:miter lim="800000"/>
              <a:headEnd/>
              <a:tailEnd/>
            </a:ln>
          </p:spPr>
        </p:pic>
        <p:grpSp>
          <p:nvGrpSpPr>
            <p:cNvPr id="1124" name="Group 17"/>
            <p:cNvGrpSpPr/>
            <p:nvPr userDrawn="1"/>
          </p:nvGrpSpPr>
          <p:grpSpPr>
            <a:xfrm>
              <a:off x="0" y="0"/>
              <a:ext cx="5760" cy="318"/>
              <a:chOff x="0" y="0"/>
              <a:chExt cx="5760" cy="318"/>
            </a:xfrm>
          </p:grpSpPr>
          <p:pic>
            <p:nvPicPr>
              <p:cNvPr id="1125" name="Picture 11" descr="mlit_top"/>
              <p:cNvPicPr>
                <a:picLocks noChangeAspect="1" noChangeArrowheads="1"/>
              </p:cNvPicPr>
              <p:nvPr userDrawn="1"/>
            </p:nvPicPr>
            <p:blipFill>
              <a:blip r:embed="rId3"/>
              <a:srcRect r="66945" b="42805"/>
              <a:stretch>
                <a:fillRect/>
              </a:stretch>
            </p:blipFill>
            <p:spPr>
              <a:xfrm>
                <a:off x="3856" y="0"/>
                <a:ext cx="1904" cy="318"/>
              </a:xfrm>
              <a:prstGeom prst="rect">
                <a:avLst/>
              </a:prstGeom>
              <a:noFill/>
              <a:ln w="9525">
                <a:noFill/>
                <a:miter lim="800000"/>
                <a:headEnd/>
                <a:tailEnd/>
              </a:ln>
            </p:spPr>
          </p:pic>
          <p:pic>
            <p:nvPicPr>
              <p:cNvPr id="1126" name="Picture 16" descr="mlit_top"/>
              <p:cNvPicPr>
                <a:picLocks noChangeAspect="1" noChangeArrowheads="1"/>
              </p:cNvPicPr>
              <p:nvPr userDrawn="1"/>
            </p:nvPicPr>
            <p:blipFill>
              <a:blip r:embed="rId4"/>
              <a:srcRect l="50000" b="42805"/>
              <a:stretch>
                <a:fillRect/>
              </a:stretch>
            </p:blipFill>
            <p:spPr>
              <a:xfrm>
                <a:off x="1043" y="0"/>
                <a:ext cx="2880" cy="318"/>
              </a:xfrm>
              <a:prstGeom prst="rect">
                <a:avLst/>
              </a:prstGeom>
              <a:noFill/>
              <a:ln w="9525">
                <a:noFill/>
                <a:miter lim="800000"/>
                <a:headEnd/>
                <a:tailEnd/>
              </a:ln>
            </p:spPr>
          </p:pic>
          <p:pic>
            <p:nvPicPr>
              <p:cNvPr id="1127" name="Picture 10" descr="mlit_top"/>
              <p:cNvPicPr>
                <a:picLocks noChangeAspect="1" noChangeArrowheads="1"/>
              </p:cNvPicPr>
              <p:nvPr userDrawn="1"/>
            </p:nvPicPr>
            <p:blipFill>
              <a:blip r:embed="rId4"/>
              <a:srcRect l="68906" b="42805"/>
              <a:stretch>
                <a:fillRect/>
              </a:stretch>
            </p:blipFill>
            <p:spPr>
              <a:xfrm>
                <a:off x="0" y="0"/>
                <a:ext cx="1791" cy="318"/>
              </a:xfrm>
              <a:prstGeom prst="rect">
                <a:avLst/>
              </a:prstGeom>
              <a:noFill/>
              <a:ln w="9525">
                <a:noFill/>
                <a:miter lim="800000"/>
                <a:headEnd/>
                <a:tailEnd/>
              </a:ln>
            </p:spPr>
          </p:pic>
        </p:grpSp>
      </p:grpSp>
      <p:pic>
        <p:nvPicPr>
          <p:cNvPr id="1128" name="Picture 14"/>
          <p:cNvPicPr>
            <a:picLocks noChangeAspect="1" noChangeArrowheads="1"/>
          </p:cNvPicPr>
          <p:nvPr userDrawn="1"/>
        </p:nvPicPr>
        <p:blipFill>
          <a:blip r:embed="rId5"/>
          <a:srcRect t="3670"/>
          <a:stretch>
            <a:fillRect/>
          </a:stretch>
        </p:blipFill>
        <p:spPr>
          <a:xfrm>
            <a:off x="7593013" y="0"/>
            <a:ext cx="1550987" cy="333375"/>
          </a:xfrm>
          <a:prstGeom prst="rect">
            <a:avLst/>
          </a:prstGeom>
          <a:noFill/>
          <a:ln w="9525">
            <a:noFill/>
            <a:miter lim="800000"/>
            <a:headEnd/>
            <a:tailEnd/>
          </a:ln>
        </p:spPr>
      </p:pic>
      <p:sp>
        <p:nvSpPr>
          <p:cNvPr id="112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30" name="Rectangle 4"/>
          <p:cNvSpPr>
            <a:spLocks noGrp="1" noChangeArrowheads="1"/>
          </p:cNvSpPr>
          <p:nvPr>
            <p:ph type="dt" sz="half" idx="10"/>
          </p:nvPr>
        </p:nvSpPr>
        <p:spPr/>
        <p:txBody>
          <a:bodyPr/>
          <a:lstStyle>
            <a:lvl1pPr>
              <a:defRPr/>
            </a:lvl1pPr>
          </a:lstStyle>
          <a:p>
            <a:pPr>
              <a:defRPr/>
            </a:pPr>
            <a:endParaRPr lang="en-US" altLang="ja-JP"/>
          </a:p>
        </p:txBody>
      </p:sp>
      <p:sp>
        <p:nvSpPr>
          <p:cNvPr id="1131" name="Rectangle 5"/>
          <p:cNvSpPr>
            <a:spLocks noGrp="1" noChangeArrowheads="1"/>
          </p:cNvSpPr>
          <p:nvPr>
            <p:ph type="ftr" sz="quarter" idx="11"/>
          </p:nvPr>
        </p:nvSpPr>
        <p:spPr/>
        <p:txBody>
          <a:bodyPr/>
          <a:lstStyle>
            <a:lvl1pPr>
              <a:defRPr/>
            </a:lvl1pPr>
          </a:lstStyle>
          <a:p>
            <a:pPr>
              <a:defRPr/>
            </a:pPr>
            <a:endParaRPr lang="en-US" altLang="ja-JP"/>
          </a:p>
        </p:txBody>
      </p:sp>
      <p:sp>
        <p:nvSpPr>
          <p:cNvPr id="1132" name="Rectangle 6"/>
          <p:cNvSpPr>
            <a:spLocks noGrp="1" noChangeArrowheads="1"/>
          </p:cNvSpPr>
          <p:nvPr>
            <p:ph type="sldNum" sz="quarter" idx="12"/>
          </p:nvPr>
        </p:nvSpPr>
        <p:spPr>
          <a:xfrm>
            <a:off x="7010400" y="6310313"/>
            <a:ext cx="2133600" cy="476250"/>
          </a:xfrm>
        </p:spPr>
        <p:txBody>
          <a:bodyPr/>
          <a:lstStyle>
            <a:lvl1pPr>
              <a:defRPr/>
            </a:lvl1pPr>
          </a:lstStyle>
          <a:p>
            <a:pPr>
              <a:defRPr/>
            </a:pPr>
            <a:endParaRPr lang="en-US" altLang="ja-JP"/>
          </a:p>
          <a:p>
            <a:pPr>
              <a:defRPr/>
            </a:pPr>
            <a:fld id="{3E229E58-3E3C-40EF-8FE5-13CACDA675C5}" type="slidenum">
              <a:rPr lang="en-US" altLang="ja-JP"/>
              <a:pPr>
                <a:defRPr/>
              </a:pPr>
              <a:t>‹#›</a:t>
            </a:fld>
            <a:endParaRPr lang="en-US" altLang="ja-JP"/>
          </a:p>
        </p:txBody>
      </p:sp>
    </p:spTree>
    <p:extLst>
      <p:ext uri="{BB962C8B-B14F-4D97-AF65-F5344CB8AC3E}">
        <p14:creationId xmlns:p14="http://schemas.microsoft.com/office/powerpoint/2010/main" val="509075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grpSp>
        <p:nvGrpSpPr>
          <p:cNvPr id="1134" name="Group 18"/>
          <p:cNvGrpSpPr/>
          <p:nvPr userDrawn="1"/>
        </p:nvGrpSpPr>
        <p:grpSpPr>
          <a:xfrm>
            <a:off x="0" y="0"/>
            <a:ext cx="9144000" cy="546100"/>
            <a:chOff x="0" y="0"/>
            <a:chExt cx="5760" cy="344"/>
          </a:xfrm>
        </p:grpSpPr>
        <p:pic>
          <p:nvPicPr>
            <p:cNvPr id="1135" name="Picture 9" descr="mlit_top"/>
            <p:cNvPicPr>
              <a:picLocks noChangeAspect="1" noChangeArrowheads="1"/>
            </p:cNvPicPr>
            <p:nvPr userDrawn="1"/>
          </p:nvPicPr>
          <p:blipFill>
            <a:blip r:embed="rId2"/>
            <a:srcRect t="26801" b="65286"/>
            <a:stretch>
              <a:fillRect/>
            </a:stretch>
          </p:blipFill>
          <p:spPr>
            <a:xfrm>
              <a:off x="0" y="300"/>
              <a:ext cx="5760" cy="44"/>
            </a:xfrm>
            <a:prstGeom prst="rect">
              <a:avLst/>
            </a:prstGeom>
            <a:noFill/>
            <a:ln w="9525">
              <a:noFill/>
              <a:miter lim="800000"/>
              <a:headEnd/>
              <a:tailEnd/>
            </a:ln>
          </p:spPr>
        </p:pic>
        <p:grpSp>
          <p:nvGrpSpPr>
            <p:cNvPr id="1136" name="Group 17"/>
            <p:cNvGrpSpPr/>
            <p:nvPr userDrawn="1"/>
          </p:nvGrpSpPr>
          <p:grpSpPr>
            <a:xfrm>
              <a:off x="0" y="0"/>
              <a:ext cx="5760" cy="318"/>
              <a:chOff x="0" y="0"/>
              <a:chExt cx="5760" cy="318"/>
            </a:xfrm>
          </p:grpSpPr>
          <p:pic>
            <p:nvPicPr>
              <p:cNvPr id="1137" name="Picture 11" descr="mlit_top"/>
              <p:cNvPicPr>
                <a:picLocks noChangeAspect="1" noChangeArrowheads="1"/>
              </p:cNvPicPr>
              <p:nvPr userDrawn="1"/>
            </p:nvPicPr>
            <p:blipFill>
              <a:blip r:embed="rId3"/>
              <a:srcRect r="66945" b="42805"/>
              <a:stretch>
                <a:fillRect/>
              </a:stretch>
            </p:blipFill>
            <p:spPr>
              <a:xfrm>
                <a:off x="3856" y="0"/>
                <a:ext cx="1904" cy="318"/>
              </a:xfrm>
              <a:prstGeom prst="rect">
                <a:avLst/>
              </a:prstGeom>
              <a:noFill/>
              <a:ln w="9525">
                <a:noFill/>
                <a:miter lim="800000"/>
                <a:headEnd/>
                <a:tailEnd/>
              </a:ln>
            </p:spPr>
          </p:pic>
          <p:pic>
            <p:nvPicPr>
              <p:cNvPr id="1138" name="Picture 16" descr="mlit_top"/>
              <p:cNvPicPr>
                <a:picLocks noChangeAspect="1" noChangeArrowheads="1"/>
              </p:cNvPicPr>
              <p:nvPr userDrawn="1"/>
            </p:nvPicPr>
            <p:blipFill>
              <a:blip r:embed="rId4"/>
              <a:srcRect l="50000" b="42805"/>
              <a:stretch>
                <a:fillRect/>
              </a:stretch>
            </p:blipFill>
            <p:spPr>
              <a:xfrm>
                <a:off x="1043" y="0"/>
                <a:ext cx="2880" cy="318"/>
              </a:xfrm>
              <a:prstGeom prst="rect">
                <a:avLst/>
              </a:prstGeom>
              <a:noFill/>
              <a:ln w="9525">
                <a:noFill/>
                <a:miter lim="800000"/>
                <a:headEnd/>
                <a:tailEnd/>
              </a:ln>
            </p:spPr>
          </p:pic>
          <p:pic>
            <p:nvPicPr>
              <p:cNvPr id="1139" name="Picture 10" descr="mlit_top"/>
              <p:cNvPicPr>
                <a:picLocks noChangeAspect="1" noChangeArrowheads="1"/>
              </p:cNvPicPr>
              <p:nvPr userDrawn="1"/>
            </p:nvPicPr>
            <p:blipFill>
              <a:blip r:embed="rId4"/>
              <a:srcRect l="68906" b="42805"/>
              <a:stretch>
                <a:fillRect/>
              </a:stretch>
            </p:blipFill>
            <p:spPr>
              <a:xfrm>
                <a:off x="0" y="0"/>
                <a:ext cx="1791" cy="318"/>
              </a:xfrm>
              <a:prstGeom prst="rect">
                <a:avLst/>
              </a:prstGeom>
              <a:noFill/>
              <a:ln w="9525">
                <a:noFill/>
                <a:miter lim="800000"/>
                <a:headEnd/>
                <a:tailEnd/>
              </a:ln>
            </p:spPr>
          </p:pic>
        </p:grpSp>
      </p:grpSp>
      <p:pic>
        <p:nvPicPr>
          <p:cNvPr id="1140" name="Picture 14"/>
          <p:cNvPicPr>
            <a:picLocks noChangeAspect="1" noChangeArrowheads="1"/>
          </p:cNvPicPr>
          <p:nvPr userDrawn="1"/>
        </p:nvPicPr>
        <p:blipFill>
          <a:blip r:embed="rId5"/>
          <a:srcRect t="3670"/>
          <a:stretch>
            <a:fillRect/>
          </a:stretch>
        </p:blipFill>
        <p:spPr>
          <a:xfrm>
            <a:off x="7593013" y="0"/>
            <a:ext cx="1550987" cy="333375"/>
          </a:xfrm>
          <a:prstGeom prst="rect">
            <a:avLst/>
          </a:prstGeom>
          <a:noFill/>
          <a:ln w="9525">
            <a:noFill/>
            <a:miter lim="800000"/>
            <a:headEnd/>
            <a:tailEnd/>
          </a:ln>
        </p:spPr>
      </p:pic>
      <p:sp>
        <p:nvSpPr>
          <p:cNvPr id="1141"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2" name="Rectangle 4"/>
          <p:cNvSpPr>
            <a:spLocks noGrp="1" noChangeArrowheads="1"/>
          </p:cNvSpPr>
          <p:nvPr>
            <p:ph type="dt" sz="half" idx="10"/>
          </p:nvPr>
        </p:nvSpPr>
        <p:spPr/>
        <p:txBody>
          <a:bodyPr/>
          <a:lstStyle>
            <a:lvl1pPr>
              <a:defRPr/>
            </a:lvl1pPr>
          </a:lstStyle>
          <a:p>
            <a:pPr>
              <a:defRPr/>
            </a:pPr>
            <a:endParaRPr lang="en-US" altLang="ja-JP"/>
          </a:p>
        </p:txBody>
      </p:sp>
      <p:sp>
        <p:nvSpPr>
          <p:cNvPr id="1143" name="Rectangle 5"/>
          <p:cNvSpPr>
            <a:spLocks noGrp="1" noChangeArrowheads="1"/>
          </p:cNvSpPr>
          <p:nvPr>
            <p:ph type="ftr" sz="quarter" idx="11"/>
          </p:nvPr>
        </p:nvSpPr>
        <p:spPr/>
        <p:txBody>
          <a:bodyPr/>
          <a:lstStyle>
            <a:lvl1pPr>
              <a:defRPr/>
            </a:lvl1pPr>
          </a:lstStyle>
          <a:p>
            <a:pPr>
              <a:defRPr/>
            </a:pPr>
            <a:endParaRPr lang="en-US" altLang="ja-JP"/>
          </a:p>
        </p:txBody>
      </p:sp>
      <p:sp>
        <p:nvSpPr>
          <p:cNvPr id="1144" name="Rectangle 6"/>
          <p:cNvSpPr>
            <a:spLocks noGrp="1" noChangeArrowheads="1"/>
          </p:cNvSpPr>
          <p:nvPr>
            <p:ph type="sldNum" sz="quarter" idx="12"/>
          </p:nvPr>
        </p:nvSpPr>
        <p:spPr>
          <a:xfrm>
            <a:off x="7010400" y="6310313"/>
            <a:ext cx="2133600" cy="476250"/>
          </a:xfrm>
        </p:spPr>
        <p:txBody>
          <a:bodyPr/>
          <a:lstStyle>
            <a:lvl1pPr>
              <a:defRPr/>
            </a:lvl1pPr>
          </a:lstStyle>
          <a:p>
            <a:pPr>
              <a:defRPr/>
            </a:pPr>
            <a:endParaRPr lang="en-US" altLang="ja-JP"/>
          </a:p>
          <a:p>
            <a:pPr>
              <a:defRPr/>
            </a:pPr>
            <a:fld id="{54A9483B-6D30-4F74-A8E5-2A11C13180EA}" type="slidenum">
              <a:rPr lang="en-US" altLang="ja-JP"/>
              <a:pPr>
                <a:defRPr/>
              </a:pPr>
              <a:t>‹#›</a:t>
            </a:fld>
            <a:endParaRPr lang="en-US" altLang="ja-JP"/>
          </a:p>
        </p:txBody>
      </p:sp>
    </p:spTree>
    <p:extLst>
      <p:ext uri="{BB962C8B-B14F-4D97-AF65-F5344CB8AC3E}">
        <p14:creationId xmlns:p14="http://schemas.microsoft.com/office/powerpoint/2010/main" val="204614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53"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054"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05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5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7" name="Rectangle 6"/>
          <p:cNvSpPr>
            <a:spLocks noGrp="1" noChangeArrowheads="1"/>
          </p:cNvSpPr>
          <p:nvPr>
            <p:ph type="sldNum" sz="quarter" idx="12"/>
          </p:nvPr>
        </p:nvSpPr>
        <p:spPr>
          <a:ln/>
        </p:spPr>
        <p:txBody>
          <a:bodyPr/>
          <a:lstStyle>
            <a:lvl1pPr>
              <a:defRPr/>
            </a:lvl1pPr>
          </a:lstStyle>
          <a:p>
            <a:pPr>
              <a:defRPr/>
            </a:pPr>
            <a:fld id="{FD5C2222-B8A3-42B4-AC26-90B181960AA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9" name="タイトル 1"/>
          <p:cNvSpPr>
            <a:spLocks noGrp="1"/>
          </p:cNvSpPr>
          <p:nvPr>
            <p:ph type="title"/>
          </p:nvPr>
        </p:nvSpPr>
        <p:spPr/>
        <p:txBody>
          <a:bodyPr/>
          <a:lstStyle/>
          <a:p>
            <a:r>
              <a:rPr lang="ja-JP" altLang="en-US"/>
              <a:t>マスタ タイトルの書式設定</a:t>
            </a:r>
          </a:p>
        </p:txBody>
      </p:sp>
      <p:sp>
        <p:nvSpPr>
          <p:cNvPr id="1060"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1"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4" name="Rectangle 6"/>
          <p:cNvSpPr>
            <a:spLocks noGrp="1" noChangeArrowheads="1"/>
          </p:cNvSpPr>
          <p:nvPr>
            <p:ph type="sldNum" sz="quarter" idx="12"/>
          </p:nvPr>
        </p:nvSpPr>
        <p:spPr>
          <a:ln/>
        </p:spPr>
        <p:txBody>
          <a:bodyPr/>
          <a:lstStyle>
            <a:lvl1pPr>
              <a:defRPr/>
            </a:lvl1pPr>
          </a:lstStyle>
          <a:p>
            <a:pPr>
              <a:defRPr/>
            </a:pPr>
            <a:fld id="{DDAACC06-C208-440C-888E-DDF7D257A13B}"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6"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1067"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68"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9"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70"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3" name="Rectangle 6"/>
          <p:cNvSpPr>
            <a:spLocks noGrp="1" noChangeArrowheads="1"/>
          </p:cNvSpPr>
          <p:nvPr>
            <p:ph type="sldNum" sz="quarter" idx="12"/>
          </p:nvPr>
        </p:nvSpPr>
        <p:spPr>
          <a:ln/>
        </p:spPr>
        <p:txBody>
          <a:bodyPr/>
          <a:lstStyle>
            <a:lvl1pPr>
              <a:defRPr/>
            </a:lvl1pPr>
          </a:lstStyle>
          <a:p>
            <a:pPr>
              <a:defRPr/>
            </a:pPr>
            <a:fld id="{14531D3D-86FE-4F6F-9F05-0346061892E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5" name="タイトル 1"/>
          <p:cNvSpPr>
            <a:spLocks noGrp="1"/>
          </p:cNvSpPr>
          <p:nvPr>
            <p:ph type="title"/>
          </p:nvPr>
        </p:nvSpPr>
        <p:spPr/>
        <p:txBody>
          <a:bodyPr/>
          <a:lstStyle/>
          <a:p>
            <a:r>
              <a:rPr lang="ja-JP" altLang="en-US"/>
              <a:t>マスタ タイトルの書式設定</a:t>
            </a:r>
          </a:p>
        </p:txBody>
      </p:sp>
      <p:sp>
        <p:nvSpPr>
          <p:cNvPr id="107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8" name="Rectangle 6"/>
          <p:cNvSpPr>
            <a:spLocks noGrp="1" noChangeArrowheads="1"/>
          </p:cNvSpPr>
          <p:nvPr>
            <p:ph type="sldNum" sz="quarter" idx="12"/>
          </p:nvPr>
        </p:nvSpPr>
        <p:spPr>
          <a:ln/>
        </p:spPr>
        <p:txBody>
          <a:bodyPr/>
          <a:lstStyle>
            <a:lvl1pPr>
              <a:defRPr/>
            </a:lvl1pPr>
          </a:lstStyle>
          <a:p>
            <a:pPr>
              <a:defRPr/>
            </a:pPr>
            <a:fld id="{6CE5E613-5CE7-4450-8EBB-04C8A15EB0AE}"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8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8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82" name="Rectangle 6"/>
          <p:cNvSpPr>
            <a:spLocks noGrp="1" noChangeArrowheads="1"/>
          </p:cNvSpPr>
          <p:nvPr>
            <p:ph type="sldNum" sz="quarter" idx="12"/>
          </p:nvPr>
        </p:nvSpPr>
        <p:spPr>
          <a:ln/>
        </p:spPr>
        <p:txBody>
          <a:bodyPr/>
          <a:lstStyle>
            <a:lvl1pPr>
              <a:defRPr/>
            </a:lvl1pPr>
          </a:lstStyle>
          <a:p>
            <a:pPr>
              <a:defRPr/>
            </a:pPr>
            <a:fld id="{D654DB9D-A505-4CCD-9C27-96F26D2A6262}"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84"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085"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6"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8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8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89" name="Rectangle 6"/>
          <p:cNvSpPr>
            <a:spLocks noGrp="1" noChangeArrowheads="1"/>
          </p:cNvSpPr>
          <p:nvPr>
            <p:ph type="sldNum" sz="quarter" idx="12"/>
          </p:nvPr>
        </p:nvSpPr>
        <p:spPr>
          <a:ln/>
        </p:spPr>
        <p:txBody>
          <a:bodyPr/>
          <a:lstStyle>
            <a:lvl1pPr>
              <a:defRPr/>
            </a:lvl1pPr>
          </a:lstStyle>
          <a:p>
            <a:pPr>
              <a:defRPr/>
            </a:pPr>
            <a:fld id="{6EDF7498-26E9-4079-9795-ECD60AC03B3A}"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91"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092"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093"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9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6" name="Rectangle 6"/>
          <p:cNvSpPr>
            <a:spLocks noGrp="1" noChangeArrowheads="1"/>
          </p:cNvSpPr>
          <p:nvPr>
            <p:ph type="sldNum" sz="quarter" idx="12"/>
          </p:nvPr>
        </p:nvSpPr>
        <p:spPr>
          <a:ln/>
        </p:spPr>
        <p:txBody>
          <a:bodyPr/>
          <a:lstStyle>
            <a:lvl1pPr>
              <a:defRPr/>
            </a:lvl1pPr>
          </a:lstStyle>
          <a:p>
            <a:pPr>
              <a:defRPr/>
            </a:pPr>
            <a:fld id="{8D1675F1-6F29-4838-9F64-C1EA11789ACF}"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20" Type="http://schemas.openxmlformats.org/officeDocument/2006/relationships/image" Target="../media/image4.w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3"/>
          <p:cNvSpPr>
            <a:spLocks noGrp="1" noChangeArrowheads="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7"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28" name="Rectangle 6"/>
          <p:cNvSpPr>
            <a:spLocks noGrp="1" noChangeArrowheads="1"/>
          </p:cNvSpPr>
          <p:nvPr>
            <p:ph type="sldNum" sz="quarter" idx="4"/>
          </p:nvPr>
        </p:nvSpPr>
        <p:spPr>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493C76A1-4C8C-494F-8AB5-6F71A67530BF}" type="slidenum">
              <a:rPr lang="en-US" altLang="ja-JP"/>
              <a:pPr>
                <a:defRPr/>
              </a:pPr>
              <a:t>‹#›</a:t>
            </a:fld>
            <a:endParaRPr lang="en-US" altLang="ja-JP"/>
          </a:p>
        </p:txBody>
      </p:sp>
      <p:grpSp>
        <p:nvGrpSpPr>
          <p:cNvPr id="1029" name="Group 18"/>
          <p:cNvGrpSpPr/>
          <p:nvPr userDrawn="1"/>
        </p:nvGrpSpPr>
        <p:grpSpPr>
          <a:xfrm>
            <a:off x="0" y="0"/>
            <a:ext cx="9144000" cy="546100"/>
            <a:chOff x="0" y="0"/>
            <a:chExt cx="5760" cy="344"/>
          </a:xfrm>
        </p:grpSpPr>
        <p:pic>
          <p:nvPicPr>
            <p:cNvPr id="1030" name="Picture 9" descr="mlit_top"/>
            <p:cNvPicPr>
              <a:picLocks noChangeAspect="1" noChangeArrowheads="1"/>
            </p:cNvPicPr>
            <p:nvPr userDrawn="1"/>
          </p:nvPicPr>
          <p:blipFill>
            <a:blip r:embed="rId14"/>
            <a:srcRect t="26801" b="65286"/>
            <a:stretch>
              <a:fillRect/>
            </a:stretch>
          </p:blipFill>
          <p:spPr>
            <a:xfrm>
              <a:off x="0" y="300"/>
              <a:ext cx="5760" cy="44"/>
            </a:xfrm>
            <a:prstGeom prst="rect">
              <a:avLst/>
            </a:prstGeom>
            <a:noFill/>
            <a:ln w="9525">
              <a:noFill/>
              <a:miter lim="800000"/>
              <a:headEnd/>
              <a:tailEnd/>
            </a:ln>
          </p:spPr>
        </p:pic>
        <p:grpSp>
          <p:nvGrpSpPr>
            <p:cNvPr id="1031" name="Group 17"/>
            <p:cNvGrpSpPr/>
            <p:nvPr userDrawn="1"/>
          </p:nvGrpSpPr>
          <p:grpSpPr>
            <a:xfrm>
              <a:off x="0" y="0"/>
              <a:ext cx="5760" cy="318"/>
              <a:chOff x="0" y="0"/>
              <a:chExt cx="5760" cy="318"/>
            </a:xfrm>
          </p:grpSpPr>
          <p:pic>
            <p:nvPicPr>
              <p:cNvPr id="1032" name="Picture 11" descr="mlit_top"/>
              <p:cNvPicPr>
                <a:picLocks noChangeAspect="1" noChangeArrowheads="1"/>
              </p:cNvPicPr>
              <p:nvPr userDrawn="1"/>
            </p:nvPicPr>
            <p:blipFill>
              <a:blip r:embed="rId15"/>
              <a:srcRect r="66945" b="42805"/>
              <a:stretch>
                <a:fillRect/>
              </a:stretch>
            </p:blipFill>
            <p:spPr>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6"/>
              <a:srcRect l="50000" b="42805"/>
              <a:stretch>
                <a:fillRect/>
              </a:stretch>
            </p:blipFill>
            <p:spPr>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6"/>
              <a:srcRect l="68906" b="42805"/>
              <a:stretch>
                <a:fillRect/>
              </a:stretch>
            </p:blipFill>
            <p:spPr>
              <a:xfrm>
                <a:off x="0" y="0"/>
                <a:ext cx="1791" cy="318"/>
              </a:xfrm>
              <a:prstGeom prst="rect">
                <a:avLst/>
              </a:prstGeom>
              <a:noFill/>
              <a:ln w="9525">
                <a:noFill/>
                <a:miter lim="800000"/>
                <a:headEnd/>
                <a:tailEnd/>
              </a:ln>
            </p:spPr>
          </p:pic>
        </p:grpSp>
      </p:grpSp>
      <p:sp>
        <p:nvSpPr>
          <p:cNvPr id="1035" name="Rectangle 2"/>
          <p:cNvSpPr>
            <a:spLocks noGrp="1" noChangeArrowheads="1"/>
          </p:cNvSpPr>
          <p:nvPr>
            <p:ph type="title"/>
          </p:nvPr>
        </p:nvSpPr>
        <p:spPr>
          <a:xfrm>
            <a:off x="0" y="0"/>
            <a:ext cx="7019925"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6" name="Picture 14"/>
          <p:cNvPicPr>
            <a:picLocks noChangeAspect="1" noChangeArrowheads="1"/>
          </p:cNvPicPr>
          <p:nvPr userDrawn="1"/>
        </p:nvPicPr>
        <p:blipFill>
          <a:blip r:embed="rId17"/>
          <a:srcRect t="3670"/>
          <a:stretch>
            <a:fillRect/>
          </a:stretch>
        </p:blipFill>
        <p:spPr>
          <a:xfrm>
            <a:off x="7593013" y="0"/>
            <a:ext cx="1550987"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32"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3"/>
          <p:cNvSpPr>
            <a:spLocks noGrp="1" noChangeArrowheads="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1027"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p>
        </p:txBody>
      </p:sp>
      <p:sp>
        <p:nvSpPr>
          <p:cNvPr id="1028" name="Rectangle 6"/>
          <p:cNvSpPr>
            <a:spLocks noGrp="1" noChangeArrowheads="1"/>
          </p:cNvSpPr>
          <p:nvPr>
            <p:ph type="sldNum" sz="quarter" idx="4"/>
          </p:nvPr>
        </p:nvSpPr>
        <p:spPr>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AF2E1401-65BE-47C4-B634-AD3550CAAA21}" type="slidenum">
              <a:rPr lang="en-US" altLang="ja-JP"/>
              <a:pPr>
                <a:defRPr/>
              </a:pPr>
              <a:t>‹#›</a:t>
            </a:fld>
            <a:endParaRPr lang="en-US" altLang="ja-JP"/>
          </a:p>
        </p:txBody>
      </p:sp>
      <p:grpSp>
        <p:nvGrpSpPr>
          <p:cNvPr id="1029" name="Group 18"/>
          <p:cNvGrpSpPr/>
          <p:nvPr userDrawn="1"/>
        </p:nvGrpSpPr>
        <p:grpSpPr>
          <a:xfrm>
            <a:off x="0" y="0"/>
            <a:ext cx="9144000" cy="546100"/>
            <a:chOff x="0" y="0"/>
            <a:chExt cx="5760" cy="344"/>
          </a:xfrm>
        </p:grpSpPr>
        <p:pic>
          <p:nvPicPr>
            <p:cNvPr id="1030" name="Picture 9" descr="mlit_top"/>
            <p:cNvPicPr>
              <a:picLocks noChangeAspect="1" noChangeArrowheads="1"/>
            </p:cNvPicPr>
            <p:nvPr userDrawn="1"/>
          </p:nvPicPr>
          <p:blipFill>
            <a:blip r:embed="rId17"/>
            <a:srcRect t="26801" b="65286"/>
            <a:stretch>
              <a:fillRect/>
            </a:stretch>
          </p:blipFill>
          <p:spPr>
            <a:xfrm>
              <a:off x="0" y="300"/>
              <a:ext cx="5760" cy="44"/>
            </a:xfrm>
            <a:prstGeom prst="rect">
              <a:avLst/>
            </a:prstGeom>
            <a:noFill/>
            <a:ln w="9525">
              <a:noFill/>
              <a:miter lim="800000"/>
              <a:headEnd/>
              <a:tailEnd/>
            </a:ln>
          </p:spPr>
        </p:pic>
        <p:grpSp>
          <p:nvGrpSpPr>
            <p:cNvPr id="1031" name="Group 17"/>
            <p:cNvGrpSpPr/>
            <p:nvPr userDrawn="1"/>
          </p:nvGrpSpPr>
          <p:grpSpPr>
            <a:xfrm>
              <a:off x="0" y="0"/>
              <a:ext cx="5760" cy="318"/>
              <a:chOff x="0" y="0"/>
              <a:chExt cx="5760" cy="318"/>
            </a:xfrm>
          </p:grpSpPr>
          <p:pic>
            <p:nvPicPr>
              <p:cNvPr id="1032" name="Picture 11" descr="mlit_top"/>
              <p:cNvPicPr>
                <a:picLocks noChangeAspect="1" noChangeArrowheads="1"/>
              </p:cNvPicPr>
              <p:nvPr userDrawn="1"/>
            </p:nvPicPr>
            <p:blipFill>
              <a:blip r:embed="rId18"/>
              <a:srcRect r="66945" b="42805"/>
              <a:stretch>
                <a:fillRect/>
              </a:stretch>
            </p:blipFill>
            <p:spPr>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9"/>
              <a:srcRect l="50000" b="42805"/>
              <a:stretch>
                <a:fillRect/>
              </a:stretch>
            </p:blipFill>
            <p:spPr>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9"/>
              <a:srcRect l="68906" b="42805"/>
              <a:stretch>
                <a:fillRect/>
              </a:stretch>
            </p:blipFill>
            <p:spPr>
              <a:xfrm>
                <a:off x="0" y="0"/>
                <a:ext cx="1791" cy="318"/>
              </a:xfrm>
              <a:prstGeom prst="rect">
                <a:avLst/>
              </a:prstGeom>
              <a:noFill/>
              <a:ln w="9525">
                <a:noFill/>
                <a:miter lim="800000"/>
                <a:headEnd/>
                <a:tailEnd/>
              </a:ln>
            </p:spPr>
          </p:pic>
        </p:grpSp>
      </p:grpSp>
      <p:sp>
        <p:nvSpPr>
          <p:cNvPr id="1035" name="Rectangle 2"/>
          <p:cNvSpPr>
            <a:spLocks noGrp="1" noChangeArrowheads="1"/>
          </p:cNvSpPr>
          <p:nvPr>
            <p:ph type="title"/>
          </p:nvPr>
        </p:nvSpPr>
        <p:spPr>
          <a:xfrm>
            <a:off x="0" y="0"/>
            <a:ext cx="7019925"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6" name="Picture 14"/>
          <p:cNvPicPr>
            <a:picLocks noChangeAspect="1" noChangeArrowheads="1"/>
          </p:cNvPicPr>
          <p:nvPr userDrawn="1"/>
        </p:nvPicPr>
        <p:blipFill>
          <a:blip r:embed="rId20"/>
          <a:srcRect t="3670"/>
          <a:stretch>
            <a:fillRect/>
          </a:stretch>
        </p:blipFill>
        <p:spPr>
          <a:xfrm>
            <a:off x="7593013" y="0"/>
            <a:ext cx="1550987" cy="333375"/>
          </a:xfrm>
          <a:prstGeom prst="rect">
            <a:avLst/>
          </a:prstGeom>
          <a:noFill/>
          <a:ln w="9525">
            <a:noFill/>
            <a:miter lim="800000"/>
            <a:headEnd/>
            <a:tailEnd/>
          </a:ln>
        </p:spPr>
      </p:pic>
    </p:spTree>
    <p:extLst>
      <p:ext uri="{BB962C8B-B14F-4D97-AF65-F5344CB8AC3E}">
        <p14:creationId xmlns:p14="http://schemas.microsoft.com/office/powerpoint/2010/main" val="2647272328"/>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Calibri" pitchFamily="34" charset="0"/>
          <a:ea typeface="ＭＳ Ｐゴシック" pitchFamily="50" charset="-128"/>
        </a:defRPr>
      </a:lvl2pPr>
      <a:lvl3pPr algn="l" rtl="0" eaLnBrk="0" fontAlgn="base" hangingPunct="0">
        <a:spcBef>
          <a:spcPct val="0"/>
        </a:spcBef>
        <a:spcAft>
          <a:spcPct val="0"/>
        </a:spcAft>
        <a:defRPr kumimoji="1" sz="2800">
          <a:solidFill>
            <a:srgbClr val="4087C8"/>
          </a:solidFill>
          <a:latin typeface="Calibri" pitchFamily="34" charset="0"/>
          <a:ea typeface="ＭＳ Ｐゴシック" pitchFamily="50" charset="-128"/>
        </a:defRPr>
      </a:lvl3pPr>
      <a:lvl4pPr algn="l" rtl="0" eaLnBrk="0" fontAlgn="base" hangingPunct="0">
        <a:spcBef>
          <a:spcPct val="0"/>
        </a:spcBef>
        <a:spcAft>
          <a:spcPct val="0"/>
        </a:spcAft>
        <a:defRPr kumimoji="1" sz="2800">
          <a:solidFill>
            <a:srgbClr val="4087C8"/>
          </a:solidFill>
          <a:latin typeface="Calibri" pitchFamily="34" charset="0"/>
          <a:ea typeface="ＭＳ Ｐゴシック" pitchFamily="50" charset="-128"/>
        </a:defRPr>
      </a:lvl4pPr>
      <a:lvl5pPr algn="l" rtl="0" eaLnBrk="0" fontAlgn="base" hangingPunct="0">
        <a:spcBef>
          <a:spcPct val="0"/>
        </a:spcBef>
        <a:spcAft>
          <a:spcPct val="0"/>
        </a:spcAft>
        <a:defRPr kumimoji="1" sz="2800">
          <a:solidFill>
            <a:srgbClr val="4087C8"/>
          </a:solidFill>
          <a:latin typeface="Calibri" pitchFamily="34" charset="0"/>
          <a:ea typeface="ＭＳ Ｐゴシック"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 name="Rectangle 5"/>
          <p:cNvSpPr>
            <a:spLocks noGrp="1" noChangeArrowheads="1"/>
          </p:cNvSpPr>
          <p:nvPr>
            <p:ph type="ctrTitle"/>
          </p:nvPr>
        </p:nvSpPr>
        <p:spPr>
          <a:xfrm>
            <a:off x="685800" y="2130425"/>
            <a:ext cx="7772400" cy="1470025"/>
          </a:xfrm>
        </p:spPr>
        <p:txBody>
          <a:bodyPr/>
          <a:lstStyle/>
          <a:p>
            <a:pPr algn="ctr"/>
            <a:r>
              <a:rPr lang="ja-JP" altLang="en-US" sz="4800" dirty="0">
                <a:solidFill>
                  <a:srgbClr val="0070C0"/>
                </a:solidFill>
                <a:latin typeface="+mj-ea"/>
              </a:rPr>
              <a:t>　</a:t>
            </a:r>
            <a:r>
              <a:rPr lang="ja-JP" altLang="en-US" dirty="0">
                <a:solidFill>
                  <a:srgbClr val="0070C0"/>
                </a:solidFill>
                <a:latin typeface="+mj-ea"/>
              </a:rPr>
              <a:t>市街地再開発事業</a:t>
            </a:r>
          </a:p>
        </p:txBody>
      </p:sp>
      <p:sp>
        <p:nvSpPr>
          <p:cNvPr id="1371" name="Rectangle 2"/>
          <p:cNvSpPr txBox="1">
            <a:spLocks noChangeArrowheads="1"/>
          </p:cNvSpPr>
          <p:nvPr/>
        </p:nvSpPr>
        <p:spPr>
          <a:xfrm>
            <a:off x="418038" y="3501008"/>
            <a:ext cx="8307924" cy="27363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0" cap="none" spc="0" normalizeH="0" baseline="0" noProof="0" dirty="0">
                <a:ln>
                  <a:noFill/>
                </a:ln>
                <a:effectLst/>
                <a:uLnTx/>
                <a:uFillTx/>
                <a:latin typeface="+mn-ea"/>
                <a:ea typeface="+mn-ea"/>
                <a:cs typeface="+mj-cs"/>
              </a:rPr>
              <a:t>令和８年４月</a:t>
            </a:r>
            <a:endParaRPr kumimoji="1" lang="en-US" altLang="ja-JP" sz="3200" b="0" i="0" u="none" strike="noStrike" kern="0" cap="none" spc="0" normalizeH="0" baseline="0" noProof="0" dirty="0">
              <a:ln>
                <a:noFill/>
              </a:ln>
              <a:effectLst/>
              <a:uLnTx/>
              <a:uFillTx/>
              <a:latin typeface="+mn-ea"/>
              <a:ea typeface="+mn-ea"/>
              <a:cs typeface="+mj-cs"/>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ja-JP" altLang="en-US" sz="3200" b="0" i="0" u="none" strike="noStrike" kern="0" cap="none" spc="0" normalizeH="0" baseline="0" noProof="0" dirty="0">
                <a:ln>
                  <a:noFill/>
                </a:ln>
                <a:effectLst/>
                <a:uLnTx/>
                <a:uFillTx/>
                <a:latin typeface="+mn-ea"/>
                <a:ea typeface="+mn-ea"/>
                <a:cs typeface="+mj-cs"/>
              </a:rPr>
              <a:t>国土交通省</a:t>
            </a:r>
            <a:endParaRPr kumimoji="1" lang="en-US" altLang="ja-JP" sz="3200" b="0" i="0" u="none" strike="noStrike" kern="0" cap="none" spc="0" normalizeH="0" baseline="0" noProof="0" dirty="0">
              <a:ln>
                <a:noFill/>
              </a:ln>
              <a:effectLst/>
              <a:uLnTx/>
              <a:uFillTx/>
              <a:latin typeface="+mn-ea"/>
              <a:ea typeface="+mn-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0" cap="none" spc="0" normalizeH="0" baseline="0" noProof="0" dirty="0">
                <a:ln>
                  <a:noFill/>
                </a:ln>
                <a:effectLst/>
                <a:uLnTx/>
                <a:uFillTx/>
                <a:latin typeface="+mn-ea"/>
                <a:ea typeface="+mn-ea"/>
                <a:cs typeface="+mj-cs"/>
              </a:rPr>
              <a:t>都市局 市街地整備課</a:t>
            </a:r>
            <a:endParaRPr kumimoji="1" lang="en-US" altLang="ja-JP" sz="3200" b="0" i="0" u="none" strike="noStrike" kern="0" cap="none" spc="0" normalizeH="0" baseline="0" noProof="0" dirty="0">
              <a:ln>
                <a:noFill/>
              </a:ln>
              <a:effectLst/>
              <a:uLnTx/>
              <a:uFillTx/>
              <a:latin typeface="+mn-ea"/>
              <a:ea typeface="+mn-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0" cap="none" spc="0" normalizeH="0" baseline="0" noProof="0" dirty="0">
              <a:ln>
                <a:noFill/>
              </a:ln>
              <a:effectLst/>
              <a:uLnTx/>
              <a:uFillTx/>
              <a:latin typeface="+mn-ea"/>
              <a:ea typeface="+mn-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0" cap="none" spc="0" normalizeH="0" baseline="0" noProof="0" dirty="0">
              <a:ln>
                <a:noFill/>
              </a:ln>
              <a:effectLst/>
              <a:uLnTx/>
              <a:uFillTx/>
              <a:latin typeface="+mn-ea"/>
              <a:ea typeface="+mn-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 name="正方形/長方形 1"/>
          <p:cNvSpPr/>
          <p:nvPr/>
        </p:nvSpPr>
        <p:spPr>
          <a:xfrm>
            <a:off x="195263" y="724868"/>
            <a:ext cx="8755912" cy="5656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3" name="AutoShape 4"/>
          <p:cNvSpPr>
            <a:spLocks noChangeArrowheads="1"/>
          </p:cNvSpPr>
          <p:nvPr/>
        </p:nvSpPr>
        <p:spPr>
          <a:xfrm>
            <a:off x="4788023" y="2988086"/>
            <a:ext cx="899444" cy="381000"/>
          </a:xfrm>
          <a:prstGeom prst="rightArrow">
            <a:avLst>
              <a:gd name="adj1" fmla="val 50000"/>
              <a:gd name="adj2" fmla="val 61667"/>
            </a:avLst>
          </a:prstGeom>
          <a:gradFill rotWithShape="0">
            <a:gsLst>
              <a:gs pos="0">
                <a:schemeClr val="accent5">
                  <a:lumMod val="25000"/>
                </a:schemeClr>
              </a:gs>
              <a:gs pos="100000">
                <a:schemeClr val="accent5">
                  <a:lumMod val="90000"/>
                </a:schemeClr>
              </a:gs>
            </a:gsLst>
            <a:lin ang="0" scaled="1"/>
            <a:tileRect/>
          </a:gradFill>
          <a:ln w="9525">
            <a:noFill/>
            <a:miter lim="800000"/>
            <a:headEnd/>
            <a:tailEnd/>
          </a:ln>
        </p:spPr>
        <p:txBody>
          <a:bodyPr wrap="none" anchor="ctr"/>
          <a:lstStyle/>
          <a:p>
            <a:pPr algn="ctr"/>
            <a:endParaRPr lang="ja-JP" altLang="ja-JP" sz="2400">
              <a:latin typeface="Times New Roman" pitchFamily="18" charset="0"/>
            </a:endParaRPr>
          </a:p>
        </p:txBody>
      </p:sp>
      <p:sp>
        <p:nvSpPr>
          <p:cNvPr id="1464" name="AutoShape 6"/>
          <p:cNvSpPr>
            <a:spLocks noChangeArrowheads="1"/>
          </p:cNvSpPr>
          <p:nvPr/>
        </p:nvSpPr>
        <p:spPr>
          <a:xfrm>
            <a:off x="742950" y="2988086"/>
            <a:ext cx="1679575" cy="381000"/>
          </a:xfrm>
          <a:prstGeom prst="rightArrow">
            <a:avLst>
              <a:gd name="adj1" fmla="val 47500"/>
              <a:gd name="adj2" fmla="val 62921"/>
            </a:avLst>
          </a:prstGeom>
          <a:gradFill rotWithShape="0">
            <a:gsLst>
              <a:gs pos="0">
                <a:schemeClr val="accent5">
                  <a:lumMod val="25000"/>
                </a:schemeClr>
              </a:gs>
              <a:gs pos="100000">
                <a:schemeClr val="accent5">
                  <a:lumMod val="90000"/>
                </a:schemeClr>
              </a:gs>
            </a:gsLst>
            <a:lin ang="0" scaled="1"/>
            <a:tileRect/>
          </a:gradFill>
          <a:ln w="9525">
            <a:noFill/>
            <a:miter lim="800000"/>
            <a:headEnd/>
            <a:tailEnd/>
          </a:ln>
        </p:spPr>
        <p:txBody>
          <a:bodyPr wrap="none" anchor="ctr"/>
          <a:lstStyle/>
          <a:p>
            <a:endParaRPr lang="ja-JP" altLang="en-US"/>
          </a:p>
        </p:txBody>
      </p:sp>
      <p:sp>
        <p:nvSpPr>
          <p:cNvPr id="1465" name="AutoShape 7"/>
          <p:cNvSpPr>
            <a:spLocks noChangeArrowheads="1"/>
          </p:cNvSpPr>
          <p:nvPr/>
        </p:nvSpPr>
        <p:spPr>
          <a:xfrm>
            <a:off x="2871789" y="2988086"/>
            <a:ext cx="1410592" cy="381000"/>
          </a:xfrm>
          <a:prstGeom prst="rightArrow">
            <a:avLst>
              <a:gd name="adj1" fmla="val 46667"/>
              <a:gd name="adj2" fmla="val 73049"/>
            </a:avLst>
          </a:prstGeom>
          <a:gradFill rotWithShape="0">
            <a:gsLst>
              <a:gs pos="0">
                <a:schemeClr val="accent5">
                  <a:lumMod val="25000"/>
                </a:schemeClr>
              </a:gs>
              <a:gs pos="100000">
                <a:schemeClr val="accent5">
                  <a:lumMod val="90000"/>
                </a:schemeClr>
              </a:gs>
            </a:gsLst>
            <a:lin ang="0" scaled="1"/>
            <a:tileRect/>
          </a:gradFill>
          <a:ln w="9525">
            <a:noFill/>
            <a:miter lim="800000"/>
            <a:headEnd/>
            <a:tailEnd/>
          </a:ln>
        </p:spPr>
        <p:txBody>
          <a:bodyPr wrap="none" anchor="ctr"/>
          <a:lstStyle/>
          <a:p>
            <a:pPr algn="ctr"/>
            <a:endParaRPr lang="ja-JP" altLang="ja-JP" sz="2400">
              <a:latin typeface="Times New Roman" pitchFamily="18" charset="0"/>
            </a:endParaRPr>
          </a:p>
        </p:txBody>
      </p:sp>
      <p:sp>
        <p:nvSpPr>
          <p:cNvPr id="1466" name="AutoShape 8"/>
          <p:cNvSpPr>
            <a:spLocks noChangeArrowheads="1"/>
          </p:cNvSpPr>
          <p:nvPr/>
        </p:nvSpPr>
        <p:spPr>
          <a:xfrm>
            <a:off x="6142038" y="2988086"/>
            <a:ext cx="782413" cy="381000"/>
          </a:xfrm>
          <a:prstGeom prst="rightArrow">
            <a:avLst>
              <a:gd name="adj1" fmla="val 45000"/>
              <a:gd name="adj2" fmla="val 65421"/>
            </a:avLst>
          </a:prstGeom>
          <a:gradFill rotWithShape="0">
            <a:gsLst>
              <a:gs pos="0">
                <a:schemeClr val="accent5">
                  <a:lumMod val="25000"/>
                </a:schemeClr>
              </a:gs>
              <a:gs pos="100000">
                <a:schemeClr val="accent5">
                  <a:lumMod val="90000"/>
                </a:schemeClr>
              </a:gs>
            </a:gsLst>
            <a:lin ang="0" scaled="1"/>
            <a:tileRect/>
          </a:gradFill>
          <a:ln w="9525">
            <a:noFill/>
            <a:miter lim="800000"/>
            <a:headEnd/>
            <a:tailEnd/>
          </a:ln>
        </p:spPr>
        <p:txBody>
          <a:bodyPr wrap="none" anchor="ctr"/>
          <a:lstStyle/>
          <a:p>
            <a:pPr algn="ctr"/>
            <a:endParaRPr lang="ja-JP" altLang="ja-JP" sz="2400">
              <a:latin typeface="Times New Roman" pitchFamily="18" charset="0"/>
            </a:endParaRPr>
          </a:p>
        </p:txBody>
      </p:sp>
      <p:sp>
        <p:nvSpPr>
          <p:cNvPr id="1467" name="AutoShape 9"/>
          <p:cNvSpPr>
            <a:spLocks noChangeArrowheads="1"/>
          </p:cNvSpPr>
          <p:nvPr/>
        </p:nvSpPr>
        <p:spPr>
          <a:xfrm>
            <a:off x="7243763" y="2988086"/>
            <a:ext cx="1041400" cy="381000"/>
          </a:xfrm>
          <a:prstGeom prst="rightArrow">
            <a:avLst>
              <a:gd name="adj1" fmla="val 50000"/>
              <a:gd name="adj2" fmla="val 72471"/>
            </a:avLst>
          </a:prstGeom>
          <a:gradFill rotWithShape="0">
            <a:gsLst>
              <a:gs pos="0">
                <a:schemeClr val="accent5">
                  <a:lumMod val="25000"/>
                </a:schemeClr>
              </a:gs>
              <a:gs pos="100000">
                <a:schemeClr val="accent5">
                  <a:lumMod val="90000"/>
                </a:schemeClr>
              </a:gs>
            </a:gsLst>
            <a:lin ang="0" scaled="1"/>
            <a:tileRect/>
          </a:gradFill>
          <a:ln w="9525">
            <a:noFill/>
            <a:miter lim="800000"/>
            <a:headEnd/>
            <a:tailEnd/>
          </a:ln>
        </p:spPr>
        <p:txBody>
          <a:bodyPr wrap="none" anchor="ctr"/>
          <a:lstStyle/>
          <a:p>
            <a:pPr algn="ctr"/>
            <a:endParaRPr lang="ja-JP" altLang="ja-JP" sz="2400">
              <a:latin typeface="Times New Roman" pitchFamily="18" charset="0"/>
            </a:endParaRPr>
          </a:p>
        </p:txBody>
      </p:sp>
      <p:sp>
        <p:nvSpPr>
          <p:cNvPr id="1468" name="Line 39"/>
          <p:cNvSpPr>
            <a:spLocks noChangeShapeType="1"/>
          </p:cNvSpPr>
          <p:nvPr/>
        </p:nvSpPr>
        <p:spPr>
          <a:xfrm>
            <a:off x="1584325" y="3153062"/>
            <a:ext cx="0" cy="2023030"/>
          </a:xfrm>
          <a:prstGeom prst="line">
            <a:avLst/>
          </a:prstGeom>
          <a:noFill/>
          <a:ln w="15875">
            <a:solidFill>
              <a:schemeClr val="tx1"/>
            </a:solidFill>
            <a:prstDash val="sysDot"/>
            <a:round/>
            <a:headEnd type="oval" w="med" len="med"/>
            <a:tailEnd/>
          </a:ln>
        </p:spPr>
        <p:txBody>
          <a:bodyPr/>
          <a:lstStyle/>
          <a:p>
            <a:endParaRPr lang="ja-JP" altLang="en-US"/>
          </a:p>
        </p:txBody>
      </p:sp>
      <p:sp>
        <p:nvSpPr>
          <p:cNvPr id="1469" name="Rectangle 2"/>
          <p:cNvSpPr>
            <a:spLocks noGrp="1" noChangeArrowheads="1"/>
          </p:cNvSpPr>
          <p:nvPr>
            <p:ph type="title"/>
          </p:nvPr>
        </p:nvSpPr>
        <p:spPr/>
        <p:txBody>
          <a:bodyPr/>
          <a:lstStyle/>
          <a:p>
            <a:pPr eaLnBrk="1" hangingPunct="1"/>
            <a:r>
              <a:rPr lang="ja-JP" altLang="en-US" sz="2400" b="1" dirty="0">
                <a:solidFill>
                  <a:schemeClr val="tx1"/>
                </a:solidFill>
                <a:latin typeface="ＭＳ Ｐゴシック" charset="-128"/>
                <a:ea typeface="ＭＳ Ｐゴシック" charset="-128"/>
              </a:rPr>
              <a:t>２．市街地再開発事業の概要</a:t>
            </a:r>
          </a:p>
        </p:txBody>
      </p:sp>
      <p:sp>
        <p:nvSpPr>
          <p:cNvPr id="1470" name="AutoShape 10"/>
          <p:cNvSpPr>
            <a:spLocks noChangeArrowheads="1"/>
          </p:cNvSpPr>
          <p:nvPr/>
        </p:nvSpPr>
        <p:spPr>
          <a:xfrm>
            <a:off x="5724128" y="2145934"/>
            <a:ext cx="533400" cy="2466974"/>
          </a:xfrm>
          <a:prstGeom prst="roundRect">
            <a:avLst>
              <a:gd name="adj" fmla="val 16667"/>
            </a:avLst>
          </a:prstGeom>
          <a:solidFill>
            <a:schemeClr val="accent5">
              <a:lumMod val="50000"/>
            </a:schemeClr>
          </a:solidFill>
          <a:ln w="57150" cap="sq">
            <a:noFill/>
            <a:round/>
            <a:headEnd/>
            <a:tailEnd/>
          </a:ln>
          <a:effectLst>
            <a:outerShdw blurRad="50800" dist="38100" dir="2700000" algn="tl" rotWithShape="0">
              <a:prstClr val="black">
                <a:alpha val="40000"/>
              </a:prstClr>
            </a:outerShdw>
          </a:effectLst>
        </p:spPr>
        <p:txBody>
          <a:bodyPr vert="eaVert" wrap="none" anchor="t"/>
          <a:lstStyle/>
          <a:p>
            <a:pPr algn="ctr"/>
            <a:r>
              <a:rPr lang="ja-JP" altLang="en-US" sz="2000" b="1" dirty="0">
                <a:solidFill>
                  <a:schemeClr val="bg1"/>
                </a:solidFill>
                <a:latin typeface="Times New Roman" pitchFamily="18" charset="0"/>
              </a:rPr>
              <a:t>権利変換計画決定</a:t>
            </a:r>
          </a:p>
        </p:txBody>
      </p:sp>
      <p:sp>
        <p:nvSpPr>
          <p:cNvPr id="1471" name="AutoShape 11"/>
          <p:cNvSpPr>
            <a:spLocks noChangeArrowheads="1"/>
          </p:cNvSpPr>
          <p:nvPr/>
        </p:nvSpPr>
        <p:spPr>
          <a:xfrm>
            <a:off x="8286750" y="2145934"/>
            <a:ext cx="519113" cy="2466974"/>
          </a:xfrm>
          <a:prstGeom prst="roundRect">
            <a:avLst>
              <a:gd name="adj" fmla="val 16667"/>
            </a:avLst>
          </a:prstGeom>
          <a:solidFill>
            <a:schemeClr val="accent5">
              <a:lumMod val="50000"/>
            </a:schemeClr>
          </a:solidFill>
          <a:ln w="57150" cap="sq">
            <a:noFill/>
            <a:round/>
            <a:headEnd/>
            <a:tailEnd/>
          </a:ln>
          <a:effectLst>
            <a:outerShdw blurRad="50800" dist="38100" dir="2700000" algn="tl" rotWithShape="0">
              <a:prstClr val="black">
                <a:alpha val="40000"/>
              </a:prstClr>
            </a:outerShdw>
          </a:effectLst>
        </p:spPr>
        <p:txBody>
          <a:bodyPr vert="eaVert" wrap="none" anchor="t"/>
          <a:lstStyle/>
          <a:p>
            <a:pPr algn="ctr"/>
            <a:r>
              <a:rPr lang="ja-JP" altLang="en-US" sz="2000" b="1">
                <a:solidFill>
                  <a:schemeClr val="bg1"/>
                </a:solidFill>
                <a:latin typeface="Times New Roman" pitchFamily="18" charset="0"/>
              </a:rPr>
              <a:t>建築工事完了</a:t>
            </a:r>
          </a:p>
        </p:txBody>
      </p:sp>
      <p:sp>
        <p:nvSpPr>
          <p:cNvPr id="1472" name="AutoShape 12"/>
          <p:cNvSpPr>
            <a:spLocks noChangeArrowheads="1"/>
          </p:cNvSpPr>
          <p:nvPr/>
        </p:nvSpPr>
        <p:spPr>
          <a:xfrm>
            <a:off x="6948264" y="2145934"/>
            <a:ext cx="527050" cy="2466974"/>
          </a:xfrm>
          <a:prstGeom prst="roundRect">
            <a:avLst>
              <a:gd name="adj" fmla="val 16667"/>
            </a:avLst>
          </a:prstGeom>
          <a:solidFill>
            <a:schemeClr val="accent5">
              <a:lumMod val="50000"/>
            </a:schemeClr>
          </a:solidFill>
          <a:ln w="57150" cap="sq">
            <a:noFill/>
            <a:round/>
            <a:headEnd/>
            <a:tailEnd/>
          </a:ln>
          <a:effectLst>
            <a:outerShdw blurRad="50800" dist="38100" dir="2700000" algn="tl" rotWithShape="0">
              <a:prstClr val="black">
                <a:alpha val="40000"/>
              </a:prstClr>
            </a:outerShdw>
          </a:effectLst>
        </p:spPr>
        <p:txBody>
          <a:bodyPr vert="eaVert" wrap="none" anchor="t"/>
          <a:lstStyle/>
          <a:p>
            <a:pPr algn="ctr"/>
            <a:r>
              <a:rPr lang="ja-JP" altLang="en-US" sz="2000" b="1" dirty="0">
                <a:solidFill>
                  <a:schemeClr val="bg1"/>
                </a:solidFill>
                <a:latin typeface="Times New Roman" pitchFamily="18" charset="0"/>
              </a:rPr>
              <a:t>建築工事着工</a:t>
            </a:r>
          </a:p>
        </p:txBody>
      </p:sp>
      <p:sp>
        <p:nvSpPr>
          <p:cNvPr id="1473" name="AutoShape 13"/>
          <p:cNvSpPr>
            <a:spLocks noChangeArrowheads="1"/>
          </p:cNvSpPr>
          <p:nvPr/>
        </p:nvSpPr>
        <p:spPr>
          <a:xfrm>
            <a:off x="4283968" y="2145933"/>
            <a:ext cx="528637" cy="2466975"/>
          </a:xfrm>
          <a:prstGeom prst="roundRect">
            <a:avLst>
              <a:gd name="adj" fmla="val 16667"/>
            </a:avLst>
          </a:prstGeom>
          <a:solidFill>
            <a:schemeClr val="accent5">
              <a:lumMod val="50000"/>
            </a:schemeClr>
          </a:solidFill>
          <a:ln w="57150" cap="sq">
            <a:noFill/>
            <a:round/>
            <a:headEnd/>
            <a:tailEnd/>
          </a:ln>
          <a:effectLst>
            <a:outerShdw blurRad="50800" dist="38100" dir="2700000" algn="tl" rotWithShape="0">
              <a:prstClr val="black">
                <a:alpha val="40000"/>
              </a:prstClr>
            </a:outerShdw>
          </a:effectLst>
        </p:spPr>
        <p:txBody>
          <a:bodyPr vert="eaVert" wrap="none" anchor="t"/>
          <a:lstStyle/>
          <a:p>
            <a:pPr algn="ctr"/>
            <a:r>
              <a:rPr lang="ja-JP" altLang="en-US" sz="2000" b="1" dirty="0">
                <a:solidFill>
                  <a:schemeClr val="bg1"/>
                </a:solidFill>
                <a:latin typeface="Times New Roman" pitchFamily="18" charset="0"/>
              </a:rPr>
              <a:t>事業計画決定</a:t>
            </a:r>
          </a:p>
        </p:txBody>
      </p:sp>
      <p:sp>
        <p:nvSpPr>
          <p:cNvPr id="1474" name="AutoShape 14"/>
          <p:cNvSpPr>
            <a:spLocks noChangeArrowheads="1"/>
          </p:cNvSpPr>
          <p:nvPr/>
        </p:nvSpPr>
        <p:spPr>
          <a:xfrm>
            <a:off x="2447925" y="2145531"/>
            <a:ext cx="525463" cy="2467378"/>
          </a:xfrm>
          <a:prstGeom prst="roundRect">
            <a:avLst>
              <a:gd name="adj" fmla="val 16667"/>
            </a:avLst>
          </a:prstGeom>
          <a:solidFill>
            <a:schemeClr val="accent5">
              <a:lumMod val="50000"/>
            </a:schemeClr>
          </a:solidFill>
          <a:ln w="57150" cap="sq">
            <a:noFill/>
            <a:round/>
            <a:headEnd/>
            <a:tailEnd/>
          </a:ln>
          <a:effectLst>
            <a:outerShdw blurRad="50800" dist="38100" dir="2700000" algn="tl" rotWithShape="0">
              <a:prstClr val="black">
                <a:alpha val="40000"/>
              </a:prstClr>
            </a:outerShdw>
          </a:effectLst>
        </p:spPr>
        <p:txBody>
          <a:bodyPr vert="eaVert" wrap="none" anchor="t"/>
          <a:lstStyle/>
          <a:p>
            <a:pPr algn="ctr"/>
            <a:r>
              <a:rPr lang="ja-JP" altLang="en-US" sz="2000" b="1" dirty="0">
                <a:solidFill>
                  <a:schemeClr val="bg1"/>
                </a:solidFill>
                <a:latin typeface="Times New Roman" pitchFamily="18" charset="0"/>
              </a:rPr>
              <a:t>都市計画決定</a:t>
            </a:r>
          </a:p>
        </p:txBody>
      </p:sp>
      <p:sp>
        <p:nvSpPr>
          <p:cNvPr id="1475" name="AutoShape 15"/>
          <p:cNvSpPr>
            <a:spLocks noChangeArrowheads="1"/>
          </p:cNvSpPr>
          <p:nvPr/>
        </p:nvSpPr>
        <p:spPr>
          <a:xfrm>
            <a:off x="423863" y="2145934"/>
            <a:ext cx="533400" cy="2466975"/>
          </a:xfrm>
          <a:prstGeom prst="roundRect">
            <a:avLst>
              <a:gd name="adj" fmla="val 16667"/>
            </a:avLst>
          </a:prstGeom>
          <a:solidFill>
            <a:schemeClr val="accent5">
              <a:lumMod val="50000"/>
            </a:schemeClr>
          </a:solidFill>
          <a:ln w="57150" cap="sq">
            <a:noFill/>
            <a:round/>
            <a:headEnd/>
            <a:tailEnd/>
          </a:ln>
          <a:effectLst>
            <a:outerShdw blurRad="50800" dist="38100" dir="2700000" algn="tl" rotWithShape="0">
              <a:prstClr val="black">
                <a:alpha val="40000"/>
              </a:prstClr>
            </a:outerShdw>
          </a:effectLst>
        </p:spPr>
        <p:txBody>
          <a:bodyPr vert="eaVert" wrap="none" anchor="t"/>
          <a:lstStyle/>
          <a:p>
            <a:pPr algn="ctr"/>
            <a:r>
              <a:rPr lang="ja-JP" altLang="en-US" sz="2000" b="1" dirty="0">
                <a:solidFill>
                  <a:schemeClr val="bg1"/>
                </a:solidFill>
                <a:latin typeface="Times New Roman" pitchFamily="18" charset="0"/>
              </a:rPr>
              <a:t>公共団体調査</a:t>
            </a:r>
          </a:p>
        </p:txBody>
      </p:sp>
      <p:sp>
        <p:nvSpPr>
          <p:cNvPr id="1476" name="Line 52"/>
          <p:cNvSpPr>
            <a:spLocks noChangeShapeType="1"/>
          </p:cNvSpPr>
          <p:nvPr/>
        </p:nvSpPr>
        <p:spPr>
          <a:xfrm>
            <a:off x="3635896" y="3153061"/>
            <a:ext cx="0" cy="2023031"/>
          </a:xfrm>
          <a:prstGeom prst="line">
            <a:avLst/>
          </a:prstGeom>
          <a:noFill/>
          <a:ln w="15875">
            <a:solidFill>
              <a:schemeClr val="tx1"/>
            </a:solidFill>
            <a:prstDash val="sysDot"/>
            <a:round/>
            <a:headEnd type="oval" w="med" len="med"/>
            <a:tailEnd/>
          </a:ln>
        </p:spPr>
        <p:txBody>
          <a:bodyPr/>
          <a:lstStyle/>
          <a:p>
            <a:endParaRPr lang="ja-JP" altLang="en-US"/>
          </a:p>
        </p:txBody>
      </p:sp>
      <p:sp>
        <p:nvSpPr>
          <p:cNvPr id="1477" name="Line 53"/>
          <p:cNvSpPr>
            <a:spLocks noChangeShapeType="1"/>
          </p:cNvSpPr>
          <p:nvPr/>
        </p:nvSpPr>
        <p:spPr>
          <a:xfrm>
            <a:off x="5239824" y="3153061"/>
            <a:ext cx="0" cy="2023032"/>
          </a:xfrm>
          <a:prstGeom prst="line">
            <a:avLst/>
          </a:prstGeom>
          <a:noFill/>
          <a:ln w="15875">
            <a:solidFill>
              <a:schemeClr val="tx1"/>
            </a:solidFill>
            <a:prstDash val="sysDot"/>
            <a:round/>
            <a:headEnd type="oval" w="med" len="med"/>
            <a:tailEnd/>
          </a:ln>
        </p:spPr>
        <p:txBody>
          <a:bodyPr/>
          <a:lstStyle/>
          <a:p>
            <a:endParaRPr lang="ja-JP" altLang="en-US"/>
          </a:p>
        </p:txBody>
      </p:sp>
      <p:sp>
        <p:nvSpPr>
          <p:cNvPr id="1478" name="Line 54"/>
          <p:cNvSpPr>
            <a:spLocks noChangeShapeType="1"/>
          </p:cNvSpPr>
          <p:nvPr/>
        </p:nvSpPr>
        <p:spPr>
          <a:xfrm>
            <a:off x="6527831" y="3153061"/>
            <a:ext cx="0" cy="2039028"/>
          </a:xfrm>
          <a:prstGeom prst="line">
            <a:avLst/>
          </a:prstGeom>
          <a:noFill/>
          <a:ln w="15875">
            <a:solidFill>
              <a:schemeClr val="tx1"/>
            </a:solidFill>
            <a:prstDash val="sysDot"/>
            <a:round/>
            <a:headEnd type="oval" w="med" len="med"/>
            <a:tailEnd/>
          </a:ln>
        </p:spPr>
        <p:txBody>
          <a:bodyPr/>
          <a:lstStyle/>
          <a:p>
            <a:endParaRPr lang="ja-JP" altLang="en-US"/>
          </a:p>
        </p:txBody>
      </p:sp>
      <p:sp>
        <p:nvSpPr>
          <p:cNvPr id="1479" name="Line 55"/>
          <p:cNvSpPr>
            <a:spLocks noChangeShapeType="1"/>
          </p:cNvSpPr>
          <p:nvPr/>
        </p:nvSpPr>
        <p:spPr>
          <a:xfrm>
            <a:off x="7812360" y="3153060"/>
            <a:ext cx="0" cy="2050068"/>
          </a:xfrm>
          <a:prstGeom prst="line">
            <a:avLst/>
          </a:prstGeom>
          <a:noFill/>
          <a:ln w="15875">
            <a:solidFill>
              <a:schemeClr val="tx1"/>
            </a:solidFill>
            <a:prstDash val="sysDot"/>
            <a:round/>
            <a:headEnd type="oval" w="med" len="med"/>
            <a:tailEnd/>
          </a:ln>
        </p:spPr>
        <p:txBody>
          <a:bodyPr/>
          <a:lstStyle/>
          <a:p>
            <a:endParaRPr lang="ja-JP" altLang="en-US" dirty="0"/>
          </a:p>
        </p:txBody>
      </p:sp>
      <p:sp>
        <p:nvSpPr>
          <p:cNvPr id="1480" name="Text Box 51"/>
          <p:cNvSpPr txBox="1">
            <a:spLocks noChangeArrowheads="1"/>
          </p:cNvSpPr>
          <p:nvPr/>
        </p:nvSpPr>
        <p:spPr>
          <a:xfrm>
            <a:off x="7462824" y="5212453"/>
            <a:ext cx="1351652" cy="738664"/>
          </a:xfrm>
          <a:prstGeom prst="rect">
            <a:avLst/>
          </a:prstGeom>
          <a:noFill/>
          <a:ln w="9525">
            <a:noFill/>
            <a:miter lim="800000"/>
            <a:headEnd/>
            <a:tailEnd/>
          </a:ln>
        </p:spPr>
        <p:txBody>
          <a:bodyPr wrap="none">
            <a:spAutoFit/>
          </a:bodyPr>
          <a:lstStyle/>
          <a:p>
            <a:r>
              <a:rPr lang="ja-JP" altLang="en-US" sz="1400" dirty="0"/>
              <a:t>・建築物工事</a:t>
            </a:r>
          </a:p>
          <a:p>
            <a:r>
              <a:rPr lang="ja-JP" altLang="en-US" sz="1400" dirty="0"/>
              <a:t>・公共施設工事</a:t>
            </a:r>
          </a:p>
          <a:p>
            <a:r>
              <a:rPr lang="ja-JP" altLang="en-US" sz="1400" dirty="0"/>
              <a:t>・保留床の処分</a:t>
            </a:r>
          </a:p>
        </p:txBody>
      </p:sp>
      <p:sp>
        <p:nvSpPr>
          <p:cNvPr id="1481" name="Text Box 35"/>
          <p:cNvSpPr txBox="1">
            <a:spLocks noChangeArrowheads="1"/>
          </p:cNvSpPr>
          <p:nvPr/>
        </p:nvSpPr>
        <p:spPr>
          <a:xfrm>
            <a:off x="496889" y="5192089"/>
            <a:ext cx="2265364" cy="954107"/>
          </a:xfrm>
          <a:prstGeom prst="rect">
            <a:avLst/>
          </a:prstGeom>
          <a:noFill/>
          <a:ln w="9525">
            <a:noFill/>
            <a:miter lim="800000"/>
            <a:headEnd/>
            <a:tailEnd/>
          </a:ln>
        </p:spPr>
        <p:txBody>
          <a:bodyPr wrap="none">
            <a:spAutoFit/>
          </a:bodyPr>
          <a:lstStyle/>
          <a:p>
            <a:r>
              <a:rPr lang="ja-JP" altLang="en-US" sz="1400" dirty="0"/>
              <a:t>・権利者のコンセンサス作り</a:t>
            </a:r>
          </a:p>
          <a:p>
            <a:r>
              <a:rPr lang="ja-JP" altLang="en-US" sz="1400" dirty="0"/>
              <a:t>・再開発の素案検討</a:t>
            </a:r>
          </a:p>
          <a:p>
            <a:r>
              <a:rPr lang="ja-JP" altLang="en-US" sz="1400" dirty="0"/>
              <a:t>・床用途の検討</a:t>
            </a:r>
          </a:p>
          <a:p>
            <a:r>
              <a:rPr lang="ja-JP" altLang="en-US" sz="1400" dirty="0"/>
              <a:t>・公共施設整備の検討</a:t>
            </a:r>
          </a:p>
        </p:txBody>
      </p:sp>
      <p:sp>
        <p:nvSpPr>
          <p:cNvPr id="1482" name="Text Box 36"/>
          <p:cNvSpPr txBox="1">
            <a:spLocks noChangeArrowheads="1"/>
          </p:cNvSpPr>
          <p:nvPr/>
        </p:nvSpPr>
        <p:spPr>
          <a:xfrm>
            <a:off x="2876551" y="5192089"/>
            <a:ext cx="1739579" cy="738664"/>
          </a:xfrm>
          <a:prstGeom prst="rect">
            <a:avLst/>
          </a:prstGeom>
          <a:noFill/>
          <a:ln w="9525">
            <a:noFill/>
            <a:miter lim="800000"/>
            <a:headEnd/>
            <a:tailEnd/>
          </a:ln>
        </p:spPr>
        <p:txBody>
          <a:bodyPr wrap="none">
            <a:spAutoFit/>
          </a:bodyPr>
          <a:lstStyle/>
          <a:p>
            <a:r>
              <a:rPr lang="ja-JP" altLang="en-US" sz="1400" dirty="0"/>
              <a:t>・測量　・調査の実施</a:t>
            </a:r>
          </a:p>
          <a:p>
            <a:r>
              <a:rPr lang="ja-JP" altLang="en-US" sz="1400" dirty="0"/>
              <a:t>・資金計画の作成</a:t>
            </a:r>
          </a:p>
          <a:p>
            <a:r>
              <a:rPr lang="ja-JP" altLang="en-US" sz="1400" dirty="0"/>
              <a:t>・事業内容の確定</a:t>
            </a:r>
          </a:p>
        </p:txBody>
      </p:sp>
      <p:sp>
        <p:nvSpPr>
          <p:cNvPr id="1483" name="Text Box 37"/>
          <p:cNvSpPr txBox="1">
            <a:spLocks noChangeArrowheads="1"/>
          </p:cNvSpPr>
          <p:nvPr/>
        </p:nvSpPr>
        <p:spPr>
          <a:xfrm>
            <a:off x="4778375" y="5223291"/>
            <a:ext cx="1200970" cy="954107"/>
          </a:xfrm>
          <a:prstGeom prst="rect">
            <a:avLst/>
          </a:prstGeom>
          <a:noFill/>
          <a:ln w="9525">
            <a:noFill/>
            <a:miter lim="800000"/>
            <a:headEnd/>
            <a:tailEnd/>
          </a:ln>
        </p:spPr>
        <p:txBody>
          <a:bodyPr wrap="none">
            <a:spAutoFit/>
          </a:bodyPr>
          <a:lstStyle/>
          <a:p>
            <a:r>
              <a:rPr lang="ja-JP" altLang="en-US" sz="1400" dirty="0"/>
              <a:t>・実施設計</a:t>
            </a:r>
          </a:p>
          <a:p>
            <a:r>
              <a:rPr lang="ja-JP" altLang="en-US" sz="1400" dirty="0"/>
              <a:t>・権利調整</a:t>
            </a:r>
          </a:p>
          <a:p>
            <a:r>
              <a:rPr lang="ja-JP" altLang="en-US" sz="1400" dirty="0"/>
              <a:t>・保留床</a:t>
            </a:r>
            <a:endParaRPr lang="en-US" altLang="ja-JP" sz="1400" dirty="0"/>
          </a:p>
          <a:p>
            <a:r>
              <a:rPr lang="ja-JP" altLang="en-US" sz="1400" dirty="0"/>
              <a:t>　処分先決定</a:t>
            </a:r>
          </a:p>
        </p:txBody>
      </p:sp>
      <p:sp>
        <p:nvSpPr>
          <p:cNvPr id="1484" name="Text Box 38"/>
          <p:cNvSpPr txBox="1">
            <a:spLocks noChangeArrowheads="1"/>
          </p:cNvSpPr>
          <p:nvPr/>
        </p:nvSpPr>
        <p:spPr>
          <a:xfrm>
            <a:off x="6027002" y="5203128"/>
            <a:ext cx="1351652" cy="738664"/>
          </a:xfrm>
          <a:prstGeom prst="rect">
            <a:avLst/>
          </a:prstGeom>
          <a:noFill/>
          <a:ln w="9525">
            <a:noFill/>
            <a:miter lim="800000"/>
            <a:headEnd/>
            <a:tailEnd/>
          </a:ln>
        </p:spPr>
        <p:txBody>
          <a:bodyPr wrap="none">
            <a:spAutoFit/>
          </a:bodyPr>
          <a:lstStyle/>
          <a:p>
            <a:r>
              <a:rPr lang="ja-JP" altLang="en-US" sz="1400" dirty="0"/>
              <a:t>・既存建物除却</a:t>
            </a:r>
            <a:endParaRPr lang="en-US" altLang="ja-JP" sz="1400" dirty="0"/>
          </a:p>
          <a:p>
            <a:r>
              <a:rPr lang="ja-JP" altLang="en-US" sz="1400" dirty="0"/>
              <a:t>・整地</a:t>
            </a:r>
          </a:p>
          <a:p>
            <a:r>
              <a:rPr lang="ja-JP" altLang="en-US" sz="1400" dirty="0"/>
              <a:t>・転出者等補償</a:t>
            </a:r>
          </a:p>
        </p:txBody>
      </p:sp>
      <p:sp>
        <p:nvSpPr>
          <p:cNvPr id="1487" name="スライド番号プレースホルダー 2"/>
          <p:cNvSpPr>
            <a:spLocks noGrp="1"/>
          </p:cNvSpPr>
          <p:nvPr>
            <p:ph type="sldNum" sz="quarter" idx="12"/>
          </p:nvPr>
        </p:nvSpPr>
        <p:spPr>
          <a:xfrm>
            <a:off x="7007794" y="6491436"/>
            <a:ext cx="2133600" cy="476250"/>
          </a:xfrm>
        </p:spPr>
        <p:txBody>
          <a:bodyPr/>
          <a:lstStyle/>
          <a:p>
            <a:pPr>
              <a:defRPr/>
            </a:pPr>
            <a:fld id="{C22265F3-424C-4E3D-9E1E-158E402821BC}" type="slidenum">
              <a:rPr lang="en-US" altLang="ja-JP" smtClean="0"/>
              <a:pPr>
                <a:defRPr/>
              </a:pPr>
              <a:t>10</a:t>
            </a:fld>
            <a:endParaRPr lang="en-US" altLang="ja-JP" dirty="0"/>
          </a:p>
        </p:txBody>
      </p:sp>
      <p:sp>
        <p:nvSpPr>
          <p:cNvPr id="1492" name="正方形/長方形 53"/>
          <p:cNvSpPr/>
          <p:nvPr/>
        </p:nvSpPr>
        <p:spPr>
          <a:xfrm>
            <a:off x="251520" y="800117"/>
            <a:ext cx="4736777" cy="4044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mn-ea"/>
              </a:rPr>
              <a:t>事業の流れ（第一種市街地再開発事業）</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2" name="Group 31"/>
          <p:cNvGraphicFramePr>
            <a:graphicFrameLocks noGrp="1"/>
          </p:cNvGraphicFramePr>
          <p:nvPr>
            <p:extLst>
              <p:ext uri="{D42A27DB-BD31-4B8C-83A1-F6EECF244321}">
                <p14:modId xmlns:p14="http://schemas.microsoft.com/office/powerpoint/2010/main" val="2914277843"/>
              </p:ext>
            </p:extLst>
          </p:nvPr>
        </p:nvGraphicFramePr>
        <p:xfrm>
          <a:off x="107504" y="1169413"/>
          <a:ext cx="8885619" cy="5499947"/>
        </p:xfrm>
        <a:graphic>
          <a:graphicData uri="http://schemas.openxmlformats.org/drawingml/2006/table">
            <a:tbl>
              <a:tblPr/>
              <a:tblGrid>
                <a:gridCol w="373113">
                  <a:extLst>
                    <a:ext uri="{9D8B030D-6E8A-4147-A177-3AD203B41FA5}">
                      <a16:colId xmlns:a16="http://schemas.microsoft.com/office/drawing/2014/main" val="20000"/>
                    </a:ext>
                  </a:extLst>
                </a:gridCol>
                <a:gridCol w="3123095">
                  <a:extLst>
                    <a:ext uri="{9D8B030D-6E8A-4147-A177-3AD203B41FA5}">
                      <a16:colId xmlns:a16="http://schemas.microsoft.com/office/drawing/2014/main" val="20001"/>
                    </a:ext>
                  </a:extLst>
                </a:gridCol>
                <a:gridCol w="2998723">
                  <a:extLst>
                    <a:ext uri="{9D8B030D-6E8A-4147-A177-3AD203B41FA5}">
                      <a16:colId xmlns:a16="http://schemas.microsoft.com/office/drawing/2014/main" val="20002"/>
                    </a:ext>
                  </a:extLst>
                </a:gridCol>
                <a:gridCol w="2390688">
                  <a:extLst>
                    <a:ext uri="{9D8B030D-6E8A-4147-A177-3AD203B41FA5}">
                      <a16:colId xmlns:a16="http://schemas.microsoft.com/office/drawing/2014/main" val="20003"/>
                    </a:ext>
                  </a:extLst>
                </a:gridCol>
              </a:tblGrid>
              <a:tr h="332263">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ja-JP" altLang="ja-JP" sz="1800" b="0" i="0" u="none" strike="noStrike" cap="none" normalizeH="0" baseline="0" dirty="0">
                        <a:ln>
                          <a:noFill/>
                        </a:ln>
                        <a:solidFill>
                          <a:schemeClr val="bg1"/>
                        </a:solidFill>
                        <a:effectLst/>
                        <a:latin typeface="Arial" pitchFamily="34"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800" b="0" i="0" u="none" strike="noStrike" cap="none" normalizeH="0" baseline="0" dirty="0">
                          <a:ln>
                            <a:noFill/>
                          </a:ln>
                          <a:solidFill>
                            <a:schemeClr val="bg1"/>
                          </a:solidFill>
                          <a:effectLst/>
                          <a:latin typeface="Arial" pitchFamily="34" charset="0"/>
                          <a:ea typeface="ＭＳ Ｐゴシック" pitchFamily="50" charset="-128"/>
                        </a:rPr>
                        <a:t>原則型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800" b="0" i="0" u="none" strike="noStrike" cap="none" normalizeH="0" baseline="0" dirty="0">
                          <a:ln>
                            <a:noFill/>
                          </a:ln>
                          <a:solidFill>
                            <a:schemeClr val="bg1"/>
                          </a:solidFill>
                          <a:effectLst/>
                          <a:latin typeface="Arial" pitchFamily="34" charset="0"/>
                          <a:ea typeface="ＭＳ Ｐゴシック" pitchFamily="50" charset="-128"/>
                        </a:rPr>
                        <a:t>地上権非設定型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800" b="0" i="0" u="none" strike="noStrike" cap="none" normalizeH="0" baseline="0" dirty="0">
                          <a:ln>
                            <a:noFill/>
                          </a:ln>
                          <a:solidFill>
                            <a:schemeClr val="bg1"/>
                          </a:solidFill>
                          <a:effectLst/>
                          <a:latin typeface="Arial" pitchFamily="34" charset="0"/>
                          <a:ea typeface="ＭＳ Ｐゴシック" pitchFamily="50" charset="-128"/>
                        </a:rPr>
                        <a:t>全員同意型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lumOff val="50000"/>
                      </a:schemeClr>
                    </a:solidFill>
                  </a:tcPr>
                </a:tc>
                <a:extLst>
                  <a:ext uri="{0D108BD9-81ED-4DB2-BD59-A6C34878D82A}">
                    <a16:rowId xmlns:a16="http://schemas.microsoft.com/office/drawing/2014/main" val="10000"/>
                  </a:ext>
                </a:extLst>
              </a:tr>
              <a:tr h="88603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pitchFamily="34" charset="0"/>
                          <a:ea typeface="ＭＳ Ｐゴシック" pitchFamily="50" charset="-128"/>
                        </a:rPr>
                        <a:t>土地</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・合筆され一筆となる</a:t>
                      </a:r>
                      <a:endParaRPr kumimoji="1" lang="en-US" altLang="ja-JP" sz="14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・事業前の土地所有者全員の共有持分となる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kern="1200" baseline="0" dirty="0">
                          <a:solidFill>
                            <a:schemeClr val="tx1"/>
                          </a:solidFill>
                          <a:latin typeface="+mn-ea"/>
                          <a:ea typeface="+mn-ea"/>
                          <a:cs typeface="+mn-cs"/>
                        </a:rPr>
                        <a:t>・合筆され一筆となる</a:t>
                      </a:r>
                      <a:endParaRPr kumimoji="1" lang="en-US" altLang="ja-JP" sz="1400" b="0" i="0" u="none" strike="noStrike" kern="1200" baseline="0" dirty="0">
                        <a:solidFill>
                          <a:schemeClr val="tx1"/>
                        </a:solidFill>
                        <a:latin typeface="+mn-ea"/>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kern="1200" baseline="0" dirty="0">
                          <a:solidFill>
                            <a:schemeClr val="tx1"/>
                          </a:solidFill>
                          <a:latin typeface="+mn-ea"/>
                          <a:ea typeface="+mn-ea"/>
                          <a:cs typeface="+mn-cs"/>
                        </a:rPr>
                        <a:t>・保留床の買い手を含めて事業後の建物の床所有者全員の共有持分となる</a:t>
                      </a:r>
                      <a:endParaRPr kumimoji="1" lang="ja-JP" altLang="en-US" sz="1400" b="0" i="0" u="none" strike="noStrike" cap="none" normalizeH="0" baseline="0" dirty="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p>
                      <a:pPr algn="l"/>
                      <a:r>
                        <a:rPr kumimoji="1" lang="ja-JP" altLang="en-US" sz="1400" b="0" i="0" u="none" strike="noStrike" kern="1200" baseline="0" dirty="0">
                          <a:solidFill>
                            <a:schemeClr val="tx1"/>
                          </a:solidFill>
                          <a:latin typeface="+mn-ea"/>
                          <a:ea typeface="+mn-ea"/>
                          <a:cs typeface="+mn-cs"/>
                        </a:rPr>
                        <a:t>・関係する権利者</a:t>
                      </a:r>
                      <a:r>
                        <a:rPr kumimoji="1" lang="en-US" altLang="ja-JP" sz="1400" b="0" i="0" u="none" strike="noStrike" kern="1200" baseline="30000" dirty="0">
                          <a:solidFill>
                            <a:schemeClr val="tx1"/>
                          </a:solidFill>
                          <a:latin typeface="+mn-ea"/>
                          <a:ea typeface="+mn-ea"/>
                          <a:cs typeface="+mn-cs"/>
                        </a:rPr>
                        <a:t>※</a:t>
                      </a:r>
                      <a:r>
                        <a:rPr kumimoji="1" lang="ja-JP" altLang="en-US" sz="1400" b="0" i="0" u="none" strike="noStrike" kern="1200" baseline="0" dirty="0">
                          <a:solidFill>
                            <a:schemeClr val="tx1"/>
                          </a:solidFill>
                          <a:latin typeface="+mn-ea"/>
                          <a:ea typeface="+mn-ea"/>
                          <a:cs typeface="+mn-cs"/>
                        </a:rPr>
                        <a:t>が権利変換の内容について全員同意すれば、原則型や地上権非設定型によらずに権利変換を行うことができる。</a:t>
                      </a:r>
                      <a:endParaRPr kumimoji="1" lang="en-US" altLang="ja-JP" sz="1400" b="0" i="0" u="none" strike="noStrike" kern="1200" baseline="0" dirty="0">
                        <a:solidFill>
                          <a:schemeClr val="tx1"/>
                        </a:solidFill>
                        <a:latin typeface="+mn-ea"/>
                        <a:ea typeface="+mn-ea"/>
                        <a:cs typeface="+mn-cs"/>
                      </a:endParaRPr>
                    </a:p>
                    <a:p>
                      <a:pPr algn="l"/>
                      <a:endParaRPr kumimoji="1" lang="en-US" altLang="ja-JP" sz="1400" b="0" i="0" u="none" strike="noStrike" kern="1200" baseline="0" dirty="0">
                        <a:solidFill>
                          <a:schemeClr val="tx1"/>
                        </a:solidFill>
                        <a:latin typeface="+mn-ea"/>
                        <a:ea typeface="+mn-ea"/>
                        <a:cs typeface="+mn-cs"/>
                      </a:endParaRPr>
                    </a:p>
                    <a:p>
                      <a:pPr algn="l"/>
                      <a:r>
                        <a:rPr kumimoji="1" lang="en-US" altLang="ja-JP" sz="1400" b="0" i="0" u="none" strike="noStrike" kern="1200" baseline="0" dirty="0">
                          <a:solidFill>
                            <a:schemeClr val="tx1"/>
                          </a:solidFill>
                          <a:latin typeface="+mn-ea"/>
                          <a:ea typeface="+mn-ea"/>
                          <a:cs typeface="+mn-cs"/>
                        </a:rPr>
                        <a:t>※</a:t>
                      </a:r>
                      <a:r>
                        <a:rPr kumimoji="1" lang="ja-JP" altLang="en-US" sz="1400" b="0" i="0" u="none" strike="noStrike" kern="1200" baseline="0" dirty="0">
                          <a:solidFill>
                            <a:schemeClr val="tx1"/>
                          </a:solidFill>
                          <a:latin typeface="+mn-ea"/>
                          <a:ea typeface="+mn-ea"/>
                          <a:cs typeface="+mn-cs"/>
                        </a:rPr>
                        <a:t>事業前の土地所有者、借地権者、借家権者及び抵当権者等も含んだ全ての権利者</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58597">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pitchFamily="34" charset="0"/>
                          <a:ea typeface="ＭＳ Ｐゴシック" pitchFamily="50" charset="-128"/>
                        </a:rPr>
                        <a:t>建物</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・事業前の土地所有者・借地権者・保留床取得者が区分所有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kern="1200" baseline="0" dirty="0">
                          <a:solidFill>
                            <a:schemeClr val="tx1"/>
                          </a:solidFill>
                          <a:latin typeface="+mn-ea"/>
                          <a:ea typeface="+mn-ea"/>
                          <a:cs typeface="+mn-cs"/>
                        </a:rPr>
                        <a:t>・事業前の土地所有者・借地権者・保留床取得者が区分所有</a:t>
                      </a:r>
                      <a:endParaRPr kumimoji="1" lang="ja-JP" altLang="en-US" sz="1400" b="0" i="0" u="none" strike="noStrike" cap="none" normalizeH="0" baseline="0" dirty="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7171">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pitchFamily="34" charset="0"/>
                          <a:ea typeface="ＭＳ Ｐゴシック" pitchFamily="50" charset="-128"/>
                        </a:rPr>
                        <a:t>地上権</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・土地の所有権を持たず、建物の床を所有する者のために、土地を使うための権利として地上権を設定</a:t>
                      </a:r>
                      <a:endParaRPr kumimoji="1" lang="en-US" altLang="ja-JP" sz="14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・地上権は床の所有者全員の共有持分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kern="1200" baseline="0" dirty="0">
                          <a:solidFill>
                            <a:schemeClr val="tx1"/>
                          </a:solidFill>
                          <a:latin typeface="+mn-ea"/>
                          <a:ea typeface="+mn-ea"/>
                          <a:cs typeface="+mn-cs"/>
                        </a:rPr>
                        <a:t>・設定しない</a:t>
                      </a:r>
                      <a:endParaRPr kumimoji="1" lang="en-US" altLang="ja-JP" sz="1400" b="0" i="0" u="none" strike="noStrike" kern="1200" baseline="0" dirty="0">
                        <a:solidFill>
                          <a:schemeClr val="tx1"/>
                        </a:solidFill>
                        <a:latin typeface="+mn-ea"/>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kern="1200" baseline="0" dirty="0">
                          <a:solidFill>
                            <a:schemeClr val="tx1"/>
                          </a:solidFill>
                          <a:latin typeface="+mn-ea"/>
                          <a:ea typeface="+mn-ea"/>
                          <a:cs typeface="+mn-cs"/>
                        </a:rPr>
                        <a:t>（土地所有者と建物の所有者が一致するため）</a:t>
                      </a:r>
                      <a:endParaRPr kumimoji="1" lang="ja-JP" altLang="en-US" sz="1400" b="0" i="0" u="none" strike="noStrike" cap="none" normalizeH="0" baseline="0" dirty="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352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pitchFamily="34" charset="0"/>
                          <a:ea typeface="ＭＳ Ｐゴシック" pitchFamily="50" charset="-128"/>
                        </a:rPr>
                        <a:t>根拠</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都市再開発法第</a:t>
                      </a:r>
                      <a:r>
                        <a:rPr kumimoji="1" lang="en-US" altLang="ja-JP" sz="1400" b="0" i="0" u="none" strike="noStrike" cap="none" normalizeH="0" baseline="0" dirty="0">
                          <a:ln>
                            <a:noFill/>
                          </a:ln>
                          <a:solidFill>
                            <a:schemeClr val="tx1"/>
                          </a:solidFill>
                          <a:effectLst/>
                          <a:latin typeface="+mn-ea"/>
                          <a:ea typeface="+mn-ea"/>
                        </a:rPr>
                        <a:t>75,77</a:t>
                      </a:r>
                      <a:r>
                        <a:rPr kumimoji="1" lang="ja-JP" altLang="en-US" sz="1400" b="0" i="0" u="none" strike="noStrike" cap="none" normalizeH="0" baseline="0" dirty="0">
                          <a:ln>
                            <a:noFill/>
                          </a:ln>
                          <a:solidFill>
                            <a:schemeClr val="tx1"/>
                          </a:solidFill>
                          <a:effectLst/>
                          <a:latin typeface="+mn-ea"/>
                          <a:ea typeface="+mn-ea"/>
                        </a:rPr>
                        <a:t>条等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都市再開発法第</a:t>
                      </a:r>
                      <a:r>
                        <a:rPr kumimoji="1" lang="en-US" altLang="ja-JP" sz="1400" b="0" i="0" u="none" strike="noStrike" cap="none" normalizeH="0" baseline="0" dirty="0">
                          <a:ln>
                            <a:noFill/>
                          </a:ln>
                          <a:solidFill>
                            <a:schemeClr val="tx1"/>
                          </a:solidFill>
                          <a:effectLst/>
                          <a:latin typeface="+mn-ea"/>
                          <a:ea typeface="+mn-ea"/>
                        </a:rPr>
                        <a:t>111</a:t>
                      </a:r>
                      <a:r>
                        <a:rPr kumimoji="1" lang="ja-JP" altLang="en-US" sz="1400" b="0" i="0" u="none" strike="noStrike" cap="none" normalizeH="0" baseline="0" dirty="0">
                          <a:ln>
                            <a:noFill/>
                          </a:ln>
                          <a:solidFill>
                            <a:schemeClr val="tx1"/>
                          </a:solidFill>
                          <a:effectLst/>
                          <a:latin typeface="+mn-ea"/>
                          <a:ea typeface="+mn-ea"/>
                        </a:rPr>
                        <a:t>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都市再開発法第</a:t>
                      </a:r>
                      <a:r>
                        <a:rPr kumimoji="1" lang="en-US" altLang="ja-JP" sz="1400" b="0" i="0" u="none" strike="noStrike" cap="none" normalizeH="0" baseline="0" dirty="0">
                          <a:ln>
                            <a:noFill/>
                          </a:ln>
                          <a:solidFill>
                            <a:schemeClr val="tx1"/>
                          </a:solidFill>
                          <a:effectLst/>
                          <a:latin typeface="+mn-ea"/>
                          <a:ea typeface="+mn-ea"/>
                        </a:rPr>
                        <a:t>110</a:t>
                      </a:r>
                      <a:r>
                        <a:rPr kumimoji="1" lang="ja-JP" altLang="en-US" sz="1400" b="0" i="0" u="none" strike="noStrike" cap="none" normalizeH="0" baseline="0" dirty="0">
                          <a:ln>
                            <a:noFill/>
                          </a:ln>
                          <a:solidFill>
                            <a:schemeClr val="tx1"/>
                          </a:solidFill>
                          <a:effectLst/>
                          <a:latin typeface="+mn-ea"/>
                          <a:ea typeface="+mn-ea"/>
                        </a:rPr>
                        <a:t>条</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074616">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pitchFamily="34" charset="0"/>
                          <a:ea typeface="ＭＳ Ｐゴシック" pitchFamily="50" charset="-128"/>
                        </a:rPr>
                        <a:t>特徴</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pitchFamily="34" charset="0"/>
                          <a:ea typeface="ＭＳ Ｐゴシック" pitchFamily="50" charset="-128"/>
                        </a:rPr>
                        <a:t>・土地の所有者と施設建築物の所有者が一致しない</a:t>
                      </a:r>
                      <a:endParaRPr kumimoji="1" lang="en-US" altLang="ja-JP" sz="14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pitchFamily="34" charset="0"/>
                          <a:ea typeface="ＭＳ Ｐゴシック" pitchFamily="50" charset="-128"/>
                        </a:rPr>
                        <a:t>・従後の土地所有者は地代を収受する</a:t>
                      </a:r>
                      <a:endParaRPr kumimoji="1" lang="en-US" altLang="ja-JP" sz="1400" b="0" i="0" u="none" strike="noStrike" cap="none" normalizeH="0" baseline="0" dirty="0">
                        <a:ln>
                          <a:noFill/>
                        </a:ln>
                        <a:solidFill>
                          <a:schemeClr val="tx1"/>
                        </a:solidFill>
                        <a:effectLst/>
                        <a:latin typeface="Arial" pitchFamily="34"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1400" b="0" i="0" u="none" strike="noStrike" kern="1200" baseline="0" dirty="0">
                          <a:solidFill>
                            <a:schemeClr val="tx1"/>
                          </a:solidFill>
                          <a:latin typeface="+mn-lt"/>
                          <a:ea typeface="+mn-ea"/>
                          <a:cs typeface="+mn-cs"/>
                        </a:rPr>
                        <a:t>・地代を徴収する手間が不要</a:t>
                      </a:r>
                      <a:endParaRPr kumimoji="1" lang="en-US" altLang="ja-JP" sz="14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1400" b="0" i="0" u="none" strike="noStrike" kern="1200" baseline="0" dirty="0">
                          <a:solidFill>
                            <a:schemeClr val="tx1"/>
                          </a:solidFill>
                          <a:latin typeface="+mn-lt"/>
                          <a:ea typeface="+mn-ea"/>
                          <a:cs typeface="+mn-cs"/>
                        </a:rPr>
                        <a:t>・全権利者が、土地と建物について同質の権利を有するため、建替え時の地上権更新料等の問題が発生しない</a:t>
                      </a:r>
                      <a:endParaRPr kumimoji="1" lang="ja-JP" altLang="en-US" sz="1400" b="0" i="0" u="none" strike="noStrike" cap="none" normalizeH="0" baseline="0" dirty="0">
                        <a:ln>
                          <a:noFill/>
                        </a:ln>
                        <a:solidFill>
                          <a:schemeClr val="tx1"/>
                        </a:solidFill>
                        <a:effectLst/>
                        <a:latin typeface="Arial" pitchFamily="34"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1400" b="0" i="0" u="none" strike="noStrike" kern="1200" baseline="0" dirty="0">
                          <a:solidFill>
                            <a:schemeClr val="tx1"/>
                          </a:solidFill>
                          <a:latin typeface="+mn-lt"/>
                          <a:ea typeface="+mn-ea"/>
                          <a:cs typeface="+mn-cs"/>
                        </a:rPr>
                        <a:t>・事業を行う地区の特性に応じて、その地区に最もふさわしい権利形態を決めることが可能</a:t>
                      </a:r>
                      <a:endParaRPr kumimoji="1" lang="ja-JP" altLang="en-US" sz="1400" b="0" i="0" u="none" strike="noStrike" cap="none" normalizeH="0" baseline="0" dirty="0">
                        <a:ln>
                          <a:noFill/>
                        </a:ln>
                        <a:solidFill>
                          <a:schemeClr val="tx1"/>
                        </a:solidFill>
                        <a:effectLst/>
                        <a:latin typeface="Arial" pitchFamily="34"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213539">
                <a:tc vMerge="1">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Arial" pitchFamily="34" charset="0"/>
                        <a:ea typeface="ＭＳ Ｐゴシック" pitchFamily="50" charset="-128"/>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Arial" pitchFamily="34"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1400" b="0" i="0" u="none" strike="noStrike" cap="none" normalizeH="0" baseline="0" dirty="0">
                          <a:ln>
                            <a:noFill/>
                          </a:ln>
                          <a:solidFill>
                            <a:schemeClr val="tx1"/>
                          </a:solidFill>
                          <a:effectLst/>
                          <a:latin typeface="Arial" pitchFamily="34" charset="0"/>
                          <a:ea typeface="ＭＳ Ｐゴシック" pitchFamily="50" charset="-128"/>
                        </a:rPr>
                        <a:t>・マンションタイプで多く採用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1400" b="0" i="0" u="none" strike="noStrike" cap="none" normalizeH="0" baseline="0" dirty="0">
                          <a:ln>
                            <a:noFill/>
                          </a:ln>
                          <a:solidFill>
                            <a:schemeClr val="tx1"/>
                          </a:solidFill>
                          <a:effectLst/>
                          <a:latin typeface="Arial" pitchFamily="34" charset="0"/>
                          <a:ea typeface="ＭＳ Ｐゴシック" pitchFamily="50" charset="-128"/>
                        </a:rPr>
                        <a:t>・全員同意に基づき自由な権利設定が可能</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1503" name="スライド番号プレースホルダー 3"/>
          <p:cNvSpPr>
            <a:spLocks noGrp="1"/>
          </p:cNvSpPr>
          <p:nvPr>
            <p:ph type="sldNum" sz="quarter" idx="12"/>
          </p:nvPr>
        </p:nvSpPr>
        <p:spPr>
          <a:xfrm>
            <a:off x="7113664" y="6376051"/>
            <a:ext cx="1872208" cy="371351"/>
          </a:xfrm>
        </p:spPr>
        <p:txBody>
          <a:bodyPr/>
          <a:lstStyle/>
          <a:p>
            <a:pPr>
              <a:defRPr/>
            </a:pPr>
            <a:fld id="{C22265F3-424C-4E3D-9E1E-158E402821BC}" type="slidenum">
              <a:rPr lang="en-US" altLang="ja-JP" smtClean="0"/>
              <a:pPr>
                <a:defRPr/>
              </a:pPr>
              <a:t>11</a:t>
            </a:fld>
            <a:endParaRPr lang="en-US" altLang="ja-JP" dirty="0"/>
          </a:p>
        </p:txBody>
      </p:sp>
      <p:pic>
        <p:nvPicPr>
          <p:cNvPr id="1504" name="Picture 2"/>
          <p:cNvPicPr>
            <a:picLocks noChangeAspect="1" noChangeArrowheads="1"/>
          </p:cNvPicPr>
          <p:nvPr/>
        </p:nvPicPr>
        <p:blipFill>
          <a:blip r:embed="rId2"/>
          <a:stretch>
            <a:fillRect/>
          </a:stretch>
        </p:blipFill>
        <p:spPr>
          <a:xfrm>
            <a:off x="689822" y="5677392"/>
            <a:ext cx="2684602" cy="919960"/>
          </a:xfrm>
          <a:prstGeom prst="rect">
            <a:avLst/>
          </a:prstGeom>
          <a:noFill/>
          <a:ln>
            <a:noFill/>
          </a:ln>
          <a:effectLst/>
        </p:spPr>
      </p:pic>
      <p:pic>
        <p:nvPicPr>
          <p:cNvPr id="1505" name="Picture 3"/>
          <p:cNvPicPr>
            <a:picLocks noChangeAspect="1" noChangeArrowheads="1"/>
          </p:cNvPicPr>
          <p:nvPr/>
        </p:nvPicPr>
        <p:blipFill>
          <a:blip r:embed="rId3"/>
          <a:stretch>
            <a:fillRect/>
          </a:stretch>
        </p:blipFill>
        <p:spPr>
          <a:xfrm>
            <a:off x="3851920" y="5679661"/>
            <a:ext cx="2609323" cy="934625"/>
          </a:xfrm>
          <a:prstGeom prst="rect">
            <a:avLst/>
          </a:prstGeom>
          <a:noFill/>
          <a:ln>
            <a:noFill/>
          </a:ln>
          <a:effectLst/>
        </p:spPr>
      </p:pic>
      <p:sp>
        <p:nvSpPr>
          <p:cNvPr id="1506" name="右矢印 8"/>
          <p:cNvSpPr/>
          <p:nvPr/>
        </p:nvSpPr>
        <p:spPr>
          <a:xfrm>
            <a:off x="1910553" y="5991231"/>
            <a:ext cx="207803" cy="327546"/>
          </a:xfrm>
          <a:prstGeom prst="rightArrow">
            <a:avLst>
              <a:gd name="adj1" fmla="val 50000"/>
              <a:gd name="adj2" fmla="val 67136"/>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507" name="右矢印 9"/>
          <p:cNvSpPr/>
          <p:nvPr/>
        </p:nvSpPr>
        <p:spPr>
          <a:xfrm>
            <a:off x="4969928" y="6033839"/>
            <a:ext cx="207803" cy="327546"/>
          </a:xfrm>
          <a:prstGeom prst="rightArrow">
            <a:avLst>
              <a:gd name="adj1" fmla="val 50000"/>
              <a:gd name="adj2" fmla="val 67136"/>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cxnSp>
        <p:nvCxnSpPr>
          <p:cNvPr id="1508" name="直線矢印コネクタ 10"/>
          <p:cNvCxnSpPr/>
          <p:nvPr/>
        </p:nvCxnSpPr>
        <p:spPr>
          <a:xfrm>
            <a:off x="2165837" y="5579011"/>
            <a:ext cx="349339" cy="1357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9" name="テキスト ボックス 11"/>
          <p:cNvSpPr txBox="1"/>
          <p:nvPr/>
        </p:nvSpPr>
        <p:spPr>
          <a:xfrm>
            <a:off x="576319" y="5477162"/>
            <a:ext cx="1717483" cy="400110"/>
          </a:xfrm>
          <a:prstGeom prst="rect">
            <a:avLst/>
          </a:prstGeom>
          <a:noFill/>
        </p:spPr>
        <p:txBody>
          <a:bodyPr wrap="square" rtlCol="0">
            <a:spAutoFit/>
          </a:bodyPr>
          <a:lstStyle/>
          <a:p>
            <a:r>
              <a:rPr lang="ja-JP" altLang="en-US" sz="1000" dirty="0"/>
              <a:t>Ｘ：土地の所有権を持たない</a:t>
            </a:r>
            <a:endParaRPr lang="en-US" altLang="ja-JP" sz="1000" dirty="0"/>
          </a:p>
          <a:p>
            <a:pPr marL="182563"/>
            <a:r>
              <a:rPr lang="ja-JP" altLang="en-US" sz="1000" dirty="0"/>
              <a:t>建築物の所有者</a:t>
            </a:r>
          </a:p>
        </p:txBody>
      </p:sp>
      <p:sp>
        <p:nvSpPr>
          <p:cNvPr id="1510" name="Rectangle 2"/>
          <p:cNvSpPr txBox="1">
            <a:spLocks noChangeArrowheads="1"/>
          </p:cNvSpPr>
          <p:nvPr/>
        </p:nvSpPr>
        <p:spPr>
          <a:xfrm>
            <a:off x="0" y="0"/>
            <a:ext cx="7019925"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eaLnBrk="1" hangingPunct="1"/>
            <a:r>
              <a:rPr lang="ja-JP" altLang="en-US" sz="2400" b="1" kern="0" dirty="0">
                <a:solidFill>
                  <a:schemeClr val="tx1"/>
                </a:solidFill>
                <a:latin typeface="ＭＳ Ｐゴシック" charset="-128"/>
                <a:ea typeface="ＭＳ Ｐゴシック" charset="-128"/>
              </a:rPr>
              <a:t>２．市街地再開発事業の概要</a:t>
            </a:r>
          </a:p>
        </p:txBody>
      </p:sp>
      <p:sp>
        <p:nvSpPr>
          <p:cNvPr id="1511" name="タイトル 8"/>
          <p:cNvSpPr txBox="1"/>
          <p:nvPr/>
        </p:nvSpPr>
        <p:spPr>
          <a:xfrm>
            <a:off x="179513" y="652626"/>
            <a:ext cx="5328592" cy="400110"/>
          </a:xfrm>
          <a:prstGeom prst="rect">
            <a:avLst/>
          </a:prstGeom>
          <a:solidFill>
            <a:schemeClr val="tx1">
              <a:lumMod val="50000"/>
              <a:lumOff val="50000"/>
            </a:schemeClr>
          </a:solidFill>
          <a:ln w="6350">
            <a:noFill/>
            <a:miter lim="800000"/>
            <a:headEnd/>
            <a:tailEnd/>
          </a:ln>
        </p:spPr>
        <p:txBody>
          <a:bodyPr wrap="square" anchor="ctr">
            <a:spAutoFit/>
          </a:bodyPr>
          <a:lstStyle/>
          <a:p>
            <a:pPr algn="ctr">
              <a:defRPr/>
            </a:pPr>
            <a:r>
              <a:rPr lang="ja-JP" altLang="en-US" sz="2000" kern="0" dirty="0">
                <a:solidFill>
                  <a:schemeClr val="bg1"/>
                </a:solidFill>
                <a:latin typeface="ＭＳ Ｐゴシック" pitchFamily="50" charset="-128"/>
                <a:ea typeface="ＭＳ Ｐゴシック" pitchFamily="50" charset="-128"/>
                <a:cs typeface="+mj-cs"/>
              </a:rPr>
              <a:t>権利変換のタイプ</a:t>
            </a:r>
            <a:r>
              <a:rPr lang="en-US" altLang="ja-JP" sz="2000" kern="0" dirty="0">
                <a:solidFill>
                  <a:schemeClr val="bg1"/>
                </a:solidFill>
                <a:latin typeface="ＭＳ Ｐゴシック" pitchFamily="50" charset="-128"/>
                <a:ea typeface="ＭＳ Ｐゴシック" pitchFamily="50" charset="-128"/>
                <a:cs typeface="+mj-cs"/>
              </a:rPr>
              <a:t>〈</a:t>
            </a:r>
            <a:r>
              <a:rPr lang="ja-JP" altLang="en-US" sz="2000" kern="0" dirty="0">
                <a:solidFill>
                  <a:schemeClr val="bg1"/>
                </a:solidFill>
                <a:latin typeface="ＭＳ Ｐゴシック" pitchFamily="50" charset="-128"/>
                <a:ea typeface="ＭＳ Ｐゴシック" pitchFamily="50" charset="-128"/>
                <a:cs typeface="+mj-cs"/>
              </a:rPr>
              <a:t>第一種市街地再開発事業</a:t>
            </a:r>
            <a:r>
              <a:rPr lang="en-US" altLang="ja-JP" sz="2000" kern="0" dirty="0">
                <a:solidFill>
                  <a:schemeClr val="bg1"/>
                </a:solidFill>
                <a:latin typeface="ＭＳ Ｐゴシック" pitchFamily="50" charset="-128"/>
                <a:ea typeface="ＭＳ Ｐゴシック" pitchFamily="50" charset="-128"/>
                <a:cs typeface="+mj-cs"/>
              </a:rPr>
              <a:t>〉</a:t>
            </a:r>
            <a:endParaRPr lang="ja-JP" altLang="en-US" sz="2000" kern="0" dirty="0">
              <a:solidFill>
                <a:schemeClr val="bg1"/>
              </a:solidFill>
              <a:latin typeface="ＭＳ Ｐゴシック" pitchFamily="50" charset="-128"/>
              <a:ea typeface="ＭＳ Ｐゴシック" pitchFamily="50" charset="-128"/>
              <a:cs typeface="+mj-cs"/>
            </a:endParaRPr>
          </a:p>
        </p:txBody>
      </p:sp>
    </p:spTree>
    <p:extLst>
      <p:ext uri="{BB962C8B-B14F-4D97-AF65-F5344CB8AC3E}">
        <p14:creationId xmlns:p14="http://schemas.microsoft.com/office/powerpoint/2010/main" val="38890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 name="スライド番号プレースホルダー 2"/>
          <p:cNvSpPr>
            <a:spLocks noGrp="1"/>
          </p:cNvSpPr>
          <p:nvPr>
            <p:ph type="sldNum" sz="quarter" idx="12"/>
          </p:nvPr>
        </p:nvSpPr>
        <p:spPr>
          <a:xfrm>
            <a:off x="6933752" y="6537325"/>
            <a:ext cx="2133600" cy="476250"/>
          </a:xfrm>
        </p:spPr>
        <p:txBody>
          <a:bodyPr/>
          <a:lstStyle/>
          <a:p>
            <a:pPr>
              <a:defRPr/>
            </a:pPr>
            <a:fld id="{C22265F3-424C-4E3D-9E1E-158E402821BC}" type="slidenum">
              <a:rPr lang="en-US" altLang="ja-JP" smtClean="0"/>
              <a:pPr>
                <a:defRPr/>
              </a:pPr>
              <a:t>12</a:t>
            </a:fld>
            <a:endParaRPr lang="en-US" altLang="ja-JP" dirty="0"/>
          </a:p>
        </p:txBody>
      </p:sp>
      <p:sp>
        <p:nvSpPr>
          <p:cNvPr id="1721" name="正方形/長方形 7"/>
          <p:cNvSpPr/>
          <p:nvPr/>
        </p:nvSpPr>
        <p:spPr>
          <a:xfrm>
            <a:off x="1331640" y="2925514"/>
            <a:ext cx="7848872" cy="791518"/>
          </a:xfrm>
          <a:prstGeom prst="rect">
            <a:avLst/>
          </a:prstGeom>
          <a:solidFill>
            <a:srgbClr val="0070C0"/>
          </a:solidFill>
          <a:ln w="25400" cap="flat" cmpd="sng" algn="ctr">
            <a:no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1722" name="タイトル 1"/>
          <p:cNvSpPr txBox="1"/>
          <p:nvPr/>
        </p:nvSpPr>
        <p:spPr>
          <a:xfrm>
            <a:off x="1425016" y="3029892"/>
            <a:ext cx="7555023" cy="582761"/>
          </a:xfrm>
          <a:prstGeom prst="rect">
            <a:avLst/>
          </a:prstGeom>
          <a:noFill/>
          <a:ln w="9525">
            <a:noFill/>
            <a:miter lim="800000"/>
            <a:headEnd/>
            <a:tailEnd/>
          </a:ln>
        </p:spPr>
        <p:txBody>
          <a:bodyPr/>
          <a:lstStyle/>
          <a:p>
            <a:pPr>
              <a:defRPr/>
            </a:pPr>
            <a:r>
              <a:rPr lang="ja-JP" altLang="en-US" sz="3200" kern="0" dirty="0">
                <a:solidFill>
                  <a:prstClr val="white"/>
                </a:solidFill>
                <a:latin typeface="+mn-ea"/>
                <a:ea typeface="+mn-ea"/>
              </a:rPr>
              <a:t>３．市街地再開発事業に対する支援制度</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 name="正方形/長方形 1"/>
          <p:cNvSpPr/>
          <p:nvPr/>
        </p:nvSpPr>
        <p:spPr>
          <a:xfrm>
            <a:off x="179512" y="836712"/>
            <a:ext cx="8712968" cy="49685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5" name="スライド番号プレースホルダー 3"/>
          <p:cNvSpPr>
            <a:spLocks noGrp="1"/>
          </p:cNvSpPr>
          <p:nvPr>
            <p:ph type="sldNum" sz="quarter" idx="12"/>
          </p:nvPr>
        </p:nvSpPr>
        <p:spPr>
          <a:xfrm>
            <a:off x="6923315" y="6455003"/>
            <a:ext cx="2133600" cy="476250"/>
          </a:xfrm>
        </p:spPr>
        <p:txBody>
          <a:bodyPr/>
          <a:lstStyle/>
          <a:p>
            <a:pPr>
              <a:defRPr/>
            </a:pPr>
            <a:fld id="{C22265F3-424C-4E3D-9E1E-158E402821BC}" type="slidenum">
              <a:rPr lang="en-US" altLang="ja-JP" smtClean="0"/>
              <a:pPr>
                <a:defRPr/>
              </a:pPr>
              <a:t>13</a:t>
            </a:fld>
            <a:endParaRPr lang="en-US" altLang="ja-JP" dirty="0"/>
          </a:p>
        </p:txBody>
      </p:sp>
      <p:sp>
        <p:nvSpPr>
          <p:cNvPr id="1726" name="タイトル 8"/>
          <p:cNvSpPr txBox="1"/>
          <p:nvPr/>
        </p:nvSpPr>
        <p:spPr>
          <a:xfrm>
            <a:off x="288015" y="980728"/>
            <a:ext cx="4472105" cy="400110"/>
          </a:xfrm>
          <a:prstGeom prst="rect">
            <a:avLst/>
          </a:prstGeom>
          <a:solidFill>
            <a:schemeClr val="tx1">
              <a:lumMod val="50000"/>
              <a:lumOff val="50000"/>
            </a:schemeClr>
          </a:solidFill>
          <a:ln w="6350">
            <a:noFill/>
          </a:ln>
        </p:spPr>
        <p:txBody>
          <a:bodyPr wrap="square">
            <a:spAutoFit/>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Calibri" pitchFamily="34" charset="0"/>
                <a:ea typeface="ＭＳ Ｐゴシック" pitchFamily="50" charset="-128"/>
              </a:defRPr>
            </a:lvl2pPr>
            <a:lvl3pPr algn="l" rtl="0" eaLnBrk="0" fontAlgn="base" hangingPunct="0">
              <a:spcBef>
                <a:spcPct val="0"/>
              </a:spcBef>
              <a:spcAft>
                <a:spcPct val="0"/>
              </a:spcAft>
              <a:defRPr kumimoji="1" sz="2800">
                <a:solidFill>
                  <a:srgbClr val="4087C8"/>
                </a:solidFill>
                <a:latin typeface="Calibri" pitchFamily="34" charset="0"/>
                <a:ea typeface="ＭＳ Ｐゴシック" pitchFamily="50" charset="-128"/>
              </a:defRPr>
            </a:lvl3pPr>
            <a:lvl4pPr algn="l" rtl="0" eaLnBrk="0" fontAlgn="base" hangingPunct="0">
              <a:spcBef>
                <a:spcPct val="0"/>
              </a:spcBef>
              <a:spcAft>
                <a:spcPct val="0"/>
              </a:spcAft>
              <a:defRPr kumimoji="1" sz="2800">
                <a:solidFill>
                  <a:srgbClr val="4087C8"/>
                </a:solidFill>
                <a:latin typeface="Calibri" pitchFamily="34" charset="0"/>
                <a:ea typeface="ＭＳ Ｐゴシック" pitchFamily="50" charset="-128"/>
              </a:defRPr>
            </a:lvl4pPr>
            <a:lvl5pPr algn="l" rtl="0" eaLnBrk="0" fontAlgn="base" hangingPunct="0">
              <a:spcBef>
                <a:spcPct val="0"/>
              </a:spcBef>
              <a:spcAft>
                <a:spcPct val="0"/>
              </a:spcAft>
              <a:defRPr kumimoji="1" sz="2800">
                <a:solidFill>
                  <a:srgbClr val="4087C8"/>
                </a:solidFill>
                <a:latin typeface="Calibri" pitchFamily="34" charset="0"/>
                <a:ea typeface="ＭＳ Ｐゴシック"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eaLnBrk="1" hangingPunct="1"/>
            <a:r>
              <a:rPr lang="ja-JP" altLang="en-US" sz="2000" kern="0" dirty="0">
                <a:solidFill>
                  <a:schemeClr val="bg1"/>
                </a:solidFill>
                <a:latin typeface="ＭＳ Ｐゴシック" charset="-128"/>
                <a:ea typeface="ＭＳ Ｐゴシック" charset="-128"/>
              </a:rPr>
              <a:t>再開発事業所管分けの基本的な考え方</a:t>
            </a:r>
          </a:p>
        </p:txBody>
      </p:sp>
      <p:sp>
        <p:nvSpPr>
          <p:cNvPr id="1727" name="Text Box 5"/>
          <p:cNvSpPr txBox="1">
            <a:spLocks noChangeArrowheads="1"/>
          </p:cNvSpPr>
          <p:nvPr/>
        </p:nvSpPr>
        <p:spPr>
          <a:xfrm>
            <a:off x="382813" y="1659572"/>
            <a:ext cx="8233344" cy="4031873"/>
          </a:xfrm>
          <a:prstGeom prst="rect">
            <a:avLst/>
          </a:prstGeom>
          <a:noFill/>
          <a:ln w="9525">
            <a:noFill/>
            <a:miter lim="800000"/>
            <a:headEnd/>
            <a:tailEnd/>
          </a:ln>
        </p:spPr>
        <p:txBody>
          <a:bodyPr wrap="none">
            <a:spAutoFit/>
          </a:bodyPr>
          <a:lstStyle/>
          <a:p>
            <a:r>
              <a:rPr lang="en-US" altLang="ja-JP" sz="2800" b="1" dirty="0">
                <a:solidFill>
                  <a:schemeClr val="accent5">
                    <a:lumMod val="50000"/>
                  </a:schemeClr>
                </a:solidFill>
                <a:latin typeface="+mn-ea"/>
                <a:ea typeface="+mn-ea"/>
              </a:rPr>
              <a:t>《</a:t>
            </a:r>
            <a:r>
              <a:rPr lang="ja-JP" altLang="en-US" sz="2800" b="1" dirty="0">
                <a:solidFill>
                  <a:schemeClr val="accent5">
                    <a:lumMod val="50000"/>
                  </a:schemeClr>
                </a:solidFill>
                <a:latin typeface="+mn-ea"/>
                <a:ea typeface="+mn-ea"/>
              </a:rPr>
              <a:t>国土交通省 都市局所管</a:t>
            </a:r>
            <a:r>
              <a:rPr lang="en-US" altLang="ja-JP" sz="2800" b="1" dirty="0">
                <a:solidFill>
                  <a:schemeClr val="accent5">
                    <a:lumMod val="50000"/>
                  </a:schemeClr>
                </a:solidFill>
                <a:latin typeface="+mn-ea"/>
                <a:ea typeface="+mn-ea"/>
              </a:rPr>
              <a:t>》</a:t>
            </a:r>
          </a:p>
          <a:p>
            <a:endParaRPr lang="en-US" altLang="ja-JP" sz="2000" dirty="0">
              <a:latin typeface="+mn-ea"/>
              <a:ea typeface="+mn-ea"/>
            </a:endParaRPr>
          </a:p>
          <a:p>
            <a:r>
              <a:rPr lang="en-US" altLang="ja-JP" sz="2000" dirty="0">
                <a:latin typeface="+mn-ea"/>
                <a:ea typeface="+mn-ea"/>
              </a:rPr>
              <a:t>○ </a:t>
            </a:r>
            <a:r>
              <a:rPr lang="ja-JP" altLang="en-US" sz="2000" dirty="0">
                <a:latin typeface="+mn-ea"/>
                <a:ea typeface="+mn-ea"/>
              </a:rPr>
              <a:t>都市計画で定められた重要な公共施設の整備を伴う市街地再開発事業</a:t>
            </a:r>
            <a:endParaRPr lang="en-US" altLang="ja-JP" sz="2000" dirty="0">
              <a:latin typeface="+mn-ea"/>
              <a:ea typeface="+mn-ea"/>
            </a:endParaRPr>
          </a:p>
          <a:p>
            <a:endParaRPr lang="ja-JP" altLang="en-US" sz="2000" dirty="0">
              <a:latin typeface="+mn-ea"/>
              <a:ea typeface="+mn-ea"/>
            </a:endParaRPr>
          </a:p>
          <a:p>
            <a:r>
              <a:rPr lang="ja-JP" altLang="en-US" sz="2000" dirty="0">
                <a:latin typeface="+mn-ea"/>
                <a:ea typeface="+mn-ea"/>
              </a:rPr>
              <a:t>○ 地方公共団体が施行する市街地再開発事業</a:t>
            </a:r>
            <a:endParaRPr lang="en-US" altLang="ja-JP" sz="2000" dirty="0">
              <a:latin typeface="+mn-ea"/>
              <a:ea typeface="+mn-ea"/>
            </a:endParaRPr>
          </a:p>
          <a:p>
            <a:endParaRPr lang="en-US" altLang="ja-JP" sz="2000" b="1" dirty="0">
              <a:latin typeface="+mn-ea"/>
              <a:ea typeface="+mn-ea"/>
            </a:endParaRPr>
          </a:p>
          <a:p>
            <a:endParaRPr lang="en-US" altLang="ja-JP" sz="2000" b="1" dirty="0">
              <a:latin typeface="+mn-ea"/>
              <a:ea typeface="+mn-ea"/>
            </a:endParaRPr>
          </a:p>
          <a:p>
            <a:endParaRPr lang="en-US" altLang="ja-JP" sz="2000" b="1" dirty="0">
              <a:latin typeface="+mn-ea"/>
              <a:ea typeface="+mn-ea"/>
            </a:endParaRPr>
          </a:p>
          <a:p>
            <a:r>
              <a:rPr lang="en-US" altLang="ja-JP" sz="2800" b="1" dirty="0">
                <a:solidFill>
                  <a:schemeClr val="accent5">
                    <a:lumMod val="50000"/>
                  </a:schemeClr>
                </a:solidFill>
              </a:rPr>
              <a:t>《</a:t>
            </a:r>
            <a:r>
              <a:rPr lang="ja-JP" altLang="en-US" sz="2800" b="1" dirty="0">
                <a:solidFill>
                  <a:schemeClr val="accent5">
                    <a:lumMod val="50000"/>
                  </a:schemeClr>
                </a:solidFill>
              </a:rPr>
              <a:t>国土交通省 住宅局所管</a:t>
            </a:r>
            <a:r>
              <a:rPr lang="en-US" altLang="ja-JP" sz="2800" b="1" dirty="0">
                <a:solidFill>
                  <a:schemeClr val="accent5">
                    <a:lumMod val="50000"/>
                  </a:schemeClr>
                </a:solidFill>
              </a:rPr>
              <a:t>》</a:t>
            </a:r>
          </a:p>
          <a:p>
            <a:endParaRPr lang="ja-JP" altLang="en-US" sz="2000" dirty="0"/>
          </a:p>
          <a:p>
            <a:r>
              <a:rPr lang="ja-JP" altLang="en-US" sz="2000" dirty="0"/>
              <a:t>○ その他の市街地再開発事業</a:t>
            </a:r>
          </a:p>
          <a:p>
            <a:endParaRPr lang="ja-JP" altLang="en-US" sz="2000" dirty="0">
              <a:latin typeface="+mn-ea"/>
              <a:ea typeface="+mn-ea"/>
            </a:endParaRPr>
          </a:p>
        </p:txBody>
      </p:sp>
      <p:sp>
        <p:nvSpPr>
          <p:cNvPr id="1728" name="Rectangle 5614"/>
          <p:cNvSpPr>
            <a:spLocks noChangeArrowheads="1"/>
          </p:cNvSpPr>
          <p:nvPr/>
        </p:nvSpPr>
        <p:spPr>
          <a:xfrm>
            <a:off x="0" y="0"/>
            <a:ext cx="8229600" cy="571500"/>
          </a:xfrm>
          <a:prstGeom prst="rect">
            <a:avLst/>
          </a:prstGeom>
          <a:noFill/>
          <a:ln w="9525">
            <a:noFill/>
            <a:miter lim="800000"/>
            <a:headEnd/>
            <a:tailEnd/>
          </a:ln>
        </p:spPr>
        <p:txBody>
          <a:bodyPr anchor="ctr"/>
          <a:lstStyle/>
          <a:p>
            <a:r>
              <a:rPr lang="ja-JP" altLang="en-US" sz="2400" b="1" dirty="0">
                <a:latin typeface="ＭＳ Ｐゴシック" charset="-128"/>
              </a:rPr>
              <a:t>３．市街地再開発事業に対する支援制度</a:t>
            </a:r>
          </a:p>
        </p:txBody>
      </p:sp>
      <p:cxnSp>
        <p:nvCxnSpPr>
          <p:cNvPr id="1729" name="直線コネクタ 12"/>
          <p:cNvCxnSpPr/>
          <p:nvPr/>
        </p:nvCxnSpPr>
        <p:spPr>
          <a:xfrm>
            <a:off x="467544" y="3717032"/>
            <a:ext cx="813690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355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
          <p:cNvSpPr txBox="1">
            <a:spLocks noChangeArrowheads="1"/>
          </p:cNvSpPr>
          <p:nvPr/>
        </p:nvSpPr>
        <p:spPr>
          <a:xfrm>
            <a:off x="0" y="0"/>
            <a:ext cx="7019925" cy="47625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effectLst/>
                <a:uLnTx/>
                <a:uFillTx/>
                <a:latin typeface="Calibri"/>
                <a:ea typeface="ＭＳ Ｐゴシック" panose="020B0600070205080204" pitchFamily="50" charset="-128"/>
                <a:cs typeface="+mn-cs"/>
              </a:rPr>
              <a:t>３．市街地再開発事業に対する支援制度</a:t>
            </a:r>
          </a:p>
        </p:txBody>
      </p:sp>
      <p:sp>
        <p:nvSpPr>
          <p:cNvPr id="2058" name="正方形/長方形 2303"/>
          <p:cNvSpPr/>
          <p:nvPr/>
        </p:nvSpPr>
        <p:spPr>
          <a:xfrm>
            <a:off x="211592" y="692697"/>
            <a:ext cx="8729662" cy="58229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059" name="タイトル 2304"/>
          <p:cNvSpPr txBox="1"/>
          <p:nvPr/>
        </p:nvSpPr>
        <p:spPr>
          <a:xfrm>
            <a:off x="334368" y="770716"/>
            <a:ext cx="1217613" cy="400050"/>
          </a:xfrm>
          <a:prstGeom prst="rect">
            <a:avLst/>
          </a:prstGeom>
          <a:solidFill>
            <a:schemeClr val="tx1">
              <a:lumMod val="50000"/>
              <a:lumOff val="50000"/>
            </a:schemeClr>
          </a:solidFill>
          <a:ln w="6350">
            <a:noFill/>
          </a:ln>
        </p:spPr>
        <p:txBody>
          <a:bodyPr wrap="none">
            <a:spAutoFit/>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Calibri" pitchFamily="34" charset="0"/>
                <a:ea typeface="ＭＳ Ｐゴシック" pitchFamily="50" charset="-128"/>
              </a:defRPr>
            </a:lvl2pPr>
            <a:lvl3pPr algn="l" rtl="0" eaLnBrk="0" fontAlgn="base" hangingPunct="0">
              <a:spcBef>
                <a:spcPct val="0"/>
              </a:spcBef>
              <a:spcAft>
                <a:spcPct val="0"/>
              </a:spcAft>
              <a:defRPr kumimoji="1" sz="2800">
                <a:solidFill>
                  <a:srgbClr val="4087C8"/>
                </a:solidFill>
                <a:latin typeface="Calibri" pitchFamily="34" charset="0"/>
                <a:ea typeface="ＭＳ Ｐゴシック" pitchFamily="50" charset="-128"/>
              </a:defRPr>
            </a:lvl3pPr>
            <a:lvl4pPr algn="l" rtl="0" eaLnBrk="0" fontAlgn="base" hangingPunct="0">
              <a:spcBef>
                <a:spcPct val="0"/>
              </a:spcBef>
              <a:spcAft>
                <a:spcPct val="0"/>
              </a:spcAft>
              <a:defRPr kumimoji="1" sz="2800">
                <a:solidFill>
                  <a:srgbClr val="4087C8"/>
                </a:solidFill>
                <a:latin typeface="Calibri" pitchFamily="34" charset="0"/>
                <a:ea typeface="ＭＳ Ｐゴシック" pitchFamily="50" charset="-128"/>
              </a:defRPr>
            </a:lvl4pPr>
            <a:lvl5pPr algn="l" rtl="0" eaLnBrk="0" fontAlgn="base" hangingPunct="0">
              <a:spcBef>
                <a:spcPct val="0"/>
              </a:spcBef>
              <a:spcAft>
                <a:spcPct val="0"/>
              </a:spcAft>
              <a:defRPr kumimoji="1" sz="2800">
                <a:solidFill>
                  <a:srgbClr val="4087C8"/>
                </a:solidFill>
                <a:latin typeface="Calibri" pitchFamily="34" charset="0"/>
                <a:ea typeface="ＭＳ Ｐゴシック"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ＭＳ Ｐゴシック" charset="-128"/>
                <a:ea typeface="ＭＳ Ｐゴシック" charset="-128"/>
                <a:cs typeface="+mj-cs"/>
              </a:rPr>
              <a:t>支援制度</a:t>
            </a:r>
          </a:p>
        </p:txBody>
      </p:sp>
      <p:sp>
        <p:nvSpPr>
          <p:cNvPr id="2060" name="テキスト ボックス 2305"/>
          <p:cNvSpPr txBox="1"/>
          <p:nvPr/>
        </p:nvSpPr>
        <p:spPr>
          <a:xfrm>
            <a:off x="230326" y="1313467"/>
            <a:ext cx="8852778" cy="45858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DAEDEF">
                    <a:lumMod val="50000"/>
                  </a:srgbClr>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DAEDEF">
                    <a:lumMod val="50000"/>
                  </a:srgbClr>
                </a:solidFill>
                <a:effectLst/>
                <a:uLnTx/>
                <a:uFillTx/>
                <a:latin typeface="ＭＳ Ｐゴシック" panose="020B0600070205080204" pitchFamily="50" charset="-128"/>
                <a:ea typeface="ＭＳ Ｐゴシック" panose="020B0600070205080204" pitchFamily="50" charset="-128"/>
                <a:cs typeface="+mn-cs"/>
              </a:rPr>
              <a:t>国庫補助による支援制度</a:t>
            </a:r>
            <a:r>
              <a:rPr kumimoji="1" lang="en-US" altLang="ja-JP" sz="2000" b="1" i="0" u="none" strike="noStrike" kern="1200" cap="none" spc="0" normalizeH="0" baseline="0" noProof="0" dirty="0">
                <a:ln>
                  <a:noFill/>
                </a:ln>
                <a:solidFill>
                  <a:srgbClr val="DAEDEF">
                    <a:lumMod val="50000"/>
                  </a:srgbClr>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600" b="1" i="0" u="none" strike="noStrike" kern="1200" cap="none" spc="0" normalizeH="0" baseline="0" noProof="0" dirty="0">
              <a:ln>
                <a:noFill/>
              </a:ln>
              <a:solidFill>
                <a:srgbClr val="DAEDEF">
                  <a:lumMod val="50000"/>
                </a:srgb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○初動期支援（都市計画決定年度以前）　</a:t>
            </a: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計画策定、コーディネート等に要する費用</a:t>
            </a:r>
            <a:endPar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○事業費支援（都市計画決定年度以降） </a:t>
            </a: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公共施設整備、施設建築物建設に要する費用</a:t>
            </a:r>
            <a:endParaRPr kumimoji="1" lang="en-US" altLang="ja-JP" sz="2000" b="1" i="0" u="none" strike="noStrike" kern="1200" cap="none" spc="0" normalizeH="0" baseline="0" noProof="0" dirty="0">
              <a:ln>
                <a:noFill/>
              </a:ln>
              <a:solidFill>
                <a:srgbClr val="DAEDEF">
                  <a:lumMod val="50000"/>
                </a:srgbClr>
              </a:solidFill>
              <a:effectLst/>
              <a:uLnTx/>
              <a:uFillTx/>
              <a:latin typeface="ＭＳ Ｐゴシック" panose="020B0600070205080204" pitchFamily="50" charset="-128"/>
              <a:ea typeface="ＭＳ Ｐゴシック" panose="020B0600070205080204" pitchFamily="50" charset="-128"/>
              <a:cs typeface="+mn-cs"/>
            </a:endParaRPr>
          </a:p>
          <a:p>
            <a:pPr>
              <a:defRPr/>
            </a:pPr>
            <a:r>
              <a:rPr kumimoji="1" lang="ja-JP" altLang="en-US"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○防災・省エネまちづくり緊急促進事業　</a:t>
            </a: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質の高い建築物に対する</a:t>
            </a:r>
            <a:r>
              <a:rPr lang="ja-JP" altLang="en-US" sz="1600" dirty="0">
                <a:solidFill>
                  <a:srgbClr val="000000"/>
                </a:solidFill>
                <a:latin typeface="ＭＳ Ｐゴシック" panose="020B0600070205080204" pitchFamily="50" charset="-128"/>
                <a:ea typeface="ＭＳ Ｐゴシック" panose="020B0600070205080204" pitchFamily="50" charset="-128"/>
              </a:rPr>
              <a:t>補助　　</a:t>
            </a: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DAEDEF">
                    <a:lumMod val="50000"/>
                  </a:srgbClr>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DAEDEF">
                    <a:lumMod val="50000"/>
                  </a:srgbClr>
                </a:solidFill>
                <a:effectLst/>
                <a:uLnTx/>
                <a:uFillTx/>
                <a:latin typeface="ＭＳ Ｐゴシック" panose="020B0600070205080204" pitchFamily="50" charset="-128"/>
                <a:ea typeface="ＭＳ Ｐゴシック" panose="020B0600070205080204" pitchFamily="50" charset="-128"/>
                <a:cs typeface="+mn-cs"/>
              </a:rPr>
              <a:t>融資制度</a:t>
            </a:r>
            <a:r>
              <a:rPr kumimoji="1" lang="en-US" altLang="ja-JP" sz="2000" b="1" i="0" u="none" strike="noStrike" kern="1200" cap="none" spc="0" normalizeH="0" baseline="0" noProof="0" dirty="0">
                <a:ln>
                  <a:noFill/>
                </a:ln>
                <a:solidFill>
                  <a:srgbClr val="DAEDEF">
                    <a:lumMod val="50000"/>
                  </a:srgbClr>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○都市開発資金貸付金（市街地再開発事業等資金融資）</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○住宅金融支援機構</a:t>
            </a:r>
            <a:endParaRPr kumimoji="1"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○民間都市開発推進機構　等</a:t>
            </a:r>
            <a:endParaRPr kumimoji="1"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DAEDEF">
                    <a:lumMod val="50000"/>
                  </a:srgbClr>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DAEDEF">
                    <a:lumMod val="50000"/>
                  </a:srgbClr>
                </a:solidFill>
                <a:effectLst/>
                <a:uLnTx/>
                <a:uFillTx/>
                <a:latin typeface="ＭＳ Ｐゴシック" panose="020B0600070205080204" pitchFamily="50" charset="-128"/>
                <a:ea typeface="ＭＳ Ｐゴシック" panose="020B0600070205080204" pitchFamily="50" charset="-128"/>
                <a:cs typeface="+mn-cs"/>
              </a:rPr>
              <a:t>その他支援制度</a:t>
            </a:r>
            <a:r>
              <a:rPr kumimoji="1" lang="en-US" altLang="ja-JP" sz="2000" b="1" i="0" u="none" strike="noStrike" kern="1200" cap="none" spc="0" normalizeH="0" baseline="0" noProof="0" dirty="0">
                <a:ln>
                  <a:noFill/>
                </a:ln>
                <a:solidFill>
                  <a:srgbClr val="DAEDEF">
                    <a:lumMod val="50000"/>
                  </a:srgbClr>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○税制上の特例措置</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○起債制度</a:t>
            </a:r>
            <a:endPar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2062" name="直線コネクタ 2307"/>
          <p:cNvCxnSpPr/>
          <p:nvPr/>
        </p:nvCxnSpPr>
        <p:spPr>
          <a:xfrm>
            <a:off x="230326" y="3429000"/>
            <a:ext cx="813690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63" name="直線コネクタ 2308"/>
          <p:cNvCxnSpPr/>
          <p:nvPr/>
        </p:nvCxnSpPr>
        <p:spPr>
          <a:xfrm>
            <a:off x="211592" y="5229200"/>
            <a:ext cx="813690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64" name="テキスト ボックス 2309"/>
          <p:cNvSpPr txBox="1"/>
          <p:nvPr/>
        </p:nvSpPr>
        <p:spPr>
          <a:xfrm>
            <a:off x="3419872" y="785056"/>
            <a:ext cx="5379406" cy="399217"/>
          </a:xfrm>
          <a:prstGeom prst="rect">
            <a:avLst/>
          </a:prstGeom>
          <a:solidFill>
            <a:schemeClr val="bg1"/>
          </a:solidFill>
          <a:ln>
            <a:solidFill>
              <a:schemeClr val="accent5">
                <a:lumMod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DAEDEF">
                    <a:lumMod val="50000"/>
                  </a:srgbClr>
                </a:solidFill>
                <a:effectLst/>
                <a:uLnTx/>
                <a:uFillTx/>
                <a:latin typeface="ＭＳ Ｐゴシック" panose="020B0600070205080204" pitchFamily="50" charset="-128"/>
                <a:ea typeface="ＭＳ Ｐゴシック" panose="020B0600070205080204" pitchFamily="50" charset="-128"/>
                <a:cs typeface="+mn-cs"/>
              </a:rPr>
              <a:t>原則として、社会資本整備総合交付金等で実施</a:t>
            </a:r>
            <a:endParaRPr kumimoji="1" lang="ja-JP" altLang="en-US"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66" name="スライド番号プレースホルダ 4"/>
          <p:cNvSpPr>
            <a:spLocks noGrp="1"/>
          </p:cNvSpPr>
          <p:nvPr>
            <p:ph type="sldNum" sz="quarter" idx="12"/>
          </p:nvPr>
        </p:nvSpPr>
        <p:spPr>
          <a:xfrm>
            <a:off x="7010400" y="6592579"/>
            <a:ext cx="2133600" cy="476250"/>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851D2-BB68-4670-9F9A-238E666085CC}"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cxnSp>
        <p:nvCxnSpPr>
          <p:cNvPr id="12" name="直線コネクタ 2307"/>
          <p:cNvCxnSpPr/>
          <p:nvPr/>
        </p:nvCxnSpPr>
        <p:spPr>
          <a:xfrm>
            <a:off x="230326" y="1667989"/>
            <a:ext cx="813690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20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 name="正方形/長方形 12"/>
          <p:cNvSpPr/>
          <p:nvPr/>
        </p:nvSpPr>
        <p:spPr>
          <a:xfrm>
            <a:off x="234826" y="702380"/>
            <a:ext cx="8729662" cy="58229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742" name="Rectangle 5614"/>
          <p:cNvSpPr>
            <a:spLocks noChangeArrowheads="1"/>
          </p:cNvSpPr>
          <p:nvPr/>
        </p:nvSpPr>
        <p:spPr>
          <a:xfrm>
            <a:off x="0" y="0"/>
            <a:ext cx="8229600" cy="571500"/>
          </a:xfrm>
          <a:prstGeom prst="rect">
            <a:avLst/>
          </a:prstGeom>
          <a:noFill/>
          <a:ln w="9525">
            <a:noFill/>
            <a:miter lim="800000"/>
            <a:headEnd/>
            <a:tailEnd/>
          </a:ln>
        </p:spPr>
        <p:txBody>
          <a:bodyPr anchor="ctr"/>
          <a:lstStyle/>
          <a:p>
            <a:r>
              <a:rPr lang="ja-JP" altLang="en-US" sz="2400" b="1" dirty="0">
                <a:latin typeface="ＭＳ Ｐゴシック" charset="-128"/>
              </a:rPr>
              <a:t>３．市街地再開発事業に対する支援制度</a:t>
            </a:r>
          </a:p>
        </p:txBody>
      </p:sp>
      <p:cxnSp>
        <p:nvCxnSpPr>
          <p:cNvPr id="1743" name="直線コネクタ 17"/>
          <p:cNvCxnSpPr/>
          <p:nvPr/>
        </p:nvCxnSpPr>
        <p:spPr>
          <a:xfrm>
            <a:off x="0" y="500063"/>
            <a:ext cx="9144000" cy="0"/>
          </a:xfrm>
          <a:prstGeom prst="line">
            <a:avLst/>
          </a:prstGeom>
          <a:ln w="28575">
            <a:solidFill>
              <a:srgbClr val="0099CC"/>
            </a:solidFill>
          </a:ln>
        </p:spPr>
        <p:style>
          <a:lnRef idx="1">
            <a:schemeClr val="accent1"/>
          </a:lnRef>
          <a:fillRef idx="0">
            <a:schemeClr val="accent1"/>
          </a:fillRef>
          <a:effectRef idx="0">
            <a:schemeClr val="accent1"/>
          </a:effectRef>
          <a:fontRef idx="minor">
            <a:schemeClr val="tx1"/>
          </a:fontRef>
        </p:style>
      </p:cxnSp>
      <p:sp>
        <p:nvSpPr>
          <p:cNvPr id="1744" name="タイトル 8"/>
          <p:cNvSpPr>
            <a:spLocks noGrp="1"/>
          </p:cNvSpPr>
          <p:nvPr>
            <p:ph type="title"/>
          </p:nvPr>
        </p:nvSpPr>
        <p:spPr>
          <a:xfrm>
            <a:off x="323528" y="756898"/>
            <a:ext cx="1474788" cy="400050"/>
          </a:xfrm>
          <a:solidFill>
            <a:schemeClr val="tx1">
              <a:lumMod val="50000"/>
              <a:lumOff val="50000"/>
            </a:schemeClr>
          </a:solidFill>
          <a:ln w="6350">
            <a:noFill/>
          </a:ln>
        </p:spPr>
        <p:txBody>
          <a:bodyPr wrap="none">
            <a:spAutoFit/>
          </a:bodyPr>
          <a:lstStyle/>
          <a:p>
            <a:pPr eaLnBrk="1" hangingPunct="1"/>
            <a:r>
              <a:rPr lang="ja-JP" altLang="en-US" sz="2000" dirty="0">
                <a:solidFill>
                  <a:schemeClr val="bg1"/>
                </a:solidFill>
                <a:latin typeface="ＭＳ Ｐゴシック" charset="-128"/>
                <a:ea typeface="ＭＳ Ｐゴシック" charset="-128"/>
              </a:rPr>
              <a:t>事業費支援</a:t>
            </a:r>
          </a:p>
        </p:txBody>
      </p:sp>
      <p:graphicFrame>
        <p:nvGraphicFramePr>
          <p:cNvPr id="1745" name="表 20"/>
          <p:cNvGraphicFramePr>
            <a:graphicFrameLocks noGrp="1"/>
          </p:cNvGraphicFramePr>
          <p:nvPr>
            <p:extLst>
              <p:ext uri="{D42A27DB-BD31-4B8C-83A1-F6EECF244321}">
                <p14:modId xmlns:p14="http://schemas.microsoft.com/office/powerpoint/2010/main" val="3333180128"/>
              </p:ext>
            </p:extLst>
          </p:nvPr>
        </p:nvGraphicFramePr>
        <p:xfrm>
          <a:off x="318641" y="1242432"/>
          <a:ext cx="8561139" cy="283464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gridCol w="856283">
                  <a:extLst>
                    <a:ext uri="{9D8B030D-6E8A-4147-A177-3AD203B41FA5}">
                      <a16:colId xmlns:a16="http://schemas.microsoft.com/office/drawing/2014/main" val="20002"/>
                    </a:ext>
                  </a:extLst>
                </a:gridCol>
              </a:tblGrid>
              <a:tr h="142876">
                <a:tc>
                  <a:txBody>
                    <a:bodyPr/>
                    <a:lstStyle/>
                    <a:p>
                      <a:pPr algn="ctr"/>
                      <a:r>
                        <a:rPr kumimoji="1" lang="ja-JP" altLang="en-US" sz="1600" b="0" dirty="0">
                          <a:solidFill>
                            <a:schemeClr val="bg1"/>
                          </a:solidFill>
                          <a:latin typeface="+mn-ea"/>
                          <a:ea typeface="+mn-ea"/>
                        </a:rPr>
                        <a:t>社会資本整備総合交付金等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600" b="0" dirty="0">
                          <a:solidFill>
                            <a:schemeClr val="bg1"/>
                          </a:solidFill>
                          <a:latin typeface="+mn-ea"/>
                          <a:ea typeface="+mn-ea"/>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600" b="0" dirty="0">
                          <a:solidFill>
                            <a:schemeClr val="bg1"/>
                          </a:solidFill>
                          <a:latin typeface="+mn-ea"/>
                          <a:ea typeface="+mn-ea"/>
                        </a:rPr>
                        <a:t>国費率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0"/>
                  </a:ext>
                </a:extLst>
              </a:tr>
              <a:tr h="370840">
                <a:tc>
                  <a:txBody>
                    <a:bodyPr/>
                    <a:lstStyle/>
                    <a:p>
                      <a:r>
                        <a:rPr kumimoji="1" lang="ja-JP" altLang="en-US" sz="1600" b="1" dirty="0">
                          <a:solidFill>
                            <a:schemeClr val="accent5">
                              <a:lumMod val="50000"/>
                            </a:schemeClr>
                          </a:solidFill>
                          <a:latin typeface="+mn-ea"/>
                          <a:ea typeface="+mn-ea"/>
                        </a:rPr>
                        <a:t>市街地再開発事業</a:t>
                      </a:r>
                      <a:endParaRPr kumimoji="1" lang="en-US" altLang="ja-JP" sz="1600" b="1" dirty="0">
                        <a:solidFill>
                          <a:schemeClr val="accent5">
                            <a:lumMod val="50000"/>
                          </a:schemeClr>
                        </a:solidFill>
                        <a:latin typeface="+mn-ea"/>
                        <a:ea typeface="+mn-ea"/>
                      </a:endParaRPr>
                    </a:p>
                    <a:p>
                      <a:r>
                        <a:rPr kumimoji="1" lang="ja-JP" altLang="en-US" sz="1600" b="0" dirty="0">
                          <a:solidFill>
                            <a:schemeClr val="tx1"/>
                          </a:solidFill>
                          <a:latin typeface="+mn-ea"/>
                          <a:ea typeface="+mn-ea"/>
                        </a:rPr>
                        <a:t>　都市局：　市街地整備</a:t>
                      </a:r>
                      <a:endParaRPr kumimoji="1" lang="en-US" altLang="ja-JP" sz="1600" b="0" dirty="0">
                        <a:solidFill>
                          <a:schemeClr val="tx1"/>
                        </a:solidFill>
                        <a:latin typeface="+mn-ea"/>
                        <a:ea typeface="+mn-ea"/>
                      </a:endParaRPr>
                    </a:p>
                    <a:p>
                      <a:r>
                        <a:rPr kumimoji="1" lang="ja-JP" altLang="en-US" sz="1600" b="0" dirty="0">
                          <a:solidFill>
                            <a:schemeClr val="tx1"/>
                          </a:solidFill>
                          <a:latin typeface="+mn-ea"/>
                          <a:ea typeface="+mn-ea"/>
                        </a:rPr>
                        <a:t>　住宅局：　住環境整備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a:solidFill>
                            <a:schemeClr val="tx1"/>
                          </a:solidFill>
                          <a:latin typeface="+mn-ea"/>
                          <a:ea typeface="+mn-ea"/>
                        </a:rPr>
                        <a:t>施設建築物及びその敷地の整備に要する費用の一部</a:t>
                      </a:r>
                      <a:endParaRPr kumimoji="1" lang="en-US" altLang="ja-JP" sz="1600" b="0" dirty="0">
                        <a:solidFill>
                          <a:schemeClr val="tx1"/>
                        </a:solidFill>
                        <a:latin typeface="+mn-ea"/>
                        <a:ea typeface="+mn-ea"/>
                      </a:endParaRPr>
                    </a:p>
                    <a:p>
                      <a:r>
                        <a:rPr kumimoji="1" lang="ja-JP" altLang="en-US" sz="1600" b="0" dirty="0">
                          <a:solidFill>
                            <a:schemeClr val="tx1"/>
                          </a:solidFill>
                          <a:latin typeface="+mn-ea"/>
                          <a:ea typeface="+mn-ea"/>
                        </a:rPr>
                        <a:t>　１）調査設計計画費</a:t>
                      </a:r>
                      <a:endParaRPr kumimoji="1" lang="en-US" altLang="ja-JP" sz="1600" b="0" dirty="0">
                        <a:solidFill>
                          <a:schemeClr val="tx1"/>
                        </a:solidFill>
                        <a:latin typeface="+mn-ea"/>
                        <a:ea typeface="+mn-ea"/>
                      </a:endParaRPr>
                    </a:p>
                    <a:p>
                      <a:r>
                        <a:rPr kumimoji="1" lang="ja-JP" altLang="en-US" sz="1200" b="0" dirty="0">
                          <a:solidFill>
                            <a:schemeClr val="tx1"/>
                          </a:solidFill>
                          <a:latin typeface="+mn-ea"/>
                          <a:ea typeface="+mn-ea"/>
                        </a:rPr>
                        <a:t>　　　（事業計画作成費、地盤調査費、建築設計費、権利変換計画作成費）</a:t>
                      </a:r>
                      <a:endParaRPr kumimoji="1" lang="en-US" altLang="ja-JP" sz="1200" b="0" dirty="0">
                        <a:solidFill>
                          <a:schemeClr val="tx1"/>
                        </a:solidFill>
                        <a:latin typeface="+mn-ea"/>
                        <a:ea typeface="+mn-ea"/>
                      </a:endParaRPr>
                    </a:p>
                    <a:p>
                      <a:r>
                        <a:rPr kumimoji="1" lang="ja-JP" altLang="en-US" sz="1600" b="0" dirty="0">
                          <a:solidFill>
                            <a:schemeClr val="tx1"/>
                          </a:solidFill>
                          <a:latin typeface="+mn-ea"/>
                          <a:ea typeface="+mn-ea"/>
                        </a:rPr>
                        <a:t>　２）土地整備費</a:t>
                      </a:r>
                      <a:endParaRPr kumimoji="1" lang="en-US" altLang="ja-JP" sz="1600" b="0" dirty="0">
                        <a:solidFill>
                          <a:schemeClr val="tx1"/>
                        </a:solidFill>
                        <a:latin typeface="+mn-ea"/>
                        <a:ea typeface="+mn-ea"/>
                      </a:endParaRPr>
                    </a:p>
                    <a:p>
                      <a:r>
                        <a:rPr kumimoji="1" lang="ja-JP" altLang="en-US" sz="1200" b="0" dirty="0">
                          <a:solidFill>
                            <a:schemeClr val="tx1"/>
                          </a:solidFill>
                          <a:latin typeface="+mn-ea"/>
                          <a:ea typeface="+mn-ea"/>
                        </a:rPr>
                        <a:t>　　　（建築物除却費、整地費、仮設店舗等設置費、補償費等）</a:t>
                      </a:r>
                      <a:endParaRPr kumimoji="1" lang="en-US" altLang="ja-JP" sz="1200" b="0" dirty="0">
                        <a:solidFill>
                          <a:schemeClr val="tx1"/>
                        </a:solidFill>
                        <a:latin typeface="+mn-ea"/>
                        <a:ea typeface="+mn-ea"/>
                      </a:endParaRPr>
                    </a:p>
                    <a:p>
                      <a:r>
                        <a:rPr kumimoji="1" lang="ja-JP" altLang="en-US" sz="1600" b="0" dirty="0">
                          <a:solidFill>
                            <a:schemeClr val="tx1"/>
                          </a:solidFill>
                          <a:latin typeface="+mn-ea"/>
                          <a:ea typeface="+mn-ea"/>
                        </a:rPr>
                        <a:t>　３）共同施設整備費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mn-ea"/>
                          <a:ea typeface="+mn-ea"/>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kumimoji="1" lang="ja-JP" altLang="en-US" sz="1600" b="1" dirty="0">
                          <a:solidFill>
                            <a:schemeClr val="accent5">
                              <a:lumMod val="50000"/>
                            </a:schemeClr>
                          </a:solidFill>
                          <a:latin typeface="+mn-ea"/>
                          <a:ea typeface="+mn-ea"/>
                        </a:rPr>
                        <a:t>道路事業</a:t>
                      </a:r>
                      <a:endParaRPr kumimoji="1" lang="en-US" altLang="ja-JP" sz="1600" b="1" dirty="0">
                        <a:solidFill>
                          <a:schemeClr val="accent5">
                            <a:lumMod val="50000"/>
                          </a:schemeClr>
                        </a:solidFill>
                        <a:latin typeface="+mn-ea"/>
                        <a:ea typeface="+mn-ea"/>
                      </a:endParaRPr>
                    </a:p>
                    <a:p>
                      <a:r>
                        <a:rPr kumimoji="1" lang="ja-JP" altLang="en-US" sz="1600" b="0" dirty="0">
                          <a:solidFill>
                            <a:schemeClr val="tx1"/>
                          </a:solidFill>
                          <a:latin typeface="+mn-ea"/>
                          <a:ea typeface="+mn-ea"/>
                        </a:rPr>
                        <a:t>　都市局のみ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a:solidFill>
                            <a:schemeClr val="tx1"/>
                          </a:solidFill>
                          <a:latin typeface="+mn-ea"/>
                          <a:ea typeface="+mn-ea"/>
                        </a:rPr>
                        <a:t>都市計画道路等の整備に要する費用</a:t>
                      </a:r>
                      <a:endParaRPr kumimoji="1" lang="en-US" altLang="ja-JP" sz="1600" b="0" dirty="0">
                        <a:solidFill>
                          <a:schemeClr val="tx1"/>
                        </a:solidFill>
                        <a:latin typeface="+mn-ea"/>
                        <a:ea typeface="+mn-ea"/>
                      </a:endParaRPr>
                    </a:p>
                    <a:p>
                      <a:r>
                        <a:rPr kumimoji="1" lang="ja-JP" altLang="en-US" sz="1600" b="0" dirty="0">
                          <a:solidFill>
                            <a:schemeClr val="tx1"/>
                          </a:solidFill>
                          <a:latin typeface="+mn-ea"/>
                          <a:ea typeface="+mn-ea"/>
                        </a:rPr>
                        <a:t>　１）用地費及び補償費</a:t>
                      </a:r>
                      <a:endParaRPr kumimoji="1" lang="en-US" altLang="ja-JP" sz="1600" b="0" dirty="0">
                        <a:solidFill>
                          <a:schemeClr val="tx1"/>
                        </a:solidFill>
                        <a:latin typeface="+mn-ea"/>
                        <a:ea typeface="+mn-ea"/>
                      </a:endParaRPr>
                    </a:p>
                    <a:p>
                      <a:r>
                        <a:rPr kumimoji="1" lang="ja-JP" altLang="en-US" sz="1600" b="0" dirty="0">
                          <a:solidFill>
                            <a:schemeClr val="tx1"/>
                          </a:solidFill>
                          <a:latin typeface="+mn-ea"/>
                          <a:ea typeface="+mn-ea"/>
                        </a:rPr>
                        <a:t>　２）工事費</a:t>
                      </a:r>
                      <a:endParaRPr kumimoji="1" lang="en-US" altLang="ja-JP" sz="1600" b="0" dirty="0">
                        <a:solidFill>
                          <a:schemeClr val="tx1"/>
                        </a:solidFill>
                        <a:latin typeface="+mn-ea"/>
                        <a:ea typeface="+mn-ea"/>
                      </a:endParaRPr>
                    </a:p>
                    <a:p>
                      <a:r>
                        <a:rPr kumimoji="1" lang="ja-JP" altLang="en-US" sz="1600" b="0" dirty="0">
                          <a:solidFill>
                            <a:schemeClr val="tx1"/>
                          </a:solidFill>
                          <a:latin typeface="+mn-ea"/>
                          <a:ea typeface="+mn-ea"/>
                        </a:rPr>
                        <a:t>　３）測量及び試験費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mn-ea"/>
                          <a:ea typeface="+mn-ea"/>
                        </a:rPr>
                        <a:t>1/2</a:t>
                      </a:r>
                      <a:r>
                        <a:rPr kumimoji="1" lang="ja-JP" altLang="en-US" sz="1600" b="0" dirty="0">
                          <a:solidFill>
                            <a:schemeClr val="tx1"/>
                          </a:solidFill>
                          <a:latin typeface="+mn-ea"/>
                          <a:ea typeface="+mn-ea"/>
                        </a:rPr>
                        <a:t>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746" name="スライド番号プレースホルダー 2"/>
          <p:cNvSpPr>
            <a:spLocks noGrp="1"/>
          </p:cNvSpPr>
          <p:nvPr>
            <p:ph type="sldNum" sz="quarter" idx="12"/>
          </p:nvPr>
        </p:nvSpPr>
        <p:spPr>
          <a:xfrm>
            <a:off x="7010400" y="6527566"/>
            <a:ext cx="2133600" cy="476250"/>
          </a:xfrm>
        </p:spPr>
        <p:txBody>
          <a:bodyPr/>
          <a:lstStyle/>
          <a:p>
            <a:pPr>
              <a:defRPr/>
            </a:pPr>
            <a:fld id="{6CE5E613-5CE7-4450-8EBB-04C8A15EB0AE}" type="slidenum">
              <a:rPr lang="en-US" altLang="ja-JP" smtClean="0"/>
              <a:pPr>
                <a:defRPr/>
              </a:pPr>
              <a:t>15</a:t>
            </a:fld>
            <a:endParaRPr lang="en-US" altLang="ja-JP"/>
          </a:p>
        </p:txBody>
      </p:sp>
      <p:pic>
        <p:nvPicPr>
          <p:cNvPr id="1747" name="図 13"/>
          <p:cNvPicPr>
            <a:picLocks noChangeAspect="1"/>
          </p:cNvPicPr>
          <p:nvPr/>
        </p:nvPicPr>
        <p:blipFill>
          <a:blip r:embed="rId2">
            <a:grayscl/>
          </a:blip>
          <a:srcRect l="717" t="2469" r="833" b="2805"/>
          <a:stretch>
            <a:fillRect/>
          </a:stretch>
        </p:blipFill>
        <p:spPr>
          <a:xfrm>
            <a:off x="1835696" y="4212900"/>
            <a:ext cx="4701828" cy="2143765"/>
          </a:xfrm>
          <a:prstGeom prst="rect">
            <a:avLst/>
          </a:prstGeom>
          <a:effectLst/>
        </p:spPr>
      </p:pic>
      <p:cxnSp>
        <p:nvCxnSpPr>
          <p:cNvPr id="1748" name="直線コネクタ 3"/>
          <p:cNvCxnSpPr>
            <a:cxnSpLocks/>
          </p:cNvCxnSpPr>
          <p:nvPr/>
        </p:nvCxnSpPr>
        <p:spPr>
          <a:xfrm flipV="1">
            <a:off x="4782439" y="5013176"/>
            <a:ext cx="2038380" cy="1152128"/>
          </a:xfrm>
          <a:prstGeom prst="line">
            <a:avLst/>
          </a:prstGeom>
          <a:ln w="22225">
            <a:solidFill>
              <a:schemeClr val="accent5">
                <a:lumMod val="50000"/>
              </a:schemeClr>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49" name="矢印: 右 6"/>
          <p:cNvSpPr/>
          <p:nvPr/>
        </p:nvSpPr>
        <p:spPr>
          <a:xfrm rot="838185">
            <a:off x="6767191" y="5004036"/>
            <a:ext cx="576064" cy="406400"/>
          </a:xfrm>
          <a:prstGeom prst="rightArrow">
            <a:avLst>
              <a:gd name="adj1" fmla="val 63395"/>
              <a:gd name="adj2" fmla="val 72687"/>
            </a:avLst>
          </a:prstGeom>
          <a:solidFill>
            <a:schemeClr val="bg1"/>
          </a:solidFill>
          <a:ln>
            <a:solidFill>
              <a:schemeClr val="accent5">
                <a:lumMod val="25000"/>
              </a:schemeClr>
            </a:solidFill>
          </a:ln>
          <a:effectLst>
            <a:outerShdw blurRad="50800" dist="38100" dir="2700000" algn="tl" rotWithShape="0">
              <a:prstClr val="black">
                <a:alpha val="40000"/>
              </a:prstClr>
            </a:outerShdw>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0" name="矢印: 右 19"/>
          <p:cNvSpPr/>
          <p:nvPr/>
        </p:nvSpPr>
        <p:spPr>
          <a:xfrm rot="11772185">
            <a:off x="6146816" y="4705014"/>
            <a:ext cx="576064" cy="406400"/>
          </a:xfrm>
          <a:prstGeom prst="rightArrow">
            <a:avLst>
              <a:gd name="adj1" fmla="val 63395"/>
              <a:gd name="adj2" fmla="val 72687"/>
            </a:avLst>
          </a:prstGeom>
          <a:solidFill>
            <a:schemeClr val="bg1"/>
          </a:solidFill>
          <a:ln>
            <a:solidFill>
              <a:schemeClr val="accent5">
                <a:lumMod val="25000"/>
              </a:schemeClr>
            </a:solidFill>
          </a:ln>
          <a:effectLst>
            <a:outerShdw blurRad="50800" dist="38100" dir="2700000" algn="tl" rotWithShape="0">
              <a:prstClr val="black">
                <a:alpha val="40000"/>
              </a:prstClr>
            </a:outerShdw>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1" name="AutoShape 6"/>
          <p:cNvSpPr>
            <a:spLocks noChangeArrowheads="1"/>
          </p:cNvSpPr>
          <p:nvPr/>
        </p:nvSpPr>
        <p:spPr>
          <a:xfrm>
            <a:off x="6660232" y="5301208"/>
            <a:ext cx="2047875" cy="406400"/>
          </a:xfrm>
          <a:prstGeom prst="roundRect">
            <a:avLst>
              <a:gd name="adj" fmla="val 16667"/>
            </a:avLst>
          </a:prstGeom>
          <a:noFill/>
          <a:ln w="6350">
            <a:noFill/>
            <a:round/>
            <a:headEnd/>
            <a:tailEnd/>
          </a:ln>
        </p:spPr>
        <p:txBody>
          <a:bodyPr wrap="none" anchor="ctr"/>
          <a:lstStyle/>
          <a:p>
            <a:r>
              <a:rPr lang="ja-JP" altLang="en-US" sz="1600" b="1" dirty="0">
                <a:solidFill>
                  <a:schemeClr val="accent5">
                    <a:lumMod val="50000"/>
                  </a:schemeClr>
                </a:solidFill>
              </a:rPr>
              <a:t>道路事業</a:t>
            </a:r>
          </a:p>
        </p:txBody>
      </p:sp>
      <p:sp>
        <p:nvSpPr>
          <p:cNvPr id="1752" name="AutoShape 7"/>
          <p:cNvSpPr>
            <a:spLocks noChangeArrowheads="1"/>
          </p:cNvSpPr>
          <p:nvPr/>
        </p:nvSpPr>
        <p:spPr>
          <a:xfrm>
            <a:off x="5841937" y="4313374"/>
            <a:ext cx="2141538" cy="374571"/>
          </a:xfrm>
          <a:prstGeom prst="roundRect">
            <a:avLst>
              <a:gd name="adj" fmla="val 16667"/>
            </a:avLst>
          </a:prstGeom>
          <a:noFill/>
          <a:ln w="6350">
            <a:noFill/>
            <a:round/>
            <a:headEnd/>
            <a:tailEnd/>
          </a:ln>
        </p:spPr>
        <p:txBody>
          <a:bodyPr anchor="ctr">
            <a:spAutoFit/>
          </a:bodyPr>
          <a:lstStyle/>
          <a:p>
            <a:r>
              <a:rPr lang="ja-JP" altLang="en-US" sz="1600" b="1" dirty="0">
                <a:solidFill>
                  <a:schemeClr val="accent5">
                    <a:lumMod val="50000"/>
                  </a:schemeClr>
                </a:solidFill>
              </a:rPr>
              <a:t>市街地再開発事業</a:t>
            </a:r>
          </a:p>
        </p:txBody>
      </p:sp>
    </p:spTree>
    <p:extLst>
      <p:ext uri="{BB962C8B-B14F-4D97-AF65-F5344CB8AC3E}">
        <p14:creationId xmlns:p14="http://schemas.microsoft.com/office/powerpoint/2010/main" val="62119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 name="Rectangle 2"/>
          <p:cNvSpPr txBox="1">
            <a:spLocks noChangeArrowheads="1"/>
          </p:cNvSpPr>
          <p:nvPr/>
        </p:nvSpPr>
        <p:spPr>
          <a:xfrm>
            <a:off x="0" y="0"/>
            <a:ext cx="7019925" cy="476250"/>
          </a:xfrm>
          <a:prstGeom prst="rect">
            <a:avLst/>
          </a:prstGeom>
        </p:spPr>
        <p:txBody>
          <a:bodyPr/>
          <a:lstStyle/>
          <a:p>
            <a:pPr>
              <a:defRPr/>
            </a:pPr>
            <a:r>
              <a:rPr lang="ja-JP" altLang="en-US" sz="2400" b="1" kern="0" dirty="0">
                <a:latin typeface="+mn-ea"/>
                <a:ea typeface="+mn-ea"/>
                <a:cs typeface="+mj-cs"/>
              </a:rPr>
              <a:t>３．市街地再開発事業に対する支援制度</a:t>
            </a:r>
          </a:p>
        </p:txBody>
      </p:sp>
      <p:sp>
        <p:nvSpPr>
          <p:cNvPr id="3" name="正方形/長方形 11">
            <a:extLst>
              <a:ext uri="{FF2B5EF4-FFF2-40B4-BE49-F238E27FC236}">
                <a16:creationId xmlns:a16="http://schemas.microsoft.com/office/drawing/2014/main" id="{E3C46925-2C03-0751-6051-33038107F7FE}"/>
              </a:ext>
            </a:extLst>
          </p:cNvPr>
          <p:cNvSpPr/>
          <p:nvPr/>
        </p:nvSpPr>
        <p:spPr>
          <a:xfrm>
            <a:off x="162818" y="680783"/>
            <a:ext cx="8801670" cy="6060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srgbClr val="FFFFFF"/>
              </a:solidFill>
              <a:latin typeface="Calibri"/>
              <a:ea typeface="ＭＳ Ｐゴシック" panose="020B0600070205080204" pitchFamily="50" charset="-128"/>
            </a:endParaRPr>
          </a:p>
        </p:txBody>
      </p:sp>
      <p:sp>
        <p:nvSpPr>
          <p:cNvPr id="4" name="Text Box 5">
            <a:extLst>
              <a:ext uri="{FF2B5EF4-FFF2-40B4-BE49-F238E27FC236}">
                <a16:creationId xmlns:a16="http://schemas.microsoft.com/office/drawing/2014/main" id="{B65787B9-745B-8D5F-D6EE-48020AE07D58}"/>
              </a:ext>
            </a:extLst>
          </p:cNvPr>
          <p:cNvSpPr txBox="1">
            <a:spLocks noChangeArrowheads="1"/>
          </p:cNvSpPr>
          <p:nvPr/>
        </p:nvSpPr>
        <p:spPr>
          <a:xfrm>
            <a:off x="234826" y="1155223"/>
            <a:ext cx="8801670" cy="5447645"/>
          </a:xfrm>
          <a:prstGeom prst="rect">
            <a:avLst/>
          </a:prstGeom>
          <a:noFill/>
          <a:ln>
            <a:noFill/>
          </a:ln>
        </p:spPr>
        <p:txBody>
          <a:bodyPr wrap="square">
            <a:spAutoFit/>
          </a:bodyPr>
          <a:lstStyle>
            <a:lvl1pPr marL="365125" indent="-365125">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None/>
            </a:pPr>
            <a:r>
              <a:rPr lang="en-US" altLang="ja-JP" sz="2400" b="1" dirty="0">
                <a:solidFill>
                  <a:srgbClr val="000000"/>
                </a:solidFill>
                <a:latin typeface="ＭＳ Ｐゴシック" panose="020B0600070205080204" pitchFamily="50" charset="-128"/>
              </a:rPr>
              <a:t>①</a:t>
            </a:r>
            <a:r>
              <a:rPr lang="ja-JP" altLang="en-US" sz="2400" b="1" dirty="0">
                <a:solidFill>
                  <a:srgbClr val="000000"/>
                </a:solidFill>
                <a:latin typeface="ＭＳ Ｐゴシック" panose="020B0600070205080204" pitchFamily="50" charset="-128"/>
              </a:rPr>
              <a:t>施行区域面積</a:t>
            </a:r>
            <a:endParaRPr lang="en-US" altLang="ja-JP" sz="2400" b="1" dirty="0">
              <a:solidFill>
                <a:srgbClr val="000000"/>
              </a:solidFill>
              <a:latin typeface="ＭＳ Ｐゴシック" panose="020B0600070205080204" pitchFamily="50" charset="-128"/>
            </a:endParaRPr>
          </a:p>
          <a:p>
            <a:pPr marL="0" indent="0">
              <a:spcBef>
                <a:spcPts val="0"/>
              </a:spcBef>
              <a:buNone/>
              <a:defRPr/>
            </a:pPr>
            <a:r>
              <a:rPr lang="ja-JP" altLang="en-US" sz="1800" dirty="0">
                <a:solidFill>
                  <a:srgbClr val="000000"/>
                </a:solidFill>
                <a:latin typeface="ＭＳ Ｐゴシック" panose="020B0600070205080204" pitchFamily="50" charset="-128"/>
              </a:rPr>
              <a:t>　</a:t>
            </a:r>
            <a:r>
              <a:rPr lang="en-US" altLang="ja-JP" sz="1800" dirty="0">
                <a:solidFill>
                  <a:srgbClr val="000000"/>
                </a:solidFill>
                <a:latin typeface="ＭＳ Ｐゴシック" panose="020B0600070205080204" pitchFamily="50" charset="-128"/>
              </a:rPr>
              <a:t>《</a:t>
            </a:r>
            <a:r>
              <a:rPr lang="ja-JP" altLang="en-US" sz="1800" dirty="0">
                <a:solidFill>
                  <a:srgbClr val="000000"/>
                </a:solidFill>
                <a:latin typeface="ＭＳ Ｐゴシック" panose="020B0600070205080204" pitchFamily="50" charset="-128"/>
              </a:rPr>
              <a:t>重要な公共施設整備を伴う場合・公共団体施行の場合（都市局所管事業）</a:t>
            </a:r>
            <a:r>
              <a:rPr lang="en-US" altLang="ja-JP" sz="1800" dirty="0">
                <a:solidFill>
                  <a:srgbClr val="000000"/>
                </a:solidFill>
                <a:latin typeface="ＭＳ Ｐゴシック" panose="020B0600070205080204" pitchFamily="50" charset="-128"/>
              </a:rPr>
              <a:t>》</a:t>
            </a:r>
            <a:endParaRPr lang="ja-JP" altLang="en-US" sz="1800" dirty="0">
              <a:solidFill>
                <a:srgbClr val="000000"/>
              </a:solidFill>
              <a:latin typeface="ＭＳ Ｐゴシック" panose="020B0600070205080204" pitchFamily="50" charset="-128"/>
            </a:endParaRPr>
          </a:p>
          <a:p>
            <a:pPr marL="0" indent="0">
              <a:spcBef>
                <a:spcPts val="0"/>
              </a:spcBef>
              <a:buNone/>
              <a:defRPr/>
            </a:pPr>
            <a:r>
              <a:rPr lang="ja-JP" altLang="en-US" sz="1800" dirty="0">
                <a:solidFill>
                  <a:srgbClr val="000000"/>
                </a:solidFill>
                <a:latin typeface="ＭＳ Ｐゴシック" panose="020B0600070205080204" pitchFamily="50" charset="-128"/>
              </a:rPr>
              <a:t>　　・原則</a:t>
            </a:r>
            <a:r>
              <a:rPr lang="en-US" altLang="ja-JP" sz="1800" b="1" dirty="0">
                <a:solidFill>
                  <a:srgbClr val="DAEDEF">
                    <a:lumMod val="50000"/>
                  </a:srgbClr>
                </a:solidFill>
                <a:latin typeface="ＭＳ Ｐゴシック" panose="020B0600070205080204" pitchFamily="50" charset="-128"/>
              </a:rPr>
              <a:t>10,000</a:t>
            </a:r>
            <a:r>
              <a:rPr lang="ja-JP" altLang="en-US" sz="1800" b="1" dirty="0">
                <a:solidFill>
                  <a:srgbClr val="DAEDEF">
                    <a:lumMod val="50000"/>
                  </a:srgbClr>
                </a:solidFill>
                <a:latin typeface="ＭＳ Ｐゴシック" panose="020B0600070205080204" pitchFamily="50" charset="-128"/>
              </a:rPr>
              <a:t>㎡</a:t>
            </a:r>
            <a:r>
              <a:rPr lang="ja-JP" altLang="en-US" sz="1800" dirty="0">
                <a:solidFill>
                  <a:srgbClr val="000000"/>
                </a:solidFill>
                <a:latin typeface="ＭＳ Ｐゴシック" panose="020B0600070205080204" pitchFamily="50" charset="-128"/>
              </a:rPr>
              <a:t>以上（一定の要件に該当すれば</a:t>
            </a:r>
            <a:r>
              <a:rPr lang="en-US" altLang="ja-JP" sz="1800" b="1" dirty="0">
                <a:solidFill>
                  <a:srgbClr val="DAEDEF">
                    <a:lumMod val="50000"/>
                  </a:srgbClr>
                </a:solidFill>
                <a:latin typeface="ＭＳ Ｐゴシック" panose="020B0600070205080204" pitchFamily="50" charset="-128"/>
              </a:rPr>
              <a:t>5,000</a:t>
            </a:r>
            <a:r>
              <a:rPr lang="ja-JP" altLang="en-US" sz="1800" b="1" dirty="0">
                <a:solidFill>
                  <a:srgbClr val="DAEDEF">
                    <a:lumMod val="50000"/>
                  </a:srgbClr>
                </a:solidFill>
                <a:latin typeface="ＭＳ Ｐゴシック" panose="020B0600070205080204" pitchFamily="50" charset="-128"/>
              </a:rPr>
              <a:t>㎡</a:t>
            </a:r>
            <a:r>
              <a:rPr lang="ja-JP" altLang="en-US" sz="1800" dirty="0">
                <a:solidFill>
                  <a:srgbClr val="000000"/>
                </a:solidFill>
                <a:latin typeface="ＭＳ Ｐゴシック" panose="020B0600070205080204" pitchFamily="50" charset="-128"/>
              </a:rPr>
              <a:t>、</a:t>
            </a:r>
            <a:r>
              <a:rPr lang="en-US" altLang="ja-JP" sz="1800" b="1" dirty="0">
                <a:solidFill>
                  <a:srgbClr val="DAEDEF">
                    <a:lumMod val="50000"/>
                  </a:srgbClr>
                </a:solidFill>
                <a:latin typeface="ＭＳ Ｐゴシック" panose="020B0600070205080204" pitchFamily="50" charset="-128"/>
              </a:rPr>
              <a:t>2,000</a:t>
            </a:r>
            <a:r>
              <a:rPr lang="ja-JP" altLang="en-US" sz="1800" b="1" dirty="0">
                <a:solidFill>
                  <a:srgbClr val="DAEDEF">
                    <a:lumMod val="50000"/>
                  </a:srgbClr>
                </a:solidFill>
                <a:latin typeface="ＭＳ Ｐゴシック" panose="020B0600070205080204" pitchFamily="50" charset="-128"/>
              </a:rPr>
              <a:t>㎡</a:t>
            </a:r>
            <a:r>
              <a:rPr lang="ja-JP" altLang="en-US" sz="1800" dirty="0">
                <a:solidFill>
                  <a:srgbClr val="000000"/>
                </a:solidFill>
                <a:latin typeface="ＭＳ Ｐゴシック" panose="020B0600070205080204" pitchFamily="50" charset="-128"/>
              </a:rPr>
              <a:t>又は</a:t>
            </a:r>
            <a:r>
              <a:rPr lang="en-US" altLang="ja-JP" sz="1800" b="1" dirty="0">
                <a:solidFill>
                  <a:srgbClr val="DAEDEF">
                    <a:lumMod val="50000"/>
                  </a:srgbClr>
                </a:solidFill>
                <a:latin typeface="ＭＳ Ｐゴシック" panose="020B0600070205080204" pitchFamily="50" charset="-128"/>
              </a:rPr>
              <a:t>1,500</a:t>
            </a:r>
            <a:r>
              <a:rPr lang="ja-JP" altLang="en-US" sz="1800" b="1" dirty="0">
                <a:solidFill>
                  <a:srgbClr val="DAEDEF">
                    <a:lumMod val="50000"/>
                  </a:srgbClr>
                </a:solidFill>
                <a:latin typeface="ＭＳ Ｐゴシック" panose="020B0600070205080204" pitchFamily="50" charset="-128"/>
              </a:rPr>
              <a:t>㎡</a:t>
            </a:r>
            <a:r>
              <a:rPr lang="ja-JP" altLang="en-US" sz="1800" dirty="0">
                <a:solidFill>
                  <a:srgbClr val="000000"/>
                </a:solidFill>
                <a:latin typeface="ＭＳ Ｐゴシック" panose="020B0600070205080204" pitchFamily="50" charset="-128"/>
              </a:rPr>
              <a:t>以上）</a:t>
            </a:r>
            <a:endParaRPr lang="en-US" altLang="ja-JP" sz="1800" dirty="0">
              <a:solidFill>
                <a:srgbClr val="000000"/>
              </a:solidFill>
              <a:latin typeface="ＭＳ Ｐゴシック" panose="020B0600070205080204" pitchFamily="50" charset="-128"/>
            </a:endParaRPr>
          </a:p>
          <a:p>
            <a:pPr marL="0" indent="0">
              <a:lnSpc>
                <a:spcPts val="1800"/>
              </a:lnSpc>
              <a:spcBef>
                <a:spcPts val="0"/>
              </a:spcBef>
              <a:buNone/>
              <a:defRPr/>
            </a:pPr>
            <a:endParaRPr lang="en-US" altLang="ja-JP" sz="1800" dirty="0">
              <a:solidFill>
                <a:srgbClr val="000000"/>
              </a:solidFill>
              <a:latin typeface="ＭＳ Ｐゴシック" panose="020B0600070205080204" pitchFamily="50" charset="-128"/>
            </a:endParaRPr>
          </a:p>
          <a:p>
            <a:pPr marL="0" indent="0">
              <a:spcBef>
                <a:spcPts val="0"/>
              </a:spcBef>
              <a:buNone/>
              <a:defRPr/>
            </a:pPr>
            <a:r>
              <a:rPr lang="ja-JP" altLang="en-US" sz="1800" dirty="0">
                <a:solidFill>
                  <a:srgbClr val="000000"/>
                </a:solidFill>
                <a:latin typeface="ＭＳ Ｐゴシック" panose="020B0600070205080204" pitchFamily="50" charset="-128"/>
              </a:rPr>
              <a:t>　</a:t>
            </a:r>
            <a:r>
              <a:rPr lang="en-US" altLang="ja-JP" sz="1800" dirty="0">
                <a:solidFill>
                  <a:srgbClr val="000000"/>
                </a:solidFill>
                <a:latin typeface="ＭＳ Ｐゴシック" panose="020B0600070205080204" pitchFamily="50" charset="-128"/>
              </a:rPr>
              <a:t>《</a:t>
            </a:r>
            <a:r>
              <a:rPr lang="ja-JP" altLang="en-US" sz="1800" dirty="0">
                <a:solidFill>
                  <a:srgbClr val="000000"/>
                </a:solidFill>
                <a:latin typeface="ＭＳ Ｐゴシック" panose="020B0600070205080204" pitchFamily="50" charset="-128"/>
              </a:rPr>
              <a:t>上記以外（住宅局所管事業）</a:t>
            </a:r>
            <a:r>
              <a:rPr lang="en-US" altLang="ja-JP" sz="1800" dirty="0">
                <a:solidFill>
                  <a:srgbClr val="000000"/>
                </a:solidFill>
                <a:latin typeface="ＭＳ Ｐゴシック" panose="020B0600070205080204" pitchFamily="50" charset="-128"/>
              </a:rPr>
              <a:t>》</a:t>
            </a:r>
          </a:p>
          <a:p>
            <a:pPr marL="0" indent="0">
              <a:spcBef>
                <a:spcPts val="0"/>
              </a:spcBef>
              <a:buNone/>
              <a:defRPr/>
            </a:pPr>
            <a:r>
              <a:rPr lang="ja-JP" altLang="en-US" sz="1800" dirty="0">
                <a:solidFill>
                  <a:srgbClr val="000000"/>
                </a:solidFill>
                <a:latin typeface="ＭＳ Ｐゴシック" panose="020B0600070205080204" pitchFamily="50" charset="-128"/>
              </a:rPr>
              <a:t>　　・組合・再開発会社施行は、原則</a:t>
            </a:r>
            <a:r>
              <a:rPr lang="en-US" altLang="ja-JP" sz="1800" b="1" dirty="0">
                <a:solidFill>
                  <a:srgbClr val="DAEDEF">
                    <a:lumMod val="50000"/>
                  </a:srgbClr>
                </a:solidFill>
                <a:latin typeface="ＭＳ Ｐゴシック" panose="020B0600070205080204" pitchFamily="50" charset="-128"/>
              </a:rPr>
              <a:t>5,000㎡</a:t>
            </a:r>
            <a:r>
              <a:rPr lang="ja-JP" altLang="en-US" sz="1800" dirty="0">
                <a:solidFill>
                  <a:srgbClr val="000000"/>
                </a:solidFill>
                <a:latin typeface="ＭＳ Ｐゴシック" panose="020B0600070205080204" pitchFamily="50" charset="-128"/>
              </a:rPr>
              <a:t>以上（一定の要件に該当すれば</a:t>
            </a:r>
            <a:r>
              <a:rPr lang="en-US" altLang="ja-JP" sz="1800" b="1" dirty="0">
                <a:solidFill>
                  <a:srgbClr val="DAEDEF">
                    <a:lumMod val="50000"/>
                  </a:srgbClr>
                </a:solidFill>
                <a:latin typeface="ＭＳ Ｐゴシック" panose="020B0600070205080204" pitchFamily="50" charset="-128"/>
              </a:rPr>
              <a:t>1,000㎡</a:t>
            </a:r>
            <a:r>
              <a:rPr lang="ja-JP" altLang="en-US" sz="1800" dirty="0">
                <a:solidFill>
                  <a:srgbClr val="000000"/>
                </a:solidFill>
                <a:latin typeface="ＭＳ Ｐゴシック" panose="020B0600070205080204" pitchFamily="50" charset="-128"/>
              </a:rPr>
              <a:t>以上）</a:t>
            </a:r>
            <a:endParaRPr lang="en-US" altLang="ja-JP" sz="1800" dirty="0">
              <a:solidFill>
                <a:srgbClr val="000000"/>
              </a:solidFill>
              <a:latin typeface="ＭＳ Ｐゴシック" panose="020B0600070205080204" pitchFamily="50" charset="-128"/>
            </a:endParaRPr>
          </a:p>
          <a:p>
            <a:pPr marL="0" indent="0">
              <a:spcBef>
                <a:spcPts val="0"/>
              </a:spcBef>
              <a:buNone/>
              <a:defRPr/>
            </a:pPr>
            <a:r>
              <a:rPr lang="ja-JP" altLang="en-US" sz="1800" dirty="0">
                <a:solidFill>
                  <a:srgbClr val="000000"/>
                </a:solidFill>
                <a:latin typeface="ＭＳ Ｐゴシック" panose="020B0600070205080204" pitchFamily="50" charset="-128"/>
              </a:rPr>
              <a:t>　　・個人、都市機構、公社施行は</a:t>
            </a:r>
            <a:r>
              <a:rPr lang="en-US" altLang="ja-JP" sz="1800" b="1" dirty="0">
                <a:solidFill>
                  <a:srgbClr val="DAEDEF">
                    <a:lumMod val="50000"/>
                  </a:srgbClr>
                </a:solidFill>
                <a:latin typeface="ＭＳ Ｐゴシック" panose="020B0600070205080204" pitchFamily="50" charset="-128"/>
              </a:rPr>
              <a:t>1,000</a:t>
            </a:r>
            <a:r>
              <a:rPr lang="ja-JP" altLang="en-US" sz="1800" b="1" dirty="0">
                <a:solidFill>
                  <a:srgbClr val="DAEDEF">
                    <a:lumMod val="50000"/>
                  </a:srgbClr>
                </a:solidFill>
                <a:latin typeface="ＭＳ Ｐゴシック" panose="020B0600070205080204" pitchFamily="50" charset="-128"/>
              </a:rPr>
              <a:t>㎡</a:t>
            </a:r>
            <a:r>
              <a:rPr lang="ja-JP" altLang="en-US" sz="1800" dirty="0">
                <a:solidFill>
                  <a:srgbClr val="000000"/>
                </a:solidFill>
                <a:latin typeface="ＭＳ Ｐゴシック" panose="020B0600070205080204" pitchFamily="50" charset="-128"/>
              </a:rPr>
              <a:t>以上</a:t>
            </a:r>
            <a:endParaRPr lang="en-US" altLang="ja-JP" sz="1800" dirty="0">
              <a:solidFill>
                <a:srgbClr val="000000"/>
              </a:solidFill>
              <a:latin typeface="ＭＳ Ｐゴシック" panose="020B0600070205080204" pitchFamily="50" charset="-128"/>
            </a:endParaRPr>
          </a:p>
          <a:p>
            <a:pPr marL="0" indent="0">
              <a:spcBef>
                <a:spcPts val="0"/>
              </a:spcBef>
              <a:buNone/>
              <a:defRPr/>
            </a:pPr>
            <a:endParaRPr lang="en-US" altLang="ja-JP" sz="1800" dirty="0">
              <a:solidFill>
                <a:srgbClr val="000000"/>
              </a:solidFill>
              <a:latin typeface="ＭＳ Ｐゴシック" panose="020B0600070205080204" pitchFamily="50" charset="-128"/>
            </a:endParaRPr>
          </a:p>
          <a:p>
            <a:pPr>
              <a:spcBef>
                <a:spcPct val="0"/>
              </a:spcBef>
              <a:buNone/>
            </a:pPr>
            <a:r>
              <a:rPr lang="ja-JP" altLang="en-US" sz="2400" b="1" dirty="0">
                <a:solidFill>
                  <a:srgbClr val="000000"/>
                </a:solidFill>
                <a:latin typeface="ＭＳ Ｐゴシック" panose="020B0600070205080204" pitchFamily="50" charset="-128"/>
              </a:rPr>
              <a:t>②市街地再開発事業の</a:t>
            </a:r>
            <a:r>
              <a:rPr lang="ja-JP" altLang="en-US" sz="2400" b="1" dirty="0">
                <a:solidFill>
                  <a:srgbClr val="DAEDEF">
                    <a:lumMod val="50000"/>
                  </a:srgbClr>
                </a:solidFill>
                <a:latin typeface="ＭＳ Ｐゴシック" panose="020B0600070205080204" pitchFamily="50" charset="-128"/>
              </a:rPr>
              <a:t>都市計画決定済み</a:t>
            </a:r>
            <a:r>
              <a:rPr lang="ja-JP" altLang="en-US" sz="1800" b="1" dirty="0">
                <a:solidFill>
                  <a:srgbClr val="000000"/>
                </a:solidFill>
                <a:latin typeface="ＭＳ Ｐゴシック" panose="020B0600070205080204" pitchFamily="50" charset="-128"/>
              </a:rPr>
              <a:t>（又は年度内決定が確実）</a:t>
            </a:r>
            <a:endParaRPr lang="en-US" altLang="ja-JP" sz="1800" b="1" dirty="0">
              <a:solidFill>
                <a:srgbClr val="000000"/>
              </a:solidFill>
              <a:latin typeface="ＭＳ Ｐゴシック" panose="020B0600070205080204" pitchFamily="50" charset="-128"/>
            </a:endParaRPr>
          </a:p>
          <a:p>
            <a:pPr>
              <a:spcBef>
                <a:spcPct val="0"/>
              </a:spcBef>
              <a:buNone/>
            </a:pPr>
            <a:endParaRPr lang="ja-JP" altLang="en-US" sz="1800" b="1" dirty="0">
              <a:solidFill>
                <a:srgbClr val="000000"/>
              </a:solidFill>
              <a:latin typeface="ＭＳ Ｐゴシック" panose="020B0600070205080204" pitchFamily="50" charset="-128"/>
            </a:endParaRPr>
          </a:p>
          <a:p>
            <a:pPr>
              <a:spcBef>
                <a:spcPct val="50000"/>
              </a:spcBef>
              <a:buNone/>
            </a:pPr>
            <a:r>
              <a:rPr lang="ja-JP" altLang="en-US" sz="2400" b="1" dirty="0">
                <a:solidFill>
                  <a:srgbClr val="000000"/>
                </a:solidFill>
                <a:latin typeface="ＭＳ Ｐゴシック" panose="020B0600070205080204" pitchFamily="50" charset="-128"/>
              </a:rPr>
              <a:t>③法律により</a:t>
            </a:r>
            <a:r>
              <a:rPr lang="ja-JP" altLang="en-US" sz="2400" b="1" dirty="0">
                <a:solidFill>
                  <a:schemeClr val="accent1">
                    <a:lumMod val="50000"/>
                  </a:schemeClr>
                </a:solidFill>
                <a:latin typeface="ＭＳ Ｐゴシック" panose="020B0600070205080204" pitchFamily="50" charset="-128"/>
              </a:rPr>
              <a:t>都市政策上の位置づけ</a:t>
            </a:r>
            <a:r>
              <a:rPr lang="ja-JP" altLang="en-US" sz="2400" b="1" dirty="0">
                <a:solidFill>
                  <a:srgbClr val="000000"/>
                </a:solidFill>
                <a:latin typeface="ＭＳ Ｐゴシック" panose="020B0600070205080204" pitchFamily="50" charset="-128"/>
              </a:rPr>
              <a:t>がある地区の事業等</a:t>
            </a:r>
            <a:endParaRPr lang="en-US" altLang="ja-JP" sz="2400" b="1" dirty="0">
              <a:solidFill>
                <a:srgbClr val="000000"/>
              </a:solidFill>
              <a:latin typeface="ＭＳ Ｐゴシック" panose="020B0600070205080204" pitchFamily="50" charset="-128"/>
            </a:endParaRPr>
          </a:p>
          <a:p>
            <a:pPr indent="-288000">
              <a:spcBef>
                <a:spcPct val="50000"/>
              </a:spcBef>
              <a:buNone/>
            </a:pPr>
            <a:r>
              <a:rPr lang="ja-JP" altLang="en-US" sz="1800" dirty="0">
                <a:latin typeface="ＭＳ Ｐゴシック" panose="020B0600070205080204" pitchFamily="50" charset="-128"/>
              </a:rPr>
              <a:t>　　市街地の再開発を促進すべき地区（</a:t>
            </a:r>
            <a:r>
              <a:rPr lang="en-US" altLang="ja-JP" sz="1800" dirty="0">
                <a:latin typeface="ＭＳ Ｐゴシック" panose="020B0600070205080204" pitchFamily="50" charset="-128"/>
              </a:rPr>
              <a:t>2</a:t>
            </a:r>
            <a:r>
              <a:rPr lang="ja-JP" altLang="en-US" sz="1800" dirty="0">
                <a:latin typeface="ＭＳ Ｐゴシック" panose="020B0600070205080204" pitchFamily="50" charset="-128"/>
              </a:rPr>
              <a:t>項・</a:t>
            </a:r>
            <a:r>
              <a:rPr lang="en-US" altLang="ja-JP" sz="1800" dirty="0">
                <a:latin typeface="ＭＳ Ｐゴシック" panose="020B0600070205080204" pitchFamily="50" charset="-128"/>
              </a:rPr>
              <a:t>2</a:t>
            </a:r>
            <a:r>
              <a:rPr lang="ja-JP" altLang="en-US" sz="1800" dirty="0">
                <a:latin typeface="ＭＳ Ｐゴシック" panose="020B0600070205080204" pitchFamily="50" charset="-128"/>
              </a:rPr>
              <a:t>号地区）又は都市計画区域マスタープランにおいて都市の拠点として位置づけられたエリアであり、かつ、次のいずれかの地区</a:t>
            </a:r>
            <a:endParaRPr lang="en-US" altLang="ja-JP" sz="1800" dirty="0">
              <a:latin typeface="ＭＳ Ｐゴシック" panose="020B0600070205080204" pitchFamily="50" charset="-128"/>
            </a:endParaRPr>
          </a:p>
          <a:p>
            <a:pPr>
              <a:spcBef>
                <a:spcPct val="0"/>
              </a:spcBef>
              <a:buNone/>
            </a:pPr>
            <a:r>
              <a:rPr lang="ja-JP" altLang="en-US" sz="1800" dirty="0">
                <a:latin typeface="ＭＳ Ｐゴシック" panose="020B0600070205080204" pitchFamily="50" charset="-128"/>
              </a:rPr>
              <a:t>　　・都市機能誘導区域　・特定都市再生緊急整備地域　・防災再開発促進地区</a:t>
            </a:r>
            <a:endParaRPr lang="ja-JP" altLang="en-US" sz="1800" dirty="0">
              <a:solidFill>
                <a:srgbClr val="000000"/>
              </a:solidFill>
              <a:latin typeface="ＭＳ Ｐゴシック" panose="020B0600070205080204" pitchFamily="50" charset="-128"/>
            </a:endParaRPr>
          </a:p>
          <a:p>
            <a:pPr>
              <a:spcBef>
                <a:spcPct val="50000"/>
              </a:spcBef>
              <a:buNone/>
            </a:pPr>
            <a:r>
              <a:rPr lang="ja-JP" altLang="en-US" sz="2400" b="1" dirty="0">
                <a:solidFill>
                  <a:srgbClr val="000000"/>
                </a:solidFill>
                <a:latin typeface="ＭＳ Ｐゴシック" panose="020B0600070205080204" pitchFamily="50" charset="-128"/>
              </a:rPr>
              <a:t>④交付対象となる住宅の共用廊下等が一定の</a:t>
            </a:r>
            <a:r>
              <a:rPr lang="ja-JP" altLang="en-US" sz="2400" b="1" dirty="0">
                <a:solidFill>
                  <a:srgbClr val="DAEDEF">
                    <a:lumMod val="50000"/>
                  </a:srgbClr>
                </a:solidFill>
                <a:latin typeface="ＭＳ Ｐゴシック" panose="020B0600070205080204" pitchFamily="50" charset="-128"/>
              </a:rPr>
              <a:t>バリアフリー基準  </a:t>
            </a:r>
            <a:r>
              <a:rPr lang="ja-JP" altLang="en-US" sz="2400" b="1" dirty="0">
                <a:solidFill>
                  <a:srgbClr val="000000"/>
                </a:solidFill>
                <a:latin typeface="ＭＳ Ｐゴシック" panose="020B0600070205080204" pitchFamily="50" charset="-128"/>
              </a:rPr>
              <a:t>を満たすこと</a:t>
            </a:r>
          </a:p>
        </p:txBody>
      </p:sp>
      <p:sp>
        <p:nvSpPr>
          <p:cNvPr id="5" name="タイトル 8">
            <a:extLst>
              <a:ext uri="{FF2B5EF4-FFF2-40B4-BE49-F238E27FC236}">
                <a16:creationId xmlns:a16="http://schemas.microsoft.com/office/drawing/2014/main" id="{FE1E1B15-9267-C8BC-AEF9-8A564C9B706F}"/>
              </a:ext>
            </a:extLst>
          </p:cNvPr>
          <p:cNvSpPr txBox="1"/>
          <p:nvPr/>
        </p:nvSpPr>
        <p:spPr>
          <a:xfrm>
            <a:off x="251521" y="775045"/>
            <a:ext cx="1733167" cy="400110"/>
          </a:xfrm>
          <a:prstGeom prst="rect">
            <a:avLst/>
          </a:prstGeom>
          <a:solidFill>
            <a:schemeClr val="bg2"/>
          </a:solidFill>
          <a:ln w="6350">
            <a:noFill/>
            <a:miter lim="800000"/>
            <a:headEnd/>
            <a:tailEnd/>
          </a:ln>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eaLnBrk="1" hangingPunct="1"/>
            <a:r>
              <a:rPr lang="ja-JP" altLang="en-US" sz="2000" kern="0" dirty="0">
                <a:solidFill>
                  <a:srgbClr val="FFFFFF"/>
                </a:solidFill>
                <a:latin typeface="ＭＳ Ｐゴシック" charset="-128"/>
                <a:ea typeface="ＭＳ Ｐゴシック" charset="-128"/>
              </a:rPr>
              <a:t>交付対象要件</a:t>
            </a:r>
          </a:p>
        </p:txBody>
      </p:sp>
      <p:cxnSp>
        <p:nvCxnSpPr>
          <p:cNvPr id="6" name="直線コネクタ 12">
            <a:extLst>
              <a:ext uri="{FF2B5EF4-FFF2-40B4-BE49-F238E27FC236}">
                <a16:creationId xmlns:a16="http://schemas.microsoft.com/office/drawing/2014/main" id="{01770B0B-26D7-FEEF-762B-42829DABED3D}"/>
              </a:ext>
            </a:extLst>
          </p:cNvPr>
          <p:cNvCxnSpPr/>
          <p:nvPr/>
        </p:nvCxnSpPr>
        <p:spPr>
          <a:xfrm>
            <a:off x="431540" y="3263387"/>
            <a:ext cx="813690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14">
            <a:extLst>
              <a:ext uri="{FF2B5EF4-FFF2-40B4-BE49-F238E27FC236}">
                <a16:creationId xmlns:a16="http://schemas.microsoft.com/office/drawing/2014/main" id="{29ED7C5F-4DDE-1FFD-E5A5-591C851DB0E7}"/>
              </a:ext>
            </a:extLst>
          </p:cNvPr>
          <p:cNvCxnSpPr/>
          <p:nvPr/>
        </p:nvCxnSpPr>
        <p:spPr>
          <a:xfrm>
            <a:off x="395536" y="4055475"/>
            <a:ext cx="813690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15">
            <a:extLst>
              <a:ext uri="{FF2B5EF4-FFF2-40B4-BE49-F238E27FC236}">
                <a16:creationId xmlns:a16="http://schemas.microsoft.com/office/drawing/2014/main" id="{94B1D6EA-609D-26F0-0DD7-2AC82B3163F3}"/>
              </a:ext>
            </a:extLst>
          </p:cNvPr>
          <p:cNvCxnSpPr/>
          <p:nvPr/>
        </p:nvCxnSpPr>
        <p:spPr>
          <a:xfrm>
            <a:off x="503548" y="5733256"/>
            <a:ext cx="813690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68" name="スライド番号プレースホルダ 4"/>
          <p:cNvSpPr>
            <a:spLocks noGrp="1"/>
          </p:cNvSpPr>
          <p:nvPr>
            <p:ph type="sldNum" sz="quarter" idx="12"/>
          </p:nvPr>
        </p:nvSpPr>
        <p:spPr>
          <a:xfrm>
            <a:off x="7010400" y="6592579"/>
            <a:ext cx="2133600" cy="476250"/>
          </a:xfrm>
          <a:noFill/>
        </p:spPr>
        <p:txBody>
          <a:bodyPr/>
          <a:lstStyle/>
          <a:p>
            <a:fld id="{FFB851D2-BB68-4670-9F9A-238E666085CC}" type="slidenum">
              <a:rPr lang="en-US" altLang="ja-JP" smtClean="0">
                <a:ea typeface="ＭＳ Ｐゴシック" charset="-128"/>
              </a:rPr>
              <a:pPr/>
              <a:t>16</a:t>
            </a:fld>
            <a:endParaRPr lang="en-US" altLang="ja-JP" dirty="0">
              <a:ea typeface="ＭＳ Ｐゴシック" charset="-128"/>
            </a:endParaRPr>
          </a:p>
        </p:txBody>
      </p:sp>
    </p:spTree>
    <p:extLst>
      <p:ext uri="{BB962C8B-B14F-4D97-AF65-F5344CB8AC3E}">
        <p14:creationId xmlns:p14="http://schemas.microsoft.com/office/powerpoint/2010/main" val="245676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 name="タイトル 2187"/>
          <p:cNvSpPr>
            <a:spLocks noGrp="1"/>
          </p:cNvSpPr>
          <p:nvPr>
            <p:ph type="title"/>
          </p:nvPr>
        </p:nvSpPr>
        <p:spPr>
          <a:xfrm>
            <a:off x="232992" y="620688"/>
            <a:ext cx="4030087" cy="399217"/>
          </a:xfrm>
          <a:solidFill>
            <a:schemeClr val="bg2"/>
          </a:solidFill>
          <a:ln w="6350">
            <a:noFill/>
          </a:ln>
        </p:spPr>
        <p:txBody>
          <a:bodyPr wrap="none">
            <a:spAutoFit/>
          </a:bodyPr>
          <a:lstStyle/>
          <a:p>
            <a:pPr eaLnBrk="1" hangingPunct="1"/>
            <a:r>
              <a:rPr lang="ja-JP" altLang="en-US" sz="2000" kern="0" dirty="0">
                <a:solidFill>
                  <a:schemeClr val="bg1"/>
                </a:solidFill>
                <a:latin typeface="ＭＳ Ｐゴシック" charset="-128"/>
                <a:ea typeface="ＭＳ Ｐゴシック" charset="-128"/>
              </a:rPr>
              <a:t>市街地再開発事業の</a:t>
            </a:r>
            <a:r>
              <a:rPr lang="ja-JP" altLang="en-US" sz="2000" dirty="0">
                <a:solidFill>
                  <a:schemeClr val="bg1"/>
                </a:solidFill>
                <a:latin typeface="ＭＳ Ｐゴシック" charset="-128"/>
                <a:ea typeface="ＭＳ Ｐゴシック" charset="-128"/>
              </a:rPr>
              <a:t>交付対象項目</a:t>
            </a:r>
          </a:p>
        </p:txBody>
      </p:sp>
      <p:graphicFrame>
        <p:nvGraphicFramePr>
          <p:cNvPr id="1693" name="Group 2188"/>
          <p:cNvGraphicFramePr/>
          <p:nvPr>
            <p:extLst>
              <p:ext uri="{D42A27DB-BD31-4B8C-83A1-F6EECF244321}">
                <p14:modId xmlns:p14="http://schemas.microsoft.com/office/powerpoint/2010/main" val="3740889724"/>
              </p:ext>
            </p:extLst>
          </p:nvPr>
        </p:nvGraphicFramePr>
        <p:xfrm>
          <a:off x="232992" y="1141351"/>
          <a:ext cx="8569325" cy="5151756"/>
        </p:xfrm>
        <a:graphic>
          <a:graphicData uri="http://schemas.openxmlformats.org/drawingml/2006/table">
            <a:tbl>
              <a:tblPr/>
              <a:tblGrid>
                <a:gridCol w="1820845">
                  <a:extLst>
                    <a:ext uri="{9D8B030D-6E8A-4147-A177-3AD203B41FA5}">
                      <a16:colId xmlns:a16="http://schemas.microsoft.com/office/drawing/2014/main" val="20000"/>
                    </a:ext>
                  </a:extLst>
                </a:gridCol>
                <a:gridCol w="1214446">
                  <a:extLst>
                    <a:ext uri="{9D8B030D-6E8A-4147-A177-3AD203B41FA5}">
                      <a16:colId xmlns:a16="http://schemas.microsoft.com/office/drawing/2014/main" val="20001"/>
                    </a:ext>
                  </a:extLst>
                </a:gridCol>
                <a:gridCol w="5534034">
                  <a:extLst>
                    <a:ext uri="{9D8B030D-6E8A-4147-A177-3AD203B41FA5}">
                      <a16:colId xmlns:a16="http://schemas.microsoft.com/office/drawing/2014/main" val="20002"/>
                    </a:ext>
                  </a:extLst>
                </a:gridCol>
              </a:tblGrid>
              <a:tr h="1536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mn-ea"/>
                          <a:ea typeface="+mn-ea"/>
                        </a:rPr>
                        <a:t>調査設計計画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事業計画作成、地盤調査、建築設計、権利変換計画作成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mn-ea"/>
                          <a:ea typeface="+mn-ea"/>
                        </a:rPr>
                        <a:t>土地整備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建築物除却、整地、仮設店舗等設置、補償費等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1"/>
                  </a:ext>
                </a:extLst>
              </a:tr>
              <a:tr h="67786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mn-ea"/>
                          <a:ea typeface="+mn-ea"/>
                        </a:rPr>
                        <a:t>共同施設整備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空地等</a:t>
                      </a:r>
                      <a:endParaRPr sz="1600" u="none"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通路、駐車施設、児童遊園、広場、緑地、</a:t>
                      </a:r>
                      <a:r>
                        <a:rPr kumimoji="1" lang="en-US" altLang="ja-JP" sz="1600" b="0" i="0" u="none" strike="noStrike" cap="none" normalizeH="0" baseline="0" dirty="0">
                          <a:ln>
                            <a:noFill/>
                          </a:ln>
                          <a:solidFill>
                            <a:schemeClr val="tx1"/>
                          </a:solidFill>
                          <a:effectLst/>
                          <a:latin typeface="+mn-ea"/>
                          <a:ea typeface="+mn-ea"/>
                        </a:rPr>
                        <a:t>2</a:t>
                      </a:r>
                      <a:r>
                        <a:rPr kumimoji="1" lang="ja-JP" altLang="en-US" sz="1600" b="0" i="0" u="none" strike="noStrike" cap="none" normalizeH="0" baseline="0" dirty="0">
                          <a:ln>
                            <a:noFill/>
                          </a:ln>
                          <a:solidFill>
                            <a:schemeClr val="tx1"/>
                          </a:solidFill>
                          <a:effectLst/>
                          <a:latin typeface="+mn-ea"/>
                          <a:ea typeface="+mn-ea"/>
                        </a:rPr>
                        <a:t>号施設、地区施設、地区防災施設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837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供給処理施設</a:t>
                      </a:r>
                      <a:endParaRPr sz="1600" u="none"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給水施設、排水施設、電気施設、ガス供給施設、電話施設、ごみ処理施設、情報通信施設、熱供給施設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1303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その他の施設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地区計画等に定められた施設の整備に要する費用、共用通行部分（分譲共同住宅（保留床に係る部分は除く））、防災機能強化、防災関連施設、防音・防震工事、社会福祉施設等との一体的整備、立体的遊歩道及び人工地盤施設、公共用通路、駐車場、電気室及び機械室、集会室及び管理室、高齢者等生活支援施設、子育て支援施設、避難施設、消火施設及び警報装置、監視装置、避雷設備、テレビ障害防除施設、共用搬入施設、歴史的建築物等再生、災害時に活用可能な集会所等の施設、特に国土交通大臣が承認したもの</a:t>
                      </a:r>
                      <a:endParaRPr kumimoji="1" lang="en-US" altLang="ja-JP" sz="1600" b="0" i="0" u="none" strike="noStrike" cap="none" normalizeH="0" baseline="0" dirty="0">
                        <a:ln>
                          <a:noFill/>
                        </a:ln>
                        <a:solidFill>
                          <a:schemeClr val="tx1"/>
                        </a:solidFill>
                        <a:effectLst/>
                        <a:latin typeface="+mn-ea"/>
                        <a:ea typeface="+mn-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695" name="スライド番号プレースホルダ 4"/>
          <p:cNvSpPr>
            <a:spLocks noGrp="1"/>
          </p:cNvSpPr>
          <p:nvPr>
            <p:ph type="sldNum" sz="quarter" idx="12"/>
          </p:nvPr>
        </p:nvSpPr>
        <p:spPr>
          <a:xfrm>
            <a:off x="7010400" y="6592579"/>
            <a:ext cx="2133600" cy="476250"/>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851D2-BB68-4670-9F9A-238E666085CC}"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tangle 5614"/>
          <p:cNvSpPr>
            <a:spLocks noChangeArrowheads="1"/>
          </p:cNvSpPr>
          <p:nvPr/>
        </p:nvSpPr>
        <p:spPr>
          <a:xfrm>
            <a:off x="0" y="0"/>
            <a:ext cx="8229600" cy="571500"/>
          </a:xfrm>
          <a:prstGeom prst="rect">
            <a:avLst/>
          </a:prstGeom>
          <a:noFill/>
          <a:ln w="9525">
            <a:noFill/>
            <a:miter lim="800000"/>
            <a:headEnd/>
            <a:tailEnd/>
          </a:ln>
        </p:spPr>
        <p:txBody>
          <a:bodyPr anchor="ctr"/>
          <a:lstStyle/>
          <a:p>
            <a:r>
              <a:rPr lang="ja-JP" altLang="en-US" sz="2400" b="1" dirty="0">
                <a:solidFill>
                  <a:srgbClr val="000000"/>
                </a:solidFill>
                <a:latin typeface="ＭＳ Ｐゴシック" charset="-128"/>
              </a:rPr>
              <a:t>３．市街地再開発事業に対する支援制度</a:t>
            </a:r>
          </a:p>
        </p:txBody>
      </p:sp>
    </p:spTree>
    <p:extLst>
      <p:ext uri="{BB962C8B-B14F-4D97-AF65-F5344CB8AC3E}">
        <p14:creationId xmlns:p14="http://schemas.microsoft.com/office/powerpoint/2010/main" val="2592735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 name="正方形/長方形 13"/>
          <p:cNvSpPr/>
          <p:nvPr/>
        </p:nvSpPr>
        <p:spPr>
          <a:xfrm>
            <a:off x="234826" y="702379"/>
            <a:ext cx="8729662" cy="6038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pic>
        <p:nvPicPr>
          <p:cNvPr id="1773" name="図 15"/>
          <p:cNvPicPr>
            <a:picLocks noChangeAspect="1" noChangeArrowheads="1"/>
          </p:cNvPicPr>
          <p:nvPr/>
        </p:nvPicPr>
        <p:blipFill>
          <a:blip r:embed="rId2"/>
          <a:stretch>
            <a:fillRect/>
          </a:stretch>
        </p:blipFill>
        <p:spPr>
          <a:xfrm>
            <a:off x="420909" y="1389721"/>
            <a:ext cx="7607475" cy="5279639"/>
          </a:xfrm>
          <a:prstGeom prst="rect">
            <a:avLst/>
          </a:prstGeom>
          <a:noFill/>
        </p:spPr>
      </p:pic>
      <p:sp>
        <p:nvSpPr>
          <p:cNvPr id="1774" name="Text Box 10"/>
          <p:cNvSpPr txBox="1">
            <a:spLocks noChangeArrowheads="1"/>
          </p:cNvSpPr>
          <p:nvPr/>
        </p:nvSpPr>
        <p:spPr>
          <a:xfrm>
            <a:off x="669769" y="1549071"/>
            <a:ext cx="1326004" cy="338554"/>
          </a:xfrm>
          <a:prstGeom prst="rect">
            <a:avLst/>
          </a:prstGeom>
          <a:noFill/>
          <a:ln w="9525">
            <a:noFill/>
            <a:miter lim="800000"/>
            <a:headEnd/>
            <a:tailEnd/>
          </a:ln>
        </p:spPr>
        <p:txBody>
          <a:bodyPr wrap="none">
            <a:spAutoFit/>
          </a:bodyPr>
          <a:lstStyle/>
          <a:p>
            <a:r>
              <a:rPr lang="ja-JP" altLang="en-US" sz="1600" dirty="0"/>
              <a:t>＜平 面 図＞</a:t>
            </a:r>
          </a:p>
        </p:txBody>
      </p:sp>
      <p:sp>
        <p:nvSpPr>
          <p:cNvPr id="1775" name="Text Box 11"/>
          <p:cNvSpPr txBox="1">
            <a:spLocks noChangeArrowheads="1"/>
          </p:cNvSpPr>
          <p:nvPr/>
        </p:nvSpPr>
        <p:spPr>
          <a:xfrm>
            <a:off x="3850933" y="1317714"/>
            <a:ext cx="1326004" cy="338554"/>
          </a:xfrm>
          <a:prstGeom prst="rect">
            <a:avLst/>
          </a:prstGeom>
          <a:noFill/>
          <a:ln w="9525">
            <a:noFill/>
            <a:miter lim="800000"/>
            <a:headEnd/>
            <a:tailEnd/>
          </a:ln>
        </p:spPr>
        <p:txBody>
          <a:bodyPr wrap="none">
            <a:spAutoFit/>
          </a:bodyPr>
          <a:lstStyle/>
          <a:p>
            <a:r>
              <a:rPr lang="ja-JP" altLang="en-US" sz="1600" dirty="0"/>
              <a:t>＜断 面 図＞</a:t>
            </a:r>
          </a:p>
        </p:txBody>
      </p:sp>
      <p:sp>
        <p:nvSpPr>
          <p:cNvPr id="1776" name="Rectangle 5614"/>
          <p:cNvSpPr>
            <a:spLocks noChangeArrowheads="1"/>
          </p:cNvSpPr>
          <p:nvPr/>
        </p:nvSpPr>
        <p:spPr>
          <a:xfrm>
            <a:off x="0" y="0"/>
            <a:ext cx="8229600" cy="571500"/>
          </a:xfrm>
          <a:prstGeom prst="rect">
            <a:avLst/>
          </a:prstGeom>
          <a:noFill/>
          <a:ln w="9525">
            <a:noFill/>
            <a:miter lim="800000"/>
            <a:headEnd/>
            <a:tailEnd/>
          </a:ln>
        </p:spPr>
        <p:txBody>
          <a:bodyPr anchor="ctr"/>
          <a:lstStyle/>
          <a:p>
            <a:r>
              <a:rPr lang="ja-JP" altLang="en-US" sz="2400" b="1" dirty="0">
                <a:latin typeface="ＭＳ Ｐゴシック" charset="-128"/>
              </a:rPr>
              <a:t>３．市街地再開発事業に対する支援制度</a:t>
            </a:r>
          </a:p>
        </p:txBody>
      </p:sp>
      <p:cxnSp>
        <p:nvCxnSpPr>
          <p:cNvPr id="1777" name="直線コネクタ 14"/>
          <p:cNvCxnSpPr/>
          <p:nvPr/>
        </p:nvCxnSpPr>
        <p:spPr>
          <a:xfrm>
            <a:off x="0" y="500063"/>
            <a:ext cx="9144000" cy="0"/>
          </a:xfrm>
          <a:prstGeom prst="line">
            <a:avLst/>
          </a:prstGeom>
          <a:ln w="28575">
            <a:solidFill>
              <a:srgbClr val="0099CC"/>
            </a:solidFill>
          </a:ln>
        </p:spPr>
        <p:style>
          <a:lnRef idx="1">
            <a:schemeClr val="accent1"/>
          </a:lnRef>
          <a:fillRef idx="0">
            <a:schemeClr val="accent1"/>
          </a:fillRef>
          <a:effectRef idx="0">
            <a:schemeClr val="accent1"/>
          </a:effectRef>
          <a:fontRef idx="minor">
            <a:schemeClr val="tx1"/>
          </a:fontRef>
        </p:style>
      </p:cxnSp>
      <p:sp>
        <p:nvSpPr>
          <p:cNvPr id="1778" name="タイトル 8"/>
          <p:cNvSpPr>
            <a:spLocks noGrp="1"/>
          </p:cNvSpPr>
          <p:nvPr>
            <p:ph type="title"/>
          </p:nvPr>
        </p:nvSpPr>
        <p:spPr>
          <a:xfrm>
            <a:off x="347054" y="796642"/>
            <a:ext cx="3720890" cy="400110"/>
          </a:xfrm>
          <a:solidFill>
            <a:schemeClr val="bg2"/>
          </a:solidFill>
          <a:ln w="6350">
            <a:noFill/>
          </a:ln>
        </p:spPr>
        <p:txBody>
          <a:bodyPr wrap="none">
            <a:spAutoFit/>
          </a:bodyPr>
          <a:lstStyle/>
          <a:p>
            <a:pPr eaLnBrk="1" hangingPunct="1"/>
            <a:r>
              <a:rPr lang="ja-JP" altLang="en-US" sz="2000" dirty="0">
                <a:solidFill>
                  <a:schemeClr val="bg1"/>
                </a:solidFill>
                <a:latin typeface="ＭＳ Ｐゴシック" charset="-128"/>
                <a:ea typeface="ＭＳ Ｐゴシック" charset="-128"/>
              </a:rPr>
              <a:t>共同施設整備 交付対象イメージ</a:t>
            </a:r>
          </a:p>
        </p:txBody>
      </p:sp>
      <p:pic>
        <p:nvPicPr>
          <p:cNvPr id="1779" name="図 11"/>
          <p:cNvPicPr>
            <a:picLocks noChangeAspect="1" noChangeArrowheads="1"/>
          </p:cNvPicPr>
          <p:nvPr/>
        </p:nvPicPr>
        <p:blipFill>
          <a:blip r:embed="rId3"/>
          <a:stretch>
            <a:fillRect/>
          </a:stretch>
        </p:blipFill>
        <p:spPr>
          <a:xfrm>
            <a:off x="395536" y="1887625"/>
            <a:ext cx="1995885" cy="1663741"/>
          </a:xfrm>
          <a:prstGeom prst="rect">
            <a:avLst/>
          </a:prstGeom>
          <a:noFill/>
        </p:spPr>
      </p:pic>
      <p:pic>
        <p:nvPicPr>
          <p:cNvPr id="1780" name="図 12"/>
          <p:cNvPicPr>
            <a:picLocks noChangeAspect="1" noChangeArrowheads="1"/>
          </p:cNvPicPr>
          <p:nvPr/>
        </p:nvPicPr>
        <p:blipFill>
          <a:blip r:embed="rId4"/>
          <a:srcRect l="8803" t="9923" r="8397" b="13472"/>
          <a:stretch>
            <a:fillRect/>
          </a:stretch>
        </p:blipFill>
        <p:spPr>
          <a:xfrm>
            <a:off x="7290048" y="796642"/>
            <a:ext cx="1656184" cy="1211255"/>
          </a:xfrm>
          <a:prstGeom prst="rect">
            <a:avLst/>
          </a:prstGeom>
          <a:noFill/>
        </p:spPr>
      </p:pic>
      <p:sp>
        <p:nvSpPr>
          <p:cNvPr id="1781" name="スライド番号プレースホルダー 2"/>
          <p:cNvSpPr>
            <a:spLocks noGrp="1"/>
          </p:cNvSpPr>
          <p:nvPr>
            <p:ph type="sldNum" sz="quarter" idx="12"/>
          </p:nvPr>
        </p:nvSpPr>
        <p:spPr>
          <a:xfrm>
            <a:off x="7010400" y="6507560"/>
            <a:ext cx="2133600" cy="476250"/>
          </a:xfrm>
        </p:spPr>
        <p:txBody>
          <a:bodyPr/>
          <a:lstStyle/>
          <a:p>
            <a:pPr>
              <a:defRPr/>
            </a:pPr>
            <a:fld id="{6CE5E613-5CE7-4450-8EBB-04C8A15EB0AE}" type="slidenum">
              <a:rPr lang="en-US" altLang="ja-JP" smtClean="0"/>
              <a:pPr>
                <a:defRPr/>
              </a:pPr>
              <a:t>18</a:t>
            </a:fld>
            <a:endParaRPr lang="en-US" altLang="ja-JP"/>
          </a:p>
        </p:txBody>
      </p:sp>
    </p:spTree>
    <p:extLst>
      <p:ext uri="{BB962C8B-B14F-4D97-AF65-F5344CB8AC3E}">
        <p14:creationId xmlns:p14="http://schemas.microsoft.com/office/powerpoint/2010/main" val="1143516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 name="正方形/長方形 8"/>
          <p:cNvSpPr/>
          <p:nvPr/>
        </p:nvSpPr>
        <p:spPr>
          <a:xfrm>
            <a:off x="234826" y="1180429"/>
            <a:ext cx="8729662" cy="51775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784" name="Rectangle 5614"/>
          <p:cNvSpPr>
            <a:spLocks noChangeArrowheads="1"/>
          </p:cNvSpPr>
          <p:nvPr/>
        </p:nvSpPr>
        <p:spPr>
          <a:xfrm>
            <a:off x="0" y="0"/>
            <a:ext cx="8229600" cy="571500"/>
          </a:xfrm>
          <a:prstGeom prst="rect">
            <a:avLst/>
          </a:prstGeom>
          <a:noFill/>
          <a:ln w="9525">
            <a:noFill/>
            <a:miter lim="800000"/>
            <a:headEnd/>
            <a:tailEnd/>
          </a:ln>
        </p:spPr>
        <p:txBody>
          <a:bodyPr anchor="ctr"/>
          <a:lstStyle/>
          <a:p>
            <a:r>
              <a:rPr lang="ja-JP" altLang="en-US" sz="2400" b="1" dirty="0">
                <a:latin typeface="ＭＳ Ｐゴシック" charset="-128"/>
              </a:rPr>
              <a:t>３．市街地再開発事業に対する支援制度</a:t>
            </a:r>
          </a:p>
        </p:txBody>
      </p:sp>
      <p:cxnSp>
        <p:nvCxnSpPr>
          <p:cNvPr id="1785" name="直線コネクタ 7"/>
          <p:cNvCxnSpPr/>
          <p:nvPr/>
        </p:nvCxnSpPr>
        <p:spPr>
          <a:xfrm>
            <a:off x="0" y="500063"/>
            <a:ext cx="9144000" cy="0"/>
          </a:xfrm>
          <a:prstGeom prst="line">
            <a:avLst/>
          </a:prstGeom>
          <a:ln w="28575">
            <a:solidFill>
              <a:srgbClr val="0099CC"/>
            </a:solidFill>
          </a:ln>
        </p:spPr>
        <p:style>
          <a:lnRef idx="1">
            <a:schemeClr val="accent1"/>
          </a:lnRef>
          <a:fillRef idx="0">
            <a:schemeClr val="accent1"/>
          </a:fillRef>
          <a:effectRef idx="0">
            <a:schemeClr val="accent1"/>
          </a:effectRef>
          <a:fontRef idx="minor">
            <a:schemeClr val="tx1"/>
          </a:fontRef>
        </p:style>
      </p:cxnSp>
      <p:sp>
        <p:nvSpPr>
          <p:cNvPr id="1786" name="タイトル 8"/>
          <p:cNvSpPr>
            <a:spLocks noGrp="1"/>
          </p:cNvSpPr>
          <p:nvPr>
            <p:ph type="title"/>
          </p:nvPr>
        </p:nvSpPr>
        <p:spPr>
          <a:xfrm>
            <a:off x="395949" y="1358214"/>
            <a:ext cx="4832350" cy="400050"/>
          </a:xfrm>
          <a:solidFill>
            <a:schemeClr val="tx1">
              <a:lumMod val="50000"/>
              <a:lumOff val="50000"/>
            </a:schemeClr>
          </a:solidFill>
          <a:ln w="6350">
            <a:noFill/>
          </a:ln>
        </p:spPr>
        <p:txBody>
          <a:bodyPr wrap="none">
            <a:spAutoFit/>
          </a:bodyPr>
          <a:lstStyle/>
          <a:p>
            <a:pPr eaLnBrk="1" hangingPunct="1"/>
            <a:r>
              <a:rPr lang="ja-JP" altLang="en-US" sz="2000" dirty="0">
                <a:solidFill>
                  <a:schemeClr val="bg1"/>
                </a:solidFill>
                <a:latin typeface="ＭＳ Ｐゴシック" charset="-128"/>
                <a:ea typeface="ＭＳ Ｐゴシック" charset="-128"/>
              </a:rPr>
              <a:t>市街地再開発事業等管理者負担金（道路）</a:t>
            </a:r>
          </a:p>
        </p:txBody>
      </p:sp>
      <p:sp>
        <p:nvSpPr>
          <p:cNvPr id="1787" name="Text Box 4"/>
          <p:cNvSpPr txBox="1">
            <a:spLocks noChangeArrowheads="1"/>
          </p:cNvSpPr>
          <p:nvPr/>
        </p:nvSpPr>
        <p:spPr>
          <a:xfrm>
            <a:off x="444500" y="1897662"/>
            <a:ext cx="8375972" cy="4339650"/>
          </a:xfrm>
          <a:prstGeom prst="rect">
            <a:avLst/>
          </a:prstGeom>
          <a:noFill/>
          <a:ln w="9525">
            <a:noFill/>
            <a:miter lim="800000"/>
            <a:headEnd/>
            <a:tailEnd/>
          </a:ln>
        </p:spPr>
        <p:txBody>
          <a:bodyPr wrap="square">
            <a:spAutoFit/>
          </a:bodyPr>
          <a:lstStyle/>
          <a:p>
            <a:pPr>
              <a:spcBef>
                <a:spcPct val="50000"/>
              </a:spcBef>
              <a:buClr>
                <a:schemeClr val="tx1"/>
              </a:buClr>
              <a:defRPr/>
            </a:pPr>
            <a:r>
              <a:rPr lang="ja-JP" altLang="en-US" sz="2400" dirty="0">
                <a:latin typeface="+mn-ea"/>
                <a:ea typeface="+mn-ea"/>
              </a:rPr>
              <a:t>○</a:t>
            </a:r>
            <a:r>
              <a:rPr lang="ja-JP" altLang="en-US" sz="2400" b="1" dirty="0">
                <a:solidFill>
                  <a:schemeClr val="accent5">
                    <a:lumMod val="50000"/>
                  </a:schemeClr>
                </a:solidFill>
                <a:latin typeface="+mn-ea"/>
                <a:ea typeface="+mn-ea"/>
              </a:rPr>
              <a:t>都市計画決定された街路等</a:t>
            </a:r>
            <a:r>
              <a:rPr lang="ja-JP" altLang="en-US" sz="2400" dirty="0">
                <a:latin typeface="+mn-ea"/>
                <a:ea typeface="+mn-ea"/>
              </a:rPr>
              <a:t>の整備に要する費用</a:t>
            </a:r>
          </a:p>
          <a:p>
            <a:pPr>
              <a:spcBef>
                <a:spcPct val="50000"/>
              </a:spcBef>
              <a:buClr>
                <a:schemeClr val="tx1"/>
              </a:buClr>
              <a:defRPr/>
            </a:pPr>
            <a:r>
              <a:rPr lang="ja-JP" altLang="en-US" sz="2400" dirty="0">
                <a:latin typeface="+mn-ea"/>
                <a:ea typeface="+mn-ea"/>
              </a:rPr>
              <a:t>○</a:t>
            </a:r>
            <a:r>
              <a:rPr lang="ja-JP" altLang="en-US" sz="2400" b="1" dirty="0">
                <a:solidFill>
                  <a:schemeClr val="accent5">
                    <a:lumMod val="50000"/>
                  </a:schemeClr>
                </a:solidFill>
                <a:latin typeface="+mn-ea"/>
                <a:ea typeface="+mn-ea"/>
              </a:rPr>
              <a:t>用地買収方式</a:t>
            </a:r>
            <a:r>
              <a:rPr lang="ja-JP" altLang="en-US" sz="2400" dirty="0">
                <a:latin typeface="+mn-ea"/>
                <a:ea typeface="+mn-ea"/>
              </a:rPr>
              <a:t>により算出（</a:t>
            </a:r>
            <a:r>
              <a:rPr lang="ja-JP" altLang="en-US" sz="2400" dirty="0">
                <a:solidFill>
                  <a:schemeClr val="accent5">
                    <a:lumMod val="50000"/>
                  </a:schemeClr>
                </a:solidFill>
                <a:latin typeface="+mn-ea"/>
                <a:ea typeface="+mn-ea"/>
              </a:rPr>
              <a:t>国費率</a:t>
            </a:r>
            <a:r>
              <a:rPr lang="en-US" altLang="ja-JP" sz="2400" dirty="0">
                <a:solidFill>
                  <a:schemeClr val="accent5">
                    <a:lumMod val="50000"/>
                  </a:schemeClr>
                </a:solidFill>
                <a:latin typeface="+mn-ea"/>
                <a:ea typeface="+mn-ea"/>
              </a:rPr>
              <a:t>1/2</a:t>
            </a:r>
            <a:r>
              <a:rPr lang="ja-JP" altLang="en-US" sz="2400" dirty="0">
                <a:solidFill>
                  <a:schemeClr val="accent5">
                    <a:lumMod val="50000"/>
                  </a:schemeClr>
                </a:solidFill>
                <a:latin typeface="+mn-ea"/>
                <a:ea typeface="+mn-ea"/>
              </a:rPr>
              <a:t>等</a:t>
            </a:r>
            <a:r>
              <a:rPr lang="ja-JP" altLang="en-US" sz="2400" dirty="0">
                <a:latin typeface="+mn-ea"/>
                <a:ea typeface="+mn-ea"/>
              </a:rPr>
              <a:t>）</a:t>
            </a:r>
          </a:p>
          <a:p>
            <a:pPr indent="360363">
              <a:spcBef>
                <a:spcPts val="0"/>
              </a:spcBef>
              <a:defRPr/>
            </a:pPr>
            <a:r>
              <a:rPr lang="ja-JP" altLang="en-US" sz="2400" dirty="0">
                <a:latin typeface="+mn-ea"/>
                <a:ea typeface="+mn-ea"/>
              </a:rPr>
              <a:t>①本工事費</a:t>
            </a:r>
            <a:endParaRPr lang="en-US" altLang="ja-JP" sz="2400" dirty="0">
              <a:latin typeface="+mn-ea"/>
              <a:ea typeface="+mn-ea"/>
            </a:endParaRPr>
          </a:p>
          <a:p>
            <a:pPr indent="360363">
              <a:spcBef>
                <a:spcPts val="0"/>
              </a:spcBef>
              <a:defRPr/>
            </a:pPr>
            <a:r>
              <a:rPr lang="ja-JP" altLang="en-US" sz="2400" dirty="0">
                <a:latin typeface="+mn-ea"/>
                <a:ea typeface="+mn-ea"/>
              </a:rPr>
              <a:t>②附帯工事費</a:t>
            </a:r>
          </a:p>
          <a:p>
            <a:pPr indent="360363">
              <a:spcBef>
                <a:spcPts val="0"/>
              </a:spcBef>
              <a:defRPr/>
            </a:pPr>
            <a:r>
              <a:rPr lang="ja-JP" altLang="en-US" sz="2400" dirty="0">
                <a:latin typeface="+mn-ea"/>
                <a:ea typeface="+mn-ea"/>
              </a:rPr>
              <a:t>③測量・試験費</a:t>
            </a:r>
            <a:endParaRPr lang="en-US" altLang="ja-JP" sz="2400" dirty="0">
              <a:latin typeface="+mn-ea"/>
              <a:ea typeface="+mn-ea"/>
            </a:endParaRPr>
          </a:p>
          <a:p>
            <a:pPr indent="360363">
              <a:spcBef>
                <a:spcPts val="0"/>
              </a:spcBef>
              <a:defRPr/>
            </a:pPr>
            <a:r>
              <a:rPr lang="ja-JP" altLang="en-US" sz="2400" dirty="0">
                <a:latin typeface="+mn-ea"/>
                <a:ea typeface="+mn-ea"/>
              </a:rPr>
              <a:t>④用地費・補償費</a:t>
            </a:r>
          </a:p>
          <a:p>
            <a:pPr indent="360363">
              <a:spcBef>
                <a:spcPts val="0"/>
              </a:spcBef>
              <a:defRPr/>
            </a:pPr>
            <a:r>
              <a:rPr lang="ja-JP" altLang="en-US" sz="2400" dirty="0">
                <a:latin typeface="+mn-ea"/>
                <a:ea typeface="+mn-ea"/>
              </a:rPr>
              <a:t>⑤機械器具費・営繕費</a:t>
            </a:r>
            <a:endParaRPr lang="en-US" altLang="ja-JP" sz="2400" dirty="0">
              <a:latin typeface="+mn-ea"/>
              <a:ea typeface="+mn-ea"/>
            </a:endParaRPr>
          </a:p>
          <a:p>
            <a:pPr indent="360363">
              <a:spcBef>
                <a:spcPts val="0"/>
              </a:spcBef>
              <a:defRPr/>
            </a:pPr>
            <a:r>
              <a:rPr lang="ja-JP" altLang="en-US" sz="2400" dirty="0">
                <a:latin typeface="+mn-ea"/>
                <a:ea typeface="+mn-ea"/>
              </a:rPr>
              <a:t>⑥権利変換諸費（又は管理処分諸費）</a:t>
            </a:r>
            <a:endParaRPr lang="en-US" altLang="ja-JP" sz="2400" dirty="0">
              <a:latin typeface="+mn-ea"/>
              <a:ea typeface="+mn-ea"/>
            </a:endParaRPr>
          </a:p>
          <a:p>
            <a:pPr>
              <a:spcBef>
                <a:spcPts val="0"/>
              </a:spcBef>
              <a:defRPr/>
            </a:pPr>
            <a:endParaRPr lang="en-US" altLang="ja-JP" sz="2400" dirty="0">
              <a:latin typeface="+mn-ea"/>
              <a:ea typeface="+mn-ea"/>
            </a:endParaRPr>
          </a:p>
          <a:p>
            <a:pPr marL="360363" indent="-360363">
              <a:spcBef>
                <a:spcPts val="0"/>
              </a:spcBef>
              <a:defRPr/>
            </a:pPr>
            <a:r>
              <a:rPr lang="en-US" altLang="ja-JP" sz="2400" dirty="0">
                <a:latin typeface="+mn-ea"/>
                <a:ea typeface="+mn-ea"/>
              </a:rPr>
              <a:t>※</a:t>
            </a:r>
            <a:r>
              <a:rPr lang="ja-JP" altLang="en-US" sz="2400" dirty="0">
                <a:latin typeface="+mn-ea"/>
                <a:ea typeface="+mn-ea"/>
              </a:rPr>
              <a:t>地区内残留者に対する用地費・建物補償費相当額は、</a:t>
            </a:r>
            <a:endParaRPr lang="en-US" altLang="ja-JP" sz="2400" dirty="0">
              <a:latin typeface="+mn-ea"/>
              <a:ea typeface="+mn-ea"/>
            </a:endParaRPr>
          </a:p>
          <a:p>
            <a:pPr marL="360363" indent="-360363" algn="r">
              <a:spcBef>
                <a:spcPts val="0"/>
              </a:spcBef>
              <a:defRPr/>
            </a:pPr>
            <a:r>
              <a:rPr lang="ja-JP" altLang="en-US" sz="2400" dirty="0">
                <a:latin typeface="+mn-ea"/>
                <a:ea typeface="+mn-ea"/>
              </a:rPr>
              <a:t>施設建築物等の工事費に充当可能</a:t>
            </a:r>
          </a:p>
        </p:txBody>
      </p:sp>
      <p:sp>
        <p:nvSpPr>
          <p:cNvPr id="1788" name="スライド番号プレースホルダー 2"/>
          <p:cNvSpPr>
            <a:spLocks noGrp="1"/>
          </p:cNvSpPr>
          <p:nvPr>
            <p:ph type="sldNum" sz="quarter" idx="12"/>
          </p:nvPr>
        </p:nvSpPr>
        <p:spPr>
          <a:xfrm>
            <a:off x="7010400" y="6553150"/>
            <a:ext cx="2133600" cy="476250"/>
          </a:xfrm>
        </p:spPr>
        <p:txBody>
          <a:bodyPr/>
          <a:lstStyle/>
          <a:p>
            <a:pPr>
              <a:defRPr/>
            </a:pPr>
            <a:fld id="{6CE5E613-5CE7-4450-8EBB-04C8A15EB0AE}" type="slidenum">
              <a:rPr lang="en-US" altLang="ja-JP" smtClean="0"/>
              <a:pPr>
                <a:defRPr/>
              </a:pPr>
              <a:t>19</a:t>
            </a:fld>
            <a:endParaRPr lang="en-US" altLang="ja-JP"/>
          </a:p>
        </p:txBody>
      </p:sp>
    </p:spTree>
    <p:extLst>
      <p:ext uri="{BB962C8B-B14F-4D97-AF65-F5344CB8AC3E}">
        <p14:creationId xmlns:p14="http://schemas.microsoft.com/office/powerpoint/2010/main" val="61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 name="正方形/長方形 3"/>
          <p:cNvSpPr/>
          <p:nvPr/>
        </p:nvSpPr>
        <p:spPr>
          <a:xfrm>
            <a:off x="1331640" y="2925514"/>
            <a:ext cx="7848872" cy="791518"/>
          </a:xfrm>
          <a:prstGeom prst="rect">
            <a:avLst/>
          </a:prstGeom>
          <a:solidFill>
            <a:srgbClr val="0070C0"/>
          </a:solidFill>
          <a:ln w="25400" cap="flat" cmpd="sng" algn="ctr">
            <a:no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1377" name="スライド番号プレースホルダー 2"/>
          <p:cNvSpPr>
            <a:spLocks noGrp="1"/>
          </p:cNvSpPr>
          <p:nvPr>
            <p:ph type="sldNum" sz="quarter" idx="12"/>
          </p:nvPr>
        </p:nvSpPr>
        <p:spPr>
          <a:xfrm>
            <a:off x="6886437" y="6453336"/>
            <a:ext cx="2133600" cy="476250"/>
          </a:xfrm>
        </p:spPr>
        <p:txBody>
          <a:bodyPr/>
          <a:lstStyle/>
          <a:p>
            <a:pPr>
              <a:defRPr/>
            </a:pPr>
            <a:fld id="{C22265F3-424C-4E3D-9E1E-158E402821BC}" type="slidenum">
              <a:rPr lang="en-US" altLang="ja-JP" smtClean="0"/>
              <a:pPr>
                <a:defRPr/>
              </a:pPr>
              <a:t>2</a:t>
            </a:fld>
            <a:endParaRPr lang="en-US" altLang="ja-JP"/>
          </a:p>
        </p:txBody>
      </p:sp>
      <p:sp>
        <p:nvSpPr>
          <p:cNvPr id="1378" name="タイトル 1"/>
          <p:cNvSpPr txBox="1"/>
          <p:nvPr/>
        </p:nvSpPr>
        <p:spPr>
          <a:xfrm>
            <a:off x="1425016" y="3029892"/>
            <a:ext cx="7555023" cy="582761"/>
          </a:xfrm>
          <a:prstGeom prst="rect">
            <a:avLst/>
          </a:prstGeom>
          <a:noFill/>
          <a:ln w="9525">
            <a:noFill/>
            <a:miter lim="800000"/>
            <a:headEnd/>
            <a:tailEnd/>
          </a:ln>
        </p:spPr>
        <p:txBody>
          <a:bodyPr/>
          <a:lstStyle/>
          <a:p>
            <a:pPr>
              <a:defRPr/>
            </a:pPr>
            <a:r>
              <a:rPr lang="ja-JP" altLang="en-US" sz="3200" kern="0" dirty="0">
                <a:solidFill>
                  <a:prstClr val="white"/>
                </a:solidFill>
                <a:latin typeface="+mn-ea"/>
                <a:ea typeface="+mn-ea"/>
              </a:rPr>
              <a:t>１．都市再開発とは</a:t>
            </a:r>
            <a:endParaRPr lang="en-US" altLang="ja-JP" sz="2800" kern="0" dirty="0">
              <a:solidFill>
                <a:prstClr val="white"/>
              </a:solidFill>
              <a:latin typeface="+mn-ea"/>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 name="正方形/長方形 58"/>
          <p:cNvSpPr/>
          <p:nvPr/>
        </p:nvSpPr>
        <p:spPr>
          <a:xfrm>
            <a:off x="210695" y="662663"/>
            <a:ext cx="8784976" cy="59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bg1"/>
              </a:solidFill>
            </a:endParaRPr>
          </a:p>
        </p:txBody>
      </p:sp>
      <p:sp>
        <p:nvSpPr>
          <p:cNvPr id="1791" name="AutoShape 4"/>
          <p:cNvSpPr>
            <a:spLocks noChangeArrowheads="1"/>
          </p:cNvSpPr>
          <p:nvPr/>
        </p:nvSpPr>
        <p:spPr>
          <a:xfrm>
            <a:off x="5159218" y="1101049"/>
            <a:ext cx="1418701" cy="3614738"/>
          </a:xfrm>
          <a:prstGeom prst="roundRect">
            <a:avLst>
              <a:gd name="adj" fmla="val 16667"/>
            </a:avLst>
          </a:prstGeom>
          <a:solidFill>
            <a:schemeClr val="bg1"/>
          </a:solidFill>
          <a:ln w="38100" cmpd="dbl">
            <a:solidFill>
              <a:schemeClr val="accent5">
                <a:lumMod val="50000"/>
              </a:schemeClr>
            </a:solidFill>
            <a:round/>
            <a:headEnd/>
            <a:tailEnd/>
          </a:ln>
          <a:effectLst>
            <a:outerShdw blurRad="50800" dist="38100" dir="2700000" algn="tl" rotWithShape="0">
              <a:prstClr val="black">
                <a:alpha val="40000"/>
              </a:prstClr>
            </a:outerShdw>
          </a:effectLst>
        </p:spPr>
        <p:txBody>
          <a:bodyPr wrap="none" anchor="ctr"/>
          <a:lstStyle/>
          <a:p>
            <a:pPr algn="ctr"/>
            <a:endParaRPr lang="ja-JP" altLang="ja-JP" sz="1400">
              <a:latin typeface="Times New Roman" pitchFamily="18" charset="0"/>
            </a:endParaRPr>
          </a:p>
        </p:txBody>
      </p:sp>
      <p:sp>
        <p:nvSpPr>
          <p:cNvPr id="1792" name="Text Box 24"/>
          <p:cNvSpPr txBox="1">
            <a:spLocks noChangeArrowheads="1"/>
          </p:cNvSpPr>
          <p:nvPr/>
        </p:nvSpPr>
        <p:spPr>
          <a:xfrm>
            <a:off x="5141622" y="724634"/>
            <a:ext cx="1467068" cy="400110"/>
          </a:xfrm>
          <a:prstGeom prst="rect">
            <a:avLst/>
          </a:prstGeom>
          <a:noFill/>
          <a:ln w="9525">
            <a:noFill/>
            <a:miter lim="800000"/>
            <a:headEnd/>
            <a:tailEnd/>
          </a:ln>
        </p:spPr>
        <p:txBody>
          <a:bodyPr wrap="none">
            <a:spAutoFit/>
          </a:bodyPr>
          <a:lstStyle/>
          <a:p>
            <a:r>
              <a:rPr lang="ja-JP" altLang="en-US" sz="2000" b="1" dirty="0">
                <a:solidFill>
                  <a:schemeClr val="accent5">
                    <a:lumMod val="50000"/>
                  </a:schemeClr>
                </a:solidFill>
                <a:latin typeface="Times New Roman" pitchFamily="18" charset="0"/>
              </a:rPr>
              <a:t>再開発事業</a:t>
            </a:r>
          </a:p>
        </p:txBody>
      </p:sp>
      <p:sp>
        <p:nvSpPr>
          <p:cNvPr id="1793" name="Text Box 26"/>
          <p:cNvSpPr txBox="1">
            <a:spLocks noChangeArrowheads="1"/>
          </p:cNvSpPr>
          <p:nvPr/>
        </p:nvSpPr>
        <p:spPr>
          <a:xfrm>
            <a:off x="5874487" y="3329756"/>
            <a:ext cx="514350" cy="777032"/>
          </a:xfrm>
          <a:prstGeom prst="rect">
            <a:avLst/>
          </a:prstGeom>
          <a:noFill/>
          <a:ln w="9525">
            <a:noFill/>
            <a:miter lim="800000"/>
            <a:headEnd/>
            <a:tailEnd/>
          </a:ln>
        </p:spPr>
        <p:txBody>
          <a:bodyPr vert="eaVert" anchor="ctr"/>
          <a:lstStyle/>
          <a:p>
            <a:pPr algn="ctr"/>
            <a:r>
              <a:rPr lang="ja-JP" altLang="en-US" sz="1600" dirty="0">
                <a:latin typeface="Times New Roman" pitchFamily="18" charset="0"/>
              </a:rPr>
              <a:t>補償金</a:t>
            </a:r>
          </a:p>
        </p:txBody>
      </p:sp>
      <p:sp>
        <p:nvSpPr>
          <p:cNvPr id="1794" name="Text Box 27"/>
          <p:cNvSpPr txBox="1">
            <a:spLocks noChangeArrowheads="1"/>
          </p:cNvSpPr>
          <p:nvPr/>
        </p:nvSpPr>
        <p:spPr>
          <a:xfrm>
            <a:off x="5885078" y="1860305"/>
            <a:ext cx="514350" cy="797946"/>
          </a:xfrm>
          <a:prstGeom prst="rect">
            <a:avLst/>
          </a:prstGeom>
          <a:noFill/>
          <a:ln w="9525">
            <a:noFill/>
            <a:miter lim="800000"/>
            <a:headEnd/>
            <a:tailEnd/>
          </a:ln>
        </p:spPr>
        <p:txBody>
          <a:bodyPr vert="eaVert" anchor="ctr"/>
          <a:lstStyle/>
          <a:p>
            <a:pPr algn="ctr"/>
            <a:r>
              <a:rPr lang="ja-JP" altLang="en-US" sz="1600" dirty="0">
                <a:latin typeface="Times New Roman" pitchFamily="18" charset="0"/>
              </a:rPr>
              <a:t>工事費</a:t>
            </a:r>
          </a:p>
        </p:txBody>
      </p:sp>
      <p:sp>
        <p:nvSpPr>
          <p:cNvPr id="1795" name="Text Box 28"/>
          <p:cNvSpPr txBox="1">
            <a:spLocks noChangeArrowheads="1"/>
          </p:cNvSpPr>
          <p:nvPr/>
        </p:nvSpPr>
        <p:spPr>
          <a:xfrm>
            <a:off x="5329585" y="1486599"/>
            <a:ext cx="533400" cy="954713"/>
          </a:xfrm>
          <a:prstGeom prst="rect">
            <a:avLst/>
          </a:prstGeom>
          <a:noFill/>
          <a:ln w="9525">
            <a:noFill/>
            <a:miter lim="800000"/>
            <a:headEnd/>
            <a:tailEnd/>
          </a:ln>
        </p:spPr>
        <p:txBody>
          <a:bodyPr vert="eaVert" anchor="ctr"/>
          <a:lstStyle/>
          <a:p>
            <a:pPr algn="ctr"/>
            <a:r>
              <a:rPr lang="ja-JP" altLang="en-US" sz="1400" dirty="0">
                <a:latin typeface="Times New Roman" pitchFamily="18" charset="0"/>
              </a:rPr>
              <a:t>補助金等</a:t>
            </a:r>
          </a:p>
        </p:txBody>
      </p:sp>
      <p:sp>
        <p:nvSpPr>
          <p:cNvPr id="1796" name="Text Box 63"/>
          <p:cNvSpPr txBox="1">
            <a:spLocks noChangeArrowheads="1"/>
          </p:cNvSpPr>
          <p:nvPr/>
        </p:nvSpPr>
        <p:spPr>
          <a:xfrm>
            <a:off x="5339417" y="2684429"/>
            <a:ext cx="533400" cy="1457697"/>
          </a:xfrm>
          <a:prstGeom prst="rect">
            <a:avLst/>
          </a:prstGeom>
          <a:noFill/>
          <a:ln w="9525">
            <a:noFill/>
            <a:miter lim="800000"/>
            <a:headEnd/>
            <a:tailEnd/>
          </a:ln>
        </p:spPr>
        <p:txBody>
          <a:bodyPr vert="eaVert" anchor="ctr"/>
          <a:lstStyle/>
          <a:p>
            <a:pPr algn="ctr"/>
            <a:r>
              <a:rPr lang="ja-JP" altLang="en-US" sz="1600" dirty="0">
                <a:latin typeface="Times New Roman" pitchFamily="18" charset="0"/>
              </a:rPr>
              <a:t>保留床処分金</a:t>
            </a:r>
          </a:p>
        </p:txBody>
      </p:sp>
      <p:sp>
        <p:nvSpPr>
          <p:cNvPr id="1797" name="タイトル 8"/>
          <p:cNvSpPr>
            <a:spLocks noGrp="1"/>
          </p:cNvSpPr>
          <p:nvPr>
            <p:ph type="title"/>
          </p:nvPr>
        </p:nvSpPr>
        <p:spPr>
          <a:xfrm>
            <a:off x="318170" y="776289"/>
            <a:ext cx="1733550" cy="400050"/>
          </a:xfrm>
          <a:solidFill>
            <a:schemeClr val="tx1">
              <a:lumMod val="50000"/>
              <a:lumOff val="50000"/>
            </a:schemeClr>
          </a:solidFill>
          <a:ln w="6350">
            <a:noFill/>
          </a:ln>
        </p:spPr>
        <p:txBody>
          <a:bodyPr wrap="none">
            <a:spAutoFit/>
          </a:bodyPr>
          <a:lstStyle/>
          <a:p>
            <a:pPr eaLnBrk="1" hangingPunct="1"/>
            <a:r>
              <a:rPr lang="ja-JP" altLang="en-US" sz="2000" dirty="0">
                <a:solidFill>
                  <a:schemeClr val="bg1"/>
                </a:solidFill>
                <a:latin typeface="ＭＳ Ｐゴシック" charset="-128"/>
                <a:ea typeface="ＭＳ Ｐゴシック" charset="-128"/>
              </a:rPr>
              <a:t>支援の全体像</a:t>
            </a:r>
          </a:p>
        </p:txBody>
      </p:sp>
      <p:sp>
        <p:nvSpPr>
          <p:cNvPr id="1798" name="Rectangle 5614"/>
          <p:cNvSpPr>
            <a:spLocks noChangeArrowheads="1"/>
          </p:cNvSpPr>
          <p:nvPr/>
        </p:nvSpPr>
        <p:spPr>
          <a:xfrm>
            <a:off x="0" y="0"/>
            <a:ext cx="8229600" cy="571500"/>
          </a:xfrm>
          <a:prstGeom prst="rect">
            <a:avLst/>
          </a:prstGeom>
          <a:noFill/>
          <a:ln w="9525">
            <a:noFill/>
            <a:miter lim="800000"/>
            <a:headEnd/>
            <a:tailEnd/>
          </a:ln>
        </p:spPr>
        <p:txBody>
          <a:bodyPr anchor="ctr"/>
          <a:lstStyle/>
          <a:p>
            <a:r>
              <a:rPr lang="ja-JP" altLang="en-US" sz="2400" b="1" dirty="0"/>
              <a:t>３．市街地再開発事業に対する支援制度</a:t>
            </a:r>
          </a:p>
        </p:txBody>
      </p:sp>
      <p:cxnSp>
        <p:nvCxnSpPr>
          <p:cNvPr id="1799" name="直線コネクタ 63"/>
          <p:cNvCxnSpPr/>
          <p:nvPr/>
        </p:nvCxnSpPr>
        <p:spPr>
          <a:xfrm>
            <a:off x="0" y="500063"/>
            <a:ext cx="9144000" cy="0"/>
          </a:xfrm>
          <a:prstGeom prst="line">
            <a:avLst/>
          </a:prstGeom>
          <a:ln w="28575">
            <a:solidFill>
              <a:srgbClr val="0099CC"/>
            </a:solidFill>
          </a:ln>
        </p:spPr>
        <p:style>
          <a:lnRef idx="1">
            <a:schemeClr val="accent1"/>
          </a:lnRef>
          <a:fillRef idx="0">
            <a:schemeClr val="accent1"/>
          </a:fillRef>
          <a:effectRef idx="0">
            <a:schemeClr val="accent1"/>
          </a:effectRef>
          <a:fontRef idx="minor">
            <a:schemeClr val="tx1"/>
          </a:fontRef>
        </p:style>
      </p:cxnSp>
      <p:sp>
        <p:nvSpPr>
          <p:cNvPr id="1800" name="スライド番号プレースホルダー 2"/>
          <p:cNvSpPr>
            <a:spLocks noGrp="1"/>
          </p:cNvSpPr>
          <p:nvPr>
            <p:ph type="sldNum" sz="quarter" idx="12"/>
          </p:nvPr>
        </p:nvSpPr>
        <p:spPr>
          <a:xfrm>
            <a:off x="6985000" y="6482996"/>
            <a:ext cx="2133600" cy="476250"/>
          </a:xfrm>
        </p:spPr>
        <p:txBody>
          <a:bodyPr/>
          <a:lstStyle/>
          <a:p>
            <a:pPr>
              <a:defRPr/>
            </a:pPr>
            <a:fld id="{6CE5E613-5CE7-4450-8EBB-04C8A15EB0AE}" type="slidenum">
              <a:rPr lang="en-US" altLang="ja-JP" smtClean="0"/>
              <a:pPr>
                <a:defRPr/>
              </a:pPr>
              <a:t>20</a:t>
            </a:fld>
            <a:endParaRPr lang="en-US" altLang="ja-JP" dirty="0"/>
          </a:p>
        </p:txBody>
      </p:sp>
      <p:sp>
        <p:nvSpPr>
          <p:cNvPr id="1801" name="AutoShape 6"/>
          <p:cNvSpPr>
            <a:spLocks noChangeArrowheads="1"/>
          </p:cNvSpPr>
          <p:nvPr/>
        </p:nvSpPr>
        <p:spPr>
          <a:xfrm>
            <a:off x="902494" y="1561622"/>
            <a:ext cx="1386430" cy="971344"/>
          </a:xfrm>
          <a:prstGeom prst="rightArrow">
            <a:avLst>
              <a:gd name="adj1" fmla="val 47500"/>
              <a:gd name="adj2" fmla="val 25266"/>
            </a:avLst>
          </a:prstGeom>
          <a:solidFill>
            <a:schemeClr val="accent5">
              <a:lumMod val="25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lgn="ctr"/>
            <a:r>
              <a:rPr lang="ja-JP" altLang="en-US" sz="1600" dirty="0">
                <a:solidFill>
                  <a:schemeClr val="bg1"/>
                </a:solidFill>
                <a:latin typeface="ＭＳ Ｐゴシック" charset="-128"/>
              </a:rPr>
              <a:t>支援</a:t>
            </a:r>
          </a:p>
        </p:txBody>
      </p:sp>
      <p:sp>
        <p:nvSpPr>
          <p:cNvPr id="1802" name="矢印: 左右 4"/>
          <p:cNvSpPr/>
          <p:nvPr/>
        </p:nvSpPr>
        <p:spPr>
          <a:xfrm>
            <a:off x="902494" y="4941833"/>
            <a:ext cx="1386141" cy="975509"/>
          </a:xfrm>
          <a:prstGeom prst="leftRightArrow">
            <a:avLst>
              <a:gd name="adj1" fmla="val 50000"/>
              <a:gd name="adj2" fmla="val 26047"/>
            </a:avLst>
          </a:prstGeom>
          <a:solidFill>
            <a:schemeClr val="accent5">
              <a:lumMod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latin typeface="ＭＳ Ｐゴシック" charset="-128"/>
            </a:endParaRPr>
          </a:p>
        </p:txBody>
      </p:sp>
      <p:sp>
        <p:nvSpPr>
          <p:cNvPr id="1803" name="矢印: 二方向 5"/>
          <p:cNvSpPr/>
          <p:nvPr/>
        </p:nvSpPr>
        <p:spPr>
          <a:xfrm rot="10800000">
            <a:off x="3388938" y="3397057"/>
            <a:ext cx="1720404" cy="815484"/>
          </a:xfrm>
          <a:prstGeom prst="leftUpArrow">
            <a:avLst>
              <a:gd name="adj1" fmla="val 34847"/>
              <a:gd name="adj2" fmla="val 36715"/>
              <a:gd name="adj3" fmla="val 25142"/>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4" name="矢印: 二方向 81"/>
          <p:cNvSpPr/>
          <p:nvPr/>
        </p:nvSpPr>
        <p:spPr>
          <a:xfrm rot="10800000" flipV="1">
            <a:off x="3387286" y="4909230"/>
            <a:ext cx="1737056" cy="936103"/>
          </a:xfrm>
          <a:prstGeom prst="leftUpArrow">
            <a:avLst>
              <a:gd name="adj1" fmla="val 29534"/>
              <a:gd name="adj2" fmla="val 31802"/>
              <a:gd name="adj3" fmla="val 22733"/>
            </a:avLst>
          </a:prstGeom>
          <a:solidFill>
            <a:schemeClr val="accent5">
              <a:lumMod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05" name="グループ化 8"/>
          <p:cNvGrpSpPr/>
          <p:nvPr/>
        </p:nvGrpSpPr>
        <p:grpSpPr>
          <a:xfrm>
            <a:off x="5316680" y="1249313"/>
            <a:ext cx="1085716" cy="3266251"/>
            <a:chOff x="5299746" y="1327858"/>
            <a:chExt cx="1085716" cy="3266251"/>
          </a:xfrm>
        </p:grpSpPr>
        <p:sp>
          <p:nvSpPr>
            <p:cNvPr id="1806" name="Rectangle 57"/>
            <p:cNvSpPr>
              <a:spLocks noChangeArrowheads="1"/>
            </p:cNvSpPr>
            <p:nvPr/>
          </p:nvSpPr>
          <p:spPr>
            <a:xfrm>
              <a:off x="5308435" y="1409700"/>
              <a:ext cx="538225" cy="3184409"/>
            </a:xfrm>
            <a:prstGeom prst="rect">
              <a:avLst/>
            </a:prstGeom>
            <a:noFill/>
            <a:ln w="12700">
              <a:solidFill>
                <a:schemeClr val="tx1"/>
              </a:solidFill>
              <a:miter lim="800000"/>
              <a:headEnd/>
              <a:tailEnd/>
            </a:ln>
          </p:spPr>
          <p:txBody>
            <a:bodyPr wrap="none" anchor="ctr"/>
            <a:lstStyle/>
            <a:p>
              <a:endParaRPr lang="ja-JP" altLang="en-US"/>
            </a:p>
          </p:txBody>
        </p:sp>
        <p:sp>
          <p:nvSpPr>
            <p:cNvPr id="1807" name="Rectangle 58"/>
            <p:cNvSpPr>
              <a:spLocks noChangeArrowheads="1"/>
            </p:cNvSpPr>
            <p:nvPr/>
          </p:nvSpPr>
          <p:spPr>
            <a:xfrm>
              <a:off x="5843434" y="1435134"/>
              <a:ext cx="533399" cy="3158975"/>
            </a:xfrm>
            <a:prstGeom prst="rect">
              <a:avLst/>
            </a:prstGeom>
            <a:noFill/>
            <a:ln w="12700">
              <a:solidFill>
                <a:schemeClr val="tx1"/>
              </a:solidFill>
              <a:miter lim="800000"/>
              <a:headEnd/>
              <a:tailEnd/>
            </a:ln>
          </p:spPr>
          <p:txBody>
            <a:bodyPr wrap="none" anchor="ctr"/>
            <a:lstStyle/>
            <a:p>
              <a:endParaRPr lang="ja-JP" altLang="en-US"/>
            </a:p>
          </p:txBody>
        </p:sp>
        <p:sp>
          <p:nvSpPr>
            <p:cNvPr id="1808" name="Text Box 60"/>
            <p:cNvSpPr txBox="1">
              <a:spLocks noChangeArrowheads="1"/>
            </p:cNvSpPr>
            <p:nvPr/>
          </p:nvSpPr>
          <p:spPr>
            <a:xfrm>
              <a:off x="5299746" y="1330209"/>
              <a:ext cx="543739" cy="307777"/>
            </a:xfrm>
            <a:prstGeom prst="rect">
              <a:avLst/>
            </a:prstGeom>
            <a:solidFill>
              <a:schemeClr val="accent5">
                <a:lumMod val="50000"/>
              </a:schemeClr>
            </a:solidFill>
            <a:ln w="9525">
              <a:solidFill>
                <a:schemeClr val="bg1"/>
              </a:solidFill>
              <a:miter lim="800000"/>
              <a:headEnd/>
              <a:tailEnd/>
            </a:ln>
          </p:spPr>
          <p:txBody>
            <a:bodyPr wrap="none">
              <a:spAutoFit/>
            </a:bodyPr>
            <a:lstStyle/>
            <a:p>
              <a:r>
                <a:rPr lang="ja-JP" altLang="en-US" sz="1400" dirty="0">
                  <a:solidFill>
                    <a:schemeClr val="bg1"/>
                  </a:solidFill>
                </a:rPr>
                <a:t>収入</a:t>
              </a:r>
            </a:p>
          </p:txBody>
        </p:sp>
        <p:sp>
          <p:nvSpPr>
            <p:cNvPr id="1809" name="Text Box 62"/>
            <p:cNvSpPr txBox="1">
              <a:spLocks noChangeArrowheads="1"/>
            </p:cNvSpPr>
            <p:nvPr/>
          </p:nvSpPr>
          <p:spPr>
            <a:xfrm>
              <a:off x="5841723" y="1327858"/>
              <a:ext cx="543739" cy="307777"/>
            </a:xfrm>
            <a:prstGeom prst="rect">
              <a:avLst/>
            </a:prstGeom>
            <a:solidFill>
              <a:schemeClr val="accent5">
                <a:lumMod val="50000"/>
              </a:schemeClr>
            </a:solidFill>
            <a:ln w="9525">
              <a:solidFill>
                <a:schemeClr val="bg1"/>
              </a:solidFill>
              <a:miter lim="800000"/>
              <a:headEnd/>
              <a:tailEnd/>
            </a:ln>
          </p:spPr>
          <p:txBody>
            <a:bodyPr wrap="none">
              <a:spAutoFit/>
            </a:bodyPr>
            <a:lstStyle/>
            <a:p>
              <a:r>
                <a:rPr lang="ja-JP" altLang="en-US" sz="1400" dirty="0">
                  <a:solidFill>
                    <a:schemeClr val="bg1"/>
                  </a:solidFill>
                </a:rPr>
                <a:t>支出</a:t>
              </a:r>
            </a:p>
          </p:txBody>
        </p:sp>
        <p:cxnSp>
          <p:nvCxnSpPr>
            <p:cNvPr id="1810" name="直線コネクタ 7"/>
            <p:cNvCxnSpPr/>
            <p:nvPr/>
          </p:nvCxnSpPr>
          <p:spPr>
            <a:xfrm>
              <a:off x="5308435" y="2519858"/>
              <a:ext cx="53328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11" name="直線コネクタ 84"/>
            <p:cNvCxnSpPr/>
            <p:nvPr/>
          </p:nvCxnSpPr>
          <p:spPr>
            <a:xfrm>
              <a:off x="5838912" y="3005336"/>
              <a:ext cx="53328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812" name="矢印: 左右 86"/>
          <p:cNvSpPr/>
          <p:nvPr/>
        </p:nvSpPr>
        <p:spPr>
          <a:xfrm rot="5400000">
            <a:off x="5528562" y="4528541"/>
            <a:ext cx="646578" cy="1119540"/>
          </a:xfrm>
          <a:prstGeom prst="leftRightArrow">
            <a:avLst>
              <a:gd name="adj1" fmla="val 62037"/>
              <a:gd name="adj2" fmla="val 25661"/>
            </a:avLst>
          </a:prstGeom>
          <a:solidFill>
            <a:schemeClr val="accent5">
              <a:lumMod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bg1"/>
              </a:solidFill>
              <a:latin typeface="ＭＳ Ｐゴシック" charset="-128"/>
            </a:endParaRPr>
          </a:p>
        </p:txBody>
      </p:sp>
      <p:sp>
        <p:nvSpPr>
          <p:cNvPr id="1813" name="AutoShape 6"/>
          <p:cNvSpPr>
            <a:spLocks noChangeArrowheads="1"/>
          </p:cNvSpPr>
          <p:nvPr/>
        </p:nvSpPr>
        <p:spPr>
          <a:xfrm>
            <a:off x="6636037" y="3232582"/>
            <a:ext cx="1651035" cy="907743"/>
          </a:xfrm>
          <a:prstGeom prst="rightArrow">
            <a:avLst>
              <a:gd name="adj1" fmla="val 47500"/>
              <a:gd name="adj2" fmla="val 32171"/>
            </a:avLst>
          </a:prstGeom>
          <a:solidFill>
            <a:schemeClr val="accent5">
              <a:lumMod val="25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lgn="ctr"/>
            <a:r>
              <a:rPr lang="ja-JP" altLang="en-US" sz="1600" dirty="0">
                <a:solidFill>
                  <a:schemeClr val="bg1"/>
                </a:solidFill>
                <a:latin typeface="ＭＳ Ｐゴシック" charset="-128"/>
              </a:rPr>
              <a:t>補償金支払</a:t>
            </a:r>
          </a:p>
        </p:txBody>
      </p:sp>
      <p:sp>
        <p:nvSpPr>
          <p:cNvPr id="1814" name="AutoShape 6"/>
          <p:cNvSpPr>
            <a:spLocks noChangeArrowheads="1"/>
          </p:cNvSpPr>
          <p:nvPr/>
        </p:nvSpPr>
        <p:spPr>
          <a:xfrm>
            <a:off x="2871143" y="1596862"/>
            <a:ext cx="2229957" cy="844451"/>
          </a:xfrm>
          <a:prstGeom prst="rightArrow">
            <a:avLst>
              <a:gd name="adj1" fmla="val 47500"/>
              <a:gd name="adj2" fmla="val 30340"/>
            </a:avLst>
          </a:prstGeom>
          <a:solidFill>
            <a:schemeClr val="accent5">
              <a:lumMod val="25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lgn="ctr"/>
            <a:r>
              <a:rPr lang="ja-JP" altLang="en-US" sz="1600" dirty="0">
                <a:solidFill>
                  <a:schemeClr val="bg1"/>
                </a:solidFill>
                <a:latin typeface="ＭＳ Ｐゴシック" charset="-128"/>
              </a:rPr>
              <a:t>支援</a:t>
            </a:r>
          </a:p>
        </p:txBody>
      </p:sp>
      <p:sp>
        <p:nvSpPr>
          <p:cNvPr id="1815" name="矢印: 左右 90"/>
          <p:cNvSpPr/>
          <p:nvPr/>
        </p:nvSpPr>
        <p:spPr>
          <a:xfrm>
            <a:off x="2861404" y="2585229"/>
            <a:ext cx="2249851" cy="747443"/>
          </a:xfrm>
          <a:prstGeom prst="leftRightArrow">
            <a:avLst>
              <a:gd name="adj1" fmla="val 57727"/>
              <a:gd name="adj2" fmla="val 26047"/>
            </a:avLst>
          </a:prstGeom>
          <a:solidFill>
            <a:schemeClr val="accent5">
              <a:lumMod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latin typeface="ＭＳ Ｐゴシック" charset="-128"/>
            </a:endParaRPr>
          </a:p>
        </p:txBody>
      </p:sp>
      <p:sp>
        <p:nvSpPr>
          <p:cNvPr id="1816" name="Text Box 36"/>
          <p:cNvSpPr txBox="1">
            <a:spLocks noChangeArrowheads="1"/>
          </p:cNvSpPr>
          <p:nvPr/>
        </p:nvSpPr>
        <p:spPr>
          <a:xfrm>
            <a:off x="3727998" y="5377022"/>
            <a:ext cx="1141659" cy="338554"/>
          </a:xfrm>
          <a:prstGeom prst="rect">
            <a:avLst/>
          </a:prstGeom>
          <a:noFill/>
          <a:ln w="9525">
            <a:noFill/>
            <a:miter lim="800000"/>
            <a:headEnd/>
            <a:tailEnd/>
          </a:ln>
        </p:spPr>
        <p:txBody>
          <a:bodyPr wrap="none">
            <a:spAutoFit/>
          </a:bodyPr>
          <a:lstStyle/>
          <a:p>
            <a:r>
              <a:rPr lang="ja-JP" altLang="en-US" sz="1600" dirty="0">
                <a:solidFill>
                  <a:schemeClr val="bg1"/>
                </a:solidFill>
                <a:latin typeface="Times New Roman" pitchFamily="18" charset="0"/>
              </a:rPr>
              <a:t>貸付、返済</a:t>
            </a:r>
          </a:p>
        </p:txBody>
      </p:sp>
      <p:sp>
        <p:nvSpPr>
          <p:cNvPr id="1817" name="テキスト ボックス 9"/>
          <p:cNvSpPr txBox="1"/>
          <p:nvPr/>
        </p:nvSpPr>
        <p:spPr>
          <a:xfrm>
            <a:off x="5512576" y="4839273"/>
            <a:ext cx="677108" cy="690595"/>
          </a:xfrm>
          <a:prstGeom prst="rect">
            <a:avLst/>
          </a:prstGeom>
          <a:noFill/>
        </p:spPr>
        <p:txBody>
          <a:bodyPr vert="eaVert" wrap="square" rtlCol="0">
            <a:spAutoFit/>
          </a:bodyPr>
          <a:lstStyle/>
          <a:p>
            <a:r>
              <a:rPr lang="ja-JP" altLang="en-US" sz="1600" dirty="0">
                <a:solidFill>
                  <a:schemeClr val="bg1"/>
                </a:solidFill>
              </a:rPr>
              <a:t>購入</a:t>
            </a:r>
            <a:endParaRPr kumimoji="1" lang="en-US" altLang="ja-JP" sz="1600" dirty="0">
              <a:solidFill>
                <a:schemeClr val="bg1"/>
              </a:solidFill>
            </a:endParaRPr>
          </a:p>
          <a:p>
            <a:r>
              <a:rPr lang="ja-JP" altLang="en-US" sz="1600" dirty="0">
                <a:solidFill>
                  <a:schemeClr val="bg1"/>
                </a:solidFill>
              </a:rPr>
              <a:t>支払</a:t>
            </a:r>
            <a:endParaRPr kumimoji="1" lang="ja-JP" altLang="en-US" sz="1600" dirty="0">
              <a:solidFill>
                <a:schemeClr val="bg1"/>
              </a:solidFill>
            </a:endParaRPr>
          </a:p>
        </p:txBody>
      </p:sp>
      <p:sp>
        <p:nvSpPr>
          <p:cNvPr id="1818" name="Text Box 36"/>
          <p:cNvSpPr txBox="1">
            <a:spLocks noChangeArrowheads="1"/>
          </p:cNvSpPr>
          <p:nvPr/>
        </p:nvSpPr>
        <p:spPr>
          <a:xfrm>
            <a:off x="3691268" y="3507570"/>
            <a:ext cx="1141659" cy="338554"/>
          </a:xfrm>
          <a:prstGeom prst="rect">
            <a:avLst/>
          </a:prstGeom>
          <a:noFill/>
          <a:ln w="9525">
            <a:noFill/>
            <a:miter lim="800000"/>
            <a:headEnd/>
            <a:tailEnd/>
          </a:ln>
        </p:spPr>
        <p:txBody>
          <a:bodyPr wrap="none">
            <a:spAutoFit/>
          </a:bodyPr>
          <a:lstStyle/>
          <a:p>
            <a:r>
              <a:rPr lang="ja-JP" altLang="en-US" sz="1600" dirty="0">
                <a:solidFill>
                  <a:schemeClr val="bg1"/>
                </a:solidFill>
                <a:latin typeface="Times New Roman" pitchFamily="18" charset="0"/>
              </a:rPr>
              <a:t>貸付、返済</a:t>
            </a:r>
          </a:p>
        </p:txBody>
      </p:sp>
      <p:sp>
        <p:nvSpPr>
          <p:cNvPr id="1819" name="Text Box 36"/>
          <p:cNvSpPr txBox="1">
            <a:spLocks noChangeArrowheads="1"/>
          </p:cNvSpPr>
          <p:nvPr/>
        </p:nvSpPr>
        <p:spPr>
          <a:xfrm>
            <a:off x="971600" y="5148231"/>
            <a:ext cx="1210588" cy="584775"/>
          </a:xfrm>
          <a:prstGeom prst="rect">
            <a:avLst/>
          </a:prstGeom>
          <a:noFill/>
          <a:ln w="9525">
            <a:noFill/>
            <a:miter lim="800000"/>
            <a:headEnd/>
            <a:tailEnd/>
          </a:ln>
        </p:spPr>
        <p:txBody>
          <a:bodyPr wrap="none">
            <a:spAutoFit/>
          </a:bodyPr>
          <a:lstStyle/>
          <a:p>
            <a:pPr algn="ctr"/>
            <a:r>
              <a:rPr lang="ja-JP" altLang="en-US" sz="1600" dirty="0">
                <a:solidFill>
                  <a:schemeClr val="bg1"/>
                </a:solidFill>
                <a:latin typeface="Times New Roman" pitchFamily="18" charset="0"/>
              </a:rPr>
              <a:t>無利子貸付</a:t>
            </a:r>
            <a:endParaRPr lang="en-US" altLang="ja-JP" sz="1600" dirty="0">
              <a:solidFill>
                <a:schemeClr val="bg1"/>
              </a:solidFill>
              <a:latin typeface="Times New Roman" pitchFamily="18" charset="0"/>
            </a:endParaRPr>
          </a:p>
          <a:p>
            <a:pPr algn="ctr"/>
            <a:r>
              <a:rPr lang="ja-JP" altLang="en-US" sz="1600" dirty="0">
                <a:solidFill>
                  <a:schemeClr val="bg1"/>
                </a:solidFill>
                <a:latin typeface="Times New Roman" pitchFamily="18" charset="0"/>
              </a:rPr>
              <a:t>償還</a:t>
            </a:r>
          </a:p>
        </p:txBody>
      </p:sp>
      <p:sp>
        <p:nvSpPr>
          <p:cNvPr id="1820" name="Text Box 36"/>
          <p:cNvSpPr txBox="1">
            <a:spLocks noChangeArrowheads="1"/>
          </p:cNvSpPr>
          <p:nvPr/>
        </p:nvSpPr>
        <p:spPr>
          <a:xfrm>
            <a:off x="3097030" y="2801253"/>
            <a:ext cx="1757212" cy="338554"/>
          </a:xfrm>
          <a:prstGeom prst="rect">
            <a:avLst/>
          </a:prstGeom>
          <a:noFill/>
          <a:ln w="9525">
            <a:noFill/>
            <a:miter lim="800000"/>
            <a:headEnd/>
            <a:tailEnd/>
          </a:ln>
        </p:spPr>
        <p:txBody>
          <a:bodyPr wrap="none">
            <a:spAutoFit/>
          </a:bodyPr>
          <a:lstStyle/>
          <a:p>
            <a:pPr algn="ctr"/>
            <a:r>
              <a:rPr lang="ja-JP" altLang="en-US" sz="1600" dirty="0">
                <a:solidFill>
                  <a:schemeClr val="bg1"/>
                </a:solidFill>
                <a:latin typeface="Times New Roman" pitchFamily="18" charset="0"/>
              </a:rPr>
              <a:t>無利子貸付、償還</a:t>
            </a:r>
          </a:p>
        </p:txBody>
      </p:sp>
      <p:sp>
        <p:nvSpPr>
          <p:cNvPr id="1821" name="矢印: 左右 97"/>
          <p:cNvSpPr/>
          <p:nvPr/>
        </p:nvSpPr>
        <p:spPr>
          <a:xfrm>
            <a:off x="2901927" y="5837242"/>
            <a:ext cx="2227432" cy="608002"/>
          </a:xfrm>
          <a:prstGeom prst="leftRightArrow">
            <a:avLst>
              <a:gd name="adj1" fmla="val 55201"/>
              <a:gd name="adj2" fmla="val 39051"/>
            </a:avLst>
          </a:prstGeom>
          <a:solidFill>
            <a:schemeClr val="accent5">
              <a:lumMod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ＭＳ Ｐゴシック" charset="-128"/>
              </a:rPr>
              <a:t>無利子貸付、償還</a:t>
            </a:r>
          </a:p>
        </p:txBody>
      </p:sp>
      <p:sp>
        <p:nvSpPr>
          <p:cNvPr id="1822" name="矢印: 左右 99"/>
          <p:cNvSpPr/>
          <p:nvPr/>
        </p:nvSpPr>
        <p:spPr>
          <a:xfrm>
            <a:off x="6636037" y="5445889"/>
            <a:ext cx="1651035" cy="975509"/>
          </a:xfrm>
          <a:prstGeom prst="leftRightArrow">
            <a:avLst>
              <a:gd name="adj1" fmla="val 50000"/>
              <a:gd name="adj2" fmla="val 26047"/>
            </a:avLst>
          </a:prstGeom>
          <a:solidFill>
            <a:schemeClr val="accent5">
              <a:lumMod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latin typeface="ＭＳ Ｐゴシック" charset="-128"/>
            </a:endParaRPr>
          </a:p>
        </p:txBody>
      </p:sp>
      <p:sp>
        <p:nvSpPr>
          <p:cNvPr id="1823" name="Text Box 36"/>
          <p:cNvSpPr txBox="1">
            <a:spLocks noChangeArrowheads="1"/>
          </p:cNvSpPr>
          <p:nvPr/>
        </p:nvSpPr>
        <p:spPr>
          <a:xfrm>
            <a:off x="6787212" y="5652287"/>
            <a:ext cx="1313180" cy="584775"/>
          </a:xfrm>
          <a:prstGeom prst="rect">
            <a:avLst/>
          </a:prstGeom>
          <a:noFill/>
          <a:ln w="9525">
            <a:noFill/>
            <a:miter lim="800000"/>
            <a:headEnd/>
            <a:tailEnd/>
          </a:ln>
        </p:spPr>
        <p:txBody>
          <a:bodyPr wrap="none">
            <a:spAutoFit/>
          </a:bodyPr>
          <a:lstStyle/>
          <a:p>
            <a:pPr algn="ctr"/>
            <a:r>
              <a:rPr lang="ja-JP" altLang="en-US" sz="1600" dirty="0">
                <a:solidFill>
                  <a:schemeClr val="bg1"/>
                </a:solidFill>
                <a:latin typeface="Times New Roman" pitchFamily="18" charset="0"/>
              </a:rPr>
              <a:t>土地・床貸付</a:t>
            </a:r>
            <a:endParaRPr lang="en-US" altLang="ja-JP" sz="1600" dirty="0">
              <a:solidFill>
                <a:schemeClr val="bg1"/>
              </a:solidFill>
              <a:latin typeface="Times New Roman" pitchFamily="18" charset="0"/>
            </a:endParaRPr>
          </a:p>
          <a:p>
            <a:pPr algn="ctr"/>
            <a:r>
              <a:rPr lang="ja-JP" altLang="en-US" sz="1600" dirty="0">
                <a:solidFill>
                  <a:schemeClr val="bg1"/>
                </a:solidFill>
                <a:latin typeface="Times New Roman" pitchFamily="18" charset="0"/>
              </a:rPr>
              <a:t>賃料</a:t>
            </a:r>
          </a:p>
        </p:txBody>
      </p:sp>
      <p:sp>
        <p:nvSpPr>
          <p:cNvPr id="1824" name="矢印: 左右 101"/>
          <p:cNvSpPr/>
          <p:nvPr/>
        </p:nvSpPr>
        <p:spPr>
          <a:xfrm>
            <a:off x="6636037" y="1551141"/>
            <a:ext cx="1651035" cy="975509"/>
          </a:xfrm>
          <a:prstGeom prst="leftRightArrow">
            <a:avLst>
              <a:gd name="adj1" fmla="val 50000"/>
              <a:gd name="adj2" fmla="val 26047"/>
            </a:avLst>
          </a:prstGeom>
          <a:solidFill>
            <a:schemeClr val="accent5">
              <a:lumMod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latin typeface="ＭＳ Ｐゴシック" charset="-128"/>
            </a:endParaRPr>
          </a:p>
        </p:txBody>
      </p:sp>
      <p:sp>
        <p:nvSpPr>
          <p:cNvPr id="1825" name="Text Box 36"/>
          <p:cNvSpPr txBox="1">
            <a:spLocks noChangeArrowheads="1"/>
          </p:cNvSpPr>
          <p:nvPr/>
        </p:nvSpPr>
        <p:spPr>
          <a:xfrm>
            <a:off x="6950973" y="1757539"/>
            <a:ext cx="1005403" cy="584775"/>
          </a:xfrm>
          <a:prstGeom prst="rect">
            <a:avLst/>
          </a:prstGeom>
          <a:noFill/>
          <a:ln w="9525">
            <a:noFill/>
            <a:miter lim="800000"/>
            <a:headEnd/>
            <a:tailEnd/>
          </a:ln>
        </p:spPr>
        <p:txBody>
          <a:bodyPr wrap="none">
            <a:spAutoFit/>
          </a:bodyPr>
          <a:lstStyle/>
          <a:p>
            <a:pPr algn="ctr"/>
            <a:r>
              <a:rPr lang="ja-JP" altLang="en-US" sz="1600" dirty="0">
                <a:solidFill>
                  <a:schemeClr val="bg1"/>
                </a:solidFill>
                <a:latin typeface="Times New Roman" pitchFamily="18" charset="0"/>
              </a:rPr>
              <a:t>工事発注</a:t>
            </a:r>
            <a:endParaRPr lang="en-US" altLang="ja-JP" sz="1600" dirty="0">
              <a:solidFill>
                <a:schemeClr val="bg1"/>
              </a:solidFill>
              <a:latin typeface="Times New Roman" pitchFamily="18" charset="0"/>
            </a:endParaRPr>
          </a:p>
          <a:p>
            <a:pPr algn="ctr"/>
            <a:r>
              <a:rPr lang="ja-JP" altLang="en-US" sz="1600" dirty="0">
                <a:solidFill>
                  <a:schemeClr val="bg1"/>
                </a:solidFill>
                <a:latin typeface="Times New Roman" pitchFamily="18" charset="0"/>
              </a:rPr>
              <a:t>支払</a:t>
            </a:r>
          </a:p>
        </p:txBody>
      </p:sp>
      <p:sp>
        <p:nvSpPr>
          <p:cNvPr id="1826" name="Text Box 36"/>
          <p:cNvSpPr txBox="1">
            <a:spLocks noChangeArrowheads="1"/>
          </p:cNvSpPr>
          <p:nvPr/>
        </p:nvSpPr>
        <p:spPr>
          <a:xfrm>
            <a:off x="1187624" y="5681573"/>
            <a:ext cx="813043" cy="307777"/>
          </a:xfrm>
          <a:prstGeom prst="rect">
            <a:avLst/>
          </a:prstGeom>
          <a:noFill/>
          <a:ln w="9525">
            <a:noFill/>
            <a:miter lim="800000"/>
            <a:headEnd/>
            <a:tailEnd/>
          </a:ln>
        </p:spPr>
        <p:txBody>
          <a:bodyPr wrap="none">
            <a:spAutoFit/>
          </a:bodyPr>
          <a:lstStyle/>
          <a:p>
            <a:r>
              <a:rPr lang="en-US" altLang="ja-JP" sz="1400" dirty="0">
                <a:solidFill>
                  <a:schemeClr val="accent5">
                    <a:lumMod val="50000"/>
                  </a:schemeClr>
                </a:solidFill>
                <a:latin typeface="ＭＳ Ｐゴシック" charset="-128"/>
              </a:rPr>
              <a:t>1/4</a:t>
            </a:r>
            <a:r>
              <a:rPr lang="ja-JP" altLang="en-US" sz="1400" dirty="0">
                <a:solidFill>
                  <a:schemeClr val="accent5">
                    <a:lumMod val="50000"/>
                  </a:schemeClr>
                </a:solidFill>
                <a:latin typeface="ＭＳ Ｐゴシック" charset="-128"/>
              </a:rPr>
              <a:t>国費</a:t>
            </a:r>
          </a:p>
        </p:txBody>
      </p:sp>
      <p:sp>
        <p:nvSpPr>
          <p:cNvPr id="1827" name="Text Box 11"/>
          <p:cNvSpPr txBox="1">
            <a:spLocks noChangeArrowheads="1"/>
          </p:cNvSpPr>
          <p:nvPr/>
        </p:nvSpPr>
        <p:spPr>
          <a:xfrm>
            <a:off x="3203848" y="2153762"/>
            <a:ext cx="1441420" cy="523220"/>
          </a:xfrm>
          <a:prstGeom prst="rect">
            <a:avLst/>
          </a:prstGeom>
          <a:noFill/>
          <a:ln w="9525">
            <a:noFill/>
            <a:miter lim="800000"/>
            <a:headEnd/>
            <a:tailEnd/>
          </a:ln>
        </p:spPr>
        <p:txBody>
          <a:bodyPr wrap="none">
            <a:spAutoFit/>
          </a:bodyPr>
          <a:lstStyle/>
          <a:p>
            <a:r>
              <a:rPr kumimoji="0" lang="en-US" altLang="ja-JP" sz="1400" dirty="0">
                <a:solidFill>
                  <a:schemeClr val="accent5">
                    <a:lumMod val="50000"/>
                  </a:schemeClr>
                </a:solidFill>
                <a:latin typeface="ＭＳ Ｐゴシック" charset="-128"/>
              </a:rPr>
              <a:t>1/2</a:t>
            </a:r>
            <a:r>
              <a:rPr kumimoji="0" lang="ja-JP" altLang="en-US" sz="1400" dirty="0">
                <a:solidFill>
                  <a:schemeClr val="accent5">
                    <a:lumMod val="50000"/>
                  </a:schemeClr>
                </a:solidFill>
                <a:latin typeface="ＭＳ Ｐゴシック" charset="-128"/>
              </a:rPr>
              <a:t>～</a:t>
            </a:r>
            <a:r>
              <a:rPr kumimoji="0" lang="en-US" altLang="ja-JP" sz="1400" dirty="0">
                <a:solidFill>
                  <a:schemeClr val="accent5">
                    <a:lumMod val="50000"/>
                  </a:schemeClr>
                </a:solidFill>
                <a:latin typeface="ＭＳ Ｐゴシック" charset="-128"/>
              </a:rPr>
              <a:t>1/3</a:t>
            </a:r>
            <a:r>
              <a:rPr lang="ja-JP" altLang="en-US" sz="1400" dirty="0">
                <a:solidFill>
                  <a:schemeClr val="accent5">
                    <a:lumMod val="50000"/>
                  </a:schemeClr>
                </a:solidFill>
                <a:latin typeface="ＭＳ Ｐゴシック" charset="-128"/>
              </a:rPr>
              <a:t>国費</a:t>
            </a:r>
          </a:p>
          <a:p>
            <a:r>
              <a:rPr lang="en-US" altLang="ja-JP" sz="1400" dirty="0">
                <a:solidFill>
                  <a:schemeClr val="accent5">
                    <a:lumMod val="50000"/>
                  </a:schemeClr>
                </a:solidFill>
                <a:latin typeface="ＭＳ Ｐゴシック" charset="-128"/>
              </a:rPr>
              <a:t>1/2</a:t>
            </a:r>
            <a:r>
              <a:rPr kumimoji="0" lang="ja-JP" altLang="en-US" sz="1400" dirty="0">
                <a:solidFill>
                  <a:schemeClr val="accent5">
                    <a:lumMod val="50000"/>
                  </a:schemeClr>
                </a:solidFill>
                <a:latin typeface="ＭＳ Ｐゴシック" charset="-128"/>
              </a:rPr>
              <a:t>～</a:t>
            </a:r>
            <a:r>
              <a:rPr kumimoji="0" lang="en-US" altLang="ja-JP" sz="1400" dirty="0">
                <a:solidFill>
                  <a:schemeClr val="accent5">
                    <a:lumMod val="50000"/>
                  </a:schemeClr>
                </a:solidFill>
                <a:latin typeface="ＭＳ Ｐゴシック" charset="-128"/>
              </a:rPr>
              <a:t>1/3</a:t>
            </a:r>
            <a:r>
              <a:rPr lang="ja-JP" altLang="en-US" sz="1400" dirty="0">
                <a:solidFill>
                  <a:schemeClr val="accent5">
                    <a:lumMod val="50000"/>
                  </a:schemeClr>
                </a:solidFill>
                <a:latin typeface="ＭＳ Ｐゴシック" charset="-128"/>
              </a:rPr>
              <a:t>地方費</a:t>
            </a:r>
          </a:p>
        </p:txBody>
      </p:sp>
      <p:sp>
        <p:nvSpPr>
          <p:cNvPr id="1828" name="Text Box 17"/>
          <p:cNvSpPr txBox="1">
            <a:spLocks noChangeArrowheads="1"/>
          </p:cNvSpPr>
          <p:nvPr/>
        </p:nvSpPr>
        <p:spPr>
          <a:xfrm>
            <a:off x="827584" y="2244934"/>
            <a:ext cx="1261884" cy="307777"/>
          </a:xfrm>
          <a:prstGeom prst="rect">
            <a:avLst/>
          </a:prstGeom>
          <a:noFill/>
          <a:ln w="9525">
            <a:noFill/>
            <a:miter lim="800000"/>
            <a:headEnd/>
            <a:tailEnd/>
          </a:ln>
        </p:spPr>
        <p:txBody>
          <a:bodyPr wrap="none">
            <a:spAutoFit/>
          </a:bodyPr>
          <a:lstStyle/>
          <a:p>
            <a:r>
              <a:rPr lang="en-US" altLang="ja-JP" sz="1400" dirty="0">
                <a:solidFill>
                  <a:schemeClr val="accent5">
                    <a:lumMod val="50000"/>
                  </a:schemeClr>
                </a:solidFill>
                <a:latin typeface="ＭＳ Ｐゴシック" charset="-128"/>
              </a:rPr>
              <a:t>1/2</a:t>
            </a:r>
            <a:r>
              <a:rPr kumimoji="0" lang="ja-JP" altLang="en-US" sz="1400" dirty="0">
                <a:solidFill>
                  <a:schemeClr val="accent5">
                    <a:lumMod val="50000"/>
                  </a:schemeClr>
                </a:solidFill>
                <a:latin typeface="ＭＳ Ｐゴシック" charset="-128"/>
              </a:rPr>
              <a:t>～</a:t>
            </a:r>
            <a:r>
              <a:rPr kumimoji="0" lang="en-US" altLang="ja-JP" sz="1400" dirty="0">
                <a:solidFill>
                  <a:schemeClr val="accent5">
                    <a:lumMod val="50000"/>
                  </a:schemeClr>
                </a:solidFill>
                <a:latin typeface="ＭＳ Ｐゴシック" charset="-128"/>
              </a:rPr>
              <a:t>1/3</a:t>
            </a:r>
            <a:r>
              <a:rPr lang="ja-JP" altLang="en-US" sz="1400" dirty="0">
                <a:solidFill>
                  <a:schemeClr val="accent5">
                    <a:lumMod val="50000"/>
                  </a:schemeClr>
                </a:solidFill>
                <a:latin typeface="ＭＳ Ｐゴシック" charset="-128"/>
              </a:rPr>
              <a:t>国費</a:t>
            </a:r>
          </a:p>
        </p:txBody>
      </p:sp>
      <p:sp>
        <p:nvSpPr>
          <p:cNvPr id="1829" name="Text Box 31"/>
          <p:cNvSpPr txBox="1">
            <a:spLocks noChangeArrowheads="1"/>
          </p:cNvSpPr>
          <p:nvPr/>
        </p:nvSpPr>
        <p:spPr>
          <a:xfrm>
            <a:off x="3120453" y="3109030"/>
            <a:ext cx="1739579" cy="307777"/>
          </a:xfrm>
          <a:prstGeom prst="rect">
            <a:avLst/>
          </a:prstGeom>
          <a:noFill/>
          <a:ln w="9525">
            <a:noFill/>
            <a:miter lim="800000"/>
            <a:headEnd/>
            <a:tailEnd/>
          </a:ln>
        </p:spPr>
        <p:txBody>
          <a:bodyPr wrap="none">
            <a:spAutoFit/>
          </a:bodyPr>
          <a:lstStyle/>
          <a:p>
            <a:r>
              <a:rPr lang="en-US" altLang="ja-JP" sz="1400" dirty="0">
                <a:solidFill>
                  <a:schemeClr val="accent5">
                    <a:lumMod val="50000"/>
                  </a:schemeClr>
                </a:solidFill>
                <a:latin typeface="ＭＳ Ｐゴシック" charset="-128"/>
              </a:rPr>
              <a:t>1/4</a:t>
            </a:r>
            <a:r>
              <a:rPr lang="ja-JP" altLang="en-US" sz="1400" dirty="0">
                <a:solidFill>
                  <a:schemeClr val="accent5">
                    <a:lumMod val="50000"/>
                  </a:schemeClr>
                </a:solidFill>
                <a:latin typeface="ＭＳ Ｐゴシック" charset="-128"/>
              </a:rPr>
              <a:t>国費、</a:t>
            </a:r>
            <a:r>
              <a:rPr lang="en-US" altLang="ja-JP" sz="1400" dirty="0">
                <a:solidFill>
                  <a:schemeClr val="accent5">
                    <a:lumMod val="50000"/>
                  </a:schemeClr>
                </a:solidFill>
                <a:latin typeface="ＭＳ Ｐゴシック" charset="-128"/>
              </a:rPr>
              <a:t>1/4</a:t>
            </a:r>
            <a:r>
              <a:rPr kumimoji="0" lang="ja-JP" altLang="en-US" sz="1400" dirty="0">
                <a:solidFill>
                  <a:schemeClr val="accent5">
                    <a:lumMod val="50000"/>
                  </a:schemeClr>
                </a:solidFill>
                <a:latin typeface="ＭＳ Ｐゴシック" charset="-128"/>
              </a:rPr>
              <a:t>地方費</a:t>
            </a:r>
            <a:endParaRPr lang="ja-JP" altLang="en-US" sz="1400" dirty="0">
              <a:solidFill>
                <a:schemeClr val="accent5">
                  <a:lumMod val="50000"/>
                </a:schemeClr>
              </a:solidFill>
              <a:latin typeface="ＭＳ Ｐゴシック" charset="-128"/>
            </a:endParaRPr>
          </a:p>
        </p:txBody>
      </p:sp>
      <p:sp>
        <p:nvSpPr>
          <p:cNvPr id="1830" name="Text Box 44"/>
          <p:cNvSpPr txBox="1">
            <a:spLocks noChangeArrowheads="1"/>
          </p:cNvSpPr>
          <p:nvPr/>
        </p:nvSpPr>
        <p:spPr>
          <a:xfrm>
            <a:off x="3120453" y="6238882"/>
            <a:ext cx="1739579" cy="307777"/>
          </a:xfrm>
          <a:prstGeom prst="rect">
            <a:avLst/>
          </a:prstGeom>
          <a:noFill/>
          <a:ln w="9525">
            <a:noFill/>
            <a:miter lim="800000"/>
            <a:headEnd/>
            <a:tailEnd/>
          </a:ln>
        </p:spPr>
        <p:txBody>
          <a:bodyPr wrap="none">
            <a:spAutoFit/>
          </a:bodyPr>
          <a:lstStyle/>
          <a:p>
            <a:r>
              <a:rPr lang="en-US" altLang="ja-JP" sz="1400" dirty="0">
                <a:solidFill>
                  <a:schemeClr val="accent5">
                    <a:lumMod val="50000"/>
                  </a:schemeClr>
                </a:solidFill>
                <a:latin typeface="ＭＳ Ｐゴシック" charset="-128"/>
              </a:rPr>
              <a:t>1/4</a:t>
            </a:r>
            <a:r>
              <a:rPr lang="ja-JP" altLang="en-US" sz="1400" dirty="0">
                <a:solidFill>
                  <a:schemeClr val="accent5">
                    <a:lumMod val="50000"/>
                  </a:schemeClr>
                </a:solidFill>
                <a:latin typeface="ＭＳ Ｐゴシック" charset="-128"/>
              </a:rPr>
              <a:t>国費、</a:t>
            </a:r>
            <a:r>
              <a:rPr kumimoji="0" lang="en-US" altLang="ja-JP" sz="1400" dirty="0">
                <a:solidFill>
                  <a:schemeClr val="accent5">
                    <a:lumMod val="50000"/>
                  </a:schemeClr>
                </a:solidFill>
                <a:latin typeface="ＭＳ Ｐゴシック" charset="-128"/>
              </a:rPr>
              <a:t>1/4</a:t>
            </a:r>
            <a:r>
              <a:rPr kumimoji="0" lang="ja-JP" altLang="en-US" sz="1400" dirty="0">
                <a:solidFill>
                  <a:schemeClr val="accent5">
                    <a:lumMod val="50000"/>
                  </a:schemeClr>
                </a:solidFill>
                <a:latin typeface="ＭＳ Ｐゴシック" charset="-128"/>
              </a:rPr>
              <a:t>地方費</a:t>
            </a:r>
            <a:endParaRPr lang="ja-JP" altLang="en-US" sz="1400" dirty="0">
              <a:solidFill>
                <a:schemeClr val="accent5">
                  <a:lumMod val="50000"/>
                </a:schemeClr>
              </a:solidFill>
              <a:latin typeface="ＭＳ Ｐゴシック" charset="-128"/>
            </a:endParaRPr>
          </a:p>
        </p:txBody>
      </p:sp>
      <p:sp>
        <p:nvSpPr>
          <p:cNvPr id="1831" name="AutoShape 15"/>
          <p:cNvSpPr>
            <a:spLocks noChangeArrowheads="1"/>
          </p:cNvSpPr>
          <p:nvPr/>
        </p:nvSpPr>
        <p:spPr>
          <a:xfrm>
            <a:off x="323528" y="1298007"/>
            <a:ext cx="533400" cy="5155329"/>
          </a:xfrm>
          <a:prstGeom prst="roundRect">
            <a:avLst>
              <a:gd name="adj" fmla="val 16667"/>
            </a:avLst>
          </a:prstGeom>
          <a:solidFill>
            <a:schemeClr val="accent5">
              <a:lumMod val="50000"/>
            </a:schemeClr>
          </a:solidFill>
          <a:ln w="6350" cap="sq">
            <a:noFill/>
            <a:round/>
            <a:headEnd/>
            <a:tailEnd/>
          </a:ln>
          <a:effectLst>
            <a:outerShdw blurRad="50800" dist="38100" dir="2700000" algn="tl" rotWithShape="0">
              <a:prstClr val="black">
                <a:alpha val="40000"/>
              </a:prstClr>
            </a:outerShdw>
          </a:effectLst>
        </p:spPr>
        <p:txBody>
          <a:bodyPr vert="eaVert" wrap="none" anchor="t"/>
          <a:lstStyle/>
          <a:p>
            <a:pPr algn="ctr"/>
            <a:r>
              <a:rPr lang="ja-JP" altLang="en-US" sz="2000" b="1" dirty="0">
                <a:solidFill>
                  <a:schemeClr val="bg1"/>
                </a:solidFill>
                <a:latin typeface="Times New Roman" pitchFamily="18" charset="0"/>
              </a:rPr>
              <a:t>国</a:t>
            </a:r>
          </a:p>
        </p:txBody>
      </p:sp>
      <p:sp>
        <p:nvSpPr>
          <p:cNvPr id="1832" name="AutoShape 15"/>
          <p:cNvSpPr>
            <a:spLocks noChangeArrowheads="1"/>
          </p:cNvSpPr>
          <p:nvPr/>
        </p:nvSpPr>
        <p:spPr>
          <a:xfrm>
            <a:off x="2310408" y="1298006"/>
            <a:ext cx="533400" cy="5155330"/>
          </a:xfrm>
          <a:prstGeom prst="roundRect">
            <a:avLst>
              <a:gd name="adj" fmla="val 16667"/>
            </a:avLst>
          </a:prstGeom>
          <a:solidFill>
            <a:schemeClr val="accent5">
              <a:lumMod val="50000"/>
            </a:schemeClr>
          </a:solidFill>
          <a:ln w="6350" cap="sq">
            <a:noFill/>
            <a:round/>
            <a:headEnd/>
            <a:tailEnd/>
          </a:ln>
          <a:effectLst>
            <a:outerShdw blurRad="50800" dist="38100" dir="2700000" algn="tl" rotWithShape="0">
              <a:prstClr val="black">
                <a:alpha val="40000"/>
              </a:prstClr>
            </a:outerShdw>
          </a:effectLst>
        </p:spPr>
        <p:txBody>
          <a:bodyPr vert="eaVert" wrap="none" anchor="t"/>
          <a:lstStyle/>
          <a:p>
            <a:pPr algn="ctr"/>
            <a:r>
              <a:rPr lang="ja-JP" altLang="en-US" sz="2000" b="1" dirty="0">
                <a:solidFill>
                  <a:schemeClr val="bg1"/>
                </a:solidFill>
                <a:latin typeface="Times New Roman" pitchFamily="18" charset="0"/>
              </a:rPr>
              <a:t>地方公共団体</a:t>
            </a:r>
          </a:p>
        </p:txBody>
      </p:sp>
      <p:sp>
        <p:nvSpPr>
          <p:cNvPr id="1833" name="AutoShape 15"/>
          <p:cNvSpPr>
            <a:spLocks noChangeArrowheads="1"/>
          </p:cNvSpPr>
          <p:nvPr/>
        </p:nvSpPr>
        <p:spPr>
          <a:xfrm>
            <a:off x="8314407" y="1340918"/>
            <a:ext cx="533400" cy="1480080"/>
          </a:xfrm>
          <a:prstGeom prst="roundRect">
            <a:avLst>
              <a:gd name="adj" fmla="val 16667"/>
            </a:avLst>
          </a:prstGeom>
          <a:solidFill>
            <a:schemeClr val="accent5">
              <a:lumMod val="50000"/>
            </a:schemeClr>
          </a:solidFill>
          <a:ln w="12700" cap="sq">
            <a:noFill/>
            <a:round/>
            <a:headEnd/>
            <a:tailEnd/>
          </a:ln>
          <a:effectLst>
            <a:outerShdw blurRad="50800" dist="38100" dir="2700000" algn="tl" rotWithShape="0">
              <a:prstClr val="black">
                <a:alpha val="40000"/>
              </a:prstClr>
            </a:outerShdw>
          </a:effectLst>
        </p:spPr>
        <p:txBody>
          <a:bodyPr vert="eaVert" wrap="none" anchor="t"/>
          <a:lstStyle/>
          <a:p>
            <a:pPr algn="ctr"/>
            <a:r>
              <a:rPr lang="ja-JP" altLang="en-US" sz="2000" b="1" dirty="0">
                <a:solidFill>
                  <a:schemeClr val="bg1"/>
                </a:solidFill>
                <a:latin typeface="Times New Roman" pitchFamily="18" charset="0"/>
              </a:rPr>
              <a:t>ゼネコン等</a:t>
            </a:r>
            <a:endParaRPr lang="en-US" altLang="ja-JP" sz="2000" b="1" dirty="0">
              <a:solidFill>
                <a:schemeClr val="bg1"/>
              </a:solidFill>
              <a:latin typeface="Times New Roman" pitchFamily="18" charset="0"/>
            </a:endParaRPr>
          </a:p>
        </p:txBody>
      </p:sp>
      <p:sp>
        <p:nvSpPr>
          <p:cNvPr id="1834" name="AutoShape 15"/>
          <p:cNvSpPr>
            <a:spLocks noChangeArrowheads="1"/>
          </p:cNvSpPr>
          <p:nvPr/>
        </p:nvSpPr>
        <p:spPr>
          <a:xfrm>
            <a:off x="8316416" y="3068960"/>
            <a:ext cx="533400" cy="1480080"/>
          </a:xfrm>
          <a:prstGeom prst="roundRect">
            <a:avLst>
              <a:gd name="adj" fmla="val 16667"/>
            </a:avLst>
          </a:prstGeom>
          <a:solidFill>
            <a:schemeClr val="accent5">
              <a:lumMod val="50000"/>
            </a:schemeClr>
          </a:solidFill>
          <a:ln w="12700" cap="sq">
            <a:noFill/>
            <a:round/>
            <a:headEnd/>
            <a:tailEnd/>
          </a:ln>
          <a:effectLst>
            <a:outerShdw blurRad="50800" dist="38100" dir="2700000" algn="tl" rotWithShape="0">
              <a:prstClr val="black">
                <a:alpha val="40000"/>
              </a:prstClr>
            </a:outerShdw>
          </a:effectLst>
        </p:spPr>
        <p:txBody>
          <a:bodyPr vert="eaVert" wrap="none" anchor="t"/>
          <a:lstStyle/>
          <a:p>
            <a:pPr algn="ctr"/>
            <a:r>
              <a:rPr lang="ja-JP" altLang="en-US" sz="2000" b="1" dirty="0">
                <a:solidFill>
                  <a:schemeClr val="bg1"/>
                </a:solidFill>
                <a:latin typeface="Times New Roman" pitchFamily="18" charset="0"/>
              </a:rPr>
              <a:t>転出地権者</a:t>
            </a:r>
            <a:endParaRPr lang="en-US" altLang="ja-JP" sz="2000" b="1" dirty="0">
              <a:solidFill>
                <a:schemeClr val="bg1"/>
              </a:solidFill>
              <a:latin typeface="Times New Roman" pitchFamily="18" charset="0"/>
            </a:endParaRPr>
          </a:p>
        </p:txBody>
      </p:sp>
      <p:sp>
        <p:nvSpPr>
          <p:cNvPr id="1835" name="AutoShape 15"/>
          <p:cNvSpPr>
            <a:spLocks noChangeArrowheads="1"/>
          </p:cNvSpPr>
          <p:nvPr/>
        </p:nvSpPr>
        <p:spPr>
          <a:xfrm>
            <a:off x="8316416" y="4797302"/>
            <a:ext cx="533400" cy="1656034"/>
          </a:xfrm>
          <a:prstGeom prst="roundRect">
            <a:avLst>
              <a:gd name="adj" fmla="val 16667"/>
            </a:avLst>
          </a:prstGeom>
          <a:solidFill>
            <a:schemeClr val="accent5">
              <a:lumMod val="50000"/>
            </a:schemeClr>
          </a:solidFill>
          <a:ln w="12700" cap="sq">
            <a:noFill/>
            <a:round/>
            <a:headEnd/>
            <a:tailEnd/>
          </a:ln>
          <a:effectLst>
            <a:outerShdw blurRad="50800" dist="38100" dir="2700000" algn="tl" rotWithShape="0">
              <a:prstClr val="black">
                <a:alpha val="40000"/>
              </a:prstClr>
            </a:outerShdw>
          </a:effectLst>
        </p:spPr>
        <p:txBody>
          <a:bodyPr vert="eaVert" wrap="none" anchor="t"/>
          <a:lstStyle/>
          <a:p>
            <a:pPr algn="ctr"/>
            <a:r>
              <a:rPr lang="ja-JP" altLang="en-US" sz="2000" b="1" dirty="0">
                <a:solidFill>
                  <a:schemeClr val="bg1"/>
                </a:solidFill>
                <a:latin typeface="Times New Roman" pitchFamily="18" charset="0"/>
              </a:rPr>
              <a:t>テナント</a:t>
            </a:r>
            <a:endParaRPr lang="en-US" altLang="ja-JP" sz="2000" b="1" dirty="0">
              <a:solidFill>
                <a:schemeClr val="bg1"/>
              </a:solidFill>
              <a:latin typeface="Times New Roman" pitchFamily="18" charset="0"/>
            </a:endParaRPr>
          </a:p>
        </p:txBody>
      </p:sp>
      <p:sp>
        <p:nvSpPr>
          <p:cNvPr id="1836" name="AutoShape 15"/>
          <p:cNvSpPr>
            <a:spLocks noChangeArrowheads="1"/>
          </p:cNvSpPr>
          <p:nvPr/>
        </p:nvSpPr>
        <p:spPr>
          <a:xfrm>
            <a:off x="3172338" y="4212542"/>
            <a:ext cx="1418701" cy="696688"/>
          </a:xfrm>
          <a:prstGeom prst="roundRect">
            <a:avLst>
              <a:gd name="adj" fmla="val 16667"/>
            </a:avLst>
          </a:prstGeom>
          <a:solidFill>
            <a:schemeClr val="accent5">
              <a:lumMod val="50000"/>
            </a:schemeClr>
          </a:solidFill>
          <a:ln w="12700" cap="sq">
            <a:noFill/>
            <a:round/>
            <a:headEnd/>
            <a:tailEnd/>
          </a:ln>
          <a:effectLst>
            <a:outerShdw blurRad="50800" dist="38100" dir="2700000" algn="tl" rotWithShape="0">
              <a:prstClr val="black">
                <a:alpha val="40000"/>
              </a:prstClr>
            </a:outerShdw>
          </a:effectLst>
        </p:spPr>
        <p:txBody>
          <a:bodyPr vert="horz" wrap="none" anchor="ctr"/>
          <a:lstStyle/>
          <a:p>
            <a:pPr algn="ctr"/>
            <a:r>
              <a:rPr lang="ja-JP" altLang="en-US" sz="2000" b="1" dirty="0">
                <a:solidFill>
                  <a:schemeClr val="bg1"/>
                </a:solidFill>
                <a:latin typeface="Times New Roman" pitchFamily="18" charset="0"/>
              </a:rPr>
              <a:t>金融機関</a:t>
            </a:r>
            <a:endParaRPr lang="en-US" altLang="ja-JP" sz="2000" b="1" dirty="0">
              <a:solidFill>
                <a:schemeClr val="bg1"/>
              </a:solidFill>
              <a:latin typeface="Times New Roman" pitchFamily="18" charset="0"/>
            </a:endParaRPr>
          </a:p>
        </p:txBody>
      </p:sp>
      <p:sp>
        <p:nvSpPr>
          <p:cNvPr id="1837" name="AutoShape 15"/>
          <p:cNvSpPr>
            <a:spLocks noChangeArrowheads="1"/>
          </p:cNvSpPr>
          <p:nvPr/>
        </p:nvSpPr>
        <p:spPr>
          <a:xfrm>
            <a:off x="5159217" y="5445888"/>
            <a:ext cx="1418701" cy="1006755"/>
          </a:xfrm>
          <a:prstGeom prst="roundRect">
            <a:avLst>
              <a:gd name="adj" fmla="val 16667"/>
            </a:avLst>
          </a:prstGeom>
          <a:solidFill>
            <a:schemeClr val="accent5">
              <a:lumMod val="50000"/>
            </a:schemeClr>
          </a:solidFill>
          <a:ln w="12700" cap="sq">
            <a:noFill/>
            <a:round/>
            <a:headEnd/>
            <a:tailEnd/>
          </a:ln>
          <a:effectLst>
            <a:outerShdw blurRad="50800" dist="38100" dir="2700000" algn="tl" rotWithShape="0">
              <a:prstClr val="black">
                <a:alpha val="40000"/>
              </a:prstClr>
            </a:outerShdw>
          </a:effectLst>
        </p:spPr>
        <p:txBody>
          <a:bodyPr vert="horz" wrap="none" anchor="ctr"/>
          <a:lstStyle/>
          <a:p>
            <a:pPr algn="ctr"/>
            <a:r>
              <a:rPr lang="ja-JP" altLang="en-US" sz="2000" b="1" dirty="0">
                <a:solidFill>
                  <a:schemeClr val="bg1"/>
                </a:solidFill>
                <a:latin typeface="Times New Roman" pitchFamily="18" charset="0"/>
              </a:rPr>
              <a:t>保留床</a:t>
            </a:r>
            <a:endParaRPr lang="en-US" altLang="ja-JP" sz="2000" b="1" dirty="0">
              <a:solidFill>
                <a:schemeClr val="bg1"/>
              </a:solidFill>
              <a:latin typeface="Times New Roman" pitchFamily="18" charset="0"/>
            </a:endParaRPr>
          </a:p>
          <a:p>
            <a:pPr algn="ctr"/>
            <a:r>
              <a:rPr lang="ja-JP" altLang="en-US" sz="2000" b="1" dirty="0">
                <a:solidFill>
                  <a:schemeClr val="bg1"/>
                </a:solidFill>
                <a:latin typeface="Times New Roman" pitchFamily="18" charset="0"/>
              </a:rPr>
              <a:t>管理法人</a:t>
            </a:r>
            <a:endParaRPr lang="en-US" altLang="ja-JP" sz="2000" b="1" dirty="0">
              <a:solidFill>
                <a:schemeClr val="bg1"/>
              </a:solidFill>
              <a:latin typeface="Times New Roman" pitchFamily="18" charset="0"/>
            </a:endParaRPr>
          </a:p>
        </p:txBody>
      </p:sp>
    </p:spTree>
    <p:extLst>
      <p:ext uri="{BB962C8B-B14F-4D97-AF65-F5344CB8AC3E}">
        <p14:creationId xmlns:p14="http://schemas.microsoft.com/office/powerpoint/2010/main" val="397988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9" name="正方形/長方形 33"/>
          <p:cNvSpPr/>
          <p:nvPr/>
        </p:nvSpPr>
        <p:spPr>
          <a:xfrm>
            <a:off x="221847" y="692695"/>
            <a:ext cx="8712968" cy="59046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bg1"/>
              </a:solidFill>
            </a:endParaRPr>
          </a:p>
        </p:txBody>
      </p:sp>
      <p:sp>
        <p:nvSpPr>
          <p:cNvPr id="1970" name="AutoShape 12"/>
          <p:cNvSpPr>
            <a:spLocks noChangeArrowheads="1"/>
          </p:cNvSpPr>
          <p:nvPr/>
        </p:nvSpPr>
        <p:spPr>
          <a:xfrm>
            <a:off x="1259631" y="2467923"/>
            <a:ext cx="946081" cy="381000"/>
          </a:xfrm>
          <a:prstGeom prst="rightArrow">
            <a:avLst>
              <a:gd name="adj1" fmla="val 50000"/>
              <a:gd name="adj2" fmla="val 58331"/>
            </a:avLst>
          </a:prstGeom>
          <a:gradFill rotWithShape="0">
            <a:gsLst>
              <a:gs pos="2000">
                <a:schemeClr val="tx1">
                  <a:lumMod val="65000"/>
                  <a:lumOff val="35000"/>
                </a:schemeClr>
              </a:gs>
              <a:gs pos="100000">
                <a:schemeClr val="bg1">
                  <a:lumMod val="75000"/>
                </a:schemeClr>
              </a:gs>
            </a:gsLst>
            <a:lin ang="0" scaled="1"/>
            <a:tileRect/>
          </a:gradFill>
          <a:ln w="9525">
            <a:noFill/>
            <a:miter lim="800000"/>
            <a:headEnd/>
            <a:tailEnd/>
          </a:ln>
        </p:spPr>
        <p:txBody>
          <a:bodyPr wrap="none" anchor="ctr"/>
          <a:lstStyle/>
          <a:p>
            <a:pPr algn="ctr"/>
            <a:endParaRPr lang="ja-JP" altLang="ja-JP" sz="2400">
              <a:latin typeface="Times New Roman" pitchFamily="18" charset="0"/>
            </a:endParaRPr>
          </a:p>
        </p:txBody>
      </p:sp>
      <p:sp>
        <p:nvSpPr>
          <p:cNvPr id="1971" name="Line 7"/>
          <p:cNvSpPr>
            <a:spLocks noChangeShapeType="1"/>
          </p:cNvSpPr>
          <p:nvPr/>
        </p:nvSpPr>
        <p:spPr>
          <a:xfrm>
            <a:off x="1096144" y="5917332"/>
            <a:ext cx="3752974" cy="0"/>
          </a:xfrm>
          <a:prstGeom prst="line">
            <a:avLst/>
          </a:prstGeom>
          <a:noFill/>
          <a:ln w="38100">
            <a:solidFill>
              <a:srgbClr val="333333"/>
            </a:solidFill>
            <a:round/>
            <a:headEnd type="oval" w="sm" len="sm"/>
            <a:tailEnd type="triangle" w="med" len="lg"/>
          </a:ln>
        </p:spPr>
        <p:txBody>
          <a:bodyPr/>
          <a:lstStyle/>
          <a:p>
            <a:pPr>
              <a:defRPr/>
            </a:pPr>
            <a:endParaRPr lang="ja-JP" altLang="en-US">
              <a:latin typeface="+mj-ea"/>
              <a:ea typeface="+mj-ea"/>
            </a:endParaRPr>
          </a:p>
        </p:txBody>
      </p:sp>
      <p:sp>
        <p:nvSpPr>
          <p:cNvPr id="1972" name="Line 8"/>
          <p:cNvSpPr>
            <a:spLocks noChangeShapeType="1"/>
          </p:cNvSpPr>
          <p:nvPr/>
        </p:nvSpPr>
        <p:spPr>
          <a:xfrm>
            <a:off x="4933255" y="5917332"/>
            <a:ext cx="3959225" cy="0"/>
          </a:xfrm>
          <a:prstGeom prst="line">
            <a:avLst/>
          </a:prstGeom>
          <a:noFill/>
          <a:ln w="38100">
            <a:solidFill>
              <a:srgbClr val="333333"/>
            </a:solidFill>
            <a:round/>
            <a:headEnd type="oval" w="sm" len="sm"/>
            <a:tailEnd type="triangle" w="med" len="lg"/>
          </a:ln>
        </p:spPr>
        <p:txBody>
          <a:bodyPr/>
          <a:lstStyle/>
          <a:p>
            <a:pPr>
              <a:defRPr/>
            </a:pPr>
            <a:endParaRPr lang="ja-JP" altLang="en-US">
              <a:latin typeface="+mj-ea"/>
              <a:ea typeface="+mj-ea"/>
            </a:endParaRPr>
          </a:p>
        </p:txBody>
      </p:sp>
      <p:sp>
        <p:nvSpPr>
          <p:cNvPr id="1973" name="Text Box 13"/>
          <p:cNvSpPr txBox="1">
            <a:spLocks noChangeArrowheads="1"/>
          </p:cNvSpPr>
          <p:nvPr/>
        </p:nvSpPr>
        <p:spPr>
          <a:xfrm>
            <a:off x="2772544" y="5455683"/>
            <a:ext cx="1295400" cy="255588"/>
          </a:xfrm>
          <a:prstGeom prst="rect">
            <a:avLst/>
          </a:prstGeom>
          <a:noFill/>
          <a:ln w="9525">
            <a:noFill/>
            <a:miter lim="800000"/>
            <a:headEnd/>
            <a:tailEnd/>
          </a:ln>
        </p:spPr>
        <p:txBody>
          <a:bodyPr lIns="54000" tIns="0" rIns="54000" bIns="0"/>
          <a:lstStyle/>
          <a:p>
            <a:pPr algn="ctr">
              <a:defRPr/>
            </a:pPr>
            <a:r>
              <a:rPr lang="en-US" altLang="ja-JP" sz="1600">
                <a:latin typeface="+mn-ea"/>
                <a:ea typeface="+mn-ea"/>
              </a:rPr>
              <a:t>(</a:t>
            </a:r>
            <a:r>
              <a:rPr lang="ja-JP" altLang="en-US" sz="1600">
                <a:latin typeface="+mn-ea"/>
                <a:ea typeface="+mn-ea"/>
              </a:rPr>
              <a:t>非法人格</a:t>
            </a:r>
            <a:r>
              <a:rPr lang="en-US" altLang="ja-JP" sz="1600">
                <a:latin typeface="+mn-ea"/>
                <a:ea typeface="+mn-ea"/>
              </a:rPr>
              <a:t>)</a:t>
            </a:r>
          </a:p>
          <a:p>
            <a:pPr eaLnBrk="0" hangingPunct="0">
              <a:defRPr/>
            </a:pPr>
            <a:endParaRPr lang="en-US" altLang="ja-JP" sz="1600">
              <a:latin typeface="+mn-ea"/>
              <a:ea typeface="+mn-ea"/>
            </a:endParaRPr>
          </a:p>
        </p:txBody>
      </p:sp>
      <p:sp>
        <p:nvSpPr>
          <p:cNvPr id="1974" name="Text Box 14"/>
          <p:cNvSpPr txBox="1">
            <a:spLocks noChangeArrowheads="1"/>
          </p:cNvSpPr>
          <p:nvPr/>
        </p:nvSpPr>
        <p:spPr>
          <a:xfrm>
            <a:off x="5557143" y="5426795"/>
            <a:ext cx="1295400" cy="282575"/>
          </a:xfrm>
          <a:prstGeom prst="rect">
            <a:avLst/>
          </a:prstGeom>
          <a:noFill/>
          <a:ln w="9525">
            <a:noFill/>
            <a:miter lim="800000"/>
            <a:headEnd/>
            <a:tailEnd/>
          </a:ln>
        </p:spPr>
        <p:txBody>
          <a:bodyPr lIns="54000" tIns="0" rIns="54000" bIns="0"/>
          <a:lstStyle/>
          <a:p>
            <a:pPr algn="ctr">
              <a:defRPr/>
            </a:pPr>
            <a:r>
              <a:rPr lang="en-US" altLang="ja-JP" sz="1600" dirty="0">
                <a:latin typeface="+mn-ea"/>
                <a:ea typeface="+mn-ea"/>
              </a:rPr>
              <a:t>(</a:t>
            </a:r>
            <a:r>
              <a:rPr lang="ja-JP" altLang="en-US" sz="1600" dirty="0">
                <a:latin typeface="+mn-ea"/>
                <a:ea typeface="+mn-ea"/>
              </a:rPr>
              <a:t>法人格</a:t>
            </a:r>
            <a:r>
              <a:rPr lang="en-US" altLang="ja-JP" sz="1600" dirty="0">
                <a:latin typeface="+mn-ea"/>
                <a:ea typeface="+mn-ea"/>
              </a:rPr>
              <a:t>)</a:t>
            </a:r>
          </a:p>
        </p:txBody>
      </p:sp>
      <p:sp>
        <p:nvSpPr>
          <p:cNvPr id="1975" name="AutoShape 23"/>
          <p:cNvSpPr>
            <a:spLocks noChangeArrowheads="1"/>
          </p:cNvSpPr>
          <p:nvPr/>
        </p:nvSpPr>
        <p:spPr>
          <a:xfrm>
            <a:off x="1096144" y="5339482"/>
            <a:ext cx="1746250" cy="381000"/>
          </a:xfrm>
          <a:prstGeom prst="roundRect">
            <a:avLst>
              <a:gd name="adj" fmla="val 16667"/>
            </a:avLst>
          </a:prstGeom>
          <a:solidFill>
            <a:schemeClr val="bg1"/>
          </a:solidFill>
          <a:ln w="31750" cap="sq">
            <a:solidFill>
              <a:schemeClr val="tx1"/>
            </a:solidFill>
            <a:round/>
            <a:headEnd/>
            <a:tailEnd/>
          </a:ln>
        </p:spPr>
        <p:txBody>
          <a:bodyPr wrap="none" anchor="ctr"/>
          <a:lstStyle/>
          <a:p>
            <a:pPr algn="ctr">
              <a:defRPr/>
            </a:pPr>
            <a:r>
              <a:rPr lang="ja-JP" altLang="en-US" sz="1600" dirty="0">
                <a:latin typeface="+mn-ea"/>
                <a:ea typeface="+mn-ea"/>
              </a:rPr>
              <a:t>準備組合設立</a:t>
            </a:r>
          </a:p>
        </p:txBody>
      </p:sp>
      <p:sp>
        <p:nvSpPr>
          <p:cNvPr id="1976" name="AutoShape 24"/>
          <p:cNvSpPr>
            <a:spLocks noChangeArrowheads="1"/>
          </p:cNvSpPr>
          <p:nvPr/>
        </p:nvSpPr>
        <p:spPr>
          <a:xfrm>
            <a:off x="3841055" y="5341383"/>
            <a:ext cx="1917700" cy="381000"/>
          </a:xfrm>
          <a:prstGeom prst="roundRect">
            <a:avLst>
              <a:gd name="adj" fmla="val 16667"/>
            </a:avLst>
          </a:prstGeom>
          <a:solidFill>
            <a:schemeClr val="bg1"/>
          </a:solidFill>
          <a:ln w="31750" cap="sq">
            <a:solidFill>
              <a:schemeClr val="tx1"/>
            </a:solidFill>
            <a:round/>
            <a:headEnd/>
            <a:tailEnd/>
          </a:ln>
        </p:spPr>
        <p:txBody>
          <a:bodyPr wrap="none" anchor="ctr"/>
          <a:lstStyle/>
          <a:p>
            <a:pPr algn="ctr">
              <a:defRPr/>
            </a:pPr>
            <a:r>
              <a:rPr lang="ja-JP" altLang="en-US" sz="1600" dirty="0">
                <a:latin typeface="+mn-ea"/>
                <a:ea typeface="+mn-ea"/>
              </a:rPr>
              <a:t>組合設立認可</a:t>
            </a:r>
          </a:p>
        </p:txBody>
      </p:sp>
      <p:sp>
        <p:nvSpPr>
          <p:cNvPr id="1977" name="AutoShape 25"/>
          <p:cNvSpPr>
            <a:spLocks noChangeArrowheads="1"/>
          </p:cNvSpPr>
          <p:nvPr/>
        </p:nvSpPr>
        <p:spPr>
          <a:xfrm>
            <a:off x="7638355" y="5303283"/>
            <a:ext cx="1243013" cy="381000"/>
          </a:xfrm>
          <a:prstGeom prst="roundRect">
            <a:avLst>
              <a:gd name="adj" fmla="val 16667"/>
            </a:avLst>
          </a:prstGeom>
          <a:solidFill>
            <a:schemeClr val="bg1"/>
          </a:solidFill>
          <a:ln w="31750" cap="sq">
            <a:solidFill>
              <a:schemeClr val="tx1"/>
            </a:solidFill>
            <a:round/>
            <a:headEnd/>
            <a:tailEnd/>
          </a:ln>
        </p:spPr>
        <p:txBody>
          <a:bodyPr wrap="none" anchor="ctr"/>
          <a:lstStyle/>
          <a:p>
            <a:pPr algn="ctr">
              <a:defRPr/>
            </a:pPr>
            <a:r>
              <a:rPr lang="ja-JP" altLang="en-US" sz="1600" dirty="0">
                <a:latin typeface="+mn-ea"/>
                <a:ea typeface="+mn-ea"/>
              </a:rPr>
              <a:t>組合解散</a:t>
            </a:r>
          </a:p>
        </p:txBody>
      </p:sp>
      <p:sp>
        <p:nvSpPr>
          <p:cNvPr id="1978" name="AutoShape 26"/>
          <p:cNvSpPr>
            <a:spLocks noChangeArrowheads="1"/>
          </p:cNvSpPr>
          <p:nvPr/>
        </p:nvSpPr>
        <p:spPr>
          <a:xfrm>
            <a:off x="1096144" y="6101482"/>
            <a:ext cx="1238250" cy="381000"/>
          </a:xfrm>
          <a:prstGeom prst="roundRect">
            <a:avLst>
              <a:gd name="adj" fmla="val 16667"/>
            </a:avLst>
          </a:prstGeom>
          <a:solidFill>
            <a:schemeClr val="bg1"/>
          </a:solidFill>
          <a:ln w="31750" cap="sq">
            <a:solidFill>
              <a:schemeClr val="tx1"/>
            </a:solidFill>
            <a:round/>
            <a:headEnd/>
            <a:tailEnd/>
          </a:ln>
        </p:spPr>
        <p:txBody>
          <a:bodyPr wrap="none" anchor="ctr"/>
          <a:lstStyle/>
          <a:p>
            <a:pPr algn="ctr">
              <a:defRPr/>
            </a:pPr>
            <a:r>
              <a:rPr lang="ja-JP" altLang="en-US" sz="1600">
                <a:latin typeface="+mn-ea"/>
                <a:ea typeface="+mn-ea"/>
              </a:rPr>
              <a:t>会社設立</a:t>
            </a:r>
          </a:p>
        </p:txBody>
      </p:sp>
      <p:sp>
        <p:nvSpPr>
          <p:cNvPr id="1979" name="AutoShape 27"/>
          <p:cNvSpPr>
            <a:spLocks noChangeArrowheads="1"/>
          </p:cNvSpPr>
          <p:nvPr/>
        </p:nvSpPr>
        <p:spPr>
          <a:xfrm>
            <a:off x="3841055" y="6065283"/>
            <a:ext cx="1846263" cy="381000"/>
          </a:xfrm>
          <a:prstGeom prst="roundRect">
            <a:avLst>
              <a:gd name="adj" fmla="val 16667"/>
            </a:avLst>
          </a:prstGeom>
          <a:solidFill>
            <a:schemeClr val="bg1"/>
          </a:solidFill>
          <a:ln w="31750" cap="sq">
            <a:solidFill>
              <a:schemeClr val="tx1"/>
            </a:solidFill>
            <a:round/>
            <a:headEnd/>
            <a:tailEnd/>
          </a:ln>
        </p:spPr>
        <p:txBody>
          <a:bodyPr wrap="none" anchor="ctr"/>
          <a:lstStyle/>
          <a:p>
            <a:pPr algn="ctr">
              <a:defRPr/>
            </a:pPr>
            <a:r>
              <a:rPr lang="ja-JP" altLang="en-US" sz="1600">
                <a:latin typeface="+mn-ea"/>
                <a:ea typeface="+mn-ea"/>
              </a:rPr>
              <a:t>会社事業認可</a:t>
            </a:r>
          </a:p>
        </p:txBody>
      </p:sp>
      <p:sp>
        <p:nvSpPr>
          <p:cNvPr id="1980" name="AutoShape 28"/>
          <p:cNvSpPr>
            <a:spLocks noChangeArrowheads="1"/>
          </p:cNvSpPr>
          <p:nvPr/>
        </p:nvSpPr>
        <p:spPr>
          <a:xfrm>
            <a:off x="7638355" y="6065283"/>
            <a:ext cx="1243013" cy="381000"/>
          </a:xfrm>
          <a:prstGeom prst="roundRect">
            <a:avLst>
              <a:gd name="adj" fmla="val 16667"/>
            </a:avLst>
          </a:prstGeom>
          <a:solidFill>
            <a:schemeClr val="bg1"/>
          </a:solidFill>
          <a:ln w="31750" cap="sq">
            <a:solidFill>
              <a:schemeClr val="tx1"/>
            </a:solidFill>
            <a:round/>
            <a:headEnd/>
            <a:tailEnd/>
          </a:ln>
        </p:spPr>
        <p:txBody>
          <a:bodyPr wrap="none" anchor="ctr"/>
          <a:lstStyle/>
          <a:p>
            <a:pPr algn="ctr">
              <a:defRPr/>
            </a:pPr>
            <a:r>
              <a:rPr lang="ja-JP" altLang="en-US" sz="1600">
                <a:latin typeface="+mn-ea"/>
                <a:ea typeface="+mn-ea"/>
              </a:rPr>
              <a:t>会社解散</a:t>
            </a:r>
          </a:p>
        </p:txBody>
      </p:sp>
      <p:sp>
        <p:nvSpPr>
          <p:cNvPr id="1981" name="Rectangle 5614"/>
          <p:cNvSpPr>
            <a:spLocks noChangeArrowheads="1"/>
          </p:cNvSpPr>
          <p:nvPr/>
        </p:nvSpPr>
        <p:spPr>
          <a:xfrm>
            <a:off x="0" y="0"/>
            <a:ext cx="8229600" cy="571500"/>
          </a:xfrm>
          <a:prstGeom prst="rect">
            <a:avLst/>
          </a:prstGeom>
          <a:noFill/>
          <a:ln w="9525">
            <a:noFill/>
            <a:miter lim="800000"/>
            <a:headEnd/>
            <a:tailEnd/>
          </a:ln>
        </p:spPr>
        <p:txBody>
          <a:bodyPr anchor="ctr"/>
          <a:lstStyle/>
          <a:p>
            <a:r>
              <a:rPr lang="ja-JP" altLang="en-US" sz="2400" b="1" dirty="0">
                <a:latin typeface="ＭＳ Ｐゴシック" charset="-128"/>
              </a:rPr>
              <a:t>３．市街地再開発事業に対する支援制度</a:t>
            </a:r>
          </a:p>
        </p:txBody>
      </p:sp>
      <p:cxnSp>
        <p:nvCxnSpPr>
          <p:cNvPr id="1982" name="直線コネクタ 35"/>
          <p:cNvCxnSpPr/>
          <p:nvPr/>
        </p:nvCxnSpPr>
        <p:spPr>
          <a:xfrm>
            <a:off x="0" y="500063"/>
            <a:ext cx="9144000" cy="0"/>
          </a:xfrm>
          <a:prstGeom prst="line">
            <a:avLst/>
          </a:prstGeom>
          <a:ln w="28575">
            <a:solidFill>
              <a:srgbClr val="0099CC"/>
            </a:solidFill>
          </a:ln>
        </p:spPr>
        <p:style>
          <a:lnRef idx="1">
            <a:schemeClr val="accent1"/>
          </a:lnRef>
          <a:fillRef idx="0">
            <a:schemeClr val="accent1"/>
          </a:fillRef>
          <a:effectRef idx="0">
            <a:schemeClr val="accent1"/>
          </a:effectRef>
          <a:fontRef idx="minor">
            <a:schemeClr val="tx1"/>
          </a:fontRef>
        </p:style>
      </p:cxnSp>
      <p:sp>
        <p:nvSpPr>
          <p:cNvPr id="1983" name="タイトル 8"/>
          <p:cNvSpPr>
            <a:spLocks noGrp="1"/>
          </p:cNvSpPr>
          <p:nvPr>
            <p:ph type="title"/>
          </p:nvPr>
        </p:nvSpPr>
        <p:spPr>
          <a:xfrm>
            <a:off x="304800" y="785783"/>
            <a:ext cx="5157181" cy="400110"/>
          </a:xfrm>
          <a:solidFill>
            <a:schemeClr val="tx1">
              <a:lumMod val="50000"/>
              <a:lumOff val="50000"/>
            </a:schemeClr>
          </a:solidFill>
          <a:ln w="6350">
            <a:noFill/>
          </a:ln>
        </p:spPr>
        <p:txBody>
          <a:bodyPr wrap="none">
            <a:spAutoFit/>
          </a:bodyPr>
          <a:lstStyle/>
          <a:p>
            <a:pPr eaLnBrk="1" hangingPunct="1"/>
            <a:r>
              <a:rPr lang="ja-JP" altLang="en-US" sz="2000" dirty="0">
                <a:solidFill>
                  <a:schemeClr val="bg1"/>
                </a:solidFill>
                <a:latin typeface="ＭＳ Ｐゴシック" charset="-128"/>
                <a:ea typeface="ＭＳ Ｐゴシック" charset="-128"/>
              </a:rPr>
              <a:t>初動期支援と都市計画決定以降の支援制度</a:t>
            </a:r>
          </a:p>
        </p:txBody>
      </p:sp>
      <p:sp>
        <p:nvSpPr>
          <p:cNvPr id="1984" name="Text Box 14"/>
          <p:cNvSpPr txBox="1">
            <a:spLocks noChangeArrowheads="1"/>
          </p:cNvSpPr>
          <p:nvPr/>
        </p:nvSpPr>
        <p:spPr>
          <a:xfrm>
            <a:off x="2153419" y="6242769"/>
            <a:ext cx="1295400" cy="282575"/>
          </a:xfrm>
          <a:prstGeom prst="rect">
            <a:avLst/>
          </a:prstGeom>
          <a:noFill/>
          <a:ln w="9525">
            <a:noFill/>
            <a:miter lim="800000"/>
            <a:headEnd/>
            <a:tailEnd/>
          </a:ln>
        </p:spPr>
        <p:txBody>
          <a:bodyPr lIns="54000" tIns="0" rIns="54000" bIns="0"/>
          <a:lstStyle/>
          <a:p>
            <a:pPr algn="ctr">
              <a:defRPr/>
            </a:pPr>
            <a:r>
              <a:rPr lang="en-US" altLang="ja-JP" sz="1600" dirty="0">
                <a:latin typeface="+mn-ea"/>
                <a:ea typeface="+mn-ea"/>
              </a:rPr>
              <a:t>(</a:t>
            </a:r>
            <a:r>
              <a:rPr lang="ja-JP" altLang="en-US" sz="1600" dirty="0">
                <a:latin typeface="+mn-ea"/>
                <a:ea typeface="+mn-ea"/>
              </a:rPr>
              <a:t>法人格</a:t>
            </a:r>
            <a:r>
              <a:rPr lang="en-US" altLang="ja-JP" sz="1600" dirty="0">
                <a:latin typeface="+mn-ea"/>
                <a:ea typeface="+mn-ea"/>
              </a:rPr>
              <a:t>)</a:t>
            </a:r>
          </a:p>
        </p:txBody>
      </p:sp>
      <p:sp>
        <p:nvSpPr>
          <p:cNvPr id="1985" name="スライド番号プレースホルダー 2"/>
          <p:cNvSpPr>
            <a:spLocks noGrp="1"/>
          </p:cNvSpPr>
          <p:nvPr>
            <p:ph type="sldNum" sz="quarter" idx="12"/>
          </p:nvPr>
        </p:nvSpPr>
        <p:spPr>
          <a:xfrm>
            <a:off x="6960964" y="6498480"/>
            <a:ext cx="2133600" cy="476250"/>
          </a:xfrm>
        </p:spPr>
        <p:txBody>
          <a:bodyPr/>
          <a:lstStyle/>
          <a:p>
            <a:pPr>
              <a:defRPr/>
            </a:pPr>
            <a:fld id="{6CE5E613-5CE7-4450-8EBB-04C8A15EB0AE}" type="slidenum">
              <a:rPr lang="en-US" altLang="ja-JP" smtClean="0"/>
              <a:pPr>
                <a:defRPr/>
              </a:pPr>
              <a:t>21</a:t>
            </a:fld>
            <a:endParaRPr lang="en-US" altLang="ja-JP" dirty="0"/>
          </a:p>
        </p:txBody>
      </p:sp>
      <p:sp>
        <p:nvSpPr>
          <p:cNvPr id="1986" name="V 字形矢印 78"/>
          <p:cNvSpPr/>
          <p:nvPr/>
        </p:nvSpPr>
        <p:spPr>
          <a:xfrm>
            <a:off x="7164288" y="1363386"/>
            <a:ext cx="1728192" cy="334911"/>
          </a:xfrm>
          <a:prstGeom prst="notchedRightArrow">
            <a:avLst>
              <a:gd name="adj1" fmla="val 100000"/>
              <a:gd name="adj2" fmla="val 27954"/>
            </a:avLst>
          </a:prstGeom>
          <a:solidFill>
            <a:schemeClr val="tx1">
              <a:lumMod val="50000"/>
              <a:lumOff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bg1"/>
                </a:solidFill>
                <a:latin typeface="+mn-ea"/>
              </a:rPr>
              <a:t>管理運営</a:t>
            </a:r>
            <a:r>
              <a:rPr kumimoji="1" lang="ja-JP" altLang="en-US" sz="1600" dirty="0">
                <a:solidFill>
                  <a:schemeClr val="bg1"/>
                </a:solidFill>
                <a:latin typeface="+mn-ea"/>
              </a:rPr>
              <a:t>段階</a:t>
            </a:r>
          </a:p>
        </p:txBody>
      </p:sp>
      <p:sp>
        <p:nvSpPr>
          <p:cNvPr id="1987" name="V 字形矢印 77"/>
          <p:cNvSpPr/>
          <p:nvPr/>
        </p:nvSpPr>
        <p:spPr>
          <a:xfrm>
            <a:off x="4139960" y="1363386"/>
            <a:ext cx="3160219" cy="337422"/>
          </a:xfrm>
          <a:prstGeom prst="notchedRightArrow">
            <a:avLst>
              <a:gd name="adj1" fmla="val 100000"/>
              <a:gd name="adj2" fmla="val 27954"/>
            </a:avLst>
          </a:prstGeom>
          <a:solidFill>
            <a:schemeClr val="tx1">
              <a:lumMod val="50000"/>
              <a:lumOff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bg1"/>
                </a:solidFill>
                <a:latin typeface="+mn-ea"/>
              </a:rPr>
              <a:t>事業実施</a:t>
            </a:r>
            <a:r>
              <a:rPr kumimoji="1" lang="ja-JP" altLang="en-US" sz="1600" dirty="0">
                <a:solidFill>
                  <a:schemeClr val="bg1"/>
                </a:solidFill>
                <a:latin typeface="+mn-ea"/>
              </a:rPr>
              <a:t>段階</a:t>
            </a:r>
          </a:p>
        </p:txBody>
      </p:sp>
      <p:sp>
        <p:nvSpPr>
          <p:cNvPr id="1988" name="V 字形矢印 76"/>
          <p:cNvSpPr/>
          <p:nvPr/>
        </p:nvSpPr>
        <p:spPr>
          <a:xfrm>
            <a:off x="2455367" y="1363386"/>
            <a:ext cx="1972617" cy="334911"/>
          </a:xfrm>
          <a:prstGeom prst="notchedRightArrow">
            <a:avLst>
              <a:gd name="adj1" fmla="val 100000"/>
              <a:gd name="adj2" fmla="val 27954"/>
            </a:avLst>
          </a:prstGeom>
          <a:solidFill>
            <a:schemeClr val="tx1">
              <a:lumMod val="50000"/>
              <a:lumOff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bg1"/>
                </a:solidFill>
                <a:latin typeface="+mn-ea"/>
              </a:rPr>
              <a:t>計画</a:t>
            </a:r>
            <a:r>
              <a:rPr kumimoji="1" lang="ja-JP" altLang="en-US" sz="1600" dirty="0">
                <a:solidFill>
                  <a:schemeClr val="bg1"/>
                </a:solidFill>
                <a:latin typeface="+mn-ea"/>
              </a:rPr>
              <a:t>段階</a:t>
            </a:r>
          </a:p>
        </p:txBody>
      </p:sp>
      <p:sp>
        <p:nvSpPr>
          <p:cNvPr id="1989" name="V 字形矢印 64"/>
          <p:cNvSpPr/>
          <p:nvPr/>
        </p:nvSpPr>
        <p:spPr>
          <a:xfrm>
            <a:off x="304800" y="1363386"/>
            <a:ext cx="2363952" cy="334911"/>
          </a:xfrm>
          <a:prstGeom prst="homePlate">
            <a:avLst/>
          </a:prstGeom>
          <a:solidFill>
            <a:schemeClr val="tx1">
              <a:lumMod val="50000"/>
              <a:lumOff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mn-ea"/>
              </a:rPr>
              <a:t>構想段階</a:t>
            </a:r>
          </a:p>
        </p:txBody>
      </p:sp>
      <p:sp>
        <p:nvSpPr>
          <p:cNvPr id="1990" name="ホームベース 4117"/>
          <p:cNvSpPr/>
          <p:nvPr/>
        </p:nvSpPr>
        <p:spPr>
          <a:xfrm>
            <a:off x="843952" y="3729470"/>
            <a:ext cx="1574530" cy="1066669"/>
          </a:xfrm>
          <a:prstGeom prst="homePlate">
            <a:avLst>
              <a:gd name="adj" fmla="val 25707"/>
            </a:avLst>
          </a:prstGeom>
          <a:solidFill>
            <a:schemeClr val="accent5"/>
          </a:solidFill>
          <a:ln w="25400">
            <a:solidFill>
              <a:schemeClr val="tx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solidFill>
                <a:srgbClr val="000000"/>
              </a:solidFill>
              <a:latin typeface="+mn-ea"/>
            </a:endParaRPr>
          </a:p>
        </p:txBody>
      </p:sp>
      <p:sp>
        <p:nvSpPr>
          <p:cNvPr id="1991" name="テキスト ボックス 40"/>
          <p:cNvSpPr txBox="1"/>
          <p:nvPr/>
        </p:nvSpPr>
        <p:spPr>
          <a:xfrm>
            <a:off x="355387" y="3731017"/>
            <a:ext cx="398324" cy="1416027"/>
          </a:xfrm>
          <a:prstGeom prst="rect">
            <a:avLst/>
          </a:prstGeom>
          <a:solidFill>
            <a:schemeClr val="tx1">
              <a:lumMod val="50000"/>
              <a:lumOff val="50000"/>
            </a:schemeClr>
          </a:solidFill>
        </p:spPr>
        <p:txBody>
          <a:bodyPr vert="eaVert" wrap="square" rtlCol="0">
            <a:spAutoFit/>
          </a:bodyPr>
          <a:lstStyle/>
          <a:p>
            <a:pPr algn="ctr"/>
            <a:r>
              <a:rPr kumimoji="1" lang="ja-JP" altLang="en-US" sz="1400" dirty="0">
                <a:solidFill>
                  <a:schemeClr val="bg1"/>
                </a:solidFill>
                <a:latin typeface="+mn-ea"/>
                <a:ea typeface="+mn-ea"/>
              </a:rPr>
              <a:t>支援制度</a:t>
            </a:r>
          </a:p>
        </p:txBody>
      </p:sp>
      <p:sp>
        <p:nvSpPr>
          <p:cNvPr id="1992" name="ホームベース 4117"/>
          <p:cNvSpPr/>
          <p:nvPr/>
        </p:nvSpPr>
        <p:spPr>
          <a:xfrm>
            <a:off x="2555776" y="3735423"/>
            <a:ext cx="6264696" cy="1066669"/>
          </a:xfrm>
          <a:prstGeom prst="homePlate">
            <a:avLst>
              <a:gd name="adj" fmla="val 26465"/>
            </a:avLst>
          </a:prstGeom>
          <a:solidFill>
            <a:schemeClr val="accent5"/>
          </a:solidFill>
          <a:ln w="635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solidFill>
                <a:srgbClr val="000000"/>
              </a:solidFill>
              <a:latin typeface="+mn-ea"/>
            </a:endParaRPr>
          </a:p>
        </p:txBody>
      </p:sp>
      <p:sp>
        <p:nvSpPr>
          <p:cNvPr id="1993" name="テキスト ボックス 48"/>
          <p:cNvSpPr txBox="1"/>
          <p:nvPr/>
        </p:nvSpPr>
        <p:spPr>
          <a:xfrm>
            <a:off x="827584" y="3754818"/>
            <a:ext cx="1507431" cy="1046440"/>
          </a:xfrm>
          <a:prstGeom prst="rect">
            <a:avLst/>
          </a:prstGeom>
          <a:noFill/>
        </p:spPr>
        <p:txBody>
          <a:bodyPr wrap="square" rtlCol="0">
            <a:spAutoFit/>
          </a:bodyPr>
          <a:lstStyle/>
          <a:p>
            <a:pPr>
              <a:defRPr/>
            </a:pPr>
            <a:r>
              <a:rPr lang="ja-JP" altLang="en-US" b="1" dirty="0">
                <a:solidFill>
                  <a:srgbClr val="000000"/>
                </a:solidFill>
                <a:latin typeface="+mn-ea"/>
                <a:ea typeface="+mn-ea"/>
              </a:rPr>
              <a:t>初動期支援</a:t>
            </a:r>
            <a:endParaRPr lang="en-US" altLang="ja-JP" b="1" dirty="0">
              <a:solidFill>
                <a:srgbClr val="000000"/>
              </a:solidFill>
              <a:latin typeface="+mn-ea"/>
              <a:ea typeface="+mn-ea"/>
            </a:endParaRPr>
          </a:p>
          <a:p>
            <a:pPr>
              <a:defRPr/>
            </a:pPr>
            <a:r>
              <a:rPr lang="ja-JP" altLang="en-US" sz="1400" dirty="0">
                <a:solidFill>
                  <a:srgbClr val="000000"/>
                </a:solidFill>
                <a:latin typeface="+mn-ea"/>
                <a:ea typeface="+mn-ea"/>
              </a:rPr>
              <a:t>計画策定、コーディネートに要する費用　</a:t>
            </a:r>
            <a:endParaRPr lang="en-US" altLang="ja-JP" sz="1400" dirty="0">
              <a:solidFill>
                <a:srgbClr val="000000"/>
              </a:solidFill>
              <a:latin typeface="+mn-ea"/>
              <a:ea typeface="+mn-ea"/>
            </a:endParaRPr>
          </a:p>
        </p:txBody>
      </p:sp>
      <p:sp>
        <p:nvSpPr>
          <p:cNvPr id="1994" name="AutoShape 17"/>
          <p:cNvSpPr>
            <a:spLocks noChangeArrowheads="1"/>
          </p:cNvSpPr>
          <p:nvPr/>
        </p:nvSpPr>
        <p:spPr>
          <a:xfrm>
            <a:off x="4692178" y="1793196"/>
            <a:ext cx="533400" cy="1771705"/>
          </a:xfrm>
          <a:prstGeom prst="roundRect">
            <a:avLst>
              <a:gd name="adj" fmla="val 16667"/>
            </a:avLst>
          </a:prstGeom>
          <a:solidFill>
            <a:schemeClr val="bg1"/>
          </a:solidFill>
          <a:ln w="6350" cap="sq">
            <a:solidFill>
              <a:schemeClr val="tx1">
                <a:lumMod val="50000"/>
                <a:lumOff val="50000"/>
              </a:schemeClr>
            </a:solidFill>
            <a:round/>
            <a:headEnd/>
            <a:tailEnd/>
          </a:ln>
          <a:effectLst>
            <a:outerShdw blurRad="50800" dist="38100" dir="2700000" algn="tl" rotWithShape="0">
              <a:prstClr val="black">
                <a:alpha val="40000"/>
              </a:prstClr>
            </a:outerShdw>
          </a:effectLst>
        </p:spPr>
        <p:txBody>
          <a:bodyPr vert="eaVert" wrap="none" anchor="ctr"/>
          <a:lstStyle/>
          <a:p>
            <a:pPr algn="ctr"/>
            <a:r>
              <a:rPr lang="ja-JP" altLang="en-US" sz="1600">
                <a:latin typeface="Times New Roman" pitchFamily="18" charset="0"/>
              </a:rPr>
              <a:t>権利変換計画決定</a:t>
            </a:r>
          </a:p>
        </p:txBody>
      </p:sp>
      <p:sp>
        <p:nvSpPr>
          <p:cNvPr id="1995" name="AutoShape 18"/>
          <p:cNvSpPr>
            <a:spLocks noChangeArrowheads="1"/>
          </p:cNvSpPr>
          <p:nvPr/>
        </p:nvSpPr>
        <p:spPr>
          <a:xfrm>
            <a:off x="6756864" y="1793196"/>
            <a:ext cx="519113" cy="1771705"/>
          </a:xfrm>
          <a:prstGeom prst="roundRect">
            <a:avLst>
              <a:gd name="adj" fmla="val 16667"/>
            </a:avLst>
          </a:prstGeom>
          <a:solidFill>
            <a:schemeClr val="bg1"/>
          </a:solidFill>
          <a:ln w="6350" cap="sq">
            <a:solidFill>
              <a:schemeClr val="tx1">
                <a:lumMod val="50000"/>
                <a:lumOff val="50000"/>
              </a:schemeClr>
            </a:solidFill>
            <a:round/>
            <a:headEnd/>
            <a:tailEnd/>
          </a:ln>
          <a:effectLst>
            <a:outerShdw blurRad="50800" dist="38100" dir="2700000" algn="tl" rotWithShape="0">
              <a:prstClr val="black">
                <a:alpha val="40000"/>
              </a:prstClr>
            </a:outerShdw>
          </a:effectLst>
        </p:spPr>
        <p:txBody>
          <a:bodyPr vert="eaVert" wrap="none" anchor="ctr"/>
          <a:lstStyle/>
          <a:p>
            <a:pPr algn="ctr"/>
            <a:r>
              <a:rPr lang="ja-JP" altLang="en-US" sz="1600" dirty="0">
                <a:latin typeface="Times New Roman" pitchFamily="18" charset="0"/>
              </a:rPr>
              <a:t>建築工事完了</a:t>
            </a:r>
          </a:p>
        </p:txBody>
      </p:sp>
      <p:sp>
        <p:nvSpPr>
          <p:cNvPr id="1996" name="AutoShape 19"/>
          <p:cNvSpPr>
            <a:spLocks noChangeArrowheads="1"/>
          </p:cNvSpPr>
          <p:nvPr/>
        </p:nvSpPr>
        <p:spPr>
          <a:xfrm>
            <a:off x="5615310" y="1785173"/>
            <a:ext cx="527050" cy="1771705"/>
          </a:xfrm>
          <a:prstGeom prst="roundRect">
            <a:avLst>
              <a:gd name="adj" fmla="val 16667"/>
            </a:avLst>
          </a:prstGeom>
          <a:solidFill>
            <a:schemeClr val="bg1"/>
          </a:solidFill>
          <a:ln w="6350" cap="sq">
            <a:solidFill>
              <a:schemeClr val="tx1">
                <a:lumMod val="50000"/>
                <a:lumOff val="50000"/>
              </a:schemeClr>
            </a:solidFill>
            <a:round/>
            <a:headEnd/>
            <a:tailEnd/>
          </a:ln>
          <a:effectLst>
            <a:outerShdw blurRad="50800" dist="38100" dir="2700000" algn="tl" rotWithShape="0">
              <a:prstClr val="black">
                <a:alpha val="40000"/>
              </a:prstClr>
            </a:outerShdw>
          </a:effectLst>
        </p:spPr>
        <p:txBody>
          <a:bodyPr vert="eaVert" wrap="none" anchor="ctr"/>
          <a:lstStyle/>
          <a:p>
            <a:pPr algn="ctr"/>
            <a:r>
              <a:rPr lang="ja-JP" altLang="en-US" sz="1600">
                <a:latin typeface="Times New Roman" pitchFamily="18" charset="0"/>
              </a:rPr>
              <a:t>建築工事着工</a:t>
            </a:r>
          </a:p>
        </p:txBody>
      </p:sp>
      <p:sp>
        <p:nvSpPr>
          <p:cNvPr id="1997" name="AutoShape 20"/>
          <p:cNvSpPr>
            <a:spLocks noChangeArrowheads="1"/>
          </p:cNvSpPr>
          <p:nvPr/>
        </p:nvSpPr>
        <p:spPr>
          <a:xfrm>
            <a:off x="3751807" y="1801309"/>
            <a:ext cx="528637" cy="1771706"/>
          </a:xfrm>
          <a:prstGeom prst="roundRect">
            <a:avLst>
              <a:gd name="adj" fmla="val 16667"/>
            </a:avLst>
          </a:prstGeom>
          <a:solidFill>
            <a:schemeClr val="bg1"/>
          </a:solidFill>
          <a:ln w="6350" cap="sq">
            <a:solidFill>
              <a:schemeClr val="tx1">
                <a:lumMod val="50000"/>
                <a:lumOff val="50000"/>
              </a:schemeClr>
            </a:solidFill>
            <a:round/>
            <a:headEnd/>
            <a:tailEnd/>
          </a:ln>
          <a:effectLst>
            <a:outerShdw blurRad="50800" dist="38100" dir="2700000" algn="tl" rotWithShape="0">
              <a:prstClr val="black">
                <a:alpha val="40000"/>
              </a:prstClr>
            </a:outerShdw>
          </a:effectLst>
        </p:spPr>
        <p:txBody>
          <a:bodyPr vert="eaVert" wrap="none" anchor="ctr"/>
          <a:lstStyle/>
          <a:p>
            <a:pPr algn="ctr"/>
            <a:r>
              <a:rPr lang="ja-JP" altLang="en-US" sz="1600">
                <a:latin typeface="Times New Roman" pitchFamily="18" charset="0"/>
              </a:rPr>
              <a:t>事業計画決定</a:t>
            </a:r>
          </a:p>
        </p:txBody>
      </p:sp>
      <p:sp>
        <p:nvSpPr>
          <p:cNvPr id="1998" name="AutoShape 21"/>
          <p:cNvSpPr>
            <a:spLocks noChangeArrowheads="1"/>
          </p:cNvSpPr>
          <p:nvPr/>
        </p:nvSpPr>
        <p:spPr>
          <a:xfrm>
            <a:off x="2205713" y="1793250"/>
            <a:ext cx="525463" cy="1771705"/>
          </a:xfrm>
          <a:prstGeom prst="roundRect">
            <a:avLst>
              <a:gd name="adj" fmla="val 16667"/>
            </a:avLst>
          </a:prstGeom>
          <a:solidFill>
            <a:schemeClr val="bg1"/>
          </a:solidFill>
          <a:ln w="6350" cap="sq">
            <a:solidFill>
              <a:schemeClr val="accent5">
                <a:lumMod val="50000"/>
              </a:schemeClr>
            </a:solidFill>
            <a:round/>
            <a:headEnd/>
            <a:tailEnd/>
          </a:ln>
          <a:effectLst>
            <a:outerShdw blurRad="50800" dist="38100" dir="2700000" algn="tl" rotWithShape="0">
              <a:prstClr val="black">
                <a:alpha val="40000"/>
              </a:prstClr>
            </a:outerShdw>
          </a:effectLst>
        </p:spPr>
        <p:txBody>
          <a:bodyPr vert="eaVert" wrap="none" anchor="ctr"/>
          <a:lstStyle/>
          <a:p>
            <a:pPr algn="ctr"/>
            <a:r>
              <a:rPr lang="ja-JP" altLang="en-US" sz="1600" b="1">
                <a:solidFill>
                  <a:schemeClr val="accent5">
                    <a:lumMod val="50000"/>
                  </a:schemeClr>
                </a:solidFill>
                <a:latin typeface="Times New Roman" pitchFamily="18" charset="0"/>
              </a:rPr>
              <a:t>都市計画決定</a:t>
            </a:r>
          </a:p>
        </p:txBody>
      </p:sp>
      <p:sp>
        <p:nvSpPr>
          <p:cNvPr id="1999" name="AutoShape 22"/>
          <p:cNvSpPr>
            <a:spLocks noChangeArrowheads="1"/>
          </p:cNvSpPr>
          <p:nvPr/>
        </p:nvSpPr>
        <p:spPr>
          <a:xfrm>
            <a:off x="870248" y="1801309"/>
            <a:ext cx="533400" cy="1771706"/>
          </a:xfrm>
          <a:prstGeom prst="roundRect">
            <a:avLst>
              <a:gd name="adj" fmla="val 16667"/>
            </a:avLst>
          </a:prstGeom>
          <a:solidFill>
            <a:schemeClr val="bg1"/>
          </a:solidFill>
          <a:ln w="6350" cap="sq">
            <a:solidFill>
              <a:schemeClr val="tx1">
                <a:lumMod val="50000"/>
                <a:lumOff val="50000"/>
              </a:schemeClr>
            </a:solidFill>
            <a:round/>
            <a:headEnd/>
            <a:tailEnd/>
          </a:ln>
          <a:effectLst>
            <a:outerShdw blurRad="50800" dist="38100" dir="2700000" algn="tl" rotWithShape="0">
              <a:prstClr val="black">
                <a:alpha val="40000"/>
              </a:prstClr>
            </a:outerShdw>
          </a:effectLst>
        </p:spPr>
        <p:txBody>
          <a:bodyPr vert="eaVert" wrap="none" anchor="ctr"/>
          <a:lstStyle/>
          <a:p>
            <a:pPr algn="ctr"/>
            <a:r>
              <a:rPr lang="ja-JP" altLang="en-US" sz="1600" dirty="0">
                <a:latin typeface="Times New Roman" pitchFamily="18" charset="0"/>
              </a:rPr>
              <a:t>公共団体調査</a:t>
            </a:r>
          </a:p>
        </p:txBody>
      </p:sp>
      <p:sp>
        <p:nvSpPr>
          <p:cNvPr id="2000" name="AutoShape 12"/>
          <p:cNvSpPr>
            <a:spLocks noChangeArrowheads="1"/>
          </p:cNvSpPr>
          <p:nvPr/>
        </p:nvSpPr>
        <p:spPr>
          <a:xfrm>
            <a:off x="2731176" y="2466143"/>
            <a:ext cx="966884" cy="381000"/>
          </a:xfrm>
          <a:prstGeom prst="rightArrow">
            <a:avLst>
              <a:gd name="adj1" fmla="val 50000"/>
              <a:gd name="adj2" fmla="val 58331"/>
            </a:avLst>
          </a:prstGeom>
          <a:gradFill rotWithShape="0">
            <a:gsLst>
              <a:gs pos="2000">
                <a:schemeClr val="tx1">
                  <a:lumMod val="65000"/>
                  <a:lumOff val="35000"/>
                </a:schemeClr>
              </a:gs>
              <a:gs pos="100000">
                <a:schemeClr val="bg1">
                  <a:lumMod val="75000"/>
                </a:schemeClr>
              </a:gs>
            </a:gsLst>
            <a:lin ang="0" scaled="1"/>
            <a:tileRect/>
          </a:gradFill>
          <a:ln w="9525">
            <a:noFill/>
            <a:miter lim="800000"/>
            <a:headEnd/>
            <a:tailEnd/>
          </a:ln>
        </p:spPr>
        <p:txBody>
          <a:bodyPr wrap="none" anchor="ctr"/>
          <a:lstStyle/>
          <a:p>
            <a:pPr algn="ctr"/>
            <a:endParaRPr lang="ja-JP" altLang="ja-JP" sz="2400">
              <a:latin typeface="Times New Roman" pitchFamily="18" charset="0"/>
            </a:endParaRPr>
          </a:p>
        </p:txBody>
      </p:sp>
      <p:sp>
        <p:nvSpPr>
          <p:cNvPr id="2001" name="AutoShape 12"/>
          <p:cNvSpPr>
            <a:spLocks noChangeArrowheads="1"/>
          </p:cNvSpPr>
          <p:nvPr/>
        </p:nvSpPr>
        <p:spPr>
          <a:xfrm>
            <a:off x="4280444" y="2466143"/>
            <a:ext cx="355299" cy="381000"/>
          </a:xfrm>
          <a:prstGeom prst="rightArrow">
            <a:avLst>
              <a:gd name="adj1" fmla="val 50000"/>
              <a:gd name="adj2" fmla="val 58331"/>
            </a:avLst>
          </a:prstGeom>
          <a:gradFill rotWithShape="0">
            <a:gsLst>
              <a:gs pos="2000">
                <a:schemeClr val="tx1">
                  <a:lumMod val="65000"/>
                  <a:lumOff val="35000"/>
                </a:schemeClr>
              </a:gs>
              <a:gs pos="100000">
                <a:schemeClr val="bg1">
                  <a:lumMod val="75000"/>
                </a:schemeClr>
              </a:gs>
            </a:gsLst>
            <a:lin ang="0" scaled="1"/>
            <a:tileRect/>
          </a:gradFill>
          <a:ln w="9525">
            <a:noFill/>
            <a:miter lim="800000"/>
            <a:headEnd/>
            <a:tailEnd/>
          </a:ln>
        </p:spPr>
        <p:txBody>
          <a:bodyPr wrap="none" anchor="ctr"/>
          <a:lstStyle/>
          <a:p>
            <a:pPr algn="ctr"/>
            <a:endParaRPr lang="ja-JP" altLang="ja-JP" sz="2400">
              <a:latin typeface="Times New Roman" pitchFamily="18" charset="0"/>
            </a:endParaRPr>
          </a:p>
        </p:txBody>
      </p:sp>
      <p:sp>
        <p:nvSpPr>
          <p:cNvPr id="2002" name="AutoShape 12"/>
          <p:cNvSpPr>
            <a:spLocks noChangeArrowheads="1"/>
          </p:cNvSpPr>
          <p:nvPr/>
        </p:nvSpPr>
        <p:spPr>
          <a:xfrm>
            <a:off x="5223736" y="2473204"/>
            <a:ext cx="355299" cy="381000"/>
          </a:xfrm>
          <a:prstGeom prst="rightArrow">
            <a:avLst>
              <a:gd name="adj1" fmla="val 50000"/>
              <a:gd name="adj2" fmla="val 58331"/>
            </a:avLst>
          </a:prstGeom>
          <a:gradFill rotWithShape="0">
            <a:gsLst>
              <a:gs pos="2000">
                <a:schemeClr val="tx1">
                  <a:lumMod val="65000"/>
                  <a:lumOff val="35000"/>
                </a:schemeClr>
              </a:gs>
              <a:gs pos="100000">
                <a:schemeClr val="bg1">
                  <a:lumMod val="75000"/>
                </a:schemeClr>
              </a:gs>
            </a:gsLst>
            <a:lin ang="0" scaled="1"/>
            <a:tileRect/>
          </a:gradFill>
          <a:ln w="9525">
            <a:noFill/>
            <a:miter lim="800000"/>
            <a:headEnd/>
            <a:tailEnd/>
          </a:ln>
        </p:spPr>
        <p:txBody>
          <a:bodyPr wrap="none" anchor="ctr"/>
          <a:lstStyle/>
          <a:p>
            <a:pPr algn="ctr"/>
            <a:endParaRPr lang="ja-JP" altLang="ja-JP" sz="2400">
              <a:latin typeface="Times New Roman" pitchFamily="18" charset="0"/>
            </a:endParaRPr>
          </a:p>
        </p:txBody>
      </p:sp>
      <p:sp>
        <p:nvSpPr>
          <p:cNvPr id="2003" name="AutoShape 12"/>
          <p:cNvSpPr>
            <a:spLocks noChangeArrowheads="1"/>
          </p:cNvSpPr>
          <p:nvPr/>
        </p:nvSpPr>
        <p:spPr>
          <a:xfrm>
            <a:off x="6142360" y="2449385"/>
            <a:ext cx="568115" cy="381000"/>
          </a:xfrm>
          <a:prstGeom prst="rightArrow">
            <a:avLst>
              <a:gd name="adj1" fmla="val 50000"/>
              <a:gd name="adj2" fmla="val 58331"/>
            </a:avLst>
          </a:prstGeom>
          <a:gradFill rotWithShape="0">
            <a:gsLst>
              <a:gs pos="2000">
                <a:schemeClr val="tx1">
                  <a:lumMod val="65000"/>
                  <a:lumOff val="35000"/>
                </a:schemeClr>
              </a:gs>
              <a:gs pos="100000">
                <a:schemeClr val="bg1">
                  <a:lumMod val="75000"/>
                </a:schemeClr>
              </a:gs>
            </a:gsLst>
            <a:lin ang="0" scaled="1"/>
            <a:tileRect/>
          </a:gradFill>
          <a:ln w="9525">
            <a:noFill/>
            <a:miter lim="800000"/>
            <a:headEnd/>
            <a:tailEnd/>
          </a:ln>
        </p:spPr>
        <p:txBody>
          <a:bodyPr wrap="none" anchor="ctr"/>
          <a:lstStyle/>
          <a:p>
            <a:pPr algn="ctr"/>
            <a:endParaRPr lang="ja-JP" altLang="ja-JP" sz="2400">
              <a:latin typeface="Times New Roman" pitchFamily="18" charset="0"/>
            </a:endParaRPr>
          </a:p>
        </p:txBody>
      </p:sp>
      <p:sp>
        <p:nvSpPr>
          <p:cNvPr id="2004" name="テキスト ボックス 60"/>
          <p:cNvSpPr txBox="1"/>
          <p:nvPr/>
        </p:nvSpPr>
        <p:spPr>
          <a:xfrm>
            <a:off x="2574402" y="3784435"/>
            <a:ext cx="4589885" cy="1014770"/>
          </a:xfrm>
          <a:prstGeom prst="rect">
            <a:avLst/>
          </a:prstGeom>
          <a:noFill/>
        </p:spPr>
        <p:txBody>
          <a:bodyPr wrap="square" rtlCol="0">
            <a:spAutoFit/>
          </a:bodyPr>
          <a:lstStyle/>
          <a:p>
            <a:pPr>
              <a:defRPr/>
            </a:pPr>
            <a:r>
              <a:rPr lang="ja-JP" altLang="en-US" b="1" dirty="0">
                <a:solidFill>
                  <a:srgbClr val="000000"/>
                </a:solidFill>
                <a:latin typeface="+mn-ea"/>
                <a:ea typeface="+mn-ea"/>
              </a:rPr>
              <a:t>事業費支援</a:t>
            </a:r>
            <a:endParaRPr lang="en-US" altLang="ja-JP" b="1" dirty="0">
              <a:solidFill>
                <a:srgbClr val="000000"/>
              </a:solidFill>
              <a:latin typeface="+mn-ea"/>
              <a:ea typeface="+mn-ea"/>
            </a:endParaRPr>
          </a:p>
          <a:p>
            <a:pPr>
              <a:defRPr/>
            </a:pPr>
            <a:r>
              <a:rPr lang="ja-JP" altLang="en-US" sz="1400" dirty="0">
                <a:solidFill>
                  <a:srgbClr val="000000"/>
                </a:solidFill>
                <a:latin typeface="+mn-ea"/>
                <a:ea typeface="+mn-ea"/>
              </a:rPr>
              <a:t>公共施設整備、施設建築物建設に要する費用</a:t>
            </a:r>
            <a:endParaRPr lang="en-US" altLang="ja-JP" sz="1600" dirty="0">
              <a:solidFill>
                <a:srgbClr val="000000"/>
              </a:solidFill>
              <a:latin typeface="+mn-ea"/>
              <a:ea typeface="+mn-ea"/>
            </a:endParaRPr>
          </a:p>
          <a:p>
            <a:r>
              <a:rPr lang="ja-JP" altLang="en-US" sz="1400" dirty="0"/>
              <a:t>　　市街地再開発事業等</a:t>
            </a:r>
            <a:r>
              <a:rPr lang="ja-JP" altLang="en-US" sz="1400" b="1" dirty="0"/>
              <a:t>（市街地整備、住環境整備）</a:t>
            </a:r>
            <a:endParaRPr lang="en-US" altLang="ja-JP" sz="1600" b="1" dirty="0"/>
          </a:p>
          <a:p>
            <a:r>
              <a:rPr lang="ja-JP" altLang="en-US" sz="1400" dirty="0"/>
              <a:t>　　市街地再開発事業等管理者負担金</a:t>
            </a:r>
            <a:r>
              <a:rPr lang="ja-JP" altLang="en-US" sz="1400" b="1" dirty="0"/>
              <a:t>（道路）</a:t>
            </a:r>
            <a:endParaRPr lang="ja-JP" altLang="en-US" sz="1400" dirty="0">
              <a:solidFill>
                <a:srgbClr val="000000"/>
              </a:solidFill>
              <a:latin typeface="+mn-ea"/>
              <a:ea typeface="+mn-ea"/>
            </a:endParaRPr>
          </a:p>
        </p:txBody>
      </p:sp>
      <p:cxnSp>
        <p:nvCxnSpPr>
          <p:cNvPr id="2005" name="直線コネクタ 5"/>
          <p:cNvCxnSpPr>
            <a:cxnSpLocks/>
            <a:stCxn id="1998" idx="2"/>
          </p:cNvCxnSpPr>
          <p:nvPr/>
        </p:nvCxnSpPr>
        <p:spPr>
          <a:xfrm>
            <a:off x="2468445" y="3564955"/>
            <a:ext cx="3106" cy="1376213"/>
          </a:xfrm>
          <a:prstGeom prst="line">
            <a:avLst/>
          </a:prstGeom>
          <a:ln w="28575">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06" name="テキスト ボックス 62"/>
          <p:cNvSpPr txBox="1"/>
          <p:nvPr/>
        </p:nvSpPr>
        <p:spPr>
          <a:xfrm>
            <a:off x="360049" y="1785174"/>
            <a:ext cx="400110" cy="1787842"/>
          </a:xfrm>
          <a:prstGeom prst="rect">
            <a:avLst/>
          </a:prstGeom>
          <a:solidFill>
            <a:schemeClr val="tx1">
              <a:lumMod val="50000"/>
              <a:lumOff val="50000"/>
            </a:schemeClr>
          </a:solidFill>
        </p:spPr>
        <p:txBody>
          <a:bodyPr vert="eaVert" wrap="square" rtlCol="0">
            <a:spAutoFit/>
          </a:bodyPr>
          <a:lstStyle/>
          <a:p>
            <a:pPr algn="ctr"/>
            <a:r>
              <a:rPr kumimoji="1" lang="ja-JP" altLang="en-US" sz="1400" dirty="0">
                <a:solidFill>
                  <a:schemeClr val="bg1"/>
                </a:solidFill>
                <a:latin typeface="+mn-ea"/>
                <a:ea typeface="+mn-ea"/>
              </a:rPr>
              <a:t>市街地再開発事業</a:t>
            </a:r>
          </a:p>
        </p:txBody>
      </p:sp>
      <p:sp>
        <p:nvSpPr>
          <p:cNvPr id="2007" name="AutoShape 12"/>
          <p:cNvSpPr>
            <a:spLocks noChangeArrowheads="1"/>
          </p:cNvSpPr>
          <p:nvPr/>
        </p:nvSpPr>
        <p:spPr>
          <a:xfrm>
            <a:off x="7282289" y="2449070"/>
            <a:ext cx="519113" cy="381000"/>
          </a:xfrm>
          <a:prstGeom prst="rightArrow">
            <a:avLst>
              <a:gd name="adj1" fmla="val 50000"/>
              <a:gd name="adj2" fmla="val 58331"/>
            </a:avLst>
          </a:prstGeom>
          <a:gradFill rotWithShape="0">
            <a:gsLst>
              <a:gs pos="2000">
                <a:schemeClr val="tx1">
                  <a:lumMod val="65000"/>
                  <a:lumOff val="35000"/>
                </a:schemeClr>
              </a:gs>
              <a:gs pos="100000">
                <a:schemeClr val="bg1">
                  <a:lumMod val="75000"/>
                </a:schemeClr>
              </a:gs>
            </a:gsLst>
            <a:lin ang="0" scaled="1"/>
            <a:tileRect/>
          </a:gradFill>
          <a:ln w="9525">
            <a:noFill/>
            <a:miter lim="800000"/>
            <a:headEnd/>
            <a:tailEnd/>
          </a:ln>
        </p:spPr>
        <p:txBody>
          <a:bodyPr wrap="none" anchor="ctr"/>
          <a:lstStyle/>
          <a:p>
            <a:pPr algn="ctr"/>
            <a:endParaRPr lang="ja-JP" altLang="ja-JP" sz="2400">
              <a:latin typeface="Times New Roman" pitchFamily="18" charset="0"/>
            </a:endParaRPr>
          </a:p>
        </p:txBody>
      </p:sp>
      <p:sp>
        <p:nvSpPr>
          <p:cNvPr id="2008" name="テキスト ボックス 66"/>
          <p:cNvSpPr txBox="1"/>
          <p:nvPr/>
        </p:nvSpPr>
        <p:spPr>
          <a:xfrm>
            <a:off x="361835" y="5326163"/>
            <a:ext cx="398324" cy="1141626"/>
          </a:xfrm>
          <a:prstGeom prst="rect">
            <a:avLst/>
          </a:prstGeom>
          <a:solidFill>
            <a:schemeClr val="tx1">
              <a:lumMod val="50000"/>
              <a:lumOff val="50000"/>
            </a:schemeClr>
          </a:solidFill>
        </p:spPr>
        <p:txBody>
          <a:bodyPr vert="eaVert" wrap="square" rtlCol="0">
            <a:spAutoFit/>
          </a:bodyPr>
          <a:lstStyle/>
          <a:p>
            <a:pPr algn="ctr"/>
            <a:r>
              <a:rPr kumimoji="1" lang="ja-JP" altLang="en-US" sz="1400" dirty="0">
                <a:solidFill>
                  <a:schemeClr val="bg1"/>
                </a:solidFill>
                <a:latin typeface="+mn-ea"/>
                <a:ea typeface="+mn-ea"/>
              </a:rPr>
              <a:t>組合/会社</a:t>
            </a:r>
          </a:p>
        </p:txBody>
      </p:sp>
      <p:sp>
        <p:nvSpPr>
          <p:cNvPr id="2009" name="AutoShape 17"/>
          <p:cNvSpPr>
            <a:spLocks noChangeArrowheads="1"/>
          </p:cNvSpPr>
          <p:nvPr/>
        </p:nvSpPr>
        <p:spPr>
          <a:xfrm>
            <a:off x="7837320" y="1801309"/>
            <a:ext cx="533400" cy="1771705"/>
          </a:xfrm>
          <a:prstGeom prst="roundRect">
            <a:avLst>
              <a:gd name="adj" fmla="val 16667"/>
            </a:avLst>
          </a:prstGeom>
          <a:solidFill>
            <a:schemeClr val="bg1"/>
          </a:solidFill>
          <a:ln w="6350" cap="sq">
            <a:solidFill>
              <a:schemeClr val="tx1">
                <a:lumMod val="50000"/>
                <a:lumOff val="50000"/>
              </a:schemeClr>
            </a:solidFill>
            <a:round/>
            <a:headEnd/>
            <a:tailEnd/>
          </a:ln>
          <a:effectLst>
            <a:outerShdw blurRad="50800" dist="38100" dir="2700000" algn="tl" rotWithShape="0">
              <a:prstClr val="black">
                <a:alpha val="40000"/>
              </a:prstClr>
            </a:outerShdw>
          </a:effectLst>
        </p:spPr>
        <p:txBody>
          <a:bodyPr vert="eaVert" wrap="none" anchor="ctr"/>
          <a:lstStyle/>
          <a:p>
            <a:pPr algn="ctr"/>
            <a:r>
              <a:rPr lang="ja-JP" altLang="en-US" sz="1600" dirty="0">
                <a:latin typeface="Times New Roman" pitchFamily="18" charset="0"/>
              </a:rPr>
              <a:t>施設建築物等運営</a:t>
            </a:r>
          </a:p>
        </p:txBody>
      </p:sp>
      <p:sp>
        <p:nvSpPr>
          <p:cNvPr id="2010" name="テキスト 750"/>
          <p:cNvSpPr txBox="1"/>
          <p:nvPr/>
        </p:nvSpPr>
        <p:spPr>
          <a:xfrm>
            <a:off x="1256607" y="4849559"/>
            <a:ext cx="3973734" cy="368439"/>
          </a:xfrm>
          <a:prstGeom prst="rect">
            <a:avLst/>
          </a:prstGeom>
        </p:spPr>
        <p:txBody>
          <a:bodyPr wrap="square">
            <a:spAutoFit/>
          </a:bodyPr>
          <a:lstStyle/>
          <a:p>
            <a:pPr>
              <a:defRPr lang="ja-JP" altLang="en-US"/>
            </a:pPr>
            <a:r>
              <a:rPr lang="ja-JP" altLang="en-US" b="1" dirty="0"/>
              <a:t>都市再開発支援事業等の活用が可能</a:t>
            </a:r>
          </a:p>
        </p:txBody>
      </p:sp>
      <p:sp>
        <p:nvSpPr>
          <p:cNvPr id="2011" name="図形 751"/>
          <p:cNvSpPr/>
          <p:nvPr/>
        </p:nvSpPr>
        <p:spPr>
          <a:xfrm flipV="1">
            <a:off x="992767" y="4808357"/>
            <a:ext cx="341518" cy="343447"/>
          </a:xfrm>
          <a:prstGeom prst="bentArrow">
            <a:avLst>
              <a:gd name="adj1" fmla="val 25000"/>
              <a:gd name="adj2" fmla="val 34483"/>
              <a:gd name="adj3" fmla="val 44828"/>
              <a:gd name="adj4" fmla="val 6897"/>
            </a:avLst>
          </a:prstGeom>
          <a:solidFill>
            <a:schemeClr val="tx1">
              <a:lumMod val="50000"/>
              <a:lumOff val="5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Tree>
    <p:extLst>
      <p:ext uri="{BB962C8B-B14F-4D97-AF65-F5344CB8AC3E}">
        <p14:creationId xmlns:p14="http://schemas.microsoft.com/office/powerpoint/2010/main" val="2517731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タイトル 862">
            <a:extLst>
              <a:ext uri="{FF2B5EF4-FFF2-40B4-BE49-F238E27FC236}">
                <a16:creationId xmlns:a16="http://schemas.microsoft.com/office/drawing/2014/main" id="{F20F0E4D-B7D0-6A58-3719-873423207F25}"/>
              </a:ext>
            </a:extLst>
          </p:cNvPr>
          <p:cNvSpPr/>
          <p:nvPr/>
        </p:nvSpPr>
        <p:spPr>
          <a:xfrm>
            <a:off x="216342" y="601950"/>
            <a:ext cx="3260646" cy="399217"/>
          </a:xfrm>
          <a:prstGeom prst="rect">
            <a:avLst/>
          </a:prstGeom>
          <a:solidFill>
            <a:schemeClr val="bg2"/>
          </a:solidFill>
          <a:ln w="6350">
            <a:noFill/>
          </a:ln>
        </p:spPr>
        <p:txBody>
          <a:bodyPr wrap="none">
            <a:spAutoFit/>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ＭＳ Ｐゴシック" charset="-128"/>
                <a:ea typeface="ＭＳ Ｐゴシック" charset="-128"/>
                <a:cs typeface="+mj-cs"/>
              </a:rPr>
              <a:t>都市再開発支援事業の概要</a:t>
            </a:r>
          </a:p>
        </p:txBody>
      </p:sp>
      <p:sp>
        <p:nvSpPr>
          <p:cNvPr id="54" name="四角形 863">
            <a:extLst>
              <a:ext uri="{FF2B5EF4-FFF2-40B4-BE49-F238E27FC236}">
                <a16:creationId xmlns:a16="http://schemas.microsoft.com/office/drawing/2014/main" id="{E2A06588-865F-766E-7490-357A977E60C7}"/>
              </a:ext>
            </a:extLst>
          </p:cNvPr>
          <p:cNvSpPr>
            <a:spLocks noGrp="1"/>
          </p:cNvSpPr>
          <p:nvPr>
            <p:ph type="title"/>
          </p:nvPr>
        </p:nvSpPr>
        <p:spPr>
          <a:xfrm>
            <a:off x="0" y="0"/>
            <a:ext cx="7019925" cy="476250"/>
          </a:xfrm>
          <a:prstGeom prst="rect">
            <a:avLst/>
          </a:prstGeom>
        </p:spPr>
        <p:txBody>
          <a:bodyPr/>
          <a:lstStyle/>
          <a:p>
            <a:r>
              <a:rPr lang="ja-JP" altLang="en-US" sz="2400" b="1" kern="0" dirty="0">
                <a:solidFill>
                  <a:schemeClr val="tx1"/>
                </a:solidFill>
                <a:latin typeface="+mj-lt"/>
                <a:ea typeface="+mj-ea"/>
                <a:cs typeface="+mj-cs"/>
              </a:rPr>
              <a:t>３．市街地再開発事業に対する支援制度</a:t>
            </a:r>
            <a:endParaRPr b="1" dirty="0">
              <a:solidFill>
                <a:schemeClr val="tx1"/>
              </a:solidFill>
            </a:endParaRPr>
          </a:p>
        </p:txBody>
      </p:sp>
      <p:sp>
        <p:nvSpPr>
          <p:cNvPr id="55" name="スライド番号プレースホルダ 4">
            <a:extLst>
              <a:ext uri="{FF2B5EF4-FFF2-40B4-BE49-F238E27FC236}">
                <a16:creationId xmlns:a16="http://schemas.microsoft.com/office/drawing/2014/main" id="{CCEAEBD6-998C-396A-84EE-91B8EB92C93A}"/>
              </a:ext>
            </a:extLst>
          </p:cNvPr>
          <p:cNvSpPr>
            <a:spLocks noGrp="1"/>
          </p:cNvSpPr>
          <p:nvPr>
            <p:ph type="sldNum" sz="quarter" idx="12"/>
          </p:nvPr>
        </p:nvSpPr>
        <p:spPr>
          <a:xfrm>
            <a:off x="7010400" y="6592579"/>
            <a:ext cx="2133600" cy="476250"/>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851D2-BB68-4670-9F9A-238E666085CC}"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6" name="四角形 2566">
            <a:extLst>
              <a:ext uri="{FF2B5EF4-FFF2-40B4-BE49-F238E27FC236}">
                <a16:creationId xmlns:a16="http://schemas.microsoft.com/office/drawing/2014/main" id="{0467376A-154C-284D-53C8-1259D149E36F}"/>
              </a:ext>
            </a:extLst>
          </p:cNvPr>
          <p:cNvSpPr/>
          <p:nvPr/>
        </p:nvSpPr>
        <p:spPr>
          <a:xfrm>
            <a:off x="251520" y="2929265"/>
            <a:ext cx="8640960" cy="1713655"/>
          </a:xfrm>
          <a:prstGeom prst="rect">
            <a:avLst/>
          </a:prstGeom>
          <a:solidFill>
            <a:srgbClr val="FFFFFF">
              <a:lumMod val="95000"/>
            </a:srgbClr>
          </a:solidFill>
          <a:ln w="25400" cap="flat" cmpd="sng" algn="ctr">
            <a:noFill/>
            <a:prstDash val="solid"/>
          </a:ln>
          <a:effectLst/>
        </p:spPr>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lang="ja-JP" altLang="en-US"/>
            </a:pPr>
            <a:endParaRPr kumimoji="0" lang="ja-JP" altLang="en-US" sz="1662" b="0" i="0" u="none" strike="noStrike" kern="0" cap="none" spc="0" normalizeH="0" baseline="0" noProof="0">
              <a:ln>
                <a:noFill/>
              </a:ln>
              <a:solidFill>
                <a:srgbClr val="4E4E4E"/>
              </a:solidFill>
              <a:effectLst/>
              <a:uLnTx/>
              <a:uFillTx/>
              <a:latin typeface="Arial"/>
              <a:ea typeface="Meiryo UI"/>
              <a:cs typeface="+mn-cs"/>
            </a:endParaRPr>
          </a:p>
        </p:txBody>
      </p:sp>
      <p:sp>
        <p:nvSpPr>
          <p:cNvPr id="63" name="四角形 2573">
            <a:extLst>
              <a:ext uri="{FF2B5EF4-FFF2-40B4-BE49-F238E27FC236}">
                <a16:creationId xmlns:a16="http://schemas.microsoft.com/office/drawing/2014/main" id="{55A367A8-59F8-C08B-F58D-B5610CEB7367}"/>
              </a:ext>
            </a:extLst>
          </p:cNvPr>
          <p:cNvSpPr/>
          <p:nvPr/>
        </p:nvSpPr>
        <p:spPr>
          <a:xfrm>
            <a:off x="290343" y="4676961"/>
            <a:ext cx="8640960" cy="1546050"/>
          </a:xfrm>
          <a:prstGeom prst="rect">
            <a:avLst/>
          </a:prstGeom>
          <a:solidFill>
            <a:srgbClr val="FFFFFF">
              <a:lumMod val="95000"/>
            </a:srgbClr>
          </a:solidFill>
          <a:ln w="25400" cap="flat" cmpd="sng" algn="ctr">
            <a:noFill/>
            <a:prstDash val="solid"/>
          </a:ln>
          <a:effectLst/>
        </p:spPr>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lang="ja-JP" altLang="en-US"/>
            </a:pPr>
            <a:endParaRPr kumimoji="0" lang="ja-JP" altLang="en-US" sz="1662" b="0" i="0" u="none" strike="noStrike" kern="0" cap="none" spc="0" normalizeH="0" baseline="0" noProof="0" dirty="0">
              <a:ln>
                <a:noFill/>
              </a:ln>
              <a:solidFill>
                <a:srgbClr val="4E4E4E"/>
              </a:solidFill>
              <a:effectLst/>
              <a:uLnTx/>
              <a:uFillTx/>
              <a:latin typeface="Arial"/>
              <a:ea typeface="Meiryo UI"/>
              <a:cs typeface="+mn-cs"/>
            </a:endParaRPr>
          </a:p>
        </p:txBody>
      </p:sp>
      <p:sp>
        <p:nvSpPr>
          <p:cNvPr id="2112" name="四角形 2574">
            <a:extLst>
              <a:ext uri="{FF2B5EF4-FFF2-40B4-BE49-F238E27FC236}">
                <a16:creationId xmlns:a16="http://schemas.microsoft.com/office/drawing/2014/main" id="{AB32BF49-C194-3450-708E-041BDF962B43}"/>
              </a:ext>
            </a:extLst>
          </p:cNvPr>
          <p:cNvSpPr/>
          <p:nvPr/>
        </p:nvSpPr>
        <p:spPr>
          <a:xfrm>
            <a:off x="251520" y="2255459"/>
            <a:ext cx="8640960" cy="607337"/>
          </a:xfrm>
          <a:prstGeom prst="rect">
            <a:avLst/>
          </a:prstGeom>
          <a:solidFill>
            <a:srgbClr val="FFFFFF">
              <a:lumMod val="95000"/>
            </a:srgbClr>
          </a:solidFill>
          <a:ln w="25400" cap="flat" cmpd="sng" algn="ctr">
            <a:noFill/>
            <a:prstDash val="solid"/>
          </a:ln>
          <a:effectLst/>
        </p:spPr>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lang="ja-JP" altLang="en-US"/>
            </a:pPr>
            <a:endParaRPr kumimoji="0" lang="ja-JP" altLang="en-US" sz="1662" b="0" i="0" u="none" strike="noStrike" kern="0" cap="none" spc="0" normalizeH="0" baseline="0" noProof="0">
              <a:ln>
                <a:noFill/>
              </a:ln>
              <a:solidFill>
                <a:srgbClr val="4E4E4E"/>
              </a:solidFill>
              <a:effectLst/>
              <a:uLnTx/>
              <a:uFillTx/>
              <a:latin typeface="Arial"/>
              <a:ea typeface="Meiryo UI"/>
              <a:cs typeface="+mn-cs"/>
            </a:endParaRPr>
          </a:p>
        </p:txBody>
      </p:sp>
      <p:sp>
        <p:nvSpPr>
          <p:cNvPr id="2113" name="V 字形矢印 2575">
            <a:extLst>
              <a:ext uri="{FF2B5EF4-FFF2-40B4-BE49-F238E27FC236}">
                <a16:creationId xmlns:a16="http://schemas.microsoft.com/office/drawing/2014/main" id="{EE6832FC-5E16-13FB-FA6D-FE84ACD77932}"/>
              </a:ext>
            </a:extLst>
          </p:cNvPr>
          <p:cNvSpPr/>
          <p:nvPr/>
        </p:nvSpPr>
        <p:spPr>
          <a:xfrm>
            <a:off x="7164288" y="1870483"/>
            <a:ext cx="1728192" cy="309149"/>
          </a:xfrm>
          <a:prstGeom prst="notchedRightArrow">
            <a:avLst>
              <a:gd name="adj1" fmla="val 100000"/>
              <a:gd name="adj2" fmla="val 27954"/>
            </a:avLst>
          </a:prstGeom>
          <a:solidFill>
            <a:srgbClr val="FCFCFC">
              <a:lumMod val="50000"/>
            </a:srgbClr>
          </a:solidFill>
          <a:ln w="6350" cap="flat" cmpd="sng" algn="ctr">
            <a:solidFill>
              <a:srgbClr val="FFFFFF"/>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srgbClr val="FFFFFF"/>
                </a:solidFill>
                <a:effectLst/>
                <a:uLnTx/>
                <a:uFillTx/>
                <a:latin typeface="Meiryo UI"/>
                <a:ea typeface="Meiryo UI"/>
                <a:cs typeface="+mn-cs"/>
              </a:rPr>
              <a:t>管理運営段階</a:t>
            </a:r>
          </a:p>
        </p:txBody>
      </p:sp>
      <p:sp>
        <p:nvSpPr>
          <p:cNvPr id="2114" name="V 字形矢印 2576">
            <a:extLst>
              <a:ext uri="{FF2B5EF4-FFF2-40B4-BE49-F238E27FC236}">
                <a16:creationId xmlns:a16="http://schemas.microsoft.com/office/drawing/2014/main" id="{98810CC9-C9AD-4E7B-62B6-2A9B722C9654}"/>
              </a:ext>
            </a:extLst>
          </p:cNvPr>
          <p:cNvSpPr/>
          <p:nvPr/>
        </p:nvSpPr>
        <p:spPr>
          <a:xfrm>
            <a:off x="4139961" y="1870483"/>
            <a:ext cx="3160219" cy="311466"/>
          </a:xfrm>
          <a:prstGeom prst="notchedRightArrow">
            <a:avLst>
              <a:gd name="adj1" fmla="val 100000"/>
              <a:gd name="adj2" fmla="val 27954"/>
            </a:avLst>
          </a:prstGeom>
          <a:solidFill>
            <a:srgbClr val="FCFCFC">
              <a:lumMod val="50000"/>
            </a:srgbClr>
          </a:solidFill>
          <a:ln w="6350" cap="flat" cmpd="sng" algn="ctr">
            <a:solidFill>
              <a:srgbClr val="FFFFFF"/>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srgbClr val="FFFFFF"/>
                </a:solidFill>
                <a:effectLst/>
                <a:uLnTx/>
                <a:uFillTx/>
                <a:latin typeface="Meiryo UI"/>
                <a:ea typeface="Meiryo UI"/>
                <a:cs typeface="+mn-cs"/>
              </a:rPr>
              <a:t>事業実施段階</a:t>
            </a:r>
          </a:p>
        </p:txBody>
      </p:sp>
      <p:sp>
        <p:nvSpPr>
          <p:cNvPr id="2115" name="V 字形矢印 2577">
            <a:extLst>
              <a:ext uri="{FF2B5EF4-FFF2-40B4-BE49-F238E27FC236}">
                <a16:creationId xmlns:a16="http://schemas.microsoft.com/office/drawing/2014/main" id="{FD8ED6A2-F3B9-B32B-F3F3-489E15466EEA}"/>
              </a:ext>
            </a:extLst>
          </p:cNvPr>
          <p:cNvSpPr/>
          <p:nvPr/>
        </p:nvSpPr>
        <p:spPr>
          <a:xfrm>
            <a:off x="2455367" y="1870483"/>
            <a:ext cx="1972617" cy="309149"/>
          </a:xfrm>
          <a:prstGeom prst="notchedRightArrow">
            <a:avLst>
              <a:gd name="adj1" fmla="val 100000"/>
              <a:gd name="adj2" fmla="val 27954"/>
            </a:avLst>
          </a:prstGeom>
          <a:solidFill>
            <a:srgbClr val="FCFCFC">
              <a:lumMod val="50000"/>
            </a:srgbClr>
          </a:solidFill>
          <a:ln w="6350" cap="flat" cmpd="sng" algn="ctr">
            <a:solidFill>
              <a:srgbClr val="FFFFFF"/>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srgbClr val="FFFFFF"/>
                </a:solidFill>
                <a:effectLst/>
                <a:uLnTx/>
                <a:uFillTx/>
                <a:latin typeface="Meiryo UI"/>
                <a:ea typeface="Meiryo UI"/>
                <a:cs typeface="+mn-cs"/>
              </a:rPr>
              <a:t>計画段階</a:t>
            </a:r>
          </a:p>
        </p:txBody>
      </p:sp>
      <p:sp>
        <p:nvSpPr>
          <p:cNvPr id="2116" name="角丸四角形 2578">
            <a:extLst>
              <a:ext uri="{FF2B5EF4-FFF2-40B4-BE49-F238E27FC236}">
                <a16:creationId xmlns:a16="http://schemas.microsoft.com/office/drawing/2014/main" id="{FB878D01-933F-52E8-AACF-C8C93608AE2C}"/>
              </a:ext>
            </a:extLst>
          </p:cNvPr>
          <p:cNvSpPr/>
          <p:nvPr/>
        </p:nvSpPr>
        <p:spPr>
          <a:xfrm>
            <a:off x="107505" y="987338"/>
            <a:ext cx="9036496" cy="764308"/>
          </a:xfrm>
          <a:prstGeom prst="roundRect">
            <a:avLst/>
          </a:prstGeom>
          <a:solidFill>
            <a:srgbClr val="FFFFFF"/>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1292" b="1" i="0" u="none" strike="noStrike" kern="0" cap="none" spc="0" normalizeH="0" baseline="0" noProof="0" dirty="0">
                <a:ln>
                  <a:noFill/>
                </a:ln>
                <a:solidFill>
                  <a:srgbClr val="000000"/>
                </a:solidFill>
                <a:effectLst/>
                <a:uLnTx/>
                <a:uFillTx/>
                <a:latin typeface="Arial"/>
                <a:ea typeface="Meiryo UI"/>
                <a:cs typeface="+mn-cs"/>
              </a:rPr>
              <a:t>　</a:t>
            </a:r>
            <a:r>
              <a:rPr kumimoji="0" lang="ja-JP" altLang="en-US" sz="1292" b="1" i="0" u="none" strike="noStrike" kern="0" cap="none" spc="0" normalizeH="0" baseline="0" noProof="0" dirty="0">
                <a:ln>
                  <a:noFill/>
                </a:ln>
                <a:solidFill>
                  <a:srgbClr val="4E4E4E">
                    <a:lumMod val="50000"/>
                  </a:srgbClr>
                </a:solidFill>
                <a:effectLst/>
                <a:uLnTx/>
                <a:uFillTx/>
                <a:latin typeface="Arial"/>
                <a:ea typeface="Meiryo UI"/>
                <a:cs typeface="+mn-cs"/>
              </a:rPr>
              <a:t> </a:t>
            </a:r>
            <a:r>
              <a:rPr kumimoji="0" lang="ja-JP" altLang="en-US" sz="1292" b="0" i="0" u="none" strike="noStrike" kern="0" cap="none" spc="0" normalizeH="0" baseline="0" noProof="0" dirty="0">
                <a:ln>
                  <a:noFill/>
                </a:ln>
                <a:solidFill>
                  <a:srgbClr val="000000"/>
                </a:solidFill>
                <a:effectLst/>
                <a:uLnTx/>
                <a:uFillTx/>
                <a:latin typeface="Arial"/>
                <a:ea typeface="Meiryo UI"/>
                <a:cs typeface="+mn-cs"/>
              </a:rPr>
              <a:t>中心市街地等の地域の拠点となるエリアにおいて、市街地再開発事業等を核としたエリア全体の持続的な再生を促進するため、市街地再開発事業後の効果的なマネジメントまで見据えたソフト（計画策定・エリアマネジメント等）及びハード（リノベーション等）の取組を総合的に支援。（社会資本整備総合交付金</a:t>
            </a:r>
            <a:r>
              <a:rPr kumimoji="0" lang="en-US" altLang="ja-JP" sz="1292" b="0" i="0" u="none" strike="noStrike" kern="0" cap="none" spc="0" normalizeH="0" baseline="0" noProof="0" dirty="0">
                <a:ln>
                  <a:noFill/>
                </a:ln>
                <a:solidFill>
                  <a:srgbClr val="000000"/>
                </a:solidFill>
                <a:effectLst/>
                <a:uLnTx/>
                <a:uFillTx/>
                <a:latin typeface="Arial"/>
                <a:ea typeface="Meiryo UI"/>
                <a:cs typeface="+mn-cs"/>
              </a:rPr>
              <a:t>_13</a:t>
            </a:r>
            <a:r>
              <a:rPr kumimoji="0" lang="ja-JP" altLang="en-US" sz="1292" b="0" i="0" u="none" strike="noStrike" kern="0" cap="none" spc="0" normalizeH="0" baseline="0" noProof="0" dirty="0">
                <a:ln>
                  <a:noFill/>
                </a:ln>
                <a:solidFill>
                  <a:srgbClr val="000000"/>
                </a:solidFill>
                <a:effectLst/>
                <a:uLnTx/>
                <a:uFillTx/>
                <a:latin typeface="Arial"/>
                <a:ea typeface="Meiryo UI"/>
                <a:cs typeface="+mn-cs"/>
              </a:rPr>
              <a:t>市街地整備事業</a:t>
            </a:r>
            <a:r>
              <a:rPr kumimoji="0" lang="en-US" altLang="ja-JP" sz="1292" b="0" i="0" u="none" strike="noStrike" kern="0" cap="none" spc="0" normalizeH="0" baseline="0" noProof="0" dirty="0">
                <a:ln>
                  <a:noFill/>
                </a:ln>
                <a:solidFill>
                  <a:srgbClr val="000000"/>
                </a:solidFill>
                <a:effectLst/>
                <a:uLnTx/>
                <a:uFillTx/>
                <a:latin typeface="Arial"/>
                <a:ea typeface="Meiryo UI"/>
                <a:cs typeface="+mn-cs"/>
              </a:rPr>
              <a:t>_</a:t>
            </a:r>
            <a:r>
              <a:rPr kumimoji="0" lang="ja-JP" altLang="en-US" sz="1292" b="0" i="0" u="none" strike="noStrike" kern="0" cap="none" spc="0" normalizeH="0" baseline="0" noProof="0" dirty="0">
                <a:ln>
                  <a:noFill/>
                </a:ln>
                <a:solidFill>
                  <a:srgbClr val="000000"/>
                </a:solidFill>
                <a:effectLst/>
                <a:uLnTx/>
                <a:uFillTx/>
                <a:latin typeface="Arial"/>
                <a:ea typeface="Meiryo UI"/>
                <a:cs typeface="+mn-cs"/>
              </a:rPr>
              <a:t>市街地再開発事業等）</a:t>
            </a:r>
          </a:p>
        </p:txBody>
      </p:sp>
      <p:sp>
        <p:nvSpPr>
          <p:cNvPr id="2119" name="ホームベース 2581">
            <a:extLst>
              <a:ext uri="{FF2B5EF4-FFF2-40B4-BE49-F238E27FC236}">
                <a16:creationId xmlns:a16="http://schemas.microsoft.com/office/drawing/2014/main" id="{F8D033B9-7F5B-E7EC-E93F-C09EE799F02E}"/>
              </a:ext>
            </a:extLst>
          </p:cNvPr>
          <p:cNvSpPr/>
          <p:nvPr/>
        </p:nvSpPr>
        <p:spPr>
          <a:xfrm>
            <a:off x="807886" y="5787428"/>
            <a:ext cx="6017443" cy="336997"/>
          </a:xfrm>
          <a:prstGeom prst="homePlate">
            <a:avLst>
              <a:gd name="adj" fmla="val 37302"/>
            </a:avLst>
          </a:prstGeom>
          <a:solidFill>
            <a:srgbClr val="DAEDEF">
              <a:lumMod val="90000"/>
            </a:srgbClr>
          </a:solidFill>
          <a:ln w="6350" cap="flat" cmpd="sng" algn="ctr">
            <a:solidFill>
              <a:srgbClr val="FCFCFC"/>
            </a:solidFill>
            <a:prstDash val="solid"/>
          </a:ln>
          <a:effectLst>
            <a:outerShdw blurRad="50800" dist="38100" dir="2700000" algn="tl" rotWithShape="0">
              <a:prstClr val="black">
                <a:alpha val="40000"/>
              </a:prstClr>
            </a:outerShdw>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292" b="1" i="0" u="none" strike="noStrike" kern="0" cap="none" spc="0" normalizeH="0" baseline="0" noProof="0" dirty="0">
                <a:ln>
                  <a:noFill/>
                </a:ln>
                <a:solidFill>
                  <a:srgbClr val="000000"/>
                </a:solidFill>
                <a:effectLst/>
                <a:uLnTx/>
                <a:uFillTx/>
                <a:latin typeface="Meiryo UI"/>
                <a:ea typeface="Meiryo UI"/>
                <a:cs typeface="+mn-cs"/>
              </a:rPr>
              <a:t>都市機能増進</a:t>
            </a:r>
            <a:r>
              <a:rPr kumimoji="0" lang="ja-JP" altLang="en-US" sz="1292" b="1" i="0" u="none" strike="noStrike" kern="0" cap="none" spc="0" normalizeH="0" baseline="0" noProof="0">
                <a:ln>
                  <a:noFill/>
                </a:ln>
                <a:solidFill>
                  <a:srgbClr val="000000"/>
                </a:solidFill>
                <a:effectLst/>
                <a:uLnTx/>
                <a:uFillTx/>
                <a:latin typeface="Meiryo UI"/>
                <a:ea typeface="Meiryo UI"/>
                <a:cs typeface="+mn-cs"/>
              </a:rPr>
              <a:t>施設の導入を</a:t>
            </a:r>
            <a:r>
              <a:rPr kumimoji="0" lang="ja-JP" altLang="en-US" sz="1292" b="1" i="0" u="none" strike="noStrike" kern="0" cap="none" spc="0" normalizeH="0" baseline="0" noProof="0" dirty="0">
                <a:ln>
                  <a:noFill/>
                </a:ln>
                <a:solidFill>
                  <a:srgbClr val="000000"/>
                </a:solidFill>
                <a:effectLst/>
                <a:uLnTx/>
                <a:uFillTx/>
                <a:latin typeface="Meiryo UI"/>
                <a:ea typeface="Meiryo UI"/>
                <a:cs typeface="+mn-cs"/>
              </a:rPr>
              <a:t>伴う老朽建築物の建替</a:t>
            </a:r>
          </a:p>
        </p:txBody>
      </p:sp>
      <p:sp>
        <p:nvSpPr>
          <p:cNvPr id="2120" name="V 字形矢印 2582">
            <a:extLst>
              <a:ext uri="{FF2B5EF4-FFF2-40B4-BE49-F238E27FC236}">
                <a16:creationId xmlns:a16="http://schemas.microsoft.com/office/drawing/2014/main" id="{3A0CFA1F-1F39-FE99-C705-213CC436F5EE}"/>
              </a:ext>
            </a:extLst>
          </p:cNvPr>
          <p:cNvSpPr/>
          <p:nvPr/>
        </p:nvSpPr>
        <p:spPr>
          <a:xfrm>
            <a:off x="251520" y="1870483"/>
            <a:ext cx="2417232" cy="309149"/>
          </a:xfrm>
          <a:prstGeom prst="homePlate">
            <a:avLst/>
          </a:prstGeom>
          <a:solidFill>
            <a:srgbClr val="FCFCFC">
              <a:lumMod val="50000"/>
            </a:srgbClr>
          </a:solidFill>
          <a:ln w="6350" cap="flat" cmpd="sng" algn="ctr">
            <a:solidFill>
              <a:srgbClr val="FFFFFF"/>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srgbClr val="FFFFFF"/>
                </a:solidFill>
                <a:effectLst/>
                <a:uLnTx/>
                <a:uFillTx/>
                <a:latin typeface="Meiryo UI"/>
                <a:ea typeface="Meiryo UI"/>
                <a:cs typeface="+mn-cs"/>
              </a:rPr>
              <a:t>構想段階</a:t>
            </a:r>
          </a:p>
        </p:txBody>
      </p:sp>
      <p:sp>
        <p:nvSpPr>
          <p:cNvPr id="2121" name="テキスト ボックス 2583">
            <a:extLst>
              <a:ext uri="{FF2B5EF4-FFF2-40B4-BE49-F238E27FC236}">
                <a16:creationId xmlns:a16="http://schemas.microsoft.com/office/drawing/2014/main" id="{5D3DC367-7FFB-8F85-8463-7B31CA5E9C7E}"/>
              </a:ext>
            </a:extLst>
          </p:cNvPr>
          <p:cNvSpPr txBox="1"/>
          <p:nvPr/>
        </p:nvSpPr>
        <p:spPr>
          <a:xfrm>
            <a:off x="323528" y="2322020"/>
            <a:ext cx="1893868" cy="490006"/>
          </a:xfrm>
          <a:prstGeom prst="rect">
            <a:avLst/>
          </a:prstGeom>
          <a:solidFill>
            <a:srgbClr val="FCFCFC">
              <a:lumMod val="50000"/>
            </a:srgbClr>
          </a:solidFill>
          <a:ln w="19050">
            <a:noFill/>
            <a:prstDash val="sysDot"/>
          </a:ln>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292" b="0" i="0" u="none" strike="noStrike" kern="0" cap="none" spc="0" normalizeH="0" baseline="0" noProof="0" dirty="0">
                <a:ln>
                  <a:noFill/>
                </a:ln>
                <a:solidFill>
                  <a:srgbClr val="FFFFFF"/>
                </a:solidFill>
                <a:effectLst/>
                <a:uLnTx/>
                <a:uFillTx/>
                <a:latin typeface="Meiryo UI"/>
                <a:ea typeface="Meiryo UI"/>
                <a:cs typeface="+mn-cs"/>
              </a:rPr>
              <a:t>市街地再開発事業、</a:t>
            </a:r>
            <a:endParaRPr kumimoji="0" lang="en-US" altLang="ja-JP" sz="1292" b="0" i="0" u="none" strike="noStrike" kern="0" cap="none" spc="0" normalizeH="0" baseline="0" noProof="0" dirty="0">
              <a:ln>
                <a:noFill/>
              </a:ln>
              <a:solidFill>
                <a:srgbClr val="FFFFFF"/>
              </a:solidFill>
              <a:effectLst/>
              <a:uLnTx/>
              <a:uFillTx/>
              <a:latin typeface="Meiryo UI"/>
              <a:ea typeface="Meiryo UI"/>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292" b="0" i="0" u="none" strike="noStrike" kern="0" cap="none" spc="0" normalizeH="0" baseline="0" noProof="0" dirty="0">
                <a:ln>
                  <a:noFill/>
                </a:ln>
                <a:solidFill>
                  <a:srgbClr val="FFFFFF"/>
                </a:solidFill>
                <a:effectLst/>
                <a:uLnTx/>
                <a:uFillTx/>
                <a:latin typeface="Meiryo UI"/>
                <a:ea typeface="Meiryo UI"/>
                <a:cs typeface="+mn-cs"/>
              </a:rPr>
              <a:t>土地区画整理事業等</a:t>
            </a:r>
            <a:endParaRPr kumimoji="0" lang="en-US" altLang="ja-JP" sz="1292"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2122" name="ホームベース 2584">
            <a:extLst>
              <a:ext uri="{FF2B5EF4-FFF2-40B4-BE49-F238E27FC236}">
                <a16:creationId xmlns:a16="http://schemas.microsoft.com/office/drawing/2014/main" id="{F79AF28E-772B-E760-6054-D175D660B1FA}"/>
              </a:ext>
            </a:extLst>
          </p:cNvPr>
          <p:cNvSpPr/>
          <p:nvPr/>
        </p:nvSpPr>
        <p:spPr>
          <a:xfrm>
            <a:off x="7164288" y="2420959"/>
            <a:ext cx="1686373" cy="398814"/>
          </a:xfrm>
          <a:prstGeom prst="homePlate">
            <a:avLst>
              <a:gd name="adj" fmla="val 37302"/>
            </a:avLst>
          </a:prstGeom>
          <a:solidFill>
            <a:srgbClr val="FFFFFF"/>
          </a:solidFill>
          <a:ln w="6350" cap="flat" cmpd="sng" algn="ctr">
            <a:solidFill>
              <a:srgbClr val="000000"/>
            </a:solidFill>
            <a:prstDash val="solid"/>
          </a:ln>
          <a:effectLst/>
        </p:spPr>
        <p:txBody>
          <a:bodyPr rtlCol="0" anchor="ct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0" lang="ja-JP" altLang="en-US" sz="1015" b="0" i="0" u="none" strike="noStrike" kern="0" cap="none" spc="0" normalizeH="0" baseline="0" noProof="0" dirty="0">
                <a:ln>
                  <a:noFill/>
                </a:ln>
                <a:solidFill>
                  <a:srgbClr val="000000"/>
                </a:solidFill>
                <a:effectLst/>
                <a:uLnTx/>
                <a:uFillTx/>
                <a:latin typeface="Meiryo UI"/>
                <a:ea typeface="Meiryo UI"/>
                <a:cs typeface="+mn-cs"/>
              </a:rPr>
              <a:t>施設建築物等運営</a:t>
            </a:r>
          </a:p>
        </p:txBody>
      </p:sp>
      <p:sp>
        <p:nvSpPr>
          <p:cNvPr id="2123" name="ホームベース 2585">
            <a:extLst>
              <a:ext uri="{FF2B5EF4-FFF2-40B4-BE49-F238E27FC236}">
                <a16:creationId xmlns:a16="http://schemas.microsoft.com/office/drawing/2014/main" id="{1FE40FC6-2FEC-BBF1-AB87-3AD8554E1182}"/>
              </a:ext>
            </a:extLst>
          </p:cNvPr>
          <p:cNvSpPr/>
          <p:nvPr/>
        </p:nvSpPr>
        <p:spPr>
          <a:xfrm>
            <a:off x="5580112" y="2420959"/>
            <a:ext cx="1788728" cy="398814"/>
          </a:xfrm>
          <a:prstGeom prst="homePlate">
            <a:avLst>
              <a:gd name="adj" fmla="val 37302"/>
            </a:avLst>
          </a:prstGeom>
          <a:solidFill>
            <a:srgbClr val="FFFFFF"/>
          </a:solidFill>
          <a:ln w="6350" cap="flat" cmpd="sng" algn="ctr">
            <a:solidFill>
              <a:srgbClr val="00000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15" b="0" i="0" u="none" strike="noStrike" kern="0" cap="none" spc="0" normalizeH="0" baseline="0" noProof="0" dirty="0">
                <a:ln>
                  <a:noFill/>
                </a:ln>
                <a:solidFill>
                  <a:srgbClr val="000000"/>
                </a:solidFill>
                <a:effectLst/>
                <a:uLnTx/>
                <a:uFillTx/>
                <a:latin typeface="Meiryo UI"/>
                <a:ea typeface="Meiryo UI"/>
                <a:cs typeface="+mn-cs"/>
              </a:rPr>
              <a:t>施設建築物工事等</a:t>
            </a:r>
          </a:p>
        </p:txBody>
      </p:sp>
      <p:sp>
        <p:nvSpPr>
          <p:cNvPr id="2124" name="ホームベース 2586">
            <a:extLst>
              <a:ext uri="{FF2B5EF4-FFF2-40B4-BE49-F238E27FC236}">
                <a16:creationId xmlns:a16="http://schemas.microsoft.com/office/drawing/2014/main" id="{D150B1EC-19B8-EBC7-1A81-D59661AA95D8}"/>
              </a:ext>
            </a:extLst>
          </p:cNvPr>
          <p:cNvSpPr/>
          <p:nvPr/>
        </p:nvSpPr>
        <p:spPr>
          <a:xfrm>
            <a:off x="4139961" y="2420959"/>
            <a:ext cx="1656175" cy="398814"/>
          </a:xfrm>
          <a:prstGeom prst="homePlate">
            <a:avLst>
              <a:gd name="adj" fmla="val 37302"/>
            </a:avLst>
          </a:prstGeom>
          <a:solidFill>
            <a:srgbClr val="FFFFFF"/>
          </a:solidFill>
          <a:ln w="6350" cap="flat" cmpd="sng" algn="ctr">
            <a:solidFill>
              <a:srgbClr val="00000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15" b="0" i="0" u="none" strike="noStrike" kern="0" cap="none" spc="0" normalizeH="0" baseline="0" noProof="0" dirty="0">
                <a:ln>
                  <a:noFill/>
                </a:ln>
                <a:solidFill>
                  <a:srgbClr val="000000"/>
                </a:solidFill>
                <a:effectLst/>
                <a:uLnTx/>
                <a:uFillTx/>
                <a:latin typeface="Meiryo UI"/>
                <a:ea typeface="Meiryo UI"/>
                <a:cs typeface="+mn-cs"/>
              </a:rPr>
              <a:t>事業計画作成・建築設計・権利変換計画作成</a:t>
            </a:r>
          </a:p>
        </p:txBody>
      </p:sp>
      <p:sp>
        <p:nvSpPr>
          <p:cNvPr id="2125" name="テキスト ボックス 2587">
            <a:extLst>
              <a:ext uri="{FF2B5EF4-FFF2-40B4-BE49-F238E27FC236}">
                <a16:creationId xmlns:a16="http://schemas.microsoft.com/office/drawing/2014/main" id="{E382D24C-CFF1-1EC4-A081-15A585E68C76}"/>
              </a:ext>
            </a:extLst>
          </p:cNvPr>
          <p:cNvSpPr txBox="1"/>
          <p:nvPr/>
        </p:nvSpPr>
        <p:spPr>
          <a:xfrm>
            <a:off x="344774" y="2980004"/>
            <a:ext cx="383503" cy="1596448"/>
          </a:xfrm>
          <a:prstGeom prst="rect">
            <a:avLst/>
          </a:prstGeom>
          <a:solidFill>
            <a:srgbClr val="FCFCFC">
              <a:lumMod val="50000"/>
            </a:srgbClr>
          </a:solid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292" b="0" i="0" u="none" strike="noStrike" kern="0" cap="none" spc="0" normalizeH="0" baseline="0" noProof="0" dirty="0">
                <a:ln>
                  <a:noFill/>
                </a:ln>
                <a:solidFill>
                  <a:srgbClr val="FCFCFC"/>
                </a:solidFill>
                <a:effectLst/>
                <a:uLnTx/>
                <a:uFillTx/>
                <a:latin typeface="Meiryo UI"/>
                <a:ea typeface="Meiryo UI"/>
                <a:cs typeface="+mn-cs"/>
              </a:rPr>
              <a:t>ソフト支援</a:t>
            </a:r>
          </a:p>
        </p:txBody>
      </p:sp>
      <p:sp>
        <p:nvSpPr>
          <p:cNvPr id="2126" name="テキスト ボックス 2588">
            <a:extLst>
              <a:ext uri="{FF2B5EF4-FFF2-40B4-BE49-F238E27FC236}">
                <a16:creationId xmlns:a16="http://schemas.microsoft.com/office/drawing/2014/main" id="{2E3B8810-629A-13E9-D4ED-E86DDB7BA88F}"/>
              </a:ext>
            </a:extLst>
          </p:cNvPr>
          <p:cNvSpPr txBox="1"/>
          <p:nvPr/>
        </p:nvSpPr>
        <p:spPr>
          <a:xfrm>
            <a:off x="344774" y="4768951"/>
            <a:ext cx="383503" cy="1355475"/>
          </a:xfrm>
          <a:prstGeom prst="rect">
            <a:avLst/>
          </a:prstGeom>
          <a:solidFill>
            <a:srgbClr val="FCFCFC">
              <a:lumMod val="50000"/>
            </a:srgbClr>
          </a:solid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292" b="0" i="0" u="none" strike="noStrike" kern="0" cap="none" spc="0" normalizeH="0" baseline="0" noProof="0" dirty="0">
                <a:ln>
                  <a:noFill/>
                </a:ln>
                <a:solidFill>
                  <a:srgbClr val="FCFCFC"/>
                </a:solidFill>
                <a:effectLst/>
                <a:uLnTx/>
                <a:uFillTx/>
                <a:latin typeface="Meiryo UI"/>
                <a:ea typeface="Meiryo UI"/>
                <a:cs typeface="+mn-cs"/>
              </a:rPr>
              <a:t>ハード支援</a:t>
            </a:r>
          </a:p>
        </p:txBody>
      </p:sp>
      <p:sp>
        <p:nvSpPr>
          <p:cNvPr id="2127" name="ホームベース 2589">
            <a:extLst>
              <a:ext uri="{FF2B5EF4-FFF2-40B4-BE49-F238E27FC236}">
                <a16:creationId xmlns:a16="http://schemas.microsoft.com/office/drawing/2014/main" id="{11AC1B1D-399C-BC85-1DFF-700F79889B00}"/>
              </a:ext>
            </a:extLst>
          </p:cNvPr>
          <p:cNvSpPr/>
          <p:nvPr/>
        </p:nvSpPr>
        <p:spPr>
          <a:xfrm>
            <a:off x="807886" y="3825377"/>
            <a:ext cx="5060258" cy="751075"/>
          </a:xfrm>
          <a:prstGeom prst="homePlate">
            <a:avLst>
              <a:gd name="adj" fmla="val 21976"/>
            </a:avLst>
          </a:prstGeom>
          <a:solidFill>
            <a:srgbClr val="DAEDEF">
              <a:lumMod val="90000"/>
            </a:srgbClr>
          </a:solidFill>
          <a:ln w="6350" cap="flat" cmpd="sng" algn="ctr">
            <a:solidFill>
              <a:srgbClr val="FFFFFF"/>
            </a:solidFill>
            <a:prstDash val="solid"/>
          </a:ln>
          <a:effectLst>
            <a:outerShdw blurRad="50800" dist="38100" dir="2700000" algn="tl" rotWithShape="0">
              <a:prstClr val="black">
                <a:alpha val="40000"/>
              </a:prstClr>
            </a:outerShdw>
          </a:effectLst>
        </p:spPr>
        <p:txBody>
          <a:bodyPr tIns="99692"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292" b="1" i="0" u="none" strike="noStrike" kern="0" cap="none" spc="0" normalizeH="0" baseline="0" noProof="0" dirty="0">
                <a:ln>
                  <a:noFill/>
                </a:ln>
                <a:effectLst/>
                <a:uLnTx/>
                <a:uFillTx/>
                <a:latin typeface="Meiryo UI"/>
                <a:ea typeface="Meiryo UI"/>
                <a:cs typeface="+mn-cs"/>
              </a:rPr>
              <a:t>初動期支援業務</a:t>
            </a:r>
          </a:p>
        </p:txBody>
      </p:sp>
      <p:sp>
        <p:nvSpPr>
          <p:cNvPr id="2128" name="テキスト ボックス 2590">
            <a:extLst>
              <a:ext uri="{FF2B5EF4-FFF2-40B4-BE49-F238E27FC236}">
                <a16:creationId xmlns:a16="http://schemas.microsoft.com/office/drawing/2014/main" id="{BFAEA6BB-F554-2461-53AA-B35756789EB0}"/>
              </a:ext>
            </a:extLst>
          </p:cNvPr>
          <p:cNvSpPr txBox="1"/>
          <p:nvPr/>
        </p:nvSpPr>
        <p:spPr>
          <a:xfrm>
            <a:off x="1160327" y="4209183"/>
            <a:ext cx="4467667" cy="400110"/>
          </a:xfrm>
          <a:prstGeom prst="rect">
            <a:avLst/>
          </a:prstGeom>
          <a:noFill/>
          <a:ln w="19050">
            <a:noFill/>
          </a:ln>
        </p:spPr>
        <p:txBody>
          <a:bodyPr wrap="square" rtlCol="0">
            <a:spAutoFit/>
          </a:bodyPr>
          <a:lstStyle/>
          <a:p>
            <a:pPr defTabSz="844083" fontAlgn="auto">
              <a:lnSpc>
                <a:spcPts val="1237"/>
              </a:lnSpc>
              <a:spcBef>
                <a:spcPts val="0"/>
              </a:spcBef>
              <a:spcAft>
                <a:spcPts val="0"/>
              </a:spcAft>
              <a:defRPr/>
            </a:pPr>
            <a:r>
              <a:rPr kumimoji="1" lang="ja-JP" altLang="en-US" sz="1015" b="0" i="0" u="none" strike="noStrike" kern="1200" cap="none" spc="0" normalizeH="0" baseline="0" noProof="0" dirty="0">
                <a:ln>
                  <a:noFill/>
                </a:ln>
                <a:solidFill>
                  <a:srgbClr val="000000"/>
                </a:solidFill>
                <a:effectLst/>
                <a:uLnTx/>
                <a:uFillTx/>
                <a:latin typeface="Meiryo UI"/>
                <a:ea typeface="Meiryo UI"/>
                <a:cs typeface="+mn-cs"/>
              </a:rPr>
              <a:t>地域の拠点となる地区及び街区の整備方針等の策定、市街地整備に伴い行われる</a:t>
            </a:r>
            <a:endParaRPr kumimoji="1" lang="en-US" altLang="ja-JP" sz="1015" b="0" i="0" u="none" strike="noStrike" kern="1200" cap="none" spc="0" normalizeH="0" baseline="0" noProof="0" dirty="0">
              <a:ln>
                <a:noFill/>
              </a:ln>
              <a:solidFill>
                <a:srgbClr val="000000"/>
              </a:solidFill>
              <a:effectLst/>
              <a:uLnTx/>
              <a:uFillTx/>
              <a:latin typeface="Meiryo UI"/>
              <a:ea typeface="Meiryo UI"/>
              <a:cs typeface="+mn-cs"/>
            </a:endParaRPr>
          </a:p>
          <a:p>
            <a:pPr defTabSz="844083" fontAlgn="auto">
              <a:lnSpc>
                <a:spcPts val="1237"/>
              </a:lnSpc>
              <a:spcBef>
                <a:spcPts val="0"/>
              </a:spcBef>
              <a:spcAft>
                <a:spcPts val="0"/>
              </a:spcAft>
              <a:defRPr/>
            </a:pPr>
            <a:r>
              <a:rPr kumimoji="1" lang="ja-JP" altLang="en-US" sz="1015" b="0" i="0" u="none" strike="noStrike" kern="1200" cap="none" spc="0" normalizeH="0" baseline="0" noProof="0" dirty="0">
                <a:ln>
                  <a:noFill/>
                </a:ln>
                <a:solidFill>
                  <a:srgbClr val="000000"/>
                </a:solidFill>
                <a:effectLst/>
                <a:uLnTx/>
                <a:uFillTx/>
                <a:latin typeface="Meiryo UI"/>
                <a:ea typeface="Meiryo UI"/>
                <a:cs typeface="+mn-cs"/>
              </a:rPr>
              <a:t>検討業務等及び権利調整等</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に対し支援</a:t>
            </a:r>
            <a:endParaRPr kumimoji="1" lang="ja-JP" altLang="en-US" sz="1015" b="0" i="0" u="none" strike="noStrike" kern="1200" cap="none" spc="0" normalizeH="0" baseline="0" noProof="0" dirty="0">
              <a:ln>
                <a:noFill/>
              </a:ln>
              <a:solidFill>
                <a:srgbClr val="000000"/>
              </a:solidFill>
              <a:effectLst/>
              <a:uLnTx/>
              <a:uFillTx/>
              <a:latin typeface="Meiryo UI"/>
              <a:ea typeface="Meiryo UI"/>
              <a:cs typeface="+mn-cs"/>
            </a:endParaRPr>
          </a:p>
        </p:txBody>
      </p:sp>
      <p:cxnSp>
        <p:nvCxnSpPr>
          <p:cNvPr id="2129" name="直線コネクタ 2591">
            <a:extLst>
              <a:ext uri="{FF2B5EF4-FFF2-40B4-BE49-F238E27FC236}">
                <a16:creationId xmlns:a16="http://schemas.microsoft.com/office/drawing/2014/main" id="{D0A34917-5ABB-7D98-E366-C18D398E03CA}"/>
              </a:ext>
            </a:extLst>
          </p:cNvPr>
          <p:cNvCxnSpPr>
            <a:cxnSpLocks/>
          </p:cNvCxnSpPr>
          <p:nvPr/>
        </p:nvCxnSpPr>
        <p:spPr>
          <a:xfrm>
            <a:off x="1259632" y="4219604"/>
            <a:ext cx="4320480" cy="0"/>
          </a:xfrm>
          <a:prstGeom prst="line">
            <a:avLst/>
          </a:prstGeom>
          <a:noFill/>
          <a:ln w="6350" cap="flat" cmpd="sng" algn="ctr">
            <a:solidFill>
              <a:srgbClr val="FCFCFC"/>
            </a:solidFill>
            <a:prstDash val="solid"/>
          </a:ln>
          <a:effectLst/>
        </p:spPr>
      </p:cxnSp>
      <p:sp>
        <p:nvSpPr>
          <p:cNvPr id="2130" name="ホームベース 2592">
            <a:extLst>
              <a:ext uri="{FF2B5EF4-FFF2-40B4-BE49-F238E27FC236}">
                <a16:creationId xmlns:a16="http://schemas.microsoft.com/office/drawing/2014/main" id="{0DA6A673-F3BE-8A88-DD0C-477C17805F1A}"/>
              </a:ext>
            </a:extLst>
          </p:cNvPr>
          <p:cNvSpPr/>
          <p:nvPr/>
        </p:nvSpPr>
        <p:spPr>
          <a:xfrm>
            <a:off x="2323871" y="4782371"/>
            <a:ext cx="4976307" cy="911688"/>
          </a:xfrm>
          <a:prstGeom prst="homePlate">
            <a:avLst>
              <a:gd name="adj" fmla="val 20931"/>
            </a:avLst>
          </a:prstGeom>
          <a:solidFill>
            <a:srgbClr val="DAEDEF">
              <a:lumMod val="90000"/>
            </a:srgbClr>
          </a:solidFill>
          <a:ln w="6350" cap="flat" cmpd="sng" algn="ctr">
            <a:solidFill>
              <a:srgbClr val="FFFFFF"/>
            </a:solidFill>
            <a:prstDash val="solid"/>
          </a:ln>
          <a:effectLst>
            <a:outerShdw blurRad="50800" dist="38100" dir="2700000" algn="tl" rotWithShape="0">
              <a:prstClr val="black">
                <a:alpha val="40000"/>
              </a:prstClr>
            </a:outerShdw>
          </a:effectLst>
        </p:spPr>
        <p:txBody>
          <a:bodyPr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923" b="0" i="0" u="none" strike="noStrike" kern="0" cap="none" spc="0" normalizeH="0" baseline="0" noProof="0" dirty="0">
              <a:ln>
                <a:noFill/>
              </a:ln>
              <a:solidFill>
                <a:srgbClr val="FF0000"/>
              </a:solidFill>
              <a:effectLst/>
              <a:uLnTx/>
              <a:uFillTx/>
              <a:latin typeface="Meiryo UI"/>
              <a:ea typeface="Meiryo UI"/>
              <a:cs typeface="+mn-cs"/>
            </a:endParaRPr>
          </a:p>
        </p:txBody>
      </p:sp>
      <p:sp>
        <p:nvSpPr>
          <p:cNvPr id="2131" name="テキスト ボックス 2593">
            <a:extLst>
              <a:ext uri="{FF2B5EF4-FFF2-40B4-BE49-F238E27FC236}">
                <a16:creationId xmlns:a16="http://schemas.microsoft.com/office/drawing/2014/main" id="{2C0AD17F-E68C-4768-8FCB-B868DD81EEDE}"/>
              </a:ext>
            </a:extLst>
          </p:cNvPr>
          <p:cNvSpPr txBox="1"/>
          <p:nvPr/>
        </p:nvSpPr>
        <p:spPr>
          <a:xfrm>
            <a:off x="2455367" y="5228338"/>
            <a:ext cx="4564905" cy="433324"/>
          </a:xfrm>
          <a:prstGeom prst="rect">
            <a:avLst/>
          </a:prstGeom>
          <a:noFill/>
          <a:ln w="19050">
            <a:noFill/>
          </a:ln>
        </p:spPr>
        <p:txBody>
          <a:bodyPr wrap="square" rtlCol="0">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a:ea typeface="Meiryo UI"/>
                <a:cs typeface="+mn-cs"/>
              </a:rPr>
              <a:t>まちづくりの計画に位置付けられたリノベーション・空地の暫定利用（発端の取組）に対し支援</a:t>
            </a:r>
            <a:endParaRPr kumimoji="1" lang="en-US" altLang="ja-JP" sz="1108" b="0" i="0" u="none" strike="noStrike" kern="1200" cap="none" spc="0" normalizeH="0" baseline="0" noProof="0" dirty="0">
              <a:ln>
                <a:noFill/>
              </a:ln>
              <a:solidFill>
                <a:srgbClr val="000000"/>
              </a:solidFill>
              <a:effectLst/>
              <a:uLnTx/>
              <a:uFillTx/>
              <a:latin typeface="Meiryo UI"/>
              <a:ea typeface="Meiryo UI"/>
              <a:cs typeface="+mn-cs"/>
            </a:endParaRPr>
          </a:p>
        </p:txBody>
      </p:sp>
      <p:cxnSp>
        <p:nvCxnSpPr>
          <p:cNvPr id="2132" name="直線コネクタ 2594">
            <a:extLst>
              <a:ext uri="{FF2B5EF4-FFF2-40B4-BE49-F238E27FC236}">
                <a16:creationId xmlns:a16="http://schemas.microsoft.com/office/drawing/2014/main" id="{05BF3F3F-5139-EB22-D1FA-326F5E7D99AF}"/>
              </a:ext>
            </a:extLst>
          </p:cNvPr>
          <p:cNvCxnSpPr>
            <a:cxnSpLocks/>
          </p:cNvCxnSpPr>
          <p:nvPr/>
        </p:nvCxnSpPr>
        <p:spPr>
          <a:xfrm>
            <a:off x="2455367" y="5189208"/>
            <a:ext cx="4556066" cy="0"/>
          </a:xfrm>
          <a:prstGeom prst="line">
            <a:avLst/>
          </a:prstGeom>
          <a:noFill/>
          <a:ln w="6350" cap="flat" cmpd="sng" algn="ctr">
            <a:solidFill>
              <a:srgbClr val="FFFFFF"/>
            </a:solidFill>
            <a:prstDash val="solid"/>
          </a:ln>
          <a:effectLst/>
        </p:spPr>
      </p:cxnSp>
      <p:sp>
        <p:nvSpPr>
          <p:cNvPr id="2133" name="テキスト ボックス 2595">
            <a:extLst>
              <a:ext uri="{FF2B5EF4-FFF2-40B4-BE49-F238E27FC236}">
                <a16:creationId xmlns:a16="http://schemas.microsoft.com/office/drawing/2014/main" id="{23B72575-7D51-F9D3-5997-4048D3902D8B}"/>
              </a:ext>
            </a:extLst>
          </p:cNvPr>
          <p:cNvSpPr txBox="1"/>
          <p:nvPr/>
        </p:nvSpPr>
        <p:spPr>
          <a:xfrm>
            <a:off x="3383032" y="4877304"/>
            <a:ext cx="2588385" cy="246221"/>
          </a:xfrm>
          <a:prstGeom prst="rect">
            <a:avLst/>
          </a:prstGeom>
          <a:noFill/>
          <a:ln w="19050">
            <a:noFill/>
          </a:ln>
        </p:spPr>
        <p:txBody>
          <a:bodyPr wrap="square" rtlCol="0" anchor="ctr">
            <a:spAutoFit/>
          </a:bodyPr>
          <a:lstStyle/>
          <a:p>
            <a:pPr marL="0" marR="0" lvl="0" indent="0" algn="ctr" defTabSz="844083" rtl="0" eaLnBrk="1" fontAlgn="auto" latinLnBrk="0" hangingPunct="1">
              <a:lnSpc>
                <a:spcPts val="1237"/>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rgbClr val="000000"/>
                </a:solidFill>
                <a:effectLst/>
                <a:uLnTx/>
                <a:uFillTx/>
                <a:latin typeface="Meiryo UI"/>
                <a:ea typeface="Meiryo UI"/>
                <a:cs typeface="+mn-cs"/>
              </a:rPr>
              <a:t>リノベーション・空地の暫定利用</a:t>
            </a:r>
          </a:p>
        </p:txBody>
      </p:sp>
      <p:grpSp>
        <p:nvGrpSpPr>
          <p:cNvPr id="2134" name="グループ化 2596">
            <a:extLst>
              <a:ext uri="{FF2B5EF4-FFF2-40B4-BE49-F238E27FC236}">
                <a16:creationId xmlns:a16="http://schemas.microsoft.com/office/drawing/2014/main" id="{7A9B6251-6A7B-2E6D-3C61-BD3B51045C30}"/>
              </a:ext>
            </a:extLst>
          </p:cNvPr>
          <p:cNvGrpSpPr/>
          <p:nvPr/>
        </p:nvGrpSpPr>
        <p:grpSpPr>
          <a:xfrm>
            <a:off x="2030060" y="4780577"/>
            <a:ext cx="233055" cy="917817"/>
            <a:chOff x="2030060" y="4858524"/>
            <a:chExt cx="233055" cy="994302"/>
          </a:xfrm>
        </p:grpSpPr>
        <p:grpSp>
          <p:nvGrpSpPr>
            <p:cNvPr id="2135" name="グループ化 89">
              <a:extLst>
                <a:ext uri="{FF2B5EF4-FFF2-40B4-BE49-F238E27FC236}">
                  <a16:creationId xmlns:a16="http://schemas.microsoft.com/office/drawing/2014/main" id="{F4DD4465-5DC1-DBA1-B1C5-FCA50CE9045A}"/>
                </a:ext>
              </a:extLst>
            </p:cNvPr>
            <p:cNvGrpSpPr/>
            <p:nvPr/>
          </p:nvGrpSpPr>
          <p:grpSpPr>
            <a:xfrm>
              <a:off x="2123728" y="4858524"/>
              <a:ext cx="139387" cy="994302"/>
              <a:chOff x="4572000" y="2897758"/>
              <a:chExt cx="139387" cy="1089729"/>
            </a:xfrm>
          </p:grpSpPr>
          <p:sp>
            <p:nvSpPr>
              <p:cNvPr id="2137" name="ホームベース 80">
                <a:extLst>
                  <a:ext uri="{FF2B5EF4-FFF2-40B4-BE49-F238E27FC236}">
                    <a16:creationId xmlns:a16="http://schemas.microsoft.com/office/drawing/2014/main" id="{49C6CD74-A19F-F722-8CAA-D336BF584AD2}"/>
                  </a:ext>
                </a:extLst>
              </p:cNvPr>
              <p:cNvSpPr/>
              <p:nvPr/>
            </p:nvSpPr>
            <p:spPr>
              <a:xfrm>
                <a:off x="4572000" y="2897758"/>
                <a:ext cx="45719" cy="1089729"/>
              </a:xfrm>
              <a:prstGeom prst="homePlate">
                <a:avLst>
                  <a:gd name="adj" fmla="val 0"/>
                </a:avLst>
              </a:prstGeom>
              <a:solidFill>
                <a:srgbClr val="DAEDEF">
                  <a:lumMod val="90000"/>
                </a:srgbClr>
              </a:solidFill>
              <a:ln w="6350" cap="flat" cmpd="sng" algn="ctr">
                <a:solidFill>
                  <a:srgbClr val="FFFFFF"/>
                </a:solidFill>
                <a:prstDash val="solid"/>
              </a:ln>
              <a:effectLst>
                <a:outerShdw blurRad="50800" dist="38100" dir="2700000" algn="tl" rotWithShape="0">
                  <a:prstClr val="black">
                    <a:alpha val="40000"/>
                  </a:prstClr>
                </a:outerShdw>
              </a:effectLst>
            </p:spPr>
            <p:txBody>
              <a:bodyPr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923" b="0" i="0" u="none" strike="noStrike" kern="0" cap="none" spc="0" normalizeH="0" baseline="0" noProof="0" dirty="0">
                  <a:ln>
                    <a:noFill/>
                  </a:ln>
                  <a:solidFill>
                    <a:srgbClr val="FF0000"/>
                  </a:solidFill>
                  <a:effectLst/>
                  <a:uLnTx/>
                  <a:uFillTx/>
                  <a:latin typeface="Meiryo UI"/>
                  <a:ea typeface="Meiryo UI"/>
                  <a:cs typeface="+mn-cs"/>
                </a:endParaRPr>
              </a:p>
            </p:txBody>
          </p:sp>
          <p:sp>
            <p:nvSpPr>
              <p:cNvPr id="2138" name="ホームベース 80">
                <a:extLst>
                  <a:ext uri="{FF2B5EF4-FFF2-40B4-BE49-F238E27FC236}">
                    <a16:creationId xmlns:a16="http://schemas.microsoft.com/office/drawing/2014/main" id="{27333CFE-BA34-4500-88E5-401846937D2D}"/>
                  </a:ext>
                </a:extLst>
              </p:cNvPr>
              <p:cNvSpPr/>
              <p:nvPr/>
            </p:nvSpPr>
            <p:spPr>
              <a:xfrm>
                <a:off x="4665668" y="2897758"/>
                <a:ext cx="45719" cy="1089729"/>
              </a:xfrm>
              <a:prstGeom prst="homePlate">
                <a:avLst>
                  <a:gd name="adj" fmla="val 0"/>
                </a:avLst>
              </a:prstGeom>
              <a:solidFill>
                <a:srgbClr val="DAEDEF">
                  <a:lumMod val="90000"/>
                </a:srgbClr>
              </a:solidFill>
              <a:ln w="6350" cap="flat" cmpd="sng" algn="ctr">
                <a:solidFill>
                  <a:srgbClr val="FFFFFF"/>
                </a:solidFill>
                <a:prstDash val="solid"/>
              </a:ln>
              <a:effectLst>
                <a:outerShdw blurRad="50800" dist="38100" dir="2700000" algn="tl" rotWithShape="0">
                  <a:prstClr val="black">
                    <a:alpha val="40000"/>
                  </a:prstClr>
                </a:outerShdw>
              </a:effectLst>
            </p:spPr>
            <p:txBody>
              <a:bodyPr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923" b="0" i="0" u="none" strike="noStrike" kern="0" cap="none" spc="0" normalizeH="0" baseline="0" noProof="0" dirty="0">
                  <a:ln>
                    <a:noFill/>
                  </a:ln>
                  <a:solidFill>
                    <a:srgbClr val="FF0000"/>
                  </a:solidFill>
                  <a:effectLst/>
                  <a:uLnTx/>
                  <a:uFillTx/>
                  <a:latin typeface="Meiryo UI"/>
                  <a:ea typeface="Meiryo UI"/>
                  <a:cs typeface="+mn-cs"/>
                </a:endParaRPr>
              </a:p>
            </p:txBody>
          </p:sp>
        </p:grpSp>
        <p:sp>
          <p:nvSpPr>
            <p:cNvPr id="2136" name="ホームベース 80">
              <a:extLst>
                <a:ext uri="{FF2B5EF4-FFF2-40B4-BE49-F238E27FC236}">
                  <a16:creationId xmlns:a16="http://schemas.microsoft.com/office/drawing/2014/main" id="{5FBA70D8-6512-E789-8511-21747E206F8D}"/>
                </a:ext>
              </a:extLst>
            </p:cNvPr>
            <p:cNvSpPr/>
            <p:nvPr/>
          </p:nvSpPr>
          <p:spPr>
            <a:xfrm>
              <a:off x="2030060" y="4858524"/>
              <a:ext cx="45719" cy="994302"/>
            </a:xfrm>
            <a:prstGeom prst="homePlate">
              <a:avLst>
                <a:gd name="adj" fmla="val 0"/>
              </a:avLst>
            </a:prstGeom>
            <a:solidFill>
              <a:srgbClr val="DAEDEF">
                <a:lumMod val="90000"/>
              </a:srgbClr>
            </a:solidFill>
            <a:ln w="6350" cap="flat" cmpd="sng" algn="ctr">
              <a:solidFill>
                <a:srgbClr val="FFFFFF"/>
              </a:solidFill>
              <a:prstDash val="solid"/>
            </a:ln>
            <a:effectLst>
              <a:outerShdw blurRad="50800" dist="38100" dir="2700000" algn="tl" rotWithShape="0">
                <a:prstClr val="black">
                  <a:alpha val="40000"/>
                </a:prstClr>
              </a:outerShdw>
            </a:effectLst>
          </p:spPr>
          <p:txBody>
            <a:bodyPr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923" b="0" i="0" u="none" strike="noStrike" kern="0" cap="none" spc="0" normalizeH="0" baseline="0" noProof="0" dirty="0">
                <a:ln>
                  <a:noFill/>
                </a:ln>
                <a:solidFill>
                  <a:srgbClr val="FF0000"/>
                </a:solidFill>
                <a:effectLst/>
                <a:uLnTx/>
                <a:uFillTx/>
                <a:latin typeface="Meiryo UI"/>
                <a:ea typeface="Meiryo UI"/>
                <a:cs typeface="+mn-cs"/>
              </a:endParaRPr>
            </a:p>
          </p:txBody>
        </p:sp>
      </p:grpSp>
      <p:sp>
        <p:nvSpPr>
          <p:cNvPr id="2139" name="矢印: 折線 2601">
            <a:extLst>
              <a:ext uri="{FF2B5EF4-FFF2-40B4-BE49-F238E27FC236}">
                <a16:creationId xmlns:a16="http://schemas.microsoft.com/office/drawing/2014/main" id="{E6531CC3-CD56-25FF-EBF0-CD513BFFA338}"/>
              </a:ext>
            </a:extLst>
          </p:cNvPr>
          <p:cNvSpPr/>
          <p:nvPr/>
        </p:nvSpPr>
        <p:spPr>
          <a:xfrm>
            <a:off x="3740547" y="2555605"/>
            <a:ext cx="365929" cy="337781"/>
          </a:xfrm>
          <a:prstGeom prst="bentArrow">
            <a:avLst/>
          </a:prstGeom>
          <a:solidFill>
            <a:srgbClr val="DAEDEF">
              <a:lumMod val="2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srgbClr val="616161"/>
              </a:solidFill>
              <a:effectLst/>
              <a:uLnTx/>
              <a:uFillTx/>
              <a:latin typeface="Arial"/>
              <a:ea typeface="Meiryo UI"/>
              <a:cs typeface="+mn-cs"/>
            </a:endParaRPr>
          </a:p>
        </p:txBody>
      </p:sp>
      <p:sp>
        <p:nvSpPr>
          <p:cNvPr id="2140" name="テキスト ボックス 2602">
            <a:extLst>
              <a:ext uri="{FF2B5EF4-FFF2-40B4-BE49-F238E27FC236}">
                <a16:creationId xmlns:a16="http://schemas.microsoft.com/office/drawing/2014/main" id="{0E9A585E-8979-7D81-559C-C3D418621A82}"/>
              </a:ext>
            </a:extLst>
          </p:cNvPr>
          <p:cNvSpPr txBox="1"/>
          <p:nvPr/>
        </p:nvSpPr>
        <p:spPr>
          <a:xfrm>
            <a:off x="4072993" y="2229945"/>
            <a:ext cx="1555001" cy="246221"/>
          </a:xfrm>
          <a:prstGeom prst="rect">
            <a:avLst/>
          </a:prstGeom>
          <a:noFill/>
          <a:ln w="19050">
            <a:noFill/>
          </a:ln>
        </p:spPr>
        <p:txBody>
          <a:bodyPr wrap="square" rtlCol="0" anchor="ctr">
            <a:spAutoFit/>
          </a:bodyPr>
          <a:lstStyle/>
          <a:p>
            <a:pPr marL="0" marR="0" lvl="0" indent="0" algn="l" defTabSz="844083" rtl="0" eaLnBrk="1" fontAlgn="auto" latinLnBrk="0" hangingPunct="1">
              <a:lnSpc>
                <a:spcPts val="1237"/>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a:ea typeface="Meiryo UI"/>
                <a:cs typeface="+mn-cs"/>
              </a:rPr>
              <a:t>市街地再開発事業</a:t>
            </a:r>
          </a:p>
        </p:txBody>
      </p:sp>
      <p:grpSp>
        <p:nvGrpSpPr>
          <p:cNvPr id="2141" name="グループ化 2603">
            <a:extLst>
              <a:ext uri="{FF2B5EF4-FFF2-40B4-BE49-F238E27FC236}">
                <a16:creationId xmlns:a16="http://schemas.microsoft.com/office/drawing/2014/main" id="{9B5378C1-A3ED-A3BB-E838-EEF51E382402}"/>
              </a:ext>
            </a:extLst>
          </p:cNvPr>
          <p:cNvGrpSpPr/>
          <p:nvPr/>
        </p:nvGrpSpPr>
        <p:grpSpPr>
          <a:xfrm>
            <a:off x="3268757" y="2993769"/>
            <a:ext cx="5581904" cy="733123"/>
            <a:chOff x="1935196" y="2910522"/>
            <a:chExt cx="1072528" cy="1464362"/>
          </a:xfrm>
          <a:effectLst>
            <a:outerShdw blurRad="50800" dist="38100" dir="2700000" algn="tl" rotWithShape="0">
              <a:prstClr val="black">
                <a:alpha val="40000"/>
              </a:prstClr>
            </a:outerShdw>
          </a:effectLst>
        </p:grpSpPr>
        <p:sp>
          <p:nvSpPr>
            <p:cNvPr id="2142" name="ホームベース 80">
              <a:extLst>
                <a:ext uri="{FF2B5EF4-FFF2-40B4-BE49-F238E27FC236}">
                  <a16:creationId xmlns:a16="http://schemas.microsoft.com/office/drawing/2014/main" id="{D0DDF1FF-4C6E-E6DF-90B2-B79171FD7D7B}"/>
                </a:ext>
              </a:extLst>
            </p:cNvPr>
            <p:cNvSpPr/>
            <p:nvPr/>
          </p:nvSpPr>
          <p:spPr>
            <a:xfrm>
              <a:off x="1935196" y="2910522"/>
              <a:ext cx="1072528" cy="1464362"/>
            </a:xfrm>
            <a:prstGeom prst="homePlate">
              <a:avLst>
                <a:gd name="adj" fmla="val 22757"/>
              </a:avLst>
            </a:prstGeom>
            <a:solidFill>
              <a:srgbClr val="DAEDEF">
                <a:lumMod val="90000"/>
              </a:srgbClr>
            </a:solidFill>
            <a:ln w="6350" cap="flat" cmpd="sng" algn="ctr">
              <a:solidFill>
                <a:srgbClr val="FFFFFF"/>
              </a:solidFill>
              <a:prstDash val="solid"/>
            </a:ln>
            <a:effectLst/>
          </p:spPr>
          <p:txBody>
            <a:bodyPr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US" altLang="ja-JP" sz="1292" b="1" i="0" u="none" strike="noStrike" kern="0" cap="none" spc="0" normalizeH="0" baseline="0" noProof="0" dirty="0">
                <a:ln>
                  <a:noFill/>
                </a:ln>
                <a:solidFill>
                  <a:srgbClr val="000000"/>
                </a:solidFill>
                <a:effectLst/>
                <a:uLnTx/>
                <a:uFillTx/>
                <a:latin typeface="Meiryo UI"/>
                <a:ea typeface="Meiryo UI"/>
                <a:cs typeface="+mn-cs"/>
              </a:endParaRPr>
            </a:p>
          </p:txBody>
        </p:sp>
        <p:cxnSp>
          <p:nvCxnSpPr>
            <p:cNvPr id="2143" name="直線コネクタ 67">
              <a:extLst>
                <a:ext uri="{FF2B5EF4-FFF2-40B4-BE49-F238E27FC236}">
                  <a16:creationId xmlns:a16="http://schemas.microsoft.com/office/drawing/2014/main" id="{E9DE0274-F74A-B10B-FA91-C68E10E2C70F}"/>
                </a:ext>
              </a:extLst>
            </p:cNvPr>
            <p:cNvCxnSpPr>
              <a:cxnSpLocks/>
            </p:cNvCxnSpPr>
            <p:nvPr/>
          </p:nvCxnSpPr>
          <p:spPr>
            <a:xfrm>
              <a:off x="2058198" y="3717032"/>
              <a:ext cx="857618" cy="0"/>
            </a:xfrm>
            <a:prstGeom prst="line">
              <a:avLst/>
            </a:prstGeom>
            <a:noFill/>
            <a:ln w="6350" cap="flat" cmpd="sng" algn="ctr">
              <a:solidFill>
                <a:srgbClr val="FCFCFC"/>
              </a:solidFill>
              <a:prstDash val="solid"/>
            </a:ln>
            <a:effectLst/>
          </p:spPr>
        </p:cxnSp>
      </p:grpSp>
      <p:sp>
        <p:nvSpPr>
          <p:cNvPr id="2144" name="テキスト ボックス 2606">
            <a:extLst>
              <a:ext uri="{FF2B5EF4-FFF2-40B4-BE49-F238E27FC236}">
                <a16:creationId xmlns:a16="http://schemas.microsoft.com/office/drawing/2014/main" id="{350F26C5-937B-AE36-D3CF-90930063AA18}"/>
              </a:ext>
            </a:extLst>
          </p:cNvPr>
          <p:cNvSpPr txBox="1"/>
          <p:nvPr/>
        </p:nvSpPr>
        <p:spPr>
          <a:xfrm>
            <a:off x="4072993" y="3455914"/>
            <a:ext cx="3364844" cy="246221"/>
          </a:xfrm>
          <a:prstGeom prst="rect">
            <a:avLst/>
          </a:prstGeom>
          <a:noFill/>
          <a:ln w="19050">
            <a:noFill/>
          </a:ln>
        </p:spPr>
        <p:txBody>
          <a:bodyPr wrap="square" rtlCol="0">
            <a:spAutoFit/>
          </a:bodyPr>
          <a:lstStyle/>
          <a:p>
            <a:pPr marL="0" marR="0" lvl="0" indent="0" algn="ctr" defTabSz="844083" rtl="0" eaLnBrk="1" fontAlgn="base" latinLnBrk="0" hangingPunct="1">
              <a:lnSpc>
                <a:spcPts val="1237"/>
              </a:lnSpc>
              <a:spcBef>
                <a:spcPct val="0"/>
              </a:spcBef>
              <a:spcAft>
                <a:spcPct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Meiryo UI"/>
                <a:ea typeface="Meiryo UI"/>
                <a:cs typeface="+mn-cs"/>
              </a:rPr>
              <a:t>計画立案・調整まちづくり活動支援</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に対し支援</a:t>
            </a:r>
            <a:endParaRPr kumimoji="1" lang="ja-JP" altLang="en-US" sz="1015"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2145" name="テキスト ボックス 2607">
            <a:extLst>
              <a:ext uri="{FF2B5EF4-FFF2-40B4-BE49-F238E27FC236}">
                <a16:creationId xmlns:a16="http://schemas.microsoft.com/office/drawing/2014/main" id="{6D8C9A82-FB31-2C2A-C7B0-5A169BD0A8D2}"/>
              </a:ext>
            </a:extLst>
          </p:cNvPr>
          <p:cNvSpPr txBox="1"/>
          <p:nvPr/>
        </p:nvSpPr>
        <p:spPr>
          <a:xfrm>
            <a:off x="3224211" y="3108638"/>
            <a:ext cx="4933348" cy="246221"/>
          </a:xfrm>
          <a:prstGeom prst="rect">
            <a:avLst/>
          </a:prstGeom>
          <a:noFill/>
          <a:ln w="19050">
            <a:noFill/>
          </a:ln>
        </p:spPr>
        <p:txBody>
          <a:bodyPr wrap="square" rtlCol="0">
            <a:spAutoFit/>
          </a:bodyPr>
          <a:lstStyle/>
          <a:p>
            <a:pPr marL="0" marR="0" lvl="0" indent="0" algn="ctr" defTabSz="844083" rtl="0" eaLnBrk="1" fontAlgn="auto" latinLnBrk="0" hangingPunct="1">
              <a:lnSpc>
                <a:spcPts val="1237"/>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rgbClr val="000000"/>
                </a:solidFill>
                <a:effectLst/>
                <a:uLnTx/>
                <a:uFillTx/>
                <a:latin typeface="Meiryo UI"/>
                <a:ea typeface="Meiryo UI"/>
                <a:cs typeface="+mn-cs"/>
              </a:rPr>
              <a:t>計画コーディネート業務</a:t>
            </a:r>
            <a:endParaRPr kumimoji="1" lang="en-US" altLang="ja-JP" sz="1292" b="1" i="0" u="none" strike="noStrike" kern="1200" cap="none" spc="0" normalizeH="0" baseline="0" noProof="0" dirty="0">
              <a:ln>
                <a:noFill/>
              </a:ln>
              <a:solidFill>
                <a:srgbClr val="000000"/>
              </a:solidFill>
              <a:effectLst/>
              <a:uLnTx/>
              <a:uFillTx/>
              <a:latin typeface="Meiryo UI"/>
              <a:ea typeface="Meiryo UI"/>
              <a:cs typeface="+mn-cs"/>
            </a:endParaRPr>
          </a:p>
        </p:txBody>
      </p:sp>
    </p:spTree>
    <p:extLst>
      <p:ext uri="{BB962C8B-B14F-4D97-AF65-F5344CB8AC3E}">
        <p14:creationId xmlns:p14="http://schemas.microsoft.com/office/powerpoint/2010/main" val="694686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6" name="四角形 286"/>
          <p:cNvSpPr/>
          <p:nvPr/>
        </p:nvSpPr>
        <p:spPr>
          <a:xfrm>
            <a:off x="5753666" y="5406683"/>
            <a:ext cx="3273180" cy="984112"/>
          </a:xfrm>
          <a:prstGeom prst="rect">
            <a:avLst/>
          </a:prstGeom>
          <a:solidFill>
            <a:schemeClr val="bg1">
              <a:lumMod val="9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197" name="テキスト ボックス 12"/>
          <p:cNvSpPr txBox="1"/>
          <p:nvPr/>
        </p:nvSpPr>
        <p:spPr>
          <a:xfrm>
            <a:off x="3295999" y="5465250"/>
            <a:ext cx="2287623" cy="922437"/>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計画コーディネート業務の範囲</a:t>
            </a: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リノベーションを推進する区域</a:t>
            </a: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空地の暫定利用を推進する区域</a:t>
            </a:r>
            <a:endParaRPr kumimoji="1"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nvGrpSpPr>
          <p:cNvPr id="2198" name="グループ化 12"/>
          <p:cNvGrpSpPr/>
          <p:nvPr/>
        </p:nvGrpSpPr>
        <p:grpSpPr>
          <a:xfrm>
            <a:off x="2843808" y="2090465"/>
            <a:ext cx="6184900" cy="3181350"/>
            <a:chOff x="2928516" y="3429000"/>
            <a:chExt cx="6184900" cy="3181350"/>
          </a:xfrm>
        </p:grpSpPr>
        <p:pic>
          <p:nvPicPr>
            <p:cNvPr id="2199" name="図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t="25665"/>
            <a:stretch>
              <a:fillRect/>
            </a:stretch>
          </p:blipFill>
          <p:spPr>
            <a:xfrm>
              <a:off x="2974919" y="3429000"/>
              <a:ext cx="6061577" cy="3129564"/>
            </a:xfrm>
            <a:prstGeom prst="rect">
              <a:avLst/>
            </a:prstGeom>
            <a:ln>
              <a:noFill/>
            </a:ln>
          </p:spPr>
        </p:pic>
        <p:grpSp>
          <p:nvGrpSpPr>
            <p:cNvPr id="2200" name="グループ化 7"/>
            <p:cNvGrpSpPr/>
            <p:nvPr/>
          </p:nvGrpSpPr>
          <p:grpSpPr>
            <a:xfrm>
              <a:off x="2928516" y="3448050"/>
              <a:ext cx="6184900" cy="3162300"/>
              <a:chOff x="2928516" y="3448050"/>
              <a:chExt cx="6184900" cy="3162300"/>
            </a:xfrm>
          </p:grpSpPr>
          <p:sp>
            <p:nvSpPr>
              <p:cNvPr id="2201" name="フリーフォーム: 図形 5"/>
              <p:cNvSpPr/>
              <p:nvPr/>
            </p:nvSpPr>
            <p:spPr>
              <a:xfrm>
                <a:off x="2959100" y="3492500"/>
                <a:ext cx="6089650" cy="3060700"/>
              </a:xfrm>
              <a:custGeom>
                <a:avLst/>
                <a:gdLst>
                  <a:gd name="connsiteX0" fmla="*/ 412750 w 6089650"/>
                  <a:gd name="connsiteY0" fmla="*/ 285750 h 3060700"/>
                  <a:gd name="connsiteX1" fmla="*/ 5054600 w 6089650"/>
                  <a:gd name="connsiteY1" fmla="*/ 285750 h 3060700"/>
                  <a:gd name="connsiteX2" fmla="*/ 5359400 w 6089650"/>
                  <a:gd name="connsiteY2" fmla="*/ 285750 h 3060700"/>
                  <a:gd name="connsiteX3" fmla="*/ 5651500 w 6089650"/>
                  <a:gd name="connsiteY3" fmla="*/ 0 h 3060700"/>
                  <a:gd name="connsiteX4" fmla="*/ 6089650 w 6089650"/>
                  <a:gd name="connsiteY4" fmla="*/ 0 h 3060700"/>
                  <a:gd name="connsiteX5" fmla="*/ 6089650 w 6089650"/>
                  <a:gd name="connsiteY5" fmla="*/ 342900 h 3060700"/>
                  <a:gd name="connsiteX6" fmla="*/ 4635500 w 6089650"/>
                  <a:gd name="connsiteY6" fmla="*/ 3060700 h 3060700"/>
                  <a:gd name="connsiteX7" fmla="*/ 3956050 w 6089650"/>
                  <a:gd name="connsiteY7" fmla="*/ 2901950 h 3060700"/>
                  <a:gd name="connsiteX8" fmla="*/ 3917950 w 6089650"/>
                  <a:gd name="connsiteY8" fmla="*/ 3060700 h 3060700"/>
                  <a:gd name="connsiteX9" fmla="*/ 1079500 w 6089650"/>
                  <a:gd name="connsiteY9" fmla="*/ 3060700 h 3060700"/>
                  <a:gd name="connsiteX10" fmla="*/ 571500 w 6089650"/>
                  <a:gd name="connsiteY10" fmla="*/ 2813050 h 3060700"/>
                  <a:gd name="connsiteX11" fmla="*/ 0 w 6089650"/>
                  <a:gd name="connsiteY11" fmla="*/ 2292350 h 3060700"/>
                  <a:gd name="connsiteX12" fmla="*/ 0 w 6089650"/>
                  <a:gd name="connsiteY12" fmla="*/ 1327150 h 3060700"/>
                  <a:gd name="connsiteX13" fmla="*/ 412750 w 6089650"/>
                  <a:gd name="connsiteY13" fmla="*/ 28575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9650" h="3060700">
                    <a:moveTo>
                      <a:pt x="412750" y="285750"/>
                    </a:moveTo>
                    <a:lnTo>
                      <a:pt x="5054600" y="285750"/>
                    </a:lnTo>
                    <a:lnTo>
                      <a:pt x="5359400" y="285750"/>
                    </a:lnTo>
                    <a:lnTo>
                      <a:pt x="5651500" y="0"/>
                    </a:lnTo>
                    <a:lnTo>
                      <a:pt x="6089650" y="0"/>
                    </a:lnTo>
                    <a:lnTo>
                      <a:pt x="6089650" y="342900"/>
                    </a:lnTo>
                    <a:lnTo>
                      <a:pt x="4635500" y="3060700"/>
                    </a:lnTo>
                    <a:lnTo>
                      <a:pt x="3956050" y="2901950"/>
                    </a:lnTo>
                    <a:lnTo>
                      <a:pt x="3917950" y="3060700"/>
                    </a:lnTo>
                    <a:lnTo>
                      <a:pt x="1079500" y="3060700"/>
                    </a:lnTo>
                    <a:lnTo>
                      <a:pt x="571500" y="2813050"/>
                    </a:lnTo>
                    <a:lnTo>
                      <a:pt x="0" y="2292350"/>
                    </a:lnTo>
                    <a:lnTo>
                      <a:pt x="0" y="1327150"/>
                    </a:lnTo>
                    <a:lnTo>
                      <a:pt x="412750" y="285750"/>
                    </a:lnTo>
                    <a:close/>
                  </a:path>
                </a:pathLst>
              </a:cu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02" name="フリーフォーム: 図形 47"/>
              <p:cNvSpPr/>
              <p:nvPr/>
            </p:nvSpPr>
            <p:spPr>
              <a:xfrm>
                <a:off x="2928516" y="3448050"/>
                <a:ext cx="6184900" cy="3162300"/>
              </a:xfrm>
              <a:custGeom>
                <a:avLst/>
                <a:gdLst>
                  <a:gd name="connsiteX0" fmla="*/ 412750 w 6089650"/>
                  <a:gd name="connsiteY0" fmla="*/ 285750 h 3060700"/>
                  <a:gd name="connsiteX1" fmla="*/ 5054600 w 6089650"/>
                  <a:gd name="connsiteY1" fmla="*/ 285750 h 3060700"/>
                  <a:gd name="connsiteX2" fmla="*/ 5359400 w 6089650"/>
                  <a:gd name="connsiteY2" fmla="*/ 285750 h 3060700"/>
                  <a:gd name="connsiteX3" fmla="*/ 5651500 w 6089650"/>
                  <a:gd name="connsiteY3" fmla="*/ 0 h 3060700"/>
                  <a:gd name="connsiteX4" fmla="*/ 6089650 w 6089650"/>
                  <a:gd name="connsiteY4" fmla="*/ 0 h 3060700"/>
                  <a:gd name="connsiteX5" fmla="*/ 6089650 w 6089650"/>
                  <a:gd name="connsiteY5" fmla="*/ 342900 h 3060700"/>
                  <a:gd name="connsiteX6" fmla="*/ 4635500 w 6089650"/>
                  <a:gd name="connsiteY6" fmla="*/ 3060700 h 3060700"/>
                  <a:gd name="connsiteX7" fmla="*/ 3956050 w 6089650"/>
                  <a:gd name="connsiteY7" fmla="*/ 2901950 h 3060700"/>
                  <a:gd name="connsiteX8" fmla="*/ 3917950 w 6089650"/>
                  <a:gd name="connsiteY8" fmla="*/ 3060700 h 3060700"/>
                  <a:gd name="connsiteX9" fmla="*/ 1079500 w 6089650"/>
                  <a:gd name="connsiteY9" fmla="*/ 3060700 h 3060700"/>
                  <a:gd name="connsiteX10" fmla="*/ 571500 w 6089650"/>
                  <a:gd name="connsiteY10" fmla="*/ 2813050 h 3060700"/>
                  <a:gd name="connsiteX11" fmla="*/ 0 w 6089650"/>
                  <a:gd name="connsiteY11" fmla="*/ 2292350 h 3060700"/>
                  <a:gd name="connsiteX12" fmla="*/ 0 w 6089650"/>
                  <a:gd name="connsiteY12" fmla="*/ 1327150 h 3060700"/>
                  <a:gd name="connsiteX13" fmla="*/ 412750 w 6089650"/>
                  <a:gd name="connsiteY13" fmla="*/ 285750 h 3060700"/>
                  <a:gd name="connsiteX0" fmla="*/ 412750 w 6184900"/>
                  <a:gd name="connsiteY0" fmla="*/ 285750 h 3060700"/>
                  <a:gd name="connsiteX1" fmla="*/ 5054600 w 6184900"/>
                  <a:gd name="connsiteY1" fmla="*/ 285750 h 3060700"/>
                  <a:gd name="connsiteX2" fmla="*/ 5359400 w 6184900"/>
                  <a:gd name="connsiteY2" fmla="*/ 285750 h 3060700"/>
                  <a:gd name="connsiteX3" fmla="*/ 5651500 w 6184900"/>
                  <a:gd name="connsiteY3" fmla="*/ 0 h 3060700"/>
                  <a:gd name="connsiteX4" fmla="*/ 6184900 w 6184900"/>
                  <a:gd name="connsiteY4" fmla="*/ 0 h 3060700"/>
                  <a:gd name="connsiteX5" fmla="*/ 6089650 w 6184900"/>
                  <a:gd name="connsiteY5" fmla="*/ 342900 h 3060700"/>
                  <a:gd name="connsiteX6" fmla="*/ 4635500 w 6184900"/>
                  <a:gd name="connsiteY6" fmla="*/ 3060700 h 3060700"/>
                  <a:gd name="connsiteX7" fmla="*/ 3956050 w 6184900"/>
                  <a:gd name="connsiteY7" fmla="*/ 2901950 h 3060700"/>
                  <a:gd name="connsiteX8" fmla="*/ 3917950 w 6184900"/>
                  <a:gd name="connsiteY8" fmla="*/ 3060700 h 3060700"/>
                  <a:gd name="connsiteX9" fmla="*/ 1079500 w 6184900"/>
                  <a:gd name="connsiteY9" fmla="*/ 3060700 h 3060700"/>
                  <a:gd name="connsiteX10" fmla="*/ 571500 w 6184900"/>
                  <a:gd name="connsiteY10" fmla="*/ 2813050 h 3060700"/>
                  <a:gd name="connsiteX11" fmla="*/ 0 w 6184900"/>
                  <a:gd name="connsiteY11" fmla="*/ 2292350 h 3060700"/>
                  <a:gd name="connsiteX12" fmla="*/ 0 w 6184900"/>
                  <a:gd name="connsiteY12" fmla="*/ 1327150 h 3060700"/>
                  <a:gd name="connsiteX13" fmla="*/ 412750 w 6184900"/>
                  <a:gd name="connsiteY13" fmla="*/ 285750 h 3060700"/>
                  <a:gd name="connsiteX0" fmla="*/ 412750 w 6184900"/>
                  <a:gd name="connsiteY0" fmla="*/ 285750 h 3060700"/>
                  <a:gd name="connsiteX1" fmla="*/ 5054600 w 6184900"/>
                  <a:gd name="connsiteY1" fmla="*/ 285750 h 3060700"/>
                  <a:gd name="connsiteX2" fmla="*/ 5359400 w 6184900"/>
                  <a:gd name="connsiteY2" fmla="*/ 285750 h 3060700"/>
                  <a:gd name="connsiteX3" fmla="*/ 5651500 w 6184900"/>
                  <a:gd name="connsiteY3" fmla="*/ 0 h 3060700"/>
                  <a:gd name="connsiteX4" fmla="*/ 6184900 w 6184900"/>
                  <a:gd name="connsiteY4" fmla="*/ 0 h 3060700"/>
                  <a:gd name="connsiteX5" fmla="*/ 6172200 w 6184900"/>
                  <a:gd name="connsiteY5" fmla="*/ 355600 h 3060700"/>
                  <a:gd name="connsiteX6" fmla="*/ 4635500 w 6184900"/>
                  <a:gd name="connsiteY6" fmla="*/ 3060700 h 3060700"/>
                  <a:gd name="connsiteX7" fmla="*/ 3956050 w 6184900"/>
                  <a:gd name="connsiteY7" fmla="*/ 2901950 h 3060700"/>
                  <a:gd name="connsiteX8" fmla="*/ 3917950 w 6184900"/>
                  <a:gd name="connsiteY8" fmla="*/ 3060700 h 3060700"/>
                  <a:gd name="connsiteX9" fmla="*/ 1079500 w 6184900"/>
                  <a:gd name="connsiteY9" fmla="*/ 3060700 h 3060700"/>
                  <a:gd name="connsiteX10" fmla="*/ 571500 w 6184900"/>
                  <a:gd name="connsiteY10" fmla="*/ 2813050 h 3060700"/>
                  <a:gd name="connsiteX11" fmla="*/ 0 w 6184900"/>
                  <a:gd name="connsiteY11" fmla="*/ 2292350 h 3060700"/>
                  <a:gd name="connsiteX12" fmla="*/ 0 w 6184900"/>
                  <a:gd name="connsiteY12" fmla="*/ 1327150 h 3060700"/>
                  <a:gd name="connsiteX13" fmla="*/ 412750 w 6184900"/>
                  <a:gd name="connsiteY13" fmla="*/ 285750 h 3060700"/>
                  <a:gd name="connsiteX0" fmla="*/ 412750 w 6184900"/>
                  <a:gd name="connsiteY0" fmla="*/ 285750 h 3155950"/>
                  <a:gd name="connsiteX1" fmla="*/ 5054600 w 6184900"/>
                  <a:gd name="connsiteY1" fmla="*/ 285750 h 3155950"/>
                  <a:gd name="connsiteX2" fmla="*/ 5359400 w 6184900"/>
                  <a:gd name="connsiteY2" fmla="*/ 285750 h 3155950"/>
                  <a:gd name="connsiteX3" fmla="*/ 5651500 w 6184900"/>
                  <a:gd name="connsiteY3" fmla="*/ 0 h 3155950"/>
                  <a:gd name="connsiteX4" fmla="*/ 6184900 w 6184900"/>
                  <a:gd name="connsiteY4" fmla="*/ 0 h 3155950"/>
                  <a:gd name="connsiteX5" fmla="*/ 6172200 w 6184900"/>
                  <a:gd name="connsiteY5" fmla="*/ 355600 h 3155950"/>
                  <a:gd name="connsiteX6" fmla="*/ 4699000 w 6184900"/>
                  <a:gd name="connsiteY6" fmla="*/ 3155950 h 3155950"/>
                  <a:gd name="connsiteX7" fmla="*/ 3956050 w 6184900"/>
                  <a:gd name="connsiteY7" fmla="*/ 2901950 h 3155950"/>
                  <a:gd name="connsiteX8" fmla="*/ 3917950 w 6184900"/>
                  <a:gd name="connsiteY8" fmla="*/ 3060700 h 3155950"/>
                  <a:gd name="connsiteX9" fmla="*/ 1079500 w 6184900"/>
                  <a:gd name="connsiteY9" fmla="*/ 3060700 h 3155950"/>
                  <a:gd name="connsiteX10" fmla="*/ 571500 w 6184900"/>
                  <a:gd name="connsiteY10" fmla="*/ 2813050 h 3155950"/>
                  <a:gd name="connsiteX11" fmla="*/ 0 w 6184900"/>
                  <a:gd name="connsiteY11" fmla="*/ 2292350 h 3155950"/>
                  <a:gd name="connsiteX12" fmla="*/ 0 w 6184900"/>
                  <a:gd name="connsiteY12" fmla="*/ 1327150 h 3155950"/>
                  <a:gd name="connsiteX13" fmla="*/ 412750 w 6184900"/>
                  <a:gd name="connsiteY13" fmla="*/ 285750 h 3155950"/>
                  <a:gd name="connsiteX0" fmla="*/ 412750 w 6184900"/>
                  <a:gd name="connsiteY0" fmla="*/ 285750 h 3155950"/>
                  <a:gd name="connsiteX1" fmla="*/ 5054600 w 6184900"/>
                  <a:gd name="connsiteY1" fmla="*/ 285750 h 3155950"/>
                  <a:gd name="connsiteX2" fmla="*/ 5359400 w 6184900"/>
                  <a:gd name="connsiteY2" fmla="*/ 285750 h 3155950"/>
                  <a:gd name="connsiteX3" fmla="*/ 5651500 w 6184900"/>
                  <a:gd name="connsiteY3" fmla="*/ 0 h 3155950"/>
                  <a:gd name="connsiteX4" fmla="*/ 6184900 w 6184900"/>
                  <a:gd name="connsiteY4" fmla="*/ 0 h 3155950"/>
                  <a:gd name="connsiteX5" fmla="*/ 6172200 w 6184900"/>
                  <a:gd name="connsiteY5" fmla="*/ 355600 h 3155950"/>
                  <a:gd name="connsiteX6" fmla="*/ 4699000 w 6184900"/>
                  <a:gd name="connsiteY6" fmla="*/ 3155950 h 3155950"/>
                  <a:gd name="connsiteX7" fmla="*/ 4019550 w 6184900"/>
                  <a:gd name="connsiteY7" fmla="*/ 2997200 h 3155950"/>
                  <a:gd name="connsiteX8" fmla="*/ 3917950 w 6184900"/>
                  <a:gd name="connsiteY8" fmla="*/ 3060700 h 3155950"/>
                  <a:gd name="connsiteX9" fmla="*/ 1079500 w 6184900"/>
                  <a:gd name="connsiteY9" fmla="*/ 3060700 h 3155950"/>
                  <a:gd name="connsiteX10" fmla="*/ 571500 w 6184900"/>
                  <a:gd name="connsiteY10" fmla="*/ 2813050 h 3155950"/>
                  <a:gd name="connsiteX11" fmla="*/ 0 w 6184900"/>
                  <a:gd name="connsiteY11" fmla="*/ 2292350 h 3155950"/>
                  <a:gd name="connsiteX12" fmla="*/ 0 w 6184900"/>
                  <a:gd name="connsiteY12" fmla="*/ 1327150 h 3155950"/>
                  <a:gd name="connsiteX13" fmla="*/ 412750 w 6184900"/>
                  <a:gd name="connsiteY13" fmla="*/ 285750 h 3155950"/>
                  <a:gd name="connsiteX0" fmla="*/ 412750 w 6184900"/>
                  <a:gd name="connsiteY0" fmla="*/ 285750 h 3155950"/>
                  <a:gd name="connsiteX1" fmla="*/ 5054600 w 6184900"/>
                  <a:gd name="connsiteY1" fmla="*/ 285750 h 3155950"/>
                  <a:gd name="connsiteX2" fmla="*/ 5359400 w 6184900"/>
                  <a:gd name="connsiteY2" fmla="*/ 285750 h 3155950"/>
                  <a:gd name="connsiteX3" fmla="*/ 5651500 w 6184900"/>
                  <a:gd name="connsiteY3" fmla="*/ 0 h 3155950"/>
                  <a:gd name="connsiteX4" fmla="*/ 6184900 w 6184900"/>
                  <a:gd name="connsiteY4" fmla="*/ 0 h 3155950"/>
                  <a:gd name="connsiteX5" fmla="*/ 6172200 w 6184900"/>
                  <a:gd name="connsiteY5" fmla="*/ 355600 h 3155950"/>
                  <a:gd name="connsiteX6" fmla="*/ 4699000 w 6184900"/>
                  <a:gd name="connsiteY6" fmla="*/ 3155950 h 3155950"/>
                  <a:gd name="connsiteX7" fmla="*/ 4019550 w 6184900"/>
                  <a:gd name="connsiteY7" fmla="*/ 2997200 h 3155950"/>
                  <a:gd name="connsiteX8" fmla="*/ 3975100 w 6184900"/>
                  <a:gd name="connsiteY8" fmla="*/ 3149600 h 3155950"/>
                  <a:gd name="connsiteX9" fmla="*/ 1079500 w 6184900"/>
                  <a:gd name="connsiteY9" fmla="*/ 3060700 h 3155950"/>
                  <a:gd name="connsiteX10" fmla="*/ 571500 w 6184900"/>
                  <a:gd name="connsiteY10" fmla="*/ 2813050 h 3155950"/>
                  <a:gd name="connsiteX11" fmla="*/ 0 w 6184900"/>
                  <a:gd name="connsiteY11" fmla="*/ 2292350 h 3155950"/>
                  <a:gd name="connsiteX12" fmla="*/ 0 w 6184900"/>
                  <a:gd name="connsiteY12" fmla="*/ 1327150 h 3155950"/>
                  <a:gd name="connsiteX13" fmla="*/ 412750 w 6184900"/>
                  <a:gd name="connsiteY13" fmla="*/ 285750 h 3155950"/>
                  <a:gd name="connsiteX0" fmla="*/ 412750 w 6184900"/>
                  <a:gd name="connsiteY0" fmla="*/ 285750 h 3162300"/>
                  <a:gd name="connsiteX1" fmla="*/ 5054600 w 6184900"/>
                  <a:gd name="connsiteY1" fmla="*/ 285750 h 3162300"/>
                  <a:gd name="connsiteX2" fmla="*/ 5359400 w 6184900"/>
                  <a:gd name="connsiteY2" fmla="*/ 285750 h 3162300"/>
                  <a:gd name="connsiteX3" fmla="*/ 5651500 w 6184900"/>
                  <a:gd name="connsiteY3" fmla="*/ 0 h 3162300"/>
                  <a:gd name="connsiteX4" fmla="*/ 6184900 w 6184900"/>
                  <a:gd name="connsiteY4" fmla="*/ 0 h 3162300"/>
                  <a:gd name="connsiteX5" fmla="*/ 6172200 w 6184900"/>
                  <a:gd name="connsiteY5" fmla="*/ 355600 h 3162300"/>
                  <a:gd name="connsiteX6" fmla="*/ 4699000 w 6184900"/>
                  <a:gd name="connsiteY6" fmla="*/ 3155950 h 3162300"/>
                  <a:gd name="connsiteX7" fmla="*/ 4019550 w 6184900"/>
                  <a:gd name="connsiteY7" fmla="*/ 2997200 h 3162300"/>
                  <a:gd name="connsiteX8" fmla="*/ 3975100 w 6184900"/>
                  <a:gd name="connsiteY8" fmla="*/ 3149600 h 3162300"/>
                  <a:gd name="connsiteX9" fmla="*/ 1073150 w 6184900"/>
                  <a:gd name="connsiteY9" fmla="*/ 3162300 h 3162300"/>
                  <a:gd name="connsiteX10" fmla="*/ 571500 w 6184900"/>
                  <a:gd name="connsiteY10" fmla="*/ 2813050 h 3162300"/>
                  <a:gd name="connsiteX11" fmla="*/ 0 w 6184900"/>
                  <a:gd name="connsiteY11" fmla="*/ 2292350 h 3162300"/>
                  <a:gd name="connsiteX12" fmla="*/ 0 w 6184900"/>
                  <a:gd name="connsiteY12" fmla="*/ 1327150 h 3162300"/>
                  <a:gd name="connsiteX13" fmla="*/ 412750 w 6184900"/>
                  <a:gd name="connsiteY13" fmla="*/ 285750 h 3162300"/>
                  <a:gd name="connsiteX0" fmla="*/ 412750 w 6184900"/>
                  <a:gd name="connsiteY0" fmla="*/ 285750 h 3162300"/>
                  <a:gd name="connsiteX1" fmla="*/ 5054600 w 6184900"/>
                  <a:gd name="connsiteY1" fmla="*/ 285750 h 3162300"/>
                  <a:gd name="connsiteX2" fmla="*/ 5359400 w 6184900"/>
                  <a:gd name="connsiteY2" fmla="*/ 285750 h 3162300"/>
                  <a:gd name="connsiteX3" fmla="*/ 5651500 w 6184900"/>
                  <a:gd name="connsiteY3" fmla="*/ 0 h 3162300"/>
                  <a:gd name="connsiteX4" fmla="*/ 6184900 w 6184900"/>
                  <a:gd name="connsiteY4" fmla="*/ 0 h 3162300"/>
                  <a:gd name="connsiteX5" fmla="*/ 6172200 w 6184900"/>
                  <a:gd name="connsiteY5" fmla="*/ 355600 h 3162300"/>
                  <a:gd name="connsiteX6" fmla="*/ 4699000 w 6184900"/>
                  <a:gd name="connsiteY6" fmla="*/ 3155950 h 3162300"/>
                  <a:gd name="connsiteX7" fmla="*/ 4019550 w 6184900"/>
                  <a:gd name="connsiteY7" fmla="*/ 2997200 h 3162300"/>
                  <a:gd name="connsiteX8" fmla="*/ 3975100 w 6184900"/>
                  <a:gd name="connsiteY8" fmla="*/ 3149600 h 3162300"/>
                  <a:gd name="connsiteX9" fmla="*/ 1073150 w 6184900"/>
                  <a:gd name="connsiteY9" fmla="*/ 3162300 h 3162300"/>
                  <a:gd name="connsiteX10" fmla="*/ 539750 w 6184900"/>
                  <a:gd name="connsiteY10" fmla="*/ 2882900 h 3162300"/>
                  <a:gd name="connsiteX11" fmla="*/ 0 w 6184900"/>
                  <a:gd name="connsiteY11" fmla="*/ 2292350 h 3162300"/>
                  <a:gd name="connsiteX12" fmla="*/ 0 w 6184900"/>
                  <a:gd name="connsiteY12" fmla="*/ 1327150 h 3162300"/>
                  <a:gd name="connsiteX13" fmla="*/ 412750 w 6184900"/>
                  <a:gd name="connsiteY13" fmla="*/ 285750 h 3162300"/>
                  <a:gd name="connsiteX0" fmla="*/ 463550 w 6235700"/>
                  <a:gd name="connsiteY0" fmla="*/ 285750 h 3162300"/>
                  <a:gd name="connsiteX1" fmla="*/ 5105400 w 6235700"/>
                  <a:gd name="connsiteY1" fmla="*/ 285750 h 3162300"/>
                  <a:gd name="connsiteX2" fmla="*/ 5410200 w 6235700"/>
                  <a:gd name="connsiteY2" fmla="*/ 285750 h 3162300"/>
                  <a:gd name="connsiteX3" fmla="*/ 5702300 w 6235700"/>
                  <a:gd name="connsiteY3" fmla="*/ 0 h 3162300"/>
                  <a:gd name="connsiteX4" fmla="*/ 6235700 w 6235700"/>
                  <a:gd name="connsiteY4" fmla="*/ 0 h 3162300"/>
                  <a:gd name="connsiteX5" fmla="*/ 6223000 w 6235700"/>
                  <a:gd name="connsiteY5" fmla="*/ 355600 h 3162300"/>
                  <a:gd name="connsiteX6" fmla="*/ 4749800 w 6235700"/>
                  <a:gd name="connsiteY6" fmla="*/ 3155950 h 3162300"/>
                  <a:gd name="connsiteX7" fmla="*/ 4070350 w 6235700"/>
                  <a:gd name="connsiteY7" fmla="*/ 2997200 h 3162300"/>
                  <a:gd name="connsiteX8" fmla="*/ 4025900 w 6235700"/>
                  <a:gd name="connsiteY8" fmla="*/ 3149600 h 3162300"/>
                  <a:gd name="connsiteX9" fmla="*/ 1123950 w 6235700"/>
                  <a:gd name="connsiteY9" fmla="*/ 3162300 h 3162300"/>
                  <a:gd name="connsiteX10" fmla="*/ 590550 w 6235700"/>
                  <a:gd name="connsiteY10" fmla="*/ 2882900 h 3162300"/>
                  <a:gd name="connsiteX11" fmla="*/ 0 w 6235700"/>
                  <a:gd name="connsiteY11" fmla="*/ 2343150 h 3162300"/>
                  <a:gd name="connsiteX12" fmla="*/ 50800 w 6235700"/>
                  <a:gd name="connsiteY12" fmla="*/ 1327150 h 3162300"/>
                  <a:gd name="connsiteX13" fmla="*/ 463550 w 6235700"/>
                  <a:gd name="connsiteY13" fmla="*/ 285750 h 3162300"/>
                  <a:gd name="connsiteX0" fmla="*/ 438150 w 6210300"/>
                  <a:gd name="connsiteY0" fmla="*/ 285750 h 3162300"/>
                  <a:gd name="connsiteX1" fmla="*/ 5080000 w 6210300"/>
                  <a:gd name="connsiteY1" fmla="*/ 285750 h 3162300"/>
                  <a:gd name="connsiteX2" fmla="*/ 5384800 w 6210300"/>
                  <a:gd name="connsiteY2" fmla="*/ 285750 h 3162300"/>
                  <a:gd name="connsiteX3" fmla="*/ 5676900 w 6210300"/>
                  <a:gd name="connsiteY3" fmla="*/ 0 h 3162300"/>
                  <a:gd name="connsiteX4" fmla="*/ 6210300 w 6210300"/>
                  <a:gd name="connsiteY4" fmla="*/ 0 h 3162300"/>
                  <a:gd name="connsiteX5" fmla="*/ 6197600 w 6210300"/>
                  <a:gd name="connsiteY5" fmla="*/ 355600 h 3162300"/>
                  <a:gd name="connsiteX6" fmla="*/ 4724400 w 6210300"/>
                  <a:gd name="connsiteY6" fmla="*/ 3155950 h 3162300"/>
                  <a:gd name="connsiteX7" fmla="*/ 4044950 w 6210300"/>
                  <a:gd name="connsiteY7" fmla="*/ 2997200 h 3162300"/>
                  <a:gd name="connsiteX8" fmla="*/ 4000500 w 6210300"/>
                  <a:gd name="connsiteY8" fmla="*/ 3149600 h 3162300"/>
                  <a:gd name="connsiteX9" fmla="*/ 1098550 w 6210300"/>
                  <a:gd name="connsiteY9" fmla="*/ 3162300 h 3162300"/>
                  <a:gd name="connsiteX10" fmla="*/ 565150 w 6210300"/>
                  <a:gd name="connsiteY10" fmla="*/ 2882900 h 3162300"/>
                  <a:gd name="connsiteX11" fmla="*/ 0 w 6210300"/>
                  <a:gd name="connsiteY11" fmla="*/ 2374900 h 3162300"/>
                  <a:gd name="connsiteX12" fmla="*/ 25400 w 6210300"/>
                  <a:gd name="connsiteY12" fmla="*/ 1327150 h 3162300"/>
                  <a:gd name="connsiteX13" fmla="*/ 438150 w 6210300"/>
                  <a:gd name="connsiteY13" fmla="*/ 285750 h 3162300"/>
                  <a:gd name="connsiteX0" fmla="*/ 412750 w 6184900"/>
                  <a:gd name="connsiteY0" fmla="*/ 285750 h 3162300"/>
                  <a:gd name="connsiteX1" fmla="*/ 5054600 w 6184900"/>
                  <a:gd name="connsiteY1" fmla="*/ 285750 h 3162300"/>
                  <a:gd name="connsiteX2" fmla="*/ 5359400 w 6184900"/>
                  <a:gd name="connsiteY2" fmla="*/ 285750 h 3162300"/>
                  <a:gd name="connsiteX3" fmla="*/ 5651500 w 6184900"/>
                  <a:gd name="connsiteY3" fmla="*/ 0 h 3162300"/>
                  <a:gd name="connsiteX4" fmla="*/ 6184900 w 6184900"/>
                  <a:gd name="connsiteY4" fmla="*/ 0 h 3162300"/>
                  <a:gd name="connsiteX5" fmla="*/ 6172200 w 6184900"/>
                  <a:gd name="connsiteY5" fmla="*/ 355600 h 3162300"/>
                  <a:gd name="connsiteX6" fmla="*/ 4699000 w 6184900"/>
                  <a:gd name="connsiteY6" fmla="*/ 3155950 h 3162300"/>
                  <a:gd name="connsiteX7" fmla="*/ 4019550 w 6184900"/>
                  <a:gd name="connsiteY7" fmla="*/ 2997200 h 3162300"/>
                  <a:gd name="connsiteX8" fmla="*/ 3975100 w 6184900"/>
                  <a:gd name="connsiteY8" fmla="*/ 3149600 h 3162300"/>
                  <a:gd name="connsiteX9" fmla="*/ 1073150 w 6184900"/>
                  <a:gd name="connsiteY9" fmla="*/ 3162300 h 3162300"/>
                  <a:gd name="connsiteX10" fmla="*/ 539750 w 6184900"/>
                  <a:gd name="connsiteY10" fmla="*/ 2882900 h 3162300"/>
                  <a:gd name="connsiteX11" fmla="*/ 0 w 6184900"/>
                  <a:gd name="connsiteY11" fmla="*/ 2355850 h 3162300"/>
                  <a:gd name="connsiteX12" fmla="*/ 0 w 6184900"/>
                  <a:gd name="connsiteY12" fmla="*/ 1327150 h 3162300"/>
                  <a:gd name="connsiteX13" fmla="*/ 412750 w 6184900"/>
                  <a:gd name="connsiteY13" fmla="*/ 285750 h 3162300"/>
                  <a:gd name="connsiteX0" fmla="*/ 412750 w 6184900"/>
                  <a:gd name="connsiteY0" fmla="*/ 285750 h 3162300"/>
                  <a:gd name="connsiteX1" fmla="*/ 5054600 w 6184900"/>
                  <a:gd name="connsiteY1" fmla="*/ 285750 h 3162300"/>
                  <a:gd name="connsiteX2" fmla="*/ 5359400 w 6184900"/>
                  <a:gd name="connsiteY2" fmla="*/ 285750 h 3162300"/>
                  <a:gd name="connsiteX3" fmla="*/ 5651500 w 6184900"/>
                  <a:gd name="connsiteY3" fmla="*/ 0 h 3162300"/>
                  <a:gd name="connsiteX4" fmla="*/ 6184900 w 6184900"/>
                  <a:gd name="connsiteY4" fmla="*/ 0 h 3162300"/>
                  <a:gd name="connsiteX5" fmla="*/ 6172200 w 6184900"/>
                  <a:gd name="connsiteY5" fmla="*/ 355600 h 3162300"/>
                  <a:gd name="connsiteX6" fmla="*/ 4699000 w 6184900"/>
                  <a:gd name="connsiteY6" fmla="*/ 3155950 h 3162300"/>
                  <a:gd name="connsiteX7" fmla="*/ 4019550 w 6184900"/>
                  <a:gd name="connsiteY7" fmla="*/ 2997200 h 3162300"/>
                  <a:gd name="connsiteX8" fmla="*/ 3975100 w 6184900"/>
                  <a:gd name="connsiteY8" fmla="*/ 3149600 h 3162300"/>
                  <a:gd name="connsiteX9" fmla="*/ 1073150 w 6184900"/>
                  <a:gd name="connsiteY9" fmla="*/ 3162300 h 3162300"/>
                  <a:gd name="connsiteX10" fmla="*/ 546100 w 6184900"/>
                  <a:gd name="connsiteY10" fmla="*/ 2863850 h 3162300"/>
                  <a:gd name="connsiteX11" fmla="*/ 0 w 6184900"/>
                  <a:gd name="connsiteY11" fmla="*/ 2355850 h 3162300"/>
                  <a:gd name="connsiteX12" fmla="*/ 0 w 6184900"/>
                  <a:gd name="connsiteY12" fmla="*/ 1327150 h 3162300"/>
                  <a:gd name="connsiteX13" fmla="*/ 412750 w 6184900"/>
                  <a:gd name="connsiteY13" fmla="*/ 285750 h 3162300"/>
                  <a:gd name="connsiteX0" fmla="*/ 412750 w 6184900"/>
                  <a:gd name="connsiteY0" fmla="*/ 285750 h 3162300"/>
                  <a:gd name="connsiteX1" fmla="*/ 5054600 w 6184900"/>
                  <a:gd name="connsiteY1" fmla="*/ 285750 h 3162300"/>
                  <a:gd name="connsiteX2" fmla="*/ 5359400 w 6184900"/>
                  <a:gd name="connsiteY2" fmla="*/ 285750 h 3162300"/>
                  <a:gd name="connsiteX3" fmla="*/ 5651500 w 6184900"/>
                  <a:gd name="connsiteY3" fmla="*/ 0 h 3162300"/>
                  <a:gd name="connsiteX4" fmla="*/ 6184900 w 6184900"/>
                  <a:gd name="connsiteY4" fmla="*/ 0 h 3162300"/>
                  <a:gd name="connsiteX5" fmla="*/ 6172200 w 6184900"/>
                  <a:gd name="connsiteY5" fmla="*/ 355600 h 3162300"/>
                  <a:gd name="connsiteX6" fmla="*/ 4699000 w 6184900"/>
                  <a:gd name="connsiteY6" fmla="*/ 3155950 h 3162300"/>
                  <a:gd name="connsiteX7" fmla="*/ 4019550 w 6184900"/>
                  <a:gd name="connsiteY7" fmla="*/ 2997200 h 3162300"/>
                  <a:gd name="connsiteX8" fmla="*/ 3975100 w 6184900"/>
                  <a:gd name="connsiteY8" fmla="*/ 3149600 h 3162300"/>
                  <a:gd name="connsiteX9" fmla="*/ 1104900 w 6184900"/>
                  <a:gd name="connsiteY9" fmla="*/ 3162300 h 3162300"/>
                  <a:gd name="connsiteX10" fmla="*/ 546100 w 6184900"/>
                  <a:gd name="connsiteY10" fmla="*/ 2863850 h 3162300"/>
                  <a:gd name="connsiteX11" fmla="*/ 0 w 6184900"/>
                  <a:gd name="connsiteY11" fmla="*/ 2355850 h 3162300"/>
                  <a:gd name="connsiteX12" fmla="*/ 0 w 6184900"/>
                  <a:gd name="connsiteY12" fmla="*/ 1327150 h 3162300"/>
                  <a:gd name="connsiteX13" fmla="*/ 412750 w 6184900"/>
                  <a:gd name="connsiteY13" fmla="*/ 285750 h 3162300"/>
                  <a:gd name="connsiteX0" fmla="*/ 412750 w 6184900"/>
                  <a:gd name="connsiteY0" fmla="*/ 285750 h 3162300"/>
                  <a:gd name="connsiteX1" fmla="*/ 5054600 w 6184900"/>
                  <a:gd name="connsiteY1" fmla="*/ 285750 h 3162300"/>
                  <a:gd name="connsiteX2" fmla="*/ 5359400 w 6184900"/>
                  <a:gd name="connsiteY2" fmla="*/ 285750 h 3162300"/>
                  <a:gd name="connsiteX3" fmla="*/ 5651500 w 6184900"/>
                  <a:gd name="connsiteY3" fmla="*/ 0 h 3162300"/>
                  <a:gd name="connsiteX4" fmla="*/ 6184900 w 6184900"/>
                  <a:gd name="connsiteY4" fmla="*/ 0 h 3162300"/>
                  <a:gd name="connsiteX5" fmla="*/ 6178550 w 6184900"/>
                  <a:gd name="connsiteY5" fmla="*/ 400050 h 3162300"/>
                  <a:gd name="connsiteX6" fmla="*/ 4699000 w 6184900"/>
                  <a:gd name="connsiteY6" fmla="*/ 3155950 h 3162300"/>
                  <a:gd name="connsiteX7" fmla="*/ 4019550 w 6184900"/>
                  <a:gd name="connsiteY7" fmla="*/ 2997200 h 3162300"/>
                  <a:gd name="connsiteX8" fmla="*/ 3975100 w 6184900"/>
                  <a:gd name="connsiteY8" fmla="*/ 3149600 h 3162300"/>
                  <a:gd name="connsiteX9" fmla="*/ 1104900 w 6184900"/>
                  <a:gd name="connsiteY9" fmla="*/ 3162300 h 3162300"/>
                  <a:gd name="connsiteX10" fmla="*/ 546100 w 6184900"/>
                  <a:gd name="connsiteY10" fmla="*/ 2863850 h 3162300"/>
                  <a:gd name="connsiteX11" fmla="*/ 0 w 6184900"/>
                  <a:gd name="connsiteY11" fmla="*/ 2355850 h 3162300"/>
                  <a:gd name="connsiteX12" fmla="*/ 0 w 6184900"/>
                  <a:gd name="connsiteY12" fmla="*/ 1327150 h 3162300"/>
                  <a:gd name="connsiteX13" fmla="*/ 412750 w 6184900"/>
                  <a:gd name="connsiteY13" fmla="*/ 285750 h 3162300"/>
                  <a:gd name="connsiteX0" fmla="*/ 412750 w 6184900"/>
                  <a:gd name="connsiteY0" fmla="*/ 285750 h 3162300"/>
                  <a:gd name="connsiteX1" fmla="*/ 5054600 w 6184900"/>
                  <a:gd name="connsiteY1" fmla="*/ 285750 h 3162300"/>
                  <a:gd name="connsiteX2" fmla="*/ 5359400 w 6184900"/>
                  <a:gd name="connsiteY2" fmla="*/ 285750 h 3162300"/>
                  <a:gd name="connsiteX3" fmla="*/ 5651500 w 6184900"/>
                  <a:gd name="connsiteY3" fmla="*/ 0 h 3162300"/>
                  <a:gd name="connsiteX4" fmla="*/ 6184900 w 6184900"/>
                  <a:gd name="connsiteY4" fmla="*/ 0 h 3162300"/>
                  <a:gd name="connsiteX5" fmla="*/ 6178550 w 6184900"/>
                  <a:gd name="connsiteY5" fmla="*/ 400050 h 3162300"/>
                  <a:gd name="connsiteX6" fmla="*/ 4699000 w 6184900"/>
                  <a:gd name="connsiteY6" fmla="*/ 3155950 h 3162300"/>
                  <a:gd name="connsiteX7" fmla="*/ 4019550 w 6184900"/>
                  <a:gd name="connsiteY7" fmla="*/ 3022600 h 3162300"/>
                  <a:gd name="connsiteX8" fmla="*/ 3975100 w 6184900"/>
                  <a:gd name="connsiteY8" fmla="*/ 3149600 h 3162300"/>
                  <a:gd name="connsiteX9" fmla="*/ 1104900 w 6184900"/>
                  <a:gd name="connsiteY9" fmla="*/ 3162300 h 3162300"/>
                  <a:gd name="connsiteX10" fmla="*/ 546100 w 6184900"/>
                  <a:gd name="connsiteY10" fmla="*/ 2863850 h 3162300"/>
                  <a:gd name="connsiteX11" fmla="*/ 0 w 6184900"/>
                  <a:gd name="connsiteY11" fmla="*/ 2355850 h 3162300"/>
                  <a:gd name="connsiteX12" fmla="*/ 0 w 6184900"/>
                  <a:gd name="connsiteY12" fmla="*/ 1327150 h 3162300"/>
                  <a:gd name="connsiteX13" fmla="*/ 412750 w 6184900"/>
                  <a:gd name="connsiteY13" fmla="*/ 285750 h 3162300"/>
                  <a:gd name="connsiteX0" fmla="*/ 412750 w 6184900"/>
                  <a:gd name="connsiteY0" fmla="*/ 285750 h 3162300"/>
                  <a:gd name="connsiteX1" fmla="*/ 5054600 w 6184900"/>
                  <a:gd name="connsiteY1" fmla="*/ 285750 h 3162300"/>
                  <a:gd name="connsiteX2" fmla="*/ 5359400 w 6184900"/>
                  <a:gd name="connsiteY2" fmla="*/ 285750 h 3162300"/>
                  <a:gd name="connsiteX3" fmla="*/ 5651500 w 6184900"/>
                  <a:gd name="connsiteY3" fmla="*/ 0 h 3162300"/>
                  <a:gd name="connsiteX4" fmla="*/ 6184900 w 6184900"/>
                  <a:gd name="connsiteY4" fmla="*/ 0 h 3162300"/>
                  <a:gd name="connsiteX5" fmla="*/ 6178550 w 6184900"/>
                  <a:gd name="connsiteY5" fmla="*/ 400050 h 3162300"/>
                  <a:gd name="connsiteX6" fmla="*/ 4711700 w 6184900"/>
                  <a:gd name="connsiteY6" fmla="*/ 3162300 h 3162300"/>
                  <a:gd name="connsiteX7" fmla="*/ 4019550 w 6184900"/>
                  <a:gd name="connsiteY7" fmla="*/ 3022600 h 3162300"/>
                  <a:gd name="connsiteX8" fmla="*/ 3975100 w 6184900"/>
                  <a:gd name="connsiteY8" fmla="*/ 3149600 h 3162300"/>
                  <a:gd name="connsiteX9" fmla="*/ 1104900 w 6184900"/>
                  <a:gd name="connsiteY9" fmla="*/ 3162300 h 3162300"/>
                  <a:gd name="connsiteX10" fmla="*/ 546100 w 6184900"/>
                  <a:gd name="connsiteY10" fmla="*/ 2863850 h 3162300"/>
                  <a:gd name="connsiteX11" fmla="*/ 0 w 6184900"/>
                  <a:gd name="connsiteY11" fmla="*/ 2355850 h 3162300"/>
                  <a:gd name="connsiteX12" fmla="*/ 0 w 6184900"/>
                  <a:gd name="connsiteY12" fmla="*/ 1327150 h 3162300"/>
                  <a:gd name="connsiteX13" fmla="*/ 412750 w 6184900"/>
                  <a:gd name="connsiteY13" fmla="*/ 28575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4900" h="3162300">
                    <a:moveTo>
                      <a:pt x="412750" y="285750"/>
                    </a:moveTo>
                    <a:lnTo>
                      <a:pt x="5054600" y="285750"/>
                    </a:lnTo>
                    <a:lnTo>
                      <a:pt x="5359400" y="285750"/>
                    </a:lnTo>
                    <a:lnTo>
                      <a:pt x="5651500" y="0"/>
                    </a:lnTo>
                    <a:lnTo>
                      <a:pt x="6184900" y="0"/>
                    </a:lnTo>
                    <a:lnTo>
                      <a:pt x="6178550" y="400050"/>
                    </a:lnTo>
                    <a:lnTo>
                      <a:pt x="4711700" y="3162300"/>
                    </a:lnTo>
                    <a:lnTo>
                      <a:pt x="4019550" y="3022600"/>
                    </a:lnTo>
                    <a:lnTo>
                      <a:pt x="3975100" y="3149600"/>
                    </a:lnTo>
                    <a:lnTo>
                      <a:pt x="1104900" y="3162300"/>
                    </a:lnTo>
                    <a:lnTo>
                      <a:pt x="546100" y="2863850"/>
                    </a:lnTo>
                    <a:lnTo>
                      <a:pt x="0" y="2355850"/>
                    </a:lnTo>
                    <a:lnTo>
                      <a:pt x="0" y="1327150"/>
                    </a:lnTo>
                    <a:lnTo>
                      <a:pt x="412750" y="285750"/>
                    </a:lnTo>
                    <a:close/>
                  </a:path>
                </a:pathLst>
              </a:custGeom>
              <a:noFill/>
              <a:ln w="2540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grpSp>
      </p:grpSp>
      <p:sp>
        <p:nvSpPr>
          <p:cNvPr id="2203" name="フリーフォーム: 図形 13"/>
          <p:cNvSpPr/>
          <p:nvPr/>
        </p:nvSpPr>
        <p:spPr>
          <a:xfrm>
            <a:off x="2941320" y="2670329"/>
            <a:ext cx="960120" cy="1391920"/>
          </a:xfrm>
          <a:custGeom>
            <a:avLst/>
            <a:gdLst>
              <a:gd name="connsiteX0" fmla="*/ 441960 w 960120"/>
              <a:gd name="connsiteY0" fmla="*/ 0 h 1391920"/>
              <a:gd name="connsiteX1" fmla="*/ 655320 w 960120"/>
              <a:gd name="connsiteY1" fmla="*/ 66040 h 1391920"/>
              <a:gd name="connsiteX2" fmla="*/ 477520 w 960120"/>
              <a:gd name="connsiteY2" fmla="*/ 792480 h 1391920"/>
              <a:gd name="connsiteX3" fmla="*/ 960120 w 960120"/>
              <a:gd name="connsiteY3" fmla="*/ 899160 h 1391920"/>
              <a:gd name="connsiteX4" fmla="*/ 863600 w 960120"/>
              <a:gd name="connsiteY4" fmla="*/ 1300480 h 1391920"/>
              <a:gd name="connsiteX5" fmla="*/ 370840 w 960120"/>
              <a:gd name="connsiteY5" fmla="*/ 1158240 h 1391920"/>
              <a:gd name="connsiteX6" fmla="*/ 304800 w 960120"/>
              <a:gd name="connsiteY6" fmla="*/ 1391920 h 1391920"/>
              <a:gd name="connsiteX7" fmla="*/ 0 w 960120"/>
              <a:gd name="connsiteY7" fmla="*/ 1310640 h 1391920"/>
              <a:gd name="connsiteX8" fmla="*/ 0 w 960120"/>
              <a:gd name="connsiteY8" fmla="*/ 822960 h 1391920"/>
              <a:gd name="connsiteX9" fmla="*/ 279400 w 960120"/>
              <a:gd name="connsiteY9" fmla="*/ 111760 h 1391920"/>
              <a:gd name="connsiteX10" fmla="*/ 441960 w 960120"/>
              <a:gd name="connsiteY10" fmla="*/ 0 h 139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0120" h="1391920">
                <a:moveTo>
                  <a:pt x="441960" y="0"/>
                </a:moveTo>
                <a:lnTo>
                  <a:pt x="655320" y="66040"/>
                </a:lnTo>
                <a:lnTo>
                  <a:pt x="477520" y="792480"/>
                </a:lnTo>
                <a:lnTo>
                  <a:pt x="960120" y="899160"/>
                </a:lnTo>
                <a:lnTo>
                  <a:pt x="863600" y="1300480"/>
                </a:lnTo>
                <a:lnTo>
                  <a:pt x="370840" y="1158240"/>
                </a:lnTo>
                <a:lnTo>
                  <a:pt x="304800" y="1391920"/>
                </a:lnTo>
                <a:lnTo>
                  <a:pt x="0" y="1310640"/>
                </a:lnTo>
                <a:lnTo>
                  <a:pt x="0" y="822960"/>
                </a:lnTo>
                <a:lnTo>
                  <a:pt x="279400" y="111760"/>
                </a:lnTo>
                <a:lnTo>
                  <a:pt x="441960" y="0"/>
                </a:lnTo>
                <a:close/>
              </a:path>
            </a:pathLst>
          </a:custGeom>
          <a:pattFill prst="wdUpDiag">
            <a:fgClr>
              <a:schemeClr val="accent5">
                <a:lumMod val="50000"/>
              </a:schemeClr>
            </a:fgClr>
            <a:bgClr>
              <a:schemeClr val="bg1"/>
            </a:bgClr>
          </a:patt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04" name="フリーフォーム: 図形 6"/>
          <p:cNvSpPr/>
          <p:nvPr/>
        </p:nvSpPr>
        <p:spPr>
          <a:xfrm>
            <a:off x="3731642" y="2560365"/>
            <a:ext cx="4051300" cy="2514600"/>
          </a:xfrm>
          <a:custGeom>
            <a:avLst/>
            <a:gdLst>
              <a:gd name="connsiteX0" fmla="*/ 0 w 4051300"/>
              <a:gd name="connsiteY0" fmla="*/ 0 h 2514600"/>
              <a:gd name="connsiteX1" fmla="*/ 3905250 w 4051300"/>
              <a:gd name="connsiteY1" fmla="*/ 44450 h 2514600"/>
              <a:gd name="connsiteX2" fmla="*/ 4051300 w 4051300"/>
              <a:gd name="connsiteY2" fmla="*/ 222250 h 2514600"/>
              <a:gd name="connsiteX3" fmla="*/ 3498850 w 4051300"/>
              <a:gd name="connsiteY3" fmla="*/ 996950 h 2514600"/>
              <a:gd name="connsiteX4" fmla="*/ 3041650 w 4051300"/>
              <a:gd name="connsiteY4" fmla="*/ 2514600 h 2514600"/>
              <a:gd name="connsiteX5" fmla="*/ 1784350 w 4051300"/>
              <a:gd name="connsiteY5" fmla="*/ 2228850 h 2514600"/>
              <a:gd name="connsiteX6" fmla="*/ 1130300 w 4051300"/>
              <a:gd name="connsiteY6" fmla="*/ 2019300 h 2514600"/>
              <a:gd name="connsiteX7" fmla="*/ 1524000 w 4051300"/>
              <a:gd name="connsiteY7" fmla="*/ 596900 h 2514600"/>
              <a:gd name="connsiteX8" fmla="*/ 317500 w 4051300"/>
              <a:gd name="connsiteY8" fmla="*/ 285750 h 2514600"/>
              <a:gd name="connsiteX9" fmla="*/ 0 w 4051300"/>
              <a:gd name="connsiteY9" fmla="*/ 139700 h 2514600"/>
              <a:gd name="connsiteX10" fmla="*/ 0 w 4051300"/>
              <a:gd name="connsiteY10"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51300" h="2514600">
                <a:moveTo>
                  <a:pt x="0" y="0"/>
                </a:moveTo>
                <a:lnTo>
                  <a:pt x="3905250" y="44450"/>
                </a:lnTo>
                <a:lnTo>
                  <a:pt x="4051300" y="222250"/>
                </a:lnTo>
                <a:lnTo>
                  <a:pt x="3498850" y="996950"/>
                </a:lnTo>
                <a:lnTo>
                  <a:pt x="3041650" y="2514600"/>
                </a:lnTo>
                <a:lnTo>
                  <a:pt x="1784350" y="2228850"/>
                </a:lnTo>
                <a:lnTo>
                  <a:pt x="1130300" y="2019300"/>
                </a:lnTo>
                <a:lnTo>
                  <a:pt x="1524000" y="596900"/>
                </a:lnTo>
                <a:lnTo>
                  <a:pt x="317500" y="285750"/>
                </a:lnTo>
                <a:lnTo>
                  <a:pt x="0" y="139700"/>
                </a:lnTo>
                <a:lnTo>
                  <a:pt x="0" y="0"/>
                </a:lnTo>
                <a:close/>
              </a:path>
            </a:pathLst>
          </a:custGeom>
          <a:noFill/>
          <a:ln w="254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05" name="四角形 286"/>
          <p:cNvSpPr/>
          <p:nvPr/>
        </p:nvSpPr>
        <p:spPr>
          <a:xfrm flipH="1">
            <a:off x="265070" y="1118978"/>
            <a:ext cx="2434721" cy="4095614"/>
          </a:xfrm>
          <a:prstGeom prst="rect">
            <a:avLst/>
          </a:prstGeom>
          <a:solidFill>
            <a:schemeClr val="bg1">
              <a:lumMod val="9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06" name="テキスト ボックス 12"/>
          <p:cNvSpPr txBox="1"/>
          <p:nvPr/>
        </p:nvSpPr>
        <p:spPr>
          <a:xfrm>
            <a:off x="505590" y="5465250"/>
            <a:ext cx="2585782" cy="922437"/>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地区再生計画の区域</a:t>
            </a: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街区整備計画の区域</a:t>
            </a: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計画コーディネート業務</a:t>
            </a:r>
            <a:r>
              <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の範囲</a:t>
            </a:r>
            <a:r>
              <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207" name="正方形/長方形 69"/>
          <p:cNvSpPr/>
          <p:nvPr/>
        </p:nvSpPr>
        <p:spPr>
          <a:xfrm>
            <a:off x="331117" y="5856734"/>
            <a:ext cx="170257" cy="170257"/>
          </a:xfrm>
          <a:prstGeom prst="rect">
            <a:avLst/>
          </a:prstGeom>
          <a:noFill/>
          <a:ln w="254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08" name="正方形/長方形 70"/>
          <p:cNvSpPr/>
          <p:nvPr/>
        </p:nvSpPr>
        <p:spPr>
          <a:xfrm>
            <a:off x="3077133" y="5851515"/>
            <a:ext cx="170257" cy="170257"/>
          </a:xfrm>
          <a:prstGeom prst="rect">
            <a:avLst/>
          </a:prstGeom>
          <a:pattFill prst="wdUpDiag">
            <a:fgClr>
              <a:schemeClr val="accent5">
                <a:lumMod val="50000"/>
              </a:schemeClr>
            </a:fgClr>
            <a:bgClr>
              <a:schemeClr val="bg1"/>
            </a:bgClr>
          </a:pattFill>
          <a:ln w="6350">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09" name="正方形/長方形 75"/>
          <p:cNvSpPr/>
          <p:nvPr/>
        </p:nvSpPr>
        <p:spPr>
          <a:xfrm>
            <a:off x="3077133" y="5576183"/>
            <a:ext cx="170257" cy="170257"/>
          </a:xfrm>
          <a:prstGeom prst="rect">
            <a:avLst/>
          </a:prstGeom>
          <a:noFill/>
          <a:ln w="2222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10" name="テキスト ボックス 4"/>
          <p:cNvSpPr txBox="1"/>
          <p:nvPr/>
        </p:nvSpPr>
        <p:spPr>
          <a:xfrm>
            <a:off x="193063" y="1787269"/>
            <a:ext cx="2420841" cy="3077766"/>
          </a:xfrm>
          <a:prstGeom prst="rect">
            <a:avLst/>
          </a:prstGeom>
          <a:noFill/>
          <a:ln>
            <a:noFill/>
          </a:ln>
        </p:spPr>
        <p:txBody>
          <a:bodyPr wrap="square" rtlCol="0">
            <a:spAutoFit/>
          </a:bodyPr>
          <a:lstStyle/>
          <a:p>
            <a:pPr marL="180975" marR="0" lvl="0" indent="-9525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ja-JP" sz="12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鉄道・地下鉄駅から半径</a:t>
            </a:r>
            <a:r>
              <a:rPr kumimoji="1" lang="en-US" altLang="ja-JP" sz="12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1km</a:t>
            </a:r>
            <a:r>
              <a:rPr kumimoji="1" lang="ja-JP" altLang="ja-JP" sz="12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の範囲内又はバス・軌道の停留所・停車場から半径</a:t>
            </a:r>
            <a:r>
              <a:rPr kumimoji="1" lang="en-US" altLang="ja-JP" sz="12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500m</a:t>
            </a:r>
            <a:r>
              <a:rPr kumimoji="1" lang="ja-JP" altLang="ja-JP" sz="12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の範囲内</a:t>
            </a:r>
            <a:endParaRPr kumimoji="1" lang="en-US" altLang="ja-JP" sz="12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endParaRPr>
          </a:p>
          <a:p>
            <a:pPr marL="180975" marR="0" lvl="0" indent="-9525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en-US" sz="1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ja-JP" sz="1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いずれもピーク時運行本数が片道３本以上を満たすものに限る。</a:t>
            </a:r>
            <a:r>
              <a:rPr kumimoji="1" lang="ja-JP" altLang="en-US" sz="1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a:t>
            </a:r>
            <a:endParaRPr kumimoji="1" lang="en-US" altLang="ja-JP" sz="1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endParaRPr>
          </a:p>
          <a:p>
            <a:pPr marL="180975" marR="0" lvl="0" indent="-95250" algn="l" defTabSz="914400" rtl="0" eaLnBrk="1" fontAlgn="base" latinLnBrk="0" hangingPunct="1">
              <a:lnSpc>
                <a:spcPct val="100000"/>
              </a:lnSpc>
              <a:spcBef>
                <a:spcPct val="0"/>
              </a:spcBef>
              <a:spcAft>
                <a:spcPct val="0"/>
              </a:spcAft>
              <a:buClrTx/>
              <a:buSzTx/>
              <a:buFontTx/>
              <a:buNone/>
              <a:tabLst/>
              <a:defRPr/>
            </a:pPr>
            <a:endParaRPr kumimoji="1" lang="ja-JP" altLang="ja-JP" sz="10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endParaRPr>
          </a:p>
          <a:p>
            <a:pPr marL="85725"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○重点密集市街地等</a:t>
            </a:r>
            <a:endParaRPr kumimoji="1" lang="en-US" altLang="ja-JP" sz="1200" b="1"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endParaRPr>
          </a:p>
          <a:p>
            <a:pPr marL="180975"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a:t>
            </a:r>
            <a:r>
              <a:rPr kumimoji="1" lang="ja-JP" altLang="ja-JP"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重点密集市街地 </a:t>
            </a:r>
            <a:r>
              <a:rPr kumimoji="1" lang="ja-JP"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a:rPr>
              <a:t>及びその周辺区域</a:t>
            </a:r>
            <a:r>
              <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a:rPr>
              <a:t> ※</a:t>
            </a:r>
            <a:endParaRPr kumimoji="1"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endParaRPr>
          </a:p>
          <a:p>
            <a:pPr marL="180975"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a:t>
            </a:r>
            <a:r>
              <a:rPr kumimoji="1" lang="ja-JP" altLang="ja-JP"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防災再開発促進地区 </a:t>
            </a:r>
            <a:r>
              <a:rPr kumimoji="1" lang="ja-JP"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a:rPr>
              <a:t>及びその周辺区域</a:t>
            </a:r>
            <a:r>
              <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a:rPr>
              <a:t> ※</a:t>
            </a: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a:rPr>
              <a:t>　</a:t>
            </a: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a:endParaRPr>
          </a:p>
          <a:p>
            <a:pPr marL="180975"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ja-JP" sz="1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丁町目境から概ね</a:t>
            </a:r>
            <a:r>
              <a:rPr kumimoji="1" lang="en-US" altLang="ja-JP" sz="1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500m</a:t>
            </a:r>
            <a:r>
              <a:rPr kumimoji="1" lang="ja-JP" altLang="ja-JP" sz="1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の範囲内</a:t>
            </a:r>
            <a:endParaRPr kumimoji="1" lang="en-US" altLang="ja-JP" sz="1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endParaRPr>
          </a:p>
          <a:p>
            <a:pPr marL="180975"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endParaRPr>
          </a:p>
          <a:p>
            <a:pPr marL="85725"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2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○都市再生緊急整備地域</a:t>
            </a:r>
            <a:r>
              <a:rPr kumimoji="1" lang="ja-JP" altLang="en-US" sz="12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等</a:t>
            </a:r>
            <a:endParaRPr kumimoji="1" lang="en-US" altLang="ja-JP" sz="12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endParaRPr>
          </a:p>
          <a:p>
            <a:pPr marL="180975"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a:t>
            </a:r>
            <a:r>
              <a:rPr kumimoji="1" lang="ja-JP" altLang="ja-JP"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都市再生緊急整備地域</a:t>
            </a:r>
            <a:r>
              <a:rPr kumimoji="1" lang="ja-JP" altLang="en-US"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a:t>
            </a:r>
            <a:endParaRPr kumimoji="1" lang="en-US" altLang="ja-JP"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endParaRPr>
          </a:p>
          <a:p>
            <a:pPr marL="180975"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 </a:t>
            </a:r>
            <a:r>
              <a:rPr kumimoji="1" lang="ja-JP" altLang="ja-JP"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a:rPr>
              <a:t>再開発促進地区</a:t>
            </a:r>
            <a:endPar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12" name="正方形/長方形 83"/>
          <p:cNvSpPr/>
          <p:nvPr/>
        </p:nvSpPr>
        <p:spPr>
          <a:xfrm>
            <a:off x="3077133" y="6113306"/>
            <a:ext cx="170257" cy="170257"/>
          </a:xfrm>
          <a:prstGeom prst="rect">
            <a:avLst/>
          </a:prstGeom>
          <a:pattFill prst="lgCheck">
            <a:fgClr>
              <a:schemeClr val="accent6">
                <a:lumMod val="75000"/>
              </a:schemeClr>
            </a:fgClr>
            <a:bgClr>
              <a:schemeClr val="bg1"/>
            </a:bgClr>
          </a:pattFill>
          <a:ln w="6350">
            <a:solidFill>
              <a:schemeClr val="accent5">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13" name="テキスト ボックス 11"/>
          <p:cNvSpPr txBox="1"/>
          <p:nvPr/>
        </p:nvSpPr>
        <p:spPr>
          <a:xfrm>
            <a:off x="5754237" y="5673155"/>
            <a:ext cx="3301986" cy="64543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必ずしもそれぞれの区域を区分けしなくてもよい。</a:t>
            </a: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（リノベーションや空地暫定利用を推進する</a:t>
            </a: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区域として、まとめて設定しておくことも可。）</a:t>
            </a:r>
          </a:p>
        </p:txBody>
      </p:sp>
      <p:sp>
        <p:nvSpPr>
          <p:cNvPr id="2214" name="正方形/長方形 27"/>
          <p:cNvSpPr/>
          <p:nvPr/>
        </p:nvSpPr>
        <p:spPr>
          <a:xfrm>
            <a:off x="193063" y="1233462"/>
            <a:ext cx="1858201" cy="461665"/>
          </a:xfrm>
          <a:prstGeom prst="rect">
            <a:avLst/>
          </a:prstGeom>
        </p:spPr>
        <p:txBody>
          <a:bodyPr wrap="none">
            <a:spAutoFit/>
          </a:bodyPr>
          <a:lstStyle/>
          <a:p>
            <a:pPr marL="180975" marR="0" lvl="0" indent="-9525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＜対象地域＞</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9525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以下のいずれかの区域</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215" name="左大かっこ 30"/>
          <p:cNvSpPr/>
          <p:nvPr/>
        </p:nvSpPr>
        <p:spPr>
          <a:xfrm rot="10800000">
            <a:off x="5408334" y="5818493"/>
            <a:ext cx="117726" cy="504056"/>
          </a:xfrm>
          <a:prstGeom prst="leftBracket">
            <a:avLst/>
          </a:prstGeom>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2216" name="正方形/長方形 87"/>
          <p:cNvSpPr/>
          <p:nvPr/>
        </p:nvSpPr>
        <p:spPr>
          <a:xfrm>
            <a:off x="25417" y="5263579"/>
            <a:ext cx="886781" cy="276999"/>
          </a:xfrm>
          <a:prstGeom prst="rect">
            <a:avLst/>
          </a:prstGeom>
        </p:spPr>
        <p:txBody>
          <a:bodyPr wrap="none">
            <a:spAutoFit/>
          </a:bodyPr>
          <a:lstStyle/>
          <a:p>
            <a:pPr marL="180975" marR="0" lvl="0" indent="-9525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＜凡例＞</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217" name="正方形/長方形 95"/>
          <p:cNvSpPr/>
          <p:nvPr/>
        </p:nvSpPr>
        <p:spPr>
          <a:xfrm>
            <a:off x="331117" y="5579598"/>
            <a:ext cx="170257" cy="170257"/>
          </a:xfrm>
          <a:prstGeom prst="rect">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18" name="正方形/長方形 96"/>
          <p:cNvSpPr/>
          <p:nvPr/>
        </p:nvSpPr>
        <p:spPr>
          <a:xfrm>
            <a:off x="331117" y="6127905"/>
            <a:ext cx="170257" cy="170257"/>
          </a:xfrm>
          <a:prstGeom prst="rect">
            <a:avLst/>
          </a:prstGeom>
          <a:solidFill>
            <a:schemeClr val="bg2">
              <a:lumMod val="50000"/>
              <a:alpha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20" name="テキスト ボックス 151"/>
          <p:cNvSpPr txBox="1"/>
          <p:nvPr/>
        </p:nvSpPr>
        <p:spPr>
          <a:xfrm>
            <a:off x="126195" y="6403056"/>
            <a:ext cx="7122280" cy="276106"/>
          </a:xfrm>
          <a:prstGeom prst="rect">
            <a:avLst/>
          </a:prstGeom>
          <a:noFill/>
        </p:spPr>
        <p:txBody>
          <a:bodyPr wrap="square" rtlCol="0">
            <a:spAutoFit/>
          </a:bodyPr>
          <a:lstStyle/>
          <a:p>
            <a:pPr marL="263525" marR="0" lvl="0" indent="-263525"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）計画コーディネート業務の範囲は、市街地再開発事業等の範囲に必ずしも限られるものではない。</a:t>
            </a:r>
          </a:p>
        </p:txBody>
      </p:sp>
      <p:sp>
        <p:nvSpPr>
          <p:cNvPr id="2221" name="フリーフォーム 13"/>
          <p:cNvSpPr/>
          <p:nvPr/>
        </p:nvSpPr>
        <p:spPr>
          <a:xfrm rot="6101700">
            <a:off x="6000968" y="1888290"/>
            <a:ext cx="781592" cy="2070667"/>
          </a:xfrm>
          <a:custGeom>
            <a:avLst/>
            <a:gdLst>
              <a:gd name="connsiteX0" fmla="*/ 0 w 444500"/>
              <a:gd name="connsiteY0" fmla="*/ 25400 h 1130300"/>
              <a:gd name="connsiteX1" fmla="*/ 419100 w 444500"/>
              <a:gd name="connsiteY1" fmla="*/ 0 h 1130300"/>
              <a:gd name="connsiteX2" fmla="*/ 444500 w 444500"/>
              <a:gd name="connsiteY2" fmla="*/ 1041400 h 1130300"/>
              <a:gd name="connsiteX3" fmla="*/ 25400 w 444500"/>
              <a:gd name="connsiteY3" fmla="*/ 1130300 h 1130300"/>
              <a:gd name="connsiteX4" fmla="*/ 0 w 444500"/>
              <a:gd name="connsiteY4" fmla="*/ 25400 h 1130300"/>
              <a:gd name="connsiteX0" fmla="*/ 0 w 472139"/>
              <a:gd name="connsiteY0" fmla="*/ 25400 h 1130300"/>
              <a:gd name="connsiteX1" fmla="*/ 419100 w 472139"/>
              <a:gd name="connsiteY1" fmla="*/ 0 h 1130300"/>
              <a:gd name="connsiteX2" fmla="*/ 472139 w 472139"/>
              <a:gd name="connsiteY2" fmla="*/ 1047525 h 1130300"/>
              <a:gd name="connsiteX3" fmla="*/ 25400 w 472139"/>
              <a:gd name="connsiteY3" fmla="*/ 1130300 h 1130300"/>
              <a:gd name="connsiteX4" fmla="*/ 0 w 472139"/>
              <a:gd name="connsiteY4" fmla="*/ 25400 h 1130300"/>
              <a:gd name="connsiteX0" fmla="*/ 0 w 472139"/>
              <a:gd name="connsiteY0" fmla="*/ 13149 h 1118049"/>
              <a:gd name="connsiteX1" fmla="*/ 463323 w 472139"/>
              <a:gd name="connsiteY1" fmla="*/ 0 h 1118049"/>
              <a:gd name="connsiteX2" fmla="*/ 472139 w 472139"/>
              <a:gd name="connsiteY2" fmla="*/ 1035274 h 1118049"/>
              <a:gd name="connsiteX3" fmla="*/ 25400 w 472139"/>
              <a:gd name="connsiteY3" fmla="*/ 1118049 h 1118049"/>
              <a:gd name="connsiteX4" fmla="*/ 0 w 472139"/>
              <a:gd name="connsiteY4" fmla="*/ 13149 h 1118049"/>
              <a:gd name="connsiteX0" fmla="*/ 0 w 472139"/>
              <a:gd name="connsiteY0" fmla="*/ 13149 h 1148677"/>
              <a:gd name="connsiteX1" fmla="*/ 463323 w 472139"/>
              <a:gd name="connsiteY1" fmla="*/ 0 h 1148677"/>
              <a:gd name="connsiteX2" fmla="*/ 472139 w 472139"/>
              <a:gd name="connsiteY2" fmla="*/ 1035274 h 1148677"/>
              <a:gd name="connsiteX3" fmla="*/ 19872 w 472139"/>
              <a:gd name="connsiteY3" fmla="*/ 1148677 h 1148677"/>
              <a:gd name="connsiteX4" fmla="*/ 0 w 472139"/>
              <a:gd name="connsiteY4" fmla="*/ 13149 h 1148677"/>
              <a:gd name="connsiteX0" fmla="*/ 0 w 472139"/>
              <a:gd name="connsiteY0" fmla="*/ 13149 h 1179305"/>
              <a:gd name="connsiteX1" fmla="*/ 463323 w 472139"/>
              <a:gd name="connsiteY1" fmla="*/ 0 h 1179305"/>
              <a:gd name="connsiteX2" fmla="*/ 472139 w 472139"/>
              <a:gd name="connsiteY2" fmla="*/ 1035274 h 1179305"/>
              <a:gd name="connsiteX3" fmla="*/ 30928 w 472139"/>
              <a:gd name="connsiteY3" fmla="*/ 1179305 h 1179305"/>
              <a:gd name="connsiteX4" fmla="*/ 0 w 472139"/>
              <a:gd name="connsiteY4" fmla="*/ 13149 h 1179305"/>
              <a:gd name="connsiteX0" fmla="*/ 0 w 464020"/>
              <a:gd name="connsiteY0" fmla="*/ 13149 h 1179305"/>
              <a:gd name="connsiteX1" fmla="*/ 463323 w 464020"/>
              <a:gd name="connsiteY1" fmla="*/ 0 h 1179305"/>
              <a:gd name="connsiteX2" fmla="*/ 461717 w 464020"/>
              <a:gd name="connsiteY2" fmla="*/ 1165452 h 1179305"/>
              <a:gd name="connsiteX3" fmla="*/ 30928 w 464020"/>
              <a:gd name="connsiteY3" fmla="*/ 1179305 h 1179305"/>
              <a:gd name="connsiteX4" fmla="*/ 0 w 464020"/>
              <a:gd name="connsiteY4" fmla="*/ 13149 h 1179305"/>
              <a:gd name="connsiteX0" fmla="*/ 0 w 464020"/>
              <a:gd name="connsiteY0" fmla="*/ 13149 h 1185008"/>
              <a:gd name="connsiteX1" fmla="*/ 463323 w 464020"/>
              <a:gd name="connsiteY1" fmla="*/ 0 h 1185008"/>
              <a:gd name="connsiteX2" fmla="*/ 461717 w 464020"/>
              <a:gd name="connsiteY2" fmla="*/ 1165452 h 1185008"/>
              <a:gd name="connsiteX3" fmla="*/ 252234 w 464020"/>
              <a:gd name="connsiteY3" fmla="*/ 1185008 h 1185008"/>
              <a:gd name="connsiteX4" fmla="*/ 0 w 464020"/>
              <a:gd name="connsiteY4" fmla="*/ 13149 h 1185008"/>
              <a:gd name="connsiteX0" fmla="*/ 0 w 472021"/>
              <a:gd name="connsiteY0" fmla="*/ 82594 h 1185008"/>
              <a:gd name="connsiteX1" fmla="*/ 471324 w 472021"/>
              <a:gd name="connsiteY1" fmla="*/ 0 h 1185008"/>
              <a:gd name="connsiteX2" fmla="*/ 469718 w 472021"/>
              <a:gd name="connsiteY2" fmla="*/ 1165452 h 1185008"/>
              <a:gd name="connsiteX3" fmla="*/ 260235 w 472021"/>
              <a:gd name="connsiteY3" fmla="*/ 1185008 h 1185008"/>
              <a:gd name="connsiteX4" fmla="*/ 0 w 472021"/>
              <a:gd name="connsiteY4" fmla="*/ 82594 h 1185008"/>
              <a:gd name="connsiteX0" fmla="*/ 0 w 490956"/>
              <a:gd name="connsiteY0" fmla="*/ 131879 h 1234293"/>
              <a:gd name="connsiteX1" fmla="*/ 490732 w 490956"/>
              <a:gd name="connsiteY1" fmla="*/ 0 h 1234293"/>
              <a:gd name="connsiteX2" fmla="*/ 469718 w 490956"/>
              <a:gd name="connsiteY2" fmla="*/ 1214737 h 1234293"/>
              <a:gd name="connsiteX3" fmla="*/ 260235 w 490956"/>
              <a:gd name="connsiteY3" fmla="*/ 1234293 h 1234293"/>
              <a:gd name="connsiteX4" fmla="*/ 0 w 490956"/>
              <a:gd name="connsiteY4" fmla="*/ 131879 h 1234293"/>
              <a:gd name="connsiteX0" fmla="*/ 0 w 490956"/>
              <a:gd name="connsiteY0" fmla="*/ 131879 h 1234293"/>
              <a:gd name="connsiteX1" fmla="*/ 170282 w 490956"/>
              <a:gd name="connsiteY1" fmla="*/ 22411 h 1234293"/>
              <a:gd name="connsiteX2" fmla="*/ 490732 w 490956"/>
              <a:gd name="connsiteY2" fmla="*/ 0 h 1234293"/>
              <a:gd name="connsiteX3" fmla="*/ 469718 w 490956"/>
              <a:gd name="connsiteY3" fmla="*/ 1214737 h 1234293"/>
              <a:gd name="connsiteX4" fmla="*/ 260235 w 490956"/>
              <a:gd name="connsiteY4" fmla="*/ 1234293 h 1234293"/>
              <a:gd name="connsiteX5" fmla="*/ 0 w 490956"/>
              <a:gd name="connsiteY5" fmla="*/ 131879 h 1234293"/>
              <a:gd name="connsiteX0" fmla="*/ 0 w 490956"/>
              <a:gd name="connsiteY0" fmla="*/ 294170 h 1396584"/>
              <a:gd name="connsiteX1" fmla="*/ 170282 w 490956"/>
              <a:gd name="connsiteY1" fmla="*/ 184702 h 1396584"/>
              <a:gd name="connsiteX2" fmla="*/ 331148 w 490956"/>
              <a:gd name="connsiteY2" fmla="*/ 0 h 1396584"/>
              <a:gd name="connsiteX3" fmla="*/ 490732 w 490956"/>
              <a:gd name="connsiteY3" fmla="*/ 162291 h 1396584"/>
              <a:gd name="connsiteX4" fmla="*/ 469718 w 490956"/>
              <a:gd name="connsiteY4" fmla="*/ 1377028 h 1396584"/>
              <a:gd name="connsiteX5" fmla="*/ 260235 w 490956"/>
              <a:gd name="connsiteY5" fmla="*/ 1396584 h 1396584"/>
              <a:gd name="connsiteX6" fmla="*/ 0 w 490956"/>
              <a:gd name="connsiteY6" fmla="*/ 294170 h 1396584"/>
              <a:gd name="connsiteX0" fmla="*/ 0 w 490956"/>
              <a:gd name="connsiteY0" fmla="*/ 294714 h 1397128"/>
              <a:gd name="connsiteX1" fmla="*/ 170282 w 490956"/>
              <a:gd name="connsiteY1" fmla="*/ 185246 h 1397128"/>
              <a:gd name="connsiteX2" fmla="*/ 266133 w 490956"/>
              <a:gd name="connsiteY2" fmla="*/ 187477 h 1397128"/>
              <a:gd name="connsiteX3" fmla="*/ 331148 w 490956"/>
              <a:gd name="connsiteY3" fmla="*/ 544 h 1397128"/>
              <a:gd name="connsiteX4" fmla="*/ 490732 w 490956"/>
              <a:gd name="connsiteY4" fmla="*/ 162835 h 1397128"/>
              <a:gd name="connsiteX5" fmla="*/ 469718 w 490956"/>
              <a:gd name="connsiteY5" fmla="*/ 1377572 h 1397128"/>
              <a:gd name="connsiteX6" fmla="*/ 260235 w 490956"/>
              <a:gd name="connsiteY6" fmla="*/ 1397128 h 1397128"/>
              <a:gd name="connsiteX7" fmla="*/ 0 w 490956"/>
              <a:gd name="connsiteY7" fmla="*/ 294714 h 1397128"/>
              <a:gd name="connsiteX0" fmla="*/ 4058 w 495014"/>
              <a:gd name="connsiteY0" fmla="*/ 294714 h 1397128"/>
              <a:gd name="connsiteX1" fmla="*/ 178553 w 495014"/>
              <a:gd name="connsiteY1" fmla="*/ 254607 h 1397128"/>
              <a:gd name="connsiteX2" fmla="*/ 174340 w 495014"/>
              <a:gd name="connsiteY2" fmla="*/ 185246 h 1397128"/>
              <a:gd name="connsiteX3" fmla="*/ 270191 w 495014"/>
              <a:gd name="connsiteY3" fmla="*/ 187477 h 1397128"/>
              <a:gd name="connsiteX4" fmla="*/ 335206 w 495014"/>
              <a:gd name="connsiteY4" fmla="*/ 544 h 1397128"/>
              <a:gd name="connsiteX5" fmla="*/ 494790 w 495014"/>
              <a:gd name="connsiteY5" fmla="*/ 162835 h 1397128"/>
              <a:gd name="connsiteX6" fmla="*/ 473776 w 495014"/>
              <a:gd name="connsiteY6" fmla="*/ 1377572 h 1397128"/>
              <a:gd name="connsiteX7" fmla="*/ 264293 w 495014"/>
              <a:gd name="connsiteY7" fmla="*/ 1397128 h 1397128"/>
              <a:gd name="connsiteX8" fmla="*/ 4058 w 495014"/>
              <a:gd name="connsiteY8" fmla="*/ 294714 h 1397128"/>
              <a:gd name="connsiteX0" fmla="*/ 0 w 490956"/>
              <a:gd name="connsiteY0" fmla="*/ 294714 h 1397128"/>
              <a:gd name="connsiteX1" fmla="*/ 174495 w 490956"/>
              <a:gd name="connsiteY1" fmla="*/ 254607 h 1397128"/>
              <a:gd name="connsiteX2" fmla="*/ 170282 w 490956"/>
              <a:gd name="connsiteY2" fmla="*/ 185246 h 1397128"/>
              <a:gd name="connsiteX3" fmla="*/ 266133 w 490956"/>
              <a:gd name="connsiteY3" fmla="*/ 187477 h 1397128"/>
              <a:gd name="connsiteX4" fmla="*/ 331148 w 490956"/>
              <a:gd name="connsiteY4" fmla="*/ 544 h 1397128"/>
              <a:gd name="connsiteX5" fmla="*/ 490732 w 490956"/>
              <a:gd name="connsiteY5" fmla="*/ 162835 h 1397128"/>
              <a:gd name="connsiteX6" fmla="*/ 469718 w 490956"/>
              <a:gd name="connsiteY6" fmla="*/ 1377572 h 1397128"/>
              <a:gd name="connsiteX7" fmla="*/ 260235 w 490956"/>
              <a:gd name="connsiteY7" fmla="*/ 1397128 h 1397128"/>
              <a:gd name="connsiteX8" fmla="*/ 0 w 490956"/>
              <a:gd name="connsiteY8" fmla="*/ 294714 h 1397128"/>
              <a:gd name="connsiteX0" fmla="*/ 0 w 490956"/>
              <a:gd name="connsiteY0" fmla="*/ 294714 h 1397128"/>
              <a:gd name="connsiteX1" fmla="*/ 174495 w 490956"/>
              <a:gd name="connsiteY1" fmla="*/ 254607 h 1397128"/>
              <a:gd name="connsiteX2" fmla="*/ 170282 w 490956"/>
              <a:gd name="connsiteY2" fmla="*/ 185246 h 1397128"/>
              <a:gd name="connsiteX3" fmla="*/ 266133 w 490956"/>
              <a:gd name="connsiteY3" fmla="*/ 187477 h 1397128"/>
              <a:gd name="connsiteX4" fmla="*/ 331148 w 490956"/>
              <a:gd name="connsiteY4" fmla="*/ 544 h 1397128"/>
              <a:gd name="connsiteX5" fmla="*/ 490732 w 490956"/>
              <a:gd name="connsiteY5" fmla="*/ 162835 h 1397128"/>
              <a:gd name="connsiteX6" fmla="*/ 469718 w 490956"/>
              <a:gd name="connsiteY6" fmla="*/ 1377572 h 1397128"/>
              <a:gd name="connsiteX7" fmla="*/ 260235 w 490956"/>
              <a:gd name="connsiteY7" fmla="*/ 1397128 h 1397128"/>
              <a:gd name="connsiteX8" fmla="*/ 0 w 490956"/>
              <a:gd name="connsiteY8" fmla="*/ 294714 h 1397128"/>
              <a:gd name="connsiteX0" fmla="*/ 0 w 490956"/>
              <a:gd name="connsiteY0" fmla="*/ 294714 h 1397128"/>
              <a:gd name="connsiteX1" fmla="*/ 174495 w 490956"/>
              <a:gd name="connsiteY1" fmla="*/ 254607 h 1397128"/>
              <a:gd name="connsiteX2" fmla="*/ 170282 w 490956"/>
              <a:gd name="connsiteY2" fmla="*/ 185246 h 1397128"/>
              <a:gd name="connsiteX3" fmla="*/ 266133 w 490956"/>
              <a:gd name="connsiteY3" fmla="*/ 187477 h 1397128"/>
              <a:gd name="connsiteX4" fmla="*/ 331148 w 490956"/>
              <a:gd name="connsiteY4" fmla="*/ 544 h 1397128"/>
              <a:gd name="connsiteX5" fmla="*/ 490732 w 490956"/>
              <a:gd name="connsiteY5" fmla="*/ 162835 h 1397128"/>
              <a:gd name="connsiteX6" fmla="*/ 469718 w 490956"/>
              <a:gd name="connsiteY6" fmla="*/ 1377572 h 1397128"/>
              <a:gd name="connsiteX7" fmla="*/ 260235 w 490956"/>
              <a:gd name="connsiteY7" fmla="*/ 1397128 h 1397128"/>
              <a:gd name="connsiteX8" fmla="*/ 0 w 490956"/>
              <a:gd name="connsiteY8" fmla="*/ 294714 h 1397128"/>
              <a:gd name="connsiteX0" fmla="*/ 0 w 490956"/>
              <a:gd name="connsiteY0" fmla="*/ 294714 h 1397128"/>
              <a:gd name="connsiteX1" fmla="*/ 174495 w 490956"/>
              <a:gd name="connsiteY1" fmla="*/ 254607 h 1397128"/>
              <a:gd name="connsiteX2" fmla="*/ 170282 w 490956"/>
              <a:gd name="connsiteY2" fmla="*/ 185246 h 1397128"/>
              <a:gd name="connsiteX3" fmla="*/ 266133 w 490956"/>
              <a:gd name="connsiteY3" fmla="*/ 187477 h 1397128"/>
              <a:gd name="connsiteX4" fmla="*/ 331148 w 490956"/>
              <a:gd name="connsiteY4" fmla="*/ 544 h 1397128"/>
              <a:gd name="connsiteX5" fmla="*/ 490732 w 490956"/>
              <a:gd name="connsiteY5" fmla="*/ 162835 h 1397128"/>
              <a:gd name="connsiteX6" fmla="*/ 469718 w 490956"/>
              <a:gd name="connsiteY6" fmla="*/ 1377572 h 1397128"/>
              <a:gd name="connsiteX7" fmla="*/ 260235 w 490956"/>
              <a:gd name="connsiteY7" fmla="*/ 1397128 h 1397128"/>
              <a:gd name="connsiteX8" fmla="*/ 0 w 490956"/>
              <a:gd name="connsiteY8" fmla="*/ 294714 h 1397128"/>
              <a:gd name="connsiteX0" fmla="*/ 0 w 490956"/>
              <a:gd name="connsiteY0" fmla="*/ 294714 h 1397128"/>
              <a:gd name="connsiteX1" fmla="*/ 174495 w 490956"/>
              <a:gd name="connsiteY1" fmla="*/ 254607 h 1397128"/>
              <a:gd name="connsiteX2" fmla="*/ 170282 w 490956"/>
              <a:gd name="connsiteY2" fmla="*/ 185246 h 1397128"/>
              <a:gd name="connsiteX3" fmla="*/ 266133 w 490956"/>
              <a:gd name="connsiteY3" fmla="*/ 187477 h 1397128"/>
              <a:gd name="connsiteX4" fmla="*/ 331148 w 490956"/>
              <a:gd name="connsiteY4" fmla="*/ 544 h 1397128"/>
              <a:gd name="connsiteX5" fmla="*/ 490732 w 490956"/>
              <a:gd name="connsiteY5" fmla="*/ 162835 h 1397128"/>
              <a:gd name="connsiteX6" fmla="*/ 469718 w 490956"/>
              <a:gd name="connsiteY6" fmla="*/ 1377572 h 1397128"/>
              <a:gd name="connsiteX7" fmla="*/ 260235 w 490956"/>
              <a:gd name="connsiteY7" fmla="*/ 1397128 h 1397128"/>
              <a:gd name="connsiteX8" fmla="*/ 0 w 490956"/>
              <a:gd name="connsiteY8" fmla="*/ 294714 h 1397128"/>
              <a:gd name="connsiteX0" fmla="*/ 0 w 490956"/>
              <a:gd name="connsiteY0" fmla="*/ 294714 h 1397128"/>
              <a:gd name="connsiteX1" fmla="*/ 174495 w 490956"/>
              <a:gd name="connsiteY1" fmla="*/ 254607 h 1397128"/>
              <a:gd name="connsiteX2" fmla="*/ 170282 w 490956"/>
              <a:gd name="connsiteY2" fmla="*/ 185246 h 1397128"/>
              <a:gd name="connsiteX3" fmla="*/ 266133 w 490956"/>
              <a:gd name="connsiteY3" fmla="*/ 187477 h 1397128"/>
              <a:gd name="connsiteX4" fmla="*/ 331148 w 490956"/>
              <a:gd name="connsiteY4" fmla="*/ 544 h 1397128"/>
              <a:gd name="connsiteX5" fmla="*/ 490732 w 490956"/>
              <a:gd name="connsiteY5" fmla="*/ 162835 h 1397128"/>
              <a:gd name="connsiteX6" fmla="*/ 469718 w 490956"/>
              <a:gd name="connsiteY6" fmla="*/ 1377572 h 1397128"/>
              <a:gd name="connsiteX7" fmla="*/ 260235 w 490956"/>
              <a:gd name="connsiteY7" fmla="*/ 1397128 h 1397128"/>
              <a:gd name="connsiteX8" fmla="*/ 0 w 490956"/>
              <a:gd name="connsiteY8" fmla="*/ 294714 h 1397128"/>
              <a:gd name="connsiteX0" fmla="*/ 0 w 490956"/>
              <a:gd name="connsiteY0" fmla="*/ 280160 h 1382574"/>
              <a:gd name="connsiteX1" fmla="*/ 174495 w 490956"/>
              <a:gd name="connsiteY1" fmla="*/ 240053 h 1382574"/>
              <a:gd name="connsiteX2" fmla="*/ 170282 w 490956"/>
              <a:gd name="connsiteY2" fmla="*/ 170692 h 1382574"/>
              <a:gd name="connsiteX3" fmla="*/ 266133 w 490956"/>
              <a:gd name="connsiteY3" fmla="*/ 172923 h 1382574"/>
              <a:gd name="connsiteX4" fmla="*/ 309633 w 490956"/>
              <a:gd name="connsiteY4" fmla="*/ 594 h 1382574"/>
              <a:gd name="connsiteX5" fmla="*/ 490732 w 490956"/>
              <a:gd name="connsiteY5" fmla="*/ 148281 h 1382574"/>
              <a:gd name="connsiteX6" fmla="*/ 469718 w 490956"/>
              <a:gd name="connsiteY6" fmla="*/ 1363018 h 1382574"/>
              <a:gd name="connsiteX7" fmla="*/ 260235 w 490956"/>
              <a:gd name="connsiteY7" fmla="*/ 1382574 h 1382574"/>
              <a:gd name="connsiteX8" fmla="*/ 0 w 490956"/>
              <a:gd name="connsiteY8" fmla="*/ 280160 h 1382574"/>
              <a:gd name="connsiteX0" fmla="*/ 0 w 490956"/>
              <a:gd name="connsiteY0" fmla="*/ 279566 h 1381980"/>
              <a:gd name="connsiteX1" fmla="*/ 174495 w 490956"/>
              <a:gd name="connsiteY1" fmla="*/ 239459 h 1381980"/>
              <a:gd name="connsiteX2" fmla="*/ 170282 w 490956"/>
              <a:gd name="connsiteY2" fmla="*/ 170098 h 1381980"/>
              <a:gd name="connsiteX3" fmla="*/ 266133 w 490956"/>
              <a:gd name="connsiteY3" fmla="*/ 172329 h 1381980"/>
              <a:gd name="connsiteX4" fmla="*/ 309633 w 490956"/>
              <a:gd name="connsiteY4" fmla="*/ 0 h 1381980"/>
              <a:gd name="connsiteX5" fmla="*/ 490732 w 490956"/>
              <a:gd name="connsiteY5" fmla="*/ 147687 h 1381980"/>
              <a:gd name="connsiteX6" fmla="*/ 469718 w 490956"/>
              <a:gd name="connsiteY6" fmla="*/ 1362424 h 1381980"/>
              <a:gd name="connsiteX7" fmla="*/ 260235 w 490956"/>
              <a:gd name="connsiteY7" fmla="*/ 1381980 h 1381980"/>
              <a:gd name="connsiteX8" fmla="*/ 0 w 490956"/>
              <a:gd name="connsiteY8" fmla="*/ 279566 h 1381980"/>
              <a:gd name="connsiteX0" fmla="*/ 0 w 490967"/>
              <a:gd name="connsiteY0" fmla="*/ 279566 h 1417348"/>
              <a:gd name="connsiteX1" fmla="*/ 174495 w 490967"/>
              <a:gd name="connsiteY1" fmla="*/ 239459 h 1417348"/>
              <a:gd name="connsiteX2" fmla="*/ 170282 w 490967"/>
              <a:gd name="connsiteY2" fmla="*/ 170098 h 1417348"/>
              <a:gd name="connsiteX3" fmla="*/ 266133 w 490967"/>
              <a:gd name="connsiteY3" fmla="*/ 172329 h 1417348"/>
              <a:gd name="connsiteX4" fmla="*/ 309633 w 490967"/>
              <a:gd name="connsiteY4" fmla="*/ 0 h 1417348"/>
              <a:gd name="connsiteX5" fmla="*/ 490732 w 490967"/>
              <a:gd name="connsiteY5" fmla="*/ 147687 h 1417348"/>
              <a:gd name="connsiteX6" fmla="*/ 471018 w 490967"/>
              <a:gd name="connsiteY6" fmla="*/ 1417348 h 1417348"/>
              <a:gd name="connsiteX7" fmla="*/ 260235 w 490967"/>
              <a:gd name="connsiteY7" fmla="*/ 1381980 h 1417348"/>
              <a:gd name="connsiteX8" fmla="*/ 0 w 490967"/>
              <a:gd name="connsiteY8" fmla="*/ 279566 h 1417348"/>
              <a:gd name="connsiteX0" fmla="*/ 0 w 490967"/>
              <a:gd name="connsiteY0" fmla="*/ 279566 h 1417348"/>
              <a:gd name="connsiteX1" fmla="*/ 174495 w 490967"/>
              <a:gd name="connsiteY1" fmla="*/ 239459 h 1417348"/>
              <a:gd name="connsiteX2" fmla="*/ 170282 w 490967"/>
              <a:gd name="connsiteY2" fmla="*/ 170098 h 1417348"/>
              <a:gd name="connsiteX3" fmla="*/ 266133 w 490967"/>
              <a:gd name="connsiteY3" fmla="*/ 172329 h 1417348"/>
              <a:gd name="connsiteX4" fmla="*/ 309633 w 490967"/>
              <a:gd name="connsiteY4" fmla="*/ 0 h 1417348"/>
              <a:gd name="connsiteX5" fmla="*/ 490732 w 490967"/>
              <a:gd name="connsiteY5" fmla="*/ 147687 h 1417348"/>
              <a:gd name="connsiteX6" fmla="*/ 471018 w 490967"/>
              <a:gd name="connsiteY6" fmla="*/ 1417348 h 1417348"/>
              <a:gd name="connsiteX7" fmla="*/ 255708 w 490967"/>
              <a:gd name="connsiteY7" fmla="*/ 1408032 h 1417348"/>
              <a:gd name="connsiteX8" fmla="*/ 0 w 490967"/>
              <a:gd name="connsiteY8" fmla="*/ 279566 h 1417348"/>
              <a:gd name="connsiteX0" fmla="*/ 0 w 490967"/>
              <a:gd name="connsiteY0" fmla="*/ 279566 h 1417348"/>
              <a:gd name="connsiteX1" fmla="*/ 174495 w 490967"/>
              <a:gd name="connsiteY1" fmla="*/ 239459 h 1417348"/>
              <a:gd name="connsiteX2" fmla="*/ 170282 w 490967"/>
              <a:gd name="connsiteY2" fmla="*/ 170098 h 1417348"/>
              <a:gd name="connsiteX3" fmla="*/ 266133 w 490967"/>
              <a:gd name="connsiteY3" fmla="*/ 172329 h 1417348"/>
              <a:gd name="connsiteX4" fmla="*/ 309633 w 490967"/>
              <a:gd name="connsiteY4" fmla="*/ 0 h 1417348"/>
              <a:gd name="connsiteX5" fmla="*/ 490732 w 490967"/>
              <a:gd name="connsiteY5" fmla="*/ 147687 h 1417348"/>
              <a:gd name="connsiteX6" fmla="*/ 471018 w 490967"/>
              <a:gd name="connsiteY6" fmla="*/ 1417348 h 1417348"/>
              <a:gd name="connsiteX7" fmla="*/ 219303 w 490967"/>
              <a:gd name="connsiteY7" fmla="*/ 1348852 h 1417348"/>
              <a:gd name="connsiteX8" fmla="*/ 0 w 490967"/>
              <a:gd name="connsiteY8" fmla="*/ 279566 h 1417348"/>
              <a:gd name="connsiteX0" fmla="*/ 0 w 491396"/>
              <a:gd name="connsiteY0" fmla="*/ 279566 h 1363417"/>
              <a:gd name="connsiteX1" fmla="*/ 174495 w 491396"/>
              <a:gd name="connsiteY1" fmla="*/ 239459 h 1363417"/>
              <a:gd name="connsiteX2" fmla="*/ 170282 w 491396"/>
              <a:gd name="connsiteY2" fmla="*/ 170098 h 1363417"/>
              <a:gd name="connsiteX3" fmla="*/ 266133 w 491396"/>
              <a:gd name="connsiteY3" fmla="*/ 172329 h 1363417"/>
              <a:gd name="connsiteX4" fmla="*/ 309633 w 491396"/>
              <a:gd name="connsiteY4" fmla="*/ 0 h 1363417"/>
              <a:gd name="connsiteX5" fmla="*/ 490732 w 491396"/>
              <a:gd name="connsiteY5" fmla="*/ 147687 h 1363417"/>
              <a:gd name="connsiteX6" fmla="*/ 488673 w 491396"/>
              <a:gd name="connsiteY6" fmla="*/ 1363417 h 1363417"/>
              <a:gd name="connsiteX7" fmla="*/ 219303 w 491396"/>
              <a:gd name="connsiteY7" fmla="*/ 1348852 h 1363417"/>
              <a:gd name="connsiteX8" fmla="*/ 0 w 491396"/>
              <a:gd name="connsiteY8" fmla="*/ 279566 h 1363417"/>
              <a:gd name="connsiteX0" fmla="*/ 0 w 491396"/>
              <a:gd name="connsiteY0" fmla="*/ 251496 h 1335347"/>
              <a:gd name="connsiteX1" fmla="*/ 174495 w 491396"/>
              <a:gd name="connsiteY1" fmla="*/ 211389 h 1335347"/>
              <a:gd name="connsiteX2" fmla="*/ 170282 w 491396"/>
              <a:gd name="connsiteY2" fmla="*/ 142028 h 1335347"/>
              <a:gd name="connsiteX3" fmla="*/ 266133 w 491396"/>
              <a:gd name="connsiteY3" fmla="*/ 144259 h 1335347"/>
              <a:gd name="connsiteX4" fmla="*/ 315297 w 491396"/>
              <a:gd name="connsiteY4" fmla="*/ 0 h 1335347"/>
              <a:gd name="connsiteX5" fmla="*/ 490732 w 491396"/>
              <a:gd name="connsiteY5" fmla="*/ 119617 h 1335347"/>
              <a:gd name="connsiteX6" fmla="*/ 488673 w 491396"/>
              <a:gd name="connsiteY6" fmla="*/ 1335347 h 1335347"/>
              <a:gd name="connsiteX7" fmla="*/ 219303 w 491396"/>
              <a:gd name="connsiteY7" fmla="*/ 1320782 h 1335347"/>
              <a:gd name="connsiteX8" fmla="*/ 0 w 491396"/>
              <a:gd name="connsiteY8" fmla="*/ 251496 h 133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96" h="1335347">
                <a:moveTo>
                  <a:pt x="0" y="251496"/>
                </a:moveTo>
                <a:cubicBezTo>
                  <a:pt x="91177" y="240248"/>
                  <a:pt x="121687" y="229802"/>
                  <a:pt x="174495" y="211389"/>
                </a:cubicBezTo>
                <a:cubicBezTo>
                  <a:pt x="165181" y="176057"/>
                  <a:pt x="173911" y="170113"/>
                  <a:pt x="170282" y="142028"/>
                </a:cubicBezTo>
                <a:cubicBezTo>
                  <a:pt x="221798" y="141453"/>
                  <a:pt x="226862" y="137543"/>
                  <a:pt x="266133" y="144259"/>
                </a:cubicBezTo>
                <a:cubicBezTo>
                  <a:pt x="292944" y="113475"/>
                  <a:pt x="298291" y="38661"/>
                  <a:pt x="315297" y="0"/>
                </a:cubicBezTo>
                <a:lnTo>
                  <a:pt x="490732" y="119617"/>
                </a:lnTo>
                <a:cubicBezTo>
                  <a:pt x="493671" y="464708"/>
                  <a:pt x="485734" y="990256"/>
                  <a:pt x="488673" y="1335347"/>
                </a:cubicBezTo>
                <a:lnTo>
                  <a:pt x="219303" y="1320782"/>
                </a:lnTo>
                <a:cubicBezTo>
                  <a:pt x="134067" y="944627"/>
                  <a:pt x="85236" y="627651"/>
                  <a:pt x="0" y="251496"/>
                </a:cubicBezTo>
                <a:close/>
              </a:path>
            </a:pathLst>
          </a:custGeom>
          <a:solidFill>
            <a:schemeClr val="bg2">
              <a:lumMod val="50000"/>
              <a:alpha val="50000"/>
            </a:schemeClr>
          </a:solidFill>
          <a:ln w="12700">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9933"/>
              </a:solidFill>
              <a:effectLst/>
              <a:uLnTx/>
              <a:uFillTx/>
              <a:latin typeface="Calibri"/>
              <a:ea typeface="ＭＳ Ｐゴシック" panose="020B0600070205080204" pitchFamily="50" charset="-128"/>
              <a:cs typeface="+mn-cs"/>
            </a:endParaRPr>
          </a:p>
        </p:txBody>
      </p:sp>
      <p:sp>
        <p:nvSpPr>
          <p:cNvPr id="2222" name="フリーフォーム 13"/>
          <p:cNvSpPr/>
          <p:nvPr/>
        </p:nvSpPr>
        <p:spPr>
          <a:xfrm rot="6101700">
            <a:off x="4399008" y="2036162"/>
            <a:ext cx="405874" cy="1384758"/>
          </a:xfrm>
          <a:custGeom>
            <a:avLst/>
            <a:gdLst>
              <a:gd name="connsiteX0" fmla="*/ 0 w 444500"/>
              <a:gd name="connsiteY0" fmla="*/ 25400 h 1130300"/>
              <a:gd name="connsiteX1" fmla="*/ 419100 w 444500"/>
              <a:gd name="connsiteY1" fmla="*/ 0 h 1130300"/>
              <a:gd name="connsiteX2" fmla="*/ 444500 w 444500"/>
              <a:gd name="connsiteY2" fmla="*/ 1041400 h 1130300"/>
              <a:gd name="connsiteX3" fmla="*/ 25400 w 444500"/>
              <a:gd name="connsiteY3" fmla="*/ 1130300 h 1130300"/>
              <a:gd name="connsiteX4" fmla="*/ 0 w 444500"/>
              <a:gd name="connsiteY4" fmla="*/ 25400 h 1130300"/>
              <a:gd name="connsiteX0" fmla="*/ 0 w 472139"/>
              <a:gd name="connsiteY0" fmla="*/ 25400 h 1130300"/>
              <a:gd name="connsiteX1" fmla="*/ 419100 w 472139"/>
              <a:gd name="connsiteY1" fmla="*/ 0 h 1130300"/>
              <a:gd name="connsiteX2" fmla="*/ 472139 w 472139"/>
              <a:gd name="connsiteY2" fmla="*/ 1047525 h 1130300"/>
              <a:gd name="connsiteX3" fmla="*/ 25400 w 472139"/>
              <a:gd name="connsiteY3" fmla="*/ 1130300 h 1130300"/>
              <a:gd name="connsiteX4" fmla="*/ 0 w 472139"/>
              <a:gd name="connsiteY4" fmla="*/ 25400 h 1130300"/>
              <a:gd name="connsiteX0" fmla="*/ 0 w 472139"/>
              <a:gd name="connsiteY0" fmla="*/ 13149 h 1118049"/>
              <a:gd name="connsiteX1" fmla="*/ 463323 w 472139"/>
              <a:gd name="connsiteY1" fmla="*/ 0 h 1118049"/>
              <a:gd name="connsiteX2" fmla="*/ 472139 w 472139"/>
              <a:gd name="connsiteY2" fmla="*/ 1035274 h 1118049"/>
              <a:gd name="connsiteX3" fmla="*/ 25400 w 472139"/>
              <a:gd name="connsiteY3" fmla="*/ 1118049 h 1118049"/>
              <a:gd name="connsiteX4" fmla="*/ 0 w 472139"/>
              <a:gd name="connsiteY4" fmla="*/ 13149 h 1118049"/>
              <a:gd name="connsiteX0" fmla="*/ 0 w 472139"/>
              <a:gd name="connsiteY0" fmla="*/ 13149 h 1148677"/>
              <a:gd name="connsiteX1" fmla="*/ 463323 w 472139"/>
              <a:gd name="connsiteY1" fmla="*/ 0 h 1148677"/>
              <a:gd name="connsiteX2" fmla="*/ 472139 w 472139"/>
              <a:gd name="connsiteY2" fmla="*/ 1035274 h 1148677"/>
              <a:gd name="connsiteX3" fmla="*/ 19872 w 472139"/>
              <a:gd name="connsiteY3" fmla="*/ 1148677 h 1148677"/>
              <a:gd name="connsiteX4" fmla="*/ 0 w 472139"/>
              <a:gd name="connsiteY4" fmla="*/ 13149 h 1148677"/>
              <a:gd name="connsiteX0" fmla="*/ 0 w 472139"/>
              <a:gd name="connsiteY0" fmla="*/ 13149 h 1179305"/>
              <a:gd name="connsiteX1" fmla="*/ 463323 w 472139"/>
              <a:gd name="connsiteY1" fmla="*/ 0 h 1179305"/>
              <a:gd name="connsiteX2" fmla="*/ 472139 w 472139"/>
              <a:gd name="connsiteY2" fmla="*/ 1035274 h 1179305"/>
              <a:gd name="connsiteX3" fmla="*/ 30928 w 472139"/>
              <a:gd name="connsiteY3" fmla="*/ 1179305 h 1179305"/>
              <a:gd name="connsiteX4" fmla="*/ 0 w 472139"/>
              <a:gd name="connsiteY4" fmla="*/ 13149 h 1179305"/>
              <a:gd name="connsiteX0" fmla="*/ 0 w 464020"/>
              <a:gd name="connsiteY0" fmla="*/ 13149 h 1179305"/>
              <a:gd name="connsiteX1" fmla="*/ 463323 w 464020"/>
              <a:gd name="connsiteY1" fmla="*/ 0 h 1179305"/>
              <a:gd name="connsiteX2" fmla="*/ 461717 w 464020"/>
              <a:gd name="connsiteY2" fmla="*/ 1165452 h 1179305"/>
              <a:gd name="connsiteX3" fmla="*/ 30928 w 464020"/>
              <a:gd name="connsiteY3" fmla="*/ 1179305 h 1179305"/>
              <a:gd name="connsiteX4" fmla="*/ 0 w 464020"/>
              <a:gd name="connsiteY4" fmla="*/ 13149 h 1179305"/>
              <a:gd name="connsiteX0" fmla="*/ 0 w 464020"/>
              <a:gd name="connsiteY0" fmla="*/ 13149 h 1185008"/>
              <a:gd name="connsiteX1" fmla="*/ 463323 w 464020"/>
              <a:gd name="connsiteY1" fmla="*/ 0 h 1185008"/>
              <a:gd name="connsiteX2" fmla="*/ 461717 w 464020"/>
              <a:gd name="connsiteY2" fmla="*/ 1165452 h 1185008"/>
              <a:gd name="connsiteX3" fmla="*/ 252234 w 464020"/>
              <a:gd name="connsiteY3" fmla="*/ 1185008 h 1185008"/>
              <a:gd name="connsiteX4" fmla="*/ 0 w 464020"/>
              <a:gd name="connsiteY4" fmla="*/ 13149 h 1185008"/>
              <a:gd name="connsiteX0" fmla="*/ 0 w 472021"/>
              <a:gd name="connsiteY0" fmla="*/ 82594 h 1185008"/>
              <a:gd name="connsiteX1" fmla="*/ 471324 w 472021"/>
              <a:gd name="connsiteY1" fmla="*/ 0 h 1185008"/>
              <a:gd name="connsiteX2" fmla="*/ 469718 w 472021"/>
              <a:gd name="connsiteY2" fmla="*/ 1165452 h 1185008"/>
              <a:gd name="connsiteX3" fmla="*/ 260235 w 472021"/>
              <a:gd name="connsiteY3" fmla="*/ 1185008 h 1185008"/>
              <a:gd name="connsiteX4" fmla="*/ 0 w 472021"/>
              <a:gd name="connsiteY4" fmla="*/ 82594 h 1185008"/>
              <a:gd name="connsiteX0" fmla="*/ 0 w 490956"/>
              <a:gd name="connsiteY0" fmla="*/ 131879 h 1234293"/>
              <a:gd name="connsiteX1" fmla="*/ 490732 w 490956"/>
              <a:gd name="connsiteY1" fmla="*/ 0 h 1234293"/>
              <a:gd name="connsiteX2" fmla="*/ 469718 w 490956"/>
              <a:gd name="connsiteY2" fmla="*/ 1214737 h 1234293"/>
              <a:gd name="connsiteX3" fmla="*/ 260235 w 490956"/>
              <a:gd name="connsiteY3" fmla="*/ 1234293 h 1234293"/>
              <a:gd name="connsiteX4" fmla="*/ 0 w 490956"/>
              <a:gd name="connsiteY4" fmla="*/ 131879 h 1234293"/>
              <a:gd name="connsiteX0" fmla="*/ 0 w 490956"/>
              <a:gd name="connsiteY0" fmla="*/ 131879 h 1234293"/>
              <a:gd name="connsiteX1" fmla="*/ 170282 w 490956"/>
              <a:gd name="connsiteY1" fmla="*/ 22411 h 1234293"/>
              <a:gd name="connsiteX2" fmla="*/ 490732 w 490956"/>
              <a:gd name="connsiteY2" fmla="*/ 0 h 1234293"/>
              <a:gd name="connsiteX3" fmla="*/ 469718 w 490956"/>
              <a:gd name="connsiteY3" fmla="*/ 1214737 h 1234293"/>
              <a:gd name="connsiteX4" fmla="*/ 260235 w 490956"/>
              <a:gd name="connsiteY4" fmla="*/ 1234293 h 1234293"/>
              <a:gd name="connsiteX5" fmla="*/ 0 w 490956"/>
              <a:gd name="connsiteY5" fmla="*/ 131879 h 1234293"/>
              <a:gd name="connsiteX0" fmla="*/ 0 w 490956"/>
              <a:gd name="connsiteY0" fmla="*/ 294170 h 1396584"/>
              <a:gd name="connsiteX1" fmla="*/ 170282 w 490956"/>
              <a:gd name="connsiteY1" fmla="*/ 184702 h 1396584"/>
              <a:gd name="connsiteX2" fmla="*/ 331148 w 490956"/>
              <a:gd name="connsiteY2" fmla="*/ 0 h 1396584"/>
              <a:gd name="connsiteX3" fmla="*/ 490732 w 490956"/>
              <a:gd name="connsiteY3" fmla="*/ 162291 h 1396584"/>
              <a:gd name="connsiteX4" fmla="*/ 469718 w 490956"/>
              <a:gd name="connsiteY4" fmla="*/ 1377028 h 1396584"/>
              <a:gd name="connsiteX5" fmla="*/ 260235 w 490956"/>
              <a:gd name="connsiteY5" fmla="*/ 1396584 h 1396584"/>
              <a:gd name="connsiteX6" fmla="*/ 0 w 490956"/>
              <a:gd name="connsiteY6" fmla="*/ 294170 h 1396584"/>
              <a:gd name="connsiteX0" fmla="*/ 0 w 490956"/>
              <a:gd name="connsiteY0" fmla="*/ 294714 h 1397128"/>
              <a:gd name="connsiteX1" fmla="*/ 170282 w 490956"/>
              <a:gd name="connsiteY1" fmla="*/ 185246 h 1397128"/>
              <a:gd name="connsiteX2" fmla="*/ 266133 w 490956"/>
              <a:gd name="connsiteY2" fmla="*/ 187477 h 1397128"/>
              <a:gd name="connsiteX3" fmla="*/ 331148 w 490956"/>
              <a:gd name="connsiteY3" fmla="*/ 544 h 1397128"/>
              <a:gd name="connsiteX4" fmla="*/ 490732 w 490956"/>
              <a:gd name="connsiteY4" fmla="*/ 162835 h 1397128"/>
              <a:gd name="connsiteX5" fmla="*/ 469718 w 490956"/>
              <a:gd name="connsiteY5" fmla="*/ 1377572 h 1397128"/>
              <a:gd name="connsiteX6" fmla="*/ 260235 w 490956"/>
              <a:gd name="connsiteY6" fmla="*/ 1397128 h 1397128"/>
              <a:gd name="connsiteX7" fmla="*/ 0 w 490956"/>
              <a:gd name="connsiteY7" fmla="*/ 294714 h 1397128"/>
              <a:gd name="connsiteX0" fmla="*/ 4058 w 495014"/>
              <a:gd name="connsiteY0" fmla="*/ 294714 h 1397128"/>
              <a:gd name="connsiteX1" fmla="*/ 178553 w 495014"/>
              <a:gd name="connsiteY1" fmla="*/ 254607 h 1397128"/>
              <a:gd name="connsiteX2" fmla="*/ 174340 w 495014"/>
              <a:gd name="connsiteY2" fmla="*/ 185246 h 1397128"/>
              <a:gd name="connsiteX3" fmla="*/ 270191 w 495014"/>
              <a:gd name="connsiteY3" fmla="*/ 187477 h 1397128"/>
              <a:gd name="connsiteX4" fmla="*/ 335206 w 495014"/>
              <a:gd name="connsiteY4" fmla="*/ 544 h 1397128"/>
              <a:gd name="connsiteX5" fmla="*/ 494790 w 495014"/>
              <a:gd name="connsiteY5" fmla="*/ 162835 h 1397128"/>
              <a:gd name="connsiteX6" fmla="*/ 473776 w 495014"/>
              <a:gd name="connsiteY6" fmla="*/ 1377572 h 1397128"/>
              <a:gd name="connsiteX7" fmla="*/ 264293 w 495014"/>
              <a:gd name="connsiteY7" fmla="*/ 1397128 h 1397128"/>
              <a:gd name="connsiteX8" fmla="*/ 4058 w 495014"/>
              <a:gd name="connsiteY8" fmla="*/ 294714 h 1397128"/>
              <a:gd name="connsiteX0" fmla="*/ 0 w 490956"/>
              <a:gd name="connsiteY0" fmla="*/ 294714 h 1397128"/>
              <a:gd name="connsiteX1" fmla="*/ 174495 w 490956"/>
              <a:gd name="connsiteY1" fmla="*/ 254607 h 1397128"/>
              <a:gd name="connsiteX2" fmla="*/ 170282 w 490956"/>
              <a:gd name="connsiteY2" fmla="*/ 185246 h 1397128"/>
              <a:gd name="connsiteX3" fmla="*/ 266133 w 490956"/>
              <a:gd name="connsiteY3" fmla="*/ 187477 h 1397128"/>
              <a:gd name="connsiteX4" fmla="*/ 331148 w 490956"/>
              <a:gd name="connsiteY4" fmla="*/ 544 h 1397128"/>
              <a:gd name="connsiteX5" fmla="*/ 490732 w 490956"/>
              <a:gd name="connsiteY5" fmla="*/ 162835 h 1397128"/>
              <a:gd name="connsiteX6" fmla="*/ 469718 w 490956"/>
              <a:gd name="connsiteY6" fmla="*/ 1377572 h 1397128"/>
              <a:gd name="connsiteX7" fmla="*/ 260235 w 490956"/>
              <a:gd name="connsiteY7" fmla="*/ 1397128 h 1397128"/>
              <a:gd name="connsiteX8" fmla="*/ 0 w 490956"/>
              <a:gd name="connsiteY8" fmla="*/ 294714 h 1397128"/>
              <a:gd name="connsiteX0" fmla="*/ 0 w 490956"/>
              <a:gd name="connsiteY0" fmla="*/ 294714 h 1397128"/>
              <a:gd name="connsiteX1" fmla="*/ 174495 w 490956"/>
              <a:gd name="connsiteY1" fmla="*/ 254607 h 1397128"/>
              <a:gd name="connsiteX2" fmla="*/ 170282 w 490956"/>
              <a:gd name="connsiteY2" fmla="*/ 185246 h 1397128"/>
              <a:gd name="connsiteX3" fmla="*/ 266133 w 490956"/>
              <a:gd name="connsiteY3" fmla="*/ 187477 h 1397128"/>
              <a:gd name="connsiteX4" fmla="*/ 331148 w 490956"/>
              <a:gd name="connsiteY4" fmla="*/ 544 h 1397128"/>
              <a:gd name="connsiteX5" fmla="*/ 490732 w 490956"/>
              <a:gd name="connsiteY5" fmla="*/ 162835 h 1397128"/>
              <a:gd name="connsiteX6" fmla="*/ 469718 w 490956"/>
              <a:gd name="connsiteY6" fmla="*/ 1377572 h 1397128"/>
              <a:gd name="connsiteX7" fmla="*/ 260235 w 490956"/>
              <a:gd name="connsiteY7" fmla="*/ 1397128 h 1397128"/>
              <a:gd name="connsiteX8" fmla="*/ 0 w 490956"/>
              <a:gd name="connsiteY8" fmla="*/ 294714 h 1397128"/>
              <a:gd name="connsiteX0" fmla="*/ 0 w 490956"/>
              <a:gd name="connsiteY0" fmla="*/ 294714 h 1397128"/>
              <a:gd name="connsiteX1" fmla="*/ 174495 w 490956"/>
              <a:gd name="connsiteY1" fmla="*/ 254607 h 1397128"/>
              <a:gd name="connsiteX2" fmla="*/ 170282 w 490956"/>
              <a:gd name="connsiteY2" fmla="*/ 185246 h 1397128"/>
              <a:gd name="connsiteX3" fmla="*/ 266133 w 490956"/>
              <a:gd name="connsiteY3" fmla="*/ 187477 h 1397128"/>
              <a:gd name="connsiteX4" fmla="*/ 331148 w 490956"/>
              <a:gd name="connsiteY4" fmla="*/ 544 h 1397128"/>
              <a:gd name="connsiteX5" fmla="*/ 490732 w 490956"/>
              <a:gd name="connsiteY5" fmla="*/ 162835 h 1397128"/>
              <a:gd name="connsiteX6" fmla="*/ 469718 w 490956"/>
              <a:gd name="connsiteY6" fmla="*/ 1377572 h 1397128"/>
              <a:gd name="connsiteX7" fmla="*/ 260235 w 490956"/>
              <a:gd name="connsiteY7" fmla="*/ 1397128 h 1397128"/>
              <a:gd name="connsiteX8" fmla="*/ 0 w 490956"/>
              <a:gd name="connsiteY8" fmla="*/ 294714 h 1397128"/>
              <a:gd name="connsiteX0" fmla="*/ 0 w 490956"/>
              <a:gd name="connsiteY0" fmla="*/ 294714 h 1397128"/>
              <a:gd name="connsiteX1" fmla="*/ 174495 w 490956"/>
              <a:gd name="connsiteY1" fmla="*/ 254607 h 1397128"/>
              <a:gd name="connsiteX2" fmla="*/ 170282 w 490956"/>
              <a:gd name="connsiteY2" fmla="*/ 185246 h 1397128"/>
              <a:gd name="connsiteX3" fmla="*/ 266133 w 490956"/>
              <a:gd name="connsiteY3" fmla="*/ 187477 h 1397128"/>
              <a:gd name="connsiteX4" fmla="*/ 331148 w 490956"/>
              <a:gd name="connsiteY4" fmla="*/ 544 h 1397128"/>
              <a:gd name="connsiteX5" fmla="*/ 490732 w 490956"/>
              <a:gd name="connsiteY5" fmla="*/ 162835 h 1397128"/>
              <a:gd name="connsiteX6" fmla="*/ 469718 w 490956"/>
              <a:gd name="connsiteY6" fmla="*/ 1377572 h 1397128"/>
              <a:gd name="connsiteX7" fmla="*/ 260235 w 490956"/>
              <a:gd name="connsiteY7" fmla="*/ 1397128 h 1397128"/>
              <a:gd name="connsiteX8" fmla="*/ 0 w 490956"/>
              <a:gd name="connsiteY8" fmla="*/ 294714 h 1397128"/>
              <a:gd name="connsiteX0" fmla="*/ 0 w 490956"/>
              <a:gd name="connsiteY0" fmla="*/ 294714 h 1397128"/>
              <a:gd name="connsiteX1" fmla="*/ 174495 w 490956"/>
              <a:gd name="connsiteY1" fmla="*/ 254607 h 1397128"/>
              <a:gd name="connsiteX2" fmla="*/ 170282 w 490956"/>
              <a:gd name="connsiteY2" fmla="*/ 185246 h 1397128"/>
              <a:gd name="connsiteX3" fmla="*/ 266133 w 490956"/>
              <a:gd name="connsiteY3" fmla="*/ 187477 h 1397128"/>
              <a:gd name="connsiteX4" fmla="*/ 331148 w 490956"/>
              <a:gd name="connsiteY4" fmla="*/ 544 h 1397128"/>
              <a:gd name="connsiteX5" fmla="*/ 490732 w 490956"/>
              <a:gd name="connsiteY5" fmla="*/ 162835 h 1397128"/>
              <a:gd name="connsiteX6" fmla="*/ 469718 w 490956"/>
              <a:gd name="connsiteY6" fmla="*/ 1377572 h 1397128"/>
              <a:gd name="connsiteX7" fmla="*/ 260235 w 490956"/>
              <a:gd name="connsiteY7" fmla="*/ 1397128 h 1397128"/>
              <a:gd name="connsiteX8" fmla="*/ 0 w 490956"/>
              <a:gd name="connsiteY8" fmla="*/ 294714 h 1397128"/>
              <a:gd name="connsiteX0" fmla="*/ 0 w 490956"/>
              <a:gd name="connsiteY0" fmla="*/ 294714 h 1397128"/>
              <a:gd name="connsiteX1" fmla="*/ 174495 w 490956"/>
              <a:gd name="connsiteY1" fmla="*/ 254607 h 1397128"/>
              <a:gd name="connsiteX2" fmla="*/ 170282 w 490956"/>
              <a:gd name="connsiteY2" fmla="*/ 185246 h 1397128"/>
              <a:gd name="connsiteX3" fmla="*/ 266133 w 490956"/>
              <a:gd name="connsiteY3" fmla="*/ 187477 h 1397128"/>
              <a:gd name="connsiteX4" fmla="*/ 331148 w 490956"/>
              <a:gd name="connsiteY4" fmla="*/ 544 h 1397128"/>
              <a:gd name="connsiteX5" fmla="*/ 490732 w 490956"/>
              <a:gd name="connsiteY5" fmla="*/ 162835 h 1397128"/>
              <a:gd name="connsiteX6" fmla="*/ 469718 w 490956"/>
              <a:gd name="connsiteY6" fmla="*/ 1377572 h 1397128"/>
              <a:gd name="connsiteX7" fmla="*/ 260235 w 490956"/>
              <a:gd name="connsiteY7" fmla="*/ 1397128 h 1397128"/>
              <a:gd name="connsiteX8" fmla="*/ 0 w 490956"/>
              <a:gd name="connsiteY8" fmla="*/ 294714 h 1397128"/>
              <a:gd name="connsiteX0" fmla="*/ 0 w 490956"/>
              <a:gd name="connsiteY0" fmla="*/ 280160 h 1382574"/>
              <a:gd name="connsiteX1" fmla="*/ 174495 w 490956"/>
              <a:gd name="connsiteY1" fmla="*/ 240053 h 1382574"/>
              <a:gd name="connsiteX2" fmla="*/ 170282 w 490956"/>
              <a:gd name="connsiteY2" fmla="*/ 170692 h 1382574"/>
              <a:gd name="connsiteX3" fmla="*/ 266133 w 490956"/>
              <a:gd name="connsiteY3" fmla="*/ 172923 h 1382574"/>
              <a:gd name="connsiteX4" fmla="*/ 309633 w 490956"/>
              <a:gd name="connsiteY4" fmla="*/ 594 h 1382574"/>
              <a:gd name="connsiteX5" fmla="*/ 490732 w 490956"/>
              <a:gd name="connsiteY5" fmla="*/ 148281 h 1382574"/>
              <a:gd name="connsiteX6" fmla="*/ 469718 w 490956"/>
              <a:gd name="connsiteY6" fmla="*/ 1363018 h 1382574"/>
              <a:gd name="connsiteX7" fmla="*/ 260235 w 490956"/>
              <a:gd name="connsiteY7" fmla="*/ 1382574 h 1382574"/>
              <a:gd name="connsiteX8" fmla="*/ 0 w 490956"/>
              <a:gd name="connsiteY8" fmla="*/ 280160 h 1382574"/>
              <a:gd name="connsiteX0" fmla="*/ 0 w 490956"/>
              <a:gd name="connsiteY0" fmla="*/ 279566 h 1381980"/>
              <a:gd name="connsiteX1" fmla="*/ 174495 w 490956"/>
              <a:gd name="connsiteY1" fmla="*/ 239459 h 1381980"/>
              <a:gd name="connsiteX2" fmla="*/ 170282 w 490956"/>
              <a:gd name="connsiteY2" fmla="*/ 170098 h 1381980"/>
              <a:gd name="connsiteX3" fmla="*/ 266133 w 490956"/>
              <a:gd name="connsiteY3" fmla="*/ 172329 h 1381980"/>
              <a:gd name="connsiteX4" fmla="*/ 309633 w 490956"/>
              <a:gd name="connsiteY4" fmla="*/ 0 h 1381980"/>
              <a:gd name="connsiteX5" fmla="*/ 490732 w 490956"/>
              <a:gd name="connsiteY5" fmla="*/ 147687 h 1381980"/>
              <a:gd name="connsiteX6" fmla="*/ 469718 w 490956"/>
              <a:gd name="connsiteY6" fmla="*/ 1362424 h 1381980"/>
              <a:gd name="connsiteX7" fmla="*/ 260235 w 490956"/>
              <a:gd name="connsiteY7" fmla="*/ 1381980 h 1381980"/>
              <a:gd name="connsiteX8" fmla="*/ 0 w 490956"/>
              <a:gd name="connsiteY8" fmla="*/ 279566 h 1381980"/>
              <a:gd name="connsiteX0" fmla="*/ 0 w 490967"/>
              <a:gd name="connsiteY0" fmla="*/ 279566 h 1417348"/>
              <a:gd name="connsiteX1" fmla="*/ 174495 w 490967"/>
              <a:gd name="connsiteY1" fmla="*/ 239459 h 1417348"/>
              <a:gd name="connsiteX2" fmla="*/ 170282 w 490967"/>
              <a:gd name="connsiteY2" fmla="*/ 170098 h 1417348"/>
              <a:gd name="connsiteX3" fmla="*/ 266133 w 490967"/>
              <a:gd name="connsiteY3" fmla="*/ 172329 h 1417348"/>
              <a:gd name="connsiteX4" fmla="*/ 309633 w 490967"/>
              <a:gd name="connsiteY4" fmla="*/ 0 h 1417348"/>
              <a:gd name="connsiteX5" fmla="*/ 490732 w 490967"/>
              <a:gd name="connsiteY5" fmla="*/ 147687 h 1417348"/>
              <a:gd name="connsiteX6" fmla="*/ 471018 w 490967"/>
              <a:gd name="connsiteY6" fmla="*/ 1417348 h 1417348"/>
              <a:gd name="connsiteX7" fmla="*/ 260235 w 490967"/>
              <a:gd name="connsiteY7" fmla="*/ 1381980 h 1417348"/>
              <a:gd name="connsiteX8" fmla="*/ 0 w 490967"/>
              <a:gd name="connsiteY8" fmla="*/ 279566 h 1417348"/>
              <a:gd name="connsiteX0" fmla="*/ 0 w 490967"/>
              <a:gd name="connsiteY0" fmla="*/ 279566 h 1417348"/>
              <a:gd name="connsiteX1" fmla="*/ 174495 w 490967"/>
              <a:gd name="connsiteY1" fmla="*/ 239459 h 1417348"/>
              <a:gd name="connsiteX2" fmla="*/ 170282 w 490967"/>
              <a:gd name="connsiteY2" fmla="*/ 170098 h 1417348"/>
              <a:gd name="connsiteX3" fmla="*/ 266133 w 490967"/>
              <a:gd name="connsiteY3" fmla="*/ 172329 h 1417348"/>
              <a:gd name="connsiteX4" fmla="*/ 309633 w 490967"/>
              <a:gd name="connsiteY4" fmla="*/ 0 h 1417348"/>
              <a:gd name="connsiteX5" fmla="*/ 490732 w 490967"/>
              <a:gd name="connsiteY5" fmla="*/ 147687 h 1417348"/>
              <a:gd name="connsiteX6" fmla="*/ 471018 w 490967"/>
              <a:gd name="connsiteY6" fmla="*/ 1417348 h 1417348"/>
              <a:gd name="connsiteX7" fmla="*/ 255708 w 490967"/>
              <a:gd name="connsiteY7" fmla="*/ 1408032 h 1417348"/>
              <a:gd name="connsiteX8" fmla="*/ 0 w 490967"/>
              <a:gd name="connsiteY8" fmla="*/ 279566 h 1417348"/>
              <a:gd name="connsiteX0" fmla="*/ 0 w 490967"/>
              <a:gd name="connsiteY0" fmla="*/ 218865 h 1356647"/>
              <a:gd name="connsiteX1" fmla="*/ 174495 w 490967"/>
              <a:gd name="connsiteY1" fmla="*/ 178758 h 1356647"/>
              <a:gd name="connsiteX2" fmla="*/ 170282 w 490967"/>
              <a:gd name="connsiteY2" fmla="*/ 109397 h 1356647"/>
              <a:gd name="connsiteX3" fmla="*/ 266133 w 490967"/>
              <a:gd name="connsiteY3" fmla="*/ 111628 h 1356647"/>
              <a:gd name="connsiteX4" fmla="*/ 490732 w 490967"/>
              <a:gd name="connsiteY4" fmla="*/ 86986 h 1356647"/>
              <a:gd name="connsiteX5" fmla="*/ 471018 w 490967"/>
              <a:gd name="connsiteY5" fmla="*/ 1356647 h 1356647"/>
              <a:gd name="connsiteX6" fmla="*/ 255708 w 490967"/>
              <a:gd name="connsiteY6" fmla="*/ 1347331 h 1356647"/>
              <a:gd name="connsiteX7" fmla="*/ 0 w 490967"/>
              <a:gd name="connsiteY7" fmla="*/ 218865 h 1356647"/>
              <a:gd name="connsiteX0" fmla="*/ 0 w 490967"/>
              <a:gd name="connsiteY0" fmla="*/ 211539 h 1349321"/>
              <a:gd name="connsiteX1" fmla="*/ 174495 w 490967"/>
              <a:gd name="connsiteY1" fmla="*/ 171432 h 1349321"/>
              <a:gd name="connsiteX2" fmla="*/ 170282 w 490967"/>
              <a:gd name="connsiteY2" fmla="*/ 102071 h 1349321"/>
              <a:gd name="connsiteX3" fmla="*/ 266133 w 490967"/>
              <a:gd name="connsiteY3" fmla="*/ 104302 h 1349321"/>
              <a:gd name="connsiteX4" fmla="*/ 279648 w 490967"/>
              <a:gd name="connsiteY4" fmla="*/ 129847 h 1349321"/>
              <a:gd name="connsiteX5" fmla="*/ 490732 w 490967"/>
              <a:gd name="connsiteY5" fmla="*/ 79660 h 1349321"/>
              <a:gd name="connsiteX6" fmla="*/ 471018 w 490967"/>
              <a:gd name="connsiteY6" fmla="*/ 1349321 h 1349321"/>
              <a:gd name="connsiteX7" fmla="*/ 255708 w 490967"/>
              <a:gd name="connsiteY7" fmla="*/ 1340005 h 1349321"/>
              <a:gd name="connsiteX8" fmla="*/ 0 w 490967"/>
              <a:gd name="connsiteY8" fmla="*/ 211539 h 1349321"/>
              <a:gd name="connsiteX0" fmla="*/ 0 w 490967"/>
              <a:gd name="connsiteY0" fmla="*/ 218864 h 1356646"/>
              <a:gd name="connsiteX1" fmla="*/ 174495 w 490967"/>
              <a:gd name="connsiteY1" fmla="*/ 178757 h 1356646"/>
              <a:gd name="connsiteX2" fmla="*/ 170282 w 490967"/>
              <a:gd name="connsiteY2" fmla="*/ 109396 h 1356646"/>
              <a:gd name="connsiteX3" fmla="*/ 266133 w 490967"/>
              <a:gd name="connsiteY3" fmla="*/ 111627 h 1356646"/>
              <a:gd name="connsiteX4" fmla="*/ 490732 w 490967"/>
              <a:gd name="connsiteY4" fmla="*/ 86985 h 1356646"/>
              <a:gd name="connsiteX5" fmla="*/ 471018 w 490967"/>
              <a:gd name="connsiteY5" fmla="*/ 1356646 h 1356646"/>
              <a:gd name="connsiteX6" fmla="*/ 255708 w 490967"/>
              <a:gd name="connsiteY6" fmla="*/ 1347330 h 1356646"/>
              <a:gd name="connsiteX7" fmla="*/ 0 w 490967"/>
              <a:gd name="connsiteY7" fmla="*/ 218864 h 1356646"/>
              <a:gd name="connsiteX0" fmla="*/ 0 w 490967"/>
              <a:gd name="connsiteY0" fmla="*/ 218864 h 1356646"/>
              <a:gd name="connsiteX1" fmla="*/ 174495 w 490967"/>
              <a:gd name="connsiteY1" fmla="*/ 178757 h 1356646"/>
              <a:gd name="connsiteX2" fmla="*/ 266133 w 490967"/>
              <a:gd name="connsiteY2" fmla="*/ 111627 h 1356646"/>
              <a:gd name="connsiteX3" fmla="*/ 490732 w 490967"/>
              <a:gd name="connsiteY3" fmla="*/ 86985 h 1356646"/>
              <a:gd name="connsiteX4" fmla="*/ 471018 w 490967"/>
              <a:gd name="connsiteY4" fmla="*/ 1356646 h 1356646"/>
              <a:gd name="connsiteX5" fmla="*/ 255708 w 490967"/>
              <a:gd name="connsiteY5" fmla="*/ 1347330 h 1356646"/>
              <a:gd name="connsiteX6" fmla="*/ 0 w 490967"/>
              <a:gd name="connsiteY6" fmla="*/ 218864 h 1356646"/>
              <a:gd name="connsiteX0" fmla="*/ 0 w 490967"/>
              <a:gd name="connsiteY0" fmla="*/ 218864 h 1356646"/>
              <a:gd name="connsiteX1" fmla="*/ 266133 w 490967"/>
              <a:gd name="connsiteY1" fmla="*/ 111627 h 1356646"/>
              <a:gd name="connsiteX2" fmla="*/ 490732 w 490967"/>
              <a:gd name="connsiteY2" fmla="*/ 86985 h 1356646"/>
              <a:gd name="connsiteX3" fmla="*/ 471018 w 490967"/>
              <a:gd name="connsiteY3" fmla="*/ 1356646 h 1356646"/>
              <a:gd name="connsiteX4" fmla="*/ 255708 w 490967"/>
              <a:gd name="connsiteY4" fmla="*/ 1347330 h 1356646"/>
              <a:gd name="connsiteX5" fmla="*/ 0 w 490967"/>
              <a:gd name="connsiteY5" fmla="*/ 218864 h 1356646"/>
              <a:gd name="connsiteX0" fmla="*/ 0 w 490967"/>
              <a:gd name="connsiteY0" fmla="*/ 229068 h 1366850"/>
              <a:gd name="connsiteX1" fmla="*/ 490732 w 490967"/>
              <a:gd name="connsiteY1" fmla="*/ 97189 h 1366850"/>
              <a:gd name="connsiteX2" fmla="*/ 471018 w 490967"/>
              <a:gd name="connsiteY2" fmla="*/ 1366850 h 1366850"/>
              <a:gd name="connsiteX3" fmla="*/ 255708 w 490967"/>
              <a:gd name="connsiteY3" fmla="*/ 1357534 h 1366850"/>
              <a:gd name="connsiteX4" fmla="*/ 0 w 490967"/>
              <a:gd name="connsiteY4" fmla="*/ 229068 h 1366850"/>
              <a:gd name="connsiteX0" fmla="*/ 0 w 471018"/>
              <a:gd name="connsiteY0" fmla="*/ 183784 h 1321566"/>
              <a:gd name="connsiteX1" fmla="*/ 377498 w 471018"/>
              <a:gd name="connsiteY1" fmla="*/ 121111 h 1321566"/>
              <a:gd name="connsiteX2" fmla="*/ 471018 w 471018"/>
              <a:gd name="connsiteY2" fmla="*/ 1321566 h 1321566"/>
              <a:gd name="connsiteX3" fmla="*/ 255708 w 471018"/>
              <a:gd name="connsiteY3" fmla="*/ 1312250 h 1321566"/>
              <a:gd name="connsiteX4" fmla="*/ 0 w 471018"/>
              <a:gd name="connsiteY4" fmla="*/ 183784 h 1321566"/>
              <a:gd name="connsiteX0" fmla="*/ 0 w 471018"/>
              <a:gd name="connsiteY0" fmla="*/ 116291 h 1254073"/>
              <a:gd name="connsiteX1" fmla="*/ 377498 w 471018"/>
              <a:gd name="connsiteY1" fmla="*/ 53618 h 1254073"/>
              <a:gd name="connsiteX2" fmla="*/ 471018 w 471018"/>
              <a:gd name="connsiteY2" fmla="*/ 1254073 h 1254073"/>
              <a:gd name="connsiteX3" fmla="*/ 255708 w 471018"/>
              <a:gd name="connsiteY3" fmla="*/ 1244757 h 1254073"/>
              <a:gd name="connsiteX4" fmla="*/ 0 w 471018"/>
              <a:gd name="connsiteY4" fmla="*/ 116291 h 1254073"/>
              <a:gd name="connsiteX0" fmla="*/ 0 w 348400"/>
              <a:gd name="connsiteY0" fmla="*/ 93573 h 1302553"/>
              <a:gd name="connsiteX1" fmla="*/ 254880 w 348400"/>
              <a:gd name="connsiteY1" fmla="*/ 102098 h 1302553"/>
              <a:gd name="connsiteX2" fmla="*/ 348400 w 348400"/>
              <a:gd name="connsiteY2" fmla="*/ 1302553 h 1302553"/>
              <a:gd name="connsiteX3" fmla="*/ 133090 w 348400"/>
              <a:gd name="connsiteY3" fmla="*/ 1293237 h 1302553"/>
              <a:gd name="connsiteX4" fmla="*/ 0 w 348400"/>
              <a:gd name="connsiteY4" fmla="*/ 93573 h 1302553"/>
              <a:gd name="connsiteX0" fmla="*/ 0 w 348400"/>
              <a:gd name="connsiteY0" fmla="*/ 0 h 1208980"/>
              <a:gd name="connsiteX1" fmla="*/ 254880 w 348400"/>
              <a:gd name="connsiteY1" fmla="*/ 8525 h 1208980"/>
              <a:gd name="connsiteX2" fmla="*/ 348400 w 348400"/>
              <a:gd name="connsiteY2" fmla="*/ 1208980 h 1208980"/>
              <a:gd name="connsiteX3" fmla="*/ 133090 w 348400"/>
              <a:gd name="connsiteY3" fmla="*/ 1199664 h 1208980"/>
              <a:gd name="connsiteX4" fmla="*/ 0 w 348400"/>
              <a:gd name="connsiteY4" fmla="*/ 0 h 1208980"/>
              <a:gd name="connsiteX0" fmla="*/ 0 w 348400"/>
              <a:gd name="connsiteY0" fmla="*/ 0 h 1208980"/>
              <a:gd name="connsiteX1" fmla="*/ 254880 w 348400"/>
              <a:gd name="connsiteY1" fmla="*/ 8525 h 1208980"/>
              <a:gd name="connsiteX2" fmla="*/ 348400 w 348400"/>
              <a:gd name="connsiteY2" fmla="*/ 1208980 h 1208980"/>
              <a:gd name="connsiteX3" fmla="*/ 133090 w 348400"/>
              <a:gd name="connsiteY3" fmla="*/ 1199664 h 1208980"/>
              <a:gd name="connsiteX4" fmla="*/ 0 w 348400"/>
              <a:gd name="connsiteY4" fmla="*/ 0 h 1208980"/>
              <a:gd name="connsiteX0" fmla="*/ 0 w 348400"/>
              <a:gd name="connsiteY0" fmla="*/ 0 h 1208980"/>
              <a:gd name="connsiteX1" fmla="*/ 254880 w 348400"/>
              <a:gd name="connsiteY1" fmla="*/ 8525 h 1208980"/>
              <a:gd name="connsiteX2" fmla="*/ 348400 w 348400"/>
              <a:gd name="connsiteY2" fmla="*/ 1208980 h 1208980"/>
              <a:gd name="connsiteX3" fmla="*/ 159268 w 348400"/>
              <a:gd name="connsiteY3" fmla="*/ 893013 h 1208980"/>
              <a:gd name="connsiteX4" fmla="*/ 0 w 348400"/>
              <a:gd name="connsiteY4" fmla="*/ 0 h 1208980"/>
              <a:gd name="connsiteX0" fmla="*/ 0 w 255110"/>
              <a:gd name="connsiteY0" fmla="*/ 0 h 893013"/>
              <a:gd name="connsiteX1" fmla="*/ 254880 w 255110"/>
              <a:gd name="connsiteY1" fmla="*/ 8525 h 893013"/>
              <a:gd name="connsiteX2" fmla="*/ 234617 w 255110"/>
              <a:gd name="connsiteY2" fmla="*/ 620916 h 893013"/>
              <a:gd name="connsiteX3" fmla="*/ 159268 w 255110"/>
              <a:gd name="connsiteY3" fmla="*/ 893013 h 893013"/>
              <a:gd name="connsiteX4" fmla="*/ 0 w 255110"/>
              <a:gd name="connsiteY4" fmla="*/ 0 h 893013"/>
              <a:gd name="connsiteX0" fmla="*/ 0 w 255178"/>
              <a:gd name="connsiteY0" fmla="*/ 0 h 893013"/>
              <a:gd name="connsiteX1" fmla="*/ 254880 w 255178"/>
              <a:gd name="connsiteY1" fmla="*/ 8525 h 893013"/>
              <a:gd name="connsiteX2" fmla="*/ 234617 w 255178"/>
              <a:gd name="connsiteY2" fmla="*/ 620916 h 893013"/>
              <a:gd name="connsiteX3" fmla="*/ 159268 w 255178"/>
              <a:gd name="connsiteY3" fmla="*/ 893013 h 893013"/>
              <a:gd name="connsiteX4" fmla="*/ 0 w 255178"/>
              <a:gd name="connsiteY4" fmla="*/ 0 h 89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8" h="893013">
                <a:moveTo>
                  <a:pt x="0" y="0"/>
                </a:moveTo>
                <a:cubicBezTo>
                  <a:pt x="130755" y="1336"/>
                  <a:pt x="114597" y="-2386"/>
                  <a:pt x="254880" y="8525"/>
                </a:cubicBezTo>
                <a:cubicBezTo>
                  <a:pt x="257819" y="353616"/>
                  <a:pt x="238147" y="259396"/>
                  <a:pt x="234617" y="620916"/>
                </a:cubicBezTo>
                <a:lnTo>
                  <a:pt x="159268" y="893013"/>
                </a:lnTo>
                <a:cubicBezTo>
                  <a:pt x="114905" y="493125"/>
                  <a:pt x="67820" y="394908"/>
                  <a:pt x="0" y="0"/>
                </a:cubicBezTo>
                <a:close/>
              </a:path>
            </a:pathLst>
          </a:custGeom>
          <a:solidFill>
            <a:schemeClr val="bg2">
              <a:lumMod val="50000"/>
              <a:alpha val="50000"/>
            </a:schemeClr>
          </a:solidFill>
          <a:ln w="12700">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9933"/>
              </a:solidFill>
              <a:effectLst/>
              <a:uLnTx/>
              <a:uFillTx/>
              <a:latin typeface="Calibri"/>
              <a:ea typeface="ＭＳ Ｐゴシック" panose="020B0600070205080204" pitchFamily="50" charset="-128"/>
              <a:cs typeface="+mn-cs"/>
            </a:endParaRPr>
          </a:p>
        </p:txBody>
      </p:sp>
      <p:sp>
        <p:nvSpPr>
          <p:cNvPr id="2223" name="フリーフォーム 13"/>
          <p:cNvSpPr/>
          <p:nvPr/>
        </p:nvSpPr>
        <p:spPr>
          <a:xfrm rot="793705">
            <a:off x="6473158" y="3525049"/>
            <a:ext cx="453555" cy="1470716"/>
          </a:xfrm>
          <a:custGeom>
            <a:avLst/>
            <a:gdLst>
              <a:gd name="connsiteX0" fmla="*/ 0 w 444500"/>
              <a:gd name="connsiteY0" fmla="*/ 25400 h 1130300"/>
              <a:gd name="connsiteX1" fmla="*/ 419100 w 444500"/>
              <a:gd name="connsiteY1" fmla="*/ 0 h 1130300"/>
              <a:gd name="connsiteX2" fmla="*/ 444500 w 444500"/>
              <a:gd name="connsiteY2" fmla="*/ 1041400 h 1130300"/>
              <a:gd name="connsiteX3" fmla="*/ 25400 w 444500"/>
              <a:gd name="connsiteY3" fmla="*/ 1130300 h 1130300"/>
              <a:gd name="connsiteX4" fmla="*/ 0 w 444500"/>
              <a:gd name="connsiteY4" fmla="*/ 25400 h 1130300"/>
              <a:gd name="connsiteX0" fmla="*/ 0 w 472139"/>
              <a:gd name="connsiteY0" fmla="*/ 25400 h 1130300"/>
              <a:gd name="connsiteX1" fmla="*/ 419100 w 472139"/>
              <a:gd name="connsiteY1" fmla="*/ 0 h 1130300"/>
              <a:gd name="connsiteX2" fmla="*/ 472139 w 472139"/>
              <a:gd name="connsiteY2" fmla="*/ 1047525 h 1130300"/>
              <a:gd name="connsiteX3" fmla="*/ 25400 w 472139"/>
              <a:gd name="connsiteY3" fmla="*/ 1130300 h 1130300"/>
              <a:gd name="connsiteX4" fmla="*/ 0 w 472139"/>
              <a:gd name="connsiteY4" fmla="*/ 25400 h 1130300"/>
              <a:gd name="connsiteX0" fmla="*/ 0 w 472139"/>
              <a:gd name="connsiteY0" fmla="*/ 13149 h 1118049"/>
              <a:gd name="connsiteX1" fmla="*/ 463323 w 472139"/>
              <a:gd name="connsiteY1" fmla="*/ 0 h 1118049"/>
              <a:gd name="connsiteX2" fmla="*/ 472139 w 472139"/>
              <a:gd name="connsiteY2" fmla="*/ 1035274 h 1118049"/>
              <a:gd name="connsiteX3" fmla="*/ 25400 w 472139"/>
              <a:gd name="connsiteY3" fmla="*/ 1118049 h 1118049"/>
              <a:gd name="connsiteX4" fmla="*/ 0 w 472139"/>
              <a:gd name="connsiteY4" fmla="*/ 13149 h 1118049"/>
              <a:gd name="connsiteX0" fmla="*/ 0 w 472139"/>
              <a:gd name="connsiteY0" fmla="*/ 13149 h 1148677"/>
              <a:gd name="connsiteX1" fmla="*/ 463323 w 472139"/>
              <a:gd name="connsiteY1" fmla="*/ 0 h 1148677"/>
              <a:gd name="connsiteX2" fmla="*/ 472139 w 472139"/>
              <a:gd name="connsiteY2" fmla="*/ 1035274 h 1148677"/>
              <a:gd name="connsiteX3" fmla="*/ 19872 w 472139"/>
              <a:gd name="connsiteY3" fmla="*/ 1148677 h 1148677"/>
              <a:gd name="connsiteX4" fmla="*/ 0 w 472139"/>
              <a:gd name="connsiteY4" fmla="*/ 13149 h 1148677"/>
              <a:gd name="connsiteX0" fmla="*/ 0 w 472139"/>
              <a:gd name="connsiteY0" fmla="*/ 13149 h 1179305"/>
              <a:gd name="connsiteX1" fmla="*/ 463323 w 472139"/>
              <a:gd name="connsiteY1" fmla="*/ 0 h 1179305"/>
              <a:gd name="connsiteX2" fmla="*/ 472139 w 472139"/>
              <a:gd name="connsiteY2" fmla="*/ 1035274 h 1179305"/>
              <a:gd name="connsiteX3" fmla="*/ 30928 w 472139"/>
              <a:gd name="connsiteY3" fmla="*/ 1179305 h 1179305"/>
              <a:gd name="connsiteX4" fmla="*/ 0 w 472139"/>
              <a:gd name="connsiteY4" fmla="*/ 13149 h 1179305"/>
              <a:gd name="connsiteX0" fmla="*/ 0 w 472139"/>
              <a:gd name="connsiteY0" fmla="*/ 13149 h 1035274"/>
              <a:gd name="connsiteX1" fmla="*/ 463323 w 472139"/>
              <a:gd name="connsiteY1" fmla="*/ 0 h 1035274"/>
              <a:gd name="connsiteX2" fmla="*/ 472139 w 472139"/>
              <a:gd name="connsiteY2" fmla="*/ 1035274 h 1035274"/>
              <a:gd name="connsiteX3" fmla="*/ 41218 w 472139"/>
              <a:gd name="connsiteY3" fmla="*/ 1005905 h 1035274"/>
              <a:gd name="connsiteX4" fmla="*/ 0 w 472139"/>
              <a:gd name="connsiteY4" fmla="*/ 13149 h 1035274"/>
              <a:gd name="connsiteX0" fmla="*/ 0 w 463353"/>
              <a:gd name="connsiteY0" fmla="*/ 13149 h 1015136"/>
              <a:gd name="connsiteX1" fmla="*/ 463323 w 463353"/>
              <a:gd name="connsiteY1" fmla="*/ 0 h 1015136"/>
              <a:gd name="connsiteX2" fmla="*/ 258174 w 463353"/>
              <a:gd name="connsiteY2" fmla="*/ 1015136 h 1015136"/>
              <a:gd name="connsiteX3" fmla="*/ 41218 w 463353"/>
              <a:gd name="connsiteY3" fmla="*/ 1005905 h 1015136"/>
              <a:gd name="connsiteX4" fmla="*/ 0 w 463353"/>
              <a:gd name="connsiteY4" fmla="*/ 13149 h 1015136"/>
              <a:gd name="connsiteX0" fmla="*/ 0 w 270432"/>
              <a:gd name="connsiteY0" fmla="*/ 0 h 1001987"/>
              <a:gd name="connsiteX1" fmla="*/ 270104 w 270432"/>
              <a:gd name="connsiteY1" fmla="*/ 3987 h 1001987"/>
              <a:gd name="connsiteX2" fmla="*/ 258174 w 270432"/>
              <a:gd name="connsiteY2" fmla="*/ 1001987 h 1001987"/>
              <a:gd name="connsiteX3" fmla="*/ 41218 w 270432"/>
              <a:gd name="connsiteY3" fmla="*/ 992756 h 1001987"/>
              <a:gd name="connsiteX4" fmla="*/ 0 w 270432"/>
              <a:gd name="connsiteY4" fmla="*/ 0 h 1001987"/>
              <a:gd name="connsiteX0" fmla="*/ 0 w 285155"/>
              <a:gd name="connsiteY0" fmla="*/ 22658 h 1024645"/>
              <a:gd name="connsiteX1" fmla="*/ 284968 w 285155"/>
              <a:gd name="connsiteY1" fmla="*/ 50 h 1024645"/>
              <a:gd name="connsiteX2" fmla="*/ 258174 w 285155"/>
              <a:gd name="connsiteY2" fmla="*/ 1024645 h 1024645"/>
              <a:gd name="connsiteX3" fmla="*/ 41218 w 285155"/>
              <a:gd name="connsiteY3" fmla="*/ 1015414 h 1024645"/>
              <a:gd name="connsiteX4" fmla="*/ 0 w 285155"/>
              <a:gd name="connsiteY4" fmla="*/ 22658 h 102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55" h="1024645">
                <a:moveTo>
                  <a:pt x="0" y="22658"/>
                </a:moveTo>
                <a:cubicBezTo>
                  <a:pt x="90035" y="23987"/>
                  <a:pt x="194933" y="-1279"/>
                  <a:pt x="284968" y="50"/>
                </a:cubicBezTo>
                <a:cubicBezTo>
                  <a:pt x="287907" y="345141"/>
                  <a:pt x="255235" y="679554"/>
                  <a:pt x="258174" y="1024645"/>
                </a:cubicBezTo>
                <a:lnTo>
                  <a:pt x="41218" y="1015414"/>
                </a:lnTo>
                <a:lnTo>
                  <a:pt x="0" y="22658"/>
                </a:lnTo>
                <a:close/>
              </a:path>
            </a:pathLst>
          </a:custGeom>
          <a:solidFill>
            <a:schemeClr val="bg2">
              <a:lumMod val="50000"/>
              <a:alpha val="50000"/>
            </a:schemeClr>
          </a:solidFill>
          <a:ln w="12700">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9933"/>
              </a:solidFill>
              <a:effectLst/>
              <a:uLnTx/>
              <a:uFillTx/>
              <a:latin typeface="Calibri"/>
              <a:ea typeface="ＭＳ Ｐゴシック" panose="020B0600070205080204" pitchFamily="50" charset="-128"/>
              <a:cs typeface="+mn-cs"/>
            </a:endParaRPr>
          </a:p>
        </p:txBody>
      </p:sp>
      <p:sp>
        <p:nvSpPr>
          <p:cNvPr id="2224" name="楕円 9"/>
          <p:cNvSpPr/>
          <p:nvPr/>
        </p:nvSpPr>
        <p:spPr>
          <a:xfrm>
            <a:off x="6300192" y="2987064"/>
            <a:ext cx="102879" cy="10287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25" name="フリーフォーム: 図形 10"/>
          <p:cNvSpPr/>
          <p:nvPr/>
        </p:nvSpPr>
        <p:spPr>
          <a:xfrm>
            <a:off x="6349081" y="1114165"/>
            <a:ext cx="136629" cy="1908366"/>
          </a:xfrm>
          <a:custGeom>
            <a:avLst/>
            <a:gdLst>
              <a:gd name="connsiteX0" fmla="*/ 0 w 311150"/>
              <a:gd name="connsiteY0" fmla="*/ 1504950 h 1504950"/>
              <a:gd name="connsiteX1" fmla="*/ 0 w 311150"/>
              <a:gd name="connsiteY1" fmla="*/ 0 h 1504950"/>
              <a:gd name="connsiteX2" fmla="*/ 311150 w 311150"/>
              <a:gd name="connsiteY2" fmla="*/ 0 h 1504950"/>
            </a:gdLst>
            <a:ahLst/>
            <a:cxnLst>
              <a:cxn ang="0">
                <a:pos x="connsiteX0" y="connsiteY0"/>
              </a:cxn>
              <a:cxn ang="0">
                <a:pos x="connsiteX1" y="connsiteY1"/>
              </a:cxn>
              <a:cxn ang="0">
                <a:pos x="connsiteX2" y="connsiteY2"/>
              </a:cxn>
            </a:cxnLst>
            <a:rect l="l" t="t" r="r" b="b"/>
            <a:pathLst>
              <a:path w="311150" h="1504950">
                <a:moveTo>
                  <a:pt x="0" y="1504950"/>
                </a:moveTo>
                <a:lnTo>
                  <a:pt x="0" y="0"/>
                </a:lnTo>
                <a:lnTo>
                  <a:pt x="311150" y="0"/>
                </a:lnTo>
              </a:path>
            </a:pathLst>
          </a:cu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26" name="楕円 57"/>
          <p:cNvSpPr/>
          <p:nvPr/>
        </p:nvSpPr>
        <p:spPr>
          <a:xfrm>
            <a:off x="3389001" y="3571762"/>
            <a:ext cx="102879" cy="10287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27" name="フリーフォーム: 図形 58"/>
          <p:cNvSpPr/>
          <p:nvPr/>
        </p:nvSpPr>
        <p:spPr>
          <a:xfrm>
            <a:off x="3445187" y="1551195"/>
            <a:ext cx="367223" cy="2051438"/>
          </a:xfrm>
          <a:custGeom>
            <a:avLst/>
            <a:gdLst>
              <a:gd name="connsiteX0" fmla="*/ 0 w 311150"/>
              <a:gd name="connsiteY0" fmla="*/ 1504950 h 1504950"/>
              <a:gd name="connsiteX1" fmla="*/ 0 w 311150"/>
              <a:gd name="connsiteY1" fmla="*/ 0 h 1504950"/>
              <a:gd name="connsiteX2" fmla="*/ 311150 w 311150"/>
              <a:gd name="connsiteY2" fmla="*/ 0 h 1504950"/>
            </a:gdLst>
            <a:ahLst/>
            <a:cxnLst>
              <a:cxn ang="0">
                <a:pos x="connsiteX0" y="connsiteY0"/>
              </a:cxn>
              <a:cxn ang="0">
                <a:pos x="connsiteX1" y="connsiteY1"/>
              </a:cxn>
              <a:cxn ang="0">
                <a:pos x="connsiteX2" y="connsiteY2"/>
              </a:cxn>
            </a:cxnLst>
            <a:rect l="l" t="t" r="r" b="b"/>
            <a:pathLst>
              <a:path w="311150" h="1504950">
                <a:moveTo>
                  <a:pt x="0" y="1504950"/>
                </a:moveTo>
                <a:lnTo>
                  <a:pt x="0" y="0"/>
                </a:lnTo>
                <a:lnTo>
                  <a:pt x="311150" y="0"/>
                </a:lnTo>
              </a:path>
            </a:pathLst>
          </a:cu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28" name="楕円 59"/>
          <p:cNvSpPr/>
          <p:nvPr/>
        </p:nvSpPr>
        <p:spPr>
          <a:xfrm>
            <a:off x="3635896" y="3140968"/>
            <a:ext cx="102879" cy="10287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29" name="フリーフォーム: 図形 15"/>
          <p:cNvSpPr/>
          <p:nvPr/>
        </p:nvSpPr>
        <p:spPr>
          <a:xfrm>
            <a:off x="4906433" y="3877676"/>
            <a:ext cx="1583267" cy="1041400"/>
          </a:xfrm>
          <a:custGeom>
            <a:avLst/>
            <a:gdLst>
              <a:gd name="connsiteX0" fmla="*/ 211667 w 1583267"/>
              <a:gd name="connsiteY0" fmla="*/ 0 h 1041400"/>
              <a:gd name="connsiteX1" fmla="*/ 1583267 w 1583267"/>
              <a:gd name="connsiteY1" fmla="*/ 228600 h 1041400"/>
              <a:gd name="connsiteX2" fmla="*/ 1418167 w 1583267"/>
              <a:gd name="connsiteY2" fmla="*/ 1041400 h 1041400"/>
              <a:gd name="connsiteX3" fmla="*/ 605367 w 1583267"/>
              <a:gd name="connsiteY3" fmla="*/ 850900 h 1041400"/>
              <a:gd name="connsiteX4" fmla="*/ 0 w 1583267"/>
              <a:gd name="connsiteY4" fmla="*/ 668866 h 1041400"/>
              <a:gd name="connsiteX5" fmla="*/ 50800 w 1583267"/>
              <a:gd name="connsiteY5" fmla="*/ 512233 h 1041400"/>
              <a:gd name="connsiteX6" fmla="*/ 584200 w 1583267"/>
              <a:gd name="connsiteY6" fmla="*/ 647700 h 1041400"/>
              <a:gd name="connsiteX7" fmla="*/ 647700 w 1583267"/>
              <a:gd name="connsiteY7" fmla="*/ 402166 h 1041400"/>
              <a:gd name="connsiteX8" fmla="*/ 131234 w 1583267"/>
              <a:gd name="connsiteY8" fmla="*/ 270933 h 1041400"/>
              <a:gd name="connsiteX9" fmla="*/ 211667 w 1583267"/>
              <a:gd name="connsiteY9" fmla="*/ 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267" h="1041400">
                <a:moveTo>
                  <a:pt x="211667" y="0"/>
                </a:moveTo>
                <a:lnTo>
                  <a:pt x="1583267" y="228600"/>
                </a:lnTo>
                <a:lnTo>
                  <a:pt x="1418167" y="1041400"/>
                </a:lnTo>
                <a:lnTo>
                  <a:pt x="605367" y="850900"/>
                </a:lnTo>
                <a:lnTo>
                  <a:pt x="0" y="668866"/>
                </a:lnTo>
                <a:lnTo>
                  <a:pt x="50800" y="512233"/>
                </a:lnTo>
                <a:lnTo>
                  <a:pt x="584200" y="647700"/>
                </a:lnTo>
                <a:lnTo>
                  <a:pt x="647700" y="402166"/>
                </a:lnTo>
                <a:lnTo>
                  <a:pt x="131234" y="270933"/>
                </a:lnTo>
                <a:lnTo>
                  <a:pt x="211667" y="0"/>
                </a:lnTo>
                <a:close/>
              </a:path>
            </a:pathLst>
          </a:custGeom>
          <a:pattFill prst="wdUpDiag">
            <a:fgClr>
              <a:schemeClr val="accent5">
                <a:lumMod val="50000"/>
              </a:schemeClr>
            </a:fgClr>
            <a:bgClr>
              <a:schemeClr val="bg1"/>
            </a:bgClr>
          </a:patt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30" name="フリーフォーム: 図形 16"/>
          <p:cNvSpPr/>
          <p:nvPr/>
        </p:nvSpPr>
        <p:spPr>
          <a:xfrm>
            <a:off x="4995333" y="4182476"/>
            <a:ext cx="529167" cy="304800"/>
          </a:xfrm>
          <a:custGeom>
            <a:avLst/>
            <a:gdLst>
              <a:gd name="connsiteX0" fmla="*/ 46567 w 529167"/>
              <a:gd name="connsiteY0" fmla="*/ 0 h 304800"/>
              <a:gd name="connsiteX1" fmla="*/ 529167 w 529167"/>
              <a:gd name="connsiteY1" fmla="*/ 122766 h 304800"/>
              <a:gd name="connsiteX2" fmla="*/ 478367 w 529167"/>
              <a:gd name="connsiteY2" fmla="*/ 304800 h 304800"/>
              <a:gd name="connsiteX3" fmla="*/ 0 w 529167"/>
              <a:gd name="connsiteY3" fmla="*/ 169333 h 304800"/>
              <a:gd name="connsiteX4" fmla="*/ 46567 w 529167"/>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167" h="304800">
                <a:moveTo>
                  <a:pt x="46567" y="0"/>
                </a:moveTo>
                <a:lnTo>
                  <a:pt x="529167" y="122766"/>
                </a:lnTo>
                <a:lnTo>
                  <a:pt x="478367" y="304800"/>
                </a:lnTo>
                <a:lnTo>
                  <a:pt x="0" y="169333"/>
                </a:lnTo>
                <a:lnTo>
                  <a:pt x="46567" y="0"/>
                </a:lnTo>
                <a:close/>
              </a:path>
            </a:pathLst>
          </a:custGeom>
          <a:pattFill prst="lgCheck">
            <a:fgClr>
              <a:schemeClr val="accent6">
                <a:lumMod val="75000"/>
              </a:schemeClr>
            </a:fgClr>
            <a:bgClr>
              <a:schemeClr val="bg1"/>
            </a:bgClr>
          </a:patt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31" name="フリーフォーム: 図形 17"/>
          <p:cNvSpPr/>
          <p:nvPr/>
        </p:nvSpPr>
        <p:spPr>
          <a:xfrm>
            <a:off x="3472249" y="2761735"/>
            <a:ext cx="568410" cy="747584"/>
          </a:xfrm>
          <a:custGeom>
            <a:avLst/>
            <a:gdLst>
              <a:gd name="connsiteX0" fmla="*/ 185351 w 568410"/>
              <a:gd name="connsiteY0" fmla="*/ 0 h 747584"/>
              <a:gd name="connsiteX1" fmla="*/ 568410 w 568410"/>
              <a:gd name="connsiteY1" fmla="*/ 123568 h 747584"/>
              <a:gd name="connsiteX2" fmla="*/ 420129 w 568410"/>
              <a:gd name="connsiteY2" fmla="*/ 747584 h 747584"/>
              <a:gd name="connsiteX3" fmla="*/ 0 w 568410"/>
              <a:gd name="connsiteY3" fmla="*/ 642551 h 747584"/>
              <a:gd name="connsiteX4" fmla="*/ 185351 w 568410"/>
              <a:gd name="connsiteY4" fmla="*/ 0 h 74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410" h="747584">
                <a:moveTo>
                  <a:pt x="185351" y="0"/>
                </a:moveTo>
                <a:lnTo>
                  <a:pt x="568410" y="123568"/>
                </a:lnTo>
                <a:lnTo>
                  <a:pt x="420129" y="747584"/>
                </a:lnTo>
                <a:lnTo>
                  <a:pt x="0" y="642551"/>
                </a:lnTo>
                <a:lnTo>
                  <a:pt x="185351" y="0"/>
                </a:lnTo>
                <a:close/>
              </a:path>
            </a:pathLst>
          </a:custGeom>
          <a:pattFill prst="lgCheck">
            <a:fgClr>
              <a:schemeClr val="accent6">
                <a:lumMod val="75000"/>
              </a:schemeClr>
            </a:fgClr>
            <a:bgClr>
              <a:schemeClr val="bg1"/>
            </a:bgClr>
          </a:patt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32" name="楕円 68"/>
          <p:cNvSpPr/>
          <p:nvPr/>
        </p:nvSpPr>
        <p:spPr>
          <a:xfrm>
            <a:off x="3677033" y="3140968"/>
            <a:ext cx="102879" cy="10287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cxnSp>
        <p:nvCxnSpPr>
          <p:cNvPr id="2235" name="直線矢印コネクタ 21"/>
          <p:cNvCxnSpPr/>
          <p:nvPr/>
        </p:nvCxnSpPr>
        <p:spPr>
          <a:xfrm>
            <a:off x="5521802" y="6072299"/>
            <a:ext cx="226194"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36" name="フリーフォーム: 図形 60"/>
          <p:cNvSpPr/>
          <p:nvPr/>
        </p:nvSpPr>
        <p:spPr>
          <a:xfrm>
            <a:off x="3711462" y="1551194"/>
            <a:ext cx="260370" cy="1692653"/>
          </a:xfrm>
          <a:custGeom>
            <a:avLst/>
            <a:gdLst>
              <a:gd name="connsiteX0" fmla="*/ 0 w 311150"/>
              <a:gd name="connsiteY0" fmla="*/ 1504950 h 1504950"/>
              <a:gd name="connsiteX1" fmla="*/ 0 w 311150"/>
              <a:gd name="connsiteY1" fmla="*/ 0 h 1504950"/>
              <a:gd name="connsiteX2" fmla="*/ 311150 w 311150"/>
              <a:gd name="connsiteY2" fmla="*/ 0 h 1504950"/>
            </a:gdLst>
            <a:ahLst/>
            <a:cxnLst>
              <a:cxn ang="0">
                <a:pos x="connsiteX0" y="connsiteY0"/>
              </a:cxn>
              <a:cxn ang="0">
                <a:pos x="connsiteX1" y="connsiteY1"/>
              </a:cxn>
              <a:cxn ang="0">
                <a:pos x="connsiteX2" y="connsiteY2"/>
              </a:cxn>
            </a:cxnLst>
            <a:rect l="l" t="t" r="r" b="b"/>
            <a:pathLst>
              <a:path w="311150" h="1504950">
                <a:moveTo>
                  <a:pt x="0" y="1504950"/>
                </a:moveTo>
                <a:lnTo>
                  <a:pt x="0" y="0"/>
                </a:lnTo>
                <a:lnTo>
                  <a:pt x="311150" y="0"/>
                </a:lnTo>
              </a:path>
            </a:pathLst>
          </a:cu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37" name="正方形/長方形 77"/>
          <p:cNvSpPr/>
          <p:nvPr/>
        </p:nvSpPr>
        <p:spPr>
          <a:xfrm>
            <a:off x="5668466" y="5399024"/>
            <a:ext cx="995309" cy="276106"/>
          </a:xfrm>
          <a:prstGeom prst="rect">
            <a:avLst/>
          </a:prstGeom>
        </p:spPr>
        <p:txBody>
          <a:bodyPr wrap="square">
            <a:spAutoFit/>
          </a:bodyPr>
          <a:lstStyle/>
          <a:p>
            <a:pPr marL="180975" marR="0" lvl="0" indent="-9525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ポイント</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238" name="楕円 22"/>
          <p:cNvSpPr/>
          <p:nvPr/>
        </p:nvSpPr>
        <p:spPr>
          <a:xfrm>
            <a:off x="5826483" y="5455595"/>
            <a:ext cx="170464" cy="17046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239" name="テキスト ボックス 28"/>
          <p:cNvSpPr txBox="1"/>
          <p:nvPr/>
        </p:nvSpPr>
        <p:spPr>
          <a:xfrm>
            <a:off x="6485710" y="980728"/>
            <a:ext cx="2715730" cy="424865"/>
          </a:xfrm>
          <a:prstGeom prst="rect">
            <a:avLst/>
          </a:prstGeom>
          <a:noFill/>
          <a:ln w="6350">
            <a:noFill/>
          </a:ln>
        </p:spPr>
        <p:txBody>
          <a:bodyPr wrap="square" rtlCol="0">
            <a:spAutoFit/>
          </a:bodyPr>
          <a:lstStyle/>
          <a:p>
            <a:pPr marL="0" marR="0" lvl="0" indent="0" algn="l" defTabSz="914400" rtl="0" eaLnBrk="1" fontAlgn="base" latinLnBrk="0" hangingPunct="1">
              <a:lnSpc>
                <a:spcPts val="134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計画コーディネート業務</a:t>
            </a:r>
            <a:r>
              <a:rPr kumimoji="1" lang="en-US" altLang="ja-JP" sz="12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sz="18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base" latinLnBrk="0" hangingPunct="1">
              <a:lnSpc>
                <a:spcPts val="134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計画立案・調整・まちづくり活動支援</a:t>
            </a: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40" name="テキスト ボックス 28"/>
          <p:cNvSpPr txBox="1"/>
          <p:nvPr/>
        </p:nvSpPr>
        <p:spPr>
          <a:xfrm>
            <a:off x="6876227" y="1395482"/>
            <a:ext cx="2230688" cy="258152"/>
          </a:xfrm>
          <a:prstGeom prst="rect">
            <a:avLst/>
          </a:prstGeom>
          <a:solidFill>
            <a:schemeClr val="tx1">
              <a:lumMod val="50000"/>
              <a:lumOff val="50000"/>
            </a:schemeClr>
          </a:solidFill>
          <a:ln w="6350">
            <a:noFill/>
          </a:ln>
        </p:spPr>
        <p:txBody>
          <a:bodyPr wrap="square" rtlCol="0">
            <a:spAutoFit/>
          </a:bodyPr>
          <a:lstStyle/>
          <a:p>
            <a:pPr marL="0" marR="0" lvl="0" indent="0" algn="l" defTabSz="914400" rtl="0" eaLnBrk="1" fontAlgn="base" latinLnBrk="0" hangingPunct="1">
              <a:lnSpc>
                <a:spcPts val="1340"/>
              </a:lnSpc>
              <a:spcBef>
                <a:spcPts val="600"/>
              </a:spcBef>
              <a:spcAft>
                <a:spcPts val="60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→市街地再開発事業等の施行</a:t>
            </a:r>
            <a:endParaRPr kumimoji="1" sz="1800" b="0" i="0" u="none" strike="noStrike" kern="1200" cap="none" spc="0" normalizeH="0" baseline="0" noProof="0">
              <a:ln>
                <a:noFill/>
              </a:ln>
              <a:solidFill>
                <a:srgbClr val="FFFFFF"/>
              </a:solidFill>
              <a:effectLst/>
              <a:uLnTx/>
              <a:uFillTx/>
              <a:latin typeface="Arial" charset="0"/>
              <a:ea typeface="ＭＳ Ｐゴシック" charset="-128"/>
              <a:cs typeface="+mn-cs"/>
            </a:endParaRPr>
          </a:p>
        </p:txBody>
      </p:sp>
      <p:sp>
        <p:nvSpPr>
          <p:cNvPr id="2241" name="テキスト ボックス 57"/>
          <p:cNvSpPr txBox="1"/>
          <p:nvPr/>
        </p:nvSpPr>
        <p:spPr>
          <a:xfrm>
            <a:off x="4032226" y="1452550"/>
            <a:ext cx="4464496" cy="645438"/>
          </a:xfrm>
          <a:prstGeom prst="rect">
            <a:avLst/>
          </a:prstGeom>
          <a:noFill/>
          <a:ln w="635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リノベーション・空地の暫定利用</a:t>
            </a:r>
            <a:endParaRPr kumimoji="1" lang="en-US" altLang="ja-JP" sz="12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まちづくりの計画に位置付けられたリノベーション・空地の暫定利用</a:t>
            </a: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（発端の取組）に対し支援</a:t>
            </a: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42" name="タイトル 870"/>
          <p:cNvSpPr/>
          <p:nvPr/>
        </p:nvSpPr>
        <p:spPr>
          <a:xfrm>
            <a:off x="216342" y="601950"/>
            <a:ext cx="5811024" cy="399217"/>
          </a:xfrm>
          <a:prstGeom prst="rect">
            <a:avLst/>
          </a:prstGeom>
          <a:solidFill>
            <a:schemeClr val="bg2"/>
          </a:solidFill>
          <a:ln w="6350">
            <a:noFill/>
          </a:ln>
        </p:spPr>
        <p:txBody>
          <a:bodyPr wrap="none">
            <a:spAutoFit/>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ＭＳ Ｐゴシック" charset="-128"/>
                <a:ea typeface="ＭＳ Ｐゴシック" charset="-128"/>
                <a:cs typeface="+mj-cs"/>
              </a:rPr>
              <a:t>都市再開発支援事業の概要（対象エリアのイメージ）</a:t>
            </a:r>
          </a:p>
        </p:txBody>
      </p:sp>
      <p:sp>
        <p:nvSpPr>
          <p:cNvPr id="2243" name="四角形 871"/>
          <p:cNvSpPr>
            <a:spLocks noGrp="1"/>
          </p:cNvSpPr>
          <p:nvPr>
            <p:ph type="title"/>
          </p:nvPr>
        </p:nvSpPr>
        <p:spPr>
          <a:xfrm>
            <a:off x="0" y="0"/>
            <a:ext cx="7019925" cy="476250"/>
          </a:xfrm>
          <a:prstGeom prst="rect">
            <a:avLst/>
          </a:prstGeom>
        </p:spPr>
        <p:txBody>
          <a:bodyPr/>
          <a:lstStyle/>
          <a:p>
            <a:r>
              <a:rPr lang="ja-JP" altLang="en-US" sz="2400" b="1" kern="0" dirty="0">
                <a:solidFill>
                  <a:schemeClr val="tx1"/>
                </a:solidFill>
                <a:latin typeface="+mj-lt"/>
                <a:ea typeface="+mj-ea"/>
                <a:cs typeface="+mj-cs"/>
              </a:rPr>
              <a:t>３．市街地再開発事業に対する支援制度</a:t>
            </a:r>
          </a:p>
        </p:txBody>
      </p:sp>
      <p:sp>
        <p:nvSpPr>
          <p:cNvPr id="2246" name="スライド番号プレースホルダ 4"/>
          <p:cNvSpPr>
            <a:spLocks noGrp="1"/>
          </p:cNvSpPr>
          <p:nvPr>
            <p:ph type="sldNum" sz="quarter" idx="12"/>
          </p:nvPr>
        </p:nvSpPr>
        <p:spPr>
          <a:xfrm>
            <a:off x="7010400" y="6592579"/>
            <a:ext cx="2133600" cy="476250"/>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851D2-BB68-4670-9F9A-238E666085CC}"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77003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3" name="四角形 286"/>
          <p:cNvSpPr/>
          <p:nvPr/>
        </p:nvSpPr>
        <p:spPr>
          <a:xfrm>
            <a:off x="235428" y="2896179"/>
            <a:ext cx="8657051" cy="2224422"/>
          </a:xfrm>
          <a:prstGeom prst="rect">
            <a:avLst/>
          </a:prstGeom>
          <a:solidFill>
            <a:schemeClr val="bg1">
              <a:lumMod val="9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dirty="0"/>
          </a:p>
        </p:txBody>
      </p:sp>
      <p:pic>
        <p:nvPicPr>
          <p:cNvPr id="3204" name="図 21"/>
          <p:cNvPicPr>
            <a:picLocks noChangeAspect="1"/>
          </p:cNvPicPr>
          <p:nvPr/>
        </p:nvPicPr>
        <p:blipFill>
          <a:blip r:embed="rId2"/>
          <a:stretch>
            <a:fillRect/>
          </a:stretch>
        </p:blipFill>
        <p:spPr>
          <a:xfrm>
            <a:off x="330156" y="2953275"/>
            <a:ext cx="4097828" cy="2107225"/>
          </a:xfrm>
          <a:prstGeom prst="rect">
            <a:avLst/>
          </a:prstGeom>
        </p:spPr>
      </p:pic>
      <p:sp>
        <p:nvSpPr>
          <p:cNvPr id="3205" name="四角形 286"/>
          <p:cNvSpPr/>
          <p:nvPr/>
        </p:nvSpPr>
        <p:spPr>
          <a:xfrm>
            <a:off x="235428" y="5229014"/>
            <a:ext cx="8679777" cy="1561042"/>
          </a:xfrm>
          <a:prstGeom prst="rect">
            <a:avLst/>
          </a:prstGeom>
          <a:solidFill>
            <a:schemeClr val="bg1">
              <a:lumMod val="9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pic>
        <p:nvPicPr>
          <p:cNvPr id="3206" name="Picture 3"/>
          <p:cNvPicPr>
            <a:picLocks noChangeAspect="1" noChangeArrowheads="1"/>
          </p:cNvPicPr>
          <p:nvPr/>
        </p:nvPicPr>
        <p:blipFill>
          <a:blip r:embed="rId3"/>
          <a:stretch>
            <a:fillRect/>
          </a:stretch>
        </p:blipFill>
        <p:spPr>
          <a:xfrm>
            <a:off x="297821" y="5531671"/>
            <a:ext cx="1339132" cy="901053"/>
          </a:xfrm>
          <a:prstGeom prst="rect">
            <a:avLst/>
          </a:prstGeom>
          <a:noFill/>
          <a:ln>
            <a:noFill/>
          </a:ln>
        </p:spPr>
      </p:pic>
      <p:pic>
        <p:nvPicPr>
          <p:cNvPr id="3207" name="Picture 6"/>
          <p:cNvPicPr>
            <a:picLocks noChangeAspect="1" noChangeArrowheads="1"/>
          </p:cNvPicPr>
          <p:nvPr/>
        </p:nvPicPr>
        <p:blipFill>
          <a:blip r:embed="rId4"/>
          <a:stretch>
            <a:fillRect/>
          </a:stretch>
        </p:blipFill>
        <p:spPr>
          <a:xfrm>
            <a:off x="1867575" y="5517232"/>
            <a:ext cx="1264265" cy="936396"/>
          </a:xfrm>
          <a:prstGeom prst="rect">
            <a:avLst/>
          </a:prstGeom>
          <a:noFill/>
          <a:ln>
            <a:noFill/>
          </a:ln>
        </p:spPr>
      </p:pic>
      <p:sp>
        <p:nvSpPr>
          <p:cNvPr id="3208" name="二等辺三角形 62"/>
          <p:cNvSpPr/>
          <p:nvPr/>
        </p:nvSpPr>
        <p:spPr>
          <a:xfrm rot="5400000">
            <a:off x="1634563" y="5920208"/>
            <a:ext cx="258250" cy="14401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09" name="図 63"/>
          <p:cNvPicPr>
            <a:picLocks noChangeAspect="1"/>
          </p:cNvPicPr>
          <p:nvPr/>
        </p:nvPicPr>
        <p:blipFill>
          <a:blip r:embed="rId5"/>
          <a:stretch>
            <a:fillRect/>
          </a:stretch>
        </p:blipFill>
        <p:spPr>
          <a:xfrm>
            <a:off x="3474548" y="5519353"/>
            <a:ext cx="1167403" cy="923468"/>
          </a:xfrm>
          <a:prstGeom prst="rect">
            <a:avLst/>
          </a:prstGeom>
        </p:spPr>
      </p:pic>
      <p:sp>
        <p:nvSpPr>
          <p:cNvPr id="3210" name="テキスト ボックス 69"/>
          <p:cNvSpPr txBox="1"/>
          <p:nvPr/>
        </p:nvSpPr>
        <p:spPr>
          <a:xfrm>
            <a:off x="3417583" y="6397878"/>
            <a:ext cx="2197855" cy="414605"/>
          </a:xfrm>
          <a:prstGeom prst="rect">
            <a:avLst/>
          </a:prstGeom>
          <a:noFill/>
        </p:spPr>
        <p:txBody>
          <a:bodyPr wrap="none" rtlCol="0">
            <a:spAutoFit/>
          </a:bodyPr>
          <a:lstStyle/>
          <a:p>
            <a:r>
              <a:rPr lang="ja-JP" altLang="en-US" sz="1050" dirty="0">
                <a:solidFill>
                  <a:schemeClr val="tx1"/>
                </a:solidFill>
                <a:latin typeface="+mj-ea"/>
                <a:ea typeface="+mj-ea"/>
              </a:rPr>
              <a:t>木造</a:t>
            </a:r>
            <a:r>
              <a:rPr lang="en-US" altLang="ja-JP" sz="1050" dirty="0">
                <a:solidFill>
                  <a:schemeClr val="tx1"/>
                </a:solidFill>
                <a:latin typeface="+mj-ea"/>
                <a:ea typeface="+mj-ea"/>
              </a:rPr>
              <a:t>2</a:t>
            </a:r>
            <a:r>
              <a:rPr lang="ja-JP" altLang="en-US" sz="1050" dirty="0">
                <a:solidFill>
                  <a:schemeClr val="tx1"/>
                </a:solidFill>
                <a:latin typeface="+mj-ea"/>
                <a:ea typeface="+mj-ea"/>
              </a:rPr>
              <a:t>階建て（従前）住宅＋店舗</a:t>
            </a:r>
            <a:endParaRPr lang="en-US" altLang="ja-JP" sz="1050" dirty="0">
              <a:solidFill>
                <a:schemeClr val="tx1"/>
              </a:solidFill>
              <a:latin typeface="+mj-ea"/>
              <a:ea typeface="+mj-ea"/>
            </a:endParaRPr>
          </a:p>
          <a:p>
            <a:r>
              <a:rPr lang="ja-JP" altLang="en-US" sz="1050" dirty="0">
                <a:solidFill>
                  <a:schemeClr val="tx1"/>
                </a:solidFill>
                <a:latin typeface="+mj-ea"/>
                <a:ea typeface="+mj-ea"/>
              </a:rPr>
              <a:t>                （従後）</a:t>
            </a:r>
            <a:r>
              <a:rPr lang="zh-TW" altLang="en-US" sz="1050" dirty="0">
                <a:solidFill>
                  <a:schemeClr val="tx1"/>
                </a:solidFill>
                <a:latin typeface="+mj-ea"/>
                <a:ea typeface="+mj-ea"/>
              </a:rPr>
              <a:t>簡易宿所</a:t>
            </a:r>
            <a:r>
              <a:rPr lang="en-US" altLang="zh-TW" sz="1050" dirty="0">
                <a:solidFill>
                  <a:schemeClr val="tx1"/>
                </a:solidFill>
                <a:latin typeface="+mj-ea"/>
                <a:ea typeface="+mj-ea"/>
              </a:rPr>
              <a:t>+</a:t>
            </a:r>
            <a:r>
              <a:rPr lang="ja-JP" altLang="en-US" sz="1050" dirty="0">
                <a:solidFill>
                  <a:schemeClr val="tx1"/>
                </a:solidFill>
                <a:latin typeface="+mj-ea"/>
                <a:ea typeface="+mj-ea"/>
              </a:rPr>
              <a:t>店舗</a:t>
            </a:r>
            <a:endParaRPr sz="1400" dirty="0">
              <a:solidFill>
                <a:schemeClr val="tx1"/>
              </a:solidFill>
              <a:latin typeface="+mj-ea"/>
              <a:ea typeface="+mj-ea"/>
            </a:endParaRPr>
          </a:p>
        </p:txBody>
      </p:sp>
      <p:pic>
        <p:nvPicPr>
          <p:cNvPr id="3211" name="Picture 4"/>
          <p:cNvPicPr>
            <a:picLocks noChangeAspect="1" noChangeArrowheads="1"/>
          </p:cNvPicPr>
          <p:nvPr/>
        </p:nvPicPr>
        <p:blipFill>
          <a:blip r:embed="rId6"/>
          <a:stretch>
            <a:fillRect/>
          </a:stretch>
        </p:blipFill>
        <p:spPr>
          <a:xfrm>
            <a:off x="7604542" y="5553090"/>
            <a:ext cx="1215930" cy="880501"/>
          </a:xfrm>
          <a:prstGeom prst="rect">
            <a:avLst/>
          </a:prstGeom>
          <a:noFill/>
          <a:ln>
            <a:noFill/>
          </a:ln>
        </p:spPr>
      </p:pic>
      <p:sp>
        <p:nvSpPr>
          <p:cNvPr id="3212" name="テキスト ボックス 71"/>
          <p:cNvSpPr txBox="1"/>
          <p:nvPr/>
        </p:nvSpPr>
        <p:spPr>
          <a:xfrm>
            <a:off x="6346640" y="5240233"/>
            <a:ext cx="1941375" cy="276106"/>
          </a:xfrm>
          <a:prstGeom prst="rect">
            <a:avLst/>
          </a:prstGeom>
          <a:noFill/>
        </p:spPr>
        <p:txBody>
          <a:bodyPr wrap="none" rtlCol="0">
            <a:spAutoFit/>
          </a:bodyPr>
          <a:lstStyle/>
          <a:p>
            <a:r>
              <a:rPr lang="ja-JP" altLang="en-US" sz="1200" b="1" kern="100" dirty="0">
                <a:solidFill>
                  <a:schemeClr val="tx1"/>
                </a:solidFill>
                <a:latin typeface="+mn-ea"/>
                <a:ea typeface="+mn-ea"/>
              </a:rPr>
              <a:t>■空地暫定利用のイメージ</a:t>
            </a:r>
            <a:endParaRPr kumimoji="1" lang="en-US" altLang="ja-JP" sz="1200" dirty="0">
              <a:solidFill>
                <a:schemeClr val="tx1"/>
              </a:solidFill>
              <a:latin typeface="+mn-ea"/>
              <a:ea typeface="+mn-ea"/>
            </a:endParaRPr>
          </a:p>
        </p:txBody>
      </p:sp>
      <p:pic>
        <p:nvPicPr>
          <p:cNvPr id="3213" name="Picture 2"/>
          <p:cNvPicPr>
            <a:picLocks noChangeAspect="1" noChangeArrowheads="1"/>
          </p:cNvPicPr>
          <p:nvPr/>
        </p:nvPicPr>
        <p:blipFill>
          <a:blip r:embed="rId7"/>
          <a:stretch>
            <a:fillRect/>
          </a:stretch>
        </p:blipFill>
        <p:spPr>
          <a:xfrm>
            <a:off x="6409300" y="5528459"/>
            <a:ext cx="1115028" cy="912842"/>
          </a:xfrm>
          <a:prstGeom prst="rect">
            <a:avLst/>
          </a:prstGeom>
          <a:noFill/>
          <a:ln>
            <a:noFill/>
          </a:ln>
        </p:spPr>
      </p:pic>
      <p:graphicFrame>
        <p:nvGraphicFramePr>
          <p:cNvPr id="3214" name="表 73"/>
          <p:cNvGraphicFramePr>
            <a:graphicFrameLocks noGrp="1"/>
          </p:cNvGraphicFramePr>
          <p:nvPr>
            <p:extLst>
              <p:ext uri="{D42A27DB-BD31-4B8C-83A1-F6EECF244321}">
                <p14:modId xmlns:p14="http://schemas.microsoft.com/office/powerpoint/2010/main" val="3690024429"/>
              </p:ext>
            </p:extLst>
          </p:nvPr>
        </p:nvGraphicFramePr>
        <p:xfrm>
          <a:off x="278175" y="1052736"/>
          <a:ext cx="8614305" cy="1736547"/>
        </p:xfrm>
        <a:graphic>
          <a:graphicData uri="http://schemas.openxmlformats.org/drawingml/2006/table">
            <a:tbl>
              <a:tblPr firstRow="1" bandRow="1">
                <a:tableStyleId>{5C22544A-7EE6-4342-B048-85BDC9FD1C3A}</a:tableStyleId>
              </a:tblPr>
              <a:tblGrid>
                <a:gridCol w="824167">
                  <a:extLst>
                    <a:ext uri="{9D8B030D-6E8A-4147-A177-3AD203B41FA5}">
                      <a16:colId xmlns:a16="http://schemas.microsoft.com/office/drawing/2014/main" val="20000"/>
                    </a:ext>
                  </a:extLst>
                </a:gridCol>
                <a:gridCol w="4464234">
                  <a:extLst>
                    <a:ext uri="{9D8B030D-6E8A-4147-A177-3AD203B41FA5}">
                      <a16:colId xmlns:a16="http://schemas.microsoft.com/office/drawing/2014/main" val="20001"/>
                    </a:ext>
                  </a:extLst>
                </a:gridCol>
                <a:gridCol w="3325904">
                  <a:extLst>
                    <a:ext uri="{9D8B030D-6E8A-4147-A177-3AD203B41FA5}">
                      <a16:colId xmlns:a16="http://schemas.microsoft.com/office/drawing/2014/main" val="20002"/>
                    </a:ext>
                  </a:extLst>
                </a:gridCol>
              </a:tblGrid>
              <a:tr h="235325">
                <a:tc>
                  <a:txBody>
                    <a:bodyPr/>
                    <a:lstStyle/>
                    <a:p>
                      <a:pPr marL="0" algn="ctr" defTabSz="914400" rtl="0" eaLnBrk="1" latinLnBrk="0" hangingPunct="1"/>
                      <a:r>
                        <a:rPr kumimoji="1" lang="ja-JP" altLang="en-US" sz="1100" b="1" kern="1200" dirty="0">
                          <a:solidFill>
                            <a:schemeClr val="bg1"/>
                          </a:solidFill>
                          <a:latin typeface="Meiryo UI" panose="020B0604030504040204" pitchFamily="50" charset="-128"/>
                          <a:ea typeface="Meiryo UI" panose="020B0604030504040204" pitchFamily="50" charset="-128"/>
                          <a:cs typeface="+mn-cs"/>
                        </a:rPr>
                        <a:t>実施主体</a:t>
                      </a:r>
                      <a:endParaRPr sz="1100" b="1"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Meiryo UI" panose="020B0604030504040204" pitchFamily="50" charset="-128"/>
                          <a:ea typeface="Meiryo UI" panose="020B0604030504040204" pitchFamily="50" charset="-128"/>
                          <a:cs typeface="+mn-cs"/>
                        </a:rPr>
                        <a:t>要件</a:t>
                      </a:r>
                      <a:endParaRPr>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Meiryo UI" panose="020B0604030504040204" pitchFamily="50" charset="-128"/>
                          <a:ea typeface="Meiryo UI" panose="020B0604030504040204" pitchFamily="50" charset="-128"/>
                          <a:cs typeface="+mn-cs"/>
                        </a:rPr>
                        <a:t>要件の具体的イメージ</a:t>
                      </a:r>
                      <a:endParaRPr sz="1100" b="1"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0"/>
                  </a:ext>
                </a:extLst>
              </a:tr>
              <a:tr h="385077">
                <a:tc rowSpan="3">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100" b="0" u="none" kern="1200" dirty="0">
                          <a:solidFill>
                            <a:schemeClr val="accent4">
                              <a:lumMod val="95000"/>
                              <a:lumOff val="5000"/>
                            </a:schemeClr>
                          </a:solidFill>
                          <a:latin typeface="Meiryo UI" panose="020B0604030504040204" pitchFamily="50" charset="-128"/>
                          <a:ea typeface="Meiryo UI" panose="020B0604030504040204" pitchFamily="50" charset="-128"/>
                          <a:cs typeface="+mn-cs"/>
                        </a:rPr>
                        <a:t>・地方公共団体</a:t>
                      </a:r>
                      <a:endParaRPr kumimoji="1" lang="en-US" altLang="ja-JP" sz="1100" b="0" u="none" kern="1200" dirty="0">
                        <a:solidFill>
                          <a:schemeClr val="accent4">
                            <a:lumMod val="95000"/>
                            <a:lumOff val="5000"/>
                          </a:schemeClr>
                        </a:solidFill>
                        <a:latin typeface="Meiryo UI" panose="020B0604030504040204" pitchFamily="50" charset="-128"/>
                        <a:ea typeface="Meiryo UI" panose="020B0604030504040204" pitchFamily="50" charset="-128"/>
                        <a:cs typeface="+mn-cs"/>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100" b="0" u="none" kern="1200" dirty="0">
                          <a:solidFill>
                            <a:schemeClr val="accent4">
                              <a:lumMod val="95000"/>
                              <a:lumOff val="5000"/>
                            </a:schemeClr>
                          </a:solidFill>
                          <a:latin typeface="Meiryo UI" panose="020B0604030504040204" pitchFamily="50" charset="-128"/>
                          <a:ea typeface="Meiryo UI" panose="020B0604030504040204" pitchFamily="50" charset="-128"/>
                          <a:cs typeface="+mn-cs"/>
                        </a:rPr>
                        <a:t>・地方公共団体からの間接補助を受ける民間事業者等</a:t>
                      </a:r>
                      <a:endParaRPr kumimoji="1" lang="en-US" altLang="ja-JP" sz="1100" b="0" u="none" kern="1200" dirty="0">
                        <a:solidFill>
                          <a:schemeClr val="accent4">
                            <a:lumMod val="95000"/>
                            <a:lumOff val="5000"/>
                          </a:schemeClr>
                        </a:solidFill>
                        <a:latin typeface="Meiryo UI" panose="020B0604030504040204" pitchFamily="50" charset="-128"/>
                        <a:ea typeface="Meiryo UI" panose="020B0604030504040204" pitchFamily="50" charset="-128"/>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92075" indent="-92075" algn="l" defTabSz="914400" rtl="0" eaLnBrk="1" latinLnBrk="0" hangingPunct="1"/>
                      <a:r>
                        <a:rPr kumimoji="1" lang="ja-JP" altLang="en-US" sz="1100" b="0" u="none" kern="1200" dirty="0">
                          <a:solidFill>
                            <a:schemeClr val="tx1"/>
                          </a:solidFill>
                          <a:latin typeface="Meiryo UI" panose="020B0604030504040204" pitchFamily="50" charset="-128"/>
                          <a:ea typeface="Meiryo UI" panose="020B0604030504040204" pitchFamily="50" charset="-128"/>
                          <a:cs typeface="+mn-cs"/>
                        </a:rPr>
                        <a:t>①連鎖的なリノベーション等を誘発するような人材の育成・まちづくりの相互連携に関する普及啓発の活動が行われること</a:t>
                      </a:r>
                      <a:endParaRPr kumimoji="1" lang="en-US" altLang="ja-JP" sz="1100" b="0" u="none" kern="1200" dirty="0">
                        <a:solidFill>
                          <a:schemeClr val="tx1"/>
                        </a:solidFill>
                        <a:latin typeface="Meiryo UI" panose="020B0604030504040204" pitchFamily="50" charset="-128"/>
                        <a:ea typeface="Meiryo UI" panose="020B0604030504040204" pitchFamily="50" charset="-128"/>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indent="0" algn="l" defTabSz="914400" rtl="0" eaLnBrk="1" latinLnBrk="0" hangingPunct="1"/>
                      <a:r>
                        <a:rPr kumimoji="1" lang="ja-JP" altLang="en-US" sz="1100" dirty="0">
                          <a:solidFill>
                            <a:schemeClr val="tx1"/>
                          </a:solidFill>
                          <a:latin typeface="Meiryo UI" panose="020B0604030504040204" pitchFamily="50" charset="-128"/>
                          <a:ea typeface="Meiryo UI" panose="020B0604030504040204" pitchFamily="50" charset="-128"/>
                        </a:rPr>
                        <a:t>リノベーションに関する人材育成</a:t>
                      </a:r>
                      <a:r>
                        <a:rPr kumimoji="1" lang="ja-JP" altLang="en-US" sz="1100" b="0" u="none" kern="1200" dirty="0">
                          <a:solidFill>
                            <a:schemeClr val="tx1"/>
                          </a:solidFill>
                          <a:latin typeface="Meiryo UI" panose="020B0604030504040204" pitchFamily="50" charset="-128"/>
                          <a:ea typeface="Meiryo UI" panose="020B0604030504040204" pitchFamily="50" charset="-128"/>
                          <a:cs typeface="+mn-cs"/>
                        </a:rPr>
                        <a:t>の取組が既にあること又は今後行われる予定があること等</a:t>
                      </a:r>
                      <a:endParaRPr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385077">
                <a:tc vMerge="1">
                  <a:txBody>
                    <a:bodyPr/>
                    <a:lstStyle/>
                    <a:p>
                      <a:endParaRPr kumimoji="1" lang="ja-JP" altLang="en-US"/>
                    </a:p>
                  </a:txBody>
                  <a:tcPr/>
                </a:tc>
                <a:tc>
                  <a:txBody>
                    <a:bodyPr/>
                    <a:lstStyle/>
                    <a:p>
                      <a:pPr marL="92075" indent="-92075" algn="l" defTabSz="914400" rtl="0" eaLnBrk="1" latinLnBrk="0" hangingPunct="1"/>
                      <a:r>
                        <a:rPr kumimoji="1" lang="ja-JP" altLang="en-US" sz="1100" b="0" u="none" kern="1200" dirty="0">
                          <a:solidFill>
                            <a:schemeClr val="tx1"/>
                          </a:solidFill>
                          <a:latin typeface="Meiryo UI" panose="020B0604030504040204" pitchFamily="50" charset="-128"/>
                          <a:ea typeface="Meiryo UI" panose="020B0604030504040204" pitchFamily="50" charset="-128"/>
                          <a:cs typeface="+mn-cs"/>
                        </a:rPr>
                        <a:t>②市街地再開発事業に向けて作成されるまちづくりの計画（地区再生計画、街区整備計画等）にリノベーション等を推進するエリアと方針が定められていること</a:t>
                      </a:r>
                      <a:endParaRPr kumimoji="1" lang="en-US" altLang="ja-JP" sz="1100" b="0" u="none" kern="1200" dirty="0">
                        <a:solidFill>
                          <a:schemeClr val="tx1"/>
                        </a:solidFill>
                        <a:latin typeface="Meiryo UI" panose="020B0604030504040204" pitchFamily="50" charset="-128"/>
                        <a:ea typeface="Meiryo UI" panose="020B0604030504040204" pitchFamily="50" charset="-128"/>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indent="0" algn="l" defTabSz="914400" rtl="0" eaLnBrk="1" latinLnBrk="0" hangingPunct="1"/>
                      <a:r>
                        <a:rPr kumimoji="1" lang="ja-JP" altLang="en-US" sz="1100" b="0" u="none" kern="1200" dirty="0">
                          <a:solidFill>
                            <a:schemeClr val="accent4">
                              <a:lumMod val="95000"/>
                              <a:lumOff val="5000"/>
                            </a:schemeClr>
                          </a:solidFill>
                          <a:latin typeface="Meiryo UI" panose="020B0604030504040204" pitchFamily="50" charset="-128"/>
                          <a:ea typeface="Meiryo UI" panose="020B0604030504040204" pitchFamily="50" charset="-128"/>
                          <a:cs typeface="+mn-cs"/>
                        </a:rPr>
                        <a:t>地区再生計画、街区整備計画等にリノベーションや空地の暫定利用を行う具体的範囲や取組方針等を定めること等</a:t>
                      </a:r>
                      <a:endParaRPr sz="1100" dirty="0">
                        <a:solidFill>
                          <a:schemeClr val="accent4">
                            <a:lumMod val="95000"/>
                            <a:lumOff val="5000"/>
                          </a:schemeClr>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456387">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kern="1200" dirty="0">
                          <a:solidFill>
                            <a:schemeClr val="tx1"/>
                          </a:solidFill>
                          <a:latin typeface="Meiryo UI" panose="020B0604030504040204" pitchFamily="50" charset="-128"/>
                          <a:ea typeface="Meiryo UI" panose="020B0604030504040204" pitchFamily="50" charset="-128"/>
                          <a:cs typeface="+mn-cs"/>
                        </a:rPr>
                        <a:t>③まちづくりの計画（地区再生計画、街区整備計画等）にリノベーション等を位置づけてから３年間を限度</a:t>
                      </a:r>
                      <a:endParaRPr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indent="0" algn="l" defTabSz="914400" rtl="0" eaLnBrk="1" latinLnBrk="0" hangingPunct="1"/>
                      <a:r>
                        <a:rPr kumimoji="1" lang="ja-JP" altLang="en-US" sz="1100" b="0" u="none" kern="1200" dirty="0">
                          <a:solidFill>
                            <a:schemeClr val="accent4">
                              <a:lumMod val="95000"/>
                              <a:lumOff val="5000"/>
                            </a:schemeClr>
                          </a:solidFill>
                          <a:latin typeface="Meiryo UI" panose="020B0604030504040204" pitchFamily="50" charset="-128"/>
                          <a:ea typeface="Meiryo UI" panose="020B0604030504040204" pitchFamily="50" charset="-128"/>
                          <a:cs typeface="+mn-cs"/>
                        </a:rPr>
                        <a:t>上記のような計画にリノベーションや空地の暫定利用を行う大まかなエリアや取組方針等を定めた時点から３年間</a:t>
                      </a:r>
                      <a:endParaRPr sz="1100" dirty="0">
                        <a:solidFill>
                          <a:schemeClr val="accent4">
                            <a:lumMod val="95000"/>
                            <a:lumOff val="5000"/>
                          </a:schemeClr>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215" name="スライド番号プレースホルダー 1"/>
          <p:cNvSpPr>
            <a:spLocks noGrp="1"/>
          </p:cNvSpPr>
          <p:nvPr>
            <p:ph type="sldNum" sz="quarter" idx="12"/>
          </p:nvPr>
        </p:nvSpPr>
        <p:spPr>
          <a:xfrm>
            <a:off x="8676456" y="6525344"/>
            <a:ext cx="397329" cy="476250"/>
          </a:xfrm>
        </p:spPr>
        <p:txBody>
          <a:bodyPr/>
          <a:lstStyle/>
          <a:p>
            <a:pPr>
              <a:defRPr/>
            </a:pPr>
            <a:fld id="{651FC12D-27C1-4F31-90C9-A93D49E44687}" type="slidenum">
              <a:rPr lang="en-US" altLang="ja-JP" smtClean="0">
                <a:solidFill>
                  <a:schemeClr val="tx1"/>
                </a:solidFill>
              </a:rPr>
              <a:pPr>
                <a:defRPr/>
              </a:pPr>
              <a:t>24</a:t>
            </a:fld>
            <a:endParaRPr lang="en-US" altLang="ja-JP" dirty="0">
              <a:solidFill>
                <a:schemeClr val="tx1"/>
              </a:solidFill>
            </a:endParaRPr>
          </a:p>
        </p:txBody>
      </p:sp>
      <p:sp>
        <p:nvSpPr>
          <p:cNvPr id="3216" name="テキスト ボックス 61"/>
          <p:cNvSpPr txBox="1"/>
          <p:nvPr/>
        </p:nvSpPr>
        <p:spPr>
          <a:xfrm>
            <a:off x="236800" y="5229200"/>
            <a:ext cx="1907711" cy="276106"/>
          </a:xfrm>
          <a:prstGeom prst="rect">
            <a:avLst/>
          </a:prstGeom>
          <a:noFill/>
        </p:spPr>
        <p:txBody>
          <a:bodyPr wrap="none" rtlCol="0">
            <a:spAutoFit/>
          </a:bodyPr>
          <a:lstStyle/>
          <a:p>
            <a:r>
              <a:rPr lang="ja-JP" altLang="en-US" sz="1200" b="1" kern="100" dirty="0">
                <a:solidFill>
                  <a:schemeClr val="tx1"/>
                </a:solidFill>
                <a:latin typeface="+mn-ea"/>
                <a:ea typeface="+mn-ea"/>
              </a:rPr>
              <a:t>■リノベーションのイメージ</a:t>
            </a:r>
            <a:endParaRPr kumimoji="1" lang="ja-JP" altLang="en-US" sz="1200" dirty="0">
              <a:solidFill>
                <a:schemeClr val="tx1"/>
              </a:solidFill>
              <a:latin typeface="+mn-ea"/>
              <a:ea typeface="+mn-ea"/>
            </a:endParaRPr>
          </a:p>
        </p:txBody>
      </p:sp>
      <p:sp>
        <p:nvSpPr>
          <p:cNvPr id="3217" name="テキスト ボックス 71"/>
          <p:cNvSpPr txBox="1"/>
          <p:nvPr/>
        </p:nvSpPr>
        <p:spPr>
          <a:xfrm>
            <a:off x="6504066" y="6483603"/>
            <a:ext cx="2274799" cy="253023"/>
          </a:xfrm>
          <a:prstGeom prst="rect">
            <a:avLst/>
          </a:prstGeom>
          <a:noFill/>
        </p:spPr>
        <p:txBody>
          <a:bodyPr wrap="none" rtlCol="0">
            <a:spAutoFit/>
          </a:bodyPr>
          <a:lstStyle/>
          <a:p>
            <a:r>
              <a:rPr lang="ja-JP" altLang="en-US" sz="1050" dirty="0">
                <a:solidFill>
                  <a:schemeClr val="tx1"/>
                </a:solidFill>
                <a:latin typeface="+mn-ea"/>
                <a:ea typeface="+mn-ea"/>
              </a:rPr>
              <a:t>空き地等における仮設店舗等の設置</a:t>
            </a:r>
            <a:endParaRPr kumimoji="1" lang="en-US" altLang="ja-JP" sz="1050" dirty="0">
              <a:solidFill>
                <a:schemeClr val="tx1"/>
              </a:solidFill>
              <a:latin typeface="+mn-ea"/>
              <a:ea typeface="+mn-ea"/>
            </a:endParaRPr>
          </a:p>
        </p:txBody>
      </p:sp>
      <p:pic>
        <p:nvPicPr>
          <p:cNvPr id="3218" name="図 66"/>
          <p:cNvPicPr>
            <a:picLocks noChangeAspect="1"/>
          </p:cNvPicPr>
          <p:nvPr/>
        </p:nvPicPr>
        <p:blipFill>
          <a:blip r:embed="rId8"/>
          <a:stretch>
            <a:fillRect/>
          </a:stretch>
        </p:blipFill>
        <p:spPr>
          <a:xfrm>
            <a:off x="4872116" y="5509257"/>
            <a:ext cx="1212052" cy="923468"/>
          </a:xfrm>
          <a:prstGeom prst="rect">
            <a:avLst/>
          </a:prstGeom>
        </p:spPr>
      </p:pic>
      <p:sp>
        <p:nvSpPr>
          <p:cNvPr id="3219" name="二等辺三角形 62"/>
          <p:cNvSpPr/>
          <p:nvPr/>
        </p:nvSpPr>
        <p:spPr>
          <a:xfrm rot="5400000">
            <a:off x="4658899" y="5934389"/>
            <a:ext cx="258250" cy="14401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0" name="楕円 14"/>
          <p:cNvSpPr/>
          <p:nvPr/>
        </p:nvSpPr>
        <p:spPr>
          <a:xfrm>
            <a:off x="2195736" y="4293096"/>
            <a:ext cx="166108" cy="1661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1" name="楕円 146"/>
          <p:cNvSpPr/>
          <p:nvPr/>
        </p:nvSpPr>
        <p:spPr>
          <a:xfrm>
            <a:off x="899592" y="3441189"/>
            <a:ext cx="162547" cy="1625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2" name="楕円 147"/>
          <p:cNvSpPr/>
          <p:nvPr/>
        </p:nvSpPr>
        <p:spPr>
          <a:xfrm>
            <a:off x="2451922" y="4621283"/>
            <a:ext cx="103854" cy="10385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3" name="楕円 148"/>
          <p:cNvSpPr/>
          <p:nvPr/>
        </p:nvSpPr>
        <p:spPr>
          <a:xfrm>
            <a:off x="2096595" y="4567617"/>
            <a:ext cx="103854" cy="10385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4" name="円弧 15"/>
          <p:cNvSpPr/>
          <p:nvPr/>
        </p:nvSpPr>
        <p:spPr>
          <a:xfrm rot="1278242">
            <a:off x="2020917" y="4355792"/>
            <a:ext cx="475855" cy="475855"/>
          </a:xfrm>
          <a:prstGeom prst="arc">
            <a:avLst>
              <a:gd name="adj1" fmla="val 16200000"/>
              <a:gd name="adj2" fmla="val 20562078"/>
            </a:avLst>
          </a:prstGeom>
          <a:ln w="12700">
            <a:solidFill>
              <a:srgbClr val="FF0000"/>
            </a:solidFill>
            <a:prstDash val="sysDash"/>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25" name="円弧 150"/>
          <p:cNvSpPr/>
          <p:nvPr/>
        </p:nvSpPr>
        <p:spPr>
          <a:xfrm rot="14351547">
            <a:off x="2140003" y="4309371"/>
            <a:ext cx="475855" cy="475855"/>
          </a:xfrm>
          <a:prstGeom prst="arc">
            <a:avLst>
              <a:gd name="adj1" fmla="val 17852416"/>
              <a:gd name="adj2" fmla="val 20495984"/>
            </a:avLst>
          </a:prstGeom>
          <a:ln w="12700">
            <a:solidFill>
              <a:srgbClr val="FF0000"/>
            </a:solidFill>
            <a:prstDash val="sysDash"/>
            <a:headEnd type="triangle"/>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26" name="テキスト ボックス 69"/>
          <p:cNvSpPr txBox="1"/>
          <p:nvPr/>
        </p:nvSpPr>
        <p:spPr>
          <a:xfrm>
            <a:off x="2540160" y="4336435"/>
            <a:ext cx="453970" cy="253916"/>
          </a:xfrm>
          <a:prstGeom prst="rect">
            <a:avLst/>
          </a:prstGeom>
          <a:solidFill>
            <a:schemeClr val="bg1">
              <a:alpha val="53000"/>
            </a:schemeClr>
          </a:solidFill>
        </p:spPr>
        <p:txBody>
          <a:bodyPr wrap="none" rtlCol="0">
            <a:spAutoFit/>
          </a:bodyPr>
          <a:lstStyle/>
          <a:p>
            <a:r>
              <a:rPr lang="ja-JP" altLang="en-US" sz="1050" b="1" dirty="0">
                <a:solidFill>
                  <a:srgbClr val="FF0000"/>
                </a:solidFill>
                <a:latin typeface="+mn-ea"/>
                <a:ea typeface="+mn-ea"/>
              </a:rPr>
              <a:t>誘発</a:t>
            </a:r>
            <a:endParaRPr sz="1400" b="1" dirty="0">
              <a:solidFill>
                <a:srgbClr val="FF0000"/>
              </a:solidFill>
              <a:latin typeface="+mn-ea"/>
              <a:ea typeface="+mn-ea"/>
            </a:endParaRPr>
          </a:p>
        </p:txBody>
      </p:sp>
      <p:sp>
        <p:nvSpPr>
          <p:cNvPr id="3227" name="テキスト ボックス 19"/>
          <p:cNvSpPr txBox="1"/>
          <p:nvPr/>
        </p:nvSpPr>
        <p:spPr>
          <a:xfrm>
            <a:off x="4788024" y="2987068"/>
            <a:ext cx="3651842" cy="461665"/>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まちづくりの計画に位置付けられたリノベーション・空地の</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暫定利用（発端の取組）に対し支援</a:t>
            </a:r>
            <a:endParaRPr kumimoji="1" lang="ja-JP" altLang="en-US" sz="1200" dirty="0">
              <a:latin typeface="Meiryo UI" panose="020B0604030504040204" pitchFamily="50" charset="-128"/>
              <a:ea typeface="Meiryo UI" panose="020B0604030504040204" pitchFamily="50" charset="-128"/>
            </a:endParaRPr>
          </a:p>
        </p:txBody>
      </p:sp>
      <p:sp>
        <p:nvSpPr>
          <p:cNvPr id="3228" name="テキスト ボックス 12"/>
          <p:cNvSpPr txBox="1"/>
          <p:nvPr/>
        </p:nvSpPr>
        <p:spPr>
          <a:xfrm>
            <a:off x="4753167" y="3717242"/>
            <a:ext cx="2905709" cy="1326453"/>
          </a:xfrm>
          <a:prstGeom prst="rect">
            <a:avLst/>
          </a:prstGeom>
          <a:noFill/>
        </p:spPr>
        <p:txBody>
          <a:bodyPr wrap="square" rtlCol="0">
            <a:spAutoFit/>
          </a:bodyPr>
          <a:lstStyle/>
          <a:p>
            <a:pPr>
              <a:lnSpc>
                <a:spcPct val="150000"/>
              </a:lnSpc>
            </a:pPr>
            <a:r>
              <a:rPr lang="ja-JP" altLang="en-US" sz="1100" dirty="0">
                <a:solidFill>
                  <a:srgbClr val="000000"/>
                </a:solidFill>
                <a:latin typeface="+mn-ea"/>
                <a:ea typeface="+mn-ea"/>
              </a:rPr>
              <a:t>地区再生計画等まちづくりの計画区域</a:t>
            </a:r>
          </a:p>
          <a:p>
            <a:pPr>
              <a:lnSpc>
                <a:spcPct val="150000"/>
              </a:lnSpc>
            </a:pPr>
            <a:r>
              <a:rPr lang="ja-JP" altLang="en-US" sz="1100" dirty="0">
                <a:solidFill>
                  <a:srgbClr val="000000"/>
                </a:solidFill>
                <a:latin typeface="+mn-ea"/>
                <a:ea typeface="+mn-ea"/>
              </a:rPr>
              <a:t>再開発等の計画中の区域</a:t>
            </a:r>
            <a:endParaRPr lang="en-US" altLang="ja-JP" sz="1100" dirty="0">
              <a:solidFill>
                <a:srgbClr val="000000"/>
              </a:solidFill>
              <a:latin typeface="+mn-ea"/>
              <a:ea typeface="+mn-ea"/>
            </a:endParaRPr>
          </a:p>
          <a:p>
            <a:pPr>
              <a:lnSpc>
                <a:spcPct val="150000"/>
              </a:lnSpc>
            </a:pPr>
            <a:r>
              <a:rPr lang="ja-JP" altLang="en-US" sz="1100" dirty="0">
                <a:solidFill>
                  <a:srgbClr val="000000"/>
                </a:solidFill>
                <a:latin typeface="+mn-ea"/>
                <a:ea typeface="+mn-ea"/>
              </a:rPr>
              <a:t>リノベーションを推進する区域</a:t>
            </a:r>
            <a:endParaRPr lang="en-US" altLang="ja-JP" sz="1100" dirty="0">
              <a:solidFill>
                <a:srgbClr val="000000"/>
              </a:solidFill>
              <a:latin typeface="+mn-ea"/>
              <a:ea typeface="+mn-ea"/>
            </a:endParaRPr>
          </a:p>
          <a:p>
            <a:pPr>
              <a:lnSpc>
                <a:spcPct val="150000"/>
              </a:lnSpc>
            </a:pPr>
            <a:r>
              <a:rPr lang="ja-JP" altLang="en-US" sz="1100" dirty="0">
                <a:solidFill>
                  <a:srgbClr val="000000"/>
                </a:solidFill>
                <a:latin typeface="+mn-ea"/>
                <a:ea typeface="+mn-ea"/>
              </a:rPr>
              <a:t>空地の暫定利用を推進する区域</a:t>
            </a:r>
            <a:endParaRPr lang="en-US" altLang="ja-JP" sz="1100" dirty="0">
              <a:solidFill>
                <a:srgbClr val="000000"/>
              </a:solidFill>
              <a:latin typeface="+mn-ea"/>
              <a:ea typeface="+mn-ea"/>
            </a:endParaRPr>
          </a:p>
          <a:p>
            <a:pPr>
              <a:lnSpc>
                <a:spcPct val="150000"/>
              </a:lnSpc>
            </a:pPr>
            <a:r>
              <a:rPr lang="ja-JP" altLang="en-US" sz="1100" dirty="0">
                <a:solidFill>
                  <a:srgbClr val="000000"/>
                </a:solidFill>
                <a:latin typeface="+mn-ea"/>
                <a:ea typeface="+mn-ea"/>
              </a:rPr>
              <a:t>支援を行う発端の取組　　　　誘発される取組</a:t>
            </a:r>
          </a:p>
        </p:txBody>
      </p:sp>
      <p:sp>
        <p:nvSpPr>
          <p:cNvPr id="3229" name="正方形/長方形 199"/>
          <p:cNvSpPr/>
          <p:nvPr/>
        </p:nvSpPr>
        <p:spPr>
          <a:xfrm>
            <a:off x="4589156" y="4331491"/>
            <a:ext cx="170257" cy="170257"/>
          </a:xfrm>
          <a:prstGeom prst="rect">
            <a:avLst/>
          </a:prstGeom>
          <a:pattFill prst="wdUpDiag">
            <a:fgClr>
              <a:schemeClr val="accent5">
                <a:lumMod val="50000"/>
              </a:schemeClr>
            </a:fgClr>
            <a:bgClr>
              <a:schemeClr val="bg1"/>
            </a:bgClr>
          </a:pattFill>
          <a:ln w="6350">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30" name="正方形/長方形 201"/>
          <p:cNvSpPr/>
          <p:nvPr/>
        </p:nvSpPr>
        <p:spPr>
          <a:xfrm>
            <a:off x="4589156" y="4573756"/>
            <a:ext cx="170257" cy="170257"/>
          </a:xfrm>
          <a:prstGeom prst="rect">
            <a:avLst/>
          </a:prstGeom>
          <a:pattFill prst="lgCheck">
            <a:fgClr>
              <a:schemeClr val="accent6">
                <a:lumMod val="75000"/>
              </a:schemeClr>
            </a:fgClr>
            <a:bgClr>
              <a:schemeClr val="bg1"/>
            </a:bgClr>
          </a:pattFill>
          <a:ln w="6350">
            <a:solidFill>
              <a:schemeClr val="accent5">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31" name="テキスト ボックス 202"/>
          <p:cNvSpPr txBox="1"/>
          <p:nvPr/>
        </p:nvSpPr>
        <p:spPr>
          <a:xfrm>
            <a:off x="7174790" y="3805226"/>
            <a:ext cx="1717690" cy="861774"/>
          </a:xfrm>
          <a:prstGeom prst="rect">
            <a:avLst/>
          </a:prstGeom>
          <a:noFill/>
        </p:spPr>
        <p:txBody>
          <a:bodyPr wrap="square" rtlCol="0">
            <a:spAutoFit/>
          </a:bodyPr>
          <a:lstStyle/>
          <a:p>
            <a:r>
              <a:rPr lang="ja-JP" altLang="en-US" sz="1000" dirty="0">
                <a:solidFill>
                  <a:srgbClr val="000000"/>
                </a:solidFill>
                <a:latin typeface="+mn-ea"/>
                <a:ea typeface="+mn-ea"/>
              </a:rPr>
              <a:t>必ずしもそれぞれの区域を区分けしなくてもよい。</a:t>
            </a:r>
            <a:endParaRPr lang="en-US" altLang="ja-JP" sz="1000" dirty="0">
              <a:solidFill>
                <a:srgbClr val="000000"/>
              </a:solidFill>
              <a:latin typeface="+mn-ea"/>
              <a:ea typeface="+mn-ea"/>
            </a:endParaRPr>
          </a:p>
          <a:p>
            <a:r>
              <a:rPr lang="ja-JP" altLang="en-US" sz="1000" dirty="0">
                <a:solidFill>
                  <a:srgbClr val="000000"/>
                </a:solidFill>
                <a:latin typeface="+mn-ea"/>
                <a:ea typeface="+mn-ea"/>
              </a:rPr>
              <a:t>（リノベーションや空地暫定利用を推進する区域として、まとめて設定しておくことも可。）</a:t>
            </a:r>
          </a:p>
        </p:txBody>
      </p:sp>
      <p:sp>
        <p:nvSpPr>
          <p:cNvPr id="3232" name="正方形/長方形 204"/>
          <p:cNvSpPr/>
          <p:nvPr/>
        </p:nvSpPr>
        <p:spPr>
          <a:xfrm>
            <a:off x="4312579" y="3448050"/>
            <a:ext cx="835485" cy="261610"/>
          </a:xfrm>
          <a:prstGeom prst="rect">
            <a:avLst/>
          </a:prstGeom>
        </p:spPr>
        <p:txBody>
          <a:bodyPr wrap="none">
            <a:spAutoFit/>
          </a:bodyPr>
          <a:lstStyle/>
          <a:p>
            <a:pPr marL="180975" indent="-95250"/>
            <a:r>
              <a:rPr lang="ja-JP" altLang="en-US" sz="1100" b="1" dirty="0">
                <a:solidFill>
                  <a:srgbClr val="000000"/>
                </a:solidFill>
                <a:latin typeface="Meiryo UI" panose="020B0604030504040204" pitchFamily="50" charset="-128"/>
                <a:ea typeface="Meiryo UI" panose="020B0604030504040204" pitchFamily="50" charset="-128"/>
              </a:rPr>
              <a:t>＜凡例＞</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3233" name="正方形/長方形 205"/>
          <p:cNvSpPr/>
          <p:nvPr/>
        </p:nvSpPr>
        <p:spPr>
          <a:xfrm>
            <a:off x="4589156" y="3827435"/>
            <a:ext cx="170257" cy="170257"/>
          </a:xfrm>
          <a:prstGeom prst="rect">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34" name="正方形/長方形 206"/>
          <p:cNvSpPr/>
          <p:nvPr/>
        </p:nvSpPr>
        <p:spPr>
          <a:xfrm>
            <a:off x="4589156" y="4069700"/>
            <a:ext cx="170257" cy="170257"/>
          </a:xfrm>
          <a:prstGeom prst="rect">
            <a:avLst/>
          </a:prstGeom>
          <a:solidFill>
            <a:schemeClr val="bg2">
              <a:lumMod val="50000"/>
              <a:alpha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235" name="グループ化 23"/>
          <p:cNvGrpSpPr/>
          <p:nvPr/>
        </p:nvGrpSpPr>
        <p:grpSpPr>
          <a:xfrm>
            <a:off x="7038275" y="3592066"/>
            <a:ext cx="972108" cy="261610"/>
            <a:chOff x="7038274" y="3863912"/>
            <a:chExt cx="972108" cy="261610"/>
          </a:xfrm>
        </p:grpSpPr>
        <p:sp>
          <p:nvSpPr>
            <p:cNvPr id="3236" name="正方形/長方形 208"/>
            <p:cNvSpPr/>
            <p:nvPr/>
          </p:nvSpPr>
          <p:spPr>
            <a:xfrm>
              <a:off x="7038274" y="3863912"/>
              <a:ext cx="972108" cy="261610"/>
            </a:xfrm>
            <a:prstGeom prst="rect">
              <a:avLst/>
            </a:prstGeom>
          </p:spPr>
          <p:txBody>
            <a:bodyPr wrap="square">
              <a:spAutoFit/>
            </a:bodyPr>
            <a:lstStyle/>
            <a:p>
              <a:pPr marL="180975" indent="-95250"/>
              <a:r>
                <a:rPr lang="ja-JP" altLang="en-US" sz="1050" b="1" dirty="0">
                  <a:solidFill>
                    <a:srgbClr val="000000"/>
                  </a:solidFill>
                  <a:latin typeface="Meiryo UI" panose="020B0604030504040204" pitchFamily="50" charset="-128"/>
                  <a:ea typeface="Meiryo UI" panose="020B0604030504040204" pitchFamily="50" charset="-128"/>
                </a:rPr>
                <a:t>！ ポイント</a:t>
              </a:r>
              <a:endParaRPr lang="en-US" altLang="ja-JP" sz="1050" dirty="0">
                <a:solidFill>
                  <a:srgbClr val="000000"/>
                </a:solidFill>
                <a:latin typeface="Meiryo UI" panose="020B0604030504040204" pitchFamily="50" charset="-128"/>
                <a:ea typeface="Meiryo UI" panose="020B0604030504040204" pitchFamily="50" charset="-128"/>
              </a:endParaRPr>
            </a:p>
          </p:txBody>
        </p:sp>
        <p:sp>
          <p:nvSpPr>
            <p:cNvPr id="3237" name="楕円 209"/>
            <p:cNvSpPr/>
            <p:nvPr/>
          </p:nvSpPr>
          <p:spPr>
            <a:xfrm>
              <a:off x="7211303" y="3925116"/>
              <a:ext cx="144016" cy="14401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38" name="楕円 211"/>
          <p:cNvSpPr/>
          <p:nvPr/>
        </p:nvSpPr>
        <p:spPr>
          <a:xfrm>
            <a:off x="923879" y="3747669"/>
            <a:ext cx="103854" cy="10385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9" name="テキスト ボックス 69"/>
          <p:cNvSpPr txBox="1"/>
          <p:nvPr/>
        </p:nvSpPr>
        <p:spPr>
          <a:xfrm>
            <a:off x="1093694" y="3569831"/>
            <a:ext cx="453970" cy="253916"/>
          </a:xfrm>
          <a:prstGeom prst="rect">
            <a:avLst/>
          </a:prstGeom>
          <a:solidFill>
            <a:schemeClr val="bg1">
              <a:alpha val="53000"/>
            </a:schemeClr>
          </a:solidFill>
        </p:spPr>
        <p:txBody>
          <a:bodyPr wrap="none" rtlCol="0">
            <a:spAutoFit/>
          </a:bodyPr>
          <a:lstStyle/>
          <a:p>
            <a:r>
              <a:rPr lang="ja-JP" altLang="en-US" sz="1050" b="1" dirty="0">
                <a:solidFill>
                  <a:srgbClr val="FF0000"/>
                </a:solidFill>
                <a:latin typeface="+mn-ea"/>
                <a:ea typeface="+mn-ea"/>
              </a:rPr>
              <a:t>誘発</a:t>
            </a:r>
            <a:endParaRPr sz="1400" b="1" dirty="0">
              <a:solidFill>
                <a:srgbClr val="FF0000"/>
              </a:solidFill>
              <a:latin typeface="+mn-ea"/>
              <a:ea typeface="+mn-ea"/>
            </a:endParaRPr>
          </a:p>
        </p:txBody>
      </p:sp>
      <p:sp>
        <p:nvSpPr>
          <p:cNvPr id="3240" name="左大かっこ 203"/>
          <p:cNvSpPr/>
          <p:nvPr/>
        </p:nvSpPr>
        <p:spPr>
          <a:xfrm rot="10800000">
            <a:off x="6707134" y="4325879"/>
            <a:ext cx="96311" cy="450082"/>
          </a:xfrm>
          <a:prstGeom prst="leftBracket">
            <a:avLst/>
          </a:pr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41" name="直線矢印コネクタ 207"/>
          <p:cNvCxnSpPr>
            <a:cxnSpLocks/>
          </p:cNvCxnSpPr>
          <p:nvPr/>
        </p:nvCxnSpPr>
        <p:spPr>
          <a:xfrm>
            <a:off x="6820602" y="4525711"/>
            <a:ext cx="369926"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42" name="円弧 222"/>
          <p:cNvSpPr/>
          <p:nvPr/>
        </p:nvSpPr>
        <p:spPr>
          <a:xfrm rot="1278242">
            <a:off x="793920" y="3511454"/>
            <a:ext cx="343099" cy="343099"/>
          </a:xfrm>
          <a:prstGeom prst="arc">
            <a:avLst>
              <a:gd name="adj1" fmla="val 16686986"/>
              <a:gd name="adj2" fmla="val 2407097"/>
            </a:avLst>
          </a:prstGeom>
          <a:ln w="12700">
            <a:solidFill>
              <a:srgbClr val="FF0000"/>
            </a:solidFill>
            <a:prstDash val="sysDash"/>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44" name="フリーフォーム: 図形 26"/>
          <p:cNvSpPr/>
          <p:nvPr/>
        </p:nvSpPr>
        <p:spPr>
          <a:xfrm>
            <a:off x="974725" y="3133725"/>
            <a:ext cx="3870325" cy="1244600"/>
          </a:xfrm>
          <a:custGeom>
            <a:avLst/>
            <a:gdLst>
              <a:gd name="connsiteX0" fmla="*/ 0 w 3870325"/>
              <a:gd name="connsiteY0" fmla="*/ 390525 h 1244600"/>
              <a:gd name="connsiteX1" fmla="*/ 3870325 w 3870325"/>
              <a:gd name="connsiteY1" fmla="*/ 0 h 1244600"/>
              <a:gd name="connsiteX2" fmla="*/ 1308100 w 3870325"/>
              <a:gd name="connsiteY2" fmla="*/ 1244600 h 1244600"/>
            </a:gdLst>
            <a:ahLst/>
            <a:cxnLst>
              <a:cxn ang="0">
                <a:pos x="connsiteX0" y="connsiteY0"/>
              </a:cxn>
              <a:cxn ang="0">
                <a:pos x="connsiteX1" y="connsiteY1"/>
              </a:cxn>
              <a:cxn ang="0">
                <a:pos x="connsiteX2" y="connsiteY2"/>
              </a:cxn>
            </a:cxnLst>
            <a:rect l="l" t="t" r="r" b="b"/>
            <a:pathLst>
              <a:path w="3870325" h="1244600">
                <a:moveTo>
                  <a:pt x="0" y="390525"/>
                </a:moveTo>
                <a:lnTo>
                  <a:pt x="3870325" y="0"/>
                </a:lnTo>
                <a:lnTo>
                  <a:pt x="1308100" y="12446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45" name="楕円 226"/>
          <p:cNvSpPr/>
          <p:nvPr/>
        </p:nvSpPr>
        <p:spPr>
          <a:xfrm>
            <a:off x="4576735" y="4816021"/>
            <a:ext cx="166108" cy="1661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6" name="楕円 227"/>
          <p:cNvSpPr/>
          <p:nvPr/>
        </p:nvSpPr>
        <p:spPr>
          <a:xfrm>
            <a:off x="6290667" y="4825546"/>
            <a:ext cx="166108" cy="16610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7" name="テキスト ボックス 61"/>
          <p:cNvSpPr txBox="1"/>
          <p:nvPr/>
        </p:nvSpPr>
        <p:spPr>
          <a:xfrm>
            <a:off x="218408" y="6402558"/>
            <a:ext cx="3000959" cy="414605"/>
          </a:xfrm>
          <a:prstGeom prst="rect">
            <a:avLst/>
          </a:prstGeom>
          <a:noFill/>
        </p:spPr>
        <p:txBody>
          <a:bodyPr wrap="none" rtlCol="0">
            <a:spAutoFit/>
          </a:bodyPr>
          <a:lstStyle/>
          <a:p>
            <a:r>
              <a:rPr lang="en-US" altLang="ja-JP" sz="1050" dirty="0">
                <a:solidFill>
                  <a:schemeClr val="tx1"/>
                </a:solidFill>
                <a:latin typeface="+mj-ea"/>
                <a:ea typeface="+mj-ea"/>
              </a:rPr>
              <a:t>RC</a:t>
            </a:r>
            <a:r>
              <a:rPr lang="ja-JP" altLang="en-US" sz="1050" dirty="0">
                <a:solidFill>
                  <a:schemeClr val="tx1"/>
                </a:solidFill>
                <a:latin typeface="+mj-ea"/>
                <a:ea typeface="+mj-ea"/>
              </a:rPr>
              <a:t>造</a:t>
            </a:r>
            <a:r>
              <a:rPr lang="en-US" altLang="ja-JP" sz="1050" dirty="0">
                <a:solidFill>
                  <a:schemeClr val="tx1"/>
                </a:solidFill>
                <a:latin typeface="+mj-ea"/>
                <a:ea typeface="+mj-ea"/>
              </a:rPr>
              <a:t>5</a:t>
            </a:r>
            <a:r>
              <a:rPr lang="ja-JP" altLang="en-US" sz="1050" dirty="0">
                <a:solidFill>
                  <a:schemeClr val="tx1"/>
                </a:solidFill>
                <a:latin typeface="+mj-ea"/>
                <a:ea typeface="+mj-ea"/>
              </a:rPr>
              <a:t>階建て（従前）共同住宅＋事務所</a:t>
            </a:r>
            <a:endParaRPr lang="en-US" altLang="ja-JP" sz="1050" dirty="0">
              <a:solidFill>
                <a:schemeClr val="tx1"/>
              </a:solidFill>
              <a:latin typeface="+mj-ea"/>
              <a:ea typeface="+mj-ea"/>
            </a:endParaRPr>
          </a:p>
          <a:p>
            <a:r>
              <a:rPr lang="ja-JP" altLang="en-US" sz="1050" dirty="0">
                <a:solidFill>
                  <a:schemeClr val="tx1"/>
                </a:solidFill>
                <a:latin typeface="+mj-ea"/>
                <a:ea typeface="+mj-ea"/>
              </a:rPr>
              <a:t>　　　　　　　　 （従後）</a:t>
            </a:r>
            <a:r>
              <a:rPr lang="zh-TW" altLang="en-US" sz="1050" dirty="0">
                <a:solidFill>
                  <a:schemeClr val="tx1"/>
                </a:solidFill>
                <a:latin typeface="+mj-ea"/>
                <a:ea typeface="+mj-ea"/>
              </a:rPr>
              <a:t>簡易宿所</a:t>
            </a:r>
            <a:r>
              <a:rPr lang="en-US" altLang="zh-TW" sz="1050" dirty="0">
                <a:solidFill>
                  <a:schemeClr val="tx1"/>
                </a:solidFill>
                <a:latin typeface="+mj-ea"/>
                <a:ea typeface="+mj-ea"/>
              </a:rPr>
              <a:t>+</a:t>
            </a:r>
            <a:r>
              <a:rPr lang="zh-TW" altLang="en-US" sz="1050" dirty="0">
                <a:solidFill>
                  <a:schemeClr val="tx1"/>
                </a:solidFill>
                <a:latin typeface="+mj-ea"/>
                <a:ea typeface="+mj-ea"/>
              </a:rPr>
              <a:t>共同住宅</a:t>
            </a:r>
            <a:r>
              <a:rPr lang="en-US" altLang="zh-TW" sz="1050" dirty="0">
                <a:solidFill>
                  <a:schemeClr val="tx1"/>
                </a:solidFill>
                <a:latin typeface="+mj-ea"/>
                <a:ea typeface="+mj-ea"/>
              </a:rPr>
              <a:t>+</a:t>
            </a:r>
            <a:r>
              <a:rPr lang="zh-TW" altLang="en-US" sz="1050" dirty="0">
                <a:solidFill>
                  <a:schemeClr val="tx1"/>
                </a:solidFill>
                <a:latin typeface="+mj-ea"/>
                <a:ea typeface="+mj-ea"/>
              </a:rPr>
              <a:t>事務所</a:t>
            </a:r>
            <a:endParaRPr kumimoji="1" lang="ja-JP" altLang="en-US" sz="1050" dirty="0">
              <a:solidFill>
                <a:schemeClr val="tx1"/>
              </a:solidFill>
              <a:latin typeface="+mj-ea"/>
              <a:ea typeface="+mj-ea"/>
            </a:endParaRPr>
          </a:p>
        </p:txBody>
      </p:sp>
      <p:sp>
        <p:nvSpPr>
          <p:cNvPr id="3248" name="四角形 884"/>
          <p:cNvSpPr>
            <a:spLocks noGrp="1"/>
          </p:cNvSpPr>
          <p:nvPr>
            <p:ph type="title"/>
          </p:nvPr>
        </p:nvSpPr>
        <p:spPr>
          <a:xfrm>
            <a:off x="0" y="0"/>
            <a:ext cx="7019925" cy="476250"/>
          </a:xfrm>
          <a:prstGeom prst="rect">
            <a:avLst/>
          </a:prstGeom>
        </p:spPr>
        <p:txBody>
          <a:bodyPr/>
          <a:lstStyle/>
          <a:p>
            <a:r>
              <a:rPr kumimoji="1" lang="ja-JP" altLang="en-US" sz="2400" b="1" dirty="0">
                <a:solidFill>
                  <a:schemeClr val="tx1"/>
                </a:solidFill>
                <a:latin typeface="+mn-ea"/>
                <a:ea typeface="+mn-ea"/>
              </a:rPr>
              <a:t>３．市街地再開発事業に対する支援制度</a:t>
            </a:r>
            <a:endParaRPr kumimoji="1" lang="ja-JP" altLang="en-US" dirty="0"/>
          </a:p>
        </p:txBody>
      </p:sp>
      <p:sp>
        <p:nvSpPr>
          <p:cNvPr id="3249" name="タイトル 885"/>
          <p:cNvSpPr/>
          <p:nvPr/>
        </p:nvSpPr>
        <p:spPr>
          <a:xfrm>
            <a:off x="157315" y="601950"/>
            <a:ext cx="4471096" cy="400110"/>
          </a:xfrm>
          <a:prstGeom prst="rect">
            <a:avLst/>
          </a:prstGeom>
          <a:solidFill>
            <a:schemeClr val="bg2"/>
          </a:solidFill>
          <a:ln w="6350">
            <a:noFill/>
          </a:ln>
        </p:spPr>
        <p:txBody>
          <a:bodyPr wrap="none">
            <a:spAutoFit/>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eaLnBrk="1" hangingPunct="1"/>
            <a:r>
              <a:rPr lang="ja-JP" altLang="en-US" sz="2000" dirty="0">
                <a:solidFill>
                  <a:schemeClr val="bg1"/>
                </a:solidFill>
                <a:latin typeface="ＭＳ Ｐゴシック" charset="-128"/>
                <a:ea typeface="ＭＳ Ｐゴシック" charset="-128"/>
              </a:rPr>
              <a:t>リノベーション及び空地暫定利用の概要</a:t>
            </a:r>
          </a:p>
        </p:txBody>
      </p:sp>
    </p:spTree>
    <p:extLst>
      <p:ext uri="{BB962C8B-B14F-4D97-AF65-F5344CB8AC3E}">
        <p14:creationId xmlns:p14="http://schemas.microsoft.com/office/powerpoint/2010/main" val="810727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5" name="タイトル 8"/>
          <p:cNvSpPr>
            <a:spLocks noGrp="1"/>
          </p:cNvSpPr>
          <p:nvPr>
            <p:ph type="title"/>
          </p:nvPr>
        </p:nvSpPr>
        <p:spPr>
          <a:xfrm>
            <a:off x="209228" y="764132"/>
            <a:ext cx="2765501" cy="400110"/>
          </a:xfrm>
          <a:solidFill>
            <a:schemeClr val="tx1">
              <a:lumMod val="50000"/>
              <a:lumOff val="50000"/>
            </a:schemeClr>
          </a:solidFill>
          <a:ln w="6350">
            <a:noFill/>
          </a:ln>
        </p:spPr>
        <p:txBody>
          <a:bodyPr wrap="none">
            <a:spAutoFit/>
          </a:bodyPr>
          <a:lstStyle/>
          <a:p>
            <a:pPr eaLnBrk="1" hangingPunct="1"/>
            <a:r>
              <a:rPr lang="ja-JP" altLang="en-US" sz="2000" dirty="0">
                <a:solidFill>
                  <a:schemeClr val="bg1"/>
                </a:solidFill>
                <a:latin typeface="ＭＳ Ｐゴシック" charset="-128"/>
                <a:ea typeface="ＭＳ Ｐゴシック" charset="-128"/>
              </a:rPr>
              <a:t>都市再開発手法の体系</a:t>
            </a:r>
          </a:p>
        </p:txBody>
      </p:sp>
      <p:sp>
        <p:nvSpPr>
          <p:cNvPr id="3256" name="Rectangle 5614"/>
          <p:cNvSpPr>
            <a:spLocks noChangeArrowheads="1"/>
          </p:cNvSpPr>
          <p:nvPr/>
        </p:nvSpPr>
        <p:spPr>
          <a:xfrm>
            <a:off x="0" y="0"/>
            <a:ext cx="8229600" cy="571500"/>
          </a:xfrm>
          <a:prstGeom prst="rect">
            <a:avLst/>
          </a:prstGeom>
          <a:noFill/>
          <a:ln w="9525">
            <a:noFill/>
            <a:miter lim="800000"/>
            <a:headEnd/>
            <a:tailEnd/>
          </a:ln>
        </p:spPr>
        <p:txBody>
          <a:bodyPr anchor="ctr"/>
          <a:lstStyle/>
          <a:p>
            <a:r>
              <a:rPr lang="ja-JP" altLang="en-US" sz="2400" b="1" dirty="0"/>
              <a:t>（参考）都市再開発に関する多様な手法一覧</a:t>
            </a:r>
          </a:p>
        </p:txBody>
      </p:sp>
      <p:cxnSp>
        <p:nvCxnSpPr>
          <p:cNvPr id="3257" name="直線コネクタ 8"/>
          <p:cNvCxnSpPr/>
          <p:nvPr/>
        </p:nvCxnSpPr>
        <p:spPr>
          <a:xfrm>
            <a:off x="0" y="500063"/>
            <a:ext cx="9144000" cy="0"/>
          </a:xfrm>
          <a:prstGeom prst="line">
            <a:avLst/>
          </a:prstGeom>
          <a:ln w="28575">
            <a:solidFill>
              <a:srgbClr val="0099CC"/>
            </a:solidFill>
          </a:ln>
        </p:spPr>
        <p:style>
          <a:lnRef idx="1">
            <a:schemeClr val="accent1"/>
          </a:lnRef>
          <a:fillRef idx="0">
            <a:schemeClr val="accent1"/>
          </a:fillRef>
          <a:effectRef idx="0">
            <a:schemeClr val="accent1"/>
          </a:effectRef>
          <a:fontRef idx="minor">
            <a:schemeClr val="tx1"/>
          </a:fontRef>
        </p:style>
      </p:cxnSp>
      <p:sp>
        <p:nvSpPr>
          <p:cNvPr id="3258" name="スライド番号プレースホルダー 2"/>
          <p:cNvSpPr>
            <a:spLocks noGrp="1"/>
          </p:cNvSpPr>
          <p:nvPr>
            <p:ph type="sldNum" sz="quarter" idx="12"/>
          </p:nvPr>
        </p:nvSpPr>
        <p:spPr>
          <a:xfrm>
            <a:off x="6997504" y="6510132"/>
            <a:ext cx="2133600" cy="476250"/>
          </a:xfrm>
        </p:spPr>
        <p:txBody>
          <a:bodyPr/>
          <a:lstStyle/>
          <a:p>
            <a:pPr>
              <a:defRPr/>
            </a:pPr>
            <a:fld id="{6CE5E613-5CE7-4450-8EBB-04C8A15EB0AE}" type="slidenum">
              <a:rPr lang="en-US" altLang="ja-JP" smtClean="0"/>
              <a:pPr>
                <a:defRPr/>
              </a:pPr>
              <a:t>25</a:t>
            </a:fld>
            <a:endParaRPr lang="en-US" altLang="ja-JP" dirty="0"/>
          </a:p>
        </p:txBody>
      </p:sp>
      <p:graphicFrame>
        <p:nvGraphicFramePr>
          <p:cNvPr id="3259" name="四角形 892"/>
          <p:cNvGraphicFramePr>
            <a:graphicFrameLocks noGrp="1"/>
          </p:cNvGraphicFramePr>
          <p:nvPr>
            <p:extLst>
              <p:ext uri="{D42A27DB-BD31-4B8C-83A1-F6EECF244321}">
                <p14:modId xmlns:p14="http://schemas.microsoft.com/office/powerpoint/2010/main" val="2978239711"/>
              </p:ext>
            </p:extLst>
          </p:nvPr>
        </p:nvGraphicFramePr>
        <p:xfrm>
          <a:off x="203108" y="1323936"/>
          <a:ext cx="8688890" cy="4445864"/>
        </p:xfrm>
        <a:graphic>
          <a:graphicData uri="http://schemas.openxmlformats.org/drawingml/2006/table">
            <a:tbl>
              <a:tblPr/>
              <a:tblGrid>
                <a:gridCol w="652071">
                  <a:extLst>
                    <a:ext uri="{9D8B030D-6E8A-4147-A177-3AD203B41FA5}">
                      <a16:colId xmlns:a16="http://schemas.microsoft.com/office/drawing/2014/main" val="20000"/>
                    </a:ext>
                  </a:extLst>
                </a:gridCol>
                <a:gridCol w="1484573">
                  <a:extLst>
                    <a:ext uri="{9D8B030D-6E8A-4147-A177-3AD203B41FA5}">
                      <a16:colId xmlns:a16="http://schemas.microsoft.com/office/drawing/2014/main" val="20001"/>
                    </a:ext>
                  </a:extLst>
                </a:gridCol>
                <a:gridCol w="6552246">
                  <a:extLst>
                    <a:ext uri="{9D8B030D-6E8A-4147-A177-3AD203B41FA5}">
                      <a16:colId xmlns:a16="http://schemas.microsoft.com/office/drawing/2014/main" val="20002"/>
                    </a:ext>
                  </a:extLst>
                </a:gridCol>
              </a:tblGrid>
              <a:tr h="417832">
                <a:tc rowSpan="4">
                  <a:txBody>
                    <a:bodyPr/>
                    <a:lstStyle/>
                    <a:p>
                      <a:pPr marL="0" marR="0" lvl="0" indent="0" algn="ctr" defTabSz="914400" rtl="0" eaLnBrk="1" fontAlgn="base" latinLnBrk="0" hangingPunct="1">
                        <a:lnSpc>
                          <a:spcPts val="1800"/>
                        </a:lnSpc>
                        <a:spcBef>
                          <a:spcPct val="20000"/>
                        </a:spcBef>
                        <a:spcAft>
                          <a:spcPct val="0"/>
                        </a:spcAft>
                        <a:buClr>
                          <a:schemeClr val="tx2"/>
                        </a:buClr>
                        <a:buSzPct val="70000"/>
                        <a:buFont typeface="Wingdings" pitchFamily="2" charset="2"/>
                        <a:buNone/>
                        <a:tabLst/>
                      </a:pPr>
                      <a:r>
                        <a:rPr kumimoji="1" lang="ja-JP" altLang="en-US" sz="1600" b="0" i="0" u="none" strike="noStrike" cap="none" spc="200" normalizeH="0" baseline="0" dirty="0">
                          <a:ln>
                            <a:noFill/>
                          </a:ln>
                          <a:solidFill>
                            <a:schemeClr val="bg1"/>
                          </a:solidFill>
                          <a:effectLst/>
                          <a:latin typeface="ＭＳ Ｐゴシック" pitchFamily="50" charset="-128"/>
                          <a:ea typeface="ＭＳ Ｐゴシック" pitchFamily="50" charset="-128"/>
                        </a:rPr>
                        <a:t>社会資本整備総合交付金等</a:t>
                      </a:r>
                      <a:endParaRPr>
                        <a:solidFill>
                          <a:schemeClr val="bg1"/>
                        </a:solidFill>
                      </a:endParaRPr>
                    </a:p>
                  </a:txBody>
                  <a:tcPr marL="91437" marR="91437" marT="45718" marB="45718" vert="eaVert"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法令に基づく再開発手法</a:t>
                      </a:r>
                    </a:p>
                  </a:txBody>
                  <a:tcPr marL="91437" marR="9143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市街地再開発事業（都市再開発法）　　　　　　　　　　防災街区整備事業（密集法）</a:t>
                      </a:r>
                    </a:p>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住宅街区整備事業（大都市法）</a:t>
                      </a:r>
                    </a:p>
                  </a:txBody>
                  <a:tcPr marL="91437" marR="9143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26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0000"/>
                        <a:buFont typeface="Wingdings" pitchFamily="2" charset="2"/>
                        <a:buNone/>
                        <a:tabLst/>
                        <a:defRPr/>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任意の再開発手法</a:t>
                      </a:r>
                    </a:p>
                  </a:txBody>
                  <a:tcPr marL="91437" marR="9143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0000"/>
                        <a:buFont typeface="Wingdings" pitchFamily="2" charset="2"/>
                        <a:buNone/>
                        <a:tabLst/>
                        <a:defRPr/>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暮らし・にぎわい再生事業</a:t>
                      </a: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中心市街地対策</a:t>
                      </a: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】※1　　</a:t>
                      </a: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優良建築物等整備事業</a:t>
                      </a: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※1</a:t>
                      </a:r>
                    </a:p>
                  </a:txBody>
                  <a:tcPr marL="91437" marR="9143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05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defRPr/>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再開発支援制度</a:t>
                      </a:r>
                    </a:p>
                  </a:txBody>
                  <a:tcPr marL="91437" marR="9143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都市再開発支援事業・基本計画等作成等事業</a:t>
                      </a: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初動期支援</a:t>
                      </a: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】※1</a:t>
                      </a:r>
                      <a:endPar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防災・省エネまちづくり緊急促進事業</a:t>
                      </a: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※1</a:t>
                      </a: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　　　　　　都市･地域再生緊急促進事業　</a:t>
                      </a: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災害時拠点強靭化緊急促進事業</a:t>
                      </a: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※2</a:t>
                      </a:r>
                      <a:endPar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91437" marR="9143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394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defRPr/>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再開発関連制度</a:t>
                      </a:r>
                    </a:p>
                  </a:txBody>
                  <a:tcPr marL="91437" marR="9143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defRPr/>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集約都市開発支援事業　　　　　　　　　　　　　　　　　</a:t>
                      </a:r>
                      <a:r>
                        <a:rPr kumimoji="1" lang="zh-TW"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都市構造再編集中支援事業</a:t>
                      </a: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※2</a:t>
                      </a:r>
                    </a:p>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defRPr/>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都市再生整備計画事業（旧まちづくり交付金）　　　都市再生総合整備事業</a:t>
                      </a: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defRPr/>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地域住宅計画に基づく事業（旧地域住宅交付金）　バリアフリー環境整備促進事業</a:t>
                      </a: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※1</a:t>
                      </a:r>
                    </a:p>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defRPr/>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国際競争拠点都市整備事業</a:t>
                      </a: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　　　　　　　　　　　　住宅市街地総合整備事業</a:t>
                      </a: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※1</a:t>
                      </a:r>
                    </a:p>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defRPr/>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住宅・建築物安全ストック形成事業　　　　　　　　　　狭あい道路整備等促進事業</a:t>
                      </a: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defRPr/>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地域生活拠点型再開発事業（スマートウェルネス住宅等事業）</a:t>
                      </a:r>
                      <a:r>
                        <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rPr>
                        <a:t>※2</a:t>
                      </a:r>
                      <a:endPar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91437" marR="9143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5889">
                <a:tc rowSpan="3">
                  <a:txBody>
                    <a:bodyPr/>
                    <a:lstStyle/>
                    <a:p>
                      <a:pPr marL="0" marR="0" lvl="0" indent="0" algn="ctr" defTabSz="914400" rtl="0" eaLnBrk="1" fontAlgn="base" latinLnBrk="0" hangingPunct="1">
                        <a:lnSpc>
                          <a:spcPts val="1800"/>
                        </a:lnSpc>
                        <a:spcBef>
                          <a:spcPct val="20000"/>
                        </a:spcBef>
                        <a:spcAft>
                          <a:spcPct val="0"/>
                        </a:spcAft>
                        <a:buClr>
                          <a:schemeClr val="tx2"/>
                        </a:buClr>
                        <a:buSzPct val="70000"/>
                        <a:buFont typeface="Wingdings" pitchFamily="2" charset="2"/>
                        <a:buNone/>
                        <a:tabLst/>
                      </a:pPr>
                      <a:r>
                        <a:rPr kumimoji="1" lang="ja-JP" altLang="en-US" sz="1600" b="0" i="0" u="none" strike="noStrike" cap="none" spc="0" normalizeH="0" baseline="0" dirty="0">
                          <a:ln>
                            <a:noFill/>
                          </a:ln>
                          <a:solidFill>
                            <a:schemeClr val="bg1"/>
                          </a:solidFill>
                          <a:effectLst/>
                          <a:latin typeface="ＭＳ Ｐゴシック" pitchFamily="50" charset="-128"/>
                          <a:ea typeface="ＭＳ Ｐゴシック" pitchFamily="50" charset="-128"/>
                        </a:rPr>
                        <a:t>その他</a:t>
                      </a:r>
                      <a:endParaRPr sz="2000" dirty="0">
                        <a:solidFill>
                          <a:schemeClr val="bg1"/>
                        </a:solidFill>
                      </a:endParaRPr>
                    </a:p>
                    <a:p>
                      <a:pPr marL="0" marR="0" lvl="0" indent="0" algn="ctr" defTabSz="914400" rtl="0" eaLnBrk="1" fontAlgn="base" latinLnBrk="0" hangingPunct="1">
                        <a:lnSpc>
                          <a:spcPts val="1800"/>
                        </a:lnSpc>
                        <a:spcBef>
                          <a:spcPct val="20000"/>
                        </a:spcBef>
                        <a:spcAft>
                          <a:spcPct val="0"/>
                        </a:spcAft>
                        <a:buClr>
                          <a:schemeClr val="tx2"/>
                        </a:buClr>
                        <a:buSzPct val="70000"/>
                        <a:buFont typeface="Wingdings" pitchFamily="2" charset="2"/>
                        <a:buNone/>
                        <a:tabLst/>
                      </a:pPr>
                      <a:r>
                        <a:rPr kumimoji="1" lang="ja-JP" altLang="en-US" sz="1600" b="0" i="0" u="none" strike="noStrike" cap="none" spc="0" normalizeH="0" baseline="0" dirty="0">
                          <a:ln>
                            <a:noFill/>
                          </a:ln>
                          <a:solidFill>
                            <a:schemeClr val="bg1"/>
                          </a:solidFill>
                          <a:effectLst/>
                          <a:latin typeface="ＭＳ Ｐゴシック" pitchFamily="50" charset="-128"/>
                          <a:ea typeface="ＭＳ Ｐゴシック" pitchFamily="50" charset="-128"/>
                        </a:rPr>
                        <a:t>支援</a:t>
                      </a:r>
                      <a:endParaRPr kumimoji="1" lang="ja-JP" altLang="en-US" sz="1400" b="0" i="0" u="none" strike="noStrike" cap="none" spc="0" normalizeH="0" baseline="0" dirty="0">
                        <a:ln>
                          <a:noFill/>
                        </a:ln>
                        <a:solidFill>
                          <a:schemeClr val="bg1"/>
                        </a:solidFill>
                        <a:effectLst/>
                        <a:latin typeface="ＭＳ Ｐゴシック" pitchFamily="50" charset="-128"/>
                        <a:ea typeface="ＭＳ Ｐゴシック" pitchFamily="50" charset="-128"/>
                      </a:endParaRPr>
                    </a:p>
                  </a:txBody>
                  <a:tcPr marL="91437" marR="91437" marT="45718" marB="45718"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defRPr/>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公的融資</a:t>
                      </a:r>
                    </a:p>
                  </a:txBody>
                  <a:tcPr marL="91437" marR="9143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市街地再開発事業等資金融資（都市開発資金）　　住宅金融支援機構融資</a:t>
                      </a: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91437" marR="9143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6610">
                <a:tc vMerge="1">
                  <a:txBody>
                    <a:bodyPr/>
                    <a:lstStyle/>
                    <a:p>
                      <a:endParaRPr kumimoji="1" lang="ja-JP" altLang="en-US"/>
                    </a:p>
                  </a:txBody>
                  <a:tcPr/>
                </a:tc>
                <a:tc>
                  <a:txBody>
                    <a:bodyPr/>
                    <a:lstStyle/>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税制特例</a:t>
                      </a:r>
                    </a:p>
                  </a:txBody>
                  <a:tcPr marL="91437" marR="9143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特定民間再開発事業</a:t>
                      </a:r>
                    </a:p>
                  </a:txBody>
                  <a:tcPr marL="91437" marR="9143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135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その他</a:t>
                      </a:r>
                    </a:p>
                  </a:txBody>
                  <a:tcPr marL="91437" marR="9143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20000"/>
                        </a:spcBef>
                        <a:spcAft>
                          <a:spcPct val="0"/>
                        </a:spcAft>
                        <a:buClr>
                          <a:schemeClr val="tx2"/>
                        </a:buClr>
                        <a:buSzPct val="70000"/>
                        <a:buFont typeface="Wingdings" pitchFamily="2" charset="2"/>
                        <a:buNone/>
                        <a:tabLst/>
                      </a:pPr>
                      <a:r>
                        <a:rPr kumimoji="1" lang="ja-JP" altLang="en-US" sz="1400" b="0" i="0" u="none" strike="noStrike" cap="none" normalizeH="0" baseline="0" dirty="0">
                          <a:ln>
                            <a:noFill/>
                          </a:ln>
                          <a:solidFill>
                            <a:schemeClr val="tx1"/>
                          </a:solidFill>
                          <a:effectLst/>
                          <a:latin typeface="ＭＳ Ｐゴシック" pitchFamily="50" charset="-128"/>
                          <a:ea typeface="ＭＳ Ｐゴシック" pitchFamily="50" charset="-128"/>
                        </a:rPr>
                        <a:t>都市再生街区基本調査（土地活用促進調査）</a:t>
                      </a:r>
                    </a:p>
                  </a:txBody>
                  <a:tcPr marL="91437" marR="9143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260" name="AutoShape 1151"/>
          <p:cNvSpPr>
            <a:spLocks noChangeArrowheads="1"/>
          </p:cNvSpPr>
          <p:nvPr/>
        </p:nvSpPr>
        <p:spPr>
          <a:xfrm>
            <a:off x="324033" y="5805264"/>
            <a:ext cx="8817898" cy="523220"/>
          </a:xfrm>
          <a:prstGeom prst="rect">
            <a:avLst/>
          </a:prstGeom>
          <a:noFill/>
          <a:ln w="9525">
            <a:noFill/>
            <a:round/>
            <a:headEnd/>
            <a:tailEnd/>
          </a:ln>
        </p:spPr>
        <p:txBody>
          <a:bodyPr wrap="square" anchor="ctr">
            <a:spAutoFit/>
          </a:bodyPr>
          <a:lstStyle/>
          <a:p>
            <a:pPr marL="269875" indent="-269875">
              <a:defRPr/>
            </a:pPr>
            <a:r>
              <a:rPr lang="en-US" altLang="ja-JP" sz="1400" dirty="0">
                <a:latin typeface="+mn-ea"/>
                <a:ea typeface="+mn-ea"/>
              </a:rPr>
              <a:t>※1</a:t>
            </a:r>
            <a:r>
              <a:rPr lang="ja-JP" altLang="en-US" sz="1400" dirty="0">
                <a:latin typeface="+mn-ea"/>
                <a:ea typeface="+mn-ea"/>
              </a:rPr>
              <a:t>　社会資本整備総合交付金に移行しない、 地方公共団体以外を対象とした補助事業あり　</a:t>
            </a:r>
          </a:p>
          <a:p>
            <a:pPr marL="269875" indent="-269875">
              <a:defRPr/>
            </a:pPr>
            <a:r>
              <a:rPr lang="en-US" altLang="ja-JP" sz="1400" dirty="0">
                <a:latin typeface="+mn-ea"/>
                <a:ea typeface="+mn-ea"/>
              </a:rPr>
              <a:t>※2</a:t>
            </a:r>
            <a:r>
              <a:rPr lang="ja-JP" altLang="en-US" sz="1400" dirty="0">
                <a:latin typeface="+mn-ea"/>
                <a:ea typeface="+mn-ea"/>
              </a:rPr>
              <a:t>　補助事業</a:t>
            </a:r>
            <a:endParaRPr lang="en-US" altLang="ja-JP" sz="1400" dirty="0">
              <a:latin typeface="+mn-ea"/>
              <a:ea typeface="+mn-ea"/>
            </a:endParaRPr>
          </a:p>
        </p:txBody>
      </p:sp>
    </p:spTree>
    <p:extLst>
      <p:ext uri="{BB962C8B-B14F-4D97-AF65-F5344CB8AC3E}">
        <p14:creationId xmlns:p14="http://schemas.microsoft.com/office/powerpoint/2010/main" val="266199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 name="正方形/長方形 11"/>
          <p:cNvSpPr/>
          <p:nvPr/>
        </p:nvSpPr>
        <p:spPr>
          <a:xfrm>
            <a:off x="388615" y="2857501"/>
            <a:ext cx="8330255" cy="16516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spcBef>
                <a:spcPct val="20000"/>
              </a:spcBef>
            </a:pPr>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600" dirty="0">
                <a:solidFill>
                  <a:schemeClr val="tx1"/>
                </a:solidFill>
                <a:latin typeface="ＭＳ ゴシック" panose="020B0609070205080204" pitchFamily="49" charset="-128"/>
                <a:ea typeface="ＭＳ ゴシック" panose="020B0609070205080204" pitchFamily="49" charset="-128"/>
              </a:rPr>
              <a:t>都市再開発法</a:t>
            </a:r>
            <a:r>
              <a:rPr lang="ja-JP" altLang="en-US" sz="2400" dirty="0">
                <a:solidFill>
                  <a:schemeClr val="tx1"/>
                </a:solidFill>
                <a:latin typeface="ＭＳ ゴシック" panose="020B0609070205080204" pitchFamily="49" charset="-128"/>
                <a:ea typeface="ＭＳ ゴシック" panose="020B0609070205080204" pitchFamily="49" charset="-128"/>
              </a:rPr>
              <a:t>に基づき敷地の共同化を伴う建物の</a:t>
            </a:r>
          </a:p>
          <a:p>
            <a:pPr>
              <a:spcBef>
                <a:spcPct val="20000"/>
              </a:spcBef>
            </a:pPr>
            <a:r>
              <a:rPr lang="ja-JP" altLang="en-US" sz="2400" dirty="0">
                <a:solidFill>
                  <a:schemeClr val="tx1"/>
                </a:solidFill>
                <a:latin typeface="ＭＳ ゴシック" panose="020B0609070205080204" pitchFamily="49" charset="-128"/>
                <a:ea typeface="ＭＳ ゴシック" panose="020B0609070205080204" pitchFamily="49" charset="-128"/>
              </a:rPr>
              <a:t>　更新整備と公共施設の整備を一体的に行う事業　</a:t>
            </a:r>
          </a:p>
        </p:txBody>
      </p:sp>
      <p:sp>
        <p:nvSpPr>
          <p:cNvPr id="1386" name="正方形/長方形 1"/>
          <p:cNvSpPr/>
          <p:nvPr/>
        </p:nvSpPr>
        <p:spPr>
          <a:xfrm>
            <a:off x="388615" y="1201317"/>
            <a:ext cx="8330255" cy="1372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dirty="0">
                <a:solidFill>
                  <a:schemeClr val="tx1"/>
                </a:solidFill>
                <a:latin typeface="ＭＳ ゴシック" panose="020B0609070205080204" pitchFamily="49" charset="-128"/>
                <a:ea typeface="ＭＳ ゴシック" panose="020B0609070205080204" pitchFamily="49" charset="-128"/>
              </a:rPr>
              <a:t>都市機能の更新整備を行う様々な事業の総称</a:t>
            </a:r>
            <a:endParaRPr kumimoji="1" lang="ja-JP" altLang="en-US" sz="2400" dirty="0">
              <a:solidFill>
                <a:schemeClr val="tx1"/>
              </a:solidFill>
            </a:endParaRPr>
          </a:p>
        </p:txBody>
      </p:sp>
      <p:sp>
        <p:nvSpPr>
          <p:cNvPr id="1387" name="Rectangle 2"/>
          <p:cNvSpPr>
            <a:spLocks noGrp="1" noChangeArrowheads="1"/>
          </p:cNvSpPr>
          <p:nvPr>
            <p:ph type="title"/>
          </p:nvPr>
        </p:nvSpPr>
        <p:spPr/>
        <p:txBody>
          <a:bodyPr/>
          <a:lstStyle/>
          <a:p>
            <a:pPr eaLnBrk="1" hangingPunct="1"/>
            <a:r>
              <a:rPr lang="ja-JP" altLang="en-US" sz="2400" b="1" dirty="0">
                <a:solidFill>
                  <a:schemeClr val="tx1"/>
                </a:solidFill>
                <a:latin typeface="+mn-ea"/>
                <a:ea typeface="+mn-ea"/>
              </a:rPr>
              <a:t>１．都市再開発とは</a:t>
            </a:r>
          </a:p>
        </p:txBody>
      </p:sp>
      <p:sp>
        <p:nvSpPr>
          <p:cNvPr id="1388" name="AutoShape 4"/>
          <p:cNvSpPr>
            <a:spLocks noChangeArrowheads="1"/>
          </p:cNvSpPr>
          <p:nvPr/>
        </p:nvSpPr>
        <p:spPr>
          <a:xfrm>
            <a:off x="406872" y="5157192"/>
            <a:ext cx="8330256" cy="1000125"/>
          </a:xfrm>
          <a:prstGeom prst="roundRect">
            <a:avLst>
              <a:gd name="adj" fmla="val 16667"/>
            </a:avLst>
          </a:prstGeom>
          <a:noFill/>
          <a:ln w="6350" algn="ctr">
            <a:solidFill>
              <a:schemeClr val="bg1"/>
            </a:solidFill>
            <a:round/>
            <a:headEnd/>
            <a:tailEnd/>
          </a:ln>
        </p:spPr>
        <p:txBody>
          <a:bodyPr wrap="none" anchor="ctr"/>
          <a:lstStyle/>
          <a:p>
            <a:pPr algn="ctr">
              <a:spcBef>
                <a:spcPct val="20000"/>
              </a:spcBef>
            </a:pPr>
            <a:r>
              <a:rPr lang="ja-JP" altLang="en-US" sz="3600" u="sng" dirty="0">
                <a:solidFill>
                  <a:schemeClr val="accent5">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市街地再開発事業</a:t>
            </a:r>
            <a:r>
              <a:rPr lang="ja-JP" altLang="en-US" sz="3600"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は狭義の都市再開発</a:t>
            </a:r>
            <a:endParaRPr lang="ja-JP" altLang="en-US" sz="2400"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
        <p:nvSpPr>
          <p:cNvPr id="1389" name="AutoShape 7"/>
          <p:cNvSpPr>
            <a:spLocks noChangeArrowheads="1"/>
          </p:cNvSpPr>
          <p:nvPr/>
        </p:nvSpPr>
        <p:spPr>
          <a:xfrm>
            <a:off x="462426" y="1210709"/>
            <a:ext cx="1524000" cy="574675"/>
          </a:xfrm>
          <a:prstGeom prst="horizontalScroll">
            <a:avLst>
              <a:gd name="adj" fmla="val 12500"/>
            </a:avLst>
          </a:prstGeom>
          <a:solidFill>
            <a:schemeClr val="tx1">
              <a:lumMod val="50000"/>
              <a:lumOff val="50000"/>
            </a:schemeClr>
          </a:solidFill>
          <a:ln w="9525">
            <a:solidFill>
              <a:schemeClr val="bg1"/>
            </a:solidFill>
            <a:round/>
            <a:headEnd/>
            <a:tailEnd/>
          </a:ln>
          <a:effectLst>
            <a:outerShdw blurRad="50800" dist="38100" dir="2700000" algn="tl" rotWithShape="0">
              <a:prstClr val="black">
                <a:alpha val="40000"/>
              </a:prstClr>
            </a:outerShdw>
          </a:effectLst>
        </p:spPr>
        <p:txBody>
          <a:bodyPr wrap="none" anchor="ctr"/>
          <a:lstStyle/>
          <a:p>
            <a:pPr algn="ctr"/>
            <a:r>
              <a:rPr lang="ja-JP" altLang="en-US" sz="2400" b="1" dirty="0">
                <a:solidFill>
                  <a:schemeClr val="bg1"/>
                </a:solidFill>
                <a:latin typeface="ＭＳ ゴシック" panose="020B0609070205080204" pitchFamily="49" charset="-128"/>
                <a:ea typeface="ＭＳ ゴシック" panose="020B0609070205080204" pitchFamily="49" charset="-128"/>
              </a:rPr>
              <a:t>広 義</a:t>
            </a:r>
          </a:p>
        </p:txBody>
      </p:sp>
      <p:sp>
        <p:nvSpPr>
          <p:cNvPr id="1390" name="AutoShape 8"/>
          <p:cNvSpPr>
            <a:spLocks noChangeArrowheads="1"/>
          </p:cNvSpPr>
          <p:nvPr/>
        </p:nvSpPr>
        <p:spPr>
          <a:xfrm>
            <a:off x="469239" y="2882570"/>
            <a:ext cx="1524000" cy="574675"/>
          </a:xfrm>
          <a:prstGeom prst="horizontalScroll">
            <a:avLst>
              <a:gd name="adj" fmla="val 12500"/>
            </a:avLst>
          </a:prstGeom>
          <a:solidFill>
            <a:schemeClr val="tx1">
              <a:lumMod val="50000"/>
              <a:lumOff val="50000"/>
            </a:schemeClr>
          </a:solidFill>
          <a:ln w="9525">
            <a:solidFill>
              <a:schemeClr val="bg1"/>
            </a:solidFill>
            <a:round/>
            <a:headEnd/>
            <a:tailEnd/>
          </a:ln>
        </p:spPr>
        <p:txBody>
          <a:bodyPr wrap="none" anchor="ctr"/>
          <a:lstStyle/>
          <a:p>
            <a:pPr algn="ctr"/>
            <a:r>
              <a:rPr lang="ja-JP" altLang="en-US" sz="2400" b="1" dirty="0">
                <a:solidFill>
                  <a:schemeClr val="bg1"/>
                </a:solidFill>
                <a:latin typeface="ＭＳ ゴシック" panose="020B0609070205080204" pitchFamily="49" charset="-128"/>
                <a:ea typeface="ＭＳ ゴシック" panose="020B0609070205080204" pitchFamily="49" charset="-128"/>
              </a:rPr>
              <a:t>狭 義</a:t>
            </a:r>
          </a:p>
        </p:txBody>
      </p:sp>
      <p:sp>
        <p:nvSpPr>
          <p:cNvPr id="1391" name="AutoShape 9"/>
          <p:cNvSpPr>
            <a:spLocks noChangeArrowheads="1"/>
          </p:cNvSpPr>
          <p:nvPr/>
        </p:nvSpPr>
        <p:spPr>
          <a:xfrm rot="5400000">
            <a:off x="4305127" y="4414167"/>
            <a:ext cx="533746" cy="1155700"/>
          </a:xfrm>
          <a:prstGeom prst="rightArrow">
            <a:avLst>
              <a:gd name="adj1" fmla="val 50165"/>
              <a:gd name="adj2" fmla="val 54666"/>
            </a:avLst>
          </a:prstGeom>
          <a:solidFill>
            <a:schemeClr val="tx1">
              <a:lumMod val="50000"/>
              <a:lumOff val="50000"/>
            </a:schemeClr>
          </a:solidFill>
          <a:ln w="6350">
            <a:solidFill>
              <a:schemeClr val="bg1"/>
            </a:solidFill>
            <a:miter lim="800000"/>
            <a:headEnd/>
            <a:tailEnd/>
          </a:ln>
        </p:spPr>
        <p:txBody>
          <a:bodyPr wrap="none" anchor="ctr"/>
          <a:lstStyle/>
          <a:p>
            <a:endParaRPr lang="ja-JP" altLang="en-US" dirty="0"/>
          </a:p>
        </p:txBody>
      </p:sp>
      <p:sp>
        <p:nvSpPr>
          <p:cNvPr id="1392" name="スライド番号プレースホルダー 2"/>
          <p:cNvSpPr>
            <a:spLocks noGrp="1"/>
          </p:cNvSpPr>
          <p:nvPr>
            <p:ph type="sldNum" sz="quarter" idx="12"/>
          </p:nvPr>
        </p:nvSpPr>
        <p:spPr>
          <a:xfrm>
            <a:off x="6902014" y="6486707"/>
            <a:ext cx="2133600" cy="476250"/>
          </a:xfrm>
        </p:spPr>
        <p:txBody>
          <a:bodyPr/>
          <a:lstStyle/>
          <a:p>
            <a:pPr>
              <a:defRPr/>
            </a:pPr>
            <a:fld id="{C22265F3-424C-4E3D-9E1E-158E402821BC}" type="slidenum">
              <a:rPr lang="en-US" altLang="ja-JP" smtClean="0"/>
              <a:pPr>
                <a:defRPr/>
              </a:pPr>
              <a:t>3</a:t>
            </a:fld>
            <a:endParaRPr lang="en-US" altLang="ja-JP"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正方形/長方形 3"/>
          <p:cNvSpPr/>
          <p:nvPr/>
        </p:nvSpPr>
        <p:spPr>
          <a:xfrm>
            <a:off x="238944" y="1262519"/>
            <a:ext cx="8725544" cy="4854687"/>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5" name="Rectangle 2"/>
          <p:cNvSpPr>
            <a:spLocks noGrp="1" noChangeArrowheads="1"/>
          </p:cNvSpPr>
          <p:nvPr>
            <p:ph type="title"/>
          </p:nvPr>
        </p:nvSpPr>
        <p:spPr/>
        <p:txBody>
          <a:bodyPr/>
          <a:lstStyle/>
          <a:p>
            <a:pPr eaLnBrk="1" hangingPunct="1"/>
            <a:r>
              <a:rPr lang="ja-JP" altLang="en-US" sz="2400" b="1" dirty="0">
                <a:solidFill>
                  <a:schemeClr val="tx1"/>
                </a:solidFill>
                <a:latin typeface="ＭＳ Ｐゴシック" charset="-128"/>
                <a:ea typeface="ＭＳ Ｐゴシック" charset="-128"/>
              </a:rPr>
              <a:t>１．都市再開発とは</a:t>
            </a:r>
          </a:p>
        </p:txBody>
      </p:sp>
      <p:sp>
        <p:nvSpPr>
          <p:cNvPr id="1396" name="Rectangle 9"/>
          <p:cNvSpPr>
            <a:spLocks noChangeArrowheads="1"/>
          </p:cNvSpPr>
          <p:nvPr/>
        </p:nvSpPr>
        <p:spPr>
          <a:xfrm>
            <a:off x="323528" y="2110316"/>
            <a:ext cx="3518068" cy="3123882"/>
          </a:xfrm>
          <a:prstGeom prst="rect">
            <a:avLst/>
          </a:prstGeom>
          <a:noFill/>
          <a:ln w="9525">
            <a:noFill/>
            <a:miter lim="800000"/>
            <a:headEnd/>
            <a:tailEnd/>
          </a:ln>
        </p:spPr>
        <p:txBody>
          <a:bodyPr/>
          <a:lstStyle/>
          <a:p>
            <a:pPr marL="342900" indent="-342900">
              <a:spcBef>
                <a:spcPct val="20000"/>
              </a:spcBef>
            </a:pPr>
            <a:r>
              <a:rPr lang="ja-JP" altLang="en-US" sz="2000" dirty="0">
                <a:latin typeface="ＭＳ ゴシック" pitchFamily="49" charset="-128"/>
                <a:ea typeface="ＭＳ ゴシック" pitchFamily="49" charset="-128"/>
              </a:rPr>
              <a:t>○再開発等促進区を定める</a:t>
            </a:r>
            <a:endParaRPr lang="en-US" altLang="ja-JP" sz="2000" dirty="0">
              <a:latin typeface="ＭＳ ゴシック" pitchFamily="49" charset="-128"/>
              <a:ea typeface="ＭＳ ゴシック" pitchFamily="49" charset="-128"/>
            </a:endParaRPr>
          </a:p>
          <a:p>
            <a:pPr marL="342900" indent="-342900">
              <a:spcBef>
                <a:spcPct val="20000"/>
              </a:spcBef>
            </a:pPr>
            <a:r>
              <a:rPr lang="ja-JP" altLang="en-US" sz="2000" dirty="0">
                <a:latin typeface="ＭＳ ゴシック" pitchFamily="49" charset="-128"/>
                <a:ea typeface="ＭＳ ゴシック" pitchFamily="49" charset="-128"/>
              </a:rPr>
              <a:t>　　　　　　　　　地区計画</a:t>
            </a:r>
            <a:endParaRPr lang="en-US" altLang="ja-JP" sz="2000" dirty="0">
              <a:latin typeface="ＭＳ ゴシック" pitchFamily="49" charset="-128"/>
              <a:ea typeface="ＭＳ ゴシック" pitchFamily="49" charset="-128"/>
            </a:endParaRPr>
          </a:p>
          <a:p>
            <a:pPr marL="342900" indent="-342900">
              <a:spcBef>
                <a:spcPct val="20000"/>
              </a:spcBef>
            </a:pPr>
            <a:r>
              <a:rPr lang="ja-JP" altLang="en-US" sz="1600" dirty="0">
                <a:latin typeface="ＭＳ ゴシック" pitchFamily="49" charset="-128"/>
                <a:ea typeface="ＭＳ ゴシック" pitchFamily="49" charset="-128"/>
              </a:rPr>
              <a:t>　（都市計画法第</a:t>
            </a:r>
            <a:r>
              <a:rPr lang="en-US" altLang="ja-JP" sz="1600" dirty="0">
                <a:latin typeface="ＭＳ ゴシック" pitchFamily="49" charset="-128"/>
                <a:ea typeface="ＭＳ ゴシック" pitchFamily="49" charset="-128"/>
              </a:rPr>
              <a:t>12</a:t>
            </a:r>
            <a:r>
              <a:rPr lang="ja-JP" altLang="en-US" sz="1600" dirty="0">
                <a:latin typeface="ＭＳ ゴシック" pitchFamily="49" charset="-128"/>
                <a:ea typeface="ＭＳ ゴシック" pitchFamily="49" charset="-128"/>
              </a:rPr>
              <a:t>条の</a:t>
            </a:r>
            <a:r>
              <a:rPr lang="en-US" altLang="ja-JP" sz="1600" dirty="0">
                <a:latin typeface="ＭＳ ゴシック" pitchFamily="49" charset="-128"/>
                <a:ea typeface="ＭＳ ゴシック" pitchFamily="49" charset="-128"/>
              </a:rPr>
              <a:t>5</a:t>
            </a:r>
            <a:r>
              <a:rPr lang="ja-JP" altLang="en-US" sz="1600" dirty="0">
                <a:latin typeface="ＭＳ ゴシック" pitchFamily="49" charset="-128"/>
                <a:ea typeface="ＭＳ ゴシック" pitchFamily="49" charset="-128"/>
              </a:rPr>
              <a:t>第</a:t>
            </a:r>
            <a:r>
              <a:rPr lang="en-US" altLang="ja-JP" sz="1600" dirty="0">
                <a:latin typeface="ＭＳ ゴシック" pitchFamily="49" charset="-128"/>
                <a:ea typeface="ＭＳ ゴシック" pitchFamily="49" charset="-128"/>
              </a:rPr>
              <a:t>3</a:t>
            </a:r>
            <a:r>
              <a:rPr lang="ja-JP" altLang="en-US" sz="1600" dirty="0">
                <a:latin typeface="ＭＳ ゴシック" pitchFamily="49" charset="-128"/>
                <a:ea typeface="ＭＳ ゴシック" pitchFamily="49" charset="-128"/>
              </a:rPr>
              <a:t>項）</a:t>
            </a:r>
            <a:endParaRPr lang="en-US" altLang="ja-JP" sz="1600" dirty="0">
              <a:latin typeface="ＭＳ ゴシック" pitchFamily="49" charset="-128"/>
              <a:ea typeface="ＭＳ ゴシック" pitchFamily="49" charset="-128"/>
            </a:endParaRPr>
          </a:p>
          <a:p>
            <a:pPr marL="342900" indent="-342900">
              <a:spcBef>
                <a:spcPct val="20000"/>
              </a:spcBef>
            </a:pPr>
            <a:endParaRPr lang="en-US" altLang="ja-JP" sz="1600" dirty="0">
              <a:latin typeface="ＭＳ ゴシック" pitchFamily="49" charset="-128"/>
              <a:ea typeface="ＭＳ ゴシック" pitchFamily="49" charset="-128"/>
            </a:endParaRPr>
          </a:p>
          <a:p>
            <a:pPr marL="342900" indent="-342900">
              <a:spcBef>
                <a:spcPct val="20000"/>
              </a:spcBef>
            </a:pPr>
            <a:r>
              <a:rPr lang="ja-JP" altLang="en-US" sz="2000" dirty="0">
                <a:latin typeface="ＭＳ ゴシック" pitchFamily="49" charset="-128"/>
                <a:ea typeface="ＭＳ ゴシック" pitchFamily="49" charset="-128"/>
              </a:rPr>
              <a:t>○特定街区</a:t>
            </a:r>
            <a:endParaRPr lang="en-US" altLang="ja-JP" sz="2000" dirty="0">
              <a:latin typeface="ＭＳ ゴシック" pitchFamily="49" charset="-128"/>
              <a:ea typeface="ＭＳ ゴシック" pitchFamily="49" charset="-128"/>
            </a:endParaRPr>
          </a:p>
          <a:p>
            <a:pPr marL="342900" indent="-342900">
              <a:spcBef>
                <a:spcPct val="20000"/>
              </a:spcBef>
            </a:pPr>
            <a:r>
              <a:rPr lang="ja-JP" altLang="en-US" sz="1600" dirty="0">
                <a:latin typeface="ＭＳ ゴシック" pitchFamily="49" charset="-128"/>
                <a:ea typeface="ＭＳ ゴシック" pitchFamily="49" charset="-128"/>
              </a:rPr>
              <a:t>　（都市計画法第</a:t>
            </a:r>
            <a:r>
              <a:rPr lang="en-US" altLang="ja-JP" sz="1600" dirty="0">
                <a:latin typeface="ＭＳ ゴシック" pitchFamily="49" charset="-128"/>
                <a:ea typeface="ＭＳ ゴシック" pitchFamily="49" charset="-128"/>
              </a:rPr>
              <a:t>8</a:t>
            </a:r>
            <a:r>
              <a:rPr lang="ja-JP" altLang="en-US" sz="1600" dirty="0">
                <a:latin typeface="ＭＳ ゴシック" pitchFamily="49" charset="-128"/>
                <a:ea typeface="ＭＳ ゴシック" pitchFamily="49" charset="-128"/>
              </a:rPr>
              <a:t>条第</a:t>
            </a:r>
            <a:r>
              <a:rPr lang="en-US" altLang="ja-JP" sz="1600" dirty="0">
                <a:latin typeface="ＭＳ ゴシック" pitchFamily="49" charset="-128"/>
                <a:ea typeface="ＭＳ ゴシック" pitchFamily="49" charset="-128"/>
              </a:rPr>
              <a:t>3</a:t>
            </a:r>
            <a:r>
              <a:rPr lang="ja-JP" altLang="en-US" sz="1600" dirty="0">
                <a:latin typeface="ＭＳ ゴシック" pitchFamily="49" charset="-128"/>
                <a:ea typeface="ＭＳ ゴシック" pitchFamily="49" charset="-128"/>
              </a:rPr>
              <a:t>項）</a:t>
            </a:r>
            <a:endParaRPr lang="en-US" altLang="ja-JP" sz="1600" dirty="0">
              <a:latin typeface="ＭＳ ゴシック" pitchFamily="49" charset="-128"/>
              <a:ea typeface="ＭＳ ゴシック" pitchFamily="49" charset="-128"/>
            </a:endParaRPr>
          </a:p>
          <a:p>
            <a:pPr marL="342900" indent="-342900">
              <a:spcBef>
                <a:spcPct val="20000"/>
              </a:spcBef>
            </a:pPr>
            <a:endParaRPr lang="en-US" altLang="ja-JP" sz="1600" dirty="0">
              <a:latin typeface="ＭＳ ゴシック" pitchFamily="49" charset="-128"/>
              <a:ea typeface="ＭＳ ゴシック" pitchFamily="49" charset="-128"/>
            </a:endParaRPr>
          </a:p>
          <a:p>
            <a:pPr eaLnBrk="1" hangingPunct="1">
              <a:buFontTx/>
              <a:buNone/>
            </a:pPr>
            <a:r>
              <a:rPr lang="ja-JP" altLang="en-US" sz="1900" kern="0" dirty="0">
                <a:latin typeface="ＭＳ ゴシック" pitchFamily="49" charset="-128"/>
                <a:ea typeface="ＭＳ ゴシック" pitchFamily="49" charset="-128"/>
              </a:rPr>
              <a:t>○総合設計制度</a:t>
            </a:r>
            <a:endParaRPr lang="en-US" altLang="ja-JP" sz="1900" kern="0" dirty="0">
              <a:latin typeface="ＭＳ ゴシック" pitchFamily="49" charset="-128"/>
              <a:ea typeface="ＭＳ ゴシック" pitchFamily="49" charset="-128"/>
            </a:endParaRPr>
          </a:p>
          <a:p>
            <a:pPr eaLnBrk="1" hangingPunct="1">
              <a:buFontTx/>
              <a:buNone/>
            </a:pPr>
            <a:r>
              <a:rPr lang="ja-JP" altLang="en-US" sz="1600" kern="0" dirty="0">
                <a:latin typeface="ＭＳ ゴシック" pitchFamily="49" charset="-128"/>
                <a:ea typeface="ＭＳ ゴシック" pitchFamily="49" charset="-128"/>
              </a:rPr>
              <a:t>　（建築基準法第</a:t>
            </a:r>
            <a:r>
              <a:rPr lang="en-US" altLang="ja-JP" sz="1600" kern="0" dirty="0">
                <a:latin typeface="ＭＳ ゴシック" pitchFamily="49" charset="-128"/>
                <a:ea typeface="ＭＳ ゴシック" pitchFamily="49" charset="-128"/>
              </a:rPr>
              <a:t>59</a:t>
            </a:r>
            <a:r>
              <a:rPr lang="ja-JP" altLang="en-US" sz="1600" kern="0" dirty="0">
                <a:latin typeface="ＭＳ ゴシック" pitchFamily="49" charset="-128"/>
                <a:ea typeface="ＭＳ ゴシック" pitchFamily="49" charset="-128"/>
              </a:rPr>
              <a:t>条の</a:t>
            </a:r>
            <a:r>
              <a:rPr lang="en-US" altLang="ja-JP" sz="1600" kern="0" dirty="0">
                <a:latin typeface="ＭＳ ゴシック" pitchFamily="49" charset="-128"/>
                <a:ea typeface="ＭＳ ゴシック" pitchFamily="49" charset="-128"/>
              </a:rPr>
              <a:t>2</a:t>
            </a:r>
            <a:r>
              <a:rPr lang="ja-JP" altLang="en-US" sz="1600" kern="0" dirty="0">
                <a:latin typeface="ＭＳ ゴシック" pitchFamily="49" charset="-128"/>
                <a:ea typeface="ＭＳ ゴシック" pitchFamily="49" charset="-128"/>
              </a:rPr>
              <a:t>）</a:t>
            </a:r>
            <a:endParaRPr lang="en-US" altLang="ja-JP" sz="1600" kern="0" dirty="0">
              <a:latin typeface="ＭＳ ゴシック" pitchFamily="49" charset="-128"/>
              <a:ea typeface="ＭＳ ゴシック" pitchFamily="49" charset="-128"/>
            </a:endParaRPr>
          </a:p>
          <a:p>
            <a:pPr eaLnBrk="1" hangingPunct="1">
              <a:buFontTx/>
              <a:buNone/>
            </a:pPr>
            <a:r>
              <a:rPr lang="ja-JP" altLang="en-US" sz="2000" kern="0" dirty="0">
                <a:latin typeface="ＭＳ ゴシック" pitchFamily="49" charset="-128"/>
                <a:ea typeface="ＭＳ ゴシック" pitchFamily="49" charset="-128"/>
              </a:rPr>
              <a:t>　　　　　　　　　　　　等</a:t>
            </a:r>
            <a:endParaRPr lang="ja-JP" altLang="en-US" sz="1600" dirty="0">
              <a:latin typeface="ＭＳ ゴシック" pitchFamily="49" charset="-128"/>
              <a:ea typeface="ＭＳ ゴシック" pitchFamily="49" charset="-128"/>
            </a:endParaRPr>
          </a:p>
        </p:txBody>
      </p:sp>
      <p:sp>
        <p:nvSpPr>
          <p:cNvPr id="1397" name="Rectangle 13"/>
          <p:cNvSpPr>
            <a:spLocks noChangeArrowheads="1"/>
          </p:cNvSpPr>
          <p:nvPr/>
        </p:nvSpPr>
        <p:spPr>
          <a:xfrm>
            <a:off x="339440" y="1412776"/>
            <a:ext cx="4376576" cy="468313"/>
          </a:xfrm>
          <a:prstGeom prst="rect">
            <a:avLst/>
          </a:prstGeom>
          <a:solidFill>
            <a:schemeClr val="tx1">
              <a:lumMod val="50000"/>
              <a:lumOff val="50000"/>
            </a:schemeClr>
          </a:solidFill>
          <a:ln w="9525">
            <a:noFill/>
            <a:miter lim="800000"/>
            <a:headEnd/>
            <a:tailEnd/>
          </a:ln>
        </p:spPr>
        <p:txBody>
          <a:bodyPr anchor="ctr"/>
          <a:lstStyle/>
          <a:p>
            <a:pPr marL="342900" indent="-342900" algn="ctr">
              <a:spcBef>
                <a:spcPct val="20000"/>
              </a:spcBef>
            </a:pPr>
            <a:r>
              <a:rPr lang="ja-JP" altLang="en-US" sz="2000" dirty="0">
                <a:solidFill>
                  <a:schemeClr val="bg1"/>
                </a:solidFill>
              </a:rPr>
              <a:t>広義の都市開発手法の例（規制誘導）</a:t>
            </a:r>
          </a:p>
        </p:txBody>
      </p:sp>
      <p:sp>
        <p:nvSpPr>
          <p:cNvPr id="1398" name="スライド番号プレースホルダー 2"/>
          <p:cNvSpPr>
            <a:spLocks noGrp="1"/>
          </p:cNvSpPr>
          <p:nvPr>
            <p:ph type="sldNum" sz="quarter" idx="12"/>
          </p:nvPr>
        </p:nvSpPr>
        <p:spPr>
          <a:xfrm>
            <a:off x="6947003" y="6501965"/>
            <a:ext cx="2133600" cy="476250"/>
          </a:xfrm>
        </p:spPr>
        <p:txBody>
          <a:bodyPr/>
          <a:lstStyle/>
          <a:p>
            <a:pPr>
              <a:defRPr/>
            </a:pPr>
            <a:fld id="{C22265F3-424C-4E3D-9E1E-158E402821BC}" type="slidenum">
              <a:rPr lang="en-US" altLang="ja-JP" smtClean="0"/>
              <a:pPr>
                <a:defRPr/>
              </a:pPr>
              <a:t>4</a:t>
            </a:fld>
            <a:endParaRPr lang="en-US" altLang="ja-JP"/>
          </a:p>
        </p:txBody>
      </p:sp>
      <p:pic>
        <p:nvPicPr>
          <p:cNvPr id="1399" name="図 1"/>
          <p:cNvPicPr>
            <a:picLocks noChangeAspect="1"/>
          </p:cNvPicPr>
          <p:nvPr/>
        </p:nvPicPr>
        <p:blipFill>
          <a:blip r:embed="rId2"/>
          <a:srcRect l="36848" t="9766" r="11179" b="38261"/>
          <a:stretch>
            <a:fillRect/>
          </a:stretch>
        </p:blipFill>
        <p:spPr>
          <a:xfrm>
            <a:off x="4067944" y="2018812"/>
            <a:ext cx="4675868" cy="3339906"/>
          </a:xfrm>
          <a:prstGeom prst="rect">
            <a:avLst/>
          </a:prstGeom>
          <a:no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00" name="Rectangle 9"/>
          <p:cNvSpPr>
            <a:spLocks noChangeArrowheads="1"/>
          </p:cNvSpPr>
          <p:nvPr/>
        </p:nvSpPr>
        <p:spPr>
          <a:xfrm>
            <a:off x="5004048" y="5395756"/>
            <a:ext cx="3689829" cy="697540"/>
          </a:xfrm>
          <a:prstGeom prst="rect">
            <a:avLst/>
          </a:prstGeom>
          <a:noFill/>
          <a:ln w="9525">
            <a:noFill/>
            <a:miter lim="800000"/>
            <a:headEnd/>
            <a:tailEnd/>
          </a:ln>
        </p:spPr>
        <p:txBody>
          <a:bodyPr/>
          <a:lstStyle/>
          <a:p>
            <a:pPr marL="342900" indent="-342900" algn="r">
              <a:spcBef>
                <a:spcPct val="20000"/>
              </a:spcBef>
            </a:pPr>
            <a:r>
              <a:rPr lang="ja-JP" altLang="en-US" sz="1600" dirty="0">
                <a:latin typeface="ＭＳ ゴシック" pitchFamily="49" charset="-128"/>
                <a:ea typeface="ＭＳ ゴシック" pitchFamily="49" charset="-128"/>
              </a:rPr>
              <a:t>再開発等促進区を定める地区計画事例</a:t>
            </a:r>
            <a:endParaRPr lang="en-US" altLang="ja-JP" sz="1600" dirty="0">
              <a:latin typeface="ＭＳ ゴシック" pitchFamily="49" charset="-128"/>
              <a:ea typeface="ＭＳ ゴシック" pitchFamily="49" charset="-128"/>
            </a:endParaRPr>
          </a:p>
          <a:p>
            <a:pPr marL="342900" indent="-342900" algn="r">
              <a:spcBef>
                <a:spcPct val="20000"/>
              </a:spcBef>
            </a:pPr>
            <a:r>
              <a:rPr lang="ja-JP" altLang="en-US" sz="1600" dirty="0">
                <a:latin typeface="ＭＳ ゴシック" pitchFamily="49" charset="-128"/>
                <a:ea typeface="ＭＳ ゴシック" pitchFamily="49" charset="-128"/>
              </a:rPr>
              <a:t>（シオサイト 東京都港区）</a:t>
            </a:r>
          </a:p>
        </p:txBody>
      </p:sp>
      <p:sp>
        <p:nvSpPr>
          <p:cNvPr id="1401" name="Rectangle 12"/>
          <p:cNvSpPr txBox="1">
            <a:spLocks noChangeArrowheads="1"/>
          </p:cNvSpPr>
          <p:nvPr/>
        </p:nvSpPr>
        <p:spPr>
          <a:xfrm>
            <a:off x="4830065" y="7362974"/>
            <a:ext cx="2180732" cy="793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r" eaLnBrk="1" hangingPunct="1">
              <a:buFontTx/>
              <a:buNone/>
            </a:pPr>
            <a:r>
              <a:rPr lang="ja-JP" altLang="en-US" sz="1900" b="1" kern="0" dirty="0">
                <a:latin typeface="ＭＳ ゴシック" pitchFamily="49" charset="-128"/>
                <a:ea typeface="ＭＳ ゴシック" pitchFamily="49" charset="-128"/>
              </a:rPr>
              <a:t>等</a:t>
            </a:r>
          </a:p>
        </p:txBody>
      </p:sp>
      <p:sp>
        <p:nvSpPr>
          <p:cNvPr id="1402" name="Rectangle 9"/>
          <p:cNvSpPr>
            <a:spLocks noChangeArrowheads="1"/>
          </p:cNvSpPr>
          <p:nvPr/>
        </p:nvSpPr>
        <p:spPr>
          <a:xfrm>
            <a:off x="2634135" y="6611453"/>
            <a:ext cx="6221154" cy="199766"/>
          </a:xfrm>
          <a:prstGeom prst="rect">
            <a:avLst/>
          </a:prstGeom>
          <a:noFill/>
          <a:ln w="9525">
            <a:noFill/>
            <a:miter lim="800000"/>
            <a:headEnd/>
            <a:tailEnd/>
          </a:ln>
        </p:spPr>
        <p:txBody>
          <a:bodyPr/>
          <a:lstStyle/>
          <a:p>
            <a:pPr marL="342900" indent="-342900" algn="r">
              <a:spcBef>
                <a:spcPct val="20000"/>
              </a:spcBef>
            </a:pPr>
            <a:r>
              <a:rPr lang="ja-JP" altLang="en-US" sz="900" dirty="0">
                <a:latin typeface="ＭＳ ゴシック" pitchFamily="49" charset="-128"/>
                <a:ea typeface="ＭＳ ゴシック" pitchFamily="49" charset="-128"/>
              </a:rPr>
              <a:t>本頁における写真の無断転載はご遠慮ください。引用する場合には、引用の要件をお守りください。</a:t>
            </a:r>
          </a:p>
        </p:txBody>
      </p:sp>
    </p:spTree>
    <p:extLst>
      <p:ext uri="{BB962C8B-B14F-4D97-AF65-F5344CB8AC3E}">
        <p14:creationId xmlns:p14="http://schemas.microsoft.com/office/powerpoint/2010/main" val="2360934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 name="正方形/長方形 3"/>
          <p:cNvSpPr/>
          <p:nvPr/>
        </p:nvSpPr>
        <p:spPr>
          <a:xfrm>
            <a:off x="1331640" y="2925514"/>
            <a:ext cx="7848872" cy="791518"/>
          </a:xfrm>
          <a:prstGeom prst="rect">
            <a:avLst/>
          </a:prstGeom>
          <a:solidFill>
            <a:srgbClr val="0070C0"/>
          </a:solidFill>
          <a:ln w="25400" cap="flat" cmpd="sng" algn="ctr">
            <a:no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1405" name="タイトル 1"/>
          <p:cNvSpPr txBox="1"/>
          <p:nvPr/>
        </p:nvSpPr>
        <p:spPr>
          <a:xfrm>
            <a:off x="1425016" y="3029892"/>
            <a:ext cx="7555023" cy="582761"/>
          </a:xfrm>
          <a:prstGeom prst="rect">
            <a:avLst/>
          </a:prstGeom>
          <a:noFill/>
          <a:ln w="9525">
            <a:noFill/>
            <a:miter lim="800000"/>
            <a:headEnd/>
            <a:tailEnd/>
          </a:ln>
        </p:spPr>
        <p:txBody>
          <a:bodyPr/>
          <a:lstStyle/>
          <a:p>
            <a:pPr>
              <a:defRPr/>
            </a:pPr>
            <a:r>
              <a:rPr lang="ja-JP" altLang="en-US" sz="3200" kern="0" dirty="0">
                <a:solidFill>
                  <a:prstClr val="white"/>
                </a:solidFill>
                <a:latin typeface="+mn-ea"/>
                <a:ea typeface="+mn-ea"/>
              </a:rPr>
              <a:t>２．市街地再開発事業の概要</a:t>
            </a:r>
          </a:p>
        </p:txBody>
      </p:sp>
      <p:sp>
        <p:nvSpPr>
          <p:cNvPr id="1406" name="スライド番号プレースホルダー 2"/>
          <p:cNvSpPr>
            <a:spLocks noGrp="1"/>
          </p:cNvSpPr>
          <p:nvPr>
            <p:ph type="sldNum" sz="quarter" idx="12"/>
          </p:nvPr>
        </p:nvSpPr>
        <p:spPr>
          <a:xfrm>
            <a:off x="6940056" y="6486707"/>
            <a:ext cx="2133600" cy="476250"/>
          </a:xfrm>
        </p:spPr>
        <p:txBody>
          <a:bodyPr/>
          <a:lstStyle/>
          <a:p>
            <a:pPr>
              <a:defRPr/>
            </a:pPr>
            <a:fld id="{C22265F3-424C-4E3D-9E1E-158E402821BC}" type="slidenum">
              <a:rPr lang="en-US" altLang="ja-JP" smtClean="0"/>
              <a:pPr>
                <a:defRPr/>
              </a:pPr>
              <a:t>5</a:t>
            </a:fld>
            <a:endParaRPr lang="en-US" altLang="ja-JP"/>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 name="正方形/長方形 5618"/>
          <p:cNvSpPr/>
          <p:nvPr/>
        </p:nvSpPr>
        <p:spPr>
          <a:xfrm>
            <a:off x="179512" y="764704"/>
            <a:ext cx="8784976" cy="564567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09" name="図 5"/>
          <p:cNvPicPr>
            <a:picLocks noChangeAspect="1"/>
          </p:cNvPicPr>
          <p:nvPr/>
        </p:nvPicPr>
        <p:blipFill>
          <a:blip r:embed="rId2">
            <a:grayscl/>
          </a:blip>
          <a:stretch>
            <a:fillRect/>
          </a:stretch>
        </p:blipFill>
        <p:spPr>
          <a:xfrm>
            <a:off x="377197" y="3392718"/>
            <a:ext cx="4090771" cy="2249619"/>
          </a:xfrm>
          <a:prstGeom prst="rect">
            <a:avLst/>
          </a:prstGeom>
        </p:spPr>
      </p:pic>
      <p:pic>
        <p:nvPicPr>
          <p:cNvPr id="1410" name="図 8"/>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Lst>
          </a:blip>
          <a:stretch>
            <a:fillRect/>
          </a:stretch>
        </p:blipFill>
        <p:spPr>
          <a:xfrm>
            <a:off x="4693243" y="2708920"/>
            <a:ext cx="4109060" cy="2987299"/>
          </a:xfrm>
          <a:prstGeom prst="rect">
            <a:avLst/>
          </a:prstGeom>
        </p:spPr>
      </p:pic>
      <p:sp>
        <p:nvSpPr>
          <p:cNvPr id="1411" name="Rectangle 2"/>
          <p:cNvSpPr>
            <a:spLocks noGrp="1" noChangeArrowheads="1"/>
          </p:cNvSpPr>
          <p:nvPr>
            <p:ph type="title"/>
          </p:nvPr>
        </p:nvSpPr>
        <p:spPr/>
        <p:txBody>
          <a:bodyPr/>
          <a:lstStyle/>
          <a:p>
            <a:pPr eaLnBrk="1" hangingPunct="1"/>
            <a:r>
              <a:rPr lang="ja-JP" altLang="en-US" sz="2400" b="1" dirty="0">
                <a:solidFill>
                  <a:schemeClr val="tx1"/>
                </a:solidFill>
                <a:latin typeface="ＭＳ Ｐゴシック" charset="-128"/>
                <a:ea typeface="ＭＳ Ｐゴシック" charset="-128"/>
              </a:rPr>
              <a:t>２．市街地再開発事業の概要</a:t>
            </a:r>
          </a:p>
        </p:txBody>
      </p:sp>
      <p:sp>
        <p:nvSpPr>
          <p:cNvPr id="1412" name="Text Box 5617"/>
          <p:cNvSpPr txBox="1">
            <a:spLocks noChangeArrowheads="1"/>
          </p:cNvSpPr>
          <p:nvPr/>
        </p:nvSpPr>
        <p:spPr>
          <a:xfrm>
            <a:off x="971600" y="1340768"/>
            <a:ext cx="7229201" cy="1175706"/>
          </a:xfrm>
          <a:prstGeom prst="rect">
            <a:avLst/>
          </a:prstGeom>
          <a:noFill/>
          <a:ln w="9525">
            <a:noFill/>
            <a:miter lim="800000"/>
            <a:headEnd/>
            <a:tailEnd/>
          </a:ln>
        </p:spPr>
        <p:txBody>
          <a:bodyPr wrap="square">
            <a:spAutoFit/>
          </a:bodyPr>
          <a:lstStyle/>
          <a:p>
            <a:pPr algn="ctr"/>
            <a:r>
              <a:rPr lang="ja-JP" altLang="en-US" sz="3200" dirty="0">
                <a:solidFill>
                  <a:schemeClr val="accent5">
                    <a:lumMod val="50000"/>
                  </a:schemeClr>
                </a:solidFill>
                <a:latin typeface="Times New Roman" pitchFamily="18" charset="0"/>
              </a:rPr>
              <a:t>土地の合理的かつ健全な高度利用と</a:t>
            </a:r>
          </a:p>
          <a:p>
            <a:pPr algn="ctr">
              <a:spcBef>
                <a:spcPct val="20000"/>
              </a:spcBef>
            </a:pPr>
            <a:r>
              <a:rPr lang="ja-JP" altLang="en-US" sz="3200" dirty="0">
                <a:solidFill>
                  <a:schemeClr val="accent5">
                    <a:lumMod val="50000"/>
                  </a:schemeClr>
                </a:solidFill>
                <a:latin typeface="Times New Roman" pitchFamily="18" charset="0"/>
              </a:rPr>
              <a:t>都市機能の更新を図る</a:t>
            </a:r>
          </a:p>
        </p:txBody>
      </p:sp>
      <p:sp>
        <p:nvSpPr>
          <p:cNvPr id="1413" name="タイトル 8"/>
          <p:cNvSpPr txBox="1"/>
          <p:nvPr/>
        </p:nvSpPr>
        <p:spPr>
          <a:xfrm>
            <a:off x="255263" y="824629"/>
            <a:ext cx="4218196" cy="400110"/>
          </a:xfrm>
          <a:prstGeom prst="rect">
            <a:avLst/>
          </a:prstGeom>
          <a:solidFill>
            <a:schemeClr val="tx1">
              <a:lumMod val="50000"/>
              <a:lumOff val="50000"/>
            </a:schemeClr>
          </a:solidFill>
          <a:ln w="6350">
            <a:noFill/>
            <a:miter lim="800000"/>
            <a:headEnd/>
            <a:tailEnd/>
          </a:ln>
        </p:spPr>
        <p:txBody>
          <a:bodyPr wrap="square" anchor="ctr">
            <a:spAutoFit/>
          </a:bodyPr>
          <a:lstStyle/>
          <a:p>
            <a:pPr algn="ctr">
              <a:defRPr/>
            </a:pPr>
            <a:r>
              <a:rPr lang="ja-JP" altLang="en-US" sz="2000" kern="0" dirty="0">
                <a:solidFill>
                  <a:schemeClr val="bg1"/>
                </a:solidFill>
                <a:latin typeface="ＭＳ Ｐゴシック" pitchFamily="50" charset="-128"/>
                <a:ea typeface="ＭＳ Ｐゴシック" pitchFamily="50" charset="-128"/>
                <a:cs typeface="+mj-cs"/>
              </a:rPr>
              <a:t>事業の目的　</a:t>
            </a:r>
            <a:r>
              <a:rPr lang="ja-JP" altLang="en-US" sz="2000" dirty="0">
                <a:solidFill>
                  <a:schemeClr val="bg1"/>
                </a:solidFill>
              </a:rPr>
              <a:t>（都市再開発法第１条）</a:t>
            </a:r>
          </a:p>
        </p:txBody>
      </p:sp>
      <p:sp>
        <p:nvSpPr>
          <p:cNvPr id="1414" name="スライド番号プレースホルダー 2"/>
          <p:cNvSpPr>
            <a:spLocks noGrp="1"/>
          </p:cNvSpPr>
          <p:nvPr>
            <p:ph type="sldNum" sz="quarter" idx="12"/>
          </p:nvPr>
        </p:nvSpPr>
        <p:spPr>
          <a:xfrm>
            <a:off x="6938014" y="6525843"/>
            <a:ext cx="2133600" cy="476250"/>
          </a:xfrm>
        </p:spPr>
        <p:txBody>
          <a:bodyPr/>
          <a:lstStyle/>
          <a:p>
            <a:pPr>
              <a:defRPr/>
            </a:pPr>
            <a:fld id="{C22265F3-424C-4E3D-9E1E-158E402821BC}" type="slidenum">
              <a:rPr lang="en-US" altLang="ja-JP" smtClean="0"/>
              <a:pPr>
                <a:defRPr/>
              </a:pPr>
              <a:t>6</a:t>
            </a:fld>
            <a:endParaRPr lang="en-US" altLang="ja-JP" dirty="0"/>
          </a:p>
        </p:txBody>
      </p:sp>
      <p:sp>
        <p:nvSpPr>
          <p:cNvPr id="1415" name="Rectangle 11227"/>
          <p:cNvSpPr>
            <a:spLocks noChangeArrowheads="1"/>
          </p:cNvSpPr>
          <p:nvPr/>
        </p:nvSpPr>
        <p:spPr>
          <a:xfrm>
            <a:off x="3633668" y="2996952"/>
            <a:ext cx="1082348" cy="523220"/>
          </a:xfrm>
          <a:prstGeom prst="rect">
            <a:avLst/>
          </a:prstGeom>
          <a:noFill/>
          <a:ln w="9525">
            <a:noFill/>
            <a:miter lim="800000"/>
            <a:headEnd/>
            <a:tailEnd/>
          </a:ln>
        </p:spPr>
        <p:txBody>
          <a:bodyPr wrap="none">
            <a:spAutoFit/>
          </a:bodyPr>
          <a:lstStyle/>
          <a:p>
            <a:r>
              <a:rPr lang="ja-JP" altLang="en-US" sz="1400" dirty="0">
                <a:latin typeface="Times New Roman" pitchFamily="18" charset="0"/>
                <a:ea typeface="ＭＳ ゴシック" pitchFamily="49" charset="-128"/>
              </a:rPr>
              <a:t>駅前空間が</a:t>
            </a:r>
            <a:endParaRPr lang="en-US" altLang="ja-JP" sz="1400" dirty="0">
              <a:latin typeface="Times New Roman" pitchFamily="18" charset="0"/>
              <a:ea typeface="ＭＳ ゴシック" pitchFamily="49" charset="-128"/>
            </a:endParaRPr>
          </a:p>
          <a:p>
            <a:r>
              <a:rPr lang="ja-JP" altLang="en-US" sz="1400" dirty="0">
                <a:latin typeface="Times New Roman" pitchFamily="18" charset="0"/>
                <a:ea typeface="ＭＳ ゴシック" pitchFamily="49" charset="-128"/>
              </a:rPr>
              <a:t>未整備</a:t>
            </a:r>
          </a:p>
        </p:txBody>
      </p:sp>
      <p:sp>
        <p:nvSpPr>
          <p:cNvPr id="1416" name="Rectangle 11227"/>
          <p:cNvSpPr>
            <a:spLocks noChangeArrowheads="1"/>
          </p:cNvSpPr>
          <p:nvPr/>
        </p:nvSpPr>
        <p:spPr>
          <a:xfrm>
            <a:off x="233124" y="2884583"/>
            <a:ext cx="1620957" cy="738664"/>
          </a:xfrm>
          <a:prstGeom prst="rect">
            <a:avLst/>
          </a:prstGeom>
          <a:noFill/>
          <a:ln w="9525">
            <a:noFill/>
            <a:miter lim="800000"/>
            <a:headEnd/>
            <a:tailEnd/>
          </a:ln>
        </p:spPr>
        <p:txBody>
          <a:bodyPr wrap="none">
            <a:spAutoFit/>
          </a:bodyPr>
          <a:lstStyle/>
          <a:p>
            <a:r>
              <a:rPr lang="ja-JP" altLang="en-US" sz="1400" dirty="0">
                <a:latin typeface="Times New Roman" pitchFamily="18" charset="0"/>
                <a:ea typeface="ＭＳ ゴシック" pitchFamily="49" charset="-128"/>
              </a:rPr>
              <a:t>土地が有効利用</a:t>
            </a:r>
            <a:endParaRPr lang="en-US" altLang="ja-JP" sz="1400" dirty="0">
              <a:latin typeface="Times New Roman" pitchFamily="18" charset="0"/>
              <a:ea typeface="ＭＳ ゴシック" pitchFamily="49" charset="-128"/>
            </a:endParaRPr>
          </a:p>
          <a:p>
            <a:r>
              <a:rPr lang="ja-JP" altLang="en-US" sz="1400" dirty="0">
                <a:latin typeface="Times New Roman" pitchFamily="18" charset="0"/>
                <a:ea typeface="ＭＳ ゴシック" pitchFamily="49" charset="-128"/>
              </a:rPr>
              <a:t>されていない</a:t>
            </a:r>
            <a:endParaRPr lang="en-US" altLang="ja-JP" sz="1400" dirty="0">
              <a:latin typeface="Times New Roman" pitchFamily="18" charset="0"/>
              <a:ea typeface="ＭＳ ゴシック" pitchFamily="49" charset="-128"/>
            </a:endParaRPr>
          </a:p>
          <a:p>
            <a:r>
              <a:rPr lang="ja-JP" altLang="en-US" sz="1400" dirty="0">
                <a:latin typeface="Times New Roman" pitchFamily="18" charset="0"/>
                <a:ea typeface="ＭＳ ゴシック" pitchFamily="49" charset="-128"/>
              </a:rPr>
              <a:t>低未利用地の点在</a:t>
            </a:r>
          </a:p>
        </p:txBody>
      </p:sp>
      <p:sp>
        <p:nvSpPr>
          <p:cNvPr id="1417" name="Rectangle 11227"/>
          <p:cNvSpPr>
            <a:spLocks noChangeArrowheads="1"/>
          </p:cNvSpPr>
          <p:nvPr/>
        </p:nvSpPr>
        <p:spPr>
          <a:xfrm>
            <a:off x="335899" y="5316078"/>
            <a:ext cx="902811" cy="738664"/>
          </a:xfrm>
          <a:prstGeom prst="rect">
            <a:avLst/>
          </a:prstGeom>
          <a:noFill/>
          <a:ln w="9525">
            <a:noFill/>
            <a:miter lim="800000"/>
            <a:headEnd/>
            <a:tailEnd/>
          </a:ln>
        </p:spPr>
        <p:txBody>
          <a:bodyPr wrap="none">
            <a:spAutoFit/>
          </a:bodyPr>
          <a:lstStyle/>
          <a:p>
            <a:r>
              <a:rPr lang="ja-JP" altLang="en-US" sz="1400" dirty="0">
                <a:latin typeface="Times New Roman" pitchFamily="18" charset="0"/>
                <a:ea typeface="ＭＳ ゴシック" pitchFamily="49" charset="-128"/>
              </a:rPr>
              <a:t>道路、</a:t>
            </a:r>
            <a:endParaRPr lang="en-US" altLang="ja-JP" sz="1400" dirty="0">
              <a:latin typeface="Times New Roman" pitchFamily="18" charset="0"/>
              <a:ea typeface="ＭＳ ゴシック" pitchFamily="49" charset="-128"/>
            </a:endParaRPr>
          </a:p>
          <a:p>
            <a:r>
              <a:rPr lang="ja-JP" altLang="en-US" sz="1400" dirty="0">
                <a:latin typeface="Times New Roman" pitchFamily="18" charset="0"/>
                <a:ea typeface="ＭＳ ゴシック" pitchFamily="49" charset="-128"/>
              </a:rPr>
              <a:t>公園等が</a:t>
            </a:r>
            <a:endParaRPr lang="en-US" altLang="ja-JP" sz="1400" dirty="0">
              <a:latin typeface="Times New Roman" pitchFamily="18" charset="0"/>
              <a:ea typeface="ＭＳ ゴシック" pitchFamily="49" charset="-128"/>
            </a:endParaRPr>
          </a:p>
          <a:p>
            <a:r>
              <a:rPr lang="ja-JP" altLang="en-US" sz="1400" dirty="0">
                <a:latin typeface="Times New Roman" pitchFamily="18" charset="0"/>
                <a:ea typeface="ＭＳ ゴシック" pitchFamily="49" charset="-128"/>
              </a:rPr>
              <a:t>未整備</a:t>
            </a:r>
          </a:p>
        </p:txBody>
      </p:sp>
      <p:sp>
        <p:nvSpPr>
          <p:cNvPr id="1418" name="Rectangle 11227"/>
          <p:cNvSpPr>
            <a:spLocks noChangeArrowheads="1"/>
          </p:cNvSpPr>
          <p:nvPr/>
        </p:nvSpPr>
        <p:spPr>
          <a:xfrm>
            <a:off x="1619671" y="5711463"/>
            <a:ext cx="1620957" cy="523220"/>
          </a:xfrm>
          <a:prstGeom prst="rect">
            <a:avLst/>
          </a:prstGeom>
          <a:noFill/>
          <a:ln w="9525">
            <a:noFill/>
            <a:miter lim="800000"/>
            <a:headEnd/>
            <a:tailEnd/>
          </a:ln>
        </p:spPr>
        <p:txBody>
          <a:bodyPr wrap="none">
            <a:spAutoFit/>
          </a:bodyPr>
          <a:lstStyle/>
          <a:p>
            <a:r>
              <a:rPr lang="ja-JP" altLang="en-US" sz="1400" dirty="0">
                <a:latin typeface="Times New Roman" pitchFamily="18" charset="0"/>
                <a:ea typeface="ＭＳ ゴシック" pitchFamily="49" charset="-128"/>
              </a:rPr>
              <a:t>老朽化した木造</a:t>
            </a:r>
            <a:endParaRPr lang="en-US" altLang="ja-JP" sz="1400" dirty="0">
              <a:latin typeface="Times New Roman" pitchFamily="18" charset="0"/>
              <a:ea typeface="ＭＳ ゴシック" pitchFamily="49" charset="-128"/>
            </a:endParaRPr>
          </a:p>
          <a:p>
            <a:r>
              <a:rPr lang="ja-JP" altLang="en-US" sz="1400" dirty="0">
                <a:latin typeface="Times New Roman" pitchFamily="18" charset="0"/>
                <a:ea typeface="ＭＳ ゴシック" pitchFamily="49" charset="-128"/>
              </a:rPr>
              <a:t>狭小建築物が密集</a:t>
            </a:r>
          </a:p>
        </p:txBody>
      </p:sp>
      <p:sp>
        <p:nvSpPr>
          <p:cNvPr id="1419" name="フリーフォーム: 図形 6"/>
          <p:cNvSpPr/>
          <p:nvPr/>
        </p:nvSpPr>
        <p:spPr>
          <a:xfrm flipH="1">
            <a:off x="3059832" y="4455150"/>
            <a:ext cx="504545" cy="1422122"/>
          </a:xfrm>
          <a:custGeom>
            <a:avLst/>
            <a:gdLst>
              <a:gd name="connsiteX0" fmla="*/ 0 w 640080"/>
              <a:gd name="connsiteY0" fmla="*/ 0 h 762000"/>
              <a:gd name="connsiteX1" fmla="*/ 431800 w 640080"/>
              <a:gd name="connsiteY1" fmla="*/ 762000 h 762000"/>
              <a:gd name="connsiteX2" fmla="*/ 640080 w 640080"/>
              <a:gd name="connsiteY2" fmla="*/ 762000 h 762000"/>
            </a:gdLst>
            <a:ahLst/>
            <a:cxnLst>
              <a:cxn ang="0">
                <a:pos x="connsiteX0" y="connsiteY0"/>
              </a:cxn>
              <a:cxn ang="0">
                <a:pos x="connsiteX1" y="connsiteY1"/>
              </a:cxn>
              <a:cxn ang="0">
                <a:pos x="connsiteX2" y="connsiteY2"/>
              </a:cxn>
            </a:cxnLst>
            <a:rect l="l" t="t" r="r" b="b"/>
            <a:pathLst>
              <a:path w="640080" h="762000">
                <a:moveTo>
                  <a:pt x="0" y="0"/>
                </a:moveTo>
                <a:lnTo>
                  <a:pt x="431800" y="762000"/>
                </a:lnTo>
                <a:lnTo>
                  <a:pt x="640080" y="762000"/>
                </a:lnTo>
              </a:path>
            </a:pathLst>
          </a:custGeom>
          <a:noFill/>
          <a:ln w="9525">
            <a:solidFill>
              <a:schemeClr val="tx1"/>
            </a:solidFill>
            <a:prstDash val="sysDot"/>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0" name="Rectangle 11227"/>
          <p:cNvSpPr>
            <a:spLocks noChangeArrowheads="1"/>
          </p:cNvSpPr>
          <p:nvPr/>
        </p:nvSpPr>
        <p:spPr>
          <a:xfrm>
            <a:off x="7558588" y="2711747"/>
            <a:ext cx="1261884" cy="523220"/>
          </a:xfrm>
          <a:prstGeom prst="rect">
            <a:avLst/>
          </a:prstGeom>
          <a:noFill/>
          <a:ln w="9525">
            <a:noFill/>
            <a:miter lim="800000"/>
            <a:headEnd/>
            <a:tailEnd/>
          </a:ln>
        </p:spPr>
        <p:txBody>
          <a:bodyPr wrap="none">
            <a:spAutoFit/>
          </a:bodyPr>
          <a:lstStyle/>
          <a:p>
            <a:r>
              <a:rPr lang="ja-JP" altLang="en-US" sz="1400" dirty="0">
                <a:latin typeface="Times New Roman" pitchFamily="18" charset="0"/>
                <a:ea typeface="ＭＳ ゴシック" pitchFamily="49" charset="-128"/>
              </a:rPr>
              <a:t>良好な都市型</a:t>
            </a:r>
            <a:endParaRPr lang="en-US" altLang="ja-JP" sz="1400" dirty="0">
              <a:latin typeface="Times New Roman" pitchFamily="18" charset="0"/>
              <a:ea typeface="ＭＳ ゴシック" pitchFamily="49" charset="-128"/>
            </a:endParaRPr>
          </a:p>
          <a:p>
            <a:r>
              <a:rPr lang="ja-JP" altLang="en-US" sz="1400" dirty="0">
                <a:latin typeface="Times New Roman" pitchFamily="18" charset="0"/>
                <a:ea typeface="ＭＳ ゴシック" pitchFamily="49" charset="-128"/>
              </a:rPr>
              <a:t>住宅の供給</a:t>
            </a:r>
          </a:p>
        </p:txBody>
      </p:sp>
      <p:sp>
        <p:nvSpPr>
          <p:cNvPr id="1421" name="Rectangle 11227"/>
          <p:cNvSpPr>
            <a:spLocks noChangeArrowheads="1"/>
          </p:cNvSpPr>
          <p:nvPr/>
        </p:nvSpPr>
        <p:spPr>
          <a:xfrm>
            <a:off x="7956376" y="5076542"/>
            <a:ext cx="1082348" cy="738664"/>
          </a:xfrm>
          <a:prstGeom prst="rect">
            <a:avLst/>
          </a:prstGeom>
          <a:noFill/>
          <a:ln w="9525">
            <a:noFill/>
            <a:miter lim="800000"/>
            <a:headEnd/>
            <a:tailEnd/>
          </a:ln>
        </p:spPr>
        <p:txBody>
          <a:bodyPr wrap="none">
            <a:spAutoFit/>
          </a:bodyPr>
          <a:lstStyle/>
          <a:p>
            <a:r>
              <a:rPr lang="ja-JP" altLang="en-US" sz="1400" dirty="0">
                <a:latin typeface="Times New Roman" pitchFamily="18" charset="0"/>
                <a:ea typeface="ＭＳ ゴシック" pitchFamily="49" charset="-128"/>
              </a:rPr>
              <a:t>駅前広場、</a:t>
            </a:r>
            <a:endParaRPr lang="en-US" altLang="ja-JP" sz="1400" dirty="0">
              <a:latin typeface="Times New Roman" pitchFamily="18" charset="0"/>
              <a:ea typeface="ＭＳ ゴシック" pitchFamily="49" charset="-128"/>
            </a:endParaRPr>
          </a:p>
          <a:p>
            <a:r>
              <a:rPr lang="ja-JP" altLang="en-US" sz="1400" dirty="0">
                <a:latin typeface="Times New Roman" pitchFamily="18" charset="0"/>
                <a:ea typeface="ＭＳ ゴシック" pitchFamily="49" charset="-128"/>
              </a:rPr>
              <a:t>幹線道路、</a:t>
            </a:r>
            <a:endParaRPr lang="en-US" altLang="ja-JP" sz="1400" dirty="0">
              <a:latin typeface="Times New Roman" pitchFamily="18" charset="0"/>
              <a:ea typeface="ＭＳ ゴシック" pitchFamily="49" charset="-128"/>
            </a:endParaRPr>
          </a:p>
          <a:p>
            <a:r>
              <a:rPr lang="ja-JP" altLang="en-US" sz="1400" dirty="0">
                <a:latin typeface="Times New Roman" pitchFamily="18" charset="0"/>
                <a:ea typeface="ＭＳ ゴシック" pitchFamily="49" charset="-128"/>
              </a:rPr>
              <a:t>公園整備</a:t>
            </a:r>
          </a:p>
        </p:txBody>
      </p:sp>
      <p:sp>
        <p:nvSpPr>
          <p:cNvPr id="1422" name="Rectangle 11227"/>
          <p:cNvSpPr>
            <a:spLocks noChangeArrowheads="1"/>
          </p:cNvSpPr>
          <p:nvPr/>
        </p:nvSpPr>
        <p:spPr>
          <a:xfrm>
            <a:off x="5004048" y="3049796"/>
            <a:ext cx="1082348" cy="523220"/>
          </a:xfrm>
          <a:prstGeom prst="rect">
            <a:avLst/>
          </a:prstGeom>
          <a:noFill/>
          <a:ln w="9525">
            <a:noFill/>
            <a:miter lim="800000"/>
            <a:headEnd/>
            <a:tailEnd/>
          </a:ln>
        </p:spPr>
        <p:txBody>
          <a:bodyPr wrap="none">
            <a:spAutoFit/>
          </a:bodyPr>
          <a:lstStyle/>
          <a:p>
            <a:r>
              <a:rPr lang="ja-JP" altLang="en-US" sz="1400" dirty="0">
                <a:latin typeface="Times New Roman" pitchFamily="18" charset="0"/>
                <a:ea typeface="ＭＳ ゴシック" pitchFamily="49" charset="-128"/>
              </a:rPr>
              <a:t>公益的施設</a:t>
            </a:r>
            <a:endParaRPr lang="en-US" altLang="ja-JP" sz="1400" dirty="0">
              <a:latin typeface="Times New Roman" pitchFamily="18" charset="0"/>
              <a:ea typeface="ＭＳ ゴシック" pitchFamily="49" charset="-128"/>
            </a:endParaRPr>
          </a:p>
          <a:p>
            <a:r>
              <a:rPr lang="ja-JP" altLang="en-US" sz="1400" dirty="0">
                <a:latin typeface="Times New Roman" pitchFamily="18" charset="0"/>
                <a:ea typeface="ＭＳ ゴシック" pitchFamily="49" charset="-128"/>
              </a:rPr>
              <a:t>の立地</a:t>
            </a:r>
          </a:p>
        </p:txBody>
      </p:sp>
      <p:sp>
        <p:nvSpPr>
          <p:cNvPr id="1423" name="Rectangle 11227"/>
          <p:cNvSpPr>
            <a:spLocks noChangeArrowheads="1"/>
          </p:cNvSpPr>
          <p:nvPr/>
        </p:nvSpPr>
        <p:spPr>
          <a:xfrm>
            <a:off x="6921927" y="5651125"/>
            <a:ext cx="1620957" cy="523220"/>
          </a:xfrm>
          <a:prstGeom prst="rect">
            <a:avLst/>
          </a:prstGeom>
          <a:noFill/>
          <a:ln w="9525">
            <a:noFill/>
            <a:miter lim="800000"/>
            <a:headEnd/>
            <a:tailEnd/>
          </a:ln>
        </p:spPr>
        <p:txBody>
          <a:bodyPr wrap="none">
            <a:spAutoFit/>
          </a:bodyPr>
          <a:lstStyle/>
          <a:p>
            <a:r>
              <a:rPr lang="ja-JP" altLang="en-US" sz="1400" dirty="0">
                <a:latin typeface="Times New Roman" pitchFamily="18" charset="0"/>
                <a:ea typeface="ＭＳ ゴシック" pitchFamily="49" charset="-128"/>
              </a:rPr>
              <a:t>快適な</a:t>
            </a:r>
            <a:endParaRPr lang="en-US" altLang="ja-JP" sz="1400" dirty="0">
              <a:latin typeface="Times New Roman" pitchFamily="18" charset="0"/>
              <a:ea typeface="ＭＳ ゴシック" pitchFamily="49" charset="-128"/>
            </a:endParaRPr>
          </a:p>
          <a:p>
            <a:r>
              <a:rPr lang="ja-JP" altLang="en-US" sz="1400" dirty="0">
                <a:latin typeface="Times New Roman" pitchFamily="18" charset="0"/>
                <a:ea typeface="ＭＳ ゴシック" pitchFamily="49" charset="-128"/>
              </a:rPr>
              <a:t>歩行者空間の創出</a:t>
            </a:r>
          </a:p>
        </p:txBody>
      </p:sp>
      <p:sp>
        <p:nvSpPr>
          <p:cNvPr id="1424" name="フリーフォーム: 図形 5632"/>
          <p:cNvSpPr/>
          <p:nvPr/>
        </p:nvSpPr>
        <p:spPr>
          <a:xfrm flipH="1" flipV="1">
            <a:off x="1619672" y="3024609"/>
            <a:ext cx="984850" cy="989128"/>
          </a:xfrm>
          <a:custGeom>
            <a:avLst/>
            <a:gdLst>
              <a:gd name="connsiteX0" fmla="*/ 0 w 640080"/>
              <a:gd name="connsiteY0" fmla="*/ 0 h 762000"/>
              <a:gd name="connsiteX1" fmla="*/ 431800 w 640080"/>
              <a:gd name="connsiteY1" fmla="*/ 762000 h 762000"/>
              <a:gd name="connsiteX2" fmla="*/ 640080 w 640080"/>
              <a:gd name="connsiteY2" fmla="*/ 762000 h 762000"/>
            </a:gdLst>
            <a:ahLst/>
            <a:cxnLst>
              <a:cxn ang="0">
                <a:pos x="connsiteX0" y="connsiteY0"/>
              </a:cxn>
              <a:cxn ang="0">
                <a:pos x="connsiteX1" y="connsiteY1"/>
              </a:cxn>
              <a:cxn ang="0">
                <a:pos x="connsiteX2" y="connsiteY2"/>
              </a:cxn>
            </a:cxnLst>
            <a:rect l="l" t="t" r="r" b="b"/>
            <a:pathLst>
              <a:path w="640080" h="762000">
                <a:moveTo>
                  <a:pt x="0" y="0"/>
                </a:moveTo>
                <a:lnTo>
                  <a:pt x="431800" y="762000"/>
                </a:lnTo>
                <a:lnTo>
                  <a:pt x="640080" y="762000"/>
                </a:lnTo>
              </a:path>
            </a:pathLst>
          </a:custGeom>
          <a:noFill/>
          <a:ln w="9525">
            <a:solidFill>
              <a:schemeClr val="tx1"/>
            </a:solidFill>
            <a:prstDash val="sysDot"/>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5" name="フリーフォーム: 図形 5633"/>
          <p:cNvSpPr/>
          <p:nvPr/>
        </p:nvSpPr>
        <p:spPr>
          <a:xfrm flipH="1">
            <a:off x="1043607" y="4165718"/>
            <a:ext cx="1152128" cy="1335645"/>
          </a:xfrm>
          <a:custGeom>
            <a:avLst/>
            <a:gdLst>
              <a:gd name="connsiteX0" fmla="*/ 0 w 640080"/>
              <a:gd name="connsiteY0" fmla="*/ 0 h 762000"/>
              <a:gd name="connsiteX1" fmla="*/ 431800 w 640080"/>
              <a:gd name="connsiteY1" fmla="*/ 762000 h 762000"/>
              <a:gd name="connsiteX2" fmla="*/ 640080 w 640080"/>
              <a:gd name="connsiteY2" fmla="*/ 762000 h 762000"/>
            </a:gdLst>
            <a:ahLst/>
            <a:cxnLst>
              <a:cxn ang="0">
                <a:pos x="connsiteX0" y="connsiteY0"/>
              </a:cxn>
              <a:cxn ang="0">
                <a:pos x="connsiteX1" y="connsiteY1"/>
              </a:cxn>
              <a:cxn ang="0">
                <a:pos x="connsiteX2" y="connsiteY2"/>
              </a:cxn>
            </a:cxnLst>
            <a:rect l="l" t="t" r="r" b="b"/>
            <a:pathLst>
              <a:path w="640080" h="762000">
                <a:moveTo>
                  <a:pt x="0" y="0"/>
                </a:moveTo>
                <a:lnTo>
                  <a:pt x="431800" y="762000"/>
                </a:lnTo>
                <a:lnTo>
                  <a:pt x="640080" y="762000"/>
                </a:lnTo>
              </a:path>
            </a:pathLst>
          </a:custGeom>
          <a:noFill/>
          <a:ln w="9525">
            <a:solidFill>
              <a:schemeClr val="tx1"/>
            </a:solidFill>
            <a:prstDash val="sysDot"/>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6" name="フリーフォーム: 図形 5634"/>
          <p:cNvSpPr/>
          <p:nvPr/>
        </p:nvSpPr>
        <p:spPr>
          <a:xfrm flipV="1">
            <a:off x="3202869" y="3140965"/>
            <a:ext cx="433027" cy="755179"/>
          </a:xfrm>
          <a:custGeom>
            <a:avLst/>
            <a:gdLst>
              <a:gd name="connsiteX0" fmla="*/ 0 w 640080"/>
              <a:gd name="connsiteY0" fmla="*/ 0 h 762000"/>
              <a:gd name="connsiteX1" fmla="*/ 431800 w 640080"/>
              <a:gd name="connsiteY1" fmla="*/ 762000 h 762000"/>
              <a:gd name="connsiteX2" fmla="*/ 640080 w 640080"/>
              <a:gd name="connsiteY2" fmla="*/ 762000 h 762000"/>
            </a:gdLst>
            <a:ahLst/>
            <a:cxnLst>
              <a:cxn ang="0">
                <a:pos x="connsiteX0" y="connsiteY0"/>
              </a:cxn>
              <a:cxn ang="0">
                <a:pos x="connsiteX1" y="connsiteY1"/>
              </a:cxn>
              <a:cxn ang="0">
                <a:pos x="connsiteX2" y="connsiteY2"/>
              </a:cxn>
            </a:cxnLst>
            <a:rect l="l" t="t" r="r" b="b"/>
            <a:pathLst>
              <a:path w="640080" h="762000">
                <a:moveTo>
                  <a:pt x="0" y="0"/>
                </a:moveTo>
                <a:lnTo>
                  <a:pt x="431800" y="762000"/>
                </a:lnTo>
                <a:lnTo>
                  <a:pt x="640080" y="762000"/>
                </a:lnTo>
              </a:path>
            </a:pathLst>
          </a:custGeom>
          <a:noFill/>
          <a:ln w="9525">
            <a:solidFill>
              <a:schemeClr val="tx1"/>
            </a:solidFill>
            <a:prstDash val="sysDot"/>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7" name="フリーフォーム: 図形 5635"/>
          <p:cNvSpPr/>
          <p:nvPr/>
        </p:nvSpPr>
        <p:spPr>
          <a:xfrm flipV="1">
            <a:off x="6969919" y="2884581"/>
            <a:ext cx="585259" cy="392731"/>
          </a:xfrm>
          <a:custGeom>
            <a:avLst/>
            <a:gdLst>
              <a:gd name="connsiteX0" fmla="*/ 0 w 640080"/>
              <a:gd name="connsiteY0" fmla="*/ 0 h 762000"/>
              <a:gd name="connsiteX1" fmla="*/ 431800 w 640080"/>
              <a:gd name="connsiteY1" fmla="*/ 762000 h 762000"/>
              <a:gd name="connsiteX2" fmla="*/ 640080 w 640080"/>
              <a:gd name="connsiteY2" fmla="*/ 762000 h 762000"/>
            </a:gdLst>
            <a:ahLst/>
            <a:cxnLst>
              <a:cxn ang="0">
                <a:pos x="connsiteX0" y="connsiteY0"/>
              </a:cxn>
              <a:cxn ang="0">
                <a:pos x="connsiteX1" y="connsiteY1"/>
              </a:cxn>
              <a:cxn ang="0">
                <a:pos x="connsiteX2" y="connsiteY2"/>
              </a:cxn>
            </a:cxnLst>
            <a:rect l="l" t="t" r="r" b="b"/>
            <a:pathLst>
              <a:path w="640080" h="762000">
                <a:moveTo>
                  <a:pt x="0" y="0"/>
                </a:moveTo>
                <a:lnTo>
                  <a:pt x="431800" y="762000"/>
                </a:lnTo>
                <a:lnTo>
                  <a:pt x="640080" y="762000"/>
                </a:lnTo>
              </a:path>
            </a:pathLst>
          </a:custGeom>
          <a:noFill/>
          <a:ln w="9525">
            <a:solidFill>
              <a:schemeClr val="tx1"/>
            </a:solidFill>
            <a:prstDash val="sysDot"/>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8" name="フリーフォーム: 図形 5636"/>
          <p:cNvSpPr/>
          <p:nvPr/>
        </p:nvSpPr>
        <p:spPr>
          <a:xfrm>
            <a:off x="7524328" y="4221088"/>
            <a:ext cx="503567" cy="1008112"/>
          </a:xfrm>
          <a:custGeom>
            <a:avLst/>
            <a:gdLst>
              <a:gd name="connsiteX0" fmla="*/ 0 w 640080"/>
              <a:gd name="connsiteY0" fmla="*/ 0 h 762000"/>
              <a:gd name="connsiteX1" fmla="*/ 431800 w 640080"/>
              <a:gd name="connsiteY1" fmla="*/ 762000 h 762000"/>
              <a:gd name="connsiteX2" fmla="*/ 640080 w 640080"/>
              <a:gd name="connsiteY2" fmla="*/ 762000 h 762000"/>
            </a:gdLst>
            <a:ahLst/>
            <a:cxnLst>
              <a:cxn ang="0">
                <a:pos x="connsiteX0" y="connsiteY0"/>
              </a:cxn>
              <a:cxn ang="0">
                <a:pos x="connsiteX1" y="connsiteY1"/>
              </a:cxn>
              <a:cxn ang="0">
                <a:pos x="connsiteX2" y="connsiteY2"/>
              </a:cxn>
            </a:cxnLst>
            <a:rect l="l" t="t" r="r" b="b"/>
            <a:pathLst>
              <a:path w="640080" h="762000">
                <a:moveTo>
                  <a:pt x="0" y="0"/>
                </a:moveTo>
                <a:lnTo>
                  <a:pt x="431800" y="762000"/>
                </a:lnTo>
                <a:lnTo>
                  <a:pt x="640080" y="762000"/>
                </a:lnTo>
              </a:path>
            </a:pathLst>
          </a:custGeom>
          <a:noFill/>
          <a:ln w="9525">
            <a:solidFill>
              <a:schemeClr val="tx1"/>
            </a:solidFill>
            <a:prstDash val="sysDot"/>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9" name="フリーフォーム: 図形 5637"/>
          <p:cNvSpPr/>
          <p:nvPr/>
        </p:nvSpPr>
        <p:spPr>
          <a:xfrm>
            <a:off x="6228185" y="4517526"/>
            <a:ext cx="741734" cy="1297679"/>
          </a:xfrm>
          <a:custGeom>
            <a:avLst/>
            <a:gdLst>
              <a:gd name="connsiteX0" fmla="*/ 0 w 640080"/>
              <a:gd name="connsiteY0" fmla="*/ 0 h 762000"/>
              <a:gd name="connsiteX1" fmla="*/ 431800 w 640080"/>
              <a:gd name="connsiteY1" fmla="*/ 762000 h 762000"/>
              <a:gd name="connsiteX2" fmla="*/ 640080 w 640080"/>
              <a:gd name="connsiteY2" fmla="*/ 762000 h 762000"/>
            </a:gdLst>
            <a:ahLst/>
            <a:cxnLst>
              <a:cxn ang="0">
                <a:pos x="connsiteX0" y="connsiteY0"/>
              </a:cxn>
              <a:cxn ang="0">
                <a:pos x="connsiteX1" y="connsiteY1"/>
              </a:cxn>
              <a:cxn ang="0">
                <a:pos x="connsiteX2" y="connsiteY2"/>
              </a:cxn>
            </a:cxnLst>
            <a:rect l="l" t="t" r="r" b="b"/>
            <a:pathLst>
              <a:path w="640080" h="762000">
                <a:moveTo>
                  <a:pt x="0" y="0"/>
                </a:moveTo>
                <a:lnTo>
                  <a:pt x="431800" y="762000"/>
                </a:lnTo>
                <a:lnTo>
                  <a:pt x="640080" y="762000"/>
                </a:lnTo>
              </a:path>
            </a:pathLst>
          </a:custGeom>
          <a:noFill/>
          <a:ln w="9525">
            <a:solidFill>
              <a:schemeClr val="tx1"/>
            </a:solidFill>
            <a:prstDash val="sysDot"/>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0" name="フリーフォーム: 図形 5638"/>
          <p:cNvSpPr/>
          <p:nvPr/>
        </p:nvSpPr>
        <p:spPr>
          <a:xfrm flipH="1" flipV="1">
            <a:off x="5710443" y="3393898"/>
            <a:ext cx="367978" cy="755179"/>
          </a:xfrm>
          <a:custGeom>
            <a:avLst/>
            <a:gdLst>
              <a:gd name="connsiteX0" fmla="*/ 0 w 640080"/>
              <a:gd name="connsiteY0" fmla="*/ 0 h 762000"/>
              <a:gd name="connsiteX1" fmla="*/ 431800 w 640080"/>
              <a:gd name="connsiteY1" fmla="*/ 762000 h 762000"/>
              <a:gd name="connsiteX2" fmla="*/ 640080 w 640080"/>
              <a:gd name="connsiteY2" fmla="*/ 762000 h 762000"/>
            </a:gdLst>
            <a:ahLst/>
            <a:cxnLst>
              <a:cxn ang="0">
                <a:pos x="connsiteX0" y="connsiteY0"/>
              </a:cxn>
              <a:cxn ang="0">
                <a:pos x="connsiteX1" y="connsiteY1"/>
              </a:cxn>
              <a:cxn ang="0">
                <a:pos x="connsiteX2" y="connsiteY2"/>
              </a:cxn>
            </a:cxnLst>
            <a:rect l="l" t="t" r="r" b="b"/>
            <a:pathLst>
              <a:path w="640080" h="762000">
                <a:moveTo>
                  <a:pt x="0" y="0"/>
                </a:moveTo>
                <a:lnTo>
                  <a:pt x="431800" y="762000"/>
                </a:lnTo>
                <a:lnTo>
                  <a:pt x="640080" y="762000"/>
                </a:lnTo>
              </a:path>
            </a:pathLst>
          </a:custGeom>
          <a:noFill/>
          <a:ln w="9525">
            <a:solidFill>
              <a:schemeClr val="tx1"/>
            </a:solidFill>
            <a:prstDash val="sysDot"/>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1" name="矢印: 右 12"/>
          <p:cNvSpPr/>
          <p:nvPr/>
        </p:nvSpPr>
        <p:spPr>
          <a:xfrm>
            <a:off x="3497138" y="5246977"/>
            <a:ext cx="2031517" cy="990335"/>
          </a:xfrm>
          <a:prstGeom prst="rightArrow">
            <a:avLst>
              <a:gd name="adj1" fmla="val 66993"/>
              <a:gd name="adj2" fmla="val 54639"/>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432" name="Rectangle 11227"/>
          <p:cNvSpPr>
            <a:spLocks noChangeArrowheads="1"/>
          </p:cNvSpPr>
          <p:nvPr/>
        </p:nvSpPr>
        <p:spPr>
          <a:xfrm>
            <a:off x="3471737" y="5457719"/>
            <a:ext cx="1826141" cy="584775"/>
          </a:xfrm>
          <a:prstGeom prst="rect">
            <a:avLst/>
          </a:prstGeom>
          <a:noFill/>
          <a:ln w="9525">
            <a:noFill/>
            <a:miter lim="800000"/>
            <a:headEnd/>
            <a:tailEnd/>
          </a:ln>
        </p:spPr>
        <p:txBody>
          <a:bodyPr wrap="none">
            <a:spAutoFit/>
          </a:bodyPr>
          <a:lstStyle/>
          <a:p>
            <a:pPr algn="ctr"/>
            <a:r>
              <a:rPr lang="ja-JP" altLang="en-US" sz="1600" dirty="0">
                <a:latin typeface="+mn-ea"/>
                <a:ea typeface="+mn-ea"/>
              </a:rPr>
              <a:t>市街地再開発事業</a:t>
            </a:r>
            <a:endParaRPr lang="en-US" altLang="ja-JP" sz="1600" dirty="0">
              <a:latin typeface="+mn-ea"/>
              <a:ea typeface="+mn-ea"/>
            </a:endParaRPr>
          </a:p>
          <a:p>
            <a:pPr algn="ctr"/>
            <a:r>
              <a:rPr lang="ja-JP" altLang="en-US" sz="1600" dirty="0">
                <a:latin typeface="+mn-ea"/>
                <a:ea typeface="+mn-ea"/>
              </a:rPr>
              <a:t>の実施</a:t>
            </a:r>
          </a:p>
        </p:txBody>
      </p:sp>
    </p:spTree>
    <p:extLst>
      <p:ext uri="{BB962C8B-B14F-4D97-AF65-F5344CB8AC3E}">
        <p14:creationId xmlns:p14="http://schemas.microsoft.com/office/powerpoint/2010/main" val="192726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 name="正方形/長方形 7"/>
          <p:cNvSpPr/>
          <p:nvPr/>
        </p:nvSpPr>
        <p:spPr>
          <a:xfrm>
            <a:off x="218306" y="692696"/>
            <a:ext cx="8746182" cy="582603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35" name="図 3"/>
          <p:cNvPicPr>
            <a:picLocks noChangeAspect="1"/>
          </p:cNvPicPr>
          <p:nvPr/>
        </p:nvPicPr>
        <p:blipFill>
          <a:blip r:embed="rId2"/>
          <a:srcRect l="717" t="2469" r="833" b="2805"/>
          <a:stretch>
            <a:fillRect/>
          </a:stretch>
        </p:blipFill>
        <p:spPr>
          <a:xfrm>
            <a:off x="323528" y="2504764"/>
            <a:ext cx="8502302" cy="3876564"/>
          </a:xfrm>
          <a:prstGeom prst="rect">
            <a:avLst/>
          </a:prstGeom>
          <a:effectLst>
            <a:outerShdw blurRad="50800" dist="38100" dir="2700000" algn="tl" rotWithShape="0">
              <a:prstClr val="black">
                <a:alpha val="40000"/>
              </a:prstClr>
            </a:outerShdw>
          </a:effectLst>
        </p:spPr>
      </p:pic>
      <p:sp>
        <p:nvSpPr>
          <p:cNvPr id="1436" name="Rectangle 2"/>
          <p:cNvSpPr>
            <a:spLocks noGrp="1" noChangeArrowheads="1"/>
          </p:cNvSpPr>
          <p:nvPr>
            <p:ph type="title"/>
          </p:nvPr>
        </p:nvSpPr>
        <p:spPr/>
        <p:txBody>
          <a:bodyPr/>
          <a:lstStyle/>
          <a:p>
            <a:pPr eaLnBrk="1" hangingPunct="1"/>
            <a:r>
              <a:rPr lang="ja-JP" altLang="en-US" sz="2400" b="1" dirty="0">
                <a:solidFill>
                  <a:schemeClr val="tx1"/>
                </a:solidFill>
                <a:latin typeface="ＭＳ Ｐゴシック" charset="-128"/>
                <a:ea typeface="ＭＳ Ｐゴシック" charset="-128"/>
              </a:rPr>
              <a:t>２．市街地再開発事業の概要</a:t>
            </a:r>
          </a:p>
        </p:txBody>
      </p:sp>
      <p:sp>
        <p:nvSpPr>
          <p:cNvPr id="1437" name="Rectangle 23353"/>
          <p:cNvSpPr>
            <a:spLocks noChangeArrowheads="1"/>
          </p:cNvSpPr>
          <p:nvPr/>
        </p:nvSpPr>
        <p:spPr>
          <a:xfrm>
            <a:off x="362322" y="1350467"/>
            <a:ext cx="8314134" cy="1070421"/>
          </a:xfrm>
          <a:prstGeom prst="rect">
            <a:avLst/>
          </a:prstGeom>
          <a:noFill/>
          <a:ln w="9525">
            <a:noFill/>
            <a:miter lim="800000"/>
            <a:headEnd/>
            <a:tailEnd/>
          </a:ln>
        </p:spPr>
        <p:txBody>
          <a:bodyPr/>
          <a:lstStyle/>
          <a:p>
            <a:pPr>
              <a:spcBef>
                <a:spcPct val="20000"/>
              </a:spcBef>
              <a:buClr>
                <a:schemeClr val="tx1"/>
              </a:buClr>
            </a:pPr>
            <a:r>
              <a:rPr lang="ja-JP" altLang="en-US" dirty="0"/>
              <a:t>○ 敷地等を共同化し高度利用することにより、公共施設用地を生み出す</a:t>
            </a:r>
          </a:p>
          <a:p>
            <a:pPr>
              <a:spcBef>
                <a:spcPct val="20000"/>
              </a:spcBef>
              <a:buClr>
                <a:schemeClr val="tx1"/>
              </a:buClr>
            </a:pPr>
            <a:r>
              <a:rPr lang="ja-JP" altLang="en-US" dirty="0"/>
              <a:t>○ 従前権利者の権利は、等価で新しい再開発ビルの床に置き換えられる（権利床）</a:t>
            </a:r>
          </a:p>
          <a:p>
            <a:pPr>
              <a:spcBef>
                <a:spcPct val="20000"/>
              </a:spcBef>
              <a:buClr>
                <a:schemeClr val="tx1"/>
              </a:buClr>
            </a:pPr>
            <a:r>
              <a:rPr lang="ja-JP" altLang="en-US" dirty="0"/>
              <a:t>○ 高度利用によって新たに生み出された床（保留床）を処分して事業費に充てる</a:t>
            </a:r>
            <a:r>
              <a:rPr lang="ja-JP" altLang="en-US" dirty="0">
                <a:latin typeface="ＭＳ Ｐゴシック" charset="-128"/>
              </a:rPr>
              <a:t>　</a:t>
            </a:r>
          </a:p>
        </p:txBody>
      </p:sp>
      <p:sp>
        <p:nvSpPr>
          <p:cNvPr id="1438" name="タイトル 8"/>
          <p:cNvSpPr txBox="1"/>
          <p:nvPr/>
        </p:nvSpPr>
        <p:spPr>
          <a:xfrm>
            <a:off x="390178" y="868710"/>
            <a:ext cx="1733550" cy="400050"/>
          </a:xfrm>
          <a:prstGeom prst="rect">
            <a:avLst/>
          </a:prstGeom>
          <a:solidFill>
            <a:schemeClr val="tx1">
              <a:lumMod val="50000"/>
              <a:lumOff val="50000"/>
            </a:schemeClr>
          </a:solidFill>
          <a:ln w="6350">
            <a:noFill/>
            <a:miter lim="800000"/>
            <a:headEnd/>
            <a:tailEnd/>
          </a:ln>
        </p:spPr>
        <p:txBody>
          <a:bodyPr wrap="none" anchor="ctr">
            <a:spAutoFit/>
          </a:bodyPr>
          <a:lstStyle/>
          <a:p>
            <a:pPr algn="ctr">
              <a:defRPr/>
            </a:pPr>
            <a:r>
              <a:rPr lang="ja-JP" altLang="en-US" sz="2000" kern="0" dirty="0">
                <a:solidFill>
                  <a:schemeClr val="bg1"/>
                </a:solidFill>
                <a:latin typeface="ＭＳ Ｐゴシック" pitchFamily="50" charset="-128"/>
                <a:ea typeface="ＭＳ Ｐゴシック" pitchFamily="50" charset="-128"/>
                <a:cs typeface="+mj-cs"/>
              </a:rPr>
              <a:t>事業の仕組み</a:t>
            </a:r>
          </a:p>
        </p:txBody>
      </p:sp>
      <p:sp>
        <p:nvSpPr>
          <p:cNvPr id="1439" name="スライド番号プレースホルダー 2"/>
          <p:cNvSpPr>
            <a:spLocks noGrp="1"/>
          </p:cNvSpPr>
          <p:nvPr>
            <p:ph type="sldNum" sz="quarter" idx="12"/>
          </p:nvPr>
        </p:nvSpPr>
        <p:spPr>
          <a:xfrm>
            <a:off x="6940096" y="6518736"/>
            <a:ext cx="2133600" cy="476250"/>
          </a:xfrm>
        </p:spPr>
        <p:txBody>
          <a:bodyPr/>
          <a:lstStyle/>
          <a:p>
            <a:pPr>
              <a:defRPr/>
            </a:pPr>
            <a:fld id="{C22265F3-424C-4E3D-9E1E-158E402821BC}" type="slidenum">
              <a:rPr lang="en-US" altLang="ja-JP" smtClean="0"/>
              <a:pPr>
                <a:defRPr/>
              </a:pPr>
              <a:t>7</a:t>
            </a:fld>
            <a:endParaRPr lang="en-US" altLang="ja-JP"/>
          </a:p>
        </p:txBody>
      </p:sp>
    </p:spTree>
    <p:extLst>
      <p:ext uri="{BB962C8B-B14F-4D97-AF65-F5344CB8AC3E}">
        <p14:creationId xmlns:p14="http://schemas.microsoft.com/office/powerpoint/2010/main" val="174210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 name="Rectangle 5614"/>
          <p:cNvSpPr>
            <a:spLocks noChangeArrowheads="1"/>
          </p:cNvSpPr>
          <p:nvPr/>
        </p:nvSpPr>
        <p:spPr>
          <a:xfrm>
            <a:off x="0" y="-73025"/>
            <a:ext cx="8229600" cy="571500"/>
          </a:xfrm>
          <a:prstGeom prst="rect">
            <a:avLst/>
          </a:prstGeom>
          <a:noFill/>
          <a:ln w="9525">
            <a:noFill/>
            <a:miter lim="800000"/>
            <a:headEnd/>
            <a:tailEnd/>
          </a:ln>
        </p:spPr>
        <p:txBody>
          <a:bodyPr anchor="ctr"/>
          <a:lstStyle/>
          <a:p>
            <a:r>
              <a:rPr lang="ja-JP" altLang="en-US" sz="2400" b="1" dirty="0">
                <a:latin typeface="ＭＳ Ｐゴシック" charset="-128"/>
              </a:rPr>
              <a:t>２．市街地再開発事業の概要</a:t>
            </a:r>
          </a:p>
        </p:txBody>
      </p:sp>
      <p:cxnSp>
        <p:nvCxnSpPr>
          <p:cNvPr id="1442" name="直線コネクタ 4"/>
          <p:cNvCxnSpPr/>
          <p:nvPr/>
        </p:nvCxnSpPr>
        <p:spPr>
          <a:xfrm>
            <a:off x="0" y="500063"/>
            <a:ext cx="9144000" cy="0"/>
          </a:xfrm>
          <a:prstGeom prst="line">
            <a:avLst/>
          </a:prstGeom>
          <a:ln w="28575">
            <a:solidFill>
              <a:srgbClr val="0099CC"/>
            </a:solidFill>
          </a:ln>
        </p:spPr>
        <p:style>
          <a:lnRef idx="1">
            <a:schemeClr val="accent1"/>
          </a:lnRef>
          <a:fillRef idx="0">
            <a:schemeClr val="accent1"/>
          </a:fillRef>
          <a:effectRef idx="0">
            <a:schemeClr val="accent1"/>
          </a:effectRef>
          <a:fontRef idx="minor">
            <a:schemeClr val="tx1"/>
          </a:fontRef>
        </p:style>
      </p:cxnSp>
      <p:sp>
        <p:nvSpPr>
          <p:cNvPr id="1443" name="タイトル 8"/>
          <p:cNvSpPr>
            <a:spLocks noGrp="1"/>
          </p:cNvSpPr>
          <p:nvPr>
            <p:ph type="title"/>
          </p:nvPr>
        </p:nvSpPr>
        <p:spPr>
          <a:xfrm>
            <a:off x="281993" y="840694"/>
            <a:ext cx="1474788" cy="400050"/>
          </a:xfrm>
          <a:solidFill>
            <a:schemeClr val="tx1">
              <a:lumMod val="50000"/>
              <a:lumOff val="50000"/>
            </a:schemeClr>
          </a:solidFill>
          <a:ln w="6350">
            <a:noFill/>
          </a:ln>
        </p:spPr>
        <p:txBody>
          <a:bodyPr wrap="none">
            <a:spAutoFit/>
          </a:bodyPr>
          <a:lstStyle/>
          <a:p>
            <a:pPr algn="ctr" eaLnBrk="1" hangingPunct="1"/>
            <a:r>
              <a:rPr lang="ja-JP" altLang="en-US" sz="2000" dirty="0">
                <a:solidFill>
                  <a:schemeClr val="bg1"/>
                </a:solidFill>
                <a:latin typeface="ＭＳ Ｐゴシック" charset="-128"/>
                <a:ea typeface="ＭＳ Ｐゴシック" charset="-128"/>
              </a:rPr>
              <a:t>事業の種類</a:t>
            </a:r>
          </a:p>
        </p:txBody>
      </p:sp>
      <p:graphicFrame>
        <p:nvGraphicFramePr>
          <p:cNvPr id="1444" name="Group 31"/>
          <p:cNvGraphicFramePr>
            <a:graphicFrameLocks noGrp="1"/>
          </p:cNvGraphicFramePr>
          <p:nvPr>
            <p:extLst>
              <p:ext uri="{D42A27DB-BD31-4B8C-83A1-F6EECF244321}">
                <p14:modId xmlns:p14="http://schemas.microsoft.com/office/powerpoint/2010/main" val="2517913840"/>
              </p:ext>
            </p:extLst>
          </p:nvPr>
        </p:nvGraphicFramePr>
        <p:xfrm>
          <a:off x="271236" y="1314904"/>
          <a:ext cx="8606731" cy="5022316"/>
        </p:xfrm>
        <a:graphic>
          <a:graphicData uri="http://schemas.openxmlformats.org/drawingml/2006/table">
            <a:tbl>
              <a:tblPr/>
              <a:tblGrid>
                <a:gridCol w="1136829">
                  <a:extLst>
                    <a:ext uri="{9D8B030D-6E8A-4147-A177-3AD203B41FA5}">
                      <a16:colId xmlns:a16="http://schemas.microsoft.com/office/drawing/2014/main" val="20000"/>
                    </a:ext>
                  </a:extLst>
                </a:gridCol>
                <a:gridCol w="3644866">
                  <a:extLst>
                    <a:ext uri="{9D8B030D-6E8A-4147-A177-3AD203B41FA5}">
                      <a16:colId xmlns:a16="http://schemas.microsoft.com/office/drawing/2014/main" val="20001"/>
                    </a:ext>
                  </a:extLst>
                </a:gridCol>
                <a:gridCol w="3825036">
                  <a:extLst>
                    <a:ext uri="{9D8B030D-6E8A-4147-A177-3AD203B41FA5}">
                      <a16:colId xmlns:a16="http://schemas.microsoft.com/office/drawing/2014/main" val="20002"/>
                    </a:ext>
                  </a:extLst>
                </a:gridCol>
              </a:tblGrid>
              <a:tr h="745944">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ja-JP" altLang="ja-JP" sz="2000" b="0" i="0" u="none" strike="noStrike" cap="none" normalizeH="0" baseline="0" dirty="0">
                        <a:ln>
                          <a:noFill/>
                        </a:ln>
                        <a:solidFill>
                          <a:schemeClr val="bg1"/>
                        </a:solidFill>
                        <a:effectLst/>
                        <a:latin typeface="+mn-ea"/>
                        <a:ea typeface="+mn-ea"/>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mn-ea"/>
                          <a:ea typeface="+mn-ea"/>
                        </a:rPr>
                        <a:t>第一種</a:t>
                      </a: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mn-ea"/>
                          <a:ea typeface="+mn-ea"/>
                        </a:rPr>
                        <a:t>市街地再開発事業</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mn-ea"/>
                          <a:ea typeface="+mn-ea"/>
                        </a:rPr>
                        <a:t>第二種</a:t>
                      </a: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mn-ea"/>
                          <a:ea typeface="+mn-ea"/>
                        </a:rPr>
                        <a:t>市街地再開発事業</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1">
                        <a:lumMod val="50000"/>
                        <a:lumOff val="50000"/>
                      </a:schemeClr>
                    </a:solidFill>
                  </a:tcPr>
                </a:tc>
                <a:extLst>
                  <a:ext uri="{0D108BD9-81ED-4DB2-BD59-A6C34878D82A}">
                    <a16:rowId xmlns:a16="http://schemas.microsoft.com/office/drawing/2014/main" val="10000"/>
                  </a:ext>
                </a:extLst>
              </a:tr>
              <a:tr h="84204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方　式</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権利変換方式</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管理処分方式</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（用地買収方式）</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357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概　要</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工事着工前に、事業地区内すべての土地・建物について現在資産（評価）を再開発ビルの床に一度に変換する</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一旦施行者が土地・建物を買収し、買収した区域から順次工事に着手する</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90000"/>
                        </a:lnSpc>
                        <a:spcBef>
                          <a:spcPct val="2000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7075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施行者</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・個人施行者</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・市街地再開発組合</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・再開発会社</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・地方公共団体</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・独立行政法人都市再生機構</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・地方住宅供給公社</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90000"/>
                        </a:lnSpc>
                        <a:spcBef>
                          <a:spcPct val="2000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・再開発会社</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・地方公共団体</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・独立行政法人都市再生機構</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・地方住宅供給公社</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445" name="スライド番号プレースホルダー 2"/>
          <p:cNvSpPr>
            <a:spLocks noGrp="1"/>
          </p:cNvSpPr>
          <p:nvPr>
            <p:ph type="sldNum" sz="quarter" idx="12"/>
          </p:nvPr>
        </p:nvSpPr>
        <p:spPr>
          <a:xfrm>
            <a:off x="6981372" y="6507481"/>
            <a:ext cx="2133600" cy="476250"/>
          </a:xfrm>
        </p:spPr>
        <p:txBody>
          <a:bodyPr/>
          <a:lstStyle/>
          <a:p>
            <a:pPr>
              <a:defRPr/>
            </a:pPr>
            <a:fld id="{6CE5E613-5CE7-4450-8EBB-04C8A15EB0AE}" type="slidenum">
              <a:rPr lang="en-US" altLang="ja-JP" smtClean="0"/>
              <a:pPr>
                <a:defRPr/>
              </a:pPr>
              <a:t>8</a:t>
            </a:fld>
            <a:endParaRPr lang="en-US" altLang="ja-JP" dirty="0"/>
          </a:p>
        </p:txBody>
      </p:sp>
    </p:spTree>
    <p:extLst>
      <p:ext uri="{BB962C8B-B14F-4D97-AF65-F5344CB8AC3E}">
        <p14:creationId xmlns:p14="http://schemas.microsoft.com/office/powerpoint/2010/main" val="103856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 name="正方形/長方形 9"/>
          <p:cNvSpPr/>
          <p:nvPr/>
        </p:nvSpPr>
        <p:spPr>
          <a:xfrm>
            <a:off x="251520" y="761368"/>
            <a:ext cx="8643937" cy="5691956"/>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51" name="Rectangle 5614"/>
          <p:cNvSpPr>
            <a:spLocks noChangeArrowheads="1"/>
          </p:cNvSpPr>
          <p:nvPr/>
        </p:nvSpPr>
        <p:spPr>
          <a:xfrm>
            <a:off x="0" y="0"/>
            <a:ext cx="8229600" cy="571500"/>
          </a:xfrm>
          <a:prstGeom prst="rect">
            <a:avLst/>
          </a:prstGeom>
          <a:noFill/>
          <a:ln w="9525">
            <a:noFill/>
            <a:miter lim="800000"/>
            <a:headEnd/>
            <a:tailEnd/>
          </a:ln>
        </p:spPr>
        <p:txBody>
          <a:bodyPr anchor="ctr"/>
          <a:lstStyle/>
          <a:p>
            <a:r>
              <a:rPr lang="ja-JP" altLang="en-US" sz="2400" b="1" dirty="0"/>
              <a:t>２．市街地再開発事業の概要</a:t>
            </a:r>
          </a:p>
        </p:txBody>
      </p:sp>
      <p:cxnSp>
        <p:nvCxnSpPr>
          <p:cNvPr id="1452" name="直線コネクタ 5"/>
          <p:cNvCxnSpPr/>
          <p:nvPr/>
        </p:nvCxnSpPr>
        <p:spPr>
          <a:xfrm>
            <a:off x="0" y="500063"/>
            <a:ext cx="9144000" cy="0"/>
          </a:xfrm>
          <a:prstGeom prst="line">
            <a:avLst/>
          </a:prstGeom>
          <a:ln w="28575">
            <a:solidFill>
              <a:srgbClr val="0099CC"/>
            </a:solidFill>
          </a:ln>
        </p:spPr>
        <p:style>
          <a:lnRef idx="1">
            <a:schemeClr val="accent1"/>
          </a:lnRef>
          <a:fillRef idx="0">
            <a:schemeClr val="accent1"/>
          </a:fillRef>
          <a:effectRef idx="0">
            <a:schemeClr val="accent1"/>
          </a:effectRef>
          <a:fontRef idx="minor">
            <a:schemeClr val="tx1"/>
          </a:fontRef>
        </p:style>
      </p:cxnSp>
      <p:sp>
        <p:nvSpPr>
          <p:cNvPr id="1453" name="タイトル 8"/>
          <p:cNvSpPr>
            <a:spLocks noGrp="1"/>
          </p:cNvSpPr>
          <p:nvPr>
            <p:ph type="title"/>
          </p:nvPr>
        </p:nvSpPr>
        <p:spPr>
          <a:xfrm>
            <a:off x="323528" y="890216"/>
            <a:ext cx="6480720" cy="400110"/>
          </a:xfrm>
          <a:solidFill>
            <a:schemeClr val="tx1">
              <a:lumMod val="50000"/>
              <a:lumOff val="50000"/>
            </a:schemeClr>
          </a:solidFill>
          <a:ln w="6350">
            <a:noFill/>
          </a:ln>
        </p:spPr>
        <p:txBody>
          <a:bodyPr wrap="square">
            <a:spAutoFit/>
          </a:bodyPr>
          <a:lstStyle/>
          <a:p>
            <a:pPr algn="ctr" eaLnBrk="1" hangingPunct="1">
              <a:defRPr/>
            </a:pPr>
            <a:r>
              <a:rPr lang="ja-JP" altLang="en-US" sz="2000" b="1" dirty="0">
                <a:solidFill>
                  <a:schemeClr val="bg1"/>
                </a:solidFill>
                <a:latin typeface="+mn-ea"/>
                <a:ea typeface="+mn-ea"/>
              </a:rPr>
              <a:t>事業の施行区域要件</a:t>
            </a:r>
            <a:r>
              <a:rPr lang="ja-JP" altLang="en-US" sz="2000" dirty="0">
                <a:solidFill>
                  <a:schemeClr val="bg1"/>
                </a:solidFill>
                <a:latin typeface="+mn-ea"/>
                <a:ea typeface="+mn-ea"/>
              </a:rPr>
              <a:t>（都市再開発法第３条、第３条の２）</a:t>
            </a:r>
          </a:p>
        </p:txBody>
      </p:sp>
      <p:sp>
        <p:nvSpPr>
          <p:cNvPr id="1454" name="Rectangle 3"/>
          <p:cNvSpPr txBox="1">
            <a:spLocks noChangeArrowheads="1"/>
          </p:cNvSpPr>
          <p:nvPr/>
        </p:nvSpPr>
        <p:spPr>
          <a:xfrm>
            <a:off x="402995" y="1412777"/>
            <a:ext cx="7985429" cy="2592288"/>
          </a:xfrm>
          <a:prstGeom prst="rect">
            <a:avLst/>
          </a:prstGeom>
          <a:noFill/>
          <a:ln w="9525">
            <a:noFill/>
            <a:miter lim="800000"/>
            <a:headEnd/>
            <a:tailEnd/>
          </a:ln>
        </p:spPr>
        <p:txBody>
          <a:bodyPr/>
          <a:lstStyle/>
          <a:p>
            <a:pPr eaLnBrk="0" hangingPunct="0">
              <a:lnSpc>
                <a:spcPts val="2800"/>
              </a:lnSpc>
              <a:spcBef>
                <a:spcPct val="20000"/>
              </a:spcBef>
              <a:buClr>
                <a:schemeClr val="tx1"/>
              </a:buClr>
              <a:defRPr/>
            </a:pPr>
            <a:r>
              <a:rPr lang="ja-JP" altLang="en-US" sz="2000" b="1" dirty="0">
                <a:latin typeface="ＭＳ Ｐゴシック" pitchFamily="50" charset="-128"/>
                <a:ea typeface="ＭＳ Ｐゴシック" pitchFamily="50" charset="-128"/>
              </a:rPr>
              <a:t>＜第一種市街地再開発事業の場合＞</a:t>
            </a:r>
            <a:endParaRPr lang="en-US" altLang="ja-JP" sz="2000" b="1" dirty="0">
              <a:latin typeface="ＭＳ Ｐゴシック" pitchFamily="50" charset="-128"/>
              <a:ea typeface="ＭＳ Ｐゴシック" pitchFamily="50" charset="-128"/>
            </a:endParaRPr>
          </a:p>
          <a:p>
            <a:pPr eaLnBrk="0" hangingPunct="0">
              <a:lnSpc>
                <a:spcPts val="2800"/>
              </a:lnSpc>
              <a:spcBef>
                <a:spcPct val="20000"/>
              </a:spcBef>
              <a:buClr>
                <a:schemeClr val="tx1"/>
              </a:buClr>
              <a:defRPr/>
            </a:pPr>
            <a:r>
              <a:rPr lang="ja-JP" altLang="en-US" sz="2000" kern="0" dirty="0">
                <a:latin typeface="+mn-ea"/>
                <a:ea typeface="+mn-ea"/>
              </a:rPr>
              <a:t>○ 高度利用地区、特定</a:t>
            </a:r>
            <a:r>
              <a:rPr lang="ja-JP" altLang="en-US" sz="2000" kern="0">
                <a:latin typeface="+mn-ea"/>
                <a:ea typeface="+mn-ea"/>
              </a:rPr>
              <a:t>地区計画等区域</a:t>
            </a:r>
            <a:r>
              <a:rPr lang="ja-JP" altLang="en-US" sz="2000" kern="0" dirty="0">
                <a:latin typeface="+mn-ea"/>
                <a:ea typeface="+mn-ea"/>
              </a:rPr>
              <a:t>等内</a:t>
            </a:r>
          </a:p>
          <a:p>
            <a:pPr eaLnBrk="0" hangingPunct="0">
              <a:lnSpc>
                <a:spcPts val="2800"/>
              </a:lnSpc>
              <a:spcBef>
                <a:spcPct val="20000"/>
              </a:spcBef>
              <a:buClr>
                <a:schemeClr val="tx1"/>
              </a:buClr>
              <a:defRPr/>
            </a:pPr>
            <a:r>
              <a:rPr lang="ja-JP" altLang="en-US" sz="2000" kern="0" dirty="0">
                <a:latin typeface="+mn-ea"/>
                <a:ea typeface="+mn-ea"/>
              </a:rPr>
              <a:t>○ 地区内の耐火建築物の割合が１</a:t>
            </a:r>
            <a:r>
              <a:rPr lang="en-US" altLang="ja-JP" sz="2000" kern="0" dirty="0">
                <a:latin typeface="+mn-ea"/>
                <a:ea typeface="+mn-ea"/>
              </a:rPr>
              <a:t>/</a:t>
            </a:r>
            <a:r>
              <a:rPr lang="ja-JP" altLang="en-US" sz="2000" kern="0" dirty="0">
                <a:latin typeface="+mn-ea"/>
                <a:ea typeface="+mn-ea"/>
              </a:rPr>
              <a:t>３以下</a:t>
            </a:r>
          </a:p>
          <a:p>
            <a:pPr eaLnBrk="0" hangingPunct="0">
              <a:lnSpc>
                <a:spcPts val="2800"/>
              </a:lnSpc>
              <a:spcBef>
                <a:spcPct val="20000"/>
              </a:spcBef>
              <a:buClr>
                <a:schemeClr val="tx1"/>
              </a:buClr>
              <a:defRPr/>
            </a:pPr>
            <a:r>
              <a:rPr lang="ja-JP" altLang="en-US" sz="2000" kern="0" dirty="0">
                <a:latin typeface="+mn-ea"/>
                <a:ea typeface="+mn-ea"/>
              </a:rPr>
              <a:t>○ 十分な公共施設がないこと、土地が細分化されていること等、</a:t>
            </a:r>
            <a:endParaRPr lang="en-US" altLang="ja-JP" sz="2000" kern="0" dirty="0">
              <a:latin typeface="+mn-ea"/>
              <a:ea typeface="+mn-ea"/>
            </a:endParaRPr>
          </a:p>
          <a:p>
            <a:pPr eaLnBrk="0" hangingPunct="0">
              <a:lnSpc>
                <a:spcPts val="2800"/>
              </a:lnSpc>
              <a:spcBef>
                <a:spcPct val="20000"/>
              </a:spcBef>
              <a:buClr>
                <a:schemeClr val="tx1"/>
              </a:buClr>
              <a:defRPr/>
            </a:pPr>
            <a:r>
              <a:rPr lang="ja-JP" altLang="en-US" sz="2000" kern="0" dirty="0">
                <a:latin typeface="+mn-ea"/>
                <a:ea typeface="+mn-ea"/>
              </a:rPr>
              <a:t>　　土地の利用状況が不健全</a:t>
            </a:r>
          </a:p>
          <a:p>
            <a:pPr eaLnBrk="0" hangingPunct="0">
              <a:lnSpc>
                <a:spcPts val="2800"/>
              </a:lnSpc>
              <a:spcBef>
                <a:spcPct val="20000"/>
              </a:spcBef>
              <a:buClr>
                <a:schemeClr val="tx1"/>
              </a:buClr>
              <a:defRPr/>
            </a:pPr>
            <a:r>
              <a:rPr lang="ja-JP" altLang="en-US" sz="2000" kern="0" dirty="0">
                <a:latin typeface="+mn-ea"/>
                <a:ea typeface="+mn-ea"/>
              </a:rPr>
              <a:t>○ 土地の高度利用を図ることが都市機能の更新に貢献</a:t>
            </a:r>
          </a:p>
        </p:txBody>
      </p:sp>
      <p:sp>
        <p:nvSpPr>
          <p:cNvPr id="1455" name="Text Box 4"/>
          <p:cNvSpPr txBox="1">
            <a:spLocks noChangeArrowheads="1"/>
          </p:cNvSpPr>
          <p:nvPr/>
        </p:nvSpPr>
        <p:spPr>
          <a:xfrm>
            <a:off x="411733" y="4293096"/>
            <a:ext cx="8048699" cy="2010807"/>
          </a:xfrm>
          <a:prstGeom prst="rect">
            <a:avLst/>
          </a:prstGeom>
          <a:noFill/>
          <a:ln w="9525">
            <a:noFill/>
            <a:miter lim="800000"/>
            <a:headEnd/>
            <a:tailEnd/>
          </a:ln>
        </p:spPr>
        <p:txBody>
          <a:bodyPr wrap="square">
            <a:spAutoFit/>
          </a:bodyPr>
          <a:lstStyle/>
          <a:p>
            <a:pPr>
              <a:lnSpc>
                <a:spcPts val="2800"/>
              </a:lnSpc>
              <a:spcBef>
                <a:spcPct val="20000"/>
              </a:spcBef>
              <a:defRPr/>
            </a:pPr>
            <a:r>
              <a:rPr lang="ja-JP" altLang="en-US" sz="2000" b="1" dirty="0">
                <a:latin typeface="ＭＳ Ｐゴシック" pitchFamily="50" charset="-128"/>
                <a:ea typeface="ＭＳ Ｐゴシック" pitchFamily="50" charset="-128"/>
              </a:rPr>
              <a:t>＜第二種市街地再開発事業の場合＞</a:t>
            </a:r>
            <a:endParaRPr lang="en-US" altLang="ja-JP" sz="2000" b="1" dirty="0">
              <a:latin typeface="ＭＳ Ｐゴシック" pitchFamily="50" charset="-128"/>
              <a:ea typeface="ＭＳ Ｐゴシック" pitchFamily="50" charset="-128"/>
            </a:endParaRPr>
          </a:p>
          <a:p>
            <a:pPr>
              <a:lnSpc>
                <a:spcPts val="2800"/>
              </a:lnSpc>
              <a:spcBef>
                <a:spcPts val="0"/>
              </a:spcBef>
              <a:defRPr/>
            </a:pPr>
            <a:r>
              <a:rPr lang="ja-JP" altLang="en-US" sz="2000" dirty="0">
                <a:latin typeface="ＭＳ Ｐゴシック" pitchFamily="50" charset="-128"/>
                <a:ea typeface="ＭＳ Ｐゴシック" pitchFamily="50" charset="-128"/>
              </a:rPr>
              <a:t>第一種市街地再開発事業要件に加えて、次のいずれかに該当する、</a:t>
            </a:r>
            <a:endParaRPr lang="en-US" altLang="ja-JP" sz="2000" dirty="0">
              <a:latin typeface="ＭＳ Ｐゴシック" pitchFamily="50" charset="-128"/>
              <a:ea typeface="ＭＳ Ｐゴシック" pitchFamily="50" charset="-128"/>
            </a:endParaRPr>
          </a:p>
          <a:p>
            <a:pPr>
              <a:lnSpc>
                <a:spcPts val="2800"/>
              </a:lnSpc>
              <a:spcBef>
                <a:spcPts val="0"/>
              </a:spcBef>
              <a:defRPr/>
            </a:pPr>
            <a:r>
              <a:rPr lang="en-US" altLang="ja-JP" sz="2000" dirty="0">
                <a:latin typeface="ＭＳ Ｐゴシック" pitchFamily="50" charset="-128"/>
                <a:ea typeface="ＭＳ Ｐゴシック" pitchFamily="50" charset="-128"/>
              </a:rPr>
              <a:t>0.5ha</a:t>
            </a:r>
            <a:r>
              <a:rPr lang="ja-JP" altLang="en-US" sz="2000" dirty="0">
                <a:latin typeface="ＭＳ Ｐゴシック" pitchFamily="50" charset="-128"/>
                <a:ea typeface="ＭＳ Ｐゴシック" pitchFamily="50" charset="-128"/>
              </a:rPr>
              <a:t>以上（防災再開発促進地区の区域内は</a:t>
            </a:r>
            <a:r>
              <a:rPr lang="en-US" altLang="ja-JP" sz="2000" dirty="0">
                <a:latin typeface="ＭＳ Ｐゴシック" pitchFamily="50" charset="-128"/>
                <a:ea typeface="ＭＳ Ｐゴシック" pitchFamily="50" charset="-128"/>
              </a:rPr>
              <a:t>0.2ha</a:t>
            </a:r>
            <a:r>
              <a:rPr lang="ja-JP" altLang="en-US" sz="2000" dirty="0">
                <a:latin typeface="ＭＳ Ｐゴシック" pitchFamily="50" charset="-128"/>
                <a:ea typeface="ＭＳ Ｐゴシック" pitchFamily="50" charset="-128"/>
              </a:rPr>
              <a:t>以上）の地区</a:t>
            </a:r>
          </a:p>
          <a:p>
            <a:pPr>
              <a:lnSpc>
                <a:spcPts val="2800"/>
              </a:lnSpc>
              <a:spcBef>
                <a:spcPct val="20000"/>
              </a:spcBef>
              <a:defRPr/>
            </a:pPr>
            <a:r>
              <a:rPr lang="ja-JP" altLang="en-US" sz="2000" dirty="0">
                <a:latin typeface="ＭＳ Ｐゴシック" pitchFamily="50" charset="-128"/>
                <a:ea typeface="ＭＳ Ｐゴシック" pitchFamily="50" charset="-128"/>
              </a:rPr>
              <a:t>○ 安全上、防災上支障がある建築物が</a:t>
            </a:r>
            <a:r>
              <a:rPr lang="en-US" altLang="ja-JP" sz="2000" dirty="0">
                <a:latin typeface="ＭＳ Ｐゴシック" pitchFamily="50" charset="-128"/>
                <a:ea typeface="ＭＳ Ｐゴシック" pitchFamily="50" charset="-128"/>
              </a:rPr>
              <a:t>7/10</a:t>
            </a:r>
            <a:r>
              <a:rPr lang="ja-JP" altLang="en-US" sz="2000" dirty="0">
                <a:latin typeface="ＭＳ Ｐゴシック" pitchFamily="50" charset="-128"/>
                <a:ea typeface="ＭＳ Ｐゴシック" pitchFamily="50" charset="-128"/>
              </a:rPr>
              <a:t>以上</a:t>
            </a:r>
          </a:p>
          <a:p>
            <a:pPr>
              <a:lnSpc>
                <a:spcPts val="2800"/>
              </a:lnSpc>
              <a:spcBef>
                <a:spcPct val="20000"/>
              </a:spcBef>
              <a:defRPr/>
            </a:pPr>
            <a:r>
              <a:rPr lang="ja-JP" altLang="en-US" sz="2000" dirty="0">
                <a:latin typeface="ＭＳ Ｐゴシック" pitchFamily="50" charset="-128"/>
                <a:ea typeface="ＭＳ Ｐゴシック" pitchFamily="50" charset="-128"/>
              </a:rPr>
              <a:t>○ 重要な公共施設の緊急整備が必要</a:t>
            </a:r>
          </a:p>
        </p:txBody>
      </p:sp>
      <p:sp>
        <p:nvSpPr>
          <p:cNvPr id="1456" name="スライド番号プレースホルダー 2"/>
          <p:cNvSpPr>
            <a:spLocks noGrp="1"/>
          </p:cNvSpPr>
          <p:nvPr>
            <p:ph type="sldNum" sz="quarter" idx="12"/>
          </p:nvPr>
        </p:nvSpPr>
        <p:spPr>
          <a:xfrm>
            <a:off x="7037045" y="6576971"/>
            <a:ext cx="2133600" cy="476250"/>
          </a:xfrm>
        </p:spPr>
        <p:txBody>
          <a:bodyPr/>
          <a:lstStyle/>
          <a:p>
            <a:pPr>
              <a:defRPr/>
            </a:pPr>
            <a:fld id="{6CE5E613-5CE7-4450-8EBB-04C8A15EB0AE}" type="slidenum">
              <a:rPr lang="en-US" altLang="ja-JP" smtClean="0"/>
              <a:pPr>
                <a:defRPr/>
              </a:pPr>
              <a:t>9</a:t>
            </a:fld>
            <a:endParaRPr lang="en-US" altLang="ja-JP"/>
          </a:p>
        </p:txBody>
      </p:sp>
      <p:cxnSp>
        <p:nvCxnSpPr>
          <p:cNvPr id="1457" name="直線コネクタ 3"/>
          <p:cNvCxnSpPr/>
          <p:nvPr/>
        </p:nvCxnSpPr>
        <p:spPr>
          <a:xfrm>
            <a:off x="467544" y="4149080"/>
            <a:ext cx="813690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650766"/>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42424</TotalTime>
  <Words>3330</Words>
  <Application>Microsoft Office PowerPoint</Application>
  <PresentationFormat>画面に合わせる (4:3)</PresentationFormat>
  <Paragraphs>475</Paragraphs>
  <Slides>25</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25</vt:i4>
      </vt:variant>
    </vt:vector>
  </HeadingPairs>
  <TitlesOfParts>
    <vt:vector size="36" baseType="lpstr">
      <vt:lpstr>HGP創英角ｺﾞｼｯｸUB</vt:lpstr>
      <vt:lpstr>Meiryo UI</vt:lpstr>
      <vt:lpstr>ＭＳ Ｐゴシック</vt:lpstr>
      <vt:lpstr>ＭＳ Ｐ明朝</vt:lpstr>
      <vt:lpstr>ＭＳ ゴシック</vt:lpstr>
      <vt:lpstr>Arial</vt:lpstr>
      <vt:lpstr>Calibri</vt:lpstr>
      <vt:lpstr>Times New Roman</vt:lpstr>
      <vt:lpstr>Wingdings</vt:lpstr>
      <vt:lpstr>標準デザイン</vt:lpstr>
      <vt:lpstr>1_標準デザイン</vt:lpstr>
      <vt:lpstr>　市街地再開発事業</vt:lpstr>
      <vt:lpstr>PowerPoint プレゼンテーション</vt:lpstr>
      <vt:lpstr>１．都市再開発とは</vt:lpstr>
      <vt:lpstr>１．都市再開発とは</vt:lpstr>
      <vt:lpstr>PowerPoint プレゼンテーション</vt:lpstr>
      <vt:lpstr>２．市街地再開発事業の概要</vt:lpstr>
      <vt:lpstr>２．市街地再開発事業の概要</vt:lpstr>
      <vt:lpstr>事業の種類</vt:lpstr>
      <vt:lpstr>事業の施行区域要件（都市再開発法第３条、第３条の２）</vt:lpstr>
      <vt:lpstr>２．市街地再開発事業の概要</vt:lpstr>
      <vt:lpstr>PowerPoint プレゼンテーション</vt:lpstr>
      <vt:lpstr>PowerPoint プレゼンテーション</vt:lpstr>
      <vt:lpstr>PowerPoint プレゼンテーション</vt:lpstr>
      <vt:lpstr>PowerPoint プレゼンテーション</vt:lpstr>
      <vt:lpstr>事業費支援</vt:lpstr>
      <vt:lpstr>PowerPoint プレゼンテーション</vt:lpstr>
      <vt:lpstr>市街地再開発事業の交付対象項目</vt:lpstr>
      <vt:lpstr>共同施設整備 交付対象イメージ</vt:lpstr>
      <vt:lpstr>市街地再開発事業等管理者負担金（道路）</vt:lpstr>
      <vt:lpstr>支援の全体像</vt:lpstr>
      <vt:lpstr>初動期支援と都市計画決定以降の支援制度</vt:lpstr>
      <vt:lpstr>３．市街地再開発事業に対する支援制度</vt:lpstr>
      <vt:lpstr>３．市街地再開発事業に対する支援制度</vt:lpstr>
      <vt:lpstr>３．市街地再開発事業に対する支援制度</vt:lpstr>
      <vt:lpstr>都市再開発手法の体系</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行政情報システム室</dc:creator>
  <cp:lastModifiedBy>加賀田 茂史</cp:lastModifiedBy>
  <cp:revision>952</cp:revision>
  <cp:lastPrinted>2023-03-07T01:55:52Z</cp:lastPrinted>
  <dcterms:created xsi:type="dcterms:W3CDTF">2007-11-06T12:19:33Z</dcterms:created>
  <dcterms:modified xsi:type="dcterms:W3CDTF">2026-03-27T10:34:47Z</dcterms:modified>
</cp:coreProperties>
</file>